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C3353-6273-0A01-8E2A-686F4959B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EBB153-96ED-5000-5F70-99719B47F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4EB57B-FEEC-2080-2802-68205C102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E5308E-FF7B-C496-EBCB-84AF730D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1CAF72-D0EA-E164-1826-CB23D793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1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BEDEF-DDD6-1898-CA00-610FF48A9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0D13D2-6B7F-092D-2FFD-6262B837C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DC835-54A1-76A9-5E0E-3AE2954E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1614CC-424E-FCEA-419B-A6CB0E43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DED660-4C76-2C71-C16A-6C8FBA27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16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2183F4-DC26-721C-DC58-19DF04E69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C82B74-82AE-8EF3-AD98-F0B32F3FA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739FC5-2226-DFAD-FF4F-6C552E35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40F9C3-20F9-3343-CC21-96C538BB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0F610-228E-666E-001D-0C63837A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1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43F06-3FB1-29BC-5996-84DA9065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DFE249-5764-15A7-75F0-031004B6C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64A586-8E2B-A76C-B80C-F8769BE5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D47498-9315-F81B-7D5C-4CFFB9CC7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0F461A-DDC5-A396-C813-2C03DC40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2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0CA87-1260-B13D-E2BE-E8D69674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0360F-EC2E-9601-11C4-4B1D3CCB4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BC0413-C878-8286-6F9F-42C68A48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82BC6-07FD-C546-56A5-CF2735BE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118FB9-0C72-6A22-655F-6D621611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75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4B963-77D3-66C0-1AF1-3FBEB797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3EE61-CC20-8888-E21C-7E607267B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E6C085-2C45-51D7-2B17-F7B911A92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B7D413-ACAB-172B-68CC-CE2D82C53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6DE402-2257-B41B-355C-42CEF01B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951CF0-FBA3-E322-EFC7-96708568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31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EA59F-85CD-7EC4-7D0F-C5FC5735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D692A8-3C70-AC9B-CF3F-02570732A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7F1884-D5A4-E774-7D58-F581EDBCE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D89C70-374D-C24A-7AAB-4B0475A8C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5F0C6E-0A0F-C3AA-23BF-1C3A28A15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3AC174-00A8-C216-A11C-E5B1378C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2C3515-18CF-25D9-6FE8-202679345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9BD54E-53AF-E8A5-5603-8CABA691E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94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DA4D2-032A-3182-5429-EE33612C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2811CC-3E67-04D6-85D6-E5ED9FB6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3C59ED-9878-A451-87E6-C6CF4F9CE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D572C6-E7BB-EEA1-7711-91994765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38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9AEA02-89DC-6126-0742-BB5193B4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2D9763-3E50-ECC0-0B92-CFD8F969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4F66F6-3B84-6BE7-F26A-941DE78E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64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8AB3F-9844-AEE9-FBF2-A78D38617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4040F5-E3D1-2E78-4E68-610F09905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B2C48C-D2A3-21D7-93E3-B3D1274B4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E6EB00-9425-F182-E8EC-1EFACE039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8FB32A-628E-74F9-3409-40E872B0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B93A50-8E1F-DAD0-7915-055363A6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83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40491-38A6-6E2D-4519-38AF622D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E8F23D-DABC-FD03-6D30-E29BAFFBA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133ED8-C5F3-0CD7-3148-4A6B97B01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6BB5CE-E88F-1624-4F0E-276A1B82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DD19-BC94-4039-8C23-459E84C63CD3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64E861-5826-C7C1-A650-DB4AC9BA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27C011-E127-DCBD-5501-134D4C8A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75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8F1D68-1861-E30B-F725-985D4EF2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122DEB-5BC3-B73E-7B7B-ED347B9CC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C0C24-5562-0D52-FBD4-09EBBC381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5DD19-BC94-4039-8C23-459E84C63CD3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1A4BE6-7E39-0060-AFC7-167C092F8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8DBD3-81A1-A6D1-01E5-AEAD46F36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44B82-39E7-4443-825D-E5E8F9748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09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codepower.com/docs/toy-renderer/day2-draw-lin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codepower.com/docs/toy-renderer/day2-draw-line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DF206B-2419-2CEB-C57A-8560798268E2}"/>
              </a:ext>
            </a:extLst>
          </p:cNvPr>
          <p:cNvSpPr txBox="1"/>
          <p:nvPr/>
        </p:nvSpPr>
        <p:spPr>
          <a:xfrm>
            <a:off x="571500" y="466725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Bresenham</a:t>
            </a:r>
            <a:r>
              <a:rPr lang="zh-CN" altLang="en-US" dirty="0"/>
              <a:t>直线绘制方法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2AA502-5CCB-883C-B4F6-B9B0C8870B70}"/>
              </a:ext>
            </a:extLst>
          </p:cNvPr>
          <p:cNvSpPr txBox="1"/>
          <p:nvPr/>
        </p:nvSpPr>
        <p:spPr>
          <a:xfrm>
            <a:off x="571499" y="1314450"/>
            <a:ext cx="1060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在光栅化下，点的位置都是以</a:t>
            </a:r>
            <a:r>
              <a:rPr lang="en-US" altLang="zh-CN" dirty="0"/>
              <a:t>1</a:t>
            </a:r>
            <a:r>
              <a:rPr lang="zh-CN" altLang="en-US" dirty="0"/>
              <a:t>为增量进行增加的</a:t>
            </a:r>
            <a:endParaRPr lang="en-US" altLang="zh-CN" dirty="0"/>
          </a:p>
          <a:p>
            <a:r>
              <a:rPr lang="zh-CN" altLang="en-US" dirty="0"/>
              <a:t>所以对于绘制直线当</a:t>
            </a:r>
            <a:r>
              <a:rPr lang="en-US" altLang="zh-CN" dirty="0"/>
              <a:t>x+1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的取值有两种</a:t>
            </a:r>
            <a:r>
              <a:rPr lang="en-US" altLang="zh-CN" dirty="0"/>
              <a:t>y0</a:t>
            </a:r>
            <a:r>
              <a:rPr lang="zh-CN" altLang="en-US" dirty="0"/>
              <a:t>或者</a:t>
            </a:r>
            <a:r>
              <a:rPr lang="en-US" altLang="zh-CN" dirty="0"/>
              <a:t>y0+1</a:t>
            </a:r>
            <a:r>
              <a:rPr lang="zh-CN" altLang="en-US" dirty="0"/>
              <a:t>，而判断方法就是将</a:t>
            </a:r>
            <a:r>
              <a:rPr lang="en-US" altLang="zh-CN" dirty="0"/>
              <a:t>y</a:t>
            </a:r>
            <a:r>
              <a:rPr lang="zh-CN" altLang="en-US" dirty="0"/>
              <a:t>的准确值与</a:t>
            </a:r>
            <a:r>
              <a:rPr lang="en-US" altLang="zh-CN" dirty="0"/>
              <a:t>y0+1/2</a:t>
            </a:r>
            <a:r>
              <a:rPr lang="zh-CN" altLang="en-US" dirty="0"/>
              <a:t>对比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0FA644C-AA92-3DED-9F66-9022C4013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725" y="2231841"/>
            <a:ext cx="5734050" cy="27905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C136029-104B-8B0D-A4AC-2651F8709683}"/>
              </a:ext>
            </a:extLst>
          </p:cNvPr>
          <p:cNvSpPr txBox="1"/>
          <p:nvPr/>
        </p:nvSpPr>
        <p:spPr>
          <a:xfrm>
            <a:off x="7143750" y="4768496"/>
            <a:ext cx="41338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>
                <a:hlinkClick r:id="rId3"/>
              </a:rPr>
              <a:t>day2</a:t>
            </a:r>
            <a:r>
              <a:rPr lang="zh-CN" altLang="en-US" sz="1050" dirty="0">
                <a:hlinkClick r:id="rId3"/>
              </a:rPr>
              <a:t>：画一条线 </a:t>
            </a:r>
            <a:r>
              <a:rPr lang="en-US" altLang="zh-CN" sz="1050" dirty="0">
                <a:hlinkClick r:id="rId3"/>
              </a:rPr>
              <a:t>| </a:t>
            </a:r>
            <a:r>
              <a:rPr lang="zh-CN" altLang="en-US" sz="1050" dirty="0">
                <a:hlinkClick r:id="rId3"/>
              </a:rPr>
              <a:t>微信公众号</a:t>
            </a:r>
            <a:r>
              <a:rPr lang="en-US" altLang="zh-CN" sz="1050" dirty="0">
                <a:hlinkClick r:id="rId3"/>
              </a:rPr>
              <a:t>@</a:t>
            </a:r>
            <a:r>
              <a:rPr lang="zh-CN" altLang="en-US" sz="1050" dirty="0">
                <a:hlinkClick r:id="rId3"/>
              </a:rPr>
              <a:t>卤蛋实验室 </a:t>
            </a:r>
            <a:r>
              <a:rPr lang="en-US" altLang="zh-CN" sz="1050" dirty="0">
                <a:hlinkClick r:id="rId3"/>
              </a:rPr>
              <a:t>(supercodepower.com)</a:t>
            </a:r>
            <a:endParaRPr lang="zh-CN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B83B002-B326-5B87-923B-3A62EB402407}"/>
                  </a:ext>
                </a:extLst>
              </p:cNvPr>
              <p:cNvSpPr txBox="1"/>
              <p:nvPr/>
            </p:nvSpPr>
            <p:spPr>
              <a:xfrm>
                <a:off x="571499" y="2050891"/>
                <a:ext cx="45910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为了一个更精准的位置，应当避免浮点运算，注意到对于不是初始点的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的准确值就是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，所以，实际的比较变为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与</a:t>
                </a:r>
                <a:r>
                  <a:rPr lang="en-US" altLang="zh-CN" dirty="0"/>
                  <a:t>1/2</a:t>
                </a:r>
                <a:r>
                  <a:rPr lang="zh-CN" altLang="en-US" dirty="0"/>
                  <a:t>的比较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B83B002-B326-5B87-923B-3A62EB402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9" y="2050891"/>
                <a:ext cx="4591052" cy="1200329"/>
              </a:xfrm>
              <a:prstGeom prst="rect">
                <a:avLst/>
              </a:prstGeom>
              <a:blipFill>
                <a:blip r:embed="rId4"/>
                <a:stretch>
                  <a:fillRect l="-1195" t="-2538" r="-4648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2ADEFDA-97BD-B861-25C3-051B3229F7C7}"/>
                  </a:ext>
                </a:extLst>
              </p:cNvPr>
              <p:cNvSpPr txBox="1"/>
              <p:nvPr/>
            </p:nvSpPr>
            <p:spPr>
              <a:xfrm>
                <a:off x="571499" y="3400425"/>
                <a:ext cx="459105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我们假设实际值是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，绘制值是</a:t>
                </a:r>
                <a:r>
                  <a:rPr lang="en-US" altLang="zh-CN" dirty="0"/>
                  <a:t>y0+1</a:t>
                </a:r>
                <a:r>
                  <a:rPr lang="zh-CN" altLang="en-US" dirty="0"/>
                  <a:t>或者</a:t>
                </a:r>
                <a:r>
                  <a:rPr lang="en-US" altLang="zh-CN" dirty="0"/>
                  <a:t>y0</a:t>
                </a:r>
              </a:p>
              <a:p>
                <a:r>
                  <a:rPr lang="zh-CN" altLang="en-US" dirty="0"/>
                  <a:t>那么对应的误差：</a:t>
                </a:r>
                <a:endParaRPr lang="en-US" altLang="zh-CN" dirty="0"/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y-(y0+1):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pPr marL="342900" indent="-342900">
                  <a:buFontTx/>
                  <a:buAutoNum type="arabicPeriod"/>
                </a:pPr>
                <a:r>
                  <a:rPr lang="en-US" altLang="zh-CN" dirty="0"/>
                  <a:t>y-y0: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𝜀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初始误差，上一步的误差</a:t>
                </a:r>
                <a:endParaRPr lang="en-US" altLang="zh-CN" dirty="0"/>
              </a:p>
              <a:p>
                <a:r>
                  <a:rPr lang="en-US" altLang="zh-CN" dirty="0"/>
                  <a:t>k:</a:t>
                </a:r>
                <a:r>
                  <a:rPr lang="zh-CN" altLang="en-US" dirty="0"/>
                  <a:t>斜率，</a:t>
                </a:r>
                <a:r>
                  <a:rPr lang="en-US" altLang="zh-CN" dirty="0" err="1"/>
                  <a:t>dy</a:t>
                </a:r>
                <a:r>
                  <a:rPr lang="en-US" altLang="zh-CN" dirty="0"/>
                  <a:t>/dx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2ADEFDA-97BD-B861-25C3-051B3229F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9" y="3400425"/>
                <a:ext cx="4591052" cy="1754326"/>
              </a:xfrm>
              <a:prstGeom prst="rect">
                <a:avLst/>
              </a:prstGeom>
              <a:blipFill>
                <a:blip r:embed="rId5"/>
                <a:stretch>
                  <a:fillRect l="-1195" t="-2083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6A41721F-1540-5E7A-646E-269DBE87CE39}"/>
              </a:ext>
            </a:extLst>
          </p:cNvPr>
          <p:cNvSpPr txBox="1"/>
          <p:nvPr/>
        </p:nvSpPr>
        <p:spPr>
          <a:xfrm>
            <a:off x="571499" y="5358884"/>
            <a:ext cx="4591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所以我们需要更新误差值，才能保证每个点的误差正确性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1855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8A6D8D-B5B8-030A-7C22-784AF648EBD1}"/>
              </a:ext>
            </a:extLst>
          </p:cNvPr>
          <p:cNvSpPr txBox="1"/>
          <p:nvPr/>
        </p:nvSpPr>
        <p:spPr>
          <a:xfrm>
            <a:off x="803925" y="852717"/>
            <a:ext cx="10290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rasterize(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(20, 34),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(744, 400), image, red,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ybuffer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rasterize(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(120, 434),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(444, 400), image, green,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ybuffer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rasterize(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(330, 463),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(594, 200), image, blue,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ybuffer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0E0E90-1046-AFD3-83E4-BDEB90832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2" y="1272416"/>
            <a:ext cx="10526594" cy="4572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5157EA6-E2BA-6D6F-6C8E-A517FDFC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19" y="2035360"/>
            <a:ext cx="10383699" cy="5430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03EA06A-9A65-79B4-51B5-5B1126FE6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19" y="2962210"/>
            <a:ext cx="10498015" cy="4667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FD7AEF4-232D-189F-8938-46DD13537F9D}"/>
              </a:ext>
            </a:extLst>
          </p:cNvPr>
          <p:cNvSpPr txBox="1"/>
          <p:nvPr/>
        </p:nvSpPr>
        <p:spPr>
          <a:xfrm>
            <a:off x="589258" y="3554259"/>
            <a:ext cx="1029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三条线同时绘制的效果如下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053ACD9-0F3E-3374-3B7D-8A652FC07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619" y="4011610"/>
            <a:ext cx="10564699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87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9FD7AEF4-232D-189F-8938-46DD13537F9D}"/>
              </a:ext>
            </a:extLst>
          </p:cNvPr>
          <p:cNvSpPr txBox="1"/>
          <p:nvPr/>
        </p:nvSpPr>
        <p:spPr>
          <a:xfrm>
            <a:off x="633325" y="535637"/>
            <a:ext cx="112869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扩展到三维空间，从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轴向下看，此时的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zbuffer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就必须是二维的了，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int[width][height];</a:t>
            </a: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当然我们也可以用一个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一维数组来表示，对于每个二维矩阵的点，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zb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x+y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*width;</a:t>
            </a:r>
          </a:p>
          <a:p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实际上，当我们求重心坐标时，就有一个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值存在了，因为我们在二维平面求取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的时候使用的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相当于就是重心坐标（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1-t,t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），所以像素点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值应该就是三角形三个顶点与重心坐标的点乘之和。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同样我们获取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文件中三个顶点值，然后传入绘制函数中，通过重心坐标求取当前像素点的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值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当前像素点的重心坐标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 =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bc_screen.x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[1]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bc_screen.y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[2]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bc_screen.z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更新当前的像素点所在位置的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zbuffer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zbuffer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P.x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P.y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width)]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，然后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image.set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即可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56044E-E0B9-B2B1-34E0-5D9554D0A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25" y="3460042"/>
            <a:ext cx="3181794" cy="317703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C90A896-DF50-41DA-5F8E-75BA1BB206DC}"/>
              </a:ext>
            </a:extLst>
          </p:cNvPr>
          <p:cNvSpPr txBox="1"/>
          <p:nvPr/>
        </p:nvSpPr>
        <p:spPr>
          <a:xfrm>
            <a:off x="4197793" y="3642795"/>
            <a:ext cx="4082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接下来利用纹理图，将纹理映射到这个模型上实现贴图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0404F7-BD01-9F77-7B69-1F3D20CEE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074" y="3460042"/>
            <a:ext cx="3062811" cy="306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71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EA12C06-AE2A-F135-B7EC-FE13FCC8F281}"/>
              </a:ext>
            </a:extLst>
          </p:cNvPr>
          <p:cNvSpPr txBox="1"/>
          <p:nvPr/>
        </p:nvSpPr>
        <p:spPr>
          <a:xfrm>
            <a:off x="759278" y="922565"/>
            <a:ext cx="110136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纹理贴图的作用就是给了每个像素点一个颜色，所以获取纹理坐标后，我们需要知道当前坐标所对应的颜色</a:t>
            </a:r>
            <a:endParaRPr lang="en-US" altLang="zh-CN" dirty="0"/>
          </a:p>
          <a:p>
            <a:r>
              <a:rPr lang="zh-CN" altLang="en-US" dirty="0"/>
              <a:t>作者的代码中给了</a:t>
            </a:r>
            <a:r>
              <a:rPr lang="en-US" altLang="zh-CN" dirty="0" err="1"/>
              <a:t>tgaimage</a:t>
            </a:r>
            <a:r>
              <a:rPr lang="zh-CN" altLang="en-US" dirty="0"/>
              <a:t>类一个</a:t>
            </a:r>
            <a:r>
              <a:rPr lang="en-US" altLang="zh-CN" dirty="0"/>
              <a:t>get</a:t>
            </a:r>
            <a:r>
              <a:rPr lang="zh-CN" altLang="en-US" dirty="0"/>
              <a:t>函数用来获取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坐标下的</a:t>
            </a:r>
            <a:r>
              <a:rPr lang="en-US" altLang="zh-CN" dirty="0" err="1"/>
              <a:t>tgacolor</a:t>
            </a:r>
            <a:r>
              <a:rPr lang="zh-CN" altLang="en-US" dirty="0"/>
              <a:t>，所以我们只需要对每个像素点绘制之前，先获取当前像素点对应的纹理坐标，然后利用纹理坐标对纹理贴图调用</a:t>
            </a:r>
            <a:r>
              <a:rPr lang="en-US" altLang="zh-CN" dirty="0"/>
              <a:t>get</a:t>
            </a:r>
            <a:r>
              <a:rPr lang="zh-CN" altLang="en-US" dirty="0"/>
              <a:t>即可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对于每个像素点的纹理坐标，可以利用重心坐标根据顶点的纹理坐标求得（传入存储了三个顶点纹理坐标的数组），纹理坐标由于是映射到</a:t>
            </a:r>
            <a:r>
              <a:rPr lang="en-US" altLang="zh-CN" dirty="0"/>
              <a:t>(0,1)</a:t>
            </a:r>
            <a:r>
              <a:rPr lang="zh-CN" altLang="en-US" dirty="0"/>
              <a:t>之间的，所以为了获取实际颜色坐标，还需要乘以贴图对应的宽和高</a:t>
            </a:r>
            <a:r>
              <a:rPr lang="en-US" altLang="zh-CN" dirty="0"/>
              <a:t>—</a:t>
            </a:r>
            <a:r>
              <a:rPr lang="zh-CN" altLang="en-US" dirty="0"/>
              <a:t>这个才是</a:t>
            </a:r>
            <a:r>
              <a:rPr lang="en-US" altLang="zh-CN" dirty="0"/>
              <a:t>get</a:t>
            </a:r>
            <a:r>
              <a:rPr lang="zh-CN" altLang="en-US" dirty="0"/>
              <a:t>传入的数据。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得到</a:t>
            </a:r>
            <a:r>
              <a:rPr lang="en-US" altLang="zh-CN" dirty="0"/>
              <a:t>color</a:t>
            </a:r>
            <a:r>
              <a:rPr lang="zh-CN" altLang="en-US" dirty="0"/>
              <a:t>后，在对</a:t>
            </a:r>
            <a:r>
              <a:rPr lang="en-US" altLang="zh-CN" dirty="0"/>
              <a:t>color</a:t>
            </a:r>
            <a:r>
              <a:rPr lang="zh-CN" altLang="en-US" dirty="0"/>
              <a:t>的</a:t>
            </a:r>
            <a:r>
              <a:rPr lang="en-US" altLang="zh-CN" dirty="0" err="1"/>
              <a:t>rgb</a:t>
            </a:r>
            <a:r>
              <a:rPr lang="zh-CN" altLang="en-US" dirty="0"/>
              <a:t>三值乘以光强显示出立体感。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E64F10-DB15-9F9E-FEE2-83BA10CE7EAF}"/>
              </a:ext>
            </a:extLst>
          </p:cNvPr>
          <p:cNvSpPr txBox="1"/>
          <p:nvPr/>
        </p:nvSpPr>
        <p:spPr>
          <a:xfrm>
            <a:off x="759277" y="3622223"/>
            <a:ext cx="110136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具体流程：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遍历模型</a:t>
            </a:r>
            <a:r>
              <a:rPr lang="en-US" altLang="zh-CN" dirty="0"/>
              <a:t>obj</a:t>
            </a:r>
            <a:r>
              <a:rPr lang="zh-CN" altLang="en-US" dirty="0"/>
              <a:t>文件中的</a:t>
            </a:r>
            <a:r>
              <a:rPr lang="en-US" altLang="zh-CN" dirty="0"/>
              <a:t>f</a:t>
            </a:r>
            <a:r>
              <a:rPr lang="zh-CN" altLang="en-US" dirty="0"/>
              <a:t>数组，对每个三角形面进行操作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对于一个三角形面，遍历三个顶点获取顶点坐标和纹理坐标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顶点坐标用来求取重心坐标，光强然后更新</a:t>
            </a:r>
            <a:r>
              <a:rPr lang="en-US" altLang="zh-CN" dirty="0" err="1"/>
              <a:t>zbuffer</a:t>
            </a:r>
            <a:r>
              <a:rPr lang="zh-CN" altLang="en-US" dirty="0"/>
              <a:t>数组，纹理坐标用来获取颜色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遍历三个顶点后，绘制这一个面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循环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en-US" altLang="zh-CN" dirty="0" err="1"/>
              <a:t>zbuffer</a:t>
            </a:r>
            <a:r>
              <a:rPr lang="zh-CN" altLang="en-US" dirty="0"/>
              <a:t>数组是全局变量，每个点的绘制都要去比对当前位置的深度，这样才能决定是否被绘制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处理后的纹理坐标应当和像素点对应，即可以统一转换为整型变量</a:t>
            </a:r>
          </a:p>
        </p:txBody>
      </p:sp>
    </p:spTree>
    <p:extLst>
      <p:ext uri="{BB962C8B-B14F-4D97-AF65-F5344CB8AC3E}">
        <p14:creationId xmlns:p14="http://schemas.microsoft.com/office/powerpoint/2010/main" val="3465812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EA12C06-AE2A-F135-B7EC-FE13FCC8F281}"/>
                  </a:ext>
                </a:extLst>
              </p:cNvPr>
              <p:cNvSpPr txBox="1"/>
              <p:nvPr/>
            </p:nvSpPr>
            <p:spPr>
              <a:xfrm>
                <a:off x="759276" y="329899"/>
                <a:ext cx="11013621" cy="2282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变换矩阵：通过矩阵的形式来对一个点进行变换</a:t>
                </a:r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zh-CN" altLang="en-US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𝑏𝑦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𝑐𝑥</m:t>
                                </m:r>
                                <m:r>
                                  <a:rPr lang="zh-CN" altLang="en-US" i="0" dirty="0">
                                    <a:latin typeface="Cambria Math" panose="02040503050406030204" pitchFamily="18" charset="0"/>
                                  </a:rPr>
                                  <m:t>+ⅆ</m:t>
                                </m:r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矩阵中左上到右下的对角线</a:t>
                </a:r>
                <a:r>
                  <a:rPr lang="en-US" altLang="zh-CN" dirty="0" err="1"/>
                  <a:t>a,d</a:t>
                </a:r>
                <a:r>
                  <a:rPr lang="zh-CN" altLang="en-US" dirty="0"/>
                  <a:t>元素可以表示 点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x,y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的缩放</a:t>
                </a:r>
                <a:endParaRPr lang="en-US" altLang="zh-CN" dirty="0"/>
              </a:p>
              <a:p>
                <a:r>
                  <a:rPr lang="zh-CN" altLang="en-US" dirty="0"/>
                  <a:t>利用连续的变化矩阵乘积可以得到从起始点到目标点的变化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矩阵中右上到左下的对角线</a:t>
                </a:r>
                <a:r>
                  <a:rPr lang="en-US" altLang="zh-CN" dirty="0" err="1"/>
                  <a:t>b,c</a:t>
                </a:r>
                <a:r>
                  <a:rPr lang="zh-CN" altLang="en-US" dirty="0"/>
                  <a:t>元素可以表示对点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x,y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的剪切。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EA12C06-AE2A-F135-B7EC-FE13FCC8F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76" y="329899"/>
                <a:ext cx="11013621" cy="2282420"/>
              </a:xfrm>
              <a:prstGeom prst="rect">
                <a:avLst/>
              </a:prstGeom>
              <a:blipFill>
                <a:blip r:embed="rId2"/>
                <a:stretch>
                  <a:fillRect l="-498" t="-1333" b="-3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F78F53CA-A574-01C0-5968-54088FB02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705" y="2883730"/>
            <a:ext cx="7630590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87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EA12C06-AE2A-F135-B7EC-FE13FCC8F281}"/>
              </a:ext>
            </a:extLst>
          </p:cNvPr>
          <p:cNvSpPr txBox="1"/>
          <p:nvPr/>
        </p:nvSpPr>
        <p:spPr>
          <a:xfrm>
            <a:off x="759276" y="329899"/>
            <a:ext cx="1101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对于旋转变化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9C54CA-83FF-CA41-6413-1D9801B85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524" y="413916"/>
            <a:ext cx="7411484" cy="60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35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E1C9608-36BE-5540-7CF4-0B02CEAC4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92" y="1404517"/>
            <a:ext cx="4442342" cy="3614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EEB42D1-3777-918A-F56D-D6D49271035B}"/>
              </a:ext>
            </a:extLst>
          </p:cNvPr>
          <p:cNvSpPr txBox="1"/>
          <p:nvPr/>
        </p:nvSpPr>
        <p:spPr>
          <a:xfrm>
            <a:off x="742343" y="660097"/>
            <a:ext cx="3042256" cy="38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利用齐次坐标来简化方程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A16CBE-71D3-02FF-AB10-BF9D2CAB9D27}"/>
              </a:ext>
            </a:extLst>
          </p:cNvPr>
          <p:cNvSpPr txBox="1"/>
          <p:nvPr/>
        </p:nvSpPr>
        <p:spPr>
          <a:xfrm>
            <a:off x="6364209" y="660097"/>
            <a:ext cx="541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可以将三维上的点，同除于</a:t>
            </a:r>
            <a:r>
              <a:rPr lang="en-US" altLang="zh-CN" dirty="0"/>
              <a:t>z</a:t>
            </a:r>
            <a:r>
              <a:rPr lang="zh-CN" altLang="en-US" dirty="0"/>
              <a:t>值，变为二维上的点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4FF3DDA-90E0-4DEF-D585-44781204B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668" y="1257694"/>
            <a:ext cx="4622799" cy="376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94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extLst>
              <a:ext uri="{FF2B5EF4-FFF2-40B4-BE49-F238E27FC236}">
                <a16:creationId xmlns:a16="http://schemas.microsoft.com/office/drawing/2014/main" id="{759E1694-562B-3E8C-ABDA-0BF45F532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252" y="1321662"/>
            <a:ext cx="3293005" cy="210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EEB42D1-3777-918A-F56D-D6D49271035B}"/>
              </a:ext>
            </a:extLst>
          </p:cNvPr>
          <p:cNvSpPr txBox="1"/>
          <p:nvPr/>
        </p:nvSpPr>
        <p:spPr>
          <a:xfrm>
            <a:off x="742343" y="660097"/>
            <a:ext cx="9197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透视投影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我们之前绘制的一直都是正交投影，我们处理的</a:t>
            </a:r>
            <a:r>
              <a:rPr lang="en-US" altLang="zh-CN" dirty="0" err="1"/>
              <a:t>x,y,z</a:t>
            </a:r>
            <a:r>
              <a:rPr lang="zh-CN" altLang="en-US" dirty="0"/>
              <a:t>坐标已经是归一化之后的值，我们所采用的绘制只是把归一化之后的坐标变为屏幕坐标</a:t>
            </a:r>
            <a:r>
              <a:rPr lang="en-US" altLang="zh-CN" dirty="0"/>
              <a:t>(</a:t>
            </a:r>
            <a:r>
              <a:rPr lang="zh-CN" altLang="en-US" dirty="0"/>
              <a:t>视口变化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Vec3f world2screen(Vec3f v)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return Vec3f(int((</a:t>
            </a:r>
            <a:r>
              <a:rPr lang="en-US" altLang="zh-CN" dirty="0" err="1"/>
              <a:t>v.x</a:t>
            </a:r>
            <a:r>
              <a:rPr lang="en-US" altLang="zh-CN" dirty="0"/>
              <a:t> + 1.) * width / 2. + .5), int((</a:t>
            </a:r>
            <a:r>
              <a:rPr lang="en-US" altLang="zh-CN" dirty="0" err="1"/>
              <a:t>v.y</a:t>
            </a:r>
            <a:r>
              <a:rPr lang="en-US" altLang="zh-CN" dirty="0"/>
              <a:t> + 1.) * height / 2. + .5), </a:t>
            </a:r>
            <a:r>
              <a:rPr lang="en-US" altLang="zh-CN" dirty="0" err="1"/>
              <a:t>v.z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F7F26E-1574-105B-527C-75DA0A1C196B}"/>
              </a:ext>
            </a:extLst>
          </p:cNvPr>
          <p:cNvSpPr txBox="1"/>
          <p:nvPr/>
        </p:nvSpPr>
        <p:spPr>
          <a:xfrm>
            <a:off x="742343" y="37049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透视投影相较于正交投影，最大的区别就是近大远小，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DD2488A-69D4-7DE6-5B20-F62850CDA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221" y="4051612"/>
            <a:ext cx="5992061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9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EEB42D1-3777-918A-F56D-D6D49271035B}"/>
              </a:ext>
            </a:extLst>
          </p:cNvPr>
          <p:cNvSpPr txBox="1"/>
          <p:nvPr/>
        </p:nvSpPr>
        <p:spPr>
          <a:xfrm>
            <a:off x="742343" y="660097"/>
            <a:ext cx="9197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透视投影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A7A40D9-007E-6AC5-1897-7BFED4779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92" y="1501248"/>
            <a:ext cx="4738675" cy="385550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B315A52-5FE2-C724-EEF0-59ADA373D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877" y="575733"/>
            <a:ext cx="6263326" cy="509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44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EEB42D1-3777-918A-F56D-D6D49271035B}"/>
              </a:ext>
            </a:extLst>
          </p:cNvPr>
          <p:cNvSpPr txBox="1"/>
          <p:nvPr/>
        </p:nvSpPr>
        <p:spPr>
          <a:xfrm>
            <a:off x="742343" y="660097"/>
            <a:ext cx="9197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透视投影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所以我们对之前的绘制应当做一些更改，其实就是对</a:t>
            </a:r>
            <a:r>
              <a:rPr lang="en-US" altLang="zh-CN" dirty="0" err="1"/>
              <a:t>x,y</a:t>
            </a:r>
            <a:r>
              <a:rPr lang="zh-CN" altLang="en-US" dirty="0"/>
              <a:t>的坐标点进行更改（</a:t>
            </a:r>
            <a:r>
              <a:rPr lang="en-US" altLang="zh-CN" dirty="0"/>
              <a:t>MVP</a:t>
            </a:r>
            <a:r>
              <a:rPr lang="zh-CN" altLang="en-US" dirty="0"/>
              <a:t>变换），</a:t>
            </a:r>
            <a:r>
              <a:rPr lang="en-US" altLang="zh-CN" dirty="0"/>
              <a:t>z</a:t>
            </a:r>
            <a:r>
              <a:rPr lang="zh-CN" altLang="en-US" dirty="0"/>
              <a:t>值不需要变换，用来计算</a:t>
            </a:r>
            <a:r>
              <a:rPr lang="en-US" altLang="zh-CN" dirty="0" err="1"/>
              <a:t>zbuffer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60AC86-7E3F-DB73-9437-0F17A31F7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866" y="213963"/>
            <a:ext cx="2666999" cy="164646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BF6170A-B486-8693-DDD6-F8ECEC7B66BF}"/>
              </a:ext>
            </a:extLst>
          </p:cNvPr>
          <p:cNvSpPr txBox="1"/>
          <p:nvPr/>
        </p:nvSpPr>
        <p:spPr>
          <a:xfrm>
            <a:off x="9796591" y="2239042"/>
            <a:ext cx="194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转换为屏幕坐标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8875F1-236C-A1AE-1E2D-029E12DA3ED0}"/>
              </a:ext>
            </a:extLst>
          </p:cNvPr>
          <p:cNvSpPr txBox="1"/>
          <p:nvPr/>
        </p:nvSpPr>
        <p:spPr>
          <a:xfrm>
            <a:off x="453819" y="2515806"/>
            <a:ext cx="679299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//1.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转换为齐次坐标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v2m(Vec3f v)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//2.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模型变换 将模型摆放到合理位置，不需要操作，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obj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文件已经满足 </a:t>
            </a:r>
            <a:r>
              <a:rPr lang="en-US" altLang="zh-CN" sz="14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modelMatrix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//3.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视口变换 将立方体变为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1*1*1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已经是了，不需要操作 </a:t>
            </a:r>
            <a:r>
              <a:rPr lang="en-US" altLang="zh-CN" sz="14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viewMatrix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*()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//4.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投影变换 透视投影 </a:t>
            </a:r>
            <a:r>
              <a:rPr lang="en-US" altLang="zh-CN" sz="14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projectionMatrix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//5.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转换为屏幕坐标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viewport(int x, int y, int w, int h)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//6.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变回一个正常点 就是除以第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个量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m2v(Matrix m)</a:t>
            </a:r>
            <a:endParaRPr lang="zh-CN" altLang="en-US" sz="1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2C30586-CD4A-BF81-E8EF-0E45AEECE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32" y="1882792"/>
            <a:ext cx="2535767" cy="248844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A60917B-9E5F-249E-7C53-B877F9A7FB13}"/>
              </a:ext>
            </a:extLst>
          </p:cNvPr>
          <p:cNvSpPr txBox="1"/>
          <p:nvPr/>
        </p:nvSpPr>
        <p:spPr>
          <a:xfrm>
            <a:off x="328838" y="4997575"/>
            <a:ext cx="10024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正交投影，就是直接变为屏幕坐标 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相当于只是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*VP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screen_coords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/>
              <a:t>Vec3f(int((</a:t>
            </a:r>
            <a:r>
              <a:rPr lang="en-US" altLang="zh-CN" dirty="0" err="1"/>
              <a:t>v.x</a:t>
            </a:r>
            <a:r>
              <a:rPr lang="en-US" altLang="zh-CN" dirty="0"/>
              <a:t> + 1.) * width / 2. + .5), int((</a:t>
            </a:r>
            <a:r>
              <a:rPr lang="en-US" altLang="zh-CN" dirty="0" err="1"/>
              <a:t>v.y</a:t>
            </a:r>
            <a:r>
              <a:rPr lang="en-US" altLang="zh-CN" dirty="0"/>
              <a:t> + 1.) * height / 2. + .5), </a:t>
            </a:r>
            <a:r>
              <a:rPr lang="en-US" altLang="zh-CN" dirty="0" err="1"/>
              <a:t>v.z</a:t>
            </a:r>
            <a:r>
              <a:rPr lang="en-US" altLang="zh-CN" dirty="0"/>
              <a:t>)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多了投影变换这个乘积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screen_coords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m2v(VP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PR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VM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MO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v2m(v));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7928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2C30586-CD4A-BF81-E8EF-0E45AEECE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303" y="281198"/>
            <a:ext cx="4113173" cy="403641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BE4A1BA-7493-C44E-B504-5A048F95B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30" y="281198"/>
            <a:ext cx="4113172" cy="419090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D8EB8E6-52FD-8071-A361-D9F1E04CC473}"/>
              </a:ext>
            </a:extLst>
          </p:cNvPr>
          <p:cNvSpPr txBox="1"/>
          <p:nvPr/>
        </p:nvSpPr>
        <p:spPr>
          <a:xfrm>
            <a:off x="8811077" y="4614030"/>
            <a:ext cx="141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透视投影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C9803A-139E-7B90-4169-E3604C976762}"/>
              </a:ext>
            </a:extLst>
          </p:cNvPr>
          <p:cNvSpPr txBox="1"/>
          <p:nvPr/>
        </p:nvSpPr>
        <p:spPr>
          <a:xfrm>
            <a:off x="1964268" y="4798696"/>
            <a:ext cx="141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正交投影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644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DF206B-2419-2CEB-C57A-8560798268E2}"/>
              </a:ext>
            </a:extLst>
          </p:cNvPr>
          <p:cNvSpPr txBox="1"/>
          <p:nvPr/>
        </p:nvSpPr>
        <p:spPr>
          <a:xfrm>
            <a:off x="571500" y="466725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Bresenham</a:t>
            </a:r>
            <a:r>
              <a:rPr lang="zh-CN" altLang="en-US" dirty="0"/>
              <a:t>直线绘制方法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0FA644C-AA92-3DED-9F66-9022C4013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775" y="261796"/>
            <a:ext cx="5734050" cy="27905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C136029-104B-8B0D-A4AC-2651F8709683}"/>
              </a:ext>
            </a:extLst>
          </p:cNvPr>
          <p:cNvSpPr txBox="1"/>
          <p:nvPr/>
        </p:nvSpPr>
        <p:spPr>
          <a:xfrm>
            <a:off x="7229475" y="2798451"/>
            <a:ext cx="41338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>
                <a:hlinkClick r:id="rId3"/>
              </a:rPr>
              <a:t>day2</a:t>
            </a:r>
            <a:r>
              <a:rPr lang="zh-CN" altLang="en-US" sz="1050" dirty="0">
                <a:hlinkClick r:id="rId3"/>
              </a:rPr>
              <a:t>：画一条线 </a:t>
            </a:r>
            <a:r>
              <a:rPr lang="en-US" altLang="zh-CN" sz="1050" dirty="0">
                <a:hlinkClick r:id="rId3"/>
              </a:rPr>
              <a:t>| </a:t>
            </a:r>
            <a:r>
              <a:rPr lang="zh-CN" altLang="en-US" sz="1050" dirty="0">
                <a:hlinkClick r:id="rId3"/>
              </a:rPr>
              <a:t>微信公众号</a:t>
            </a:r>
            <a:r>
              <a:rPr lang="en-US" altLang="zh-CN" sz="1050" dirty="0">
                <a:hlinkClick r:id="rId3"/>
              </a:rPr>
              <a:t>@</a:t>
            </a:r>
            <a:r>
              <a:rPr lang="zh-CN" altLang="en-US" sz="1050" dirty="0">
                <a:hlinkClick r:id="rId3"/>
              </a:rPr>
              <a:t>卤蛋实验室 </a:t>
            </a:r>
            <a:r>
              <a:rPr lang="en-US" altLang="zh-CN" sz="1050" dirty="0">
                <a:hlinkClick r:id="rId3"/>
              </a:rPr>
              <a:t>(supercodepower.com)</a:t>
            </a:r>
            <a:endParaRPr lang="zh-CN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B83B002-B326-5B87-923B-3A62EB402407}"/>
                  </a:ext>
                </a:extLst>
              </p:cNvPr>
              <p:cNvSpPr txBox="1"/>
              <p:nvPr/>
            </p:nvSpPr>
            <p:spPr>
              <a:xfrm>
                <a:off x="571499" y="1333917"/>
                <a:ext cx="45910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？</a:t>
                </a:r>
                <a:r>
                  <a:rPr lang="en-US" altLang="zh-CN" dirty="0"/>
                  <a:t> 1/2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B83B002-B326-5B87-923B-3A62EB402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9" y="1333917"/>
                <a:ext cx="4591052" cy="646331"/>
              </a:xfrm>
              <a:prstGeom prst="rect">
                <a:avLst/>
              </a:prstGeom>
              <a:blipFill>
                <a:blip r:embed="rId4"/>
                <a:stretch>
                  <a:fillRect t="-5660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2ADEFDA-97BD-B861-25C3-051B3229F7C7}"/>
                  </a:ext>
                </a:extLst>
              </p:cNvPr>
              <p:cNvSpPr txBox="1"/>
              <p:nvPr/>
            </p:nvSpPr>
            <p:spPr>
              <a:xfrm>
                <a:off x="542923" y="2460367"/>
                <a:ext cx="459105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我们假设实际值是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，绘制值是</a:t>
                </a:r>
                <a:r>
                  <a:rPr lang="en-US" altLang="zh-CN" dirty="0"/>
                  <a:t>y0+1</a:t>
                </a:r>
                <a:r>
                  <a:rPr lang="zh-CN" altLang="en-US" dirty="0"/>
                  <a:t>或者</a:t>
                </a:r>
                <a:r>
                  <a:rPr lang="en-US" altLang="zh-CN" dirty="0"/>
                  <a:t>y0</a:t>
                </a:r>
              </a:p>
              <a:p>
                <a:r>
                  <a:rPr lang="zh-CN" altLang="en-US" dirty="0"/>
                  <a:t>那么对应的误差：</a:t>
                </a:r>
                <a:endParaRPr lang="en-US" altLang="zh-CN" dirty="0"/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y-(y0+1):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 =&gt; 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- 2dx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altLang="zh-CN" dirty="0"/>
                  <a:t>y-y0: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=&gt; 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𝜀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初始误差，上一步的误差</a:t>
                </a:r>
                <a:endParaRPr lang="en-US" altLang="zh-CN" dirty="0"/>
              </a:p>
              <a:p>
                <a:r>
                  <a:rPr lang="en-US" altLang="zh-CN" dirty="0"/>
                  <a:t>k:</a:t>
                </a:r>
                <a:r>
                  <a:rPr lang="zh-CN" altLang="en-US" dirty="0"/>
                  <a:t>斜率，</a:t>
                </a:r>
                <a:r>
                  <a:rPr lang="en-US" altLang="zh-CN" dirty="0" err="1"/>
                  <a:t>dy</a:t>
                </a:r>
                <a:r>
                  <a:rPr lang="en-US" altLang="zh-CN" dirty="0"/>
                  <a:t>/dx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2ADEFDA-97BD-B861-25C3-051B3229F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3" y="2460367"/>
                <a:ext cx="4591052" cy="1754326"/>
              </a:xfrm>
              <a:prstGeom prst="rect">
                <a:avLst/>
              </a:prstGeom>
              <a:blipFill>
                <a:blip r:embed="rId5"/>
                <a:stretch>
                  <a:fillRect l="-1062" t="-2091" r="-930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A41721F-1540-5E7A-646E-269DBE87CE39}"/>
                  </a:ext>
                </a:extLst>
              </p:cNvPr>
              <p:cNvSpPr txBox="1"/>
              <p:nvPr/>
            </p:nvSpPr>
            <p:spPr>
              <a:xfrm>
                <a:off x="542923" y="4422247"/>
                <a:ext cx="552450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注意到当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&gt;1/2</m:t>
                    </m:r>
                  </m:oMath>
                </a14:m>
                <a:r>
                  <a:rPr lang="zh-CN" altLang="en-US" dirty="0"/>
                  <a:t>时，即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误差需要多减去一个</a:t>
                </a:r>
                <a:r>
                  <a:rPr lang="en-US" altLang="zh-CN" dirty="0"/>
                  <a:t>2dx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A41721F-1540-5E7A-646E-269DBE87C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3" y="4422247"/>
                <a:ext cx="5524501" cy="1200329"/>
              </a:xfrm>
              <a:prstGeom prst="rect">
                <a:avLst/>
              </a:prstGeom>
              <a:blipFill>
                <a:blip r:embed="rId6"/>
                <a:stretch>
                  <a:fillRect l="-883" t="-2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A34D9AB-F2ED-0A34-88CA-BD4E1CE7480F}"/>
                  </a:ext>
                </a:extLst>
              </p:cNvPr>
              <p:cNvSpPr txBox="1"/>
              <p:nvPr/>
            </p:nvSpPr>
            <p:spPr>
              <a:xfrm>
                <a:off x="6200775" y="3633668"/>
                <a:ext cx="5524501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伪代码就是</a:t>
                </a:r>
                <a:endParaRPr lang="en-US" altLang="zh-CN" dirty="0"/>
              </a:p>
              <a:p>
                <a:r>
                  <a:rPr lang="en-US" altLang="zh-CN" dirty="0"/>
                  <a:t>//</a:t>
                </a:r>
                <a:r>
                  <a:rPr lang="zh-CN" altLang="en-US" dirty="0"/>
                  <a:t>每次绘制完上一点，更新误差</a:t>
                </a:r>
                <a:endParaRPr lang="en-US" altLang="zh-CN" dirty="0"/>
              </a:p>
              <a:p>
                <a:r>
                  <a:rPr lang="en-US" altLang="zh-CN" dirty="0"/>
                  <a:t>//</a:t>
                </a:r>
                <a:r>
                  <a:rPr lang="zh-CN" altLang="en-US" dirty="0"/>
                  <a:t>令</a:t>
                </a:r>
                <a:r>
                  <a:rPr lang="en-US" altLang="zh-CN" dirty="0"/>
                  <a:t>error = 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Error += </a:t>
                </a:r>
                <a14:m>
                  <m:oMath xmlns:m="http://schemas.openxmlformats.org/officeDocument/2006/math"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If(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{</a:t>
                </a:r>
              </a:p>
              <a:p>
                <a:r>
                  <a:rPr lang="en-US" altLang="zh-CN" dirty="0"/>
                  <a:t>	y = y+1;//y-1</a:t>
                </a:r>
              </a:p>
              <a:p>
                <a:r>
                  <a:rPr lang="en-US" altLang="zh-CN" dirty="0"/>
                  <a:t>	error -= 2dx;</a:t>
                </a:r>
              </a:p>
              <a:p>
                <a:r>
                  <a:rPr lang="en-US" altLang="zh-CN" dirty="0"/>
                  <a:t>}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A34D9AB-F2ED-0A34-88CA-BD4E1CE74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775" y="3633668"/>
                <a:ext cx="5524501" cy="3139321"/>
              </a:xfrm>
              <a:prstGeom prst="rect">
                <a:avLst/>
              </a:prstGeom>
              <a:blipFill>
                <a:blip r:embed="rId7"/>
                <a:stretch>
                  <a:fillRect l="-883" t="-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031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DF206B-2419-2CEB-C57A-8560798268E2}"/>
              </a:ext>
            </a:extLst>
          </p:cNvPr>
          <p:cNvSpPr txBox="1"/>
          <p:nvPr/>
        </p:nvSpPr>
        <p:spPr>
          <a:xfrm>
            <a:off x="571500" y="466725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三角形的渲染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B83B002-B326-5B87-923B-3A62EB402407}"/>
              </a:ext>
            </a:extLst>
          </p:cNvPr>
          <p:cNvSpPr txBox="1"/>
          <p:nvPr/>
        </p:nvSpPr>
        <p:spPr>
          <a:xfrm>
            <a:off x="444500" y="1245017"/>
            <a:ext cx="703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绘制对称：绘制顺序不按照传入的顶点顺序</a:t>
            </a:r>
            <a:endParaRPr lang="en-US" altLang="zh-CN" dirty="0"/>
          </a:p>
          <a:p>
            <a:r>
              <a:rPr lang="zh-CN" altLang="en-US" dirty="0"/>
              <a:t>两个三角形的公共顶点：由于光栅化的舍入，它们之间不应该有孔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按</a:t>
            </a:r>
            <a:r>
              <a:rPr lang="en-US" altLang="zh-CN" dirty="0"/>
              <a:t>y</a:t>
            </a:r>
            <a:r>
              <a:rPr lang="zh-CN" altLang="en-US" dirty="0"/>
              <a:t>坐标对三角形顶点进行排序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同时光栅化三角形的左侧和右侧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在左右边界点之间画一条水平线段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199A70-866E-1B87-375A-9A2514430192}"/>
              </a:ext>
            </a:extLst>
          </p:cNvPr>
          <p:cNvSpPr txBox="1"/>
          <p:nvPr/>
        </p:nvSpPr>
        <p:spPr>
          <a:xfrm>
            <a:off x="304800" y="3429000"/>
            <a:ext cx="956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第一种方法，利用线扫描，就是利用</a:t>
            </a:r>
            <a:r>
              <a:rPr lang="en-US" altLang="zh-CN" dirty="0"/>
              <a:t>y</a:t>
            </a:r>
            <a:r>
              <a:rPr lang="zh-CN" altLang="en-US" dirty="0"/>
              <a:t>值来区分绘画分段，</a:t>
            </a:r>
            <a:r>
              <a:rPr lang="en-US" altLang="zh-CN" dirty="0" err="1"/>
              <a:t>ymin</a:t>
            </a:r>
            <a:r>
              <a:rPr lang="en-US" altLang="zh-CN" dirty="0"/>
              <a:t>-&gt;</a:t>
            </a:r>
            <a:r>
              <a:rPr lang="en-US" altLang="zh-CN" dirty="0" err="1"/>
              <a:t>ymid</a:t>
            </a:r>
            <a:r>
              <a:rPr lang="en-US" altLang="zh-CN" dirty="0"/>
              <a:t>  </a:t>
            </a:r>
            <a:r>
              <a:rPr lang="en-US" altLang="zh-CN" dirty="0" err="1"/>
              <a:t>ymid</a:t>
            </a:r>
            <a:r>
              <a:rPr lang="en-US" altLang="zh-CN" dirty="0"/>
              <a:t>-&gt;</a:t>
            </a:r>
            <a:r>
              <a:rPr lang="en-US" altLang="zh-CN" dirty="0" err="1"/>
              <a:t>ymax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那么对于每段的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的范围是确定的，有两条直线的反斜率可以求出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669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DF206B-2419-2CEB-C57A-8560798268E2}"/>
              </a:ext>
            </a:extLst>
          </p:cNvPr>
          <p:cNvSpPr txBox="1"/>
          <p:nvPr/>
        </p:nvSpPr>
        <p:spPr>
          <a:xfrm>
            <a:off x="571500" y="466725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三角形的渲染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199A70-866E-1B87-375A-9A2514430192}"/>
              </a:ext>
            </a:extLst>
          </p:cNvPr>
          <p:cNvSpPr txBox="1"/>
          <p:nvPr/>
        </p:nvSpPr>
        <p:spPr>
          <a:xfrm>
            <a:off x="431800" y="1244600"/>
            <a:ext cx="95631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第二种方法，利用包围盒，然后利用重心坐标检测这个点是不是在三角形内部</a:t>
            </a:r>
            <a:endParaRPr lang="en-US" altLang="zh-CN" dirty="0"/>
          </a:p>
          <a:p>
            <a:r>
              <a:rPr lang="zh-CN" altLang="en-US" dirty="0"/>
              <a:t>对一个由三个坐标构成的数组</a:t>
            </a:r>
            <a:r>
              <a:rPr lang="en-US" altLang="zh-CN" dirty="0"/>
              <a:t>points[3]</a:t>
            </a:r>
            <a:r>
              <a:rPr lang="zh-CN" altLang="en-US" dirty="0"/>
              <a:t>，我们可以找到一个有两个坐标构成的包围盒</a:t>
            </a:r>
            <a:r>
              <a:rPr lang="en-US" altLang="zh-CN" dirty="0" err="1"/>
              <a:t>bbox</a:t>
            </a:r>
            <a:r>
              <a:rPr lang="en-US" altLang="zh-CN" dirty="0"/>
              <a:t>[2]</a:t>
            </a:r>
            <a:r>
              <a:rPr lang="zh-CN" altLang="en-US" dirty="0"/>
              <a:t>，那么对于每个在这个</a:t>
            </a:r>
            <a:r>
              <a:rPr lang="en-US" altLang="zh-CN" dirty="0" err="1"/>
              <a:t>bbox</a:t>
            </a:r>
            <a:r>
              <a:rPr lang="zh-CN" altLang="en-US" dirty="0"/>
              <a:t>中的像素点，我们需要去判断其是否在</a:t>
            </a:r>
            <a:r>
              <a:rPr lang="en-US" altLang="zh-CN" dirty="0"/>
              <a:t>points[3]</a:t>
            </a:r>
            <a:r>
              <a:rPr lang="zh-CN" altLang="en-US" dirty="0"/>
              <a:t>里面，如果在那么就着色。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伪代码如下</a:t>
            </a:r>
            <a:endParaRPr lang="en-US" altLang="zh-CN" dirty="0"/>
          </a:p>
          <a:p>
            <a:r>
              <a:rPr lang="en-US" altLang="zh-CN" dirty="0"/>
              <a:t>triangle(vec2 points[3]) { </a:t>
            </a:r>
          </a:p>
          <a:p>
            <a:r>
              <a:rPr lang="en-US" altLang="zh-CN" dirty="0"/>
              <a:t>    vec2 </a:t>
            </a:r>
            <a:r>
              <a:rPr lang="en-US" altLang="zh-CN" dirty="0" err="1"/>
              <a:t>bbox</a:t>
            </a:r>
            <a:r>
              <a:rPr lang="en-US" altLang="zh-CN" dirty="0"/>
              <a:t>[2] = </a:t>
            </a:r>
            <a:r>
              <a:rPr lang="en-US" altLang="zh-CN" dirty="0" err="1"/>
              <a:t>find_bounding_box</a:t>
            </a:r>
            <a:r>
              <a:rPr lang="en-US" altLang="zh-CN" dirty="0"/>
              <a:t>(points); </a:t>
            </a:r>
          </a:p>
          <a:p>
            <a:r>
              <a:rPr lang="en-US" altLang="zh-CN" dirty="0"/>
              <a:t>    	for (each pixel in the bounding box) { </a:t>
            </a:r>
          </a:p>
          <a:p>
            <a:r>
              <a:rPr lang="en-US" altLang="zh-CN" dirty="0"/>
              <a:t>        		if (inside(points, pixel)) { </a:t>
            </a:r>
          </a:p>
          <a:p>
            <a:r>
              <a:rPr lang="en-US" altLang="zh-CN" dirty="0"/>
              <a:t>            			</a:t>
            </a:r>
            <a:r>
              <a:rPr lang="en-US" altLang="zh-CN" dirty="0" err="1"/>
              <a:t>put_pixel</a:t>
            </a:r>
            <a:r>
              <a:rPr lang="en-US" altLang="zh-CN" dirty="0"/>
              <a:t>(pixel); </a:t>
            </a:r>
          </a:p>
          <a:p>
            <a:r>
              <a:rPr lang="en-US" altLang="zh-CN" dirty="0"/>
              <a:t>       		 } </a:t>
            </a:r>
          </a:p>
          <a:p>
            <a:r>
              <a:rPr lang="en-US" altLang="zh-CN" dirty="0"/>
              <a:t>   	 } 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2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03AA7F1-7A60-46EF-CEDC-34EDEDA861BE}"/>
                  </a:ext>
                </a:extLst>
              </p:cNvPr>
              <p:cNvSpPr txBox="1"/>
              <p:nvPr/>
            </p:nvSpPr>
            <p:spPr>
              <a:xfrm>
                <a:off x="508000" y="517525"/>
                <a:ext cx="9055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那么首先如何寻找重心坐标，首先一个点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对于三角形</a:t>
                </a:r>
                <a:r>
                  <a:rPr lang="en-US" altLang="zh-CN" dirty="0"/>
                  <a:t>ABC</a:t>
                </a:r>
                <a:r>
                  <a:rPr lang="zh-CN" altLang="en-US" dirty="0"/>
                  <a:t>的三个顶点，可以这样表示</a:t>
                </a:r>
                <a14:m>
                  <m:oMath xmlns:m="http://schemas.openxmlformats.org/officeDocument/2006/math"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𝑃</m:t>
                    </m:r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zh-CN" alt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3696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zh-CN" alt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1−</m:t>
                        </m:r>
                        <m:r>
                          <a:rPr kumimoji="0" lang="zh-CN" alt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  <m:r>
                          <a:rPr kumimoji="0" lang="zh-CN" alt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zh-CN" alt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𝜈</m:t>
                        </m:r>
                      </m:e>
                    </m:d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𝑢𝐵</m:t>
                    </m:r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𝜈</m:t>
                    </m:r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𝐶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03AA7F1-7A60-46EF-CEDC-34EDEDA86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517525"/>
                <a:ext cx="9055100" cy="646331"/>
              </a:xfrm>
              <a:prstGeom prst="rect">
                <a:avLst/>
              </a:prstGeom>
              <a:blipFill>
                <a:blip r:embed="rId2"/>
                <a:stretch>
                  <a:fillRect l="-538"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001A8A6-DC1C-7F7C-D8E5-BF64C72C1AC8}"/>
                  </a:ext>
                </a:extLst>
              </p:cNvPr>
              <p:cNvSpPr txBox="1"/>
              <p:nvPr/>
            </p:nvSpPr>
            <p:spPr>
              <a:xfrm>
                <a:off x="508000" y="1901825"/>
                <a:ext cx="9055100" cy="3228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相当于，对于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我们用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来表示，那么</a:t>
                </a:r>
                <a:r>
                  <a:rPr lang="en-US" altLang="zh-CN" dirty="0"/>
                  <a:t>AP</a:t>
                </a:r>
                <a:r>
                  <a:rPr lang="zh-CN" altLang="en-US" dirty="0"/>
                  <a:t>这个向量是可以用</a:t>
                </a:r>
                <a:r>
                  <a:rPr lang="en-US" altLang="zh-CN" dirty="0"/>
                  <a:t>AB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AC</a:t>
                </a:r>
                <a:r>
                  <a:rPr lang="zh-CN" altLang="en-US" dirty="0"/>
                  <a:t>的线性组合得到的。</a:t>
                </a:r>
                <a:endParaRPr lang="en-US" altLang="zh-CN" dirty="0"/>
              </a:p>
              <a:p>
                <a:r>
                  <a:rPr lang="zh-CN" altLang="en-US" dirty="0"/>
                  <a:t>所以有如下关系：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𝑢</m:t>
                      </m:r>
                      <m:acc>
                        <m:accPr>
                          <m:chr m:val="⃗"/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𝜈</m:t>
                      </m:r>
                      <m:acc>
                        <m:accPr>
                          <m:chr m:val="⃗"/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acc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𝑃𝐴</m:t>
                          </m:r>
                        </m:e>
                      </m:acc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那么我们在将其变为</a:t>
                </a:r>
                <a:r>
                  <a:rPr lang="en-US" altLang="zh-CN" dirty="0" err="1"/>
                  <a:t>x,y</a:t>
                </a:r>
                <a:r>
                  <a:rPr lang="zh-CN" altLang="en-US" dirty="0"/>
                  <a:t>坐标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sSub>
                                      <m:sSubPr>
                                        <m:ctrlPr>
                                          <a:rPr lang="zh-CN" altLang="en-US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zh-CN" altLang="en-US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sSub>
                                      <m:sSubPr>
                                        <m:ctrlPr>
                                          <a:rPr lang="zh-CN" altLang="en-US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zh-CN" altLang="en-US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sSub>
                                      <m:sSubPr>
                                        <m:ctrlPr>
                                          <a:rPr lang="zh-CN" altLang="en-US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zh-CN" altLang="en-US" i="0" dirty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sSub>
                                      <m:sSubPr>
                                        <m:ctrlPr>
                                          <a:rPr lang="zh-CN" altLang="en-US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zh-CN" altLang="en-US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sSub>
                                      <m:sSubPr>
                                        <m:ctrlPr>
                                          <a:rPr lang="zh-CN" altLang="en-US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zh-CN" altLang="en-US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sSub>
                                      <m:sSubPr>
                                        <m:ctrlPr>
                                          <a:rPr lang="zh-CN" altLang="en-US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CN" altLang="en-US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zh-CN" altLang="en-US" i="0" dirty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这就意味着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可以用一个与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ABx,ACx,PAx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和（</a:t>
                </a:r>
                <a:r>
                  <a:rPr lang="en-US" altLang="zh-CN" dirty="0" err="1"/>
                  <a:t>ABy,ACy,PAy</a:t>
                </a:r>
                <a:r>
                  <a:rPr lang="zh-CN" altLang="en-US" dirty="0"/>
                  <a:t>）都正交的</a:t>
                </a:r>
                <a:r>
                  <a:rPr lang="en-US" altLang="zh-CN" dirty="0"/>
                  <a:t>(u,v,1)</a:t>
                </a:r>
                <a:r>
                  <a:rPr lang="zh-CN" altLang="en-US" dirty="0"/>
                  <a:t>向量。来表示。</a:t>
                </a:r>
                <a:endParaRPr lang="en-US" altLang="zh-CN" dirty="0"/>
              </a:p>
              <a:p>
                <a:r>
                  <a:rPr lang="zh-CN" altLang="en-US" dirty="0"/>
                  <a:t>那么考虑如果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在三角形内部，</a:t>
                </a:r>
                <a:r>
                  <a:rPr lang="en-US" altLang="zh-CN" dirty="0" err="1"/>
                  <a:t>u,v</a:t>
                </a:r>
                <a:r>
                  <a:rPr lang="zh-CN" altLang="en-US" dirty="0"/>
                  <a:t>都应该是大于等于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的，默认不算边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重载了，可以使用</a:t>
                </a:r>
                <a:r>
                  <a:rPr lang="en-US" altLang="zh-CN" dirty="0"/>
                  <a:t>^</a:t>
                </a:r>
                <a:r>
                  <a:rPr lang="zh-CN" altLang="en-US" dirty="0"/>
                  <a:t>来求正交向量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001A8A6-DC1C-7F7C-D8E5-BF64C72C1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1901825"/>
                <a:ext cx="9055100" cy="3228063"/>
              </a:xfrm>
              <a:prstGeom prst="rect">
                <a:avLst/>
              </a:prstGeom>
              <a:blipFill>
                <a:blip r:embed="rId3"/>
                <a:stretch>
                  <a:fillRect l="-538" t="-1132" r="-2490"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84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3AA7F1-7A60-46EF-CEDC-34EDEDA861BE}"/>
              </a:ext>
            </a:extLst>
          </p:cNvPr>
          <p:cNvSpPr txBox="1"/>
          <p:nvPr/>
        </p:nvSpPr>
        <p:spPr>
          <a:xfrm>
            <a:off x="330200" y="136525"/>
            <a:ext cx="11620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求正交向量的代码</a:t>
            </a:r>
            <a:endParaRPr lang="en-US" altLang="zh-CN" dirty="0"/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获取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(u,v,1)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的坐标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表示三角形 ，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表示那一点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Vec3f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barycentric(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两个向量叉乘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^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即可求得相交向量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Vec3f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u =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Vec3f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[1].x -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[0].x,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[2].x -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[0].x,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[0].x -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^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Vec3f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[1].y-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[0].y,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[2].y -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[0].y,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[0].y -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如果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值为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，说明这个三角形不存在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(std::abs(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u.z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&lt; 1)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Vec3f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(-1, 1, 1);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//P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的重心坐标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Vec3f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(1.f - 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u.x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u.y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/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u.z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u.y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/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u.z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u.x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/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u.z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6C6B4C-ED4C-219E-F3DB-85CD41CD5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660" y="3416320"/>
            <a:ext cx="3275040" cy="330515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F0C3912-D039-C860-3051-4FC17EA10C60}"/>
              </a:ext>
            </a:extLst>
          </p:cNvPr>
          <p:cNvSpPr txBox="1"/>
          <p:nvPr/>
        </p:nvSpPr>
        <p:spPr>
          <a:xfrm>
            <a:off x="330200" y="4245912"/>
            <a:ext cx="7855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由于没有考虑每个面的深度，所以导致了绘制出来的结果都击中在一个平面上</a:t>
            </a:r>
            <a:endParaRPr lang="en-US" altLang="zh-CN" dirty="0"/>
          </a:p>
          <a:p>
            <a:r>
              <a:rPr lang="zh-CN" altLang="en-US" dirty="0"/>
              <a:t>即不同深度的面，颜色的深浅应该不同</a:t>
            </a:r>
          </a:p>
        </p:txBody>
      </p:sp>
    </p:spTree>
    <p:extLst>
      <p:ext uri="{BB962C8B-B14F-4D97-AF65-F5344CB8AC3E}">
        <p14:creationId xmlns:p14="http://schemas.microsoft.com/office/powerpoint/2010/main" val="182197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001A8A6-DC1C-7F7C-D8E5-BF64C72C1AC8}"/>
              </a:ext>
            </a:extLst>
          </p:cNvPr>
          <p:cNvSpPr txBox="1"/>
          <p:nvPr/>
        </p:nvSpPr>
        <p:spPr>
          <a:xfrm>
            <a:off x="2184400" y="1025545"/>
            <a:ext cx="90551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求包围和</a:t>
            </a:r>
            <a:endParaRPr lang="en-US" altLang="zh-CN" dirty="0"/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定义包围盒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bboxmin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image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.get_width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- 1,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image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.get_height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- 1);</a:t>
            </a:r>
          </a:p>
          <a:p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bboxmax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(0, 0);</a:t>
            </a:r>
          </a:p>
          <a:p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clamp(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image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.get_width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- 1, </a:t>
            </a:r>
            <a:r>
              <a:rPr lang="en-US" altLang="zh-CN" sz="1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image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.get_height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- 1);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遍历三个顶点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nn-NO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3; i++)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最小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 ,y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就是三个顶点中最小的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和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bboxmin.x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std::max(0, std::min(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bboxmin.x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].x));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bboxmin.y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std::max(0, std::min(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bboxmin.y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].y));</a:t>
            </a:r>
          </a:p>
          <a:p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bboxmax.x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std::min(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clamp.x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std::max(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bboxmax.x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].x));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bboxmax.y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std::min(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clamp.y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std::max(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bboxmax.y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].y));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90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1112E5-AA78-D091-FF67-6A3AAD0BFA60}"/>
              </a:ext>
            </a:extLst>
          </p:cNvPr>
          <p:cNvSpPr txBox="1"/>
          <p:nvPr/>
        </p:nvSpPr>
        <p:spPr>
          <a:xfrm>
            <a:off x="660706" y="588312"/>
            <a:ext cx="102900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现在需要解决的问题，就是如何分配这个光照强度，</a:t>
            </a:r>
            <a:endParaRPr lang="en-US" altLang="zh-CN" dirty="0"/>
          </a:p>
          <a:p>
            <a:r>
              <a:rPr lang="zh-CN" altLang="en-US" dirty="0"/>
              <a:t>如果一个平面与光线垂直，那么其的强度最大，如果一个平面与光线平行，那么其强度为</a:t>
            </a:r>
            <a:r>
              <a:rPr lang="en-US" altLang="zh-CN" dirty="0"/>
              <a:t>0</a:t>
            </a:r>
          </a:p>
          <a:p>
            <a:endParaRPr lang="en-US" altLang="zh-CN" dirty="0"/>
          </a:p>
          <a:p>
            <a:r>
              <a:rPr lang="zh-CN" altLang="en-US" dirty="0"/>
              <a:t>所以，可以利用法线与光线的夹角来确定接受到的光强比例。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定义光照为</a:t>
            </a:r>
            <a:r>
              <a:rPr lang="en-US" altLang="zh-CN" dirty="0"/>
              <a:t>Vec3f </a:t>
            </a:r>
            <a:r>
              <a:rPr lang="en-US" altLang="zh-CN" dirty="0" err="1"/>
              <a:t>light_dir</a:t>
            </a:r>
            <a:r>
              <a:rPr lang="en-US" altLang="zh-CN" dirty="0"/>
              <a:t>(0,0,1)</a:t>
            </a:r>
            <a:r>
              <a:rPr lang="zh-CN" altLang="en-US" dirty="0"/>
              <a:t>，将我们的正交向量与光照求点积后，就得到了系数，然后对</a:t>
            </a:r>
            <a:r>
              <a:rPr lang="en-US" altLang="zh-CN" dirty="0" err="1"/>
              <a:t>TGAColor</a:t>
            </a:r>
            <a:r>
              <a:rPr lang="zh-CN" altLang="en-US" dirty="0"/>
              <a:t>的值乘以系数得到不同的光照强度。</a:t>
            </a:r>
            <a:endParaRPr lang="en-US" altLang="zh-CN" dirty="0"/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三角形面的法线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Vec3f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 = 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world_coords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[2]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world_coords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[0])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^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world_coords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[1]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world_coords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[0]);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归一化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n.normalize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光照强度比例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intensity = n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light_Dir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以不同颜色绘制每个三角形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std::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//if(intensity &gt; 0)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triangle(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screen_coords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image, </a:t>
            </a:r>
            <a:r>
              <a:rPr lang="en-US" altLang="zh-CN" sz="1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TGAColor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(intensity*255,intensity*255,intensity*255,255));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613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2FF2EED-F294-EC12-A0DE-CF5EA0F984A8}"/>
              </a:ext>
            </a:extLst>
          </p:cNvPr>
          <p:cNvSpPr txBox="1"/>
          <p:nvPr/>
        </p:nvSpPr>
        <p:spPr>
          <a:xfrm>
            <a:off x="660706" y="103570"/>
            <a:ext cx="10290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Zbuffer</a:t>
            </a:r>
            <a:r>
              <a:rPr lang="zh-CN" altLang="en-US" dirty="0"/>
              <a:t>：解决三角形深度问题，遮挡问题</a:t>
            </a:r>
            <a:endParaRPr lang="en-US" altLang="zh-CN" dirty="0"/>
          </a:p>
          <a:p>
            <a:r>
              <a:rPr lang="zh-CN" altLang="en-US" dirty="0"/>
              <a:t>最开始可以利用画家算法：即从最深的三角形开始绘制，一直绘制到最外层的三角形，但是对于多相机或者两个三角形相互交错的情况，那么哪个三角形在前，哪个三角形在在后就完全由分界线决定了。</a:t>
            </a:r>
            <a:endParaRPr lang="en-US" altLang="zh-CN" dirty="0"/>
          </a:p>
          <a:p>
            <a:r>
              <a:rPr lang="zh-CN" altLang="en-US" dirty="0"/>
              <a:t>就以为对于同一个三角形，我们在绘制的过程中可能会先会一部分，然后再画另外一部分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007018-23C6-1630-A479-4346EA4C9C4A}"/>
              </a:ext>
            </a:extLst>
          </p:cNvPr>
          <p:cNvSpPr txBox="1"/>
          <p:nvPr/>
        </p:nvSpPr>
        <p:spPr>
          <a:xfrm>
            <a:off x="660706" y="1303899"/>
            <a:ext cx="1029006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首先我们考虑</a:t>
            </a:r>
            <a:r>
              <a:rPr lang="en-US" altLang="zh-CN" dirty="0"/>
              <a:t>2</a:t>
            </a:r>
            <a:r>
              <a:rPr lang="zh-CN" altLang="en-US" dirty="0"/>
              <a:t>维情况，即从</a:t>
            </a:r>
            <a:r>
              <a:rPr lang="en-US" altLang="zh-CN" dirty="0"/>
              <a:t>y</a:t>
            </a:r>
            <a:r>
              <a:rPr lang="zh-CN" altLang="en-US" dirty="0"/>
              <a:t>轴向下看，多条线重合在</a:t>
            </a:r>
            <a:r>
              <a:rPr lang="en-US" altLang="zh-CN" dirty="0"/>
              <a:t>x</a:t>
            </a:r>
            <a:r>
              <a:rPr lang="zh-CN" altLang="en-US" dirty="0"/>
              <a:t>轴上，我们应该如何绘制不同颜色的重叠效果，就需要利用</a:t>
            </a:r>
            <a:r>
              <a:rPr lang="en-US" altLang="zh-CN" dirty="0" err="1"/>
              <a:t>ybuffer</a:t>
            </a:r>
            <a:r>
              <a:rPr lang="zh-CN" altLang="en-US" dirty="0"/>
              <a:t>这个数组那存储每个像素点</a:t>
            </a:r>
            <a:r>
              <a:rPr lang="en-US" altLang="zh-CN" dirty="0"/>
              <a:t>x</a:t>
            </a:r>
            <a:r>
              <a:rPr lang="zh-CN" altLang="en-US" dirty="0"/>
              <a:t>对应的</a:t>
            </a:r>
            <a:r>
              <a:rPr lang="en-US" altLang="zh-CN" dirty="0"/>
              <a:t>y</a:t>
            </a:r>
            <a:r>
              <a:rPr lang="zh-CN" altLang="en-US" dirty="0"/>
              <a:t>值。</a:t>
            </a:r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/>
              <a:t>y</a:t>
            </a:r>
            <a:r>
              <a:rPr lang="zh-CN" altLang="en-US" dirty="0"/>
              <a:t>值可以通过当前</a:t>
            </a:r>
            <a:r>
              <a:rPr lang="en-US" altLang="zh-CN" dirty="0"/>
              <a:t>x</a:t>
            </a:r>
            <a:r>
              <a:rPr lang="zh-CN" altLang="en-US" dirty="0"/>
              <a:t>在这段线段上的位置比例求得</a:t>
            </a:r>
            <a:endParaRPr lang="en-US" altLang="zh-CN" dirty="0"/>
          </a:p>
          <a:p>
            <a:r>
              <a:rPr lang="zh-CN" altLang="en-US" dirty="0"/>
              <a:t>当出现一个更大的</a:t>
            </a:r>
            <a:r>
              <a:rPr lang="en-US" altLang="zh-CN" dirty="0"/>
              <a:t>y</a:t>
            </a:r>
            <a:r>
              <a:rPr lang="zh-CN" altLang="en-US" dirty="0"/>
              <a:t>是，我们就需要更新</a:t>
            </a:r>
            <a:r>
              <a:rPr lang="en-US" altLang="zh-CN" dirty="0" err="1"/>
              <a:t>ybuffer</a:t>
            </a:r>
            <a:r>
              <a:rPr lang="zh-CN" altLang="en-US" dirty="0"/>
              <a:t>数组，然后将这个点绘制到图片上</a:t>
            </a:r>
            <a:endParaRPr lang="en-US" altLang="zh-CN" dirty="0"/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rasterize(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p0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Vec2i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p1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TGAImage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image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TGAColor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ybuffer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//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保证从小到大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p0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.x &gt;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p1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.x)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std::swap(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p0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p1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//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从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x0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开始到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x1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更新</a:t>
            </a:r>
            <a:r>
              <a:rPr lang="en-US" altLang="zh-CN" sz="12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ybuffer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并绘制点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p0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.x; x &lt;=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p1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.x; x++)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{</a:t>
            </a: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//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利用比例求取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对应的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float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 = (x -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p0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.x) /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p1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.x -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p0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.x);</a:t>
            </a:r>
          </a:p>
          <a:p>
            <a:r>
              <a:rPr lang="fr-F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int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y = 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p0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.y * (1 - t) + 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p1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.y * t;</a:t>
            </a: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//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更新</a:t>
            </a:r>
            <a:r>
              <a:rPr lang="en-US" altLang="zh-CN" sz="12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ybuffer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并绘制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ybuffer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[x] &lt; y)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{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ybuffer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[x] = y;</a:t>
            </a: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//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由于渲染后为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维，所以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y=0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image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.set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(x, 0,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9900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2776</Words>
  <Application>Microsoft Office PowerPoint</Application>
  <PresentationFormat>宽屏</PresentationFormat>
  <Paragraphs>208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新宋体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卓岑 蒋</dc:creator>
  <cp:lastModifiedBy>卓岑 蒋</cp:lastModifiedBy>
  <cp:revision>35</cp:revision>
  <dcterms:created xsi:type="dcterms:W3CDTF">2023-12-03T04:37:11Z</dcterms:created>
  <dcterms:modified xsi:type="dcterms:W3CDTF">2024-01-24T13:16:44Z</dcterms:modified>
</cp:coreProperties>
</file>