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3353-6273-0A01-8E2A-686F4959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EBB153-96ED-5000-5F70-99719B47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EB57B-FEEC-2080-2802-68205C10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5308E-FF7B-C496-EBCB-84AF730D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AF72-D0EA-E164-1826-CB23D793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EDEF-DDD6-1898-CA00-610FF48A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D13D2-6B7F-092D-2FFD-6262B837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DC835-54A1-76A9-5E0E-3AE2954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614CC-424E-FCEA-419B-A6CB0E43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ED660-4C76-2C71-C16A-6C8FBA27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2183F4-DC26-721C-DC58-19DF04E6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82B74-82AE-8EF3-AD98-F0B32F3F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39FC5-2226-DFAD-FF4F-6C552E35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0F9C3-20F9-3343-CC21-96C538BB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0F610-228E-666E-001D-0C63837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43F06-3FB1-29BC-5996-84DA9065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E249-5764-15A7-75F0-031004B6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4A586-8E2B-A76C-B80C-F8769BE5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47498-9315-F81B-7D5C-4CFFB9CC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461A-DDC5-A396-C813-2C03DC4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0CA87-1260-B13D-E2BE-E8D69674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360F-EC2E-9601-11C4-4B1D3CCB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C0413-C878-8286-6F9F-42C68A48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2BC6-07FD-C546-56A5-CF2735BE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18FB9-0C72-6A22-655F-6D621611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B963-77D3-66C0-1AF1-3FBEB797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EE61-CC20-8888-E21C-7E607267B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6C085-2C45-51D7-2B17-F7B911A9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7D413-ACAB-172B-68CC-CE2D82C5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DE402-2257-B41B-355C-42CEF01B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51CF0-FBA3-E322-EFC7-96708568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A59F-85CD-7EC4-7D0F-C5FC5735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692A8-3C70-AC9B-CF3F-02570732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F1884-D5A4-E774-7D58-F581EDBC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89C70-374D-C24A-7AAB-4B0475A8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F0C6E-0A0F-C3AA-23BF-1C3A28A1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3AC174-00A8-C216-A11C-E5B1378C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C3515-18CF-25D9-6FE8-20267934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BD54E-53AF-E8A5-5603-8CABA691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4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DA4D2-032A-3182-5429-EE33612C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811CC-3E67-04D6-85D6-E5ED9FB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C59ED-9878-A451-87E6-C6CF4F9C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D572C6-E7BB-EEA1-7711-9199476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AEA02-89DC-6126-0742-BB5193B4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2D9763-3E50-ECC0-0B92-CFD8F96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F66F6-3B84-6BE7-F26A-941DE78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AB3F-9844-AEE9-FBF2-A78D3861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40F5-E3D1-2E78-4E68-610F0990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2C48C-D2A3-21D7-93E3-B3D1274B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6EB00-9425-F182-E8EC-1EFACE03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FB32A-628E-74F9-3409-40E872B0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93A50-8E1F-DAD0-7915-055363A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0491-38A6-6E2D-4519-38AF622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F23D-DABC-FD03-6D30-E29BAFFBA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33ED8-C5F3-0CD7-3148-4A6B97B0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BB5CE-E88F-1624-4F0E-276A1B82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4E861-5826-C7C1-A650-DB4AC9BA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7C011-E127-DCBD-5501-134D4C8A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8F1D68-1861-E30B-F725-985D4EF2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22DEB-5BC3-B73E-7B7B-ED347B9C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C0C24-5562-0D52-FBD4-09EBBC38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DD19-BC94-4039-8C23-459E84C63CD3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A4BE6-7E39-0060-AFC7-167C092F8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8DBD3-81A1-A6D1-01E5-AEAD46F3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AA502-5CCB-883C-B4F6-B9B0C8870B70}"/>
              </a:ext>
            </a:extLst>
          </p:cNvPr>
          <p:cNvSpPr txBox="1"/>
          <p:nvPr/>
        </p:nvSpPr>
        <p:spPr>
          <a:xfrm>
            <a:off x="571499" y="1314450"/>
            <a:ext cx="1060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在光栅化下，点的位置都是以</a:t>
            </a:r>
            <a:r>
              <a:rPr lang="en-US" altLang="zh-CN" dirty="0"/>
              <a:t>1</a:t>
            </a:r>
            <a:r>
              <a:rPr lang="zh-CN" altLang="en-US" dirty="0"/>
              <a:t>为增量进行增加的</a:t>
            </a:r>
            <a:endParaRPr lang="en-US" altLang="zh-CN" dirty="0"/>
          </a:p>
          <a:p>
            <a:r>
              <a:rPr lang="zh-CN" altLang="en-US" dirty="0"/>
              <a:t>所以对于绘制直线当</a:t>
            </a:r>
            <a:r>
              <a:rPr lang="en-US" altLang="zh-CN" dirty="0"/>
              <a:t>x+1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的取值有两种</a:t>
            </a:r>
            <a:r>
              <a:rPr lang="en-US" altLang="zh-CN" dirty="0"/>
              <a:t>y0</a:t>
            </a:r>
            <a:r>
              <a:rPr lang="zh-CN" altLang="en-US" dirty="0"/>
              <a:t>或者</a:t>
            </a:r>
            <a:r>
              <a:rPr lang="en-US" altLang="zh-CN" dirty="0"/>
              <a:t>y0+1</a:t>
            </a:r>
            <a:r>
              <a:rPr lang="zh-CN" altLang="en-US" dirty="0"/>
              <a:t>，而判断方法就是将</a:t>
            </a:r>
            <a:r>
              <a:rPr lang="en-US" altLang="zh-CN" dirty="0"/>
              <a:t>y</a:t>
            </a:r>
            <a:r>
              <a:rPr lang="zh-CN" altLang="en-US" dirty="0"/>
              <a:t>的准确值与</a:t>
            </a:r>
            <a:r>
              <a:rPr lang="en-US" altLang="zh-CN" dirty="0"/>
              <a:t>y0+1/2</a:t>
            </a:r>
            <a:r>
              <a:rPr lang="zh-CN" altLang="en-US" dirty="0"/>
              <a:t>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2231841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143750" y="4768496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为了一个更精准的位置，应当避免浮点运算，注意到对于不是初始点的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的准确值就是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，所以，实际的比较变为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的比较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blipFill>
                <a:blip r:embed="rId4"/>
                <a:stretch>
                  <a:fillRect l="-1195" t="-2538" r="-464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195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41721F-1540-5E7A-646E-269DBE87CE39}"/>
              </a:ext>
            </a:extLst>
          </p:cNvPr>
          <p:cNvSpPr txBox="1"/>
          <p:nvPr/>
        </p:nvSpPr>
        <p:spPr>
          <a:xfrm>
            <a:off x="571499" y="5358884"/>
            <a:ext cx="45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所以我们需要更新误差值，才能保证每个点的误差正确性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85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8A6D8D-B5B8-030A-7C22-784AF648EBD1}"/>
              </a:ext>
            </a:extLst>
          </p:cNvPr>
          <p:cNvSpPr txBox="1"/>
          <p:nvPr/>
        </p:nvSpPr>
        <p:spPr>
          <a:xfrm>
            <a:off x="803925" y="852717"/>
            <a:ext cx="1029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(20, 34),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(744, 400), image, red,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(120, 434),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(444, 400), image, green,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(330, 463),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(594, 200), image, blue,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E0E90-1046-AFD3-83E4-BDEB9083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2" y="1272416"/>
            <a:ext cx="10526594" cy="4572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157EA6-E2BA-6D6F-6C8E-A517FDFC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9" y="2035360"/>
            <a:ext cx="10383699" cy="543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3EA06A-9A65-79B4-51B5-5B1126FE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9" y="2962210"/>
            <a:ext cx="10498015" cy="4667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D7AEF4-232D-189F-8938-46DD13537F9D}"/>
              </a:ext>
            </a:extLst>
          </p:cNvPr>
          <p:cNvSpPr txBox="1"/>
          <p:nvPr/>
        </p:nvSpPr>
        <p:spPr>
          <a:xfrm>
            <a:off x="589258" y="3554259"/>
            <a:ext cx="102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三条线同时绘制的效果如下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053ACD9-0F3E-3374-3B7D-8A652FC07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19" y="4011610"/>
            <a:ext cx="1056469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8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FD7AEF4-232D-189F-8938-46DD13537F9D}"/>
              </a:ext>
            </a:extLst>
          </p:cNvPr>
          <p:cNvSpPr txBox="1"/>
          <p:nvPr/>
        </p:nvSpPr>
        <p:spPr>
          <a:xfrm>
            <a:off x="633325" y="535637"/>
            <a:ext cx="11286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扩展到三维空间，从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轴向下看，此时的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就必须是二维的了，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int[width][height];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当然我们也可以用一个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一维数组来表示，对于每个二维矩阵的点，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*width;</a:t>
            </a: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实际上，当我们求重心坐标时，就有一个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值存在了，因为我们在二维平面求取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的时候使用的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相当于就是重心坐标（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1-t,t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），所以像素点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值应该就是三角形三个顶点与重心坐标的点乘之和。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同样我们获取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文件中三个顶点值，然后传入绘制函数中，通过重心坐标求取当前像素点的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当前像素点的重心坐标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=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bc_screen.x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bc_screen.y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bc_screen.z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更新当前的像素点所在位置的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width)]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，然后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image.set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即可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56044E-E0B9-B2B1-34E0-5D9554D0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5" y="3460042"/>
            <a:ext cx="3181794" cy="31770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90A896-DF50-41DA-5F8E-75BA1BB206DC}"/>
              </a:ext>
            </a:extLst>
          </p:cNvPr>
          <p:cNvSpPr txBox="1"/>
          <p:nvPr/>
        </p:nvSpPr>
        <p:spPr>
          <a:xfrm>
            <a:off x="4197793" y="3642795"/>
            <a:ext cx="408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接下来利用纹理图，将纹理映射到这个模型上实现贴图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0404F7-BD01-9F77-7B69-1F3D20CE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074" y="3460042"/>
            <a:ext cx="3062811" cy="30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7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EA12C06-AE2A-F135-B7EC-FE13FCC8F281}"/>
              </a:ext>
            </a:extLst>
          </p:cNvPr>
          <p:cNvSpPr txBox="1"/>
          <p:nvPr/>
        </p:nvSpPr>
        <p:spPr>
          <a:xfrm>
            <a:off x="759278" y="922565"/>
            <a:ext cx="11013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纹理贴图的作用就是给了每个像素点一个颜色，所以获取纹理坐标后，我们需要知道当前坐标所对应的颜色</a:t>
            </a:r>
            <a:endParaRPr lang="en-US" altLang="zh-CN" dirty="0"/>
          </a:p>
          <a:p>
            <a:r>
              <a:rPr lang="zh-CN" altLang="en-US" dirty="0"/>
              <a:t>作者的代码中给了</a:t>
            </a:r>
            <a:r>
              <a:rPr lang="en-US" altLang="zh-CN" dirty="0" err="1"/>
              <a:t>tgaimage</a:t>
            </a:r>
            <a:r>
              <a:rPr lang="zh-CN" altLang="en-US" dirty="0"/>
              <a:t>类一个</a:t>
            </a:r>
            <a:r>
              <a:rPr lang="en-US" altLang="zh-CN" dirty="0"/>
              <a:t>get</a:t>
            </a:r>
            <a:r>
              <a:rPr lang="zh-CN" altLang="en-US" dirty="0"/>
              <a:t>函数用来获取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坐标下的</a:t>
            </a:r>
            <a:r>
              <a:rPr lang="en-US" altLang="zh-CN" dirty="0" err="1"/>
              <a:t>tgacolor</a:t>
            </a:r>
            <a:r>
              <a:rPr lang="zh-CN" altLang="en-US" dirty="0"/>
              <a:t>，所以我们只需要对每个像素点绘制之前，先获取当前像素点对应的纹理坐标，然后利用纹理坐标对纹理贴图调用</a:t>
            </a:r>
            <a:r>
              <a:rPr lang="en-US" altLang="zh-CN" dirty="0"/>
              <a:t>get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对于每个像素点的纹理坐标，可以利用重心坐标根据顶点的纹理坐标求得（传入存储了三个顶点纹理坐标的数组），纹理坐标由于是映射到</a:t>
            </a:r>
            <a:r>
              <a:rPr lang="en-US" altLang="zh-CN" dirty="0"/>
              <a:t>(0,1)</a:t>
            </a:r>
            <a:r>
              <a:rPr lang="zh-CN" altLang="en-US" dirty="0"/>
              <a:t>之间的，所以为了获取实际颜色坐标，还需要乘以贴图对应的宽和高</a:t>
            </a:r>
            <a:r>
              <a:rPr lang="en-US" altLang="zh-CN" dirty="0"/>
              <a:t>—</a:t>
            </a:r>
            <a:r>
              <a:rPr lang="zh-CN" altLang="en-US" dirty="0"/>
              <a:t>这个才是</a:t>
            </a:r>
            <a:r>
              <a:rPr lang="en-US" altLang="zh-CN" dirty="0"/>
              <a:t>get</a:t>
            </a:r>
            <a:r>
              <a:rPr lang="zh-CN" altLang="en-US" dirty="0"/>
              <a:t>传入的数据。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color</a:t>
            </a:r>
            <a:r>
              <a:rPr lang="zh-CN" altLang="en-US" dirty="0"/>
              <a:t>后，在对</a:t>
            </a:r>
            <a:r>
              <a:rPr lang="en-US" altLang="zh-CN" dirty="0"/>
              <a:t>color</a:t>
            </a:r>
            <a:r>
              <a:rPr lang="zh-CN" altLang="en-US" dirty="0"/>
              <a:t>的</a:t>
            </a:r>
            <a:r>
              <a:rPr lang="en-US" altLang="zh-CN" dirty="0" err="1"/>
              <a:t>rgb</a:t>
            </a:r>
            <a:r>
              <a:rPr lang="zh-CN" altLang="en-US" dirty="0"/>
              <a:t>三值乘以光强显示出立体感。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E64F10-DB15-9F9E-FEE2-83BA10CE7EAF}"/>
              </a:ext>
            </a:extLst>
          </p:cNvPr>
          <p:cNvSpPr txBox="1"/>
          <p:nvPr/>
        </p:nvSpPr>
        <p:spPr>
          <a:xfrm>
            <a:off x="759277" y="3622223"/>
            <a:ext cx="11013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具体流程：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遍历模型</a:t>
            </a:r>
            <a:r>
              <a:rPr lang="en-US" altLang="zh-CN" dirty="0"/>
              <a:t>obj</a:t>
            </a:r>
            <a:r>
              <a:rPr lang="zh-CN" altLang="en-US" dirty="0"/>
              <a:t>文件中的</a:t>
            </a:r>
            <a:r>
              <a:rPr lang="en-US" altLang="zh-CN" dirty="0"/>
              <a:t>f</a:t>
            </a:r>
            <a:r>
              <a:rPr lang="zh-CN" altLang="en-US" dirty="0"/>
              <a:t>数组，对每个三角形面进行操作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对于一个三角形面，遍历三个顶点获取顶点坐标和纹理坐标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顶点坐标用来求取重心坐标，光强然后更新</a:t>
            </a:r>
            <a:r>
              <a:rPr lang="en-US" altLang="zh-CN" dirty="0" err="1"/>
              <a:t>zbuffer</a:t>
            </a:r>
            <a:r>
              <a:rPr lang="zh-CN" altLang="en-US" dirty="0"/>
              <a:t>数组，纹理坐标用来获取颜色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遍历三个顶点后，绘制这一个面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循环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err="1"/>
              <a:t>zbuffer</a:t>
            </a:r>
            <a:r>
              <a:rPr lang="zh-CN" altLang="en-US" dirty="0"/>
              <a:t>数组是全局变量，每个点的绘制都要去比对当前位置的深度，这样才能决定是否被绘制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处理后的纹理坐标应当和像素点对应，即可以统一转换为整型变量</a:t>
            </a:r>
          </a:p>
        </p:txBody>
      </p:sp>
    </p:spTree>
    <p:extLst>
      <p:ext uri="{BB962C8B-B14F-4D97-AF65-F5344CB8AC3E}">
        <p14:creationId xmlns:p14="http://schemas.microsoft.com/office/powerpoint/2010/main" val="346581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A12C06-AE2A-F135-B7EC-FE13FCC8F281}"/>
                  </a:ext>
                </a:extLst>
              </p:cNvPr>
              <p:cNvSpPr txBox="1"/>
              <p:nvPr/>
            </p:nvSpPr>
            <p:spPr>
              <a:xfrm>
                <a:off x="759276" y="329899"/>
                <a:ext cx="11013621" cy="228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变换矩阵：通过矩阵的形式来对一个点进行变换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+ⅆ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矩阵中左上到右下的对角线</a:t>
                </a:r>
                <a:r>
                  <a:rPr lang="en-US" altLang="zh-CN" dirty="0" err="1"/>
                  <a:t>a,d</a:t>
                </a:r>
                <a:r>
                  <a:rPr lang="zh-CN" altLang="en-US" dirty="0"/>
                  <a:t>元素可以表示 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的缩放</a:t>
                </a:r>
                <a:endParaRPr lang="en-US" altLang="zh-CN" dirty="0"/>
              </a:p>
              <a:p>
                <a:r>
                  <a:rPr lang="zh-CN" altLang="en-US" dirty="0"/>
                  <a:t>利用连续的变化矩阵乘积可以得到从起始点到目标点的变化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矩阵中右上到左下的对角线</a:t>
                </a:r>
                <a:r>
                  <a:rPr lang="en-US" altLang="zh-CN" dirty="0" err="1"/>
                  <a:t>b,c</a:t>
                </a:r>
                <a:r>
                  <a:rPr lang="zh-CN" altLang="en-US" dirty="0"/>
                  <a:t>元素可以表示对点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的剪切。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A12C06-AE2A-F135-B7EC-FE13FCC8F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76" y="329899"/>
                <a:ext cx="11013621" cy="2282420"/>
              </a:xfrm>
              <a:prstGeom prst="rect">
                <a:avLst/>
              </a:prstGeom>
              <a:blipFill>
                <a:blip r:embed="rId2"/>
                <a:stretch>
                  <a:fillRect l="-498" t="-1333"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78F53CA-A574-01C0-5968-54088FB0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05" y="2883730"/>
            <a:ext cx="763059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8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EA12C06-AE2A-F135-B7EC-FE13FCC8F281}"/>
              </a:ext>
            </a:extLst>
          </p:cNvPr>
          <p:cNvSpPr txBox="1"/>
          <p:nvPr/>
        </p:nvSpPr>
        <p:spPr>
          <a:xfrm>
            <a:off x="759276" y="329899"/>
            <a:ext cx="1101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对于旋转变化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9C54CA-83FF-CA41-6413-1D9801B8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24" y="413916"/>
            <a:ext cx="7411484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1C9608-36BE-5540-7CF4-0B02CEAC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92" y="1404517"/>
            <a:ext cx="4442342" cy="36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EB42D1-3777-918A-F56D-D6D49271035B}"/>
              </a:ext>
            </a:extLst>
          </p:cNvPr>
          <p:cNvSpPr txBox="1"/>
          <p:nvPr/>
        </p:nvSpPr>
        <p:spPr>
          <a:xfrm>
            <a:off x="742343" y="660097"/>
            <a:ext cx="3042256" cy="38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利用齐次坐标来简化方程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A16CBE-71D3-02FF-AB10-BF9D2CAB9D27}"/>
              </a:ext>
            </a:extLst>
          </p:cNvPr>
          <p:cNvSpPr txBox="1"/>
          <p:nvPr/>
        </p:nvSpPr>
        <p:spPr>
          <a:xfrm>
            <a:off x="6364209" y="660097"/>
            <a:ext cx="541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可以将三维上的点，同除于</a:t>
            </a:r>
            <a:r>
              <a:rPr lang="en-US" altLang="zh-CN" dirty="0"/>
              <a:t>z</a:t>
            </a:r>
            <a:r>
              <a:rPr lang="zh-CN" altLang="en-US" dirty="0"/>
              <a:t>值，变为二维上的点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FF3DDA-90E0-4DEF-D585-44781204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68" y="1257694"/>
            <a:ext cx="4622799" cy="37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9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759E1694-562B-3E8C-ABDA-0BF45F532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252" y="1321662"/>
            <a:ext cx="3293005" cy="21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EB42D1-3777-918A-F56D-D6D49271035B}"/>
              </a:ext>
            </a:extLst>
          </p:cNvPr>
          <p:cNvSpPr txBox="1"/>
          <p:nvPr/>
        </p:nvSpPr>
        <p:spPr>
          <a:xfrm>
            <a:off x="742343" y="660097"/>
            <a:ext cx="9197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透视投影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我们之前绘制的一直都是正交投影，我们处理的</a:t>
            </a:r>
            <a:r>
              <a:rPr lang="en-US" altLang="zh-CN" dirty="0" err="1"/>
              <a:t>x,y,z</a:t>
            </a:r>
            <a:r>
              <a:rPr lang="zh-CN" altLang="en-US" dirty="0"/>
              <a:t>坐标已经是归一化之后的值，我们所采用的绘制只是把归一化之后的坐标变为屏幕坐标</a:t>
            </a:r>
            <a:r>
              <a:rPr lang="en-US" altLang="zh-CN" dirty="0"/>
              <a:t>(</a:t>
            </a:r>
            <a:r>
              <a:rPr lang="zh-CN" altLang="en-US" dirty="0"/>
              <a:t>视口变化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Vec3f world2screen(Vec3f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return Vec3f(int((</a:t>
            </a:r>
            <a:r>
              <a:rPr lang="en-US" altLang="zh-CN" dirty="0" err="1"/>
              <a:t>v.x</a:t>
            </a:r>
            <a:r>
              <a:rPr lang="en-US" altLang="zh-CN" dirty="0"/>
              <a:t> + 1.) * width / 2. + .5), int((</a:t>
            </a:r>
            <a:r>
              <a:rPr lang="en-US" altLang="zh-CN" dirty="0" err="1"/>
              <a:t>v.y</a:t>
            </a:r>
            <a:r>
              <a:rPr lang="en-US" altLang="zh-CN" dirty="0"/>
              <a:t> + 1.) * height / 2. + .5), </a:t>
            </a:r>
            <a:r>
              <a:rPr lang="en-US" altLang="zh-CN" dirty="0" err="1"/>
              <a:t>v.z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F7F26E-1574-105B-527C-75DA0A1C196B}"/>
              </a:ext>
            </a:extLst>
          </p:cNvPr>
          <p:cNvSpPr txBox="1"/>
          <p:nvPr/>
        </p:nvSpPr>
        <p:spPr>
          <a:xfrm>
            <a:off x="742343" y="3704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透视投影相较于正交投影，最大的区别就是近大远小，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D2488A-69D4-7DE6-5B20-F62850CD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21" y="4051612"/>
            <a:ext cx="599206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B42D1-3777-918A-F56D-D6D49271035B}"/>
              </a:ext>
            </a:extLst>
          </p:cNvPr>
          <p:cNvSpPr txBox="1"/>
          <p:nvPr/>
        </p:nvSpPr>
        <p:spPr>
          <a:xfrm>
            <a:off x="742343" y="660097"/>
            <a:ext cx="919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透视投影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A40D9-007E-6AC5-1897-7BFED477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92" y="1501248"/>
            <a:ext cx="4738675" cy="38555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315A52-5FE2-C724-EEF0-59ADA373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77" y="575733"/>
            <a:ext cx="6263326" cy="50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B42D1-3777-918A-F56D-D6D49271035B}"/>
              </a:ext>
            </a:extLst>
          </p:cNvPr>
          <p:cNvSpPr txBox="1"/>
          <p:nvPr/>
        </p:nvSpPr>
        <p:spPr>
          <a:xfrm>
            <a:off x="742343" y="660097"/>
            <a:ext cx="919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透视投影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所以我们对之前的绘制应当做一些更改，其实就是对</a:t>
            </a:r>
            <a:r>
              <a:rPr lang="en-US" altLang="zh-CN" dirty="0" err="1"/>
              <a:t>x,y</a:t>
            </a:r>
            <a:r>
              <a:rPr lang="zh-CN" altLang="en-US" dirty="0"/>
              <a:t>的坐标点进行更改（</a:t>
            </a:r>
            <a:r>
              <a:rPr lang="en-US" altLang="zh-CN" dirty="0"/>
              <a:t>MVP</a:t>
            </a:r>
            <a:r>
              <a:rPr lang="zh-CN" altLang="en-US" dirty="0"/>
              <a:t>变换），</a:t>
            </a:r>
            <a:r>
              <a:rPr lang="en-US" altLang="zh-CN" dirty="0"/>
              <a:t>z</a:t>
            </a:r>
            <a:r>
              <a:rPr lang="zh-CN" altLang="en-US" dirty="0"/>
              <a:t>值不需要变换，用来计算</a:t>
            </a:r>
            <a:r>
              <a:rPr lang="en-US" altLang="zh-CN" dirty="0" err="1"/>
              <a:t>zbuffer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60AC86-7E3F-DB73-9437-0F17A31F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866" y="213963"/>
            <a:ext cx="2666999" cy="16464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F6170A-B486-8693-DDD6-F8ECEC7B66BF}"/>
              </a:ext>
            </a:extLst>
          </p:cNvPr>
          <p:cNvSpPr txBox="1"/>
          <p:nvPr/>
        </p:nvSpPr>
        <p:spPr>
          <a:xfrm>
            <a:off x="9796591" y="2239042"/>
            <a:ext cx="19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转换为屏幕坐标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8875F1-236C-A1AE-1E2D-029E12DA3ED0}"/>
              </a:ext>
            </a:extLst>
          </p:cNvPr>
          <p:cNvSpPr txBox="1"/>
          <p:nvPr/>
        </p:nvSpPr>
        <p:spPr>
          <a:xfrm>
            <a:off x="453819" y="2515806"/>
            <a:ext cx="679299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//1.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转换为齐次坐标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v2m(Vec3f v)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模型变换 将模型摆放到合理位置，不需要操作，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文件已经满足 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modelMatrix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视口变换 将立方体变为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1*1*1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已经是了，不需要操作 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viewMatrix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*()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//4.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投影变换 透视投影 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projectionMatrix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//5.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转换为屏幕坐标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viewport(int x, int y, int w, int h)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//6.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变回一个正常点 就是除以第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个量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m2v(Matrix m)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2C30586-CD4A-BF81-E8EF-0E45AEEC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2" y="1882792"/>
            <a:ext cx="2535767" cy="248844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60917B-9E5F-249E-7C53-B877F9A7FB13}"/>
              </a:ext>
            </a:extLst>
          </p:cNvPr>
          <p:cNvSpPr txBox="1"/>
          <p:nvPr/>
        </p:nvSpPr>
        <p:spPr>
          <a:xfrm>
            <a:off x="328838" y="4997575"/>
            <a:ext cx="10024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正交投影，就是直接变为屏幕坐标 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相当于只是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*VP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screen_coords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/>
              <a:t>Vec3f(int((</a:t>
            </a:r>
            <a:r>
              <a:rPr lang="en-US" altLang="zh-CN" dirty="0" err="1"/>
              <a:t>v.x</a:t>
            </a:r>
            <a:r>
              <a:rPr lang="en-US" altLang="zh-CN" dirty="0"/>
              <a:t> + 1.) * width / 2. + .5), int((</a:t>
            </a:r>
            <a:r>
              <a:rPr lang="en-US" altLang="zh-CN" dirty="0" err="1"/>
              <a:t>v.y</a:t>
            </a:r>
            <a:r>
              <a:rPr lang="en-US" altLang="zh-CN" dirty="0"/>
              <a:t> + 1.) * height / 2. + .5), </a:t>
            </a:r>
            <a:r>
              <a:rPr lang="en-US" altLang="zh-CN" dirty="0" err="1"/>
              <a:t>v.z</a:t>
            </a:r>
            <a:r>
              <a:rPr lang="en-US" altLang="zh-CN" dirty="0"/>
              <a:t>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多了投影变换这个乘积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screen_coords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m2v(VP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VM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v2m(v));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92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2C30586-CD4A-BF81-E8EF-0E45AEEC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303" y="281198"/>
            <a:ext cx="4113173" cy="40364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BE4A1BA-7493-C44E-B504-5A048F95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30" y="281198"/>
            <a:ext cx="4113172" cy="41909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8EB8E6-52FD-8071-A361-D9F1E04CC473}"/>
              </a:ext>
            </a:extLst>
          </p:cNvPr>
          <p:cNvSpPr txBox="1"/>
          <p:nvPr/>
        </p:nvSpPr>
        <p:spPr>
          <a:xfrm>
            <a:off x="8811077" y="4614030"/>
            <a:ext cx="14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透视投影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C9803A-139E-7B90-4169-E3604C976762}"/>
              </a:ext>
            </a:extLst>
          </p:cNvPr>
          <p:cNvSpPr txBox="1"/>
          <p:nvPr/>
        </p:nvSpPr>
        <p:spPr>
          <a:xfrm>
            <a:off x="1964268" y="4798696"/>
            <a:ext cx="14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正交投影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644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261796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229475" y="2798451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？</a:t>
                </a:r>
                <a:r>
                  <a:rPr lang="en-US" altLang="zh-CN" dirty="0"/>
                  <a:t> 1/2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blipFill>
                <a:blip r:embed="rId4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- 2dx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062" t="-2091" r="-93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/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注意到当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zh-CN" altLang="en-US" dirty="0"/>
                  <a:t>时，即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误差需要多减去一个</a:t>
                </a:r>
                <a:r>
                  <a:rPr lang="en-US" altLang="zh-CN" dirty="0"/>
                  <a:t>2dx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blipFill>
                <a:blip r:embed="rId6"/>
                <a:stretch>
                  <a:fillRect l="-883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/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伪代码就是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每次绘制完上一点，更新误差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error =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Error +=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{</a:t>
                </a:r>
              </a:p>
              <a:p>
                <a:r>
                  <a:rPr lang="en-US" altLang="zh-CN" dirty="0"/>
                  <a:t>	y = y+1;//y-1</a:t>
                </a:r>
              </a:p>
              <a:p>
                <a:r>
                  <a:rPr lang="en-US" altLang="zh-CN" dirty="0"/>
                  <a:t>	error -= 2dx;</a:t>
                </a:r>
              </a:p>
              <a:p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blipFill>
                <a:blip r:embed="rId7"/>
                <a:stretch>
                  <a:fillRect l="-883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31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EB8B12-DE0F-CAE1-5DFF-E258C6B824C7}"/>
              </a:ext>
            </a:extLst>
          </p:cNvPr>
          <p:cNvSpPr txBox="1"/>
          <p:nvPr/>
        </p:nvSpPr>
        <p:spPr>
          <a:xfrm>
            <a:off x="698275" y="166874"/>
            <a:ext cx="9197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着色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着色频率：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Flat Shading: </a:t>
            </a:r>
            <a:r>
              <a:rPr lang="zh-CN" altLang="en-US" dirty="0"/>
              <a:t>之前一直的做法，对一整个面使用同一个法向量。</a:t>
            </a:r>
            <a:endParaRPr lang="en-US" altLang="zh-CN" dirty="0"/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三角形面的法线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归一化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n.normalize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光照强度比例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intensity = 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light_Dir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顶点着色：对三角形的每个顶点都计算法向量，然后求得其和光照的乘积，然后对三角形内部每个像素计算插值绘制着色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可以通过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中的顶点数据来获取法向量。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然后通过之前获取的重心坐标求得每个像素点的法向量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952B02-D45F-F75C-E604-C4143FA2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82" y="6310073"/>
            <a:ext cx="6782747" cy="3810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3CDE8C-AAD0-7C42-2BB3-2B520D2B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7" y="4670035"/>
            <a:ext cx="8941085" cy="1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8EB8E6-52FD-8071-A361-D9F1E04CC473}"/>
              </a:ext>
            </a:extLst>
          </p:cNvPr>
          <p:cNvSpPr txBox="1"/>
          <p:nvPr/>
        </p:nvSpPr>
        <p:spPr>
          <a:xfrm>
            <a:off x="8357855" y="4985983"/>
            <a:ext cx="2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Gouraud</a:t>
            </a:r>
            <a:r>
              <a:rPr lang="en-US" altLang="zh-CN" dirty="0"/>
              <a:t> Shading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C9803A-139E-7B90-4169-E3604C976762}"/>
              </a:ext>
            </a:extLst>
          </p:cNvPr>
          <p:cNvSpPr txBox="1"/>
          <p:nvPr/>
        </p:nvSpPr>
        <p:spPr>
          <a:xfrm>
            <a:off x="1815642" y="4985983"/>
            <a:ext cx="14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Flat Shading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42572E-FEEC-3052-B477-D4240100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" y="391099"/>
            <a:ext cx="4314222" cy="43142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669638-DFB3-79E3-1789-5A553967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18" y="391099"/>
            <a:ext cx="4028075" cy="43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EB8B12-DE0F-CAE1-5DFF-E258C6B824C7}"/>
              </a:ext>
            </a:extLst>
          </p:cNvPr>
          <p:cNvSpPr txBox="1"/>
          <p:nvPr/>
        </p:nvSpPr>
        <p:spPr>
          <a:xfrm>
            <a:off x="698275" y="166874"/>
            <a:ext cx="9197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着色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顶点着色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obj</a:t>
            </a:r>
            <a:r>
              <a:rPr lang="zh-CN" altLang="en-US" dirty="0"/>
              <a:t>文件没有给出顶点的法线向量，可以通过三角形的面法向量来求得顶点的法向量，一个顶点的法向量可以由，拥有该顶点的所有三角形的面法向量求得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6238B5A-B451-3562-B0FD-8C1298B4482C}"/>
                  </a:ext>
                </a:extLst>
              </p:cNvPr>
              <p:cNvSpPr txBox="1"/>
              <p:nvPr/>
            </p:nvSpPr>
            <p:spPr>
              <a:xfrm>
                <a:off x="3701667" y="1927952"/>
                <a:ext cx="3183875" cy="565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6238B5A-B451-3562-B0FD-8C1298B4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67" y="1927952"/>
                <a:ext cx="3183875" cy="565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E3A35A2-D189-1B0A-3E10-8FDDA6EA7910}"/>
              </a:ext>
            </a:extLst>
          </p:cNvPr>
          <p:cNvSpPr txBox="1"/>
          <p:nvPr/>
        </p:nvSpPr>
        <p:spPr>
          <a:xfrm>
            <a:off x="694842" y="2690336"/>
            <a:ext cx="919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Phone Shading</a:t>
            </a:r>
          </a:p>
          <a:p>
            <a:r>
              <a:rPr lang="zh-CN" altLang="en-US" dirty="0"/>
              <a:t>与</a:t>
            </a:r>
            <a:r>
              <a:rPr lang="en-US" altLang="zh-CN" dirty="0" err="1"/>
              <a:t>Gouraud</a:t>
            </a:r>
            <a:r>
              <a:rPr lang="en-US" altLang="zh-CN" dirty="0"/>
              <a:t> Shading </a:t>
            </a:r>
            <a:r>
              <a:rPr lang="zh-CN" altLang="en-US" dirty="0"/>
              <a:t>主要的区别是，其是先求每个像素点的法向量，然后每个像素点依据自己的法向量计算光照颜色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2DFC8A1-1312-A1AC-D1D8-AE75C1306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69" y="3468827"/>
            <a:ext cx="4473072" cy="32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EB8B12-DE0F-CAE1-5DFF-E258C6B824C7}"/>
              </a:ext>
            </a:extLst>
          </p:cNvPr>
          <p:cNvSpPr txBox="1"/>
          <p:nvPr/>
        </p:nvSpPr>
        <p:spPr>
          <a:xfrm>
            <a:off x="698275" y="166874"/>
            <a:ext cx="9197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相机变换</a:t>
            </a:r>
            <a:endParaRPr lang="en-US" altLang="zh-CN" dirty="0"/>
          </a:p>
          <a:p>
            <a:r>
              <a:rPr lang="zh-CN" altLang="en-US" dirty="0"/>
              <a:t>相当于是坐标系原点的变化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对于一点</a:t>
            </a:r>
            <a:r>
              <a:rPr lang="en-US" altLang="zh-CN" dirty="0"/>
              <a:t>p</a:t>
            </a:r>
            <a:r>
              <a:rPr lang="zh-CN" altLang="en-US" dirty="0"/>
              <a:t>，从一个坐标系原点到</a:t>
            </a:r>
            <a:r>
              <a:rPr lang="en-US" altLang="zh-CN" dirty="0"/>
              <a:t>p</a:t>
            </a:r>
            <a:r>
              <a:rPr lang="zh-CN" altLang="en-US" dirty="0"/>
              <a:t>形成的向量可以写为该坐标系的基向量</a:t>
            </a:r>
            <a:r>
              <a:rPr lang="en-US" altLang="zh-CN" dirty="0"/>
              <a:t>×p</a:t>
            </a:r>
            <a:r>
              <a:rPr lang="zh-CN" altLang="en-US" dirty="0"/>
              <a:t>在该坐标下的坐标。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326DA7-413B-DD85-F66A-43949635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1" y="1644202"/>
            <a:ext cx="7411484" cy="50299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D0ADA5-A069-DAC3-507D-0B2E7C2DAC14}"/>
              </a:ext>
            </a:extLst>
          </p:cNvPr>
          <p:cNvSpPr txBox="1"/>
          <p:nvPr/>
        </p:nvSpPr>
        <p:spPr>
          <a:xfrm>
            <a:off x="8097397" y="4307596"/>
            <a:ext cx="31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相机变换，相当于就是坐标原点</a:t>
            </a:r>
            <a:r>
              <a:rPr lang="en-US" altLang="zh-CN" dirty="0"/>
              <a:t>O</a:t>
            </a:r>
            <a:r>
              <a:rPr lang="zh-CN" altLang="en-US" dirty="0"/>
              <a:t>到</a:t>
            </a:r>
            <a:r>
              <a:rPr lang="en-US" altLang="zh-CN" dirty="0"/>
              <a:t>O</a:t>
            </a:r>
            <a:r>
              <a:rPr lang="zh-CN" altLang="en-US" dirty="0"/>
              <a:t>‘的变化</a:t>
            </a:r>
            <a:endParaRPr lang="en-US" altLang="zh-CN" dirty="0"/>
          </a:p>
          <a:p>
            <a:r>
              <a:rPr lang="zh-CN" altLang="en-US" dirty="0"/>
              <a:t>对应的坐标点</a:t>
            </a:r>
            <a:r>
              <a:rPr lang="en-US" altLang="zh-CN" dirty="0"/>
              <a:t>P</a:t>
            </a:r>
            <a:r>
              <a:rPr lang="zh-CN" altLang="en-US" dirty="0"/>
              <a:t>的变换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07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EB8B12-DE0F-CAE1-5DFF-E258C6B824C7}"/>
              </a:ext>
            </a:extLst>
          </p:cNvPr>
          <p:cNvSpPr txBox="1"/>
          <p:nvPr/>
        </p:nvSpPr>
        <p:spPr>
          <a:xfrm>
            <a:off x="698275" y="166874"/>
            <a:ext cx="9197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相机变换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在该项目中，只有当相机处于图像的</a:t>
            </a:r>
            <a:r>
              <a:rPr lang="en-US" altLang="zh-CN" dirty="0"/>
              <a:t>z</a:t>
            </a:r>
            <a:r>
              <a:rPr lang="zh-CN" altLang="en-US" dirty="0"/>
              <a:t>轴上时，才可以绘制图像。所以如果对于一个没有处在图像</a:t>
            </a:r>
            <a:r>
              <a:rPr lang="en-US" altLang="zh-CN" dirty="0"/>
              <a:t>z</a:t>
            </a:r>
            <a:r>
              <a:rPr lang="zh-CN" altLang="en-US" dirty="0"/>
              <a:t>轴的相机，我们可以通过保持相机不动，移动整个场景来达到相机处于图像</a:t>
            </a:r>
            <a:r>
              <a:rPr lang="en-US" altLang="zh-CN" dirty="0"/>
              <a:t>z</a:t>
            </a:r>
            <a:r>
              <a:rPr lang="zh-CN" altLang="en-US" dirty="0"/>
              <a:t>轴的效果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这样的问题可以变为，我们的相机在</a:t>
            </a:r>
            <a:r>
              <a:rPr lang="en-US" altLang="zh-CN" dirty="0"/>
              <a:t>e</a:t>
            </a:r>
            <a:r>
              <a:rPr lang="zh-CN" altLang="en-US" dirty="0"/>
              <a:t>点，然后图像在其初始坐标下为点</a:t>
            </a:r>
            <a:r>
              <a:rPr lang="en-US" altLang="zh-CN" dirty="0"/>
              <a:t>c</a:t>
            </a:r>
            <a:r>
              <a:rPr lang="zh-CN" altLang="en-US" dirty="0"/>
              <a:t>，那么要绘制</a:t>
            </a:r>
            <a:r>
              <a:rPr lang="en-US" altLang="zh-CN" dirty="0"/>
              <a:t>e</a:t>
            </a:r>
            <a:r>
              <a:rPr lang="zh-CN" altLang="en-US" dirty="0"/>
              <a:t>点下的</a:t>
            </a:r>
            <a:r>
              <a:rPr lang="en-US" altLang="zh-CN" dirty="0"/>
              <a:t>c</a:t>
            </a:r>
            <a:r>
              <a:rPr lang="zh-CN" altLang="en-US" dirty="0"/>
              <a:t>，就需要将初始坐标变换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287632-F072-E99D-FF01-425296C7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34" y="2475198"/>
            <a:ext cx="4573064" cy="27984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7B9CE6-3BE8-A1D4-978D-0B6F8C3B1ADC}"/>
              </a:ext>
            </a:extLst>
          </p:cNvPr>
          <p:cNvSpPr txBox="1"/>
          <p:nvPr/>
        </p:nvSpPr>
        <p:spPr>
          <a:xfrm>
            <a:off x="392834" y="4936800"/>
            <a:ext cx="5153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相当于，我们将原始在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坐标系下的图像，</a:t>
            </a:r>
            <a:endParaRPr lang="en-US" altLang="zh-CN" dirty="0"/>
          </a:p>
          <a:p>
            <a:r>
              <a:rPr lang="zh-CN" altLang="en-US" dirty="0"/>
              <a:t>需要变换到</a:t>
            </a:r>
            <a:r>
              <a:rPr lang="en-US" altLang="zh-CN" dirty="0"/>
              <a:t>(</a:t>
            </a:r>
            <a:r>
              <a:rPr lang="en-US" altLang="zh-CN" dirty="0" err="1"/>
              <a:t>x’,y’,z</a:t>
            </a:r>
            <a:r>
              <a:rPr lang="en-US" altLang="zh-CN" dirty="0"/>
              <a:t>’)</a:t>
            </a:r>
            <a:r>
              <a:rPr lang="zh-CN" altLang="en-US" dirty="0"/>
              <a:t>坐标系下，</a:t>
            </a:r>
            <a:endParaRPr lang="en-US" altLang="zh-CN" dirty="0"/>
          </a:p>
          <a:p>
            <a:r>
              <a:rPr lang="zh-CN" altLang="en-US" dirty="0"/>
              <a:t>然后按照之前的绘制方式即可绘制出相机在点</a:t>
            </a:r>
            <a:r>
              <a:rPr lang="en-US" altLang="zh-CN" dirty="0"/>
              <a:t>e</a:t>
            </a:r>
            <a:r>
              <a:rPr lang="zh-CN" altLang="en-US" dirty="0"/>
              <a:t>下的图像。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那么接下来就需要求出</a:t>
            </a:r>
            <a:r>
              <a:rPr lang="en-US" altLang="zh-CN" dirty="0"/>
              <a:t>(</a:t>
            </a:r>
            <a:r>
              <a:rPr lang="en-US" altLang="zh-CN" dirty="0" err="1"/>
              <a:t>x’,y’,z</a:t>
            </a:r>
            <a:r>
              <a:rPr lang="en-US" altLang="zh-CN" dirty="0"/>
              <a:t>’)</a:t>
            </a:r>
            <a:r>
              <a:rPr lang="zh-CN" altLang="en-US" dirty="0"/>
              <a:t>的基向量就可以了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6D2401-844F-6E1A-D063-3AE6635C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740" y="2475198"/>
            <a:ext cx="5462985" cy="37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1EDE2F-CBB0-491E-740A-E94B948B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62" y="1415676"/>
            <a:ext cx="4398858" cy="40266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A97206-6D38-9DC1-5CC9-95DB4FA7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2" y="177253"/>
            <a:ext cx="5449060" cy="24768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D6CA42-DA94-AD8E-46A6-3837B0A1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2" y="2654099"/>
            <a:ext cx="577295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8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9761E3-DFD4-63E0-854A-82CF8A87CB46}"/>
              </a:ext>
            </a:extLst>
          </p:cNvPr>
          <p:cNvSpPr txBox="1"/>
          <p:nvPr/>
        </p:nvSpPr>
        <p:spPr>
          <a:xfrm>
            <a:off x="484741" y="616945"/>
            <a:ext cx="104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ViewPort</a:t>
            </a:r>
            <a:r>
              <a:rPr lang="en-US" altLang="zh-CN" dirty="0"/>
              <a:t> : </a:t>
            </a:r>
            <a:r>
              <a:rPr lang="zh-CN" altLang="en-US" dirty="0"/>
              <a:t>将处于</a:t>
            </a:r>
            <a:r>
              <a:rPr lang="en-US" altLang="zh-CN" dirty="0"/>
              <a:t>[-1,1]*[-1,1]</a:t>
            </a:r>
            <a:r>
              <a:rPr lang="zh-CN" altLang="en-US" dirty="0"/>
              <a:t>上的物体</a:t>
            </a:r>
            <a:r>
              <a:rPr lang="en-US" altLang="zh-CN" dirty="0"/>
              <a:t>vec2f</a:t>
            </a:r>
            <a:r>
              <a:rPr lang="zh-CN" altLang="en-US" dirty="0"/>
              <a:t>坐标值 映射到</a:t>
            </a:r>
            <a:r>
              <a:rPr lang="en-US" altLang="zh-CN" dirty="0"/>
              <a:t>(</a:t>
            </a:r>
            <a:r>
              <a:rPr lang="en-US" altLang="zh-CN" dirty="0" err="1"/>
              <a:t>width,height</a:t>
            </a:r>
            <a:r>
              <a:rPr lang="en-US" altLang="zh-CN" dirty="0"/>
              <a:t>)</a:t>
            </a:r>
            <a:r>
              <a:rPr lang="zh-CN" altLang="en-US" dirty="0"/>
              <a:t>上 </a:t>
            </a:r>
            <a:r>
              <a:rPr lang="en-US" altLang="zh-CN" dirty="0"/>
              <a:t>NDC</a:t>
            </a:r>
            <a:r>
              <a:rPr lang="zh-CN" altLang="en-US" dirty="0"/>
              <a:t>坐标</a:t>
            </a:r>
            <a:r>
              <a:rPr lang="en-US" altLang="zh-CN" dirty="0"/>
              <a:t>-&gt;</a:t>
            </a:r>
            <a:r>
              <a:rPr lang="zh-CN" altLang="en-US" dirty="0"/>
              <a:t>屏幕坐标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F95873-09C8-3B83-6201-9C3F5EBB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3767"/>
            <a:ext cx="5884334" cy="39934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839516-DD62-1F0C-C377-B50CC47C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04" y="1586077"/>
            <a:ext cx="5600968" cy="38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8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9761E3-DFD4-63E0-854A-82CF8A87CB46}"/>
              </a:ext>
            </a:extLst>
          </p:cNvPr>
          <p:cNvSpPr txBox="1"/>
          <p:nvPr/>
        </p:nvSpPr>
        <p:spPr>
          <a:xfrm>
            <a:off x="484741" y="616945"/>
            <a:ext cx="104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至此对于一个点的从</a:t>
            </a:r>
            <a:r>
              <a:rPr lang="en-US" altLang="zh-CN" dirty="0"/>
              <a:t>obj</a:t>
            </a:r>
            <a:r>
              <a:rPr lang="zh-CN" altLang="en-US" dirty="0"/>
              <a:t>文件中的空间原始坐标，转换到屏幕上的透视投影坐标的变化过程结束了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89A47A-3688-6E9A-478B-07BE66FB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03" y="1433624"/>
            <a:ext cx="741148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4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9761E3-DFD4-63E0-854A-82CF8A87CB46}"/>
              </a:ext>
            </a:extLst>
          </p:cNvPr>
          <p:cNvSpPr txBox="1"/>
          <p:nvPr/>
        </p:nvSpPr>
        <p:spPr>
          <a:xfrm>
            <a:off x="462708" y="418641"/>
            <a:ext cx="104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对法向量的变换</a:t>
            </a:r>
            <a:endParaRPr lang="en-US" altLang="zh-CN" dirty="0"/>
          </a:p>
          <a:p>
            <a:r>
              <a:rPr lang="zh-CN" altLang="en-US" dirty="0"/>
              <a:t>法向量的转换矩阵等于坐标点的转换矩阵转置的逆矩阵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1BBC9E-AE0D-7E56-D0EF-1D3DFC14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39" y="1180285"/>
            <a:ext cx="7987227" cy="54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3B002-B326-5B87-923B-3A62EB402407}"/>
              </a:ext>
            </a:extLst>
          </p:cNvPr>
          <p:cNvSpPr txBox="1"/>
          <p:nvPr/>
        </p:nvSpPr>
        <p:spPr>
          <a:xfrm>
            <a:off x="444500" y="1245017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绘制对称：绘制顺序不按照传入的顶点顺序</a:t>
            </a:r>
            <a:endParaRPr lang="en-US" altLang="zh-CN" dirty="0"/>
          </a:p>
          <a:p>
            <a:r>
              <a:rPr lang="zh-CN" altLang="en-US" dirty="0"/>
              <a:t>两个三角形的公共顶点：由于光栅化的舍入，它们之间不应该有孔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按</a:t>
            </a:r>
            <a:r>
              <a:rPr lang="en-US" altLang="zh-CN" dirty="0"/>
              <a:t>y</a:t>
            </a:r>
            <a:r>
              <a:rPr lang="zh-CN" altLang="en-US" dirty="0"/>
              <a:t>坐标对三角形顶点进行排序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同时光栅化三角形的左侧和右侧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在左右边界点之间画一条水平线段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304800" y="3429000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第一种方法，利用线扫描，就是利用</a:t>
            </a:r>
            <a:r>
              <a:rPr lang="en-US" altLang="zh-CN" dirty="0"/>
              <a:t>y</a:t>
            </a:r>
            <a:r>
              <a:rPr lang="zh-CN" altLang="en-US" dirty="0"/>
              <a:t>值来区分绘画分段，</a:t>
            </a:r>
            <a:r>
              <a:rPr lang="en-US" altLang="zh-CN" dirty="0" err="1"/>
              <a:t>ymin</a:t>
            </a:r>
            <a:r>
              <a:rPr lang="en-US" altLang="zh-CN" dirty="0"/>
              <a:t>-&gt;</a:t>
            </a:r>
            <a:r>
              <a:rPr lang="en-US" altLang="zh-CN" dirty="0" err="1"/>
              <a:t>ymid</a:t>
            </a:r>
            <a:r>
              <a:rPr lang="en-US" altLang="zh-CN" dirty="0"/>
              <a:t>  </a:t>
            </a:r>
            <a:r>
              <a:rPr lang="en-US" altLang="zh-CN" dirty="0" err="1"/>
              <a:t>ymid</a:t>
            </a:r>
            <a:r>
              <a:rPr lang="en-US" altLang="zh-CN" dirty="0"/>
              <a:t>-&gt;</a:t>
            </a:r>
            <a:r>
              <a:rPr lang="en-US" altLang="zh-CN" dirty="0" err="1"/>
              <a:t>ymax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那么对于每段的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的范围是确定的，有两条直线的反斜率可以求出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6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431800" y="1244600"/>
            <a:ext cx="9563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第二种方法，利用包围盒，然后利用重心坐标检测这个点是不是在三角形内部</a:t>
            </a:r>
            <a:endParaRPr lang="en-US" altLang="zh-CN" dirty="0"/>
          </a:p>
          <a:p>
            <a:r>
              <a:rPr lang="zh-CN" altLang="en-US" dirty="0"/>
              <a:t>对一个由三个坐标构成的数组</a:t>
            </a:r>
            <a:r>
              <a:rPr lang="en-US" altLang="zh-CN" dirty="0"/>
              <a:t>points[3]</a:t>
            </a:r>
            <a:r>
              <a:rPr lang="zh-CN" altLang="en-US" dirty="0"/>
              <a:t>，我们可以找到一个有两个坐标构成的包围盒</a:t>
            </a:r>
            <a:r>
              <a:rPr lang="en-US" altLang="zh-CN" dirty="0" err="1"/>
              <a:t>bbox</a:t>
            </a:r>
            <a:r>
              <a:rPr lang="en-US" altLang="zh-CN" dirty="0"/>
              <a:t>[2]</a:t>
            </a:r>
            <a:r>
              <a:rPr lang="zh-CN" altLang="en-US" dirty="0"/>
              <a:t>，那么对于每个在这个</a:t>
            </a:r>
            <a:r>
              <a:rPr lang="en-US" altLang="zh-CN" dirty="0" err="1"/>
              <a:t>bbox</a:t>
            </a:r>
            <a:r>
              <a:rPr lang="zh-CN" altLang="en-US" dirty="0"/>
              <a:t>中的像素点，我们需要去判断其是否在</a:t>
            </a:r>
            <a:r>
              <a:rPr lang="en-US" altLang="zh-CN" dirty="0"/>
              <a:t>points[3]</a:t>
            </a:r>
            <a:r>
              <a:rPr lang="zh-CN" altLang="en-US" dirty="0"/>
              <a:t>里面，如果在那么就着色。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伪代码如下</a:t>
            </a:r>
            <a:endParaRPr lang="en-US" altLang="zh-CN" dirty="0"/>
          </a:p>
          <a:p>
            <a:r>
              <a:rPr lang="en-US" altLang="zh-CN" dirty="0"/>
              <a:t>triangle(vec2 points[3]) { </a:t>
            </a:r>
          </a:p>
          <a:p>
            <a:r>
              <a:rPr lang="en-US" altLang="zh-CN" dirty="0"/>
              <a:t>    vec2 </a:t>
            </a:r>
            <a:r>
              <a:rPr lang="en-US" altLang="zh-CN" dirty="0" err="1"/>
              <a:t>bbox</a:t>
            </a:r>
            <a:r>
              <a:rPr lang="en-US" altLang="zh-CN" dirty="0"/>
              <a:t>[2] = </a:t>
            </a:r>
            <a:r>
              <a:rPr lang="en-US" altLang="zh-CN" dirty="0" err="1"/>
              <a:t>find_bounding_box</a:t>
            </a:r>
            <a:r>
              <a:rPr lang="en-US" altLang="zh-CN" dirty="0"/>
              <a:t>(points); </a:t>
            </a:r>
          </a:p>
          <a:p>
            <a:r>
              <a:rPr lang="en-US" altLang="zh-CN" dirty="0"/>
              <a:t>    	for (each pixel in the bounding box) { </a:t>
            </a:r>
          </a:p>
          <a:p>
            <a:r>
              <a:rPr lang="en-US" altLang="zh-CN" dirty="0"/>
              <a:t>        		if (inside(points, pixel)) { </a:t>
            </a:r>
          </a:p>
          <a:p>
            <a:r>
              <a:rPr lang="en-US" altLang="zh-CN" dirty="0"/>
              <a:t>            			</a:t>
            </a:r>
            <a:r>
              <a:rPr lang="en-US" altLang="zh-CN" dirty="0" err="1"/>
              <a:t>put_pixel</a:t>
            </a:r>
            <a:r>
              <a:rPr lang="en-US" altLang="zh-CN" dirty="0"/>
              <a:t>(pixel); </a:t>
            </a:r>
          </a:p>
          <a:p>
            <a:r>
              <a:rPr lang="en-US" altLang="zh-CN" dirty="0"/>
              <a:t>       		 } </a:t>
            </a:r>
          </a:p>
          <a:p>
            <a:r>
              <a:rPr lang="en-US" altLang="zh-CN" dirty="0"/>
              <a:t>   	 } 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/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那么首先如何寻找重心坐标，首先一个点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对于三角形</a:t>
                </a:r>
                <a:r>
                  <a:rPr lang="en-US" altLang="zh-CN" dirty="0"/>
                  <a:t>ABC</a:t>
                </a:r>
                <a:r>
                  <a:rPr lang="zh-CN" altLang="en-US" dirty="0"/>
                  <a:t>的三个顶点，可以这样表示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𝜈</m:t>
                        </m:r>
                      </m:e>
                    </m:d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𝑢𝐵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𝜈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blipFill>
                <a:blip r:embed="rId2"/>
                <a:stretch>
                  <a:fillRect l="-538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/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相当于，对于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我们用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来表示，那么</a:t>
                </a:r>
                <a:r>
                  <a:rPr lang="en-US" altLang="zh-CN" dirty="0"/>
                  <a:t>AP</a:t>
                </a:r>
                <a:r>
                  <a:rPr lang="zh-CN" altLang="en-US" dirty="0"/>
                  <a:t>这个向量是可以用</a:t>
                </a:r>
                <a:r>
                  <a:rPr lang="en-US" altLang="zh-CN" dirty="0"/>
                  <a:t>AB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的线性组合得到的。</a:t>
                </a:r>
                <a:endParaRPr lang="en-US" altLang="zh-CN" dirty="0"/>
              </a:p>
              <a:p>
                <a:r>
                  <a:rPr lang="zh-CN" altLang="en-US" dirty="0"/>
                  <a:t>所以有如下关系：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𝜈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那么我们在将其变为</a:t>
                </a:r>
                <a:r>
                  <a:rPr lang="en-US" altLang="zh-CN" dirty="0" err="1"/>
                  <a:t>x,y</a:t>
                </a:r>
                <a:r>
                  <a:rPr lang="zh-CN" altLang="en-US" dirty="0"/>
                  <a:t>坐标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这就意味着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可以用一个与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ABx,ACx,PAx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和（</a:t>
                </a:r>
                <a:r>
                  <a:rPr lang="en-US" altLang="zh-CN" dirty="0" err="1"/>
                  <a:t>ABy,ACy,PAy</a:t>
                </a:r>
                <a:r>
                  <a:rPr lang="zh-CN" altLang="en-US" dirty="0"/>
                  <a:t>）都正交的</a:t>
                </a:r>
                <a:r>
                  <a:rPr lang="en-US" altLang="zh-CN" dirty="0"/>
                  <a:t>(u,v,1)</a:t>
                </a:r>
                <a:r>
                  <a:rPr lang="zh-CN" altLang="en-US" dirty="0"/>
                  <a:t>向量。来表示。</a:t>
                </a:r>
                <a:endParaRPr lang="en-US" altLang="zh-CN" dirty="0"/>
              </a:p>
              <a:p>
                <a:r>
                  <a:rPr lang="zh-CN" altLang="en-US" dirty="0"/>
                  <a:t>那么考虑如果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在三角形内部，</a:t>
                </a:r>
                <a:r>
                  <a:rPr lang="en-US" altLang="zh-CN" dirty="0" err="1"/>
                  <a:t>u,v</a:t>
                </a:r>
                <a:r>
                  <a:rPr lang="zh-CN" altLang="en-US" dirty="0"/>
                  <a:t>都应该是大于等于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的，默认不算边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重载了，可以使用</a:t>
                </a:r>
                <a:r>
                  <a:rPr lang="en-US" altLang="zh-CN" dirty="0"/>
                  <a:t>^</a:t>
                </a:r>
                <a:r>
                  <a:rPr lang="zh-CN" altLang="en-US" dirty="0"/>
                  <a:t>来求正交向量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blipFill>
                <a:blip r:embed="rId3"/>
                <a:stretch>
                  <a:fillRect l="-538" t="-1132" r="-2490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AA7F1-7A60-46EF-CEDC-34EDEDA861BE}"/>
              </a:ext>
            </a:extLst>
          </p:cNvPr>
          <p:cNvSpPr txBox="1"/>
          <p:nvPr/>
        </p:nvSpPr>
        <p:spPr>
          <a:xfrm>
            <a:off x="330200" y="136525"/>
            <a:ext cx="1162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求正交向量的代码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(u,v,1)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的坐标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表示三角形 ，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表示那一点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barycentric(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两个向量叉乘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即可求得相交向量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 =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[1].y-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[2].y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，说明这个三角形不存在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(std::abs(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&lt; 1)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1,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的重心坐标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(1.f -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6C6B4C-ED4C-219E-F3DB-85CD41CD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660" y="3416320"/>
            <a:ext cx="3275040" cy="33051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0C3912-D039-C860-3051-4FC17EA10C60}"/>
              </a:ext>
            </a:extLst>
          </p:cNvPr>
          <p:cNvSpPr txBox="1"/>
          <p:nvPr/>
        </p:nvSpPr>
        <p:spPr>
          <a:xfrm>
            <a:off x="330200" y="4245912"/>
            <a:ext cx="785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由于没有考虑每个面的深度，所以导致了绘制出来的结果都击中在一个平面上</a:t>
            </a:r>
            <a:endParaRPr lang="en-US" altLang="zh-CN" dirty="0"/>
          </a:p>
          <a:p>
            <a:r>
              <a:rPr lang="zh-CN" altLang="en-US" dirty="0"/>
              <a:t>即不同深度的面，颜色的深浅应该不同</a:t>
            </a:r>
          </a:p>
        </p:txBody>
      </p:sp>
    </p:spTree>
    <p:extLst>
      <p:ext uri="{BB962C8B-B14F-4D97-AF65-F5344CB8AC3E}">
        <p14:creationId xmlns:p14="http://schemas.microsoft.com/office/powerpoint/2010/main" val="18219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01A8A6-DC1C-7F7C-D8E5-BF64C72C1AC8}"/>
              </a:ext>
            </a:extLst>
          </p:cNvPr>
          <p:cNvSpPr txBox="1"/>
          <p:nvPr/>
        </p:nvSpPr>
        <p:spPr>
          <a:xfrm>
            <a:off x="2184400" y="1025545"/>
            <a:ext cx="9055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求包围和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定义包围盒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0);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clamp(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遍历三个顶点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3; i++)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最小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,y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就是三个顶点中最小的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9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1112E5-AA78-D091-FF67-6A3AAD0BFA60}"/>
              </a:ext>
            </a:extLst>
          </p:cNvPr>
          <p:cNvSpPr txBox="1"/>
          <p:nvPr/>
        </p:nvSpPr>
        <p:spPr>
          <a:xfrm>
            <a:off x="660706" y="588312"/>
            <a:ext cx="10290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现在需要解决的问题，就是如何分配这个光照强度，</a:t>
            </a:r>
            <a:endParaRPr lang="en-US" altLang="zh-CN" dirty="0"/>
          </a:p>
          <a:p>
            <a:r>
              <a:rPr lang="zh-CN" altLang="en-US" dirty="0"/>
              <a:t>如果一个平面与光线垂直，那么其的强度最大，如果一个平面与光线平行，那么其强度为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所以，可以利用法线与光线的夹角来确定接受到的光强比例。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定义光照为</a:t>
            </a:r>
            <a:r>
              <a:rPr lang="en-US" altLang="zh-CN" dirty="0"/>
              <a:t>Vec3f </a:t>
            </a:r>
            <a:r>
              <a:rPr lang="en-US" altLang="zh-CN" dirty="0" err="1"/>
              <a:t>light_dir</a:t>
            </a:r>
            <a:r>
              <a:rPr lang="en-US" altLang="zh-CN" dirty="0"/>
              <a:t>(0,0,1)</a:t>
            </a:r>
            <a:r>
              <a:rPr lang="zh-CN" altLang="en-US" dirty="0"/>
              <a:t>，将我们的正交向量与光照求点积后，就得到了系数，然后对</a:t>
            </a:r>
            <a:r>
              <a:rPr lang="en-US" altLang="zh-CN" dirty="0" err="1"/>
              <a:t>TGAColor</a:t>
            </a:r>
            <a:r>
              <a:rPr lang="zh-CN" altLang="en-US" dirty="0"/>
              <a:t>的值乘以系数得到不同的光照强度。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三角形面的法线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归一化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n.normalize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光照强度比例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intensity = 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light_Dir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以不同颜色绘制每个三角形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//if(intensity &gt; 0)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triangle(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screen_coords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image,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(intensity*255,intensity*255,intensity*255,255));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61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FF2EED-F294-EC12-A0DE-CF5EA0F984A8}"/>
              </a:ext>
            </a:extLst>
          </p:cNvPr>
          <p:cNvSpPr txBox="1"/>
          <p:nvPr/>
        </p:nvSpPr>
        <p:spPr>
          <a:xfrm>
            <a:off x="660706" y="103570"/>
            <a:ext cx="1029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Zbuffer</a:t>
            </a:r>
            <a:r>
              <a:rPr lang="zh-CN" altLang="en-US" dirty="0"/>
              <a:t>：解决三角形深度问题，遮挡问题</a:t>
            </a:r>
            <a:endParaRPr lang="en-US" altLang="zh-CN" dirty="0"/>
          </a:p>
          <a:p>
            <a:r>
              <a:rPr lang="zh-CN" altLang="en-US" dirty="0"/>
              <a:t>最开始可以利用画家算法：即从最深的三角形开始绘制，一直绘制到最外层的三角形，但是对于多相机或者两个三角形相互交错的情况，那么哪个三角形在前，哪个三角形在在后就完全由分界线决定了。</a:t>
            </a:r>
            <a:endParaRPr lang="en-US" altLang="zh-CN" dirty="0"/>
          </a:p>
          <a:p>
            <a:r>
              <a:rPr lang="zh-CN" altLang="en-US" dirty="0"/>
              <a:t>就以为对于同一个三角形，我们在绘制的过程中可能会先会一部分，然后再画另外一部分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07018-23C6-1630-A479-4346EA4C9C4A}"/>
              </a:ext>
            </a:extLst>
          </p:cNvPr>
          <p:cNvSpPr txBox="1"/>
          <p:nvPr/>
        </p:nvSpPr>
        <p:spPr>
          <a:xfrm>
            <a:off x="660706" y="1303899"/>
            <a:ext cx="102900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首先我们考虑</a:t>
            </a:r>
            <a:r>
              <a:rPr lang="en-US" altLang="zh-CN" dirty="0"/>
              <a:t>2</a:t>
            </a:r>
            <a:r>
              <a:rPr lang="zh-CN" altLang="en-US" dirty="0"/>
              <a:t>维情况，即从</a:t>
            </a:r>
            <a:r>
              <a:rPr lang="en-US" altLang="zh-CN" dirty="0"/>
              <a:t>y</a:t>
            </a:r>
            <a:r>
              <a:rPr lang="zh-CN" altLang="en-US" dirty="0"/>
              <a:t>轴向下看，多条线重合在</a:t>
            </a:r>
            <a:r>
              <a:rPr lang="en-US" altLang="zh-CN" dirty="0"/>
              <a:t>x</a:t>
            </a:r>
            <a:r>
              <a:rPr lang="zh-CN" altLang="en-US" dirty="0"/>
              <a:t>轴上，我们应该如何绘制不同颜色的重叠效果，就需要利用</a:t>
            </a:r>
            <a:r>
              <a:rPr lang="en-US" altLang="zh-CN" dirty="0" err="1"/>
              <a:t>ybuffer</a:t>
            </a:r>
            <a:r>
              <a:rPr lang="zh-CN" altLang="en-US" dirty="0"/>
              <a:t>这个数组那存储每个像素点</a:t>
            </a:r>
            <a:r>
              <a:rPr lang="en-US" altLang="zh-CN" dirty="0"/>
              <a:t>x</a:t>
            </a:r>
            <a:r>
              <a:rPr lang="zh-CN" altLang="en-US" dirty="0"/>
              <a:t>对应的</a:t>
            </a:r>
            <a:r>
              <a:rPr lang="en-US" altLang="zh-CN" dirty="0"/>
              <a:t>y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y</a:t>
            </a:r>
            <a:r>
              <a:rPr lang="zh-CN" altLang="en-US" dirty="0"/>
              <a:t>值可以通过当前</a:t>
            </a:r>
            <a:r>
              <a:rPr lang="en-US" altLang="zh-CN" dirty="0"/>
              <a:t>x</a:t>
            </a:r>
            <a:r>
              <a:rPr lang="zh-CN" altLang="en-US" dirty="0"/>
              <a:t>在这段线段上的位置比例求得</a:t>
            </a:r>
            <a:endParaRPr lang="en-US" altLang="zh-CN" dirty="0"/>
          </a:p>
          <a:p>
            <a:r>
              <a:rPr lang="zh-CN" altLang="en-US" dirty="0"/>
              <a:t>当出现一个更大的</a:t>
            </a:r>
            <a:r>
              <a:rPr lang="en-US" altLang="zh-CN" dirty="0"/>
              <a:t>y</a:t>
            </a:r>
            <a:r>
              <a:rPr lang="zh-CN" altLang="en-US" dirty="0"/>
              <a:t>是，我们就需要更新</a:t>
            </a:r>
            <a:r>
              <a:rPr lang="en-US" altLang="zh-CN" dirty="0" err="1"/>
              <a:t>ybuffer</a:t>
            </a:r>
            <a:r>
              <a:rPr lang="zh-CN" altLang="en-US" dirty="0"/>
              <a:t>数组，然后将这个点绘制到图片上</a:t>
            </a:r>
            <a:endParaRPr lang="en-US" altLang="zh-CN" dirty="0"/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rasterize(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TGAImage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保证从小到大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 &gt;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std::swap(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并绘制点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.x; x &lt;=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.x; x++)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利用比例求取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对应的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float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(x -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 /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 -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.x);</a:t>
            </a: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 * (1 - t) +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 * t;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并绘制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[x] &lt; y)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[x] = y;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由于渲染后为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维，所以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y=0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 0,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900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3305</Words>
  <Application>Microsoft Office PowerPoint</Application>
  <PresentationFormat>宽屏</PresentationFormat>
  <Paragraphs>251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新宋体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卓岑 蒋</dc:creator>
  <cp:lastModifiedBy>卓岑 蒋</cp:lastModifiedBy>
  <cp:revision>55</cp:revision>
  <dcterms:created xsi:type="dcterms:W3CDTF">2023-12-03T04:37:11Z</dcterms:created>
  <dcterms:modified xsi:type="dcterms:W3CDTF">2024-01-30T11:56:10Z</dcterms:modified>
</cp:coreProperties>
</file>