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8" r:id="rId15"/>
    <p:sldId id="269" r:id="rId16"/>
    <p:sldId id="270" r:id="rId17"/>
    <p:sldId id="271" r:id="rId18"/>
    <p:sldId id="273" r:id="rId19"/>
    <p:sldId id="274" r:id="rId20"/>
    <p:sldId id="275" r:id="rId21"/>
    <p:sldId id="276"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422" autoAdjust="0"/>
  </p:normalViewPr>
  <p:slideViewPr>
    <p:cSldViewPr snapToGrid="0">
      <p:cViewPr varScale="1">
        <p:scale>
          <a:sx n="92" d="100"/>
          <a:sy n="92" d="100"/>
        </p:scale>
        <p:origin x="12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3F93F-F1B6-4EFA-906A-04522AD2A3F6}" type="datetimeFigureOut">
              <a:rPr lang="zh-CN" altLang="en-US" smtClean="0"/>
              <a:t>2022/10/19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EA4B5D-7F6D-4172-95F9-BD2E7E27B62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通过开放世界采样来改进在不平衡原始数据上的对比学习</a:t>
            </a:r>
          </a:p>
        </p:txBody>
      </p:sp>
      <p:sp>
        <p:nvSpPr>
          <p:cNvPr id="4" name="灯片编号占位符 3"/>
          <p:cNvSpPr>
            <a:spLocks noGrp="1"/>
          </p:cNvSpPr>
          <p:nvPr>
            <p:ph type="sldNum" sz="quarter" idx="5"/>
          </p:nvPr>
        </p:nvSpPr>
        <p:spPr/>
        <p:txBody>
          <a:bodyPr/>
          <a:lstStyle/>
          <a:p>
            <a:fld id="{64EA4B5D-7F6D-4172-95F9-BD2E7E27B628}"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ECLE与尾性相关，但在开放世界的假定中，外部源可能与目标类分布不重叠，例如包含“干扰”类。这些异常值的表现很可能招致巨大损失。只采用ECLE可能很容易挑选出那些异常值，损害了基础分布上的特征学习和泛化。</a:t>
            </a:r>
          </a:p>
          <a:p>
            <a:r>
              <a:rPr lang="zh-CN" altLang="en-US"/>
              <a:t>因此，我们构造了一个正则化术语，通过拒绝OoD异常值来促进邻近性。我们定义D(s0, s1)为s1中每个样本与s0中最接近的样本之间的平均特征距离。</a:t>
            </a:r>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在实践中，为了计算∆(xi, xj)，我们使用归一化余弦距离。其定义来自余弦相似度（用余弦值来衡量向量间的相似性，</a:t>
            </a:r>
            <a:r>
              <a:rPr lang="en-US" altLang="zh-CN"/>
              <a:t>-1~1</a:t>
            </a:r>
            <a:r>
              <a:rPr lang="zh-CN" altLang="en-US"/>
              <a:t>），余弦距离即用</a:t>
            </a:r>
            <a:r>
              <a:rPr lang="en-US" altLang="zh-CN"/>
              <a:t>1-</a:t>
            </a:r>
            <a:r>
              <a:rPr lang="zh-CN" altLang="en-US"/>
              <a:t>余弦相似度（</a:t>
            </a:r>
            <a:r>
              <a:rPr lang="en-US" altLang="zh-CN"/>
              <a:t>0~2</a:t>
            </a:r>
            <a:r>
              <a:rPr lang="zh-CN" altLang="en-US"/>
              <a:t>）</a:t>
            </a:r>
          </a:p>
          <a:p>
            <a:r>
              <a:rPr lang="zh-CN" altLang="en-US"/>
              <a:t>通过将</a:t>
            </a:r>
            <a:r>
              <a:rPr lang="en-US" altLang="zh-CN"/>
              <a:t>xi,xj</a:t>
            </a:r>
            <a:r>
              <a:rPr lang="zh-CN" altLang="en-US"/>
              <a:t>输入当前的训练框架（</a:t>
            </a:r>
            <a:r>
              <a:rPr lang="en-US" altLang="zh-CN"/>
              <a:t>SimCLR</a:t>
            </a:r>
            <a:r>
              <a:rPr lang="zh-CN" altLang="en-US"/>
              <a:t>），然后在输入projection head之前使用它们提取的特征。</a:t>
            </a:r>
          </a:p>
          <a:p>
            <a:r>
              <a:rPr lang="zh-CN" altLang="en-US"/>
              <a:t>为了进一步提高效率，我们不是在整个s0上计算D(s0, s1)，而是使用k -均值聚类从s0预先计算特征原型集，表示为s0p，然后计算D(s0p, s1)</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采样过多的外部图像既会增加训练开销，也不一定有帮助，因为我们可能会得到冗余的样本。假设我们存在计算预算，如何在大小限制内获得有信息量的样本，可以引入以下正则化项。</a:t>
            </a:r>
          </a:p>
          <a:p>
            <a:r>
              <a:rPr lang="zh-CN" altLang="en-US" b="0" i="0" dirty="0">
                <a:solidFill>
                  <a:srgbClr val="000000"/>
                </a:solidFill>
                <a:effectLst/>
                <a:latin typeface="微软雅黑" panose="020B0503020204020204" pitchFamily="34" charset="-122"/>
                <a:ea typeface="微软雅黑" panose="020B0503020204020204" pitchFamily="34" charset="-122"/>
              </a:rPr>
              <a:t>从概念上讲，求其最小值可简化为在给定的</a:t>
            </a:r>
            <a:r>
              <a:rPr lang="en-US" altLang="zh-CN" b="0" i="0" dirty="0">
                <a:solidFill>
                  <a:srgbClr val="000000"/>
                </a:solidFill>
                <a:effectLst/>
                <a:latin typeface="微软雅黑" panose="020B0503020204020204" pitchFamily="34" charset="-122"/>
                <a:ea typeface="微软雅黑" panose="020B0503020204020204" pitchFamily="34" charset="-122"/>
              </a:rPr>
              <a:t>|s0|</a:t>
            </a:r>
            <a:r>
              <a:rPr lang="zh-CN" altLang="en-US" b="0" i="0" dirty="0">
                <a:solidFill>
                  <a:srgbClr val="000000"/>
                </a:solidFill>
                <a:effectLst/>
                <a:latin typeface="微软雅黑" panose="020B0503020204020204" pitchFamily="34" charset="-122"/>
                <a:ea typeface="微软雅黑" panose="020B0503020204020204" pitchFamily="34" charset="-122"/>
              </a:rPr>
              <a:t>点之上选择</a:t>
            </a:r>
            <a:r>
              <a:rPr lang="en-US" altLang="zh-CN" b="0" i="0" dirty="0">
                <a:solidFill>
                  <a:srgbClr val="000000"/>
                </a:solidFill>
                <a:effectLst/>
                <a:latin typeface="微软雅黑" panose="020B0503020204020204" pitchFamily="34" charset="-122"/>
                <a:ea typeface="微软雅黑" panose="020B0503020204020204" pitchFamily="34" charset="-122"/>
              </a:rPr>
              <a:t>|s1|</a:t>
            </a:r>
            <a:r>
              <a:rPr lang="zh-CN" altLang="en-US" b="0" i="0" dirty="0">
                <a:solidFill>
                  <a:srgbClr val="000000"/>
                </a:solidFill>
                <a:effectLst/>
                <a:latin typeface="微软雅黑" panose="020B0503020204020204" pitchFamily="34" charset="-122"/>
                <a:ea typeface="微软雅黑" panose="020B0503020204020204" pitchFamily="34" charset="-122"/>
              </a:rPr>
              <a:t>中心点，使任何从</a:t>
            </a:r>
            <a:r>
              <a:rPr lang="en-US" altLang="zh-CN" b="0" i="0" dirty="0" err="1">
                <a:solidFill>
                  <a:srgbClr val="000000"/>
                </a:solidFill>
                <a:effectLst/>
                <a:latin typeface="微软雅黑" panose="020B0503020204020204" pitchFamily="34" charset="-122"/>
                <a:ea typeface="微软雅黑" panose="020B0503020204020204" pitchFamily="34" charset="-122"/>
              </a:rPr>
              <a:t>Sall</a:t>
            </a:r>
            <a:r>
              <a:rPr lang="zh-CN" altLang="en-US" b="0" i="0" dirty="0">
                <a:solidFill>
                  <a:srgbClr val="000000"/>
                </a:solidFill>
                <a:effectLst/>
                <a:latin typeface="微软雅黑" panose="020B0503020204020204" pitchFamily="34" charset="-122"/>
                <a:ea typeface="微软雅黑" panose="020B0503020204020204" pitchFamily="34" charset="-122"/>
              </a:rPr>
              <a:t>出发的数据点与</a:t>
            </a:r>
            <a:r>
              <a:rPr lang="en-US" altLang="zh-CN" b="0" i="0" dirty="0">
                <a:solidFill>
                  <a:srgbClr val="000000"/>
                </a:solidFill>
                <a:effectLst/>
                <a:latin typeface="微软雅黑" panose="020B0503020204020204" pitchFamily="34" charset="-122"/>
                <a:ea typeface="微软雅黑" panose="020B0503020204020204" pitchFamily="34" charset="-122"/>
              </a:rPr>
              <a:t>s1∪s0</a:t>
            </a:r>
            <a:r>
              <a:rPr lang="zh-CN" altLang="en-US" b="0" i="0" dirty="0">
                <a:solidFill>
                  <a:srgbClr val="000000"/>
                </a:solidFill>
                <a:effectLst/>
                <a:latin typeface="微软雅黑" panose="020B0503020204020204" pitchFamily="34" charset="-122"/>
                <a:ea typeface="微软雅黑" panose="020B0503020204020204" pitchFamily="34" charset="-122"/>
              </a:rPr>
              <a:t>中最近中心点之间的最大距离最小。</a:t>
            </a:r>
            <a:endParaRPr lang="zh-CN" altLang="en-US" dirty="0"/>
          </a:p>
        </p:txBody>
      </p:sp>
      <p:sp>
        <p:nvSpPr>
          <p:cNvPr id="4" name="灯片编号占位符 3"/>
          <p:cNvSpPr>
            <a:spLocks noGrp="1"/>
          </p:cNvSpPr>
          <p:nvPr>
            <p:ph type="sldNum" sz="quarter" idx="5"/>
          </p:nvPr>
        </p:nvSpPr>
        <p:spPr/>
        <p:txBody>
          <a:bodyPr/>
          <a:lstStyle/>
          <a:p>
            <a:fld id="{64EA4B5D-7F6D-4172-95F9-BD2E7E27B628}"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用图形直观展示</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000000"/>
                </a:solidFill>
                <a:effectLst/>
                <a:latin typeface="微软雅黑" panose="020B0503020204020204" pitchFamily="34" charset="-122"/>
                <a:ea typeface="微软雅黑" panose="020B0503020204020204" pitchFamily="34" charset="-122"/>
                <a:sym typeface="+mn-ea"/>
              </a:rPr>
              <a:t>上述问题等于使用</a:t>
            </a:r>
            <a:r>
              <a:rPr lang="en-US" altLang="zh-CN" dirty="0">
                <a:solidFill>
                  <a:srgbClr val="000000"/>
                </a:solidFill>
                <a:effectLst/>
                <a:latin typeface="微软雅黑" panose="020B0503020204020204" pitchFamily="34" charset="-122"/>
                <a:ea typeface="微软雅黑" panose="020B0503020204020204" pitchFamily="34" charset="-122"/>
                <a:sym typeface="+mn-ea"/>
              </a:rPr>
              <a:t>K-center</a:t>
            </a:r>
            <a:r>
              <a:rPr lang="zh-CN" altLang="en-US" dirty="0">
                <a:solidFill>
                  <a:srgbClr val="000000"/>
                </a:solidFill>
                <a:effectLst/>
                <a:latin typeface="微软雅黑" panose="020B0503020204020204" pitchFamily="34" charset="-122"/>
                <a:ea typeface="微软雅黑" panose="020B0503020204020204" pitchFamily="34" charset="-122"/>
                <a:sym typeface="+mn-ea"/>
              </a:rPr>
              <a:t>为数据集</a:t>
            </a:r>
            <a:r>
              <a:rPr lang="en-US" altLang="zh-CN" dirty="0" err="1">
                <a:solidFill>
                  <a:srgbClr val="000000"/>
                </a:solidFill>
                <a:effectLst/>
                <a:latin typeface="微软雅黑" panose="020B0503020204020204" pitchFamily="34" charset="-122"/>
                <a:ea typeface="微软雅黑" panose="020B0503020204020204" pitchFamily="34" charset="-122"/>
                <a:sym typeface="+mn-ea"/>
              </a:rPr>
              <a:t>Sall</a:t>
            </a:r>
            <a:r>
              <a:rPr lang="zh-CN" altLang="en-US" dirty="0">
                <a:solidFill>
                  <a:srgbClr val="000000"/>
                </a:solidFill>
                <a:effectLst/>
                <a:latin typeface="微软雅黑" panose="020B0503020204020204" pitchFamily="34" charset="-122"/>
                <a:ea typeface="微软雅黑" panose="020B0503020204020204" pitchFamily="34" charset="-122"/>
                <a:sym typeface="+mn-ea"/>
              </a:rPr>
              <a:t>找到一个不同的子集覆盖。</a:t>
            </a:r>
            <a:endParaRPr lang="zh-CN" altLang="en-US" dirty="0"/>
          </a:p>
          <a:p>
            <a:r>
              <a:rPr lang="en-US" altLang="zh-CN" dirty="0"/>
              <a:t>K-center</a:t>
            </a:r>
            <a:r>
              <a:rPr lang="zh-CN" altLang="en-US" dirty="0"/>
              <a:t>是寻找</a:t>
            </a:r>
            <a:r>
              <a:rPr lang="en-US" altLang="zh-CN" dirty="0"/>
              <a:t>k</a:t>
            </a:r>
            <a:r>
              <a:rPr lang="zh-CN" altLang="en-US" dirty="0"/>
              <a:t>个半径越小越好的</a:t>
            </a:r>
            <a:r>
              <a:rPr lang="en-US" altLang="zh-CN" dirty="0"/>
              <a:t>center</a:t>
            </a:r>
            <a:r>
              <a:rPr lang="zh-CN" altLang="en-US" dirty="0"/>
              <a:t>能覆盖所有的点。解决该问题是个</a:t>
            </a:r>
            <a:r>
              <a:rPr lang="en-US" altLang="zh-CN" dirty="0"/>
              <a:t>NP</a:t>
            </a:r>
            <a:r>
              <a:rPr lang="zh-CN" altLang="en-US" dirty="0"/>
              <a:t>难问题，因此采取贪心算法，也就是分步选取局部的最优解。</a:t>
            </a:r>
          </a:p>
        </p:txBody>
      </p:sp>
      <p:sp>
        <p:nvSpPr>
          <p:cNvPr id="4" name="灯片编号占位符 3"/>
          <p:cNvSpPr>
            <a:spLocks noGrp="1"/>
          </p:cNvSpPr>
          <p:nvPr>
            <p:ph type="sldNum" sz="quarter" idx="5"/>
          </p:nvPr>
        </p:nvSpPr>
        <p:spPr/>
        <p:txBody>
          <a:bodyPr/>
          <a:lstStyle/>
          <a:p>
            <a:fld id="{64EA4B5D-7F6D-4172-95F9-BD2E7E27B628}"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最大化</a:t>
            </a:r>
            <a:r>
              <a:rPr lang="en-US" altLang="zh-CN" dirty="0"/>
              <a:t>L</a:t>
            </a:r>
            <a:r>
              <a:rPr lang="zh-CN" altLang="en-US" dirty="0"/>
              <a:t>（找到</a:t>
            </a:r>
            <a:r>
              <a:rPr lang="en-US" altLang="zh-CN" dirty="0"/>
              <a:t>hard samples</a:t>
            </a:r>
            <a:r>
              <a:rPr lang="zh-CN" altLang="en-US" dirty="0"/>
              <a:t>表示尾部样本），最小化</a:t>
            </a:r>
            <a:r>
              <a:rPr lang="en-US" altLang="zh-CN" dirty="0"/>
              <a:t>D</a:t>
            </a:r>
            <a:r>
              <a:rPr lang="zh-CN" altLang="en-US" dirty="0"/>
              <a:t>（以防取的是</a:t>
            </a:r>
            <a:r>
              <a:rPr lang="en-US" altLang="zh-CN" dirty="0" err="1"/>
              <a:t>OoD</a:t>
            </a:r>
            <a:r>
              <a:rPr lang="zh-CN" altLang="en-US" dirty="0"/>
              <a:t>点），最小化</a:t>
            </a:r>
            <a:r>
              <a:rPr lang="en-US" altLang="zh-CN" dirty="0"/>
              <a:t>H</a:t>
            </a:r>
            <a:r>
              <a:rPr lang="zh-CN" altLang="en-US" dirty="0"/>
              <a:t>（与</a:t>
            </a:r>
            <a:r>
              <a:rPr lang="en-US" altLang="zh-CN" dirty="0"/>
              <a:t>K-center</a:t>
            </a:r>
            <a:r>
              <a:rPr lang="zh-CN" altLang="en-US" dirty="0"/>
              <a:t>中相同，最小化覆盖半径）</a:t>
            </a:r>
            <a:endParaRPr lang="en-US" altLang="zh-CN" dirty="0"/>
          </a:p>
          <a:p>
            <a:r>
              <a:rPr lang="en-US" altLang="zh-CN"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通过外部样本的</a:t>
            </a:r>
            <a:r>
              <a:rPr lang="en-US" altLang="zh-CN" b="0" i="0" dirty="0">
                <a:solidFill>
                  <a:srgbClr val="000000"/>
                </a:solidFill>
                <a:effectLst/>
                <a:latin typeface="微软雅黑" panose="020B0503020204020204" pitchFamily="34" charset="-122"/>
                <a:ea typeface="微软雅黑" panose="020B0503020204020204" pitchFamily="34" charset="-122"/>
              </a:rPr>
              <a:t>ECLE</a:t>
            </a:r>
            <a:r>
              <a:rPr lang="zh-CN" altLang="en-US" b="0" i="0" dirty="0">
                <a:solidFill>
                  <a:srgbClr val="000000"/>
                </a:solidFill>
                <a:effectLst/>
                <a:latin typeface="微软雅黑" panose="020B0503020204020204" pitchFamily="34" charset="-122"/>
                <a:ea typeface="微软雅黑" panose="020B0503020204020204" pitchFamily="34" charset="-122"/>
              </a:rPr>
              <a:t>值</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尾性</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对其进行排序，在克服增强随机性的同时，挖掘更多的尾类数据</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(ii)</a:t>
            </a:r>
            <a:r>
              <a:rPr lang="zh-CN" altLang="en-US" b="0" i="0" dirty="0">
                <a:solidFill>
                  <a:srgbClr val="000000"/>
                </a:solidFill>
                <a:effectLst/>
                <a:latin typeface="微软雅黑" panose="020B0503020204020204" pitchFamily="34" charset="-122"/>
                <a:ea typeface="微软雅黑" panose="020B0503020204020204" pitchFamily="34" charset="-122"/>
              </a:rPr>
              <a:t>通过限制特征到种子集的距离，拒绝可能分散训练的非分布异常值</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(iii)</a:t>
            </a:r>
            <a:r>
              <a:rPr lang="zh-CN" altLang="en-US" b="0" i="0" dirty="0">
                <a:solidFill>
                  <a:srgbClr val="000000"/>
                </a:solidFill>
                <a:effectLst/>
                <a:latin typeface="微软雅黑" panose="020B0503020204020204" pitchFamily="34" charset="-122"/>
                <a:ea typeface="微软雅黑" panose="020B0503020204020204" pitchFamily="34" charset="-122"/>
              </a:rPr>
              <a:t>在保证样本多样性的前提下，将样本体积控制在</a:t>
            </a:r>
            <a:r>
              <a:rPr lang="en-US" altLang="zh-CN" b="0" i="0" dirty="0">
                <a:solidFill>
                  <a:srgbClr val="000000"/>
                </a:solidFill>
                <a:effectLst/>
                <a:latin typeface="微软雅黑" panose="020B0503020204020204" pitchFamily="34" charset="-122"/>
                <a:ea typeface="微软雅黑" panose="020B0503020204020204" pitchFamily="34" charset="-122"/>
              </a:rPr>
              <a:t>K</a:t>
            </a:r>
            <a:r>
              <a:rPr lang="zh-CN" altLang="en-US" b="0" i="0" dirty="0">
                <a:solidFill>
                  <a:srgbClr val="000000"/>
                </a:solidFill>
                <a:effectLst/>
                <a:latin typeface="微软雅黑" panose="020B0503020204020204" pitchFamily="34" charset="-122"/>
                <a:ea typeface="微软雅黑" panose="020B0503020204020204" pitchFamily="34" charset="-122"/>
              </a:rPr>
              <a:t>以下，通过</a:t>
            </a:r>
            <a:r>
              <a:rPr lang="en-US" altLang="zh-CN" b="0" i="0" dirty="0">
                <a:solidFill>
                  <a:srgbClr val="000000"/>
                </a:solidFill>
                <a:effectLst/>
                <a:latin typeface="微软雅黑" panose="020B0503020204020204" pitchFamily="34" charset="-122"/>
                <a:ea typeface="微软雅黑" panose="020B0503020204020204" pitchFamily="34" charset="-122"/>
              </a:rPr>
              <a:t>K</a:t>
            </a:r>
            <a:r>
              <a:rPr lang="zh-CN" altLang="en-US" b="0" i="0" dirty="0">
                <a:solidFill>
                  <a:srgbClr val="000000"/>
                </a:solidFill>
                <a:effectLst/>
                <a:latin typeface="微软雅黑" panose="020B0503020204020204" pitchFamily="34" charset="-122"/>
                <a:ea typeface="微软雅黑" panose="020B0503020204020204" pitchFamily="34" charset="-122"/>
              </a:rPr>
              <a:t>中心样本选择</a:t>
            </a: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64EA4B5D-7F6D-4172-95F9-BD2E7E27B628}"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精确求解是</a:t>
            </a:r>
            <a:r>
              <a:rPr lang="en-US" altLang="zh-CN" b="0" i="0" dirty="0">
                <a:solidFill>
                  <a:srgbClr val="000000"/>
                </a:solidFill>
                <a:effectLst/>
                <a:latin typeface="微软雅黑" panose="020B0503020204020204" pitchFamily="34" charset="-122"/>
                <a:ea typeface="微软雅黑" panose="020B0503020204020204" pitchFamily="34" charset="-122"/>
              </a:rPr>
              <a:t>NP-hard</a:t>
            </a:r>
            <a:r>
              <a:rPr lang="zh-CN" altLang="en-US" b="0" i="0" dirty="0">
                <a:solidFill>
                  <a:srgbClr val="000000"/>
                </a:solidFill>
                <a:effectLst/>
                <a:latin typeface="微软雅黑" panose="020B0503020204020204" pitchFamily="34" charset="-122"/>
                <a:ea typeface="微软雅黑" panose="020B0503020204020204" pitchFamily="34" charset="-122"/>
              </a:rPr>
              <a:t>，我们取而代之的是一个贪婪算法。如算法</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所示，我们首先在种子训练集</a:t>
            </a:r>
            <a:r>
              <a:rPr lang="en-US" altLang="zh-CN" b="0" i="0" dirty="0">
                <a:solidFill>
                  <a:srgbClr val="000000"/>
                </a:solidFill>
                <a:effectLst/>
                <a:latin typeface="微软雅黑" panose="020B0503020204020204" pitchFamily="34" charset="-122"/>
                <a:ea typeface="微软雅黑" panose="020B0503020204020204" pitchFamily="34" charset="-122"/>
              </a:rPr>
              <a:t>s0</a:t>
            </a:r>
            <a:r>
              <a:rPr lang="zh-CN" altLang="en-US" b="0" i="0" dirty="0">
                <a:solidFill>
                  <a:srgbClr val="000000"/>
                </a:solidFill>
                <a:effectLst/>
                <a:latin typeface="微软雅黑" panose="020B0503020204020204" pitchFamily="34" charset="-122"/>
                <a:ea typeface="微软雅黑" panose="020B0503020204020204" pitchFamily="34" charset="-122"/>
              </a:rPr>
              <a:t>上训练一个特征提取器</a:t>
            </a:r>
            <a:r>
              <a:rPr lang="en-US" altLang="zh-CN" b="0" i="0" dirty="0">
                <a:solidFill>
                  <a:srgbClr val="000000"/>
                </a:solidFill>
                <a:effectLst/>
                <a:latin typeface="微软雅黑" panose="020B0503020204020204" pitchFamily="34" charset="-122"/>
                <a:ea typeface="微软雅黑" panose="020B0503020204020204" pitchFamily="34" charset="-122"/>
              </a:rPr>
              <a:t>f</a:t>
            </a:r>
            <a:r>
              <a:rPr lang="zh-CN" altLang="en-US" b="0" i="0" dirty="0">
                <a:solidFill>
                  <a:srgbClr val="000000"/>
                </a:solidFill>
                <a:effectLst/>
                <a:latin typeface="微软雅黑" panose="020B0503020204020204" pitchFamily="34" charset="-122"/>
                <a:ea typeface="微软雅黑" panose="020B0503020204020204" pitchFamily="34" charset="-122"/>
              </a:rPr>
              <a:t>，然后用它来计算</a:t>
            </a:r>
            <a:r>
              <a:rPr lang="en-US" altLang="zh-CN" b="0" i="0" dirty="0">
                <a:solidFill>
                  <a:srgbClr val="000000"/>
                </a:solidFill>
                <a:effectLst/>
                <a:latin typeface="微软雅黑" panose="020B0503020204020204" pitchFamily="34" charset="-122"/>
                <a:ea typeface="微软雅黑" panose="020B0503020204020204" pitchFamily="34" charset="-122"/>
              </a:rPr>
              <a:t>ELCE</a:t>
            </a:r>
            <a:r>
              <a:rPr lang="zh-CN" altLang="en-US" b="0" i="0" dirty="0">
                <a:solidFill>
                  <a:srgbClr val="000000"/>
                </a:solidFill>
                <a:effectLst/>
                <a:latin typeface="微软雅黑" panose="020B0503020204020204" pitchFamily="34" charset="-122"/>
                <a:ea typeface="微软雅黑" panose="020B0503020204020204" pitchFamily="34" charset="-122"/>
              </a:rPr>
              <a:t>损耗和平均特征距离</a:t>
            </a:r>
            <a:r>
              <a:rPr lang="en-US" altLang="zh-CN" b="0" i="0" dirty="0">
                <a:solidFill>
                  <a:srgbClr val="000000"/>
                </a:solidFill>
                <a:effectLst/>
                <a:latin typeface="微软雅黑" panose="020B0503020204020204" pitchFamily="34" charset="-122"/>
                <a:ea typeface="微软雅黑" panose="020B0503020204020204" pitchFamily="34" charset="-122"/>
              </a:rPr>
              <a:t>D</a:t>
            </a:r>
            <a:r>
              <a:rPr lang="zh-CN" altLang="en-US" b="0" i="0" dirty="0">
                <a:solidFill>
                  <a:srgbClr val="000000"/>
                </a:solidFill>
                <a:effectLst/>
                <a:latin typeface="微软雅黑" panose="020B0503020204020204" pitchFamily="34" charset="-122"/>
                <a:ea typeface="微软雅黑" panose="020B0503020204020204" pitchFamily="34" charset="-122"/>
              </a:rPr>
              <a:t>；我们使用分数</a:t>
            </a:r>
            <a:r>
              <a:rPr lang="en-US" altLang="zh-CN" b="0" i="0" dirty="0">
                <a:solidFill>
                  <a:srgbClr val="000000"/>
                </a:solidFill>
                <a:effectLst/>
                <a:latin typeface="微软雅黑" panose="020B0503020204020204" pitchFamily="34" charset="-122"/>
                <a:ea typeface="微软雅黑" panose="020B0503020204020204" pitchFamily="34" charset="-122"/>
              </a:rPr>
              <a:t>q</a:t>
            </a:r>
            <a:r>
              <a:rPr lang="zh-CN" altLang="en-US" b="0" i="0" dirty="0">
                <a:solidFill>
                  <a:srgbClr val="000000"/>
                </a:solidFill>
                <a:effectLst/>
                <a:latin typeface="微软雅黑" panose="020B0503020204020204" pitchFamily="34" charset="-122"/>
                <a:ea typeface="微软雅黑" panose="020B0503020204020204" pitchFamily="34" charset="-122"/>
              </a:rPr>
              <a:t>来结合这两个指标，然后对一个初始池</a:t>
            </a:r>
            <a:r>
              <a:rPr lang="en-US" altLang="zh-CN" b="0" i="0" dirty="0">
                <a:solidFill>
                  <a:srgbClr val="000000"/>
                </a:solidFill>
                <a:effectLst/>
                <a:latin typeface="微软雅黑" panose="020B0503020204020204" pitchFamily="34" charset="-122"/>
                <a:ea typeface="微软雅黑" panose="020B0503020204020204" pitchFamily="34" charset="-122"/>
              </a:rPr>
              <a:t>S</a:t>
            </a:r>
            <a:r>
              <a:rPr lang="zh-CN" altLang="en-US" b="0" i="0" dirty="0">
                <a:solidFill>
                  <a:srgbClr val="000000"/>
                </a:solidFill>
                <a:effectLst/>
                <a:latin typeface="微软雅黑" panose="020B0503020204020204" pitchFamily="34" charset="-122"/>
                <a:ea typeface="微软雅黑" panose="020B0503020204020204" pitchFamily="34" charset="-122"/>
              </a:rPr>
              <a:t>‘采样</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选取</a:t>
            </a:r>
            <a:r>
              <a:rPr lang="en-US" altLang="zh-CN" b="0" i="0" dirty="0">
                <a:solidFill>
                  <a:srgbClr val="000000"/>
                </a:solidFill>
                <a:effectLst/>
                <a:latin typeface="微软雅黑" panose="020B0503020204020204" pitchFamily="34" charset="-122"/>
                <a:ea typeface="微软雅黑" panose="020B0503020204020204" pitchFamily="34" charset="-122"/>
              </a:rPr>
              <a:t>C</a:t>
            </a:r>
            <a:r>
              <a:rPr lang="zh-CN" altLang="en-US" b="0" i="0" dirty="0">
                <a:solidFill>
                  <a:srgbClr val="000000"/>
                </a:solidFill>
                <a:effectLst/>
                <a:latin typeface="微软雅黑" panose="020B0503020204020204" pitchFamily="34" charset="-122"/>
                <a:ea typeface="微软雅黑" panose="020B0503020204020204" pitchFamily="34" charset="-122"/>
              </a:rPr>
              <a:t>个具有最大尾性和近似性的样本为候选集合（</a:t>
            </a:r>
            <a:r>
              <a:rPr lang="en-US" altLang="zh-CN" b="0" i="0" dirty="0">
                <a:solidFill>
                  <a:srgbClr val="000000"/>
                </a:solidFill>
                <a:effectLst/>
                <a:latin typeface="微软雅黑" panose="020B0503020204020204" pitchFamily="34" charset="-122"/>
                <a:ea typeface="微软雅黑" panose="020B0503020204020204" pitchFamily="34" charset="-122"/>
              </a:rPr>
              <a:t>C&gt;K)</a:t>
            </a:r>
            <a:r>
              <a:rPr lang="zh-CN" altLang="en-US" b="0" i="0" dirty="0">
                <a:solidFill>
                  <a:srgbClr val="000000"/>
                </a:solidFill>
                <a:effectLst/>
                <a:latin typeface="微软雅黑" panose="020B0503020204020204" pitchFamily="34" charset="-122"/>
                <a:ea typeface="微软雅黑" panose="020B0503020204020204" pitchFamily="34" charset="-122"/>
              </a:rPr>
              <a:t>。最后从</a:t>
            </a:r>
            <a:r>
              <a:rPr lang="en-US" altLang="zh-CN" b="0" i="0" dirty="0">
                <a:solidFill>
                  <a:srgbClr val="000000"/>
                </a:solidFill>
                <a:effectLst/>
                <a:latin typeface="微软雅黑" panose="020B0503020204020204" pitchFamily="34" charset="-122"/>
                <a:ea typeface="微软雅黑" panose="020B0503020204020204" pitchFamily="34" charset="-122"/>
              </a:rPr>
              <a:t>S</a:t>
            </a:r>
            <a:r>
              <a:rPr lang="zh-CN" altLang="en-US" b="0" i="0" dirty="0">
                <a:solidFill>
                  <a:srgbClr val="000000"/>
                </a:solidFill>
                <a:effectLst/>
                <a:latin typeface="微软雅黑" panose="020B0503020204020204" pitchFamily="34" charset="-122"/>
                <a:ea typeface="微软雅黑" panose="020B0503020204020204" pitchFamily="34" charset="-122"/>
              </a:rPr>
              <a:t>’开始，利用</a:t>
            </a:r>
            <a:r>
              <a:rPr lang="en-US" altLang="zh-CN" b="0" i="0" dirty="0">
                <a:solidFill>
                  <a:srgbClr val="000000"/>
                </a:solidFill>
                <a:effectLst/>
                <a:latin typeface="微软雅黑" panose="020B0503020204020204" pitchFamily="34" charset="-122"/>
                <a:ea typeface="微软雅黑" panose="020B0503020204020204" pitchFamily="34" charset="-122"/>
              </a:rPr>
              <a:t>K</a:t>
            </a:r>
            <a:r>
              <a:rPr lang="zh-CN" altLang="en-US" b="0" i="0" dirty="0">
                <a:solidFill>
                  <a:srgbClr val="000000"/>
                </a:solidFill>
                <a:effectLst/>
                <a:latin typeface="微软雅黑" panose="020B0503020204020204" pitchFamily="34" charset="-122"/>
                <a:ea typeface="微软雅黑" panose="020B0503020204020204" pitchFamily="34" charset="-122"/>
              </a:rPr>
              <a:t>中心贪婪算法对大小为</a:t>
            </a:r>
            <a:r>
              <a:rPr lang="en-US" altLang="zh-CN" b="0" i="0" dirty="0">
                <a:solidFill>
                  <a:srgbClr val="000000"/>
                </a:solidFill>
                <a:effectLst/>
                <a:latin typeface="微软雅黑" panose="020B0503020204020204" pitchFamily="34" charset="-122"/>
                <a:ea typeface="微软雅黑" panose="020B0503020204020204" pitchFamily="34" charset="-122"/>
              </a:rPr>
              <a:t>K</a:t>
            </a:r>
            <a:r>
              <a:rPr lang="zh-CN" altLang="en-US" b="0" i="0" dirty="0">
                <a:solidFill>
                  <a:srgbClr val="000000"/>
                </a:solidFill>
                <a:effectLst/>
                <a:latin typeface="微软雅黑" panose="020B0503020204020204" pitchFamily="34" charset="-122"/>
                <a:ea typeface="微软雅黑" panose="020B0503020204020204" pitchFamily="34" charset="-122"/>
              </a:rPr>
              <a:t>的不同子集</a:t>
            </a:r>
            <a:r>
              <a:rPr lang="en-US" altLang="zh-CN" b="0" i="0" dirty="0">
                <a:solidFill>
                  <a:srgbClr val="000000"/>
                </a:solidFill>
                <a:effectLst/>
                <a:latin typeface="微软雅黑" panose="020B0503020204020204" pitchFamily="34" charset="-122"/>
                <a:ea typeface="微软雅黑" panose="020B0503020204020204" pitchFamily="34" charset="-122"/>
              </a:rPr>
              <a:t>s1</a:t>
            </a:r>
            <a:r>
              <a:rPr lang="zh-CN" altLang="en-US" b="0" i="0" dirty="0">
                <a:solidFill>
                  <a:srgbClr val="000000"/>
                </a:solidFill>
                <a:effectLst/>
                <a:latin typeface="微软雅黑" panose="020B0503020204020204" pitchFamily="34" charset="-122"/>
                <a:ea typeface="微软雅黑" panose="020B0503020204020204" pitchFamily="34" charset="-122"/>
              </a:rPr>
              <a:t>进行采样。</a:t>
            </a:r>
            <a:endParaRPr lang="zh-CN" altLang="en-US" dirty="0"/>
          </a:p>
        </p:txBody>
      </p:sp>
      <p:sp>
        <p:nvSpPr>
          <p:cNvPr id="4" name="灯片编号占位符 3"/>
          <p:cNvSpPr>
            <a:spLocks noGrp="1"/>
          </p:cNvSpPr>
          <p:nvPr>
            <p:ph type="sldNum" sz="quarter" idx="5"/>
          </p:nvPr>
        </p:nvSpPr>
        <p:spPr/>
        <p:txBody>
          <a:bodyPr/>
          <a:lstStyle/>
          <a:p>
            <a:fld id="{64EA4B5D-7F6D-4172-95F9-BD2E7E27B628}" type="slidenum">
              <a:rPr lang="zh-CN" altLang="en-US" smtClean="0"/>
              <a:t>16</a:t>
            </a:fld>
            <a:endParaRPr lang="zh-CN" altLang="en-US"/>
          </a:p>
        </p:txBody>
      </p:sp>
    </p:spTree>
    <p:extLst>
      <p:ext uri="{BB962C8B-B14F-4D97-AF65-F5344CB8AC3E}">
        <p14:creationId xmlns:p14="http://schemas.microsoft.com/office/powerpoint/2010/main" val="3742416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关于各类的线性可分性可以反映特征空间的平衡性。</a:t>
            </a:r>
          </a:p>
        </p:txBody>
      </p:sp>
      <p:sp>
        <p:nvSpPr>
          <p:cNvPr id="4" name="灯片编号占位符 3"/>
          <p:cNvSpPr>
            <a:spLocks noGrp="1"/>
          </p:cNvSpPr>
          <p:nvPr>
            <p:ph type="sldNum" sz="quarter" idx="5"/>
          </p:nvPr>
        </p:nvSpPr>
        <p:spPr/>
        <p:txBody>
          <a:bodyPr/>
          <a:lstStyle/>
          <a:p>
            <a:fld id="{64EA4B5D-7F6D-4172-95F9-BD2E7E27B628}" type="slidenum">
              <a:rPr lang="zh-CN" altLang="en-US" smtClean="0"/>
              <a:t>17</a:t>
            </a:fld>
            <a:endParaRPr lang="zh-CN" altLang="en-US"/>
          </a:p>
        </p:txBody>
      </p:sp>
    </p:spTree>
    <p:extLst>
      <p:ext uri="{BB962C8B-B14F-4D97-AF65-F5344CB8AC3E}">
        <p14:creationId xmlns:p14="http://schemas.microsoft.com/office/powerpoint/2010/main" val="2131609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为了测量平衡性，我们根据</a:t>
            </a:r>
            <a:r>
              <a:rPr lang="en-US" altLang="zh-CN" b="0" i="0" dirty="0">
                <a:solidFill>
                  <a:srgbClr val="000000"/>
                </a:solidFill>
                <a:effectLst/>
                <a:latin typeface="微软雅黑" panose="020B0503020204020204" pitchFamily="34" charset="-122"/>
                <a:ea typeface="微软雅黑" panose="020B0503020204020204" pitchFamily="34" charset="-122"/>
              </a:rPr>
              <a:t>OLTR</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Open long tailed recognition) </a:t>
            </a:r>
            <a:r>
              <a:rPr lang="zh-CN" altLang="en-US" b="0" i="0" dirty="0">
                <a:solidFill>
                  <a:srgbClr val="000000"/>
                </a:solidFill>
                <a:effectLst/>
                <a:latin typeface="微软雅黑" panose="020B0503020204020204" pitchFamily="34" charset="-122"/>
                <a:ea typeface="微软雅黑" panose="020B0503020204020204" pitchFamily="34" charset="-122"/>
              </a:rPr>
              <a:t>后每个类的大小将数据集分为三个不相交的组</a:t>
            </a:r>
            <a:r>
              <a:rPr lang="en-US" altLang="zh-CN" b="0" i="0" dirty="0">
                <a:solidFill>
                  <a:srgbClr val="000000"/>
                </a:solidFill>
                <a:effectLst/>
                <a:latin typeface="微软雅黑" panose="020B0503020204020204" pitchFamily="34" charset="-122"/>
                <a:ea typeface="微软雅黑" panose="020B0503020204020204" pitchFamily="34" charset="-122"/>
              </a:rPr>
              <a:t>Many, Medium, Few</a:t>
            </a:r>
            <a:r>
              <a:rPr lang="zh-CN" altLang="en-US" b="0" i="0" dirty="0">
                <a:solidFill>
                  <a:srgbClr val="000000"/>
                </a:solidFill>
                <a:effectLst/>
                <a:latin typeface="微软雅黑" panose="020B0503020204020204" pitchFamily="34" charset="-122"/>
                <a:ea typeface="微软雅黑" panose="020B0503020204020204" pitchFamily="34" charset="-122"/>
              </a:rPr>
              <a:t>。具体地说，</a:t>
            </a:r>
            <a:r>
              <a:rPr lang="en-US" altLang="zh-CN" b="0" i="0" dirty="0">
                <a:solidFill>
                  <a:srgbClr val="000000"/>
                </a:solidFill>
                <a:effectLst/>
                <a:latin typeface="微软雅黑" panose="020B0503020204020204" pitchFamily="34" charset="-122"/>
                <a:ea typeface="微软雅黑" panose="020B0503020204020204" pitchFamily="34" charset="-122"/>
              </a:rPr>
              <a:t>Many</a:t>
            </a:r>
            <a:r>
              <a:rPr lang="zh-CN" altLang="en-US" b="0" i="0" dirty="0">
                <a:solidFill>
                  <a:srgbClr val="000000"/>
                </a:solidFill>
                <a:effectLst/>
                <a:latin typeface="微软雅黑" panose="020B0503020204020204" pitchFamily="34" charset="-122"/>
                <a:ea typeface="微软雅黑" panose="020B0503020204020204" pitchFamily="34" charset="-122"/>
              </a:rPr>
              <a:t>包括每个拥有超过</a:t>
            </a:r>
            <a:r>
              <a:rPr lang="en-US" altLang="zh-CN" b="0" i="0" dirty="0">
                <a:solidFill>
                  <a:srgbClr val="000000"/>
                </a:solidFill>
                <a:effectLst/>
                <a:latin typeface="微软雅黑" panose="020B0503020204020204" pitchFamily="34" charset="-122"/>
                <a:ea typeface="微软雅黑" panose="020B0503020204020204" pitchFamily="34" charset="-122"/>
              </a:rPr>
              <a:t>100</a:t>
            </a:r>
            <a:r>
              <a:rPr lang="zh-CN" altLang="en-US" b="0" i="0" dirty="0">
                <a:solidFill>
                  <a:srgbClr val="000000"/>
                </a:solidFill>
                <a:effectLst/>
                <a:latin typeface="微软雅黑" panose="020B0503020204020204" pitchFamily="34" charset="-122"/>
                <a:ea typeface="微软雅黑" panose="020B0503020204020204" pitchFamily="34" charset="-122"/>
              </a:rPr>
              <a:t>个训练样本的类，</a:t>
            </a:r>
            <a:r>
              <a:rPr lang="en-US" altLang="zh-CN" b="0" i="0" dirty="0">
                <a:solidFill>
                  <a:srgbClr val="000000"/>
                </a:solidFill>
                <a:effectLst/>
                <a:latin typeface="微软雅黑" panose="020B0503020204020204" pitchFamily="34" charset="-122"/>
                <a:ea typeface="微软雅黑" panose="020B0503020204020204" pitchFamily="34" charset="-122"/>
              </a:rPr>
              <a:t>Medium</a:t>
            </a:r>
            <a:r>
              <a:rPr lang="zh-CN" altLang="en-US" b="0" i="0" dirty="0">
                <a:solidFill>
                  <a:srgbClr val="000000"/>
                </a:solidFill>
                <a:effectLst/>
                <a:latin typeface="微软雅黑" panose="020B0503020204020204" pitchFamily="34" charset="-122"/>
                <a:ea typeface="微软雅黑" panose="020B0503020204020204" pitchFamily="34" charset="-122"/>
              </a:rPr>
              <a:t>包括每个拥有</a:t>
            </a:r>
            <a:r>
              <a:rPr lang="en-US" altLang="zh-CN" b="0" i="0" dirty="0">
                <a:solidFill>
                  <a:srgbClr val="000000"/>
                </a:solidFill>
                <a:effectLst/>
                <a:latin typeface="微软雅黑" panose="020B0503020204020204" pitchFamily="34" charset="-122"/>
                <a:ea typeface="微软雅黑" panose="020B0503020204020204" pitchFamily="34" charset="-122"/>
              </a:rPr>
              <a:t>20-100</a:t>
            </a:r>
            <a:r>
              <a:rPr lang="zh-CN" altLang="en-US" b="0" i="0" dirty="0">
                <a:solidFill>
                  <a:srgbClr val="000000"/>
                </a:solidFill>
                <a:effectLst/>
                <a:latin typeface="微软雅黑" panose="020B0503020204020204" pitchFamily="34" charset="-122"/>
                <a:ea typeface="微软雅黑" panose="020B0503020204020204" pitchFamily="34" charset="-122"/>
              </a:rPr>
              <a:t>个训练样本的类，</a:t>
            </a:r>
            <a:r>
              <a:rPr lang="en-US" altLang="zh-CN" b="0" i="0" dirty="0">
                <a:solidFill>
                  <a:srgbClr val="000000"/>
                </a:solidFill>
                <a:effectLst/>
                <a:latin typeface="微软雅黑" panose="020B0503020204020204" pitchFamily="34" charset="-122"/>
                <a:ea typeface="微软雅黑" panose="020B0503020204020204" pitchFamily="34" charset="-122"/>
              </a:rPr>
              <a:t>Few</a:t>
            </a:r>
            <a:r>
              <a:rPr lang="zh-CN" altLang="en-US" b="0" i="0" dirty="0">
                <a:solidFill>
                  <a:srgbClr val="000000"/>
                </a:solidFill>
                <a:effectLst/>
                <a:latin typeface="微软雅黑" panose="020B0503020204020204" pitchFamily="34" charset="-122"/>
                <a:ea typeface="微软雅黑" panose="020B0503020204020204" pitchFamily="34" charset="-122"/>
              </a:rPr>
              <a:t>包括</a:t>
            </a:r>
            <a:r>
              <a:rPr lang="en-US" altLang="zh-CN" b="0" i="0" dirty="0">
                <a:solidFill>
                  <a:srgbClr val="000000"/>
                </a:solidFill>
                <a:effectLst/>
                <a:latin typeface="微软雅黑" panose="020B0503020204020204" pitchFamily="34" charset="-122"/>
                <a:ea typeface="微软雅黑" panose="020B0503020204020204" pitchFamily="34" charset="-122"/>
              </a:rPr>
              <a:t>20</a:t>
            </a:r>
            <a:r>
              <a:rPr lang="zh-CN" altLang="en-US" b="0" i="0" dirty="0">
                <a:solidFill>
                  <a:srgbClr val="000000"/>
                </a:solidFill>
                <a:effectLst/>
                <a:latin typeface="微软雅黑" panose="020B0503020204020204" pitchFamily="34" charset="-122"/>
                <a:ea typeface="微软雅黑" panose="020B0503020204020204" pitchFamily="34" charset="-122"/>
              </a:rPr>
              <a:t>个以下训练样本的类。</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值得注意的是，与其他采样方法相比，提出的</a:t>
            </a:r>
            <a:r>
              <a:rPr lang="en-US" altLang="zh-CN" b="0" i="0" dirty="0">
                <a:solidFill>
                  <a:srgbClr val="000000"/>
                </a:solidFill>
                <a:effectLst/>
                <a:latin typeface="微软雅黑" panose="020B0503020204020204" pitchFamily="34" charset="-122"/>
                <a:ea typeface="微软雅黑" panose="020B0503020204020204" pitchFamily="34" charset="-122"/>
              </a:rPr>
              <a:t>MAK</a:t>
            </a:r>
            <a:r>
              <a:rPr lang="zh-CN" altLang="en-US" b="0" i="0" dirty="0">
                <a:solidFill>
                  <a:srgbClr val="000000"/>
                </a:solidFill>
                <a:effectLst/>
                <a:latin typeface="微软雅黑" panose="020B0503020204020204" pitchFamily="34" charset="-122"/>
                <a:ea typeface="微软雅黑" panose="020B0503020204020204" pitchFamily="34" charset="-122"/>
              </a:rPr>
              <a:t>至少使</a:t>
            </a:r>
            <a:r>
              <a:rPr lang="en-US" altLang="zh-CN" b="0" i="0" dirty="0">
                <a:solidFill>
                  <a:srgbClr val="000000"/>
                </a:solidFill>
                <a:effectLst/>
                <a:latin typeface="微软雅黑" panose="020B0503020204020204" pitchFamily="34" charset="-122"/>
                <a:ea typeface="微软雅黑" panose="020B0503020204020204" pitchFamily="34" charset="-122"/>
              </a:rPr>
              <a:t>Few</a:t>
            </a:r>
            <a:r>
              <a:rPr lang="zh-CN" altLang="en-US" b="0" i="0" dirty="0">
                <a:solidFill>
                  <a:srgbClr val="000000"/>
                </a:solidFill>
                <a:effectLst/>
                <a:latin typeface="微软雅黑" panose="020B0503020204020204" pitchFamily="34" charset="-122"/>
                <a:ea typeface="微软雅黑" panose="020B0503020204020204" pitchFamily="34" charset="-122"/>
              </a:rPr>
              <a:t>组的性能提高了</a:t>
            </a:r>
            <a:r>
              <a:rPr lang="en-US" altLang="zh-CN" b="0" i="0" dirty="0">
                <a:solidFill>
                  <a:srgbClr val="000000"/>
                </a:solidFill>
                <a:effectLst/>
                <a:latin typeface="微软雅黑" panose="020B0503020204020204" pitchFamily="34" charset="-122"/>
                <a:ea typeface="微软雅黑" panose="020B0503020204020204" pitchFamily="34" charset="-122"/>
              </a:rPr>
              <a:t>2.6%</a:t>
            </a:r>
            <a:r>
              <a:rPr lang="zh-CN" altLang="en-US" b="0" i="0" dirty="0">
                <a:solidFill>
                  <a:srgbClr val="000000"/>
                </a:solidFill>
                <a:effectLst/>
                <a:latin typeface="微软雅黑" panose="020B0503020204020204" pitchFamily="34" charset="-122"/>
                <a:ea typeface="微软雅黑" panose="020B0503020204020204" pitchFamily="34" charset="-122"/>
              </a:rPr>
              <a:t>，说明</a:t>
            </a:r>
            <a:r>
              <a:rPr lang="en-US" altLang="zh-CN" b="0" i="0" dirty="0">
                <a:solidFill>
                  <a:srgbClr val="000000"/>
                </a:solidFill>
                <a:effectLst/>
                <a:latin typeface="微软雅黑" panose="020B0503020204020204" pitchFamily="34" charset="-122"/>
                <a:ea typeface="微软雅黑" panose="020B0503020204020204" pitchFamily="34" charset="-122"/>
              </a:rPr>
              <a:t>MAK</a:t>
            </a:r>
            <a:r>
              <a:rPr lang="zh-CN" altLang="en-US" b="0" i="0" dirty="0">
                <a:solidFill>
                  <a:srgbClr val="000000"/>
                </a:solidFill>
                <a:effectLst/>
                <a:latin typeface="微软雅黑" panose="020B0503020204020204" pitchFamily="34" charset="-122"/>
                <a:ea typeface="微软雅黑" panose="020B0503020204020204" pitchFamily="34" charset="-122"/>
              </a:rPr>
              <a:t>对尾类是有利的。随着抽样预算增加到</a:t>
            </a:r>
            <a:r>
              <a:rPr lang="en-US" altLang="zh-CN" b="0" i="0" dirty="0">
                <a:solidFill>
                  <a:srgbClr val="000000"/>
                </a:solidFill>
                <a:effectLst/>
                <a:latin typeface="微软雅黑" panose="020B0503020204020204" pitchFamily="34" charset="-122"/>
                <a:ea typeface="微软雅黑" panose="020B0503020204020204" pitchFamily="34" charset="-122"/>
              </a:rPr>
              <a:t>20K</a:t>
            </a:r>
            <a:r>
              <a:rPr lang="zh-CN" altLang="en-US" b="0" i="0" dirty="0">
                <a:solidFill>
                  <a:srgbClr val="000000"/>
                </a:solidFill>
                <a:effectLst/>
                <a:latin typeface="微软雅黑" panose="020B0503020204020204" pitchFamily="34" charset="-122"/>
                <a:ea typeface="微软雅黑" panose="020B0503020204020204" pitchFamily="34" charset="-122"/>
              </a:rPr>
              <a:t>，这种改善是一致的，显示出</a:t>
            </a:r>
            <a:r>
              <a:rPr lang="en-US" altLang="zh-CN" b="0" i="0" dirty="0">
                <a:solidFill>
                  <a:srgbClr val="000000"/>
                </a:solidFill>
                <a:effectLst/>
                <a:latin typeface="微软雅黑" panose="020B0503020204020204" pitchFamily="34" charset="-122"/>
                <a:ea typeface="微软雅黑" panose="020B0503020204020204" pitchFamily="34" charset="-122"/>
              </a:rPr>
              <a:t>MAK</a:t>
            </a:r>
            <a:r>
              <a:rPr lang="zh-CN" altLang="en-US" b="0" i="0" dirty="0">
                <a:solidFill>
                  <a:srgbClr val="000000"/>
                </a:solidFill>
                <a:effectLst/>
                <a:latin typeface="微软雅黑" panose="020B0503020204020204" pitchFamily="34" charset="-122"/>
                <a:ea typeface="微软雅黑" panose="020B0503020204020204" pitchFamily="34" charset="-122"/>
              </a:rPr>
              <a:t>对抽样预算的稳健性。一个有趣的发现是，与随机抽样基线相比，朴素</a:t>
            </a:r>
            <a:r>
              <a:rPr lang="en-US" altLang="zh-CN" b="0" i="0" dirty="0">
                <a:solidFill>
                  <a:srgbClr val="000000"/>
                </a:solidFill>
                <a:effectLst/>
                <a:latin typeface="微软雅黑" panose="020B0503020204020204" pitchFamily="34" charset="-122"/>
                <a:ea typeface="微软雅黑" panose="020B0503020204020204" pitchFamily="34" charset="-122"/>
              </a:rPr>
              <a:t>k</a:t>
            </a:r>
            <a:r>
              <a:rPr lang="zh-CN" altLang="en-US" b="0" i="0" dirty="0">
                <a:solidFill>
                  <a:srgbClr val="000000"/>
                </a:solidFill>
                <a:effectLst/>
                <a:latin typeface="微软雅黑" panose="020B0503020204020204" pitchFamily="34" charset="-122"/>
                <a:ea typeface="微软雅黑" panose="020B0503020204020204" pitchFamily="34" charset="-122"/>
              </a:rPr>
              <a:t>中心算法不能提高性能。这背后的直觉是，太大的多样性会降低负样本的难度，使模型过拟合。</a:t>
            </a:r>
            <a:endParaRPr lang="zh-CN" altLang="en-US" dirty="0"/>
          </a:p>
        </p:txBody>
      </p:sp>
      <p:sp>
        <p:nvSpPr>
          <p:cNvPr id="4" name="灯片编号占位符 3"/>
          <p:cNvSpPr>
            <a:spLocks noGrp="1"/>
          </p:cNvSpPr>
          <p:nvPr>
            <p:ph type="sldNum" sz="quarter" idx="5"/>
          </p:nvPr>
        </p:nvSpPr>
        <p:spPr/>
        <p:txBody>
          <a:bodyPr/>
          <a:lstStyle/>
          <a:p>
            <a:fld id="{64EA4B5D-7F6D-4172-95F9-BD2E7E27B628}"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当采用</a:t>
            </a:r>
            <a:r>
              <a:rPr lang="en-US" altLang="zh-CN" b="0" i="0" dirty="0">
                <a:solidFill>
                  <a:srgbClr val="000000"/>
                </a:solidFill>
                <a:effectLst/>
                <a:latin typeface="微软雅黑" panose="020B0503020204020204" pitchFamily="34" charset="-122"/>
                <a:ea typeface="微软雅黑" panose="020B0503020204020204" pitchFamily="34" charset="-122"/>
              </a:rPr>
              <a:t>MAK</a:t>
            </a:r>
            <a:r>
              <a:rPr lang="zh-CN" altLang="en-US" b="0" i="0" dirty="0">
                <a:solidFill>
                  <a:srgbClr val="000000"/>
                </a:solidFill>
                <a:effectLst/>
                <a:latin typeface="微软雅黑" panose="020B0503020204020204" pitchFamily="34" charset="-122"/>
                <a:ea typeface="微软雅黑" panose="020B0503020204020204" pitchFamily="34" charset="-122"/>
              </a:rPr>
              <a:t>的任何单一成分</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尾性、邻近性或多样性</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时，与随机抽样相比，准确性会下降。其背后的直觉是</a:t>
            </a:r>
            <a:r>
              <a:rPr lang="en-US" altLang="zh-CN" b="0" i="0" dirty="0">
                <a:solidFill>
                  <a:srgbClr val="000000"/>
                </a:solidFill>
                <a:effectLst/>
                <a:latin typeface="微软雅黑" panose="020B0503020204020204" pitchFamily="34" charset="-122"/>
                <a:ea typeface="微软雅黑" panose="020B0503020204020204" pitchFamily="34" charset="-122"/>
              </a:rPr>
              <a:t>:</a:t>
            </a:r>
          </a:p>
          <a:p>
            <a:pPr algn="just"/>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只有尾性</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许多</a:t>
            </a:r>
            <a:r>
              <a:rPr lang="en-US" altLang="zh-CN" b="0" i="0" dirty="0" err="1">
                <a:solidFill>
                  <a:srgbClr val="000000"/>
                </a:solidFill>
                <a:effectLst/>
                <a:latin typeface="微软雅黑" panose="020B0503020204020204" pitchFamily="34" charset="-122"/>
                <a:ea typeface="微软雅黑" panose="020B0503020204020204" pitchFamily="34" charset="-122"/>
              </a:rPr>
              <a:t>OoD</a:t>
            </a:r>
            <a:r>
              <a:rPr lang="zh-CN" altLang="en-US" b="0" i="0" dirty="0">
                <a:solidFill>
                  <a:srgbClr val="000000"/>
                </a:solidFill>
                <a:effectLst/>
                <a:latin typeface="微软雅黑" panose="020B0503020204020204" pitchFamily="34" charset="-122"/>
                <a:ea typeface="微软雅黑" panose="020B0503020204020204" pitchFamily="34" charset="-122"/>
              </a:rPr>
              <a:t>离群值将被采样。</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ii)</a:t>
            </a:r>
            <a:r>
              <a:rPr lang="zh-CN" altLang="en-US" b="0" i="0" dirty="0">
                <a:solidFill>
                  <a:srgbClr val="000000"/>
                </a:solidFill>
                <a:effectLst/>
                <a:latin typeface="微软雅黑" panose="020B0503020204020204" pitchFamily="34" charset="-122"/>
                <a:ea typeface="微软雅黑" panose="020B0503020204020204" pitchFamily="34" charset="-122"/>
              </a:rPr>
              <a:t>只有邻近性</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因为采样的样本都与种子训练数据集相似，因此会导致大量冗余。</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iii)</a:t>
            </a:r>
            <a:r>
              <a:rPr lang="zh-CN" altLang="en-US" b="0" i="0" dirty="0">
                <a:solidFill>
                  <a:srgbClr val="000000"/>
                </a:solidFill>
                <a:effectLst/>
                <a:latin typeface="微软雅黑" panose="020B0503020204020204" pitchFamily="34" charset="-122"/>
                <a:ea typeface="微软雅黑" panose="020B0503020204020204" pitchFamily="34" charset="-122"/>
              </a:rPr>
              <a:t>仅有多样性</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负样本过弱</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与</a:t>
            </a:r>
            <a:r>
              <a:rPr lang="en-US" altLang="zh-CN" b="0" i="0" dirty="0">
                <a:solidFill>
                  <a:srgbClr val="000000"/>
                </a:solidFill>
                <a:effectLst/>
                <a:latin typeface="微软雅黑" panose="020B0503020204020204" pitchFamily="34" charset="-122"/>
                <a:ea typeface="微软雅黑" panose="020B0503020204020204" pitchFamily="34" charset="-122"/>
              </a:rPr>
              <a:t>k</a:t>
            </a:r>
            <a:r>
              <a:rPr lang="zh-CN" altLang="en-US" b="0" i="0" dirty="0">
                <a:solidFill>
                  <a:srgbClr val="000000"/>
                </a:solidFill>
                <a:effectLst/>
                <a:latin typeface="微软雅黑" panose="020B0503020204020204" pitchFamily="34" charset="-122"/>
                <a:ea typeface="微软雅黑" panose="020B0503020204020204" pitchFamily="34" charset="-122"/>
              </a:rPr>
              <a:t>均值抽样相同</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通过结合尾性和邻近性，两种协议的准确性和平衡性都比随机抽样基线有所提高。</a:t>
            </a: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通过结合多样性项，在保持平衡性不变的情况下，可以进一步提高精度。</a:t>
            </a:r>
          </a:p>
          <a:p>
            <a:endParaRPr lang="zh-CN" altLang="en-US" dirty="0"/>
          </a:p>
        </p:txBody>
      </p:sp>
      <p:sp>
        <p:nvSpPr>
          <p:cNvPr id="4" name="灯片编号占位符 3"/>
          <p:cNvSpPr>
            <a:spLocks noGrp="1"/>
          </p:cNvSpPr>
          <p:nvPr>
            <p:ph type="sldNum" sz="quarter" idx="5"/>
          </p:nvPr>
        </p:nvSpPr>
        <p:spPr/>
        <p:txBody>
          <a:bodyPr/>
          <a:lstStyle/>
          <a:p>
            <a:fld id="{64EA4B5D-7F6D-4172-95F9-BD2E7E27B628}"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对比学习成功应用于在无监督方式下学习强视觉表征</a:t>
            </a:r>
            <a:r>
              <a:rPr lang="zh-CN" altLang="en-US" b="0" i="0" dirty="0">
                <a:solidFill>
                  <a:srgbClr val="000000"/>
                </a:solidFill>
                <a:effectLst/>
                <a:latin typeface="微软雅黑" panose="020B0503020204020204" pitchFamily="34" charset="-122"/>
                <a:ea typeface="微软雅黑" panose="020B0503020204020204" pitchFamily="34" charset="-122"/>
              </a:rPr>
              <a:t>，这意味着可以从外部来源整合更多未标记的图像，以提高其性能。</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对比学习是一种自监督模型，</a:t>
            </a:r>
            <a:r>
              <a:rPr lang="zh-CN" altLang="en-US" b="0" i="0" dirty="0">
                <a:solidFill>
                  <a:srgbClr val="121212"/>
                </a:solidFill>
                <a:effectLst/>
                <a:latin typeface="-apple-system"/>
              </a:rPr>
              <a:t>通过将数据分别与正例样本和负例样本在特征空间进行对比，来学习样本的特征表示。对任意数据</a:t>
            </a:r>
            <a:r>
              <a:rPr lang="en-US" altLang="zh-CN" b="0" i="0" dirty="0">
                <a:solidFill>
                  <a:srgbClr val="121212"/>
                </a:solidFill>
                <a:effectLst/>
                <a:latin typeface="-apple-system"/>
              </a:rPr>
              <a:t>x</a:t>
            </a:r>
            <a:r>
              <a:rPr lang="zh-CN" altLang="en-US" b="0" i="0" dirty="0">
                <a:solidFill>
                  <a:srgbClr val="121212"/>
                </a:solidFill>
                <a:effectLst/>
                <a:latin typeface="-apple-system"/>
              </a:rPr>
              <a:t>，对比学习的目标是学习一个编码器使得其与正样本的相似度远大于其与负样本的相似度。</a:t>
            </a:r>
            <a:endParaRPr lang="en-US" altLang="zh-CN" dirty="0"/>
          </a:p>
        </p:txBody>
      </p:sp>
      <p:sp>
        <p:nvSpPr>
          <p:cNvPr id="4" name="灯片编号占位符 3"/>
          <p:cNvSpPr>
            <a:spLocks noGrp="1"/>
          </p:cNvSpPr>
          <p:nvPr>
            <p:ph type="sldNum" sz="quarter" idx="5"/>
          </p:nvPr>
        </p:nvSpPr>
        <p:spPr/>
        <p:txBody>
          <a:bodyPr/>
          <a:lstStyle/>
          <a:p>
            <a:fld id="{64EA4B5D-7F6D-4172-95F9-BD2E7E27B628}"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为了进一步验证多样性组件的功能，可视化了采用不同采样方法的采样数据集的特征。与随机采样方法相比，未进行多样性提升的</a:t>
            </a:r>
            <a:r>
              <a:rPr lang="en-US" altLang="zh-CN" b="0" i="0" dirty="0">
                <a:solidFill>
                  <a:srgbClr val="000000"/>
                </a:solidFill>
                <a:effectLst/>
                <a:latin typeface="微软雅黑" panose="020B0503020204020204" pitchFamily="34" charset="-122"/>
                <a:ea typeface="微软雅黑" panose="020B0503020204020204" pitchFamily="34" charset="-122"/>
              </a:rPr>
              <a:t>MAK</a:t>
            </a:r>
            <a:r>
              <a:rPr lang="zh-CN" altLang="en-US" b="0" i="0" dirty="0">
                <a:solidFill>
                  <a:srgbClr val="000000"/>
                </a:solidFill>
                <a:effectLst/>
                <a:latin typeface="微软雅黑" panose="020B0503020204020204" pitchFamily="34" charset="-122"/>
                <a:ea typeface="微软雅黑" panose="020B0503020204020204" pitchFamily="34" charset="-122"/>
              </a:rPr>
              <a:t>会坍缩到特征空间的一小块区域，说明有很多外观相似的图像。通过考虑多样性提升，特征扩展到大空间，避免冗余采样。</a:t>
            </a:r>
            <a:endParaRPr lang="zh-CN" altLang="en-US" dirty="0"/>
          </a:p>
        </p:txBody>
      </p:sp>
      <p:sp>
        <p:nvSpPr>
          <p:cNvPr id="4" name="灯片编号占位符 3"/>
          <p:cNvSpPr>
            <a:spLocks noGrp="1"/>
          </p:cNvSpPr>
          <p:nvPr>
            <p:ph type="sldNum" sz="quarter" idx="5"/>
          </p:nvPr>
        </p:nvSpPr>
        <p:spPr/>
        <p:txBody>
          <a:bodyPr/>
          <a:lstStyle/>
          <a:p>
            <a:fld id="{64EA4B5D-7F6D-4172-95F9-BD2E7E27B628}"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开放世界的样本数据往往呈现长尾分布，进一步破坏了对比学习的平衡性。我们通过提出一个统一的采样框架</a:t>
            </a:r>
            <a:r>
              <a:rPr lang="en-US" altLang="zh-CN" b="0" i="0" dirty="0">
                <a:solidFill>
                  <a:srgbClr val="000000"/>
                </a:solidFill>
                <a:effectLst/>
                <a:latin typeface="微软雅黑" panose="020B0503020204020204" pitchFamily="34" charset="-122"/>
                <a:ea typeface="微软雅黑" panose="020B0503020204020204" pitchFamily="34" charset="-122"/>
              </a:rPr>
              <a:t>MAK</a:t>
            </a:r>
            <a:r>
              <a:rPr lang="zh-CN" altLang="en-US" b="0" i="0" dirty="0">
                <a:solidFill>
                  <a:srgbClr val="000000"/>
                </a:solidFill>
                <a:effectLst/>
                <a:latin typeface="微软雅黑" panose="020B0503020204020204" pitchFamily="34" charset="-122"/>
                <a:ea typeface="微软雅黑" panose="020B0503020204020204" pitchFamily="34" charset="-122"/>
              </a:rPr>
              <a:t>来解决这个重要的问题。它通过战略性抽样额外的数据显著地提高了对比学习的平衡性和准确性。我们相信我们的技术有助于在实际应用中提高长尾数据的平衡性。</a:t>
            </a: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另一方面，所提出的方法主要是在学术数据集上进行评价。在自动驾驶、医疗诊断等实际应用中，除了不平衡的问题，还存在公平性或私密性等问题。这提醒我们要仔细检查我们的方法将来是否有产生不公平或有偏见输出的风险。</a:t>
            </a:r>
          </a:p>
          <a:p>
            <a:endParaRPr lang="zh-CN" altLang="en-US" dirty="0"/>
          </a:p>
        </p:txBody>
      </p:sp>
      <p:sp>
        <p:nvSpPr>
          <p:cNvPr id="4" name="灯片编号占位符 3"/>
          <p:cNvSpPr>
            <a:spLocks noGrp="1"/>
          </p:cNvSpPr>
          <p:nvPr>
            <p:ph type="sldNum" sz="quarter" idx="5"/>
          </p:nvPr>
        </p:nvSpPr>
        <p:spPr/>
        <p:txBody>
          <a:bodyPr/>
          <a:lstStyle/>
          <a:p>
            <a:fld id="{64EA4B5D-7F6D-4172-95F9-BD2E7E27B628}" type="slidenum">
              <a:rPr lang="zh-CN" altLang="en-US" smtClean="0"/>
              <a:t>21</a:t>
            </a:fld>
            <a:endParaRPr lang="zh-CN" altLang="en-US"/>
          </a:p>
        </p:txBody>
      </p:sp>
    </p:spTree>
    <p:extLst>
      <p:ext uri="{BB962C8B-B14F-4D97-AF65-F5344CB8AC3E}">
        <p14:creationId xmlns:p14="http://schemas.microsoft.com/office/powerpoint/2010/main" val="2299758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遇到的问题：</a:t>
            </a:r>
            <a:endParaRPr lang="en-US" altLang="zh-CN" dirty="0"/>
          </a:p>
          <a:p>
            <a:r>
              <a:rPr lang="en-US" altLang="zh-CN" dirty="0"/>
              <a:t>1</a:t>
            </a:r>
            <a:r>
              <a:rPr lang="zh-CN" altLang="en-US" dirty="0"/>
              <a:t>、计算成本（分布外的点会抑制相关特征的学习） </a:t>
            </a:r>
            <a:endParaRPr lang="en-US" altLang="zh-CN" dirty="0"/>
          </a:p>
          <a:p>
            <a:r>
              <a:rPr lang="en-US" altLang="zh-CN" dirty="0"/>
              <a:t>2</a:t>
            </a:r>
            <a:r>
              <a:rPr lang="zh-CN" altLang="en-US" dirty="0"/>
              <a:t>、开放世界中的数据本身（多样及长尾，对比学习在长尾数据中展现出脆弱性，随机获取未标记数据会加剧训练数据中的不平衡因素）</a:t>
            </a:r>
            <a:endParaRPr lang="en-US" altLang="zh-CN" dirty="0"/>
          </a:p>
          <a:p>
            <a:endParaRPr lang="en-US" altLang="zh-CN" dirty="0"/>
          </a:p>
          <a:p>
            <a:r>
              <a:rPr lang="zh-CN" altLang="en-US" dirty="0"/>
              <a:t>从开放世界中采样无标记数据，不仅在头部类别且在尾部类别中都能改进表征学习</a:t>
            </a:r>
          </a:p>
        </p:txBody>
      </p:sp>
      <p:sp>
        <p:nvSpPr>
          <p:cNvPr id="4" name="灯片编号占位符 3"/>
          <p:cNvSpPr>
            <a:spLocks noGrp="1"/>
          </p:cNvSpPr>
          <p:nvPr>
            <p:ph type="sldNum" sz="quarter" idx="5"/>
          </p:nvPr>
        </p:nvSpPr>
        <p:spPr/>
        <p:txBody>
          <a:bodyPr/>
          <a:lstStyle/>
          <a:p>
            <a:fld id="{64EA4B5D-7F6D-4172-95F9-BD2E7E27B628}"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假设我们从一个相对较小的未标记的训练数据集开始，其中数据分布可能高度倾斜，但未指明（但在后续的实验中，我们选择了倾斜的数据）。我们的目标是在给定的采样预算下，从一些外部来源</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例如，</a:t>
            </a:r>
            <a:r>
              <a:rPr lang="en-US" altLang="zh-CN" b="0" i="0" dirty="0">
                <a:solidFill>
                  <a:srgbClr val="000000"/>
                </a:solidFill>
                <a:effectLst/>
                <a:latin typeface="微软雅黑" panose="020B0503020204020204" pitchFamily="34" charset="-122"/>
                <a:ea typeface="微软雅黑" panose="020B0503020204020204" pitchFamily="34" charset="-122"/>
              </a:rPr>
              <a:t>Web)</a:t>
            </a:r>
            <a:r>
              <a:rPr lang="zh-CN" altLang="en-US" b="0" i="0" dirty="0">
                <a:solidFill>
                  <a:srgbClr val="000000"/>
                </a:solidFill>
                <a:effectLst/>
                <a:latin typeface="微软雅黑" panose="020B0503020204020204" pitchFamily="34" charset="-122"/>
                <a:ea typeface="微软雅黑" panose="020B0503020204020204" pitchFamily="34" charset="-122"/>
              </a:rPr>
              <a:t>检索免费可用的图像的额外集合，以增强针对</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种子集</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目标分布的自监督表示学习。</a:t>
            </a:r>
            <a:endParaRPr lang="en-US" altLang="zh-CN" dirty="0"/>
          </a:p>
          <a:p>
            <a:r>
              <a:rPr lang="zh-CN" altLang="en-US" dirty="0"/>
              <a:t>值得注意的是，在我们的设置中，我们不使用标签进行数据采样或训练，而只使用标签作为评估表示的一种方法。通过对检索到的未标记示例进行训练，我们的目标是学习“更强、更公平”的视觉表示，这不仅提高了总体质量，还提高了各种类属性之间的平衡。</a:t>
            </a:r>
          </a:p>
        </p:txBody>
      </p:sp>
      <p:sp>
        <p:nvSpPr>
          <p:cNvPr id="4" name="灯片编号占位符 3"/>
          <p:cNvSpPr>
            <a:spLocks noGrp="1"/>
          </p:cNvSpPr>
          <p:nvPr>
            <p:ph type="sldNum" sz="quarter" idx="5"/>
          </p:nvPr>
        </p:nvSpPr>
        <p:spPr/>
        <p:txBody>
          <a:bodyPr/>
          <a:lstStyle/>
          <a:p>
            <a:fld id="{64EA4B5D-7F6D-4172-95F9-BD2E7E27B628}"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a:t>
            </a:r>
            <a:r>
              <a:rPr lang="zh-CN" altLang="en-US" b="0" i="0" dirty="0">
                <a:solidFill>
                  <a:srgbClr val="000000"/>
                </a:solidFill>
                <a:effectLst/>
                <a:latin typeface="微软雅黑" panose="020B0503020204020204" pitchFamily="34" charset="-122"/>
                <a:ea typeface="微软雅黑" panose="020B0503020204020204" pitchFamily="34" charset="-122"/>
              </a:rPr>
              <a:t>不知道实际的类不平衡，这使得大多数处理</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半</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监督设置中的不平衡的方法，如伪标记、重采样或损失重加权不适用。</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、采用预训练训练不平衡的种子数据，尾类学习不足，可能会放大不公平</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3</a:t>
            </a:r>
            <a:r>
              <a:rPr lang="zh-CN" altLang="en-US" b="0" i="0" dirty="0">
                <a:solidFill>
                  <a:srgbClr val="000000"/>
                </a:solidFill>
                <a:effectLst/>
                <a:latin typeface="微软雅黑" panose="020B0503020204020204" pitchFamily="34" charset="-122"/>
                <a:ea typeface="微软雅黑" panose="020B0503020204020204" pitchFamily="34" charset="-122"/>
              </a:rPr>
              <a:t>、在缺乏标签信息的情况下，开放世界中广泛存在的无关离群样本更难检测</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本研究中在对长尾原始训练集进行对比学习时，利用来自外部来源的额外未标记数据。观察到，虽然随机抽样更多未标记的数据可以有效地帮助总体准确性，但它对平衡性的好处是有限且不稳定的。因此，我们的目标是寻求一个开放世界无标签数据采样策略的原则。</a:t>
            </a:r>
            <a:endParaRPr lang="zh-CN" altLang="en-US" dirty="0"/>
          </a:p>
        </p:txBody>
      </p:sp>
      <p:sp>
        <p:nvSpPr>
          <p:cNvPr id="4" name="灯片编号占位符 3"/>
          <p:cNvSpPr>
            <a:spLocks noGrp="1"/>
          </p:cNvSpPr>
          <p:nvPr>
            <p:ph type="sldNum" sz="quarter" idx="5"/>
          </p:nvPr>
        </p:nvSpPr>
        <p:spPr/>
        <p:txBody>
          <a:bodyPr/>
          <a:lstStyle/>
          <a:p>
            <a:fld id="{64EA4B5D-7F6D-4172-95F9-BD2E7E27B628}"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三条原则</a:t>
            </a:r>
            <a:endParaRPr lang="en-US" altLang="zh-CN" dirty="0"/>
          </a:p>
          <a:p>
            <a:r>
              <a:rPr lang="zh-CN" altLang="en-US" b="0" i="0" dirty="0">
                <a:solidFill>
                  <a:srgbClr val="000000"/>
                </a:solidFill>
                <a:effectLst/>
                <a:latin typeface="微软雅黑" panose="020B0503020204020204" pitchFamily="34" charset="-122"/>
                <a:ea typeface="微软雅黑" panose="020B0503020204020204" pitchFamily="34" charset="-122"/>
              </a:rPr>
              <a:t>尾性：希望对更多对应于尾部类的样例进行抽样。由于标签和类预测都不可用，我们寻找另一种代表尾性的方法，使用每个样本的训练损失来识别“困难样本”。然而，由于对比学习中的强随机增强，我们的信号更弱</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只有对比损失，而不是直接与类标签进行比较</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，噪声更大。鉴于此，建议使用多个随机增强后的样本损失的经验预期作为代理。</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近似性：如果与原始数据集中的样本不接近，找出的大损失样本可能只是离群值，用这些离群值进行训练可能会妨碍模型对目标分布的泛化。因此，我们在新的外部样本和原始训练样本之间合并了一个特征距离正则化器，以拒绝来自前者的太“遥远”的样本。</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多样性：如果检索到的图像不具有多样性，那么额外数据的好处就会大大降低。因此，我们在样本选择中加入了另一个促进多样性的项。</a:t>
            </a:r>
            <a:endParaRPr lang="en-US" altLang="zh-CN" dirty="0"/>
          </a:p>
        </p:txBody>
      </p:sp>
      <p:sp>
        <p:nvSpPr>
          <p:cNvPr id="4" name="灯片编号占位符 3"/>
          <p:cNvSpPr>
            <a:spLocks noGrp="1"/>
          </p:cNvSpPr>
          <p:nvPr>
            <p:ph type="sldNum" sz="quarter" idx="5"/>
          </p:nvPr>
        </p:nvSpPr>
        <p:spPr/>
        <p:txBody>
          <a:bodyPr/>
          <a:lstStyle/>
          <a:p>
            <a:fld id="{64EA4B5D-7F6D-4172-95F9-BD2E7E27B628}"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a:p>
            <a:r>
              <a:rPr lang="zh-CN" altLang="en-US" dirty="0"/>
              <a:t>默认的训练数据集不平衡，分布呈现长尾（就是</a:t>
            </a:r>
            <a:r>
              <a:rPr lang="en-US" altLang="zh-CN" dirty="0"/>
              <a:t>head class</a:t>
            </a:r>
            <a:r>
              <a:rPr lang="zh-CN" altLang="en-US" dirty="0"/>
              <a:t>的样本量多，而</a:t>
            </a:r>
            <a:r>
              <a:rPr lang="en-US" altLang="zh-CN" dirty="0"/>
              <a:t>tail class</a:t>
            </a:r>
            <a:r>
              <a:rPr lang="zh-CN" altLang="en-US" dirty="0"/>
              <a:t>的样本量少），采样池对于</a:t>
            </a:r>
            <a:r>
              <a:rPr lang="en-US" altLang="zh-CN" dirty="0"/>
              <a:t>head class</a:t>
            </a:r>
            <a:r>
              <a:rPr lang="zh-CN" altLang="en-US" dirty="0"/>
              <a:t>需要忽略其中样本（尾性），对于</a:t>
            </a:r>
            <a:r>
              <a:rPr lang="en-US" altLang="zh-CN" dirty="0"/>
              <a:t>tail class</a:t>
            </a:r>
            <a:r>
              <a:rPr lang="zh-CN" altLang="en-US" dirty="0"/>
              <a:t>抛弃冗余</a:t>
            </a:r>
            <a:r>
              <a:rPr lang="en-US" altLang="zh-CN" dirty="0"/>
              <a:t>redundant</a:t>
            </a:r>
            <a:r>
              <a:rPr lang="zh-CN" altLang="en-US" dirty="0"/>
              <a:t>数据（多样性），此外还存在着</a:t>
            </a:r>
            <a:r>
              <a:rPr lang="en-US" altLang="zh-CN" dirty="0"/>
              <a:t>OoD data</a:t>
            </a:r>
            <a:r>
              <a:rPr lang="zh-CN" altLang="en-US" dirty="0"/>
              <a:t>（相似性）。</a:t>
            </a:r>
          </a:p>
          <a:p>
            <a:r>
              <a:rPr lang="en-US" altLang="zh-CN" dirty="0"/>
              <a:t>MAK</a:t>
            </a:r>
            <a:r>
              <a:rPr lang="zh-CN" altLang="en-US" dirty="0"/>
              <a:t>可以被视为核心集主动学习</a:t>
            </a:r>
            <a:r>
              <a:rPr lang="en-US" altLang="zh-CN" dirty="0"/>
              <a:t>core-set active learning</a:t>
            </a:r>
            <a:r>
              <a:rPr lang="zh-CN" altLang="en-US" dirty="0"/>
              <a:t>的原则性扩展，从有监督的表示学习到无监督表示学习。</a:t>
            </a:r>
            <a:endParaRPr lang="en-US" altLang="zh-CN" dirty="0"/>
          </a:p>
          <a:p>
            <a:r>
              <a:rPr lang="zh-CN" altLang="en-US" dirty="0"/>
              <a:t>（</a:t>
            </a:r>
            <a:r>
              <a:rPr lang="en-US" altLang="zh-CN" dirty="0"/>
              <a:t>core-set active learning</a:t>
            </a:r>
            <a:r>
              <a:rPr lang="zh-CN" altLang="en-US" dirty="0"/>
              <a:t>：因为获取较大标签数据集麻烦，主动学习问题在给定的计算预算下，选择全集的子集（获取其标签），使得在子集上学习得到的模型（比如神经网络）损失尽量小。通过一系列的数学证明可以将这个问题计算上最终表述为一个</a:t>
            </a:r>
            <a:r>
              <a:rPr lang="en-US" altLang="zh-CN" dirty="0"/>
              <a:t>K-center</a:t>
            </a:r>
            <a:r>
              <a:rPr lang="zh-CN" altLang="en-US" dirty="0"/>
              <a:t>问题）</a:t>
            </a:r>
          </a:p>
        </p:txBody>
      </p:sp>
      <p:sp>
        <p:nvSpPr>
          <p:cNvPr id="4" name="灯片编号占位符 3"/>
          <p:cNvSpPr>
            <a:spLocks noGrp="1"/>
          </p:cNvSpPr>
          <p:nvPr>
            <p:ph type="sldNum" sz="quarter" idx="5"/>
          </p:nvPr>
        </p:nvSpPr>
        <p:spPr/>
        <p:txBody>
          <a:bodyPr/>
          <a:lstStyle/>
          <a:p>
            <a:fld id="{64EA4B5D-7F6D-4172-95F9-BD2E7E27B628}"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我们的方法建立在简单对比学习框架（</a:t>
            </a:r>
            <a:r>
              <a:rPr lang="en-US" altLang="zh-CN" dirty="0"/>
              <a:t>SimCLR)</a:t>
            </a:r>
            <a:r>
              <a:rPr lang="zh-CN" altLang="en-US" dirty="0"/>
              <a:t>上。</a:t>
            </a:r>
          </a:p>
          <a:p>
            <a:r>
              <a:rPr lang="zh-CN" altLang="en-US" dirty="0"/>
              <a:t>在这个框架中，同一数据增强后得到的样本之间互为正样本，而将其他样本设置都为负样本。</a:t>
            </a:r>
            <a:endParaRPr lang="en-US" altLang="zh-CN" dirty="0"/>
          </a:p>
          <a:p>
            <a:r>
              <a:rPr lang="zh-CN" altLang="en-US" b="0" i="0" dirty="0">
                <a:solidFill>
                  <a:srgbClr val="000000"/>
                </a:solidFill>
                <a:effectLst/>
                <a:latin typeface="微软雅黑" panose="020B0503020204020204" pitchFamily="34" charset="-122"/>
                <a:ea typeface="微软雅黑" panose="020B0503020204020204" pitchFamily="34" charset="-122"/>
              </a:rPr>
              <a:t>在对比学习中，通过强制一个锚样本</a:t>
            </a:r>
            <a:r>
              <a:rPr lang="en-US" altLang="zh-CN" b="0" i="0" dirty="0">
                <a:solidFill>
                  <a:srgbClr val="000000"/>
                </a:solidFill>
                <a:effectLst/>
                <a:latin typeface="微软雅黑" panose="020B0503020204020204" pitchFamily="34" charset="-122"/>
                <a:ea typeface="微软雅黑" panose="020B0503020204020204" pitchFamily="34" charset="-122"/>
              </a:rPr>
              <a:t>vi</a:t>
            </a:r>
            <a:r>
              <a:rPr lang="zh-CN" altLang="en-US" b="0" i="0" dirty="0">
                <a:solidFill>
                  <a:srgbClr val="000000"/>
                </a:solidFill>
                <a:effectLst/>
                <a:latin typeface="微软雅黑" panose="020B0503020204020204" pitchFamily="34" charset="-122"/>
                <a:ea typeface="微软雅黑" panose="020B0503020204020204" pitchFamily="34" charset="-122"/>
              </a:rPr>
              <a:t>与另一个正样本相似而与负样本不同来学习表示。</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err="1">
                <a:solidFill>
                  <a:srgbClr val="000000"/>
                </a:solidFill>
                <a:effectLst/>
                <a:latin typeface="微软雅黑" panose="020B0503020204020204" pitchFamily="34" charset="-122"/>
                <a:ea typeface="微软雅黑" panose="020B0503020204020204" pitchFamily="34" charset="-122"/>
              </a:rPr>
              <a:t>SimCLR</a:t>
            </a:r>
            <a:r>
              <a:rPr lang="zh-CN" altLang="en-US" b="0" i="0" dirty="0">
                <a:solidFill>
                  <a:srgbClr val="000000"/>
                </a:solidFill>
                <a:effectLst/>
                <a:latin typeface="微软雅黑" panose="020B0503020204020204" pitchFamily="34" charset="-122"/>
                <a:ea typeface="微软雅黑" panose="020B0503020204020204" pitchFamily="34" charset="-122"/>
              </a:rPr>
              <a:t>的损失函数与</a:t>
            </a:r>
            <a:r>
              <a:rPr lang="en-US" altLang="zh-CN" b="0" i="0" dirty="0" err="1">
                <a:solidFill>
                  <a:srgbClr val="000000"/>
                </a:solidFill>
                <a:effectLst/>
                <a:latin typeface="微软雅黑" panose="020B0503020204020204" pitchFamily="34" charset="-122"/>
                <a:ea typeface="微软雅黑" panose="020B0503020204020204" pitchFamily="34" charset="-122"/>
              </a:rPr>
              <a:t>softmax</a:t>
            </a:r>
            <a:r>
              <a:rPr lang="zh-CN" altLang="en-US" b="0" i="0" dirty="0">
                <a:solidFill>
                  <a:srgbClr val="000000"/>
                </a:solidFill>
                <a:effectLst/>
                <a:latin typeface="微软雅黑" panose="020B0503020204020204" pitchFamily="34" charset="-122"/>
                <a:ea typeface="微软雅黑" panose="020B0503020204020204" pitchFamily="34" charset="-122"/>
              </a:rPr>
              <a:t>函数类似，实际上相当于增强后正对的相似性</a:t>
            </a:r>
            <a:r>
              <a:rPr lang="en-US" altLang="zh-CN" b="0" i="0" dirty="0" err="1">
                <a:solidFill>
                  <a:srgbClr val="000000"/>
                </a:solidFill>
                <a:effectLst/>
                <a:latin typeface="微软雅黑" panose="020B0503020204020204" pitchFamily="34" charset="-122"/>
                <a:ea typeface="微软雅黑" panose="020B0503020204020204" pitchFamily="34" charset="-122"/>
              </a:rPr>
              <a:t>softmax</a:t>
            </a:r>
            <a:r>
              <a:rPr lang="zh-CN" altLang="en-US" b="0" i="0" dirty="0">
                <a:solidFill>
                  <a:srgbClr val="000000"/>
                </a:solidFill>
                <a:effectLst/>
                <a:latin typeface="微软雅黑" panose="020B0503020204020204" pitchFamily="34" charset="-122"/>
                <a:ea typeface="微软雅黑" panose="020B0503020204020204" pitchFamily="34" charset="-122"/>
              </a:rPr>
              <a:t>归一化之后再取负对数，负对数里面越大证明相似度越高，即损失越小相似度越高。</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我们的想法不仅可以应用于</a:t>
            </a:r>
            <a:r>
              <a:rPr lang="en-US" altLang="zh-CN" b="0" i="0" dirty="0" err="1">
                <a:solidFill>
                  <a:srgbClr val="000000"/>
                </a:solidFill>
                <a:effectLst/>
                <a:latin typeface="微软雅黑" panose="020B0503020204020204" pitchFamily="34" charset="-122"/>
                <a:ea typeface="微软雅黑" panose="020B0503020204020204" pitchFamily="34" charset="-122"/>
              </a:rPr>
              <a:t>SimCLR</a:t>
            </a:r>
            <a:r>
              <a:rPr lang="zh-CN" altLang="en-US" b="0" i="0" dirty="0">
                <a:solidFill>
                  <a:srgbClr val="000000"/>
                </a:solidFill>
                <a:effectLst/>
                <a:latin typeface="微软雅黑" panose="020B0503020204020204" pitchFamily="34" charset="-122"/>
                <a:ea typeface="微软雅黑" panose="020B0503020204020204" pitchFamily="34" charset="-122"/>
              </a:rPr>
              <a:t>，还可以应用于其他采用数据增强视图的双分支设计。</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64EA4B5D-7F6D-4172-95F9-BD2E7E27B628}"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用</a:t>
            </a:r>
            <a:r>
              <a:rPr lang="en-US" altLang="zh-CN" dirty="0">
                <a:sym typeface="+mn-ea"/>
              </a:rPr>
              <a:t>hard samples</a:t>
            </a:r>
            <a:r>
              <a:rPr lang="zh-CN" altLang="en-US" dirty="0">
                <a:sym typeface="+mn-ea"/>
              </a:rPr>
              <a:t>衡量数据的尾性（解释：通常尾部数据训练样本少，在对比学习中学习到的特征表示可能不准确，导致对比损失大）</a:t>
            </a:r>
            <a:endParaRPr lang="zh-CN" altLang="en-US" dirty="0"/>
          </a:p>
          <a:p>
            <a:r>
              <a:rPr lang="zh-CN" altLang="en-US" dirty="0"/>
              <a:t>在监督学习中，人们发现可以产生最大损失值的“困难样本”，并对其</a:t>
            </a:r>
            <a:r>
              <a:rPr lang="zh-CN" altLang="en-US" dirty="0">
                <a:sym typeface="+mn-ea"/>
              </a:rPr>
              <a:t>分配更高的权重以加速训练以及用于</a:t>
            </a:r>
            <a:r>
              <a:rPr lang="zh-CN" altLang="en-US" dirty="0"/>
              <a:t>处理数据不平衡问题。</a:t>
            </a:r>
          </a:p>
          <a:p>
            <a:r>
              <a:rPr lang="zh-CN" altLang="en-US" dirty="0"/>
              <a:t>然而的对比学习很大程度上依赖与随机增强因此有较高的随机性。因此，简单地选择对比损失最大的样本只会产生高噪声的选择。</a:t>
            </a:r>
          </a:p>
          <a:p>
            <a:r>
              <a:rPr lang="zh-CN" altLang="en-US" dirty="0"/>
              <a:t>为了消除增加引起的随机性，我们使用第i个样本对随机增强的期望来“平滑”随机性，实践中直接取随机增强</a:t>
            </a:r>
            <a:r>
              <a:rPr lang="en-US" altLang="zh-CN" dirty="0"/>
              <a:t>M</a:t>
            </a:r>
            <a:r>
              <a:rPr lang="zh-CN" altLang="en-US" dirty="0"/>
              <a:t>次后损失的平均即可。</a:t>
            </a:r>
          </a:p>
          <a:p>
            <a:r>
              <a:rPr lang="zh-CN" altLang="en-US" dirty="0"/>
              <a:t>最后排序并且选择最大</a:t>
            </a:r>
            <a:r>
              <a:rPr lang="en-US" altLang="zh-CN" dirty="0"/>
              <a:t>ECLE</a:t>
            </a:r>
            <a:r>
              <a:rPr lang="zh-CN" altLang="en-US" dirty="0"/>
              <a:t>值的样本为困难样本。</a:t>
            </a:r>
          </a:p>
          <a:p>
            <a:endParaRPr lang="zh-CN" altLang="en-US" dirty="0"/>
          </a:p>
        </p:txBody>
      </p:sp>
      <p:sp>
        <p:nvSpPr>
          <p:cNvPr id="4" name="灯片编号占位符 3"/>
          <p:cNvSpPr>
            <a:spLocks noGrp="1"/>
          </p:cNvSpPr>
          <p:nvPr>
            <p:ph type="sldNum" sz="quarter" idx="5"/>
          </p:nvPr>
        </p:nvSpPr>
        <p:spPr/>
        <p:txBody>
          <a:bodyPr/>
          <a:lstStyle/>
          <a:p>
            <a:fld id="{64EA4B5D-7F6D-4172-95F9-BD2E7E27B628}"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E82D142-7042-4D02-A9E2-A99BCA48270D}" type="datetimeFigureOut">
              <a:rPr lang="zh-CN" altLang="en-US" smtClean="0"/>
              <a:t>2022/10/19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6D0C3B-3BC1-42A1-AFA6-8D67F66BE68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E82D142-7042-4D02-A9E2-A99BCA48270D}" type="datetimeFigureOut">
              <a:rPr lang="zh-CN" altLang="en-US" smtClean="0"/>
              <a:t>2022/10/19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6D0C3B-3BC1-42A1-AFA6-8D67F66BE68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E82D142-7042-4D02-A9E2-A99BCA48270D}" type="datetimeFigureOut">
              <a:rPr lang="zh-CN" altLang="en-US" smtClean="0"/>
              <a:t>2022/10/19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6D0C3B-3BC1-42A1-AFA6-8D67F66BE68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E82D142-7042-4D02-A9E2-A99BCA48270D}" type="datetimeFigureOut">
              <a:rPr lang="zh-CN" altLang="en-US" smtClean="0"/>
              <a:t>2022/10/19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6D0C3B-3BC1-42A1-AFA6-8D67F66BE68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E82D142-7042-4D02-A9E2-A99BCA48270D}" type="datetimeFigureOut">
              <a:rPr lang="zh-CN" altLang="en-US" smtClean="0"/>
              <a:t>2022/10/19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6D0C3B-3BC1-42A1-AFA6-8D67F66BE68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E82D142-7042-4D02-A9E2-A99BCA48270D}" type="datetimeFigureOut">
              <a:rPr lang="zh-CN" altLang="en-US" smtClean="0"/>
              <a:t>2022/10/19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6D0C3B-3BC1-42A1-AFA6-8D67F66BE68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E82D142-7042-4D02-A9E2-A99BCA48270D}" type="datetimeFigureOut">
              <a:rPr lang="zh-CN" altLang="en-US" smtClean="0"/>
              <a:t>2022/10/19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6D0C3B-3BC1-42A1-AFA6-8D67F66BE68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E82D142-7042-4D02-A9E2-A99BCA48270D}" type="datetimeFigureOut">
              <a:rPr lang="zh-CN" altLang="en-US" smtClean="0"/>
              <a:t>2022/10/19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6D0C3B-3BC1-42A1-AFA6-8D67F66BE68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82D142-7042-4D02-A9E2-A99BCA48270D}" type="datetimeFigureOut">
              <a:rPr lang="zh-CN" altLang="en-US" smtClean="0"/>
              <a:t>2022/10/19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6D0C3B-3BC1-42A1-AFA6-8D67F66BE68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E82D142-7042-4D02-A9E2-A99BCA48270D}" type="datetimeFigureOut">
              <a:rPr lang="zh-CN" altLang="en-US" smtClean="0"/>
              <a:t>2022/10/19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6D0C3B-3BC1-42A1-AFA6-8D67F66BE68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E82D142-7042-4D02-A9E2-A99BCA48270D}" type="datetimeFigureOut">
              <a:rPr lang="zh-CN" altLang="en-US" smtClean="0"/>
              <a:t>2022/10/19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6D0C3B-3BC1-42A1-AFA6-8D67F66BE68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82D142-7042-4D02-A9E2-A99BCA48270D}" type="datetimeFigureOut">
              <a:rPr lang="zh-CN" altLang="en-US" smtClean="0"/>
              <a:t>2022/10/19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D0C3B-3BC1-42A1-AFA6-8D67F66BE68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en-US" altLang="zh-CN" sz="4800" b="1" dirty="0"/>
              <a:t>Improving Contrastive Learning on Imbalanced Seed</a:t>
            </a:r>
            <a:br>
              <a:rPr lang="en-US" altLang="zh-CN" sz="4800" b="1" dirty="0"/>
            </a:br>
            <a:r>
              <a:rPr lang="en-US" altLang="zh-CN" sz="4800" b="1" dirty="0"/>
              <a:t>Data via Open-World Sampling</a:t>
            </a:r>
            <a:endParaRPr lang="zh-CN" altLang="en-US" sz="4800" b="1"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Proximity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44479"/>
                <a:ext cx="10515600" cy="4351338"/>
              </a:xfrm>
            </p:spPr>
            <p:txBody>
              <a:bodyPr/>
              <a:lstStyle/>
              <a:p>
                <a:r>
                  <a:rPr lang="en-US" altLang="zh-CN" dirty="0"/>
                  <a:t>Adopting only the ECLE proxy might easily pick those outliers, hurting feature learning and generalization on the underlying distribution.</a:t>
                </a:r>
              </a:p>
              <a:p>
                <a:r>
                  <a:rPr lang="en-US" altLang="zh-CN" dirty="0"/>
                  <a:t>We construct a regularization term that promotes proximity via rejecting </a:t>
                </a:r>
                <a:r>
                  <a:rPr lang="en-US" altLang="zh-CN" dirty="0" err="1"/>
                  <a:t>OoD</a:t>
                </a:r>
                <a:r>
                  <a:rPr lang="en-US" altLang="zh-CN" dirty="0"/>
                  <a:t> outliers.</a:t>
                </a:r>
              </a:p>
              <a:p>
                <a:endParaRPr lang="en-US" altLang="zh-CN" dirty="0"/>
              </a:p>
              <a:p>
                <a:endParaRPr lang="en-US" altLang="zh-CN" dirty="0"/>
              </a:p>
              <a:p>
                <a:pPr marL="0" indent="0">
                  <a:buNone/>
                </a:pP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1</m:t>
                        </m:r>
                      </m:sup>
                    </m:sSup>
                  </m:oMath>
                </a14:m>
                <a:r>
                  <a:rPr lang="en-US" altLang="zh-CN" dirty="0"/>
                  <a:t> be the new additional set,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𝑠</m:t>
                        </m:r>
                      </m:e>
                      <m:sup>
                        <m:r>
                          <a:rPr lang="en-US" altLang="zh-CN" b="0" i="1" smtClean="0">
                            <a:latin typeface="Cambria Math" panose="02040503050406030204" pitchFamily="18" charset="0"/>
                          </a:rPr>
                          <m:t>0</m:t>
                        </m:r>
                      </m:sup>
                    </m:sSup>
                  </m:oMath>
                </a14:m>
                <a:r>
                  <a:rPr lang="en-US" altLang="zh-CN" dirty="0"/>
                  <a:t> be the seed training set</a:t>
                </a:r>
              </a:p>
              <a:p>
                <a:pPr marL="0" indent="0">
                  <a:buNone/>
                </a:pPr>
                <a:r>
                  <a:rPr lang="en-US" altLang="zh-CN" dirty="0"/>
                  <a:t>∆(</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oMath>
                </a14:m>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b="0" i="1" dirty="0" smtClean="0">
                            <a:latin typeface="Cambria Math" panose="02040503050406030204" pitchFamily="18" charset="0"/>
                          </a:rPr>
                          <m:t>𝑗</m:t>
                        </m:r>
                      </m:sub>
                    </m:sSub>
                  </m:oMath>
                </a14:m>
                <a:r>
                  <a:rPr lang="en-US" altLang="zh-CN" dirty="0"/>
                  <a:t>) denote the feature distance between two samples </a:t>
                </a:r>
                <a:endParaRPr lang="zh-CN" altLang="en-US" dirty="0"/>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838200" y="1844479"/>
                <a:ext cx="10515600" cy="4351338"/>
              </a:xfrm>
              <a:blipFill rotWithShape="1">
                <a:blip r:embed="rId3"/>
                <a:stretch>
                  <a:fillRect t="-54" b="3"/>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4124629" y="4128940"/>
            <a:ext cx="3942742" cy="72629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In practice, to compute ∆(</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oMath>
                </a14:m>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b="0" i="1" dirty="0" smtClean="0">
                            <a:latin typeface="Cambria Math" panose="02040503050406030204" pitchFamily="18" charset="0"/>
                          </a:rPr>
                          <m:t>𝑗</m:t>
                        </m:r>
                      </m:sub>
                    </m:sSub>
                  </m:oMath>
                </a14:m>
                <a:r>
                  <a:rPr lang="en-US" altLang="zh-CN" dirty="0"/>
                  <a:t>) , we use the normalized cosine distance.</a:t>
                </a:r>
              </a:p>
              <a:p>
                <a:endParaRPr lang="en-US" altLang="zh-CN" dirty="0"/>
              </a:p>
              <a:p>
                <a:endParaRPr lang="en-US" altLang="zh-CN" dirty="0"/>
              </a:p>
              <a:p>
                <a:endParaRPr lang="en-US" altLang="zh-CN" dirty="0"/>
              </a:p>
              <a:p>
                <a:r>
                  <a:rPr lang="en-US" altLang="zh-CN" dirty="0"/>
                  <a:t>For further efficiency, we pre-compute the set of feature prototypes from </a:t>
                </a:r>
                <a14:m>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𝑠</m:t>
                        </m:r>
                      </m:e>
                      <m:sup>
                        <m:r>
                          <a:rPr lang="en-US" altLang="zh-CN" b="0" i="1" smtClean="0">
                            <a:latin typeface="Cambria Math" panose="02040503050406030204" pitchFamily="18" charset="0"/>
                          </a:rPr>
                          <m:t>0</m:t>
                        </m:r>
                      </m:sup>
                    </m:sSup>
                    <m:r>
                      <a:rPr lang="en-US" altLang="zh-CN" b="0" i="0" smtClean="0">
                        <a:latin typeface="Cambria Math" panose="02040503050406030204" pitchFamily="18" charset="0"/>
                      </a:rPr>
                      <m:t> </m:t>
                    </m:r>
                  </m:oMath>
                </a14:m>
                <a:r>
                  <a:rPr lang="en-US" altLang="zh-CN" dirty="0"/>
                  <a:t>using K-means clustering, denoted as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𝑝</m:t>
                        </m:r>
                      </m:sub>
                      <m:sup>
                        <m:r>
                          <a:rPr lang="en-US" altLang="zh-CN" b="0" i="1" smtClean="0">
                            <a:latin typeface="Cambria Math" panose="02040503050406030204" pitchFamily="18" charset="0"/>
                          </a:rPr>
                          <m:t>0</m:t>
                        </m:r>
                      </m:sup>
                    </m:sSubSup>
                  </m:oMath>
                </a14:m>
                <a:r>
                  <a:rPr lang="en-US" altLang="zh-CN" dirty="0"/>
                  <a:t>, and then compute D(</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𝑠</m:t>
                        </m:r>
                      </m:e>
                      <m:sub>
                        <m:r>
                          <a:rPr lang="en-US" altLang="zh-CN" i="1">
                            <a:latin typeface="Cambria Math" panose="02040503050406030204" pitchFamily="18" charset="0"/>
                          </a:rPr>
                          <m:t>𝑝</m:t>
                        </m:r>
                      </m:sub>
                      <m:sup>
                        <m:r>
                          <a:rPr lang="en-US" altLang="zh-CN" i="1">
                            <a:latin typeface="Cambria Math" panose="02040503050406030204" pitchFamily="18" charset="0"/>
                          </a:rPr>
                          <m:t>0</m:t>
                        </m:r>
                      </m:sup>
                    </m:sSubSup>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𝑠</m:t>
                        </m:r>
                      </m:e>
                      <m:sup>
                        <m:r>
                          <a:rPr lang="en-US" altLang="zh-CN" i="1">
                            <a:latin typeface="Cambria Math" panose="02040503050406030204" pitchFamily="18" charset="0"/>
                          </a:rPr>
                          <m:t>1</m:t>
                        </m:r>
                      </m:sup>
                    </m:sSup>
                  </m:oMath>
                </a14:m>
                <a:r>
                  <a:rPr lang="en-US" altLang="zh-CN" dirty="0"/>
                  <a:t>).</a:t>
                </a:r>
                <a:endParaRPr lang="zh-CN" altLang="en-US" dirty="0"/>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3"/>
                <a:stretch>
                  <a:fillRect b="7"/>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946036" y="2837541"/>
            <a:ext cx="5606004" cy="1182918"/>
          </a:xfrm>
          <a:prstGeom prst="rect">
            <a:avLst/>
          </a:prstGeom>
        </p:spPr>
      </p:pic>
      <p:pic>
        <p:nvPicPr>
          <p:cNvPr id="7" name="图片 6"/>
          <p:cNvPicPr>
            <a:picLocks noChangeAspect="1"/>
          </p:cNvPicPr>
          <p:nvPr/>
        </p:nvPicPr>
        <p:blipFill>
          <a:blip r:embed="rId5"/>
          <a:stretch>
            <a:fillRect/>
          </a:stretch>
        </p:blipFill>
        <p:spPr>
          <a:xfrm>
            <a:off x="7070102" y="3141477"/>
            <a:ext cx="3949618" cy="4260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Diversity</a:t>
            </a:r>
            <a:endParaRPr lang="zh-CN" altLang="en-US" b="1"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Oversampling too many external images both would add to the training overhead, and might not necessarily help.</a:t>
                </a:r>
              </a:p>
              <a:p>
                <a:r>
                  <a:rPr lang="en-US" altLang="zh-CN" dirty="0"/>
                  <a:t>Attain the informative samples within the size limit |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𝑠</m:t>
                        </m:r>
                      </m:e>
                      <m:sup>
                        <m:r>
                          <a:rPr lang="en-US" altLang="zh-CN" i="1">
                            <a:latin typeface="Cambria Math" panose="02040503050406030204" pitchFamily="18" charset="0"/>
                          </a:rPr>
                          <m:t>1</m:t>
                        </m:r>
                      </m:sup>
                    </m:sSup>
                    <m:r>
                      <a:rPr lang="en-US" altLang="zh-CN" i="1">
                        <a:latin typeface="Cambria Math" panose="02040503050406030204" pitchFamily="18" charset="0"/>
                      </a:rPr>
                      <m:t> </m:t>
                    </m:r>
                  </m:oMath>
                </a14:m>
                <a:r>
                  <a:rPr lang="en-US" altLang="zh-CN" dirty="0"/>
                  <a:t>| ≤ K</a:t>
                </a:r>
              </a:p>
              <a:p>
                <a:r>
                  <a:rPr lang="en-US" altLang="zh-CN" dirty="0"/>
                  <a:t>We introduce the following regularization term:</a:t>
                </a:r>
              </a:p>
              <a:p>
                <a:endParaRPr lang="en-US" altLang="zh-CN" dirty="0"/>
              </a:p>
              <a:p>
                <a:r>
                  <a:rPr lang="en-US" altLang="zh-CN" dirty="0"/>
                  <a:t>Minimizing it boils down to choosing |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𝑠</m:t>
                        </m:r>
                      </m:e>
                      <m:sup>
                        <m:r>
                          <a:rPr lang="en-US" altLang="zh-CN" i="1">
                            <a:latin typeface="Cambria Math" panose="02040503050406030204" pitchFamily="18" charset="0"/>
                          </a:rPr>
                          <m:t>1</m:t>
                        </m:r>
                      </m:sup>
                    </m:sSup>
                    <m:r>
                      <a:rPr lang="en-US" altLang="zh-CN" i="1">
                        <a:latin typeface="Cambria Math" panose="02040503050406030204" pitchFamily="18" charset="0"/>
                      </a:rPr>
                      <m:t> </m:t>
                    </m:r>
                  </m:oMath>
                </a14:m>
                <a:r>
                  <a:rPr lang="en-US" altLang="zh-CN" dirty="0"/>
                  <a:t>| center points on top of the given |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𝑠</m:t>
                        </m:r>
                      </m:e>
                      <m:sup>
                        <m:r>
                          <a:rPr lang="en-US" altLang="zh-CN" b="0" i="1" smtClean="0">
                            <a:latin typeface="Cambria Math" panose="02040503050406030204" pitchFamily="18" charset="0"/>
                          </a:rPr>
                          <m:t>0</m:t>
                        </m:r>
                      </m:sup>
                    </m:sSup>
                    <m:r>
                      <a:rPr lang="en-US" altLang="zh-CN" i="1">
                        <a:latin typeface="Cambria Math" panose="02040503050406030204" pitchFamily="18" charset="0"/>
                      </a:rPr>
                      <m:t> </m:t>
                    </m:r>
                  </m:oMath>
                </a14:m>
                <a:r>
                  <a:rPr lang="en-US" altLang="zh-CN" dirty="0"/>
                  <a:t>| points, such that the largest distance between any data point from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𝑎𝑙𝑙</m:t>
                        </m:r>
                      </m:sub>
                    </m:sSub>
                  </m:oMath>
                </a14:m>
                <a:r>
                  <a:rPr lang="en-US" altLang="zh-CN" dirty="0"/>
                  <a:t> and its nearest center point from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𝑠</m:t>
                        </m:r>
                      </m:e>
                      <m:sup>
                        <m:r>
                          <a:rPr lang="en-US" altLang="zh-CN" i="1">
                            <a:latin typeface="Cambria Math" panose="02040503050406030204" pitchFamily="18" charset="0"/>
                          </a:rPr>
                          <m:t>1</m:t>
                        </m:r>
                      </m:sup>
                    </m:sSup>
                  </m:oMath>
                </a14:m>
                <a:r>
                  <a:rPr lang="en-US" altLang="zh-CN" dirty="0"/>
                  <a:t> ∪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𝑠</m:t>
                        </m:r>
                      </m:e>
                      <m:sup>
                        <m:r>
                          <a:rPr lang="en-US" altLang="zh-CN" b="0" i="1" smtClean="0">
                            <a:latin typeface="Cambria Math" panose="02040503050406030204" pitchFamily="18" charset="0"/>
                          </a:rPr>
                          <m:t>0</m:t>
                        </m:r>
                      </m:sup>
                    </m:sSup>
                  </m:oMath>
                </a14:m>
                <a:r>
                  <a:rPr lang="en-US" altLang="zh-CN" dirty="0"/>
                  <a:t> is minimized. </a:t>
                </a: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3"/>
                <a:stretch>
                  <a:fillRect t="-44" b="7"/>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4132673" y="3727850"/>
            <a:ext cx="3926653" cy="54688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 name="内容占位符 7"/>
          <p:cNvPicPr>
            <a:picLocks noGrp="1" noChangeAspect="1"/>
          </p:cNvPicPr>
          <p:nvPr>
            <p:ph idx="1"/>
          </p:nvPr>
        </p:nvPicPr>
        <p:blipFill rotWithShape="1">
          <a:blip r:embed="rId3"/>
          <a:srcRect l="1635" t="20004" r="2014" b="7421"/>
          <a:stretch>
            <a:fillRect/>
          </a:stretch>
        </p:blipFill>
        <p:spPr>
          <a:xfrm>
            <a:off x="1663073" y="1092966"/>
            <a:ext cx="8865854" cy="50085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K-Center</a:t>
            </a:r>
            <a:endParaRPr lang="zh-CN" altLang="en-US" b="1"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3"/>
          <a:stretch>
            <a:fillRect/>
          </a:stretch>
        </p:blipFill>
        <p:spPr>
          <a:xfrm>
            <a:off x="555396" y="1825625"/>
            <a:ext cx="6011114" cy="3715268"/>
          </a:xfrm>
          <a:prstGeom prst="rect">
            <a:avLst/>
          </a:prstGeom>
        </p:spPr>
      </p:pic>
      <p:pic>
        <p:nvPicPr>
          <p:cNvPr id="7" name="图片 6"/>
          <p:cNvPicPr>
            <a:picLocks noChangeAspect="1"/>
          </p:cNvPicPr>
          <p:nvPr/>
        </p:nvPicPr>
        <p:blipFill>
          <a:blip r:embed="rId4"/>
          <a:stretch>
            <a:fillRect/>
          </a:stretch>
        </p:blipFill>
        <p:spPr>
          <a:xfrm>
            <a:off x="7016888" y="2345882"/>
            <a:ext cx="4138949" cy="267475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1756011" cy="1325563"/>
          </a:xfrm>
        </p:spPr>
        <p:txBody>
          <a:bodyPr/>
          <a:lstStyle/>
          <a:p>
            <a:r>
              <a:rPr lang="en-US" altLang="zh-CN" b="1" dirty="0"/>
              <a:t>Model-Aware K-Center: A Unified Framework</a:t>
            </a:r>
            <a:endParaRPr lang="zh-CN" altLang="en-US" b="1" dirty="0"/>
          </a:p>
        </p:txBody>
      </p:sp>
      <p:pic>
        <p:nvPicPr>
          <p:cNvPr id="5" name="内容占位符 4"/>
          <p:cNvPicPr>
            <a:picLocks noGrp="1" noChangeAspect="1"/>
          </p:cNvPicPr>
          <p:nvPr>
            <p:ph idx="1"/>
          </p:nvPr>
        </p:nvPicPr>
        <p:blipFill>
          <a:blip r:embed="rId3"/>
          <a:stretch>
            <a:fillRect/>
          </a:stretch>
        </p:blipFill>
        <p:spPr>
          <a:xfrm>
            <a:off x="3453654" y="1489435"/>
            <a:ext cx="5284690" cy="773087"/>
          </a:xfrm>
        </p:spPr>
      </p:pic>
      <mc:AlternateContent xmlns:mc="http://schemas.openxmlformats.org/markup-compatibility/2006" xmlns:a14="http://schemas.microsoft.com/office/drawing/2010/main">
        <mc:Choice Requires="a14">
          <p:sp>
            <p:nvSpPr>
              <p:cNvPr id="6" name="内容占位符 2"/>
              <p:cNvSpPr txBox="1"/>
              <p:nvPr/>
            </p:nvSpPr>
            <p:spPr>
              <a:xfrm>
                <a:off x="838199" y="2372494"/>
                <a:ext cx="10515600" cy="4120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Find a sample set </a:t>
                </a:r>
                <a14:m>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𝑠</m:t>
                        </m:r>
                      </m:e>
                      <m:sup>
                        <m:r>
                          <a:rPr lang="en-US" altLang="zh-CN" i="1">
                            <a:latin typeface="Cambria Math" panose="02040503050406030204" pitchFamily="18" charset="0"/>
                          </a:rPr>
                          <m:t>1</m:t>
                        </m:r>
                      </m:sup>
                    </m:sSup>
                  </m:oMath>
                </a14:m>
                <a:r>
                  <a:rPr lang="en-US" altLang="zh-CN" dirty="0"/>
                  <a:t> from the external source, such that :</a:t>
                </a:r>
              </a:p>
              <a:p>
                <a:pPr marL="571500" indent="-571500">
                  <a:buAutoNum type="romanLcParenBoth"/>
                </a:pPr>
                <a:r>
                  <a:rPr lang="en-US" altLang="zh-CN" dirty="0"/>
                  <a:t>mine more data for tail classes while overcoming augmentation randomness, by sorting external samples by their ECLE values (</a:t>
                </a:r>
                <a:r>
                  <a:rPr lang="en-US" altLang="zh-CN" dirty="0" err="1"/>
                  <a:t>tailness</a:t>
                </a:r>
                <a:r>
                  <a:rPr lang="en-US" altLang="zh-CN" dirty="0"/>
                  <a:t>); </a:t>
                </a:r>
              </a:p>
              <a:p>
                <a:pPr marL="571500" indent="-571500">
                  <a:buAutoNum type="romanLcParenBoth"/>
                </a:pPr>
                <a:r>
                  <a:rPr lang="en-US" altLang="zh-CN" dirty="0"/>
                  <a:t>reject the out-of-distribution outliers that might distract training, by constraining feature distances from the seed set (proximity); </a:t>
                </a:r>
              </a:p>
              <a:p>
                <a:pPr marL="571500" indent="-571500">
                  <a:buAutoNum type="romanLcParenBoth"/>
                </a:pPr>
                <a:r>
                  <a:rPr lang="en-US" altLang="zh-CN" dirty="0"/>
                  <a:t>control the sample volume under K while ensuring sample diversity, by K-center sample selection (diversity).</a:t>
                </a:r>
                <a:endParaRPr lang="zh-CN" altLang="en-US" dirty="0"/>
              </a:p>
            </p:txBody>
          </p:sp>
        </mc:Choice>
        <mc:Fallback xmlns="">
          <p:sp>
            <p:nvSpPr>
              <p:cNvPr id="6" name="内容占位符 2"/>
              <p:cNvSpPr txBox="1">
                <a:spLocks noRot="1" noChangeAspect="1" noMove="1" noResize="1" noEditPoints="1" noAdjustHandles="1" noChangeArrowheads="1" noChangeShapeType="1" noTextEdit="1"/>
              </p:cNvSpPr>
              <p:nvPr/>
            </p:nvSpPr>
            <p:spPr>
              <a:xfrm>
                <a:off x="838199" y="2372494"/>
                <a:ext cx="10515600" cy="4120381"/>
              </a:xfrm>
              <a:prstGeom prst="rect">
                <a:avLst/>
              </a:prstGeom>
              <a:blipFill rotWithShape="1">
                <a:blip r:embed="rId4"/>
                <a:stretch>
                  <a:fillRect l="-6" t="-3" r="6"/>
                </a:stretch>
              </a:blipFill>
            </p:spPr>
            <p:txBody>
              <a:bodyPr/>
              <a:lstStyle/>
              <a:p>
                <a:r>
                  <a:rPr lang="zh-CN"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3"/>
          <a:stretch>
            <a:fillRect/>
          </a:stretch>
        </p:blipFill>
        <p:spPr>
          <a:xfrm>
            <a:off x="1471576" y="1031571"/>
            <a:ext cx="9248847" cy="479485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Experiment</a:t>
            </a:r>
            <a:endParaRPr lang="zh-CN" altLang="en-US" b="1" dirty="0"/>
          </a:p>
        </p:txBody>
      </p:sp>
      <p:sp>
        <p:nvSpPr>
          <p:cNvPr id="3" name="内容占位符 2"/>
          <p:cNvSpPr>
            <a:spLocks noGrp="1"/>
          </p:cNvSpPr>
          <p:nvPr>
            <p:ph idx="1"/>
          </p:nvPr>
        </p:nvSpPr>
        <p:spPr>
          <a:xfrm>
            <a:off x="838200" y="1549831"/>
            <a:ext cx="10515600" cy="5067031"/>
          </a:xfrm>
        </p:spPr>
        <p:txBody>
          <a:bodyPr>
            <a:normAutofit fontScale="92500" lnSpcReduction="20000"/>
          </a:bodyPr>
          <a:lstStyle/>
          <a:p>
            <a:r>
              <a:rPr lang="en-US" altLang="zh-CN" b="1" dirty="0"/>
              <a:t>Seed Training Datasets</a:t>
            </a:r>
            <a:r>
              <a:rPr lang="en-US" altLang="zh-CN" dirty="0"/>
              <a:t>: ImageNet-100-LT</a:t>
            </a:r>
          </a:p>
          <a:p>
            <a:r>
              <a:rPr lang="en-US" altLang="zh-CN" b="1" dirty="0"/>
              <a:t>Sampling Datasets</a:t>
            </a:r>
            <a:r>
              <a:rPr lang="en-US" altLang="zh-CN" dirty="0"/>
              <a:t>:</a:t>
            </a:r>
          </a:p>
          <a:p>
            <a:pPr marL="0" indent="0">
              <a:buNone/>
            </a:pPr>
            <a:r>
              <a:rPr lang="en-US" altLang="zh-CN" dirty="0"/>
              <a:t> (</a:t>
            </a:r>
            <a:r>
              <a:rPr lang="en-US" altLang="zh-CN" dirty="0" err="1"/>
              <a:t>i</a:t>
            </a:r>
            <a:r>
              <a:rPr lang="en-US" altLang="zh-CN" dirty="0"/>
              <a:t>) ImageNet-900  (ii) ImageNet-Places-Mix</a:t>
            </a:r>
          </a:p>
          <a:p>
            <a:r>
              <a:rPr lang="en-US" altLang="zh-CN" b="1" dirty="0"/>
              <a:t>Evaluation protocol</a:t>
            </a:r>
            <a:r>
              <a:rPr lang="en-US" altLang="zh-CN" dirty="0"/>
              <a:t>:</a:t>
            </a:r>
          </a:p>
          <a:p>
            <a:pPr marL="514350" indent="-514350">
              <a:buAutoNum type="arabicParenBoth"/>
            </a:pPr>
            <a:r>
              <a:rPr lang="en-US" altLang="zh-CN" dirty="0"/>
              <a:t>linear separability performance: </a:t>
            </a:r>
          </a:p>
          <a:p>
            <a:r>
              <a:rPr lang="en-US" altLang="zh-CN" dirty="0"/>
              <a:t>Pre-train a model f with contrastive learning on the imbalanced ImageNet dataset</a:t>
            </a:r>
          </a:p>
          <a:p>
            <a:r>
              <a:rPr lang="en-US" altLang="zh-CN" dirty="0"/>
              <a:t>Fine-tune a linear classifier with visual representation produced with a balanced dataset </a:t>
            </a:r>
          </a:p>
          <a:p>
            <a:r>
              <a:rPr lang="en-US" altLang="zh-CN" dirty="0"/>
              <a:t>Testing the accuracy on testing dataset for the linear classifier</a:t>
            </a:r>
          </a:p>
          <a:p>
            <a:pPr marL="0" indent="0">
              <a:buNone/>
            </a:pPr>
            <a:r>
              <a:rPr lang="en-US" altLang="zh-CN" dirty="0"/>
              <a:t>(2) few-shot performance:</a:t>
            </a:r>
          </a:p>
          <a:p>
            <a:pPr marL="0" indent="0">
              <a:buNone/>
            </a:pPr>
            <a:r>
              <a:rPr lang="en-US" altLang="zh-CN" dirty="0"/>
              <a:t>The whole model are fine-tuned on 1% samples of the full dataset from where the long tail dataset is sampled.</a:t>
            </a:r>
          </a:p>
          <a:p>
            <a:pPr marL="0" indent="0">
              <a:buNone/>
            </a:pPr>
            <a:endParaRPr lang="en-US" altLang="zh-CN" dirty="0"/>
          </a:p>
          <a:p>
            <a:pPr marL="0" indent="0">
              <a:buNone/>
            </a:pP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3"/>
          <a:stretch>
            <a:fillRect/>
          </a:stretch>
        </p:blipFill>
        <p:spPr>
          <a:xfrm>
            <a:off x="1532404" y="796008"/>
            <a:ext cx="9127191" cy="53809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3"/>
          <a:stretch>
            <a:fillRect/>
          </a:stretch>
        </p:blipFill>
        <p:spPr>
          <a:xfrm>
            <a:off x="727076" y="1135939"/>
            <a:ext cx="10737847" cy="458612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Introduction</a:t>
            </a:r>
            <a:endParaRPr lang="zh-CN" altLang="en-US" b="1" dirty="0"/>
          </a:p>
        </p:txBody>
      </p:sp>
      <p:sp>
        <p:nvSpPr>
          <p:cNvPr id="3" name="内容占位符 2"/>
          <p:cNvSpPr>
            <a:spLocks noGrp="1"/>
          </p:cNvSpPr>
          <p:nvPr>
            <p:ph idx="1"/>
          </p:nvPr>
        </p:nvSpPr>
        <p:spPr>
          <a:xfrm>
            <a:off x="838200" y="1552248"/>
            <a:ext cx="10515600" cy="4351338"/>
          </a:xfrm>
        </p:spPr>
        <p:txBody>
          <a:bodyPr/>
          <a:lstStyle/>
          <a:p>
            <a:r>
              <a:rPr lang="en-US" altLang="zh-CN" dirty="0"/>
              <a:t>Contrastive learning has been successfully applied to learning strong visual representations in an unsupervised manner.</a:t>
            </a:r>
          </a:p>
          <a:p>
            <a:endParaRPr lang="zh-CN" altLang="en-US" dirty="0"/>
          </a:p>
        </p:txBody>
      </p:sp>
      <p:pic>
        <p:nvPicPr>
          <p:cNvPr id="4" name="图片 3"/>
          <p:cNvPicPr>
            <a:picLocks noChangeAspect="1"/>
          </p:cNvPicPr>
          <p:nvPr/>
        </p:nvPicPr>
        <p:blipFill>
          <a:blip r:embed="rId3"/>
          <a:stretch>
            <a:fillRect/>
          </a:stretch>
        </p:blipFill>
        <p:spPr>
          <a:xfrm>
            <a:off x="3836102" y="2437935"/>
            <a:ext cx="4519796" cy="426152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3"/>
          <a:stretch>
            <a:fillRect/>
          </a:stretch>
        </p:blipFill>
        <p:spPr>
          <a:xfrm>
            <a:off x="662238" y="1406465"/>
            <a:ext cx="10867523" cy="40450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Conclusion</a:t>
            </a:r>
            <a:endParaRPr lang="zh-CN" altLang="en-US" b="1" dirty="0"/>
          </a:p>
        </p:txBody>
      </p:sp>
      <p:sp>
        <p:nvSpPr>
          <p:cNvPr id="3" name="内容占位符 2"/>
          <p:cNvSpPr>
            <a:spLocks noGrp="1"/>
          </p:cNvSpPr>
          <p:nvPr>
            <p:ph idx="1"/>
          </p:nvPr>
        </p:nvSpPr>
        <p:spPr/>
        <p:txBody>
          <a:bodyPr>
            <a:normAutofit/>
          </a:bodyPr>
          <a:lstStyle/>
          <a:p>
            <a:r>
              <a:rPr lang="en-US" altLang="zh-CN" dirty="0"/>
              <a:t>The data sampled from open-world always show a long tail distribution, further hurting the </a:t>
            </a:r>
            <a:r>
              <a:rPr lang="en-US" altLang="zh-CN" dirty="0" err="1"/>
              <a:t>balancedness</a:t>
            </a:r>
            <a:r>
              <a:rPr lang="en-US" altLang="zh-CN" dirty="0"/>
              <a:t> of contrastive learning.</a:t>
            </a:r>
          </a:p>
          <a:p>
            <a:r>
              <a:rPr lang="en-US" altLang="zh-CN" dirty="0"/>
              <a:t>We propose a unified sampling framework called MAK. It significantly boosts the </a:t>
            </a:r>
            <a:r>
              <a:rPr lang="en-US" altLang="zh-CN" dirty="0" err="1"/>
              <a:t>balancedness</a:t>
            </a:r>
            <a:r>
              <a:rPr lang="en-US" altLang="zh-CN" dirty="0"/>
              <a:t> and accuracy of contrastive learning via strategically sampling additional data. </a:t>
            </a:r>
          </a:p>
          <a:p>
            <a:r>
              <a:rPr lang="en-US" altLang="zh-CN" dirty="0"/>
              <a:t>On the other hand, when applying on real applications, there are also problems like fair or private. This reminds us to carefully check if our method has risk of producing unfair or biased outputs in the future.</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lnSpcReduction="10000"/>
          </a:bodyPr>
          <a:lstStyle/>
          <a:p>
            <a:r>
              <a:rPr lang="en-US" altLang="zh-CN" dirty="0"/>
              <a:t>Learning with massive unannotated data, e.g., from internet-scale sources (expensive), limited computing budget(the </a:t>
            </a:r>
            <a:r>
              <a:rPr lang="en-US" altLang="zh-CN" b="1" dirty="0"/>
              <a:t>out-of-distribution</a:t>
            </a:r>
            <a:r>
              <a:rPr lang="en-US" altLang="zh-CN" dirty="0"/>
              <a:t> data would suppress the learning of relevant features)</a:t>
            </a:r>
          </a:p>
          <a:p>
            <a:r>
              <a:rPr lang="en-US" altLang="zh-CN" dirty="0"/>
              <a:t>The data distribution in the open world are extremely </a:t>
            </a:r>
            <a:r>
              <a:rPr lang="en-US" altLang="zh-CN" b="1" dirty="0"/>
              <a:t>diverse</a:t>
            </a:r>
            <a:r>
              <a:rPr lang="en-US" altLang="zh-CN" dirty="0"/>
              <a:t> and always exhibits </a:t>
            </a:r>
            <a:r>
              <a:rPr lang="en-US" altLang="zh-CN" b="1" dirty="0"/>
              <a:t>long tails</a:t>
            </a:r>
          </a:p>
          <a:p>
            <a:endParaRPr lang="en-US" altLang="zh-CN" b="1" dirty="0"/>
          </a:p>
          <a:p>
            <a:endParaRPr lang="en-US" altLang="zh-CN" b="1" dirty="0"/>
          </a:p>
          <a:p>
            <a:pPr marL="0" indent="0">
              <a:buNone/>
            </a:pPr>
            <a:r>
              <a:rPr lang="en-US" altLang="zh-CN" dirty="0"/>
              <a:t>Sampling open-world unlabeled data for improving the representation learning, not just for the head classes but also for the tailed classes.</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Problem Setting</a:t>
            </a:r>
            <a:endParaRPr lang="zh-CN" altLang="en-US" b="1" dirty="0"/>
          </a:p>
        </p:txBody>
      </p:sp>
      <p:sp>
        <p:nvSpPr>
          <p:cNvPr id="3" name="内容占位符 2"/>
          <p:cNvSpPr>
            <a:spLocks noGrp="1"/>
          </p:cNvSpPr>
          <p:nvPr>
            <p:ph idx="1"/>
          </p:nvPr>
        </p:nvSpPr>
        <p:spPr/>
        <p:txBody>
          <a:bodyPr/>
          <a:lstStyle/>
          <a:p>
            <a:r>
              <a:rPr lang="en-US" altLang="zh-CN" dirty="0"/>
              <a:t>Start from a relatively small (“seed”) set of </a:t>
            </a:r>
            <a:r>
              <a:rPr lang="en-US" altLang="zh-CN" b="1" dirty="0"/>
              <a:t>unlabeled</a:t>
            </a:r>
            <a:r>
              <a:rPr lang="en-US" altLang="zh-CN" dirty="0"/>
              <a:t> training data(highly skewed yet unspecified)</a:t>
            </a:r>
          </a:p>
          <a:p>
            <a:r>
              <a:rPr lang="en-US" altLang="zh-CN" dirty="0"/>
              <a:t>Aim to </a:t>
            </a:r>
            <a:r>
              <a:rPr lang="en-US" altLang="zh-CN" b="1" dirty="0"/>
              <a:t>retrieve an extra set</a:t>
            </a:r>
            <a:r>
              <a:rPr lang="en-US" altLang="zh-CN" dirty="0"/>
              <a:t>, with a given sampling budget, of freely available images from some external sources, to enhance self-supervised representation learning for targeted distribution (of seed set)</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Challenges</a:t>
            </a:r>
            <a:endParaRPr lang="zh-CN" altLang="en-US" b="1" dirty="0"/>
          </a:p>
        </p:txBody>
      </p:sp>
      <p:sp>
        <p:nvSpPr>
          <p:cNvPr id="3" name="内容占位符 2"/>
          <p:cNvSpPr>
            <a:spLocks noGrp="1"/>
          </p:cNvSpPr>
          <p:nvPr>
            <p:ph idx="1"/>
          </p:nvPr>
        </p:nvSpPr>
        <p:spPr/>
        <p:txBody>
          <a:bodyPr/>
          <a:lstStyle/>
          <a:p>
            <a:r>
              <a:rPr lang="en-US" altLang="zh-CN" dirty="0"/>
              <a:t>The actual class </a:t>
            </a:r>
            <a:r>
              <a:rPr lang="en-US" altLang="zh-CN" dirty="0" err="1"/>
              <a:t>imbalancedness</a:t>
            </a:r>
            <a:r>
              <a:rPr lang="en-US" altLang="zh-CN" dirty="0"/>
              <a:t> is unknown, making the most approaches handling imbalance in the (semi-)supervised setting inapplicable.</a:t>
            </a:r>
          </a:p>
          <a:p>
            <a:r>
              <a:rPr lang="en-US" altLang="zh-CN" dirty="0"/>
              <a:t>Adopting a pre-trained backbone trained on imbalanced seed data with tail classes under-learned may amplify unfairness.</a:t>
            </a:r>
          </a:p>
          <a:p>
            <a:r>
              <a:rPr lang="en-US" altLang="zh-CN" dirty="0"/>
              <a:t>Widely existing irrelevant outlier samples in the open world are harder to detect given the lack of label information.</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Principles</a:t>
            </a:r>
            <a:endParaRPr lang="zh-CN" altLang="en-US" b="1" dirty="0"/>
          </a:p>
        </p:txBody>
      </p:sp>
      <p:sp>
        <p:nvSpPr>
          <p:cNvPr id="3" name="内容占位符 2"/>
          <p:cNvSpPr>
            <a:spLocks noGrp="1"/>
          </p:cNvSpPr>
          <p:nvPr>
            <p:ph idx="1"/>
          </p:nvPr>
        </p:nvSpPr>
        <p:spPr>
          <a:xfrm>
            <a:off x="838199" y="1825625"/>
            <a:ext cx="10697309" cy="4351338"/>
          </a:xfrm>
        </p:spPr>
        <p:txBody>
          <a:bodyPr/>
          <a:lstStyle/>
          <a:p>
            <a:r>
              <a:rPr lang="en-US" altLang="zh-CN" b="1" dirty="0" err="1"/>
              <a:t>Tailness</a:t>
            </a:r>
            <a:r>
              <a:rPr lang="en-US" altLang="zh-CN" dirty="0"/>
              <a:t>: Using each sample’s training loss to identify “hard samples”, which is weaker and noisier. Therefore, we propose to instead use an </a:t>
            </a:r>
            <a:r>
              <a:rPr lang="en-US" altLang="zh-CN" b="1" dirty="0"/>
              <a:t>empirical contrastive loss expectation(ECLE) </a:t>
            </a:r>
            <a:r>
              <a:rPr lang="en-US" altLang="zh-CN" dirty="0"/>
              <a:t>of sample loss over multiple random augmentations as the proxy.</a:t>
            </a:r>
          </a:p>
          <a:p>
            <a:r>
              <a:rPr lang="en-US" altLang="zh-CN" b="1" dirty="0"/>
              <a:t>Proximity</a:t>
            </a:r>
            <a:r>
              <a:rPr lang="en-US" altLang="zh-CN" dirty="0"/>
              <a:t>: We incorporate </a:t>
            </a:r>
            <a:r>
              <a:rPr lang="en-US" altLang="zh-CN" b="1" dirty="0"/>
              <a:t>a feature distance </a:t>
            </a:r>
            <a:r>
              <a:rPr lang="en-US" altLang="zh-CN" b="1" dirty="0" err="1"/>
              <a:t>regularizer</a:t>
            </a:r>
            <a:r>
              <a:rPr lang="en-US" altLang="zh-CN" b="1" dirty="0"/>
              <a:t> </a:t>
            </a:r>
            <a:r>
              <a:rPr lang="en-US" altLang="zh-CN" dirty="0"/>
              <a:t>between new external samples and seed training samples to reject too “far-away” samples from the former.</a:t>
            </a:r>
          </a:p>
          <a:p>
            <a:r>
              <a:rPr lang="en-US" altLang="zh-CN" b="1" dirty="0"/>
              <a:t>Diversity</a:t>
            </a:r>
            <a:r>
              <a:rPr lang="en-US" altLang="zh-CN" dirty="0"/>
              <a:t>: We include another </a:t>
            </a:r>
            <a:r>
              <a:rPr lang="en-US" altLang="zh-CN" b="1" dirty="0"/>
              <a:t>diversity-promoting term </a:t>
            </a:r>
            <a:r>
              <a:rPr lang="en-US" altLang="zh-CN" dirty="0"/>
              <a:t>in sample selection.</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a:t>Eventually, our ideas could be mathematically unified into one framework called </a:t>
            </a:r>
            <a:r>
              <a:rPr lang="en-US" altLang="zh-CN" sz="3200" b="1" dirty="0"/>
              <a:t>Model-Aware K-center (MAK)</a:t>
            </a:r>
            <a:endParaRPr lang="zh-CN" altLang="en-US" sz="3200" b="1" dirty="0"/>
          </a:p>
        </p:txBody>
      </p:sp>
      <p:pic>
        <p:nvPicPr>
          <p:cNvPr id="13" name="图片 12"/>
          <p:cNvPicPr>
            <a:picLocks noChangeAspect="1"/>
          </p:cNvPicPr>
          <p:nvPr/>
        </p:nvPicPr>
        <p:blipFill>
          <a:blip r:embed="rId3"/>
          <a:stretch>
            <a:fillRect/>
          </a:stretch>
        </p:blipFill>
        <p:spPr>
          <a:xfrm>
            <a:off x="1086533" y="1756907"/>
            <a:ext cx="10018933" cy="46458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Backbone to develop our framework——</a:t>
            </a:r>
            <a:r>
              <a:rPr lang="en-US" altLang="zh-CN" b="1" dirty="0" err="1"/>
              <a:t>SimCLR</a:t>
            </a:r>
            <a:endParaRPr lang="zh-CN" altLang="en-US" b="1" dirty="0"/>
          </a:p>
        </p:txBody>
      </p:sp>
      <mc:AlternateContent xmlns:mc="http://schemas.openxmlformats.org/markup-compatibility/2006" xmlns:a14="http://schemas.microsoft.com/office/drawing/2010/main">
        <mc:Choice Requires="a14">
          <p:sp>
            <p:nvSpPr>
              <p:cNvPr id="8" name="内容占位符 2"/>
              <p:cNvSpPr txBox="1"/>
              <p:nvPr/>
            </p:nvSpPr>
            <p:spPr>
              <a:xfrm>
                <a:off x="838201" y="1825625"/>
                <a:ext cx="6128208" cy="319886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positive pairs: two augmented views of the same data </a:t>
                </a:r>
              </a:p>
              <a:p>
                <a:r>
                  <a:rPr lang="en-US" altLang="zh-CN" dirty="0"/>
                  <a:t>negative samples: all other augmented samples in the same batch</a:t>
                </a:r>
              </a:p>
              <a:p>
                <a:r>
                  <a:rPr lang="en-US" altLang="zh-CN" dirty="0"/>
                  <a:t>enforcing an anchor sample </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𝑣</m:t>
                        </m:r>
                      </m:e>
                      <m:sub>
                        <m:r>
                          <a:rPr lang="en-US" altLang="zh-CN" b="0" i="1" dirty="0" smtClean="0">
                            <a:latin typeface="Cambria Math" panose="02040503050406030204" pitchFamily="18" charset="0"/>
                          </a:rPr>
                          <m:t>𝑖</m:t>
                        </m:r>
                      </m:sub>
                    </m:sSub>
                  </m:oMath>
                </a14:m>
                <a:r>
                  <a:rPr lang="en-US" altLang="zh-CN" dirty="0"/>
                  <a:t> to be similar to another positive sample while being different from negative samples.</a:t>
                </a:r>
              </a:p>
            </p:txBody>
          </p:sp>
        </mc:Choice>
        <mc:Fallback xmlns="">
          <p:sp>
            <p:nvSpPr>
              <p:cNvPr id="8" name="内容占位符 2"/>
              <p:cNvSpPr txBox="1">
                <a:spLocks noRot="1" noChangeAspect="1" noMove="1" noResize="1" noEditPoints="1" noAdjustHandles="1" noChangeArrowheads="1" noChangeShapeType="1" noTextEdit="1"/>
              </p:cNvSpPr>
              <p:nvPr/>
            </p:nvSpPr>
            <p:spPr>
              <a:xfrm>
                <a:off x="838201" y="1825625"/>
                <a:ext cx="6128208" cy="3198862"/>
              </a:xfrm>
              <a:prstGeom prst="rect">
                <a:avLst/>
              </a:prstGeom>
              <a:blipFill rotWithShape="1">
                <a:blip r:embed="rId3"/>
                <a:stretch>
                  <a:fillRect r="7" b="11"/>
                </a:stretch>
              </a:blipFill>
            </p:spPr>
            <p:txBody>
              <a:bodyPr/>
              <a:lstStyle/>
              <a:p>
                <a:r>
                  <a:rPr lang="zh-CN" altLang="en-US">
                    <a:noFill/>
                  </a:rPr>
                  <a:t> </a:t>
                </a:r>
              </a:p>
            </p:txBody>
          </p:sp>
        </mc:Fallback>
      </mc:AlternateContent>
      <p:sp>
        <p:nvSpPr>
          <p:cNvPr id="9" name="内容占位符 2"/>
          <p:cNvSpPr txBox="1"/>
          <p:nvPr/>
        </p:nvSpPr>
        <p:spPr>
          <a:xfrm>
            <a:off x="838200" y="4813808"/>
            <a:ext cx="10257147" cy="3198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The </a:t>
            </a:r>
            <a:r>
              <a:rPr lang="en-US" altLang="zh-CN" dirty="0" err="1"/>
              <a:t>SimCLR</a:t>
            </a:r>
            <a:r>
              <a:rPr lang="en-US" altLang="zh-CN" dirty="0"/>
              <a:t> loss associated with the </a:t>
            </a:r>
            <a:r>
              <a:rPr lang="en-US" altLang="zh-CN" dirty="0" err="1"/>
              <a:t>i-th</a:t>
            </a:r>
            <a:r>
              <a:rPr lang="en-US" altLang="zh-CN" dirty="0"/>
              <a:t> sample in the batch:</a:t>
            </a:r>
          </a:p>
          <a:p>
            <a:pPr marL="0" indent="0">
              <a:buNone/>
            </a:pPr>
            <a:endParaRPr lang="en-US" altLang="zh-CN" dirty="0"/>
          </a:p>
          <a:p>
            <a:pPr marL="0" indent="0">
              <a:buNone/>
            </a:pPr>
            <a:endParaRPr lang="en-US" altLang="zh-CN" dirty="0"/>
          </a:p>
          <a:p>
            <a:pPr marL="0" indent="0">
              <a:buNone/>
            </a:pPr>
            <a:r>
              <a:rPr lang="en-US" altLang="zh-CN" dirty="0"/>
              <a:t>NT-</a:t>
            </a:r>
            <a:r>
              <a:rPr lang="en-US" altLang="zh-CN" dirty="0" err="1"/>
              <a:t>Xnet</a:t>
            </a:r>
            <a:r>
              <a:rPr lang="en-US" altLang="zh-CN" dirty="0"/>
              <a:t>(the normalized temperature-scaled cross entropy loss)</a:t>
            </a:r>
          </a:p>
        </p:txBody>
      </p:sp>
      <p:pic>
        <p:nvPicPr>
          <p:cNvPr id="12" name="图片 11"/>
          <p:cNvPicPr>
            <a:picLocks noChangeAspect="1"/>
          </p:cNvPicPr>
          <p:nvPr/>
        </p:nvPicPr>
        <p:blipFill>
          <a:blip r:embed="rId4"/>
          <a:stretch>
            <a:fillRect/>
          </a:stretch>
        </p:blipFill>
        <p:spPr>
          <a:xfrm>
            <a:off x="1850045" y="5406602"/>
            <a:ext cx="6163535" cy="790685"/>
          </a:xfrm>
          <a:prstGeom prst="rect">
            <a:avLst/>
          </a:prstGeom>
        </p:spPr>
      </p:pic>
      <p:pic>
        <p:nvPicPr>
          <p:cNvPr id="14" name="图片 13"/>
          <p:cNvPicPr>
            <a:picLocks noChangeAspect="1"/>
          </p:cNvPicPr>
          <p:nvPr/>
        </p:nvPicPr>
        <p:blipFill>
          <a:blip r:embed="rId5"/>
          <a:stretch>
            <a:fillRect/>
          </a:stretch>
        </p:blipFill>
        <p:spPr>
          <a:xfrm>
            <a:off x="8308897" y="5756308"/>
            <a:ext cx="1857634" cy="247685"/>
          </a:xfrm>
          <a:prstGeom prst="rect">
            <a:avLst/>
          </a:prstGeom>
        </p:spPr>
      </p:pic>
      <p:pic>
        <p:nvPicPr>
          <p:cNvPr id="11" name="内容占位符 10"/>
          <p:cNvPicPr>
            <a:picLocks noGrp="1" noChangeAspect="1"/>
          </p:cNvPicPr>
          <p:nvPr>
            <p:ph idx="1"/>
          </p:nvPr>
        </p:nvPicPr>
        <p:blipFill>
          <a:blip r:embed="rId6"/>
          <a:stretch>
            <a:fillRect/>
          </a:stretch>
        </p:blipFill>
        <p:spPr>
          <a:xfrm>
            <a:off x="6759018" y="2072803"/>
            <a:ext cx="5432982" cy="2651121"/>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Spotting Hard Samples from Tail Classes: </a:t>
            </a:r>
            <a:br>
              <a:rPr lang="en-US" altLang="zh-CN" dirty="0"/>
            </a:br>
            <a:r>
              <a:rPr lang="en-US" altLang="zh-CN" dirty="0"/>
              <a:t>A New Proxy for</a:t>
            </a:r>
            <a:r>
              <a:rPr lang="en-US" altLang="zh-CN" b="1" dirty="0"/>
              <a:t> </a:t>
            </a:r>
            <a:r>
              <a:rPr lang="en-US" altLang="zh-CN" b="1" dirty="0" err="1"/>
              <a:t>Tailness</a:t>
            </a:r>
            <a:endParaRPr lang="zh-CN" altLang="en-US" b="1"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62455"/>
                <a:ext cx="10515600" cy="4868545"/>
              </a:xfrm>
            </p:spPr>
            <p:txBody>
              <a:bodyPr>
                <a:normAutofit fontScale="92500" lnSpcReduction="10000"/>
              </a:bodyPr>
              <a:lstStyle/>
              <a:p>
                <a:r>
                  <a:rPr lang="en-US" altLang="zh-CN" dirty="0"/>
                  <a:t>The contrastive loss largely depends on the random augmentations A(·, θ) and thus display high randomness. </a:t>
                </a:r>
              </a:p>
              <a:p>
                <a:r>
                  <a:rPr lang="en-US" altLang="zh-CN" dirty="0"/>
                  <a:t>To eliminate the randomness, we turn to the following new proxy value for the </a:t>
                </a:r>
                <a:r>
                  <a:rPr lang="en-US" altLang="zh-CN" dirty="0" err="1"/>
                  <a:t>i-th</a:t>
                </a:r>
                <a:r>
                  <a:rPr lang="en-US" altLang="zh-CN" dirty="0"/>
                  <a:t> sample, that is designed to “smooth out" random augmentations by integrating over them.</a:t>
                </a:r>
              </a:p>
              <a:p>
                <a:endParaRPr lang="en-US" altLang="zh-CN" dirty="0"/>
              </a:p>
              <a:p>
                <a:endParaRPr lang="en-US" altLang="zh-CN" dirty="0"/>
              </a:p>
              <a:p>
                <a:r>
                  <a:rPr lang="en-US" altLang="zh-CN" dirty="0"/>
                  <a:t>In practice, the expectation is approximated by the sample mean, e.g., drawing </a:t>
                </a:r>
                <a14:m>
                  <m:oMath xmlns:m="http://schemas.openxmlformats.org/officeDocument/2006/math">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𝜃</m:t>
                        </m:r>
                      </m:e>
                      <m:sub>
                        <m:r>
                          <a:rPr lang="en-US" altLang="zh-CN" i="1" dirty="0">
                            <a:latin typeface="Cambria Math" panose="02040503050406030204" pitchFamily="18" charset="0"/>
                          </a:rPr>
                          <m:t>𝑖</m:t>
                        </m:r>
                        <m:r>
                          <a:rPr lang="en-US" altLang="zh-CN" i="1" dirty="0">
                            <a:latin typeface="Cambria Math" panose="02040503050406030204" pitchFamily="18" charset="0"/>
                          </a:rPr>
                          <m:t>,1</m:t>
                        </m:r>
                      </m:sub>
                    </m:sSub>
                    <m:r>
                      <a:rPr lang="en-US" altLang="zh-CN" i="1"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𝜃</m:t>
                        </m:r>
                      </m:e>
                      <m:sub>
                        <m:r>
                          <a:rPr lang="en-US" altLang="zh-CN" i="1" dirty="0">
                            <a:latin typeface="Cambria Math" panose="02040503050406030204" pitchFamily="18" charset="0"/>
                          </a:rPr>
                          <m:t>𝑖</m:t>
                        </m:r>
                        <m:r>
                          <a:rPr lang="en-US" altLang="zh-CN" i="1" dirty="0">
                            <a:latin typeface="Cambria Math" panose="02040503050406030204" pitchFamily="18" charset="0"/>
                          </a:rPr>
                          <m:t>,2</m:t>
                        </m:r>
                      </m:sub>
                    </m:sSub>
                    <m:r>
                      <a:rPr lang="en-US" altLang="zh-CN" i="1" dirty="0" smtClean="0">
                        <a:latin typeface="Cambria Math" panose="02040503050406030204" pitchFamily="18" charset="0"/>
                      </a:rPr>
                      <m:t>} </m:t>
                    </m:r>
                  </m:oMath>
                </a14:m>
                <a:r>
                  <a:rPr lang="en-US" altLang="zh-CN" dirty="0"/>
                  <a:t>for M times and then averaging corresponding </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𝐿</m:t>
                        </m:r>
                      </m:e>
                      <m:sub>
                        <m:r>
                          <a:rPr lang="en-US" altLang="zh-CN" b="0" i="1" dirty="0" smtClean="0">
                            <a:latin typeface="Cambria Math" panose="02040503050406030204" pitchFamily="18" charset="0"/>
                          </a:rPr>
                          <m:t>𝐶𝐿</m:t>
                        </m:r>
                        <m:r>
                          <a:rPr lang="en-US" altLang="zh-CN" b="0" i="1" dirty="0" smtClean="0">
                            <a:latin typeface="Cambria Math" panose="02040503050406030204" pitchFamily="18" charset="0"/>
                          </a:rPr>
                          <m:t>,</m:t>
                        </m:r>
                        <m:r>
                          <m:rPr>
                            <m:sty m:val="p"/>
                          </m:rPr>
                          <a:rPr lang="en-US" altLang="zh-CN" i="1" dirty="0">
                            <a:latin typeface="Cambria Math" panose="02040503050406030204" pitchFamily="18" charset="0"/>
                          </a:rPr>
                          <m:t>i</m:t>
                        </m:r>
                      </m:sub>
                    </m:sSub>
                  </m:oMath>
                </a14:m>
                <a:r>
                  <a:rPr lang="en-US" altLang="zh-CN" dirty="0"/>
                  <a:t> values. </a:t>
                </a:r>
              </a:p>
              <a:p>
                <a:r>
                  <a:rPr lang="en-US" altLang="zh-CN" dirty="0"/>
                  <a:t>Sort and choose those with the largest ECLE (empirical contrastive loss expectation)values as hard samples. </a:t>
                </a:r>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838200" y="1862455"/>
                <a:ext cx="10515600" cy="4868545"/>
              </a:xfrm>
              <a:blipFill rotWithShape="1">
                <a:blip r:embed="rId3"/>
                <a:stretch>
                  <a:fillRect t="-652"/>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3594467" y="3893217"/>
            <a:ext cx="5003066" cy="461448"/>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a900a26b-a914-4e3e-9aa7-e03fad388d6c"/>
  <p:tag name="COMMONDATA" val="eyJoZGlkIjoiY2RiYjYxNTJlZWI2ZTJkOTA4ZmIwODliZWQ3ZjU2Ym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3229</Words>
  <Application>Microsoft Office PowerPoint</Application>
  <PresentationFormat>宽屏</PresentationFormat>
  <Paragraphs>153</Paragraphs>
  <Slides>21</Slides>
  <Notes>21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-apple-system</vt:lpstr>
      <vt:lpstr>等线</vt:lpstr>
      <vt:lpstr>等线 Light</vt:lpstr>
      <vt:lpstr>微软雅黑</vt:lpstr>
      <vt:lpstr>Arial</vt:lpstr>
      <vt:lpstr>Cambria Math</vt:lpstr>
      <vt:lpstr>Office 主题​​</vt:lpstr>
      <vt:lpstr>Improving Contrastive Learning on Imbalanced Seed Data via Open-World Sampling</vt:lpstr>
      <vt:lpstr>Introduction</vt:lpstr>
      <vt:lpstr>PowerPoint 演示文稿</vt:lpstr>
      <vt:lpstr>Problem Setting</vt:lpstr>
      <vt:lpstr>Challenges</vt:lpstr>
      <vt:lpstr>Principles</vt:lpstr>
      <vt:lpstr>Eventually, our ideas could be mathematically unified into one framework called Model-Aware K-center (MAK)</vt:lpstr>
      <vt:lpstr>Backbone to develop our framework——SimCLR</vt:lpstr>
      <vt:lpstr>Spotting Hard Samples from Tail Classes:  A New Proxy for Tailness</vt:lpstr>
      <vt:lpstr>Proximity</vt:lpstr>
      <vt:lpstr>PowerPoint 演示文稿</vt:lpstr>
      <vt:lpstr>Diversity</vt:lpstr>
      <vt:lpstr>PowerPoint 演示文稿</vt:lpstr>
      <vt:lpstr>K-Center</vt:lpstr>
      <vt:lpstr>Model-Aware K-Center: A Unified Framework</vt:lpstr>
      <vt:lpstr>PowerPoint 演示文稿</vt:lpstr>
      <vt:lpstr>Experiment</vt:lpstr>
      <vt:lpstr>PowerPoint 演示文稿</vt:lpstr>
      <vt:lpstr>PowerPoint 演示文稿</vt:lpstr>
      <vt:lpstr>PowerPoint 演示文稿</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Contrastive Learning on Imbalanced Seed Data via Open-World Sampling</dc:title>
  <dc:creator>吴 晓童</dc:creator>
  <cp:lastModifiedBy>吴 晓童</cp:lastModifiedBy>
  <cp:revision>45</cp:revision>
  <dcterms:created xsi:type="dcterms:W3CDTF">2022-10-16T12:21:00Z</dcterms:created>
  <dcterms:modified xsi:type="dcterms:W3CDTF">2022-10-19T05:40:38Z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09AE8FEF4B2B442A9D003345884CA9DD</vt:lpwstr>
  </property>
  <property fmtid="{D5CDD505-2E9C-101B-9397-08002B2CF9AE}" pid="3" name="KSOProductBuildVer">
    <vt:lpwstr>2052-11.1.0.12358</vt:lpwstr>
  </property>
</Properties>
</file>