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3" autoAdjust="0"/>
    <p:restoredTop sz="82021" autoAdjust="0"/>
  </p:normalViewPr>
  <p:slideViewPr>
    <p:cSldViewPr snapToGrid="0">
      <p:cViewPr varScale="1">
        <p:scale>
          <a:sx n="94" d="100"/>
          <a:sy n="94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32DB6-3C5A-469E-8957-744F35E21652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AF36E-A841-460A-A4ED-86860B974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4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为模型优化选择正确样本进行标记是主动学习的重点：给定一组初始标记数据，目标是选择一个额外的数据子集进行标记，以便通过这些部分标记数据训练的模型接近于完全标记数据的结果。通过结合</a:t>
            </a:r>
            <a:r>
              <a:rPr lang="en-US" altLang="zh-CN" dirty="0"/>
              <a:t>AL</a:t>
            </a:r>
            <a:r>
              <a:rPr lang="zh-CN" altLang="en-US" dirty="0"/>
              <a:t>和</a:t>
            </a:r>
            <a:r>
              <a:rPr lang="en-US" altLang="zh-CN" dirty="0"/>
              <a:t>SSL</a:t>
            </a:r>
            <a:r>
              <a:rPr lang="zh-CN" altLang="en-US" dirty="0"/>
              <a:t>，还可以利用未标记的数据进行模型训练，产生了一系列被称为半监督主动学习</a:t>
            </a:r>
            <a:r>
              <a:rPr lang="en-US" altLang="zh-CN" dirty="0"/>
              <a:t>(SSAL)</a:t>
            </a:r>
            <a:r>
              <a:rPr lang="zh-CN" altLang="en-US" dirty="0"/>
              <a:t>的方法。</a:t>
            </a:r>
            <a:endParaRPr lang="en-US" altLang="zh-CN" dirty="0"/>
          </a:p>
          <a:p>
            <a:r>
              <a:rPr lang="zh-CN" altLang="en-US" dirty="0"/>
              <a:t>存在问题：开始需要随机采样的标记数据；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大量的标签开销；很难将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集成到现有的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代码实现；每当用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AL/SAL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训练模型时需要重新收集标签。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7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然而，由于软赋值在开始时对于大多数实例通常有较低的信心分数，收敛可能非常缓慢，有时无法实现。我们提出了一个额外的局部平滑性约束，将一个实例分配到非监督学习特征空间中相邻的同一集群（所以后续方法的改动是在标签的赋值方式上进行的），为全局约束的生效准备自信的预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6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上面的是为了不让其集中在某一个类中</a:t>
            </a:r>
            <a:endParaRPr lang="en-US" altLang="zh-CN" dirty="0"/>
          </a:p>
          <a:p>
            <a:r>
              <a:rPr lang="zh-CN" altLang="en-US" dirty="0"/>
              <a:t>下面的是为了不让其在类间有所区分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1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们的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USL-T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是一种端到端无监督特征学习方法，它直接输出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个集群来选择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个不同的实例。然后，我们为每个聚类选择最具代表性的实例，其特征是最高的置信度得分，即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 (x)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一样，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USL- 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通过选择不同的代表性实例进行标记，而不需要任何标签监督，从而提高了模型学习效率。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4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在我们的模型之下，能有效地避免</a:t>
            </a:r>
            <a:r>
              <a:rPr lang="en-US" altLang="zh-CN" dirty="0"/>
              <a:t>one-cluster</a:t>
            </a:r>
            <a:r>
              <a:rPr lang="zh-CN" altLang="en-US" dirty="0"/>
              <a:t>和</a:t>
            </a:r>
            <a:r>
              <a:rPr lang="en-US" altLang="zh-CN" dirty="0"/>
              <a:t>even-distribution</a:t>
            </a:r>
            <a:r>
              <a:rPr lang="zh-CN" altLang="en-US" dirty="0"/>
              <a:t>，因为损失函数不会是最优的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3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将数据映射到一个鉴别特征空间的无监督特征学习 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选择实例进行标记，以获得最大的代表性和多样性 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应用于标记数据和其他未标记数据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2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Edges</a:t>
            </a:r>
            <a:r>
              <a:rPr lang="zh-CN" altLang="en-US" dirty="0"/>
              <a:t>衡量节点间的相似度，即衡量特征间的相似度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9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0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integrates instance selection into representation learning</a:t>
            </a:r>
            <a:r>
              <a:rPr lang="zh-CN" altLang="en-US" dirty="0"/>
              <a:t>（将实例选择集成到表示学习中）</a:t>
            </a:r>
            <a:endParaRPr lang="en-US" altLang="zh-CN" dirty="0"/>
          </a:p>
          <a:p>
            <a:r>
              <a:rPr lang="en-US" altLang="zh-CN" dirty="0"/>
              <a:t>y(x) can be regarded as pseudo-labels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我们不仅鼓励每个实例与它的形心更加相似，而且鼓励可学习形心更好地代表集群中的实例。在软预测中，每个实例对所有的质心都有影响。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9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9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M(x)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最接近的类；上式与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聚类具有相同的目标，并附加了一个正则化项，即最大限度地提高簇间样本距离以实现簇多样性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AF36E-A841-460A-A4ED-86860B9740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2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E25E3-E77E-E3E3-A45A-CCA31F5F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1991AB-1B9B-4AD5-3B57-08BD77FA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44BB2-9A42-9E59-EFEF-7FA988CA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3962E-452D-3E28-50C7-A696563B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7AD7-C5D4-9DEF-568F-A64F6947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909C7-547B-C933-4B6F-7A4F517A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A0E471-2E2A-B40D-3BAB-5C291B66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9113E-B5F9-45DE-C3DD-0CBB57A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E64FE-4E12-53B8-C03F-7338A4EF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57FB9-27C0-A6A8-F597-84FAEAC7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7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59C758-468D-8252-A218-D06A79B18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77B4BB-CAEE-AC5C-3F0B-74E46F5A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19910-F0C5-597F-7435-2DDC22C4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2C22E-2313-1BC9-0989-32983EAD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17FEA-7553-FE8E-B735-482AA6A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9ECC-0878-6EC1-1D24-E10CFB9E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43F6B-1F61-9DAE-EC71-CA31EE72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26CC4-AEE3-C1AF-B3C1-596D627C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1C772-69B4-714C-7D52-139E1CBF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E7336-33D8-8851-ED44-B43C5B9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B36E8-0325-6FEB-1345-2FF2269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1378-FFBF-5A41-D8A4-595EBD9D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E5ADC-1BE6-F4DF-2AF2-BC1E619E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4F0DA-A02F-E7C2-5273-87E2FD0C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F0B4C-681D-9A36-5EF8-E9C654CE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321E-12F7-6214-1E6C-FF85628D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728D7-05A5-0776-D483-5E24924D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64E5B-484F-E6E7-EE42-4275A478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F6512-5392-DEDD-E043-C7183BC6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E146F-8AB0-E627-96C2-0862D4F9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EF654-AF4E-179F-2D09-49A14036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2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A380-9367-D96A-E85A-5A308224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A923B-4CC4-5CA4-AD98-AF371EA5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1BC68-C916-661D-FA52-E57EB587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85C602-8521-6D70-A36B-0A018AE8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9C19D-2DB1-A617-85FC-224ADF51A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C3C86-0EDE-C080-FDDA-653E9F36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8F1F1D-2167-C0DB-F914-99D136F0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6BDAF-B5BC-163B-6722-79B08C1D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7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4EC04-7D8B-145D-1EBC-A9F8170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F502-CEDC-7633-CC88-2309C91D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60153-7853-2C1B-1B64-AFF72125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B4A12-627C-2D26-DDF3-E2221C4D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AC771E-9B46-343B-A49C-1AF1C31F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C6E63-D1F5-C2CF-AF76-05A08495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5822C-9D8C-7061-72A5-9E766C3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2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08236-1EF9-0EA2-8E10-66D02EC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2C12D-2751-48FD-3365-E5C1804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6BB5E-4C1B-90CC-F3C0-413FE44B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1D1E-81D1-ECBD-3EB9-A8722DDE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59BE9-1531-5EC0-7655-6BB0B54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0FB3A-F79E-59D1-8CB0-CE23CF7F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F10BE-9FBF-DF87-C7A0-DB9167C6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7F542-90F1-0741-9A4E-8303B773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BB253-E69E-8715-4F32-7AE1BB3F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43761-4628-AF5A-333D-CD1835EE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C595C-05A7-84BD-E6E4-2C89AF8B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E30BF-37B1-192E-114B-215F37C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0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366D63-6C60-A954-81F1-49FB40A4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BD229-BEA6-2F24-A1D9-D109A0C9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3EE81-6E47-9657-B918-02A214C20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0698-7E1D-4985-8AA7-352D4AC0A464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C728-AC8B-02FE-5257-B0BB56F36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B1BCE-26B4-D5C2-14BA-69B70C4A8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F2B-9EA1-4F20-BD48-2BABCC4D1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2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88AF-392D-CB93-1C8B-222C242E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Unsupervised Selective Labeling for More</a:t>
            </a:r>
            <a:br>
              <a:rPr lang="en-US" altLang="zh-CN" b="1" dirty="0"/>
            </a:br>
            <a:r>
              <a:rPr lang="en-US" altLang="zh-CN" b="1" dirty="0"/>
              <a:t>Effective Semi-Supervised Learning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54EE9-1B6F-92E7-B6EA-43431EC66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4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52D7B-360D-813C-2F9F-C154E896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D2F3-D221-38D9-2825-EB218904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804668-50EA-7089-992C-9C7BEECD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42" y="1115125"/>
            <a:ext cx="11914258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6D591-72C9-F4FB-B21D-13222EC7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Regularization: Inter-cluster Information Exchange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844B85-DEFF-B178-5AAE-3E8817522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                   : the set of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instances selected at iteration t.</a:t>
                </a:r>
              </a:p>
              <a:p>
                <a:r>
                  <a:rPr lang="en-US" altLang="zh-CN" dirty="0"/>
                  <a:t>For each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 farther it is away from those in other clusters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,the more diversity it creates.</a:t>
                </a:r>
              </a:p>
              <a:p>
                <a:r>
                  <a:rPr lang="en-US" altLang="zh-CN" dirty="0"/>
                  <a:t>We thus minimize the total inverse distance to others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\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At iteration t, we select instance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of the maximum regularized utility within each cluster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844B85-DEFF-B178-5AAE-3E8817522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B24FF68-4CCE-7AD8-1366-0BC632EC5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80" y="1825625"/>
            <a:ext cx="1863843" cy="3560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E54B6B-6340-CEE0-9743-D19306F3D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02" y="3775719"/>
            <a:ext cx="3457849" cy="8071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C576F-060A-BCA9-0C08-ED35F5372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371" y="3915692"/>
            <a:ext cx="7098149" cy="527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8302CE-D898-913E-E8D9-25AB2D356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313" y="5862995"/>
            <a:ext cx="3622889" cy="3481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032BEB-4B24-2950-7A9E-A66D6BC2E7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468" y="5862995"/>
            <a:ext cx="2301384" cy="3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4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64AD-4959-C784-227B-42822B77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2-2. Training-Based Unsupervised Selective Labeling (USL-T)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8884A-E596-297A-C93E-A7635217A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1306"/>
              </a:xfrm>
            </p:spPr>
            <p:txBody>
              <a:bodyPr/>
              <a:lstStyle/>
              <a:p>
                <a:r>
                  <a:rPr lang="en-US" altLang="zh-CN" b="1" dirty="0"/>
                  <a:t>Global Constraint via Learnable K-Means Clustering</a:t>
                </a:r>
              </a:p>
              <a:p>
                <a:r>
                  <a:rPr lang="en-US" altLang="zh-CN" dirty="0"/>
                  <a:t>Jointly learn both the cluster assignment and the feature space for unsupervised instance selection</a:t>
                </a:r>
              </a:p>
              <a:p>
                <a:r>
                  <a:rPr lang="en-US" altLang="zh-CN" dirty="0"/>
                  <a:t>Suppose that there are C centroids initialized randomly. For instance x with feature f(x), we infer one-hot cluster assignment distribution y(x) by finding the closest learnable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∈ {1,. . ., C} based on feature similarity s: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We predict a soft cluster assignment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8884A-E596-297A-C93E-A7635217A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1306"/>
              </a:xfrm>
              <a:blipFill>
                <a:blip r:embed="rId3"/>
                <a:stretch>
                  <a:fillRect l="-1043" t="-2290"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567369-6D30-838D-881E-7877671E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32" y="4825068"/>
            <a:ext cx="3846936" cy="6293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BB607C-D8E7-6B67-E409-71BA5A206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826" y="5922173"/>
            <a:ext cx="2192348" cy="6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2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4A9C-A4F8-457D-0044-53DF7EC5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35174-F616-47B4-92BD-A45BD3AF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934"/>
            <a:ext cx="10515600" cy="4010055"/>
          </a:xfrm>
        </p:spPr>
        <p:txBody>
          <a:bodyPr>
            <a:normAutofit/>
          </a:bodyPr>
          <a:lstStyle/>
          <a:p>
            <a:r>
              <a:rPr lang="en-US" altLang="zh-CN" dirty="0"/>
              <a:t>Minimizing the KL divergence between soft and hard assignments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Each instance to become more similar to its centroid (adjust f(x))</a:t>
            </a:r>
          </a:p>
          <a:p>
            <a:r>
              <a:rPr lang="en-US" altLang="zh-CN" dirty="0"/>
              <a:t>The learnable centroid to become a better representative of instances in the cluster (adjust c)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32006D-7834-0285-B21E-A45D11F6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31" y="2543149"/>
            <a:ext cx="2435937" cy="4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4A9C-A4F8-457D-0044-53DF7EC5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35174-F616-47B4-92BD-A45BD3AFC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5157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Hardening soft assignments has a downside: </a:t>
                </a:r>
                <a:r>
                  <a:rPr lang="en-US" altLang="zh-CN" b="1" dirty="0"/>
                  <a:t>Initial mistakes </a:t>
                </a:r>
                <a:r>
                  <a:rPr lang="en-US" altLang="zh-CN" dirty="0"/>
                  <a:t>are hard to correct with later training, degrading performance</a:t>
                </a:r>
              </a:p>
              <a:p>
                <a:r>
                  <a:rPr lang="en-US" altLang="zh-CN" dirty="0"/>
                  <a:t>Our solution is to ignore ambiguous instances with maximal </a:t>
                </a:r>
                <a:r>
                  <a:rPr lang="en-US" altLang="zh-CN" dirty="0" err="1"/>
                  <a:t>softmax</a:t>
                </a:r>
                <a:r>
                  <a:rPr lang="en-US" altLang="zh-CN" dirty="0"/>
                  <a:t> scores below threshold τ: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As instances are more confidently assigned to a cluster with more training, more instances get involved in shaping both feature f(x) and clusters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35174-F616-47B4-92BD-A45BD3AFC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5157066"/>
              </a:xfrm>
              <a:blipFill>
                <a:blip r:embed="rId3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2B9D7D3-BF29-542D-4EA6-3B64E0809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376" y="3380874"/>
            <a:ext cx="6459247" cy="9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0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9C7FD4-4026-4AE6-9B8E-FCE83D5C2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0876"/>
                <a:ext cx="10515600" cy="5214437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b="1" dirty="0"/>
                  <a:t>Our global loss can be readily related to K-Means clustering</a:t>
                </a:r>
              </a:p>
              <a:p>
                <a:r>
                  <a:rPr lang="en-US" altLang="zh-CN" dirty="0"/>
                  <a:t>For τ = 0 and fixed feature f,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</m:oMath>
                </a14:m>
                <a:r>
                  <a:rPr lang="en-US" altLang="zh-CN" dirty="0"/>
                  <a:t> is equivalent to optimizing K-Means clustering with a regularization term on inter-cluster distances that encourage additional diversity. </a:t>
                </a:r>
              </a:p>
              <a:p>
                <a:r>
                  <a:rPr lang="en-US" altLang="zh-CN" dirty="0"/>
                  <a:t>s(.,.) = - L2 distance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9C7FD4-4026-4AE6-9B8E-FCE83D5C2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0876"/>
                <a:ext cx="10515600" cy="521443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D079D8E-B5A7-9FE4-A1B8-0FC4DCDE1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433" y="3397464"/>
            <a:ext cx="8161134" cy="287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1F71C-4B2A-C11F-893F-756D545A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58"/>
            <a:ext cx="10515600" cy="5522826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Local Constraint with Neighbor Cluster Alignment</a:t>
            </a:r>
          </a:p>
          <a:p>
            <a:r>
              <a:rPr lang="en-US" altLang="zh-CN" dirty="0"/>
              <a:t>Soft assignments usually have low confidence scores for most instances at the beginning</a:t>
            </a:r>
          </a:p>
          <a:p>
            <a:r>
              <a:rPr lang="en-US" altLang="zh-CN" dirty="0"/>
              <a:t>Assigning an instance to the same cluster of its neighbors’ in the </a:t>
            </a:r>
            <a:r>
              <a:rPr lang="en-US" altLang="zh-CN" dirty="0" err="1"/>
              <a:t>unsupervisedly</a:t>
            </a:r>
            <a:r>
              <a:rPr lang="en-US" altLang="zh-CN" dirty="0"/>
              <a:t> learned feature space to prepare confident predictions for the global constraint to take effect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Two types of collapses:</a:t>
            </a:r>
          </a:p>
          <a:p>
            <a:r>
              <a:rPr lang="en-US" altLang="zh-CN" dirty="0"/>
              <a:t>(1) Predicting one big cluster for all the instances</a:t>
            </a:r>
          </a:p>
          <a:p>
            <a:r>
              <a:rPr lang="en-US" altLang="zh-CN" dirty="0"/>
              <a:t>(2) Predicting a soft assignment that is close to a uniform distribution for each instance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12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CD55F-0A54-6686-3C5A-D7465B780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897"/>
            <a:ext cx="10515600" cy="5329065"/>
          </a:xfrm>
        </p:spPr>
        <p:txBody>
          <a:bodyPr/>
          <a:lstStyle/>
          <a:p>
            <a:r>
              <a:rPr lang="en-US" altLang="zh-CN" b="1" dirty="0"/>
              <a:t>For one-cluster collapse</a:t>
            </a:r>
          </a:p>
          <a:p>
            <a:r>
              <a:rPr lang="en-US" altLang="zh-CN" dirty="0"/>
              <a:t>we adopt a trick for long-tailed recognition and adjust logits to prevent their values from concentrating on one cluster: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en-US" altLang="zh-CN" b="1" dirty="0"/>
              <a:t>For even-distribution collapse</a:t>
            </a:r>
          </a:p>
          <a:p>
            <a:r>
              <a:rPr lang="en-US" altLang="zh-CN" dirty="0"/>
              <a:t>we use a sharpening function to encourage the cluster assignment to approach a one-hot probability distribution.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1FB80-B5F8-D79D-703A-F48ECD6C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37" y="2373918"/>
            <a:ext cx="4317725" cy="10550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1F7C18-80C7-B98B-F149-A979AB38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00" y="5312470"/>
            <a:ext cx="5059598" cy="10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7CEA11-A2B2-A948-48A7-36CB69951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5" y="1055413"/>
                <a:ext cx="10515600" cy="5279188"/>
              </a:xfrm>
            </p:spPr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restrict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’s k nearest neighbors, selected according to the </a:t>
                </a:r>
                <a:r>
                  <a:rPr lang="en-US" altLang="zh-CN" dirty="0" err="1"/>
                  <a:t>unsupervisedly</a:t>
                </a:r>
                <a:r>
                  <a:rPr lang="en-US" altLang="zh-CN" dirty="0"/>
                  <a:t> learned feature prior to training and fixed for simplicity and efficiency.</a:t>
                </a:r>
              </a:p>
              <a:p>
                <a:r>
                  <a:rPr lang="en-US" altLang="zh-CN" dirty="0"/>
                  <a:t>Final loss adds up the global and local terms with loss weight λ: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7CEA11-A2B2-A948-48A7-36CB69951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5" y="1055413"/>
                <a:ext cx="10515600" cy="5279188"/>
              </a:xfr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A2E3DEB-53F0-3562-BB66-C5CC65840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969" y="1529478"/>
            <a:ext cx="6306053" cy="80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4518D6-4B5F-EDB1-C752-F634006CA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531" y="4473580"/>
            <a:ext cx="2788931" cy="5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0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DC01-AEDD-A834-5FEB-82BB5AB4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2667"/>
            <a:ext cx="10515600" cy="5584296"/>
          </a:xfrm>
        </p:spPr>
        <p:txBody>
          <a:bodyPr/>
          <a:lstStyle/>
          <a:p>
            <a:r>
              <a:rPr lang="en-US" altLang="zh-CN" b="1" dirty="0"/>
              <a:t>Neither one-cluster nor even-distribution collapse is optimal to our local constraint, i.e.,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For one-cluster collapse        For even distribution collapse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248EAE-D1E8-AF31-FCA9-187E031F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863" y="1068362"/>
            <a:ext cx="2901604" cy="3903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64ACD8-A456-D834-8E7B-04A073DD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30" y="4363001"/>
            <a:ext cx="4303100" cy="20518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758FBF-590A-B470-9F5F-26E0CF7A0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36" y="4319848"/>
            <a:ext cx="4349958" cy="1860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1D2F49-4E28-2587-59C4-87DD1832D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120" y="1567279"/>
            <a:ext cx="3378293" cy="182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A4F84-204E-9AB8-52C8-C8643983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8B6D6-7777-8C2E-D695-5584E7A5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lower the annotation level, the more important what the labeled instances are to SSL. </a:t>
            </a:r>
          </a:p>
          <a:p>
            <a:r>
              <a:rPr lang="en-US" altLang="zh-CN" b="1" dirty="0"/>
              <a:t>Random sampling:</a:t>
            </a:r>
            <a:r>
              <a:rPr lang="en-US" altLang="zh-CN" dirty="0"/>
              <a:t> Fail to cover all semantic classes</a:t>
            </a:r>
          </a:p>
          <a:p>
            <a:r>
              <a:rPr lang="en-US" altLang="zh-CN" b="1" dirty="0"/>
              <a:t>Stratified sampling: </a:t>
            </a:r>
            <a:r>
              <a:rPr lang="en-US" altLang="zh-CN" dirty="0"/>
              <a:t>Unlabeled instances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B7171-EEC2-3C80-83F8-D6361A00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28" y="3919362"/>
            <a:ext cx="8749943" cy="25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3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07353-6BD3-F53C-008E-560AC646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68CE-D07C-C729-5E27-183B923A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Our USL-T is an </a:t>
            </a:r>
            <a:r>
              <a:rPr lang="en-US" altLang="zh-CN" b="1" dirty="0"/>
              <a:t>end-to-end unsupervised feature learning </a:t>
            </a:r>
            <a:r>
              <a:rPr lang="en-US" altLang="zh-CN" dirty="0"/>
              <a:t>method that directly outputs m clusters for selecting m diverse instances.</a:t>
            </a:r>
          </a:p>
          <a:p>
            <a:r>
              <a:rPr lang="en-US" altLang="zh-CN" dirty="0"/>
              <a:t>For each cluster, we then select the most </a:t>
            </a:r>
            <a:r>
              <a:rPr lang="en-US" altLang="zh-CN" b="1" dirty="0"/>
              <a:t>representative</a:t>
            </a:r>
            <a:r>
              <a:rPr lang="en-US" altLang="zh-CN" dirty="0"/>
              <a:t> instance, characterized by its highest confidence score</a:t>
            </a:r>
          </a:p>
          <a:p>
            <a:r>
              <a:rPr lang="en-US" altLang="zh-CN" dirty="0"/>
              <a:t>Just as USL, USL-T improves model learning efficiency by selecting diverse representative instances for labeling, </a:t>
            </a:r>
            <a:r>
              <a:rPr lang="en-US" altLang="zh-CN" b="1" dirty="0"/>
              <a:t>without any label supervision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833CBB-7CA1-9F56-42E8-56A51121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47" y="3556060"/>
            <a:ext cx="1297375" cy="4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5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0953817-1A12-280B-1E0C-AF479D103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10487"/>
              </p:ext>
            </p:extLst>
          </p:nvPr>
        </p:nvGraphicFramePr>
        <p:xfrm>
          <a:off x="838200" y="721360"/>
          <a:ext cx="10515597" cy="552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2095645282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3728964755"/>
                    </a:ext>
                  </a:extLst>
                </a:gridCol>
                <a:gridCol w="4993637">
                  <a:extLst>
                    <a:ext uri="{9D8B030D-6E8A-4147-A177-3AD203B41FA5}">
                      <a16:colId xmlns:a16="http://schemas.microsoft.com/office/drawing/2014/main" val="1838197445"/>
                    </a:ext>
                  </a:extLst>
                </a:gridCol>
              </a:tblGrid>
              <a:tr h="67144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USL-T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15820"/>
                  </a:ext>
                </a:extLst>
              </a:tr>
              <a:tr h="722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unlabeled seed training dataset </a:t>
                      </a:r>
                    </a:p>
                    <a:p>
                      <a:pPr algn="ctr"/>
                      <a:r>
                        <a:rPr lang="en-US" altLang="zh-CN" dirty="0"/>
                        <a:t>+ sampling 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unlabeled dataset,</a:t>
                      </a:r>
                    </a:p>
                    <a:p>
                      <a:pPr algn="ctr"/>
                      <a:r>
                        <a:rPr lang="en-US" altLang="zh-CN" dirty="0"/>
                        <a:t>without external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5257"/>
                  </a:ext>
                </a:extLst>
              </a:tr>
              <a:tr h="772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retrieve an extra set </a:t>
                      </a:r>
                      <a:r>
                        <a:rPr lang="en-US" altLang="zh-CN" dirty="0"/>
                        <a:t>to enhance self-supervised representation learning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select 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</a:t>
                      </a:r>
                      <a:r>
                        <a:rPr lang="en-US" altLang="zh-CN" b="1" dirty="0"/>
                        <a:t>instances </a:t>
                      </a:r>
                      <a:r>
                        <a:rPr lang="en-US" altLang="zh-CN" dirty="0"/>
                        <a:t>for labeling, so that a SSL produces the best classification performance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98915"/>
                  </a:ext>
                </a:extLst>
              </a:tr>
              <a:tr h="7616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</a:p>
                    <a:p>
                      <a:pPr algn="ctr"/>
                      <a:r>
                        <a:rPr lang="en-US" altLang="zh-CN" dirty="0"/>
                        <a:t>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contrastive learning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semi-supervised learning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39508"/>
                  </a:ext>
                </a:extLst>
              </a:tr>
              <a:tr h="2599129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Principles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Tailness</a:t>
                      </a:r>
                      <a:endParaRPr lang="en-US" altLang="zh-CN" b="1" dirty="0"/>
                    </a:p>
                    <a:p>
                      <a:pPr algn="ctr"/>
                      <a:endParaRPr lang="en-US" altLang="zh-CN" b="1" dirty="0"/>
                    </a:p>
                    <a:p>
                      <a:pPr algn="ctr"/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Proximity</a:t>
                      </a:r>
                    </a:p>
                    <a:p>
                      <a:pPr algn="ctr"/>
                      <a:endParaRPr lang="en-US" altLang="zh-CN" b="1" dirty="0"/>
                    </a:p>
                    <a:p>
                      <a:pPr algn="ctr"/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Diversity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Representative for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each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cluster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Diversity</a:t>
                      </a:r>
                      <a:endParaRPr lang="zh-CN" alt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3262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540B109-9CCD-FD33-EB1F-9516EEC6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7" y="4048639"/>
            <a:ext cx="3751213" cy="345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E6E2F5-887D-B453-5288-2F9FAD15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873" y="4795970"/>
            <a:ext cx="2428240" cy="4473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69373C-046A-B104-7992-C8DF358A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810" y="5644622"/>
            <a:ext cx="2918366" cy="4064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E541E-6407-C619-5C2E-BEE9D1D47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508" y="4795970"/>
            <a:ext cx="3422663" cy="4846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1F5464-EB39-F044-8A0F-C1D58A5D6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1381" y="5325552"/>
            <a:ext cx="3712909" cy="473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444B44-1FFC-35C8-DBA2-E3F33383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295" y="5827199"/>
            <a:ext cx="2131083" cy="3874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4D3DF4F-9FBB-985F-90CF-4613897499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1054" y="4069520"/>
            <a:ext cx="1013562" cy="3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27C2A-9B46-C0FB-B4C2-68DF867A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D0F9C-590F-8128-7660-32DE1C072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only an annotation budget and an unlabeled dataset, select a fixed number of instances for labeling, which way would lead to the best SSL model performance when it is trained on such partially labeled data?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D4BC0-043A-05D1-AD42-3B3484FC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2F93B-59FA-8926-560B-87DF108D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altLang="zh-CN" b="1" dirty="0"/>
              <a:t>Representative</a:t>
            </a:r>
            <a:r>
              <a:rPr lang="en-US" altLang="zh-CN" dirty="0"/>
              <a:t>: facilitate label propagation to unlabeled data</a:t>
            </a:r>
          </a:p>
          <a:p>
            <a:r>
              <a:rPr lang="en-US" altLang="zh-CN" b="1" dirty="0"/>
              <a:t>Diverse</a:t>
            </a:r>
            <a:r>
              <a:rPr lang="en-US" altLang="zh-CN" dirty="0"/>
              <a:t>: ensure coverage of the entire dataset</a:t>
            </a:r>
            <a:endParaRPr lang="zh-CN" altLang="en-US" dirty="0"/>
          </a:p>
          <a:p>
            <a:r>
              <a:rPr lang="en-US" altLang="zh-CN" dirty="0"/>
              <a:t>STEP1: Unsupervised feature learning that maps data into a discriminative feature space.</a:t>
            </a:r>
          </a:p>
          <a:p>
            <a:r>
              <a:rPr lang="en-US" altLang="zh-CN" dirty="0"/>
              <a:t>STEP2: Select instances for labeling for maximum representativeness and diversity, without or with additional optimization.</a:t>
            </a:r>
          </a:p>
          <a:p>
            <a:r>
              <a:rPr lang="en-US" altLang="zh-CN" dirty="0"/>
              <a:t>STEP3: Apply SSL to the labeled data and the rest unlabeled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0A731-2F2D-B82D-B0A9-8B2C3D57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Selective Labeling for Semi-supervised Learning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DAEEB-6607-BCEB-0FE3-6B5BBA42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altLang="zh-CN" b="1" dirty="0"/>
              <a:t>Dataset</a:t>
            </a:r>
            <a:r>
              <a:rPr lang="en-US" altLang="zh-CN" dirty="0"/>
              <a:t>: unlabeled dataset of </a:t>
            </a:r>
            <a:r>
              <a:rPr lang="en-US" altLang="zh-CN" i="1" dirty="0"/>
              <a:t>n</a:t>
            </a:r>
            <a:r>
              <a:rPr lang="en-US" altLang="zh-CN" dirty="0"/>
              <a:t> instances</a:t>
            </a:r>
            <a:endParaRPr lang="en-US" altLang="zh-CN" i="1" dirty="0"/>
          </a:p>
          <a:p>
            <a:r>
              <a:rPr lang="en-US" altLang="zh-CN" b="1" dirty="0"/>
              <a:t>Task</a:t>
            </a:r>
            <a:r>
              <a:rPr lang="en-US" altLang="zh-CN" dirty="0"/>
              <a:t>: select </a:t>
            </a:r>
            <a:r>
              <a:rPr lang="en-US" altLang="zh-CN" i="1" dirty="0"/>
              <a:t>m 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 ≪ </a:t>
            </a:r>
            <a:r>
              <a:rPr lang="en-US" altLang="zh-CN" i="1" dirty="0"/>
              <a:t>n</a:t>
            </a:r>
            <a:r>
              <a:rPr lang="en-US" altLang="zh-CN" dirty="0"/>
              <a:t>) instances for labeling, so that a SSL model trained on such a partially labeled dataset produces the best classification performance.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47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E3F8-2703-A05E-0568-D14635D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1.Unsupervised Representation Learning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84B3DD-A818-6224-C4F4-E8F5CF133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Obtain lower-dimensional and semantically meaningful features with </a:t>
                </a:r>
                <a:r>
                  <a:rPr lang="en-US" altLang="zh-CN" b="1" dirty="0"/>
                  <a:t>unsupervised contrastive learning </a:t>
                </a:r>
              </a:p>
              <a:p>
                <a:r>
                  <a:rPr lang="en-US" altLang="zh-CN" dirty="0"/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onto a </a:t>
                </a:r>
                <a:r>
                  <a:rPr lang="en-US" altLang="zh-CN" i="1" dirty="0"/>
                  <a:t>d</a:t>
                </a:r>
                <a:r>
                  <a:rPr lang="en-US" altLang="zh-CN" dirty="0"/>
                  <a:t>-dimensional hypersphere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normalization, 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84B3DD-A818-6224-C4F4-E8F5CF133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1043" t="-2521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14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91DD6-53A4-D064-EC0B-4205B940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2-1. Unsupervised Selective Labeling (USL)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D5AF-739F-DD46-2A86-303A3B556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8352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We study the relationships between data instances using a </a:t>
                </a:r>
                <a:r>
                  <a:rPr lang="en-US" altLang="zh-CN" b="1" dirty="0"/>
                  <a:t>weighted graph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instances in the (normalized) feature space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Edges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D5AF-739F-DD46-2A86-303A3B556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8352"/>
                <a:ext cx="10515600" cy="4351338"/>
              </a:xfrm>
              <a:blipFill>
                <a:blip r:embed="rId3"/>
                <a:stretch>
                  <a:fillRect l="-1043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9DF577B-1CC0-4958-97C6-9996C8EB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955" y="3625924"/>
            <a:ext cx="3411965" cy="61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FBED-F612-6289-9372-0085AAB1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Representativeness: Select Density Peaks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BD343-FDC4-F1F1-C6E6-613BA524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2127"/>
            <a:ext cx="10515600" cy="4351338"/>
          </a:xfrm>
        </p:spPr>
        <p:txBody>
          <a:bodyPr/>
          <a:lstStyle/>
          <a:p>
            <a:r>
              <a:rPr lang="en-US" altLang="zh-CN" dirty="0"/>
              <a:t>The K-nearest neighbor density (K-NN) estimation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                           is the volume of a unit d-dimensional ball, k(</a:t>
            </a:r>
            <a:r>
              <a:rPr lang="en-US" altLang="zh-CN" dirty="0" err="1"/>
              <a:t>i</a:t>
            </a:r>
            <a:r>
              <a:rPr lang="en-US" altLang="zh-CN" dirty="0"/>
              <a:t>) instance i’s kth nearest neighbor.</a:t>
            </a:r>
          </a:p>
          <a:p>
            <a:r>
              <a:rPr lang="en-US" altLang="zh-CN" dirty="0"/>
              <a:t>For robustness, we replace it with the average distance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84AB53-A0A4-D568-D30D-4D6842B9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615" y="2482074"/>
            <a:ext cx="4804770" cy="946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BEB69D-BFA0-9FE8-25F9-28E1CBE5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33" y="3416531"/>
            <a:ext cx="2257740" cy="371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23C240-74EC-3431-1E48-147C80EE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74" y="4905501"/>
            <a:ext cx="8202252" cy="9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0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145DE-8FD2-C44F-098B-F3D196D1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Diversity: Pick One in Each Cluster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0CC5D-80DD-486F-9289-A56D063ED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K-Means clustering that partitions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instances into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(≤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)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clusters, with each cluster represented by its centroid 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and every instance assigned to the cluster of the nearest centroid.</a:t>
                </a:r>
              </a:p>
              <a:p>
                <a:r>
                  <a:rPr lang="en-US" altLang="zh-CN" dirty="0"/>
                  <a:t>we seek m-way node partitioning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} that minimizes the within-cluster sum of squares: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is optimized iteratively with EM. We then pick the most representative instance of each cluster.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0CC5D-80DD-486F-9289-A56D063ED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C102756-E59F-E9DC-2A6F-ED8D166A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060" y="4039985"/>
            <a:ext cx="5825879" cy="10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1505</Words>
  <Application>Microsoft Office PowerPoint</Application>
  <PresentationFormat>宽屏</PresentationFormat>
  <Paragraphs>153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Office 主题​​</vt:lpstr>
      <vt:lpstr>Unsupervised Selective Labeling for More Effective Semi-Supervised Learning</vt:lpstr>
      <vt:lpstr>Introduction</vt:lpstr>
      <vt:lpstr>PowerPoint 演示文稿</vt:lpstr>
      <vt:lpstr>PowerPoint 演示文稿</vt:lpstr>
      <vt:lpstr>Selective Labeling for Semi-supervised Learning</vt:lpstr>
      <vt:lpstr>1.Unsupervised Representation Learning</vt:lpstr>
      <vt:lpstr>2-1. Unsupervised Selective Labeling (USL)</vt:lpstr>
      <vt:lpstr>Representativeness: Select Density Peaks</vt:lpstr>
      <vt:lpstr>Diversity: Pick One in Each Cluster</vt:lpstr>
      <vt:lpstr>PowerPoint 演示文稿</vt:lpstr>
      <vt:lpstr>Regularization: Inter-cluster Information Exchange</vt:lpstr>
      <vt:lpstr>2-2. Training-Based Unsupervised Selective Labeling (USL-T)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Selective Labeling for More Effective Semi-Supervised Learning</dc:title>
  <dc:creator>吴 晓童</dc:creator>
  <cp:lastModifiedBy>吴 晓童</cp:lastModifiedBy>
  <cp:revision>52</cp:revision>
  <dcterms:created xsi:type="dcterms:W3CDTF">2022-10-24T02:15:46Z</dcterms:created>
  <dcterms:modified xsi:type="dcterms:W3CDTF">2022-11-01T09:54:57Z</dcterms:modified>
</cp:coreProperties>
</file>