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8" r:id="rId5"/>
    <p:sldId id="259" r:id="rId6"/>
    <p:sldId id="260" r:id="rId7"/>
    <p:sldId id="304" r:id="rId8"/>
    <p:sldId id="305" r:id="rId9"/>
    <p:sldId id="303" r:id="rId10"/>
    <p:sldId id="261" r:id="rId11"/>
    <p:sldId id="277" r:id="rId12"/>
    <p:sldId id="279" r:id="rId13"/>
    <p:sldId id="278" r:id="rId14"/>
    <p:sldId id="306" r:id="rId15"/>
    <p:sldId id="280" r:id="rId16"/>
    <p:sldId id="281" r:id="rId17"/>
    <p:sldId id="282" r:id="rId18"/>
    <p:sldId id="308" r:id="rId19"/>
    <p:sldId id="296" r:id="rId20"/>
    <p:sldId id="297" r:id="rId21"/>
    <p:sldId id="299" r:id="rId22"/>
    <p:sldId id="309" r:id="rId23"/>
    <p:sldId id="301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1AED7"/>
    <a:srgbClr val="83CCEC"/>
    <a:srgbClr val="7FC5E4"/>
    <a:srgbClr val="00B0F0"/>
    <a:srgbClr val="FFFFFF"/>
    <a:srgbClr val="FE0000"/>
    <a:srgbClr val="2747BE"/>
    <a:srgbClr val="DE912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5244" autoAdjust="0"/>
  </p:normalViewPr>
  <p:slideViewPr>
    <p:cSldViewPr>
      <p:cViewPr varScale="1">
        <p:scale>
          <a:sx n="86" d="100"/>
          <a:sy n="86" d="100"/>
        </p:scale>
        <p:origin x="1210" y="72"/>
      </p:cViewPr>
      <p:guideLst>
        <p:guide orient="horz" pos="2127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3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AFB586-A940-4579-9D59-431DEF35403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7CDFBD-7ED1-483B-8D71-AFB25A2396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信息填充为什么消耗资源，而消息扩展及压缩函数为什么不占用资源，图片讲解一下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97742B9-8637-4775-9EA5-F83F17364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69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05" y="1772920"/>
            <a:ext cx="7945120" cy="1637665"/>
          </a:xfrm>
        </p:spPr>
        <p:txBody>
          <a:bodyPr/>
          <a:lstStyle/>
          <a:p>
            <a:r>
              <a:rPr lang="zh-CN" altLang="en-US" sz="3400" dirty="0"/>
              <a:t>Hardware Design And Implementation Of SM3 Hash Algorithm for Financial IC Card</a:t>
            </a:r>
            <a:br>
              <a:rPr lang="zh-CN" altLang="en-US" sz="3000" dirty="0"/>
            </a:b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1105" y="3293110"/>
            <a:ext cx="4162425" cy="17653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作者：</a:t>
            </a:r>
            <a:r>
              <a:rPr lang="en-US" altLang="zh-CN">
                <a:solidFill>
                  <a:schemeClr val="bg1"/>
                </a:solidFill>
              </a:rPr>
              <a:t>Ye Hu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单位：</a:t>
            </a:r>
            <a:r>
              <a:rPr lang="en-US" altLang="zh-CN">
                <a:solidFill>
                  <a:schemeClr val="bg1"/>
                </a:solidFill>
              </a:rPr>
              <a:t>Tsinghua University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299835" y="5661025"/>
            <a:ext cx="3254375" cy="128778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200">
                <a:solidFill>
                  <a:schemeClr val="bg1"/>
                </a:solidFill>
              </a:rPr>
              <a:t>李晨</a:t>
            </a:r>
            <a:endParaRPr lang="zh-CN" altLang="en-US" sz="2200">
              <a:solidFill>
                <a:schemeClr val="bg1"/>
              </a:solidFill>
            </a:endParaRPr>
          </a:p>
          <a:p>
            <a:r>
              <a:rPr lang="en-US" altLang="zh-CN" sz="2200">
                <a:solidFill>
                  <a:schemeClr val="bg1"/>
                </a:solidFill>
              </a:rPr>
              <a:t>2021/12/4</a:t>
            </a:r>
            <a:endParaRPr lang="zh-CN" altLang="en-US" sz="2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525" y="1840230"/>
            <a:ext cx="2208530" cy="464185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330450"/>
            <a:ext cx="9171940" cy="2092960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440" y="1840230"/>
            <a:ext cx="1890395" cy="2560320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4068445" y="3023870"/>
            <a:ext cx="4144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本文设计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881380" y="2304415"/>
            <a:ext cx="208915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en-US" altLang="zh-CN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9575" y="1007745"/>
            <a:ext cx="3717290" cy="5133975"/>
          </a:xfrm>
        </p:spPr>
        <p:txBody>
          <a:bodyPr/>
          <a:p>
            <a:pPr marL="0" indent="0" algn="just">
              <a:buNone/>
            </a:pPr>
            <a:r>
              <a:rPr lang="zh-CN" altLang="en-US" dirty="0">
                <a:solidFill>
                  <a:schemeClr val="tx1"/>
                </a:solidFill>
              </a:rPr>
              <a:t>软硬件协同设计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消息填充和解析会消耗大量的硬件资源，因此实用软件来处理信息填充和解析部分。</a:t>
            </a:r>
            <a:endParaRPr lang="zh-CN" altLang="en-US" sz="2200" b="0" dirty="0">
              <a:solidFill>
                <a:schemeClr val="tx1"/>
              </a:solidFill>
              <a:sym typeface="+mn-ea"/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sz="2200" b="0" dirty="0">
                <a:solidFill>
                  <a:schemeClr val="tx1"/>
                </a:solidFill>
                <a:sym typeface="+mn-ea"/>
              </a:rPr>
              <a:t>在《An Efficient and Low-Power Design of the SM3 Hash Algorithm for IoT》一文中，</a:t>
            </a:r>
            <a:r>
              <a:rPr lang="en-US" altLang="zh-CN" sz="2200" b="0" dirty="0">
                <a:solidFill>
                  <a:schemeClr val="tx1"/>
                </a:solidFill>
                <a:sym typeface="+mn-ea"/>
              </a:rPr>
              <a:t>cpu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运行</a:t>
            </a:r>
            <a:r>
              <a:rPr lang="en-US" altLang="zh-CN" sz="2200" b="0" dirty="0">
                <a:solidFill>
                  <a:schemeClr val="tx1"/>
                </a:solidFill>
                <a:sym typeface="+mn-ea"/>
              </a:rPr>
              <a:t>SM3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，测得信息扩展和压缩函数运算占总运行时间超过</a:t>
            </a:r>
            <a:r>
              <a:rPr lang="en-US" altLang="zh-CN" sz="2200" b="0" dirty="0">
                <a:solidFill>
                  <a:schemeClr val="tx1"/>
                </a:solidFill>
                <a:sym typeface="+mn-ea"/>
              </a:rPr>
              <a:t>90%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，硬件处理消息扩展及压缩函数两个部分。</a:t>
            </a:r>
            <a:endParaRPr lang="zh-CN" altLang="en-US" sz="2200" b="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33145"/>
            <a:ext cx="4418965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99160" y="981075"/>
            <a:ext cx="3717290" cy="5133975"/>
          </a:xfrm>
        </p:spPr>
        <p:txBody>
          <a:bodyPr/>
          <a:p>
            <a:pPr marL="0" indent="0" algn="just">
              <a:buNone/>
            </a:pPr>
            <a:r>
              <a:rPr lang="zh-CN" altLang="en-US" dirty="0">
                <a:solidFill>
                  <a:schemeClr val="tx1"/>
                </a:solidFill>
              </a:rPr>
              <a:t>状态机设计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1</a:t>
            </a:r>
            <a:r>
              <a:rPr lang="zh-CN" altLang="en-US" sz="2200" b="0" dirty="0">
                <a:solidFill>
                  <a:schemeClr val="tx1"/>
                </a:solidFill>
              </a:rPr>
              <a:t>、空闲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2</a:t>
            </a:r>
            <a:r>
              <a:rPr lang="zh-CN" altLang="en-US" sz="2200" b="0" dirty="0">
                <a:solidFill>
                  <a:schemeClr val="tx1"/>
                </a:solidFill>
              </a:rPr>
              <a:t>、读取</a:t>
            </a:r>
            <a:r>
              <a:rPr lang="en-US" altLang="zh-CN" sz="2200" b="0" dirty="0">
                <a:solidFill>
                  <a:schemeClr val="tx1"/>
                </a:solidFill>
              </a:rPr>
              <a:t>256bit</a:t>
            </a:r>
            <a:r>
              <a:rPr lang="zh-CN" altLang="en-US" sz="2200" b="0" dirty="0">
                <a:solidFill>
                  <a:schemeClr val="tx1"/>
                </a:solidFill>
              </a:rPr>
              <a:t>初始值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3</a:t>
            </a:r>
            <a:r>
              <a:rPr lang="zh-CN" altLang="en-US" sz="2200" b="0" dirty="0">
                <a:solidFill>
                  <a:schemeClr val="tx1"/>
                </a:solidFill>
              </a:rPr>
              <a:t>、读取</a:t>
            </a:r>
            <a:r>
              <a:rPr lang="en-US" altLang="zh-CN" sz="2200" b="0" dirty="0">
                <a:solidFill>
                  <a:schemeClr val="tx1"/>
                </a:solidFill>
              </a:rPr>
              <a:t>512bit</a:t>
            </a:r>
            <a:r>
              <a:rPr lang="zh-CN" altLang="en-US" sz="2200" b="0" dirty="0">
                <a:solidFill>
                  <a:schemeClr val="tx1"/>
                </a:solidFill>
              </a:rPr>
              <a:t>信息</a:t>
            </a:r>
            <a:r>
              <a:rPr lang="en-US" altLang="zh-CN" sz="2200" b="0" dirty="0">
                <a:solidFill>
                  <a:schemeClr val="tx1"/>
                </a:solidFill>
              </a:rPr>
              <a:t>B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4</a:t>
            </a:r>
            <a:r>
              <a:rPr lang="zh-CN" altLang="en-US" sz="2200" b="0" dirty="0">
                <a:solidFill>
                  <a:schemeClr val="tx1"/>
                </a:solidFill>
              </a:rPr>
              <a:t>、压缩函数进行</a:t>
            </a:r>
            <a:r>
              <a:rPr lang="en-US" altLang="zh-CN" sz="2200" b="0" dirty="0">
                <a:solidFill>
                  <a:schemeClr val="tx1"/>
                </a:solidFill>
              </a:rPr>
              <a:t>64</a:t>
            </a:r>
            <a:r>
              <a:rPr lang="zh-CN" altLang="en-US" sz="2200" b="0" dirty="0">
                <a:solidFill>
                  <a:schemeClr val="tx1"/>
                </a:solidFill>
              </a:rPr>
              <a:t>次迭代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5</a:t>
            </a:r>
            <a:r>
              <a:rPr lang="zh-CN" altLang="en-US" sz="2200" b="0" dirty="0">
                <a:solidFill>
                  <a:schemeClr val="tx1"/>
                </a:solidFill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</a:rPr>
              <a:t>V(i-1)</a:t>
            </a:r>
            <a:r>
              <a:rPr lang="zh-CN" altLang="en-US" sz="2200" b="0" dirty="0">
                <a:solidFill>
                  <a:schemeClr val="tx1"/>
                </a:solidFill>
              </a:rPr>
              <a:t>和</a:t>
            </a:r>
            <a:r>
              <a:rPr lang="en-US" altLang="zh-CN" sz="2200" b="0" dirty="0">
                <a:solidFill>
                  <a:schemeClr val="tx1"/>
                </a:solidFill>
              </a:rPr>
              <a:t>ABCDEFGH</a:t>
            </a:r>
            <a:r>
              <a:rPr lang="zh-CN" altLang="en-US" sz="2200" b="0" dirty="0">
                <a:solidFill>
                  <a:schemeClr val="tx1"/>
                </a:solidFill>
              </a:rPr>
              <a:t>异或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6</a:t>
            </a:r>
            <a:r>
              <a:rPr lang="zh-CN" altLang="en-US" sz="2200" b="0" dirty="0">
                <a:solidFill>
                  <a:schemeClr val="tx1"/>
                </a:solidFill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</a:rPr>
              <a:t>256bit</a:t>
            </a:r>
            <a:r>
              <a:rPr lang="zh-CN" altLang="en-US" sz="2200" b="0" dirty="0">
                <a:solidFill>
                  <a:schemeClr val="tx1"/>
                </a:solidFill>
              </a:rPr>
              <a:t>信息写入</a:t>
            </a:r>
            <a:r>
              <a:rPr lang="en-US" altLang="zh-CN" sz="2200" b="0" dirty="0">
                <a:solidFill>
                  <a:schemeClr val="tx1"/>
                </a:solidFill>
              </a:rPr>
              <a:t>RAM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7</a:t>
            </a:r>
            <a:r>
              <a:rPr lang="zh-CN" altLang="en-US" sz="2200" b="0" dirty="0">
                <a:solidFill>
                  <a:schemeClr val="tx1"/>
                </a:solidFill>
              </a:rPr>
              <a:t>、输出杂凑值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zh-CN" altLang="en-US" sz="2200" b="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4859655" y="1485265"/>
            <a:ext cx="341757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750" y="4293235"/>
            <a:ext cx="8195945" cy="2280920"/>
          </a:xfrm>
        </p:spPr>
        <p:txBody>
          <a:bodyPr/>
          <a:p>
            <a:pPr marL="0" indent="0" algn="just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ea"/>
                <a:cs typeface="+mn-ea"/>
              </a:rPr>
              <a:t>SM3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cs typeface="+mn-ea"/>
              </a:rPr>
              <a:t>算法整体架构：</a:t>
            </a:r>
            <a:endParaRPr lang="zh-CN" altLang="en-US" sz="20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/>
                </a:solidFill>
                <a:latin typeface="+mn-ea"/>
                <a:cs typeface="+mn-ea"/>
              </a:rPr>
              <a:t>控制单元：状态机与计数器一起工作来控制迭代压缩等功能。</a:t>
            </a:r>
            <a:endParaRPr lang="zh-CN" altLang="en-US" sz="20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/>
                </a:solidFill>
                <a:latin typeface="+mn-ea"/>
                <a:cs typeface="+mn-ea"/>
              </a:rPr>
              <a:t>消息扩展模块</a:t>
            </a:r>
            <a:endParaRPr lang="zh-CN" altLang="en-US" sz="20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/>
                </a:solidFill>
                <a:latin typeface="+mn-ea"/>
                <a:cs typeface="+mn-ea"/>
              </a:rPr>
              <a:t>压缩函数电路（包含常数，逻辑函数和算数电路）</a:t>
            </a:r>
            <a:endParaRPr lang="zh-CN" altLang="en-US" sz="20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tx1"/>
                </a:solidFill>
                <a:latin typeface="+mn-ea"/>
                <a:cs typeface="+mn-ea"/>
              </a:rPr>
              <a:t>压缩寄存器</a:t>
            </a:r>
            <a:endParaRPr lang="zh-CN" altLang="en-US" sz="20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CN" altLang="en-US" sz="2000" b="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767715"/>
            <a:ext cx="5830570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215" y="981075"/>
            <a:ext cx="3869055" cy="31419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07205" y="3877310"/>
            <a:ext cx="46012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消息扩展模块是由</a:t>
            </a:r>
            <a:r>
              <a:rPr lang="en-US" altLang="zh-CN" sz="2200"/>
              <a:t>16</a:t>
            </a:r>
            <a:r>
              <a:rPr lang="zh-CN" altLang="en-US" sz="2200"/>
              <a:t>个</a:t>
            </a:r>
            <a:r>
              <a:rPr lang="en-US" altLang="zh-CN" sz="2200"/>
              <a:t>32bit</a:t>
            </a:r>
            <a:r>
              <a:rPr lang="zh-CN" altLang="en-US" sz="2200"/>
              <a:t>寄存器构成的链。</a:t>
            </a:r>
            <a:endParaRPr lang="zh-CN" altLang="en-US" sz="2200"/>
          </a:p>
          <a:p>
            <a:r>
              <a:rPr lang="zh-CN" altLang="en-US" sz="2200"/>
              <a:t>使用</a:t>
            </a:r>
            <a:r>
              <a:rPr lang="en-US" altLang="zh-CN" sz="2200"/>
              <a:t>w15</a:t>
            </a:r>
            <a:r>
              <a:rPr lang="zh-CN" altLang="en-US" sz="2200"/>
              <a:t>接收输入值，而非</a:t>
            </a:r>
            <a:r>
              <a:rPr lang="zh-CN" altLang="en-US" sz="2200">
                <a:sym typeface="+mn-ea"/>
              </a:rPr>
              <a:t>使用</a:t>
            </a:r>
            <a:r>
              <a:rPr lang="en-US" altLang="zh-CN" sz="2200">
                <a:sym typeface="+mn-ea"/>
              </a:rPr>
              <a:t>16</a:t>
            </a:r>
            <a:r>
              <a:rPr lang="zh-CN" altLang="en-US" sz="2200">
                <a:sym typeface="+mn-ea"/>
              </a:rPr>
              <a:t>个寄存器单独接收</a:t>
            </a:r>
            <a:r>
              <a:rPr lang="zh-CN" altLang="en-US" sz="2200"/>
              <a:t>。</a:t>
            </a:r>
            <a:endParaRPr lang="zh-CN" altLang="en-US" sz="22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lum bright="-24000" contrast="54000"/>
          </a:blip>
          <a:stretch>
            <a:fillRect/>
          </a:stretch>
        </p:blipFill>
        <p:spPr>
          <a:xfrm>
            <a:off x="4787900" y="2015490"/>
            <a:ext cx="3639820" cy="1072515"/>
          </a:xfrm>
          <a:prstGeom prst="rect">
            <a:avLst/>
          </a:prstGeom>
        </p:spPr>
      </p:pic>
      <p:pic>
        <p:nvPicPr>
          <p:cNvPr id="12" name="内容占位符 11"/>
          <p:cNvPicPr>
            <a:picLocks noChangeAspect="1"/>
          </p:cNvPicPr>
          <p:nvPr>
            <p:ph idx="1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9070" y="4293235"/>
            <a:ext cx="3872865" cy="1367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b="867"/>
          <a:stretch>
            <a:fillRect/>
          </a:stretch>
        </p:blipFill>
        <p:spPr>
          <a:xfrm>
            <a:off x="1697355" y="908685"/>
            <a:ext cx="5749925" cy="2978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67810" y="5949315"/>
            <a:ext cx="50933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/>
              <a:t>集成消息填充的</a:t>
            </a:r>
            <a:r>
              <a:rPr lang="en-US" altLang="zh-CN" sz="1500"/>
              <a:t>SM3</a:t>
            </a:r>
            <a:r>
              <a:rPr lang="zh-CN" altLang="en-US" sz="1500"/>
              <a:t>算法硬件设计与实现，武迪等，</a:t>
            </a:r>
            <a:r>
              <a:rPr lang="en-US" altLang="zh-CN" sz="1500"/>
              <a:t>2019</a:t>
            </a:r>
            <a:endParaRPr lang="en-US" altLang="zh-CN" sz="1500"/>
          </a:p>
        </p:txBody>
      </p:sp>
      <p:sp>
        <p:nvSpPr>
          <p:cNvPr id="7" name="文本框 6"/>
          <p:cNvSpPr txBox="1"/>
          <p:nvPr/>
        </p:nvSpPr>
        <p:spPr>
          <a:xfrm>
            <a:off x="755015" y="4221480"/>
            <a:ext cx="7870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19</a:t>
            </a:r>
            <a:r>
              <a:rPr lang="zh-CN" altLang="en-US" sz="2000"/>
              <a:t>年的一篇文献中提出了另一种信息扩展模块。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提前输出结果，可以提前</a:t>
            </a:r>
            <a:r>
              <a:rPr lang="en-US" altLang="zh-CN" sz="2000"/>
              <a:t>11</a:t>
            </a:r>
            <a:r>
              <a:rPr lang="zh-CN" altLang="en-US" sz="2000"/>
              <a:t>个时钟周期输出结果。</a:t>
            </a:r>
            <a:endParaRPr lang="zh-CN" altLang="en-US" sz="2000"/>
          </a:p>
        </p:txBody>
      </p:sp>
      <p:sp>
        <p:nvSpPr>
          <p:cNvPr id="5" name="椭圆 4"/>
          <p:cNvSpPr/>
          <p:nvPr/>
        </p:nvSpPr>
        <p:spPr>
          <a:xfrm>
            <a:off x="5928995" y="2967355"/>
            <a:ext cx="87630" cy="17970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6905" y="3141345"/>
            <a:ext cx="78701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本文之前已有的优化结构：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CSA</a:t>
            </a:r>
            <a:r>
              <a:rPr lang="zh-CN" altLang="en-US" sz="2000"/>
              <a:t>结构（进位保留加法器）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准流水线</a:t>
            </a:r>
            <a:r>
              <a:rPr lang="zh-CN" altLang="en-US" sz="2000"/>
              <a:t>（截断算法</a:t>
            </a:r>
            <a:r>
              <a:rPr lang="en-US" altLang="zh-CN" sz="2000"/>
              <a:t>中的长关键路径</a:t>
            </a:r>
            <a:r>
              <a:rPr lang="zh-CN" altLang="en-US" sz="2000"/>
              <a:t>）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将</a:t>
            </a:r>
            <a:r>
              <a:rPr lang="zh-CN" altLang="en-US" sz="2000"/>
              <a:t>关键路径中的第一个加法添加</a:t>
            </a:r>
            <a:r>
              <a:rPr lang="en-US" altLang="zh-CN" sz="2000"/>
              <a:t>到信息扩展阶段。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……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611"/>
          <a:stretch>
            <a:fillRect/>
          </a:stretch>
        </p:blipFill>
        <p:spPr>
          <a:xfrm>
            <a:off x="2265680" y="836930"/>
            <a:ext cx="4267200" cy="2072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895" y="5085715"/>
            <a:ext cx="7870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本文的优化：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控制</a:t>
            </a:r>
            <a:r>
              <a:rPr lang="en-US" altLang="zh-CN" sz="2000"/>
              <a:t>SM3</a:t>
            </a:r>
            <a:r>
              <a:rPr lang="zh-CN" altLang="en-US" sz="2000"/>
              <a:t>电路在压缩函数没有运行时，保持电路稳定。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6588125" y="3645535"/>
            <a:ext cx="1889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加大面积开销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525" y="1840230"/>
            <a:ext cx="2208530" cy="464185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330450"/>
            <a:ext cx="9171940" cy="2092960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440" y="1840230"/>
            <a:ext cx="1890395" cy="2560320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4068445" y="3023870"/>
            <a:ext cx="4144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结果分析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881380" y="2304415"/>
            <a:ext cx="208915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en-US" altLang="zh-CN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6590" y="1772920"/>
            <a:ext cx="5400675" cy="300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4869180"/>
            <a:ext cx="5419725" cy="1323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0105" y="1074420"/>
            <a:ext cx="7476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SMIC 0.13 μm</a:t>
            </a:r>
            <a:r>
              <a:rPr lang="zh-CN" altLang="en-US"/>
              <a:t>技术进行电路、行为仿真及功耗分析。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9575" y="1007745"/>
            <a:ext cx="8319770" cy="5133975"/>
          </a:xfrm>
        </p:spPr>
        <p:txBody>
          <a:bodyPr/>
          <a:p>
            <a:pPr marL="0" indent="0" algn="just">
              <a:buNone/>
            </a:pPr>
            <a:endParaRPr lang="zh-CN" altLang="en-US" sz="21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zh-CN" altLang="en-US" sz="2100" b="0" dirty="0">
                <a:solidFill>
                  <a:schemeClr val="tx1"/>
                </a:solidFill>
              </a:rPr>
              <a:t>本文主要进行的两个优化：</a:t>
            </a:r>
            <a:endParaRPr lang="zh-CN" altLang="en-US" sz="21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altLang="zh-CN" sz="2100" b="0" dirty="0">
                <a:solidFill>
                  <a:schemeClr val="tx1"/>
                </a:solidFill>
              </a:rPr>
              <a:t>1</a:t>
            </a:r>
            <a:r>
              <a:rPr lang="zh-CN" altLang="en-US" sz="2100" b="0" dirty="0">
                <a:solidFill>
                  <a:schemeClr val="tx1"/>
                </a:solidFill>
              </a:rPr>
              <a:t>、消息扩展和压缩寄存器的</a:t>
            </a:r>
            <a:r>
              <a:rPr lang="en-US" altLang="zh-CN" sz="2100" b="0" dirty="0">
                <a:solidFill>
                  <a:schemeClr val="tx1"/>
                </a:solidFill>
              </a:rPr>
              <a:t>RAM</a:t>
            </a:r>
            <a:r>
              <a:rPr lang="zh-CN" altLang="en-US" sz="2100" b="0" dirty="0">
                <a:solidFill>
                  <a:schemeClr val="tx1"/>
                </a:solidFill>
              </a:rPr>
              <a:t>接口设计</a:t>
            </a:r>
            <a:endParaRPr lang="zh-CN" altLang="en-US" sz="21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altLang="zh-CN" sz="2100" b="0" dirty="0">
                <a:solidFill>
                  <a:schemeClr val="tx1"/>
                </a:solidFill>
              </a:rPr>
              <a:t>2</a:t>
            </a:r>
            <a:r>
              <a:rPr lang="zh-CN" altLang="en-US" sz="2100" b="0" dirty="0">
                <a:solidFill>
                  <a:schemeClr val="tx1"/>
                </a:solidFill>
              </a:rPr>
              <a:t>、压缩函数不工作时，保持该模块输入信号稳定。</a:t>
            </a:r>
            <a:endParaRPr lang="zh-CN" altLang="en-US" sz="21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altLang="zh-CN" sz="21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zh-CN" altLang="en-US" sz="2100" b="0" dirty="0">
                <a:solidFill>
                  <a:schemeClr val="tx1"/>
                </a:solidFill>
              </a:rPr>
              <a:t>对比了优化与未优化设计的关键路径、面积、和功耗</a:t>
            </a:r>
            <a:endParaRPr lang="zh-CN" altLang="en-US" sz="21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zh-CN" altLang="en-US" sz="2100" b="0" dirty="0">
              <a:solidFill>
                <a:schemeClr val="tx1"/>
              </a:solidFill>
            </a:endParaRPr>
          </a:p>
        </p:txBody>
      </p:sp>
      <p:pic>
        <p:nvPicPr>
          <p:cNvPr id="2" name="内容占位符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3644900"/>
            <a:ext cx="6571615" cy="1875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/>
          <p:nvPr/>
        </p:nvSpPr>
        <p:spPr bwMode="auto">
          <a:xfrm>
            <a:off x="1390049" y="161167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/>
          <p:nvPr/>
        </p:nvSpPr>
        <p:spPr bwMode="auto">
          <a:xfrm>
            <a:off x="1226600" y="170054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1475740" y="1611679"/>
            <a:ext cx="720444" cy="737899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/>
          <p:nvPr/>
        </p:nvSpPr>
        <p:spPr bwMode="auto">
          <a:xfrm>
            <a:off x="1390049" y="263204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1226600" y="272090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1475740" y="2632042"/>
            <a:ext cx="720444" cy="737900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/>
          <p:nvPr/>
        </p:nvSpPr>
        <p:spPr bwMode="auto">
          <a:xfrm>
            <a:off x="1390049" y="363019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1226600" y="371746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475740" y="3630191"/>
            <a:ext cx="720444" cy="737899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/>
          <p:nvPr/>
        </p:nvSpPr>
        <p:spPr bwMode="auto">
          <a:xfrm>
            <a:off x="1390049" y="463944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1226600" y="472672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1475740" y="4639447"/>
            <a:ext cx="720444" cy="737899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2405651" y="1762432"/>
            <a:ext cx="20878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摘要与背景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1583648" y="1654525"/>
            <a:ext cx="499868" cy="707749"/>
          </a:xfrm>
          <a:prstGeom prst="rect">
            <a:avLst/>
          </a:prstGeom>
          <a:solidFill>
            <a:srgbClr val="51AE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2405651" y="2812947"/>
            <a:ext cx="375729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SM3 Hash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算法描述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1583648" y="2652673"/>
            <a:ext cx="499868" cy="707749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2405651" y="3757141"/>
            <a:ext cx="17068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本文设计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1583648" y="364923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2405651" y="4777504"/>
            <a:ext cx="17068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结果分析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1583648" y="4669597"/>
            <a:ext cx="499868" cy="707749"/>
          </a:xfrm>
          <a:prstGeom prst="rect">
            <a:avLst/>
          </a:prstGeom>
          <a:solidFill>
            <a:srgbClr val="51AE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 animBg="1" autoUpdateAnimBg="0"/>
      <p:bldP spid="14343" grpId="0" bldLvl="0" animBg="1" autoUpdateAnimBg="0"/>
      <p:bldP spid="14346" grpId="0" bldLvl="0" animBg="1" autoUpdateAnimBg="0"/>
      <p:bldP spid="14349" grpId="0" bldLvl="0" animBg="1" autoUpdateAnimBg="0"/>
      <p:bldP spid="14353" grpId="0" autoUpdateAnimBg="0"/>
      <p:bldP spid="14354" grpId="0" bldLvl="0" animBg="1"/>
      <p:bldP spid="14355" grpId="0" autoUpdateAnimBg="0"/>
      <p:bldP spid="14356" grpId="0" bldLvl="0" animBg="1"/>
      <p:bldP spid="14357" grpId="0" autoUpdateAnimBg="0"/>
      <p:bldP spid="14358" grpId="0" autoUpdateAnimBg="0"/>
      <p:bldP spid="14359" grpId="0" autoUpdateAnimBg="0"/>
      <p:bldP spid="1436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4077335"/>
            <a:ext cx="4905375" cy="1400175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05" y="1196975"/>
            <a:ext cx="8319770" cy="26962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092960" y="2997200"/>
            <a:ext cx="4958715" cy="75120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zh-CN" altLang="en-US" sz="44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感谢聆听！</a:t>
            </a:r>
            <a:endParaRPr lang="zh-CN" altLang="en-US" sz="44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zh-CN" altLang="en-US" sz="44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525" y="1840230"/>
            <a:ext cx="2208530" cy="464185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330450"/>
            <a:ext cx="9171940" cy="2092960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440" y="1840230"/>
            <a:ext cx="1890395" cy="2560320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4068445" y="3023870"/>
            <a:ext cx="4144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摘要与背景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881380" y="2304415"/>
            <a:ext cx="208915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1550" y="1268730"/>
            <a:ext cx="7183755" cy="1882775"/>
          </a:xfrm>
        </p:spPr>
        <p:txBody>
          <a:bodyPr/>
          <a:p>
            <a:pPr marL="0" indent="0" algn="just" latinLnBrk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altLang="en-US" sz="2200" b="0" dirty="0">
                <a:solidFill>
                  <a:schemeClr val="tx1"/>
                </a:solidFill>
              </a:rPr>
              <a:t>信息安全在如今社会中越发重要，而密码算法则广泛用于保护用户隐私。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  <a:sym typeface="+mn-ea"/>
              </a:rPr>
              <a:t>SM3 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算法是国家密码管理局发布，可用于</a:t>
            </a:r>
            <a:r>
              <a:rPr lang="en-US" altLang="zh-CN" sz="2200" b="0" dirty="0">
                <a:solidFill>
                  <a:schemeClr val="tx1"/>
                </a:solidFill>
                <a:sym typeface="+mn-ea"/>
              </a:rPr>
              <a:t>SM2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算法的数字签名和验证、消息认证码的生成与验证，以及随机数产生的杂凑算法。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23100" y="110490"/>
            <a:ext cx="2120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摘要与背景</a:t>
            </a:r>
            <a:endParaRPr lang="zh-CN" altLang="en-US" sz="30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3735" y="1052830"/>
            <a:ext cx="7682865" cy="2346960"/>
          </a:xfrm>
          <a:prstGeom prst="round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16280" y="3789045"/>
            <a:ext cx="7712075" cy="2205990"/>
          </a:xfrm>
          <a:prstGeom prst="round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内容占位符 3"/>
          <p:cNvSpPr>
            <a:spLocks noGrp="1"/>
          </p:cNvSpPr>
          <p:nvPr/>
        </p:nvSpPr>
        <p:spPr>
          <a:xfrm>
            <a:off x="980440" y="4005580"/>
            <a:ext cx="7183755" cy="1882775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SM3 Hash</a:t>
            </a:r>
            <a:r>
              <a:rPr lang="zh-CN" altLang="en-US" sz="2200" b="0" dirty="0">
                <a:solidFill>
                  <a:schemeClr val="tx1"/>
                </a:solidFill>
              </a:rPr>
              <a:t>算法将长度为</a:t>
            </a:r>
            <a:r>
              <a:rPr lang="en-US" altLang="zh-CN" sz="2200" b="0" dirty="0">
                <a:solidFill>
                  <a:schemeClr val="tx1"/>
                </a:solidFill>
              </a:rPr>
              <a:t>L(L &lt;2</a:t>
            </a:r>
            <a:r>
              <a:rPr lang="en-US" altLang="zh-CN" sz="2200" b="0" baseline="30000" dirty="0">
                <a:solidFill>
                  <a:schemeClr val="tx1"/>
                </a:solidFill>
              </a:rPr>
              <a:t>64</a:t>
            </a:r>
            <a:r>
              <a:rPr lang="en-US" altLang="zh-CN" sz="2200" b="0" dirty="0">
                <a:solidFill>
                  <a:schemeClr val="tx1"/>
                </a:solidFill>
              </a:rPr>
              <a:t>)bit</a:t>
            </a:r>
            <a:r>
              <a:rPr lang="zh-CN" altLang="en-US" sz="2200" b="0" dirty="0">
                <a:solidFill>
                  <a:schemeClr val="tx1"/>
                </a:solidFill>
              </a:rPr>
              <a:t>的消息，映射为</a:t>
            </a:r>
            <a:r>
              <a:rPr lang="en-US" altLang="zh-CN" sz="2200" b="0" dirty="0">
                <a:solidFill>
                  <a:schemeClr val="tx1"/>
                </a:solidFill>
              </a:rPr>
              <a:t>256bit</a:t>
            </a:r>
            <a:r>
              <a:rPr lang="zh-CN" altLang="en-US" sz="2200" b="0" dirty="0">
                <a:solidFill>
                  <a:schemeClr val="tx1"/>
                </a:solidFill>
              </a:rPr>
              <a:t>的消息摘要。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altLang="en-US" sz="2200" b="0" dirty="0">
                <a:solidFill>
                  <a:schemeClr val="tx1"/>
                </a:solidFill>
              </a:rPr>
              <a:t>该论文提出了一种集成于金融</a:t>
            </a:r>
            <a:r>
              <a:rPr lang="en-US" altLang="zh-CN" sz="2200" b="0" dirty="0">
                <a:solidFill>
                  <a:schemeClr val="tx1"/>
                </a:solidFill>
              </a:rPr>
              <a:t>IC</a:t>
            </a:r>
            <a:r>
              <a:rPr lang="zh-CN" altLang="en-US" sz="2200" b="0" dirty="0">
                <a:solidFill>
                  <a:schemeClr val="tx1"/>
                </a:solidFill>
              </a:rPr>
              <a:t>卡中的</a:t>
            </a:r>
            <a:r>
              <a:rPr lang="en-US" altLang="zh-CN" sz="2200" b="0" dirty="0">
                <a:solidFill>
                  <a:schemeClr val="tx1"/>
                </a:solidFill>
              </a:rPr>
              <a:t>SM3</a:t>
            </a:r>
            <a:r>
              <a:rPr lang="zh-CN" altLang="en-US" sz="2200" b="0" dirty="0">
                <a:solidFill>
                  <a:schemeClr val="tx1"/>
                </a:solidFill>
              </a:rPr>
              <a:t>硬件架构，具有面积小、功耗低的特点。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525" y="1840230"/>
            <a:ext cx="2208530" cy="464185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330450"/>
            <a:ext cx="9171940" cy="2092960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440" y="1840230"/>
            <a:ext cx="1890395" cy="2560320"/>
          </a:xfrm>
          <a:prstGeom prst="rect">
            <a:avLst/>
          </a:prstGeom>
          <a:solidFill>
            <a:srgbClr val="51AED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322320" y="3023870"/>
            <a:ext cx="489013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SM3 Hash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算法描述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881380" y="2304415"/>
            <a:ext cx="208915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en-US" altLang="zh-CN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12115" y="1035050"/>
            <a:ext cx="8319770" cy="5133975"/>
          </a:xfrm>
        </p:spPr>
        <p:txBody>
          <a:bodyPr/>
          <a:p>
            <a:pPr marL="0" indent="0" algn="just"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SM3</a:t>
            </a:r>
            <a:r>
              <a:rPr lang="zh-CN" altLang="en-US" b="0" dirty="0">
                <a:solidFill>
                  <a:schemeClr val="tx1"/>
                </a:solidFill>
              </a:rPr>
              <a:t>杂凑算法主要经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信息填充和解析、消息扩展和压缩函数这三个部分完成。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3990" y="116840"/>
            <a:ext cx="3890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SM3 Hash </a:t>
            </a:r>
            <a:r>
              <a:rPr lang="zh-CN" altLang="en-US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算法描述</a:t>
            </a:r>
            <a:endParaRPr lang="zh-CN" altLang="en-US" sz="30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7205" y="1845310"/>
            <a:ext cx="5610225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rcRect l="-532" r="41619"/>
          <a:stretch>
            <a:fillRect/>
          </a:stretch>
        </p:blipFill>
        <p:spPr>
          <a:xfrm>
            <a:off x="5579745" y="981075"/>
            <a:ext cx="2787015" cy="395986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1550" y="981075"/>
            <a:ext cx="4155440" cy="5133975"/>
          </a:xfrm>
        </p:spPr>
        <p:txBody>
          <a:bodyPr/>
          <a:p>
            <a:pPr marL="0" indent="0" algn="just">
              <a:buNone/>
            </a:pPr>
            <a:r>
              <a:rPr lang="zh-CN" altLang="en-US" dirty="0">
                <a:solidFill>
                  <a:schemeClr val="tx1"/>
                </a:solidFill>
              </a:rPr>
              <a:t>填充和解析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tx1"/>
                </a:solidFill>
              </a:rPr>
              <a:t>将</a:t>
            </a:r>
            <a:r>
              <a:rPr lang="en-US" altLang="zh-CN" b="0" dirty="0">
                <a:solidFill>
                  <a:schemeClr val="tx1"/>
                </a:solidFill>
              </a:rPr>
              <a:t>1bit</a:t>
            </a:r>
            <a:r>
              <a:rPr lang="zh-CN" altLang="en-US" b="0" dirty="0">
                <a:solidFill>
                  <a:schemeClr val="tx1"/>
                </a:solidFill>
              </a:rPr>
              <a:t>“1”添加到消息的末尾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342900" indent="-34290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tx1"/>
                </a:solidFill>
              </a:rPr>
              <a:t>再添加k 个“0”，k是满足</a:t>
            </a:r>
            <a:r>
              <a:rPr lang="en-US" altLang="zh-CN" b="0" dirty="0">
                <a:solidFill>
                  <a:schemeClr val="tx1"/>
                </a:solidFill>
              </a:rPr>
              <a:t>L</a:t>
            </a:r>
            <a:r>
              <a:rPr lang="zh-CN" altLang="en-US" b="0" dirty="0">
                <a:solidFill>
                  <a:schemeClr val="tx1"/>
                </a:solidFill>
              </a:rPr>
              <a:t> + 1 + k ≡ 448mod512 的最小的非负整数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342900" indent="-34290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tx1"/>
                </a:solidFill>
              </a:rPr>
              <a:t>最后使用</a:t>
            </a:r>
            <a:r>
              <a:rPr lang="en-US" altLang="zh-CN" b="0" dirty="0">
                <a:solidFill>
                  <a:schemeClr val="tx1"/>
                </a:solidFill>
              </a:rPr>
              <a:t>64bit</a:t>
            </a:r>
            <a:r>
              <a:rPr lang="zh-CN" altLang="en-US" b="0" dirty="0">
                <a:solidFill>
                  <a:schemeClr val="tx1"/>
                </a:solidFill>
              </a:rPr>
              <a:t>二进制表示长度</a:t>
            </a:r>
            <a:r>
              <a:rPr lang="en-US" altLang="zh-CN" b="0" dirty="0">
                <a:solidFill>
                  <a:schemeClr val="tx1"/>
                </a:solidFill>
              </a:rPr>
              <a:t>L</a:t>
            </a:r>
            <a:r>
              <a:rPr lang="zh-CN" altLang="en-US" b="0" dirty="0">
                <a:solidFill>
                  <a:schemeClr val="tx1"/>
                </a:solidFill>
              </a:rPr>
              <a:t>。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0" indent="0" algn="just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lum bright="-18000" contrast="30000"/>
          </a:blip>
          <a:stretch>
            <a:fillRect/>
          </a:stretch>
        </p:blipFill>
        <p:spPr>
          <a:xfrm>
            <a:off x="1108710" y="4869180"/>
            <a:ext cx="6926580" cy="1371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3990" y="116840"/>
            <a:ext cx="3890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SM3 Hash </a:t>
            </a:r>
            <a:r>
              <a:rPr lang="zh-CN" altLang="en-US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算法描述</a:t>
            </a:r>
            <a:endParaRPr lang="zh-CN" altLang="en-US" sz="30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00350" y="5862955"/>
            <a:ext cx="2491740" cy="14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72100" y="5872480"/>
            <a:ext cx="135890" cy="5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91175" y="5872480"/>
            <a:ext cx="636905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4448" t="13698" r="22388" b="9304"/>
          <a:stretch>
            <a:fillRect/>
          </a:stretch>
        </p:blipFill>
        <p:spPr>
          <a:xfrm>
            <a:off x="5003800" y="765175"/>
            <a:ext cx="3330575" cy="403733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12115" y="1125220"/>
            <a:ext cx="3745230" cy="5133975"/>
          </a:xfrm>
        </p:spPr>
        <p:txBody>
          <a:bodyPr/>
          <a:p>
            <a:pPr marL="0" indent="0" algn="just" latinLnBrk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/>
                </a:solidFill>
              </a:rPr>
              <a:t>消息扩展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 algn="just" latinLnBrk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altLang="en-US" b="0" dirty="0">
                <a:solidFill>
                  <a:schemeClr val="tx1"/>
                </a:solidFill>
              </a:rPr>
              <a:t>填充后结果为</a:t>
            </a:r>
            <a:r>
              <a:rPr lang="en-US" altLang="zh-CN" b="0" dirty="0">
                <a:solidFill>
                  <a:schemeClr val="tx1"/>
                </a:solidFill>
              </a:rPr>
              <a:t>512bit</a:t>
            </a:r>
            <a:r>
              <a:rPr lang="zh-CN" altLang="en-US" b="0" dirty="0">
                <a:solidFill>
                  <a:schemeClr val="tx1"/>
                </a:solidFill>
              </a:rPr>
              <a:t>的倍数，将分组信息扩展为</a:t>
            </a:r>
            <a:r>
              <a:rPr lang="en-US" altLang="zh-CN" b="0" dirty="0">
                <a:solidFill>
                  <a:schemeClr val="tx1"/>
                </a:solidFill>
              </a:rPr>
              <a:t>132</a:t>
            </a:r>
            <a:r>
              <a:rPr lang="zh-CN" altLang="en-US" b="0" dirty="0">
                <a:solidFill>
                  <a:schemeClr val="tx1"/>
                </a:solidFill>
              </a:rPr>
              <a:t>个字，</a:t>
            </a:r>
            <a:r>
              <a:rPr lang="zh-CN" altLang="en-US" b="0" dirty="0">
                <a:solidFill>
                  <a:schemeClr val="tx1"/>
                </a:solidFill>
                <a:sym typeface="+mn-ea"/>
              </a:rPr>
              <a:t>每个字位宽为</a:t>
            </a:r>
            <a:r>
              <a:rPr lang="en-US" altLang="zh-CN" b="0" dirty="0">
                <a:solidFill>
                  <a:schemeClr val="tx1"/>
                </a:solidFill>
                <a:sym typeface="+mn-ea"/>
              </a:rPr>
              <a:t>32bit</a:t>
            </a:r>
            <a:r>
              <a:rPr lang="zh-CN" altLang="en-US" b="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b="0" dirty="0">
                <a:solidFill>
                  <a:schemeClr val="tx1"/>
                </a:solidFill>
              </a:rPr>
              <a:t>w0,w1,……,w67,w</a:t>
            </a:r>
            <a:r>
              <a:rPr lang="en-US" altLang="zh-CN" b="0" baseline="30000" dirty="0">
                <a:solidFill>
                  <a:schemeClr val="tx1"/>
                </a:solidFill>
              </a:rPr>
              <a:t>’</a:t>
            </a:r>
            <a:r>
              <a:rPr lang="en-US" altLang="zh-CN" b="0" dirty="0">
                <a:solidFill>
                  <a:schemeClr val="tx1"/>
                </a:solidFill>
              </a:rPr>
              <a:t>0,w’1,……,w’63</a:t>
            </a:r>
            <a:r>
              <a:rPr lang="zh-CN" altLang="en-US" b="0" dirty="0">
                <a:solidFill>
                  <a:schemeClr val="tx1"/>
                </a:solidFill>
              </a:rPr>
              <a:t>。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lum bright="-24000" contrast="54000"/>
          </a:blip>
          <a:stretch>
            <a:fillRect/>
          </a:stretch>
        </p:blipFill>
        <p:spPr>
          <a:xfrm>
            <a:off x="683260" y="4509135"/>
            <a:ext cx="5543550" cy="1633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3990" y="116840"/>
            <a:ext cx="3890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SM3 Hash </a:t>
            </a:r>
            <a:r>
              <a:rPr lang="zh-CN" altLang="en-US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算法描述</a:t>
            </a:r>
            <a:endParaRPr lang="zh-CN" altLang="en-US" sz="30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345" y="5733415"/>
            <a:ext cx="343852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605" y="836930"/>
            <a:ext cx="3433445" cy="5133975"/>
          </a:xfrm>
        </p:spPr>
        <p:txBody>
          <a:bodyPr/>
          <a:p>
            <a:pPr marL="0" indent="0" algn="just" latinLnBrk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/>
                </a:solidFill>
              </a:rPr>
              <a:t>压缩函数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 algn="just" latinLnBrk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altLang="en-US" b="0" dirty="0">
                <a:solidFill>
                  <a:schemeClr val="tx1"/>
                </a:solidFill>
              </a:rPr>
              <a:t>每个压缩函数按照给出的计算过程进行</a:t>
            </a:r>
            <a:r>
              <a:rPr lang="en-US" altLang="zh-CN" b="0" dirty="0">
                <a:solidFill>
                  <a:schemeClr val="tx1"/>
                </a:solidFill>
              </a:rPr>
              <a:t>64</a:t>
            </a:r>
            <a:r>
              <a:rPr lang="zh-CN" altLang="en-US" b="0" dirty="0">
                <a:solidFill>
                  <a:schemeClr val="tx1"/>
                </a:solidFill>
              </a:rPr>
              <a:t>次迭代，完成一次计算。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lum bright="-24000" contrast="42000"/>
          </a:blip>
          <a:stretch>
            <a:fillRect/>
          </a:stretch>
        </p:blipFill>
        <p:spPr>
          <a:xfrm>
            <a:off x="683895" y="2708910"/>
            <a:ext cx="3227705" cy="3687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-18000" contrast="42000"/>
          </a:blip>
          <a:stretch>
            <a:fillRect/>
          </a:stretch>
        </p:blipFill>
        <p:spPr>
          <a:xfrm>
            <a:off x="683895" y="6453505"/>
            <a:ext cx="2590165" cy="3003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53990" y="116840"/>
            <a:ext cx="3890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SM3 Hash </a:t>
            </a:r>
            <a:r>
              <a:rPr lang="zh-CN" altLang="en-US" sz="30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算法描述</a:t>
            </a:r>
            <a:endParaRPr lang="zh-CN" altLang="en-US" sz="30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9638"/>
          <a:stretch>
            <a:fillRect/>
          </a:stretch>
        </p:blipFill>
        <p:spPr>
          <a:xfrm>
            <a:off x="6804025" y="836930"/>
            <a:ext cx="2264410" cy="469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lum bright="-6000" contrast="12000"/>
          </a:blip>
          <a:stretch>
            <a:fillRect/>
          </a:stretch>
        </p:blipFill>
        <p:spPr>
          <a:xfrm>
            <a:off x="4067810" y="1628775"/>
            <a:ext cx="2400300" cy="514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lum bright="-12000" contrast="30000"/>
          </a:blip>
          <a:stretch>
            <a:fillRect/>
          </a:stretch>
        </p:blipFill>
        <p:spPr>
          <a:xfrm>
            <a:off x="3362960" y="4653280"/>
            <a:ext cx="3809365" cy="1076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lum bright="-12000" contrast="18000"/>
          </a:blip>
          <a:stretch>
            <a:fillRect/>
          </a:stretch>
        </p:blipFill>
        <p:spPr>
          <a:xfrm>
            <a:off x="3362960" y="5730240"/>
            <a:ext cx="2819400" cy="32131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216275" y="4581525"/>
            <a:ext cx="4104005" cy="2201545"/>
          </a:xfrm>
          <a:prstGeom prst="round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lum bright="-12000" contrast="48000"/>
          </a:blip>
          <a:srcRect t="18583"/>
          <a:stretch>
            <a:fillRect/>
          </a:stretch>
        </p:blipFill>
        <p:spPr>
          <a:xfrm>
            <a:off x="3419475" y="6139180"/>
            <a:ext cx="2413000" cy="5041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95,&quot;width&quot;:8835}"/>
</p:tagLst>
</file>

<file path=ppt/tags/tag2.xml><?xml version="1.0" encoding="utf-8"?>
<p:tagLst xmlns:p="http://schemas.openxmlformats.org/presentationml/2006/main">
  <p:tag name="KSO_WM_UNIT_PLACING_PICTURE_USER_VIEWPORT" val="{&quot;height&quot;:7395,&quot;width&quot;:8835}"/>
</p:tagLst>
</file>

<file path=ppt/tags/tag3.xml><?xml version="1.0" encoding="utf-8"?>
<p:tagLst xmlns:p="http://schemas.openxmlformats.org/presentationml/2006/main">
  <p:tag name="KSO_WM_UNIT_PLACING_PICTURE_USER_VIEWPORT" val="{&quot;height&quot;:7395,&quot;width&quot;:8835}"/>
</p:tagLst>
</file>

<file path=ppt/tags/tag4.xml><?xml version="1.0" encoding="utf-8"?>
<p:tagLst xmlns:p="http://schemas.openxmlformats.org/presentationml/2006/main">
  <p:tag name="KSO_WM_UNIT_PLACING_PICTURE_USER_VIEWPORT" val="{&quot;height&quot;:2355,&quot;width&quot;:7995}"/>
</p:tagLst>
</file>

<file path=ppt/tags/tag5.xml><?xml version="1.0" encoding="utf-8"?>
<p:tagLst xmlns:p="http://schemas.openxmlformats.org/presentationml/2006/main">
  <p:tag name="KSO_WM_UNIT_PLACING_PICTURE_USER_VIEWPORT" val="{&quot;height&quot;:7395,&quot;width&quot;:8835}"/>
</p:tagLst>
</file>

<file path=ppt/tags/tag6.xml><?xml version="1.0" encoding="utf-8"?>
<p:tagLst xmlns:p="http://schemas.openxmlformats.org/presentationml/2006/main">
  <p:tag name="KSO_WM_UNIT_PLACING_PICTURE_USER_VIEWPORT" val="{&quot;height&quot;:4948,&quot;width&quot;:6093}"/>
</p:tagLst>
</file>

<file path=ppt/tags/tag7.xml><?xml version="1.0" encoding="utf-8"?>
<p:tagLst xmlns:p="http://schemas.openxmlformats.org/presentationml/2006/main">
  <p:tag name="KSO_WM_UNIT_PLACING_PICTURE_USER_VIEWPORT" val="{&quot;height&quot;:2355,&quot;width&quot;:7995}"/>
</p:tagLst>
</file>

<file path=ppt/tags/tag8.xml><?xml version="1.0" encoding="utf-8"?>
<p:tagLst xmlns:p="http://schemas.openxmlformats.org/presentationml/2006/main">
  <p:tag name="KSO_WM_UNIT_PLACING_PICTURE_USER_VIEWPORT" val="{&quot;height&quot;:2049,&quot;width&quot;:5803}"/>
</p:tagLst>
</file>

<file path=ppt/tags/tag9.xml><?xml version="1.0" encoding="utf-8"?>
<p:tagLst xmlns:p="http://schemas.openxmlformats.org/presentationml/2006/main">
  <p:tag name="KSO_WM_UNIT_PLACING_PICTURE_USER_VIEWPORT" val="{&quot;height&quot;:7125,&quot;width&quot;:13635}"/>
</p:tagLst>
</file>

<file path=ppt/theme/theme1.xml><?xml version="1.0" encoding="utf-8"?>
<a:theme xmlns:a="http://schemas.openxmlformats.org/drawingml/2006/main" name="sample">
  <a:themeElements>
    <a:clrScheme name="自定义 3">
      <a:dk1>
        <a:srgbClr val="000000"/>
      </a:dk1>
      <a:lt1>
        <a:srgbClr val="595959"/>
      </a:lt1>
      <a:dk2>
        <a:srgbClr val="7F7F7F"/>
      </a:dk2>
      <a:lt2>
        <a:srgbClr val="DDDDDD"/>
      </a:lt2>
      <a:accent1>
        <a:srgbClr val="FF0000"/>
      </a:accent1>
      <a:accent2>
        <a:srgbClr val="FF0000"/>
      </a:accent2>
      <a:accent3>
        <a:srgbClr val="FFFFFF"/>
      </a:accent3>
      <a:accent4>
        <a:srgbClr val="405650"/>
      </a:accent4>
      <a:accent5>
        <a:srgbClr val="C2B3C2"/>
      </a:accent5>
      <a:accent6>
        <a:srgbClr val="B05E39"/>
      </a:accent6>
      <a:hlink>
        <a:srgbClr val="C8BA74"/>
      </a:hlink>
      <a:folHlink>
        <a:srgbClr val="438BA1"/>
      </a:folHlink>
    </a:clrScheme>
    <a:fontScheme name="自定义 1">
      <a:majorFont>
        <a:latin typeface="Times New Roman"/>
        <a:ea typeface="隶书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155A6F"/>
        </a:dk1>
        <a:lt1>
          <a:srgbClr val="FFFFFF"/>
        </a:lt1>
        <a:dk2>
          <a:srgbClr val="000000"/>
        </a:dk2>
        <a:lt2>
          <a:srgbClr val="DDDDDD"/>
        </a:lt2>
        <a:accent1>
          <a:srgbClr val="1D6AB7"/>
        </a:accent1>
        <a:accent2>
          <a:srgbClr val="C55A3D"/>
        </a:accent2>
        <a:accent3>
          <a:srgbClr val="FFFFFF"/>
        </a:accent3>
        <a:accent4>
          <a:srgbClr val="104C5E"/>
        </a:accent4>
        <a:accent5>
          <a:srgbClr val="ABB9D8"/>
        </a:accent5>
        <a:accent6>
          <a:srgbClr val="B25136"/>
        </a:accent6>
        <a:hlink>
          <a:srgbClr val="B2B2B2"/>
        </a:hlink>
        <a:folHlink>
          <a:srgbClr val="A8A3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695649"/>
        </a:dk1>
        <a:lt1>
          <a:srgbClr val="FFFFFF"/>
        </a:lt1>
        <a:dk2>
          <a:srgbClr val="000000"/>
        </a:dk2>
        <a:lt2>
          <a:srgbClr val="DDDDDD"/>
        </a:lt2>
        <a:accent1>
          <a:srgbClr val="3B6D46"/>
        </a:accent1>
        <a:accent2>
          <a:srgbClr val="5F96A3"/>
        </a:accent2>
        <a:accent3>
          <a:srgbClr val="FFFFFF"/>
        </a:accent3>
        <a:accent4>
          <a:srgbClr val="59483D"/>
        </a:accent4>
        <a:accent5>
          <a:srgbClr val="AFBAB0"/>
        </a:accent5>
        <a:accent6>
          <a:srgbClr val="558793"/>
        </a:accent6>
        <a:hlink>
          <a:srgbClr val="AEBF7D"/>
        </a:hlink>
        <a:folHlink>
          <a:srgbClr val="AD6A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C665F"/>
        </a:dk1>
        <a:lt1>
          <a:srgbClr val="FFFFFF"/>
        </a:lt1>
        <a:dk2>
          <a:srgbClr val="000000"/>
        </a:dk2>
        <a:lt2>
          <a:srgbClr val="DDDDDD"/>
        </a:lt2>
        <a:accent1>
          <a:srgbClr val="845084"/>
        </a:accent1>
        <a:accent2>
          <a:srgbClr val="C26840"/>
        </a:accent2>
        <a:accent3>
          <a:srgbClr val="FFFFFF"/>
        </a:accent3>
        <a:accent4>
          <a:srgbClr val="405650"/>
        </a:accent4>
        <a:accent5>
          <a:srgbClr val="C2B3C2"/>
        </a:accent5>
        <a:accent6>
          <a:srgbClr val="B05E39"/>
        </a:accent6>
        <a:hlink>
          <a:srgbClr val="C8BA74"/>
        </a:hlink>
        <a:folHlink>
          <a:srgbClr val="438B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演示</Application>
  <PresentationFormat>全屏显示(4:3)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隶书</vt:lpstr>
      <vt:lpstr>微软雅黑</vt:lpstr>
      <vt:lpstr>Verdana</vt:lpstr>
      <vt:lpstr>黑体</vt:lpstr>
      <vt:lpstr>Arial Unicode MS</vt:lpstr>
      <vt:lpstr>sample</vt:lpstr>
      <vt:lpstr>Hardware Design And Implementation Of SM3 Hash Algorithm for Financial IC Card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研究室介绍</dc:title>
  <dc:creator>wangfang</dc:creator>
  <cp:lastModifiedBy>clock＆cloud</cp:lastModifiedBy>
  <cp:revision>860</cp:revision>
  <dcterms:created xsi:type="dcterms:W3CDTF">2008-02-26T02:04:00Z</dcterms:created>
  <dcterms:modified xsi:type="dcterms:W3CDTF">2021-12-11T12:23:45Z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32D77C51C69F4EC79A31CA01023E1FB8</vt:lpwstr>
  </property>
</Properties>
</file>