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25"/>
  </p:notesMasterIdLst>
  <p:handoutMasterIdLst>
    <p:handoutMasterId r:id="rId26"/>
  </p:handoutMasterIdLst>
  <p:sldIdLst>
    <p:sldId id="258" r:id="rId2"/>
    <p:sldId id="256" r:id="rId3"/>
    <p:sldId id="501" r:id="rId4"/>
    <p:sldId id="259" r:id="rId5"/>
    <p:sldId id="494" r:id="rId6"/>
    <p:sldId id="516" r:id="rId7"/>
    <p:sldId id="495" r:id="rId8"/>
    <p:sldId id="502" r:id="rId9"/>
    <p:sldId id="261" r:id="rId10"/>
    <p:sldId id="503" r:id="rId11"/>
    <p:sldId id="497" r:id="rId12"/>
    <p:sldId id="504" r:id="rId13"/>
    <p:sldId id="506" r:id="rId14"/>
    <p:sldId id="509" r:id="rId15"/>
    <p:sldId id="260" r:id="rId16"/>
    <p:sldId id="512" r:id="rId17"/>
    <p:sldId id="508" r:id="rId18"/>
    <p:sldId id="510" r:id="rId19"/>
    <p:sldId id="511" r:id="rId20"/>
    <p:sldId id="513" r:id="rId21"/>
    <p:sldId id="514" r:id="rId22"/>
    <p:sldId id="515" r:id="rId23"/>
    <p:sldId id="493"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EFE7"/>
    <a:srgbClr val="357AED"/>
    <a:srgbClr val="E5E5E5"/>
    <a:srgbClr val="FAFAFA"/>
    <a:srgbClr val="1F4D9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63"/>
    <p:restoredTop sz="96671" autoAdjust="0"/>
  </p:normalViewPr>
  <p:slideViewPr>
    <p:cSldViewPr snapToGrid="0" snapToObjects="1">
      <p:cViewPr>
        <p:scale>
          <a:sx n="109" d="100"/>
          <a:sy n="109" d="100"/>
        </p:scale>
        <p:origin x="960" y="90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112AD9-EA26-4AF5-AEC1-FDDA5B43BBB5}"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zh-CN" altLang="en-US"/>
        </a:p>
      </dgm:t>
    </dgm:pt>
    <mc:AlternateContent xmlns:mc="http://schemas.openxmlformats.org/markup-compatibility/2006" xmlns:a14="http://schemas.microsoft.com/office/drawing/2010/main">
      <mc:Choice Requires="a14">
        <dgm:pt modelId="{EAF55C3E-1164-4C5A-A557-8CEBD409E9AE}">
          <dgm:prSet phldrT="[文本]"/>
          <dgm:spPr/>
          <dgm:t>
            <a:bodyPr/>
            <a:lstStyle/>
            <a:p>
              <a:pPr/>
              <a14:m>
                <m:oMathPara xmlns:m="http://schemas.openxmlformats.org/officeDocument/2006/math">
                  <m:oMathParaPr>
                    <m:jc m:val="centerGroup"/>
                  </m:oMathParaPr>
                  <m:oMath xmlns:m="http://schemas.openxmlformats.org/officeDocument/2006/math">
                    <m:acc>
                      <m:accPr>
                        <m:chr m:val="̂"/>
                        <m:ctrlPr>
                          <a:rPr lang="zh-CN" altLang="en-US" i="1" dirty="0" smtClean="0">
                            <a:latin typeface="Cambria Math" panose="02040503050406030204" pitchFamily="18" charset="0"/>
                            <a:ea typeface="华文仿宋" panose="02010600040101010101" pitchFamily="2" charset="-122"/>
                            <a:sym typeface="+mn-ea"/>
                          </a:rPr>
                        </m:ctrlPr>
                      </m:accPr>
                      <m:e>
                        <m:r>
                          <a:rPr lang="en-US" altLang="zh-CN" i="1" dirty="0">
                            <a:latin typeface="Cambria Math" panose="02040503050406030204" pitchFamily="18" charset="0"/>
                            <a:ea typeface="华文仿宋" panose="02010600040101010101" pitchFamily="2" charset="-122"/>
                            <a:sym typeface="+mn-ea"/>
                          </a:rPr>
                          <m:t>h</m:t>
                        </m:r>
                      </m:e>
                    </m:acc>
                  </m:oMath>
                </m:oMathPara>
              </a14:m>
              <a:endParaRPr lang="zh-CN" altLang="en-US" dirty="0"/>
            </a:p>
          </dgm:t>
        </dgm:pt>
      </mc:Choice>
      <mc:Fallback xmlns="">
        <dgm:pt modelId="{EAF55C3E-1164-4C5A-A557-8CEBD409E9AE}">
          <dgm:prSet phldrT="[文本]"/>
          <dgm:spPr/>
          <dgm:t>
            <a:bodyPr/>
            <a:lstStyle/>
            <a:p>
              <a:pPr/>
              <a:r>
                <a:rPr lang="en-US" altLang="zh-CN" i="0" dirty="0">
                  <a:latin typeface="Cambria Math" panose="02040503050406030204" pitchFamily="18" charset="0"/>
                  <a:ea typeface="华文仿宋" panose="02010600040101010101" pitchFamily="2" charset="-122"/>
                  <a:sym typeface="+mn-ea"/>
                </a:rPr>
                <a:t>ℎ</a:t>
              </a:r>
              <a:r>
                <a:rPr lang="zh-CN" altLang="en-US" i="0" dirty="0">
                  <a:latin typeface="Cambria Math" panose="02040503050406030204" pitchFamily="18" charset="0"/>
                  <a:ea typeface="华文仿宋" panose="02010600040101010101" pitchFamily="2" charset="-122"/>
                  <a:sym typeface="+mn-ea"/>
                </a:rPr>
                <a:t> ̂</a:t>
              </a:r>
              <a:endParaRPr lang="zh-CN" altLang="en-US" dirty="0"/>
            </a:p>
          </dgm:t>
        </dgm:pt>
      </mc:Fallback>
    </mc:AlternateContent>
    <dgm:pt modelId="{74A35C29-0373-4966-9268-B92431A92AC2}" type="parTrans" cxnId="{6BD1E1AE-32E6-4A50-B7A4-F79A434B6D01}">
      <dgm:prSet/>
      <dgm:spPr/>
      <dgm:t>
        <a:bodyPr/>
        <a:lstStyle/>
        <a:p>
          <a:endParaRPr lang="zh-CN" altLang="en-US"/>
        </a:p>
      </dgm:t>
    </dgm:pt>
    <dgm:pt modelId="{1CC01BFE-1D9A-47B0-87B9-BAD97F4F7310}" type="sibTrans" cxnId="{6BD1E1AE-32E6-4A50-B7A4-F79A434B6D01}">
      <dgm:prSet/>
      <dgm:spPr/>
      <dgm:t>
        <a:bodyPr/>
        <a:lstStyle/>
        <a:p>
          <a:endParaRPr lang="zh-CN" altLang="en-US"/>
        </a:p>
      </dgm:t>
    </dgm:pt>
    <mc:AlternateContent xmlns:mc="http://schemas.openxmlformats.org/markup-compatibility/2006" xmlns:a14="http://schemas.microsoft.com/office/drawing/2010/main">
      <mc:Choice Requires="a14">
        <dgm:pt modelId="{FF0E4FF9-705B-4994-9FBD-49127F9A734E}">
          <dgm:prSet phldrT="[文本]"/>
          <dgm:spPr/>
          <dgm:t>
            <a:bodyPr/>
            <a:lstStyle/>
            <a:p>
              <a:pPr/>
              <a14:m>
                <m:oMathPara xmlns:m="http://schemas.openxmlformats.org/officeDocument/2006/math">
                  <m:oMathParaPr>
                    <m:jc m:val="centerGroup"/>
                  </m:oMathParaPr>
                  <m:oMath xmlns:m="http://schemas.openxmlformats.org/officeDocument/2006/math">
                    <m:sSup>
                      <m:sSupPr>
                        <m:ctrlPr>
                          <a:rPr lang="en-US" altLang="zh-CN" i="1" dirty="0" smtClean="0">
                            <a:latin typeface="Cambria Math" panose="02040503050406030204" pitchFamily="18" charset="0"/>
                            <a:ea typeface="华文仿宋" panose="02010600040101010101" pitchFamily="2" charset="-122"/>
                            <a:sym typeface="+mn-ea"/>
                          </a:rPr>
                        </m:ctrlPr>
                      </m:sSupPr>
                      <m:e>
                        <m:r>
                          <a:rPr lang="en-US" altLang="zh-CN" b="0" i="1" dirty="0" smtClean="0">
                            <a:latin typeface="Cambria Math" panose="02040503050406030204" pitchFamily="18" charset="0"/>
                            <a:ea typeface="华文仿宋" panose="02010600040101010101" pitchFamily="2" charset="-122"/>
                            <a:sym typeface="+mn-ea"/>
                          </a:rPr>
                          <m:t>h</m:t>
                        </m:r>
                      </m:e>
                      <m:sup>
                        <m:r>
                          <a:rPr lang="en-US" altLang="zh-CN" b="0" i="1" dirty="0" smtClean="0">
                            <a:latin typeface="Cambria Math" panose="02040503050406030204" pitchFamily="18" charset="0"/>
                            <a:ea typeface="华文仿宋" panose="02010600040101010101" pitchFamily="2" charset="-122"/>
                            <a:sym typeface="+mn-ea"/>
                          </a:rPr>
                          <m:t>∗</m:t>
                        </m:r>
                      </m:sup>
                    </m:sSup>
                  </m:oMath>
                </m:oMathPara>
              </a14:m>
              <a:endParaRPr lang="zh-CN" altLang="en-US" dirty="0"/>
            </a:p>
          </dgm:t>
        </dgm:pt>
      </mc:Choice>
      <mc:Fallback xmlns="">
        <dgm:pt modelId="{FF0E4FF9-705B-4994-9FBD-49127F9A734E}">
          <dgm:prSet phldrT="[文本]"/>
          <dgm:spPr/>
          <dgm:t>
            <a:bodyPr/>
            <a:lstStyle/>
            <a:p>
              <a:pPr/>
              <a:r>
                <a:rPr lang="en-US" altLang="zh-CN" b="0" i="0" dirty="0">
                  <a:latin typeface="Cambria Math" panose="02040503050406030204" pitchFamily="18" charset="0"/>
                  <a:ea typeface="华文仿宋" panose="02010600040101010101" pitchFamily="2" charset="-122"/>
                  <a:sym typeface="+mn-ea"/>
                </a:rPr>
                <a:t>ℎ^∗</a:t>
              </a:r>
              <a:endParaRPr lang="zh-CN" altLang="en-US" dirty="0"/>
            </a:p>
          </dgm:t>
        </dgm:pt>
      </mc:Fallback>
    </mc:AlternateContent>
    <dgm:pt modelId="{0BD07283-04CE-4F10-864E-B091C5055383}" type="parTrans" cxnId="{9A6C8EC0-D109-4D54-B490-96990B7B1978}">
      <dgm:prSet/>
      <dgm:spPr/>
      <dgm:t>
        <a:bodyPr/>
        <a:lstStyle/>
        <a:p>
          <a:endParaRPr lang="zh-CN" altLang="en-US"/>
        </a:p>
      </dgm:t>
    </dgm:pt>
    <dgm:pt modelId="{EAA12221-BD45-4C41-B693-34850C5B35A6}" type="sibTrans" cxnId="{9A6C8EC0-D109-4D54-B490-96990B7B1978}">
      <dgm:prSet/>
      <dgm:spPr/>
      <dgm:t>
        <a:bodyPr/>
        <a:lstStyle/>
        <a:p>
          <a:endParaRPr lang="zh-CN" altLang="en-US"/>
        </a:p>
      </dgm:t>
    </dgm:pt>
    <mc:AlternateContent xmlns:mc="http://schemas.openxmlformats.org/markup-compatibility/2006" xmlns:a14="http://schemas.microsoft.com/office/drawing/2010/main">
      <mc:Choice Requires="a14">
        <dgm:pt modelId="{D7AB7DCE-58F3-4833-8ABD-499BD1CB8D42}">
          <dgm:prSet phldrT="[文本]"/>
          <dgm:spPr/>
          <dgm: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ea typeface="华文仿宋" panose="02010600040101010101" pitchFamily="2" charset="-122"/>
                            <a:sym typeface="+mn-ea"/>
                          </a:rPr>
                        </m:ctrlPr>
                      </m:sSubPr>
                      <m:e>
                        <m:r>
                          <a:rPr lang="en-US" altLang="zh-CN" b="0" i="1" dirty="0" smtClean="0">
                            <a:latin typeface="Cambria Math" panose="02040503050406030204" pitchFamily="18" charset="0"/>
                            <a:ea typeface="华文仿宋" panose="02010600040101010101" pitchFamily="2" charset="-122"/>
                            <a:sym typeface="+mn-ea"/>
                          </a:rPr>
                          <m:t>h</m:t>
                        </m:r>
                      </m:e>
                      <m:sub>
                        <m:r>
                          <a:rPr lang="en-US" altLang="zh-CN" b="0" i="1" dirty="0" smtClean="0">
                            <a:latin typeface="Cambria Math" panose="02040503050406030204" pitchFamily="18" charset="0"/>
                            <a:ea typeface="华文仿宋" panose="02010600040101010101" pitchFamily="2" charset="-122"/>
                            <a:sym typeface="+mn-ea"/>
                          </a:rPr>
                          <m:t>𝐼</m:t>
                        </m:r>
                      </m:sub>
                    </m:sSub>
                  </m:oMath>
                </m:oMathPara>
              </a14:m>
              <a:endParaRPr lang="zh-CN" altLang="en-US" dirty="0"/>
            </a:p>
          </dgm:t>
        </dgm:pt>
      </mc:Choice>
      <mc:Fallback xmlns="">
        <dgm:pt modelId="{D7AB7DCE-58F3-4833-8ABD-499BD1CB8D42}">
          <dgm:prSet phldrT="[文本]"/>
          <dgm:spPr/>
          <dgm:t>
            <a:bodyPr/>
            <a:lstStyle/>
            <a:p>
              <a:pPr/>
              <a:r>
                <a:rPr lang="en-US" altLang="zh-CN" b="0" i="0" dirty="0">
                  <a:latin typeface="Cambria Math" panose="02040503050406030204" pitchFamily="18" charset="0"/>
                  <a:ea typeface="华文仿宋" panose="02010600040101010101" pitchFamily="2" charset="-122"/>
                  <a:sym typeface="+mn-ea"/>
                </a:rPr>
                <a:t>ℎ_𝐼</a:t>
              </a:r>
              <a:endParaRPr lang="zh-CN" altLang="en-US" dirty="0"/>
            </a:p>
          </dgm:t>
        </dgm:pt>
      </mc:Fallback>
    </mc:AlternateContent>
    <dgm:pt modelId="{75C00AE8-E5DD-44DD-B74F-89B6394B3B73}" type="parTrans" cxnId="{B122ACFD-F8D6-4F51-B1CF-B04197D16737}">
      <dgm:prSet/>
      <dgm:spPr/>
      <dgm:t>
        <a:bodyPr/>
        <a:lstStyle/>
        <a:p>
          <a:endParaRPr lang="zh-CN" altLang="en-US"/>
        </a:p>
      </dgm:t>
    </dgm:pt>
    <dgm:pt modelId="{235C4819-0A88-40BA-BECA-E8168A425BF0}" type="sibTrans" cxnId="{B122ACFD-F8D6-4F51-B1CF-B04197D16737}">
      <dgm:prSet/>
      <dgm:spPr/>
      <dgm:t>
        <a:bodyPr/>
        <a:lstStyle/>
        <a:p>
          <a:endParaRPr lang="zh-CN" altLang="en-US"/>
        </a:p>
      </dgm:t>
    </dgm:pt>
    <dgm:pt modelId="{511CEAEC-6C88-4982-8F62-0451BC21443E}" type="pres">
      <dgm:prSet presAssocID="{C5112AD9-EA26-4AF5-AEC1-FDDA5B43BBB5}" presName="rootnode" presStyleCnt="0">
        <dgm:presLayoutVars>
          <dgm:chMax/>
          <dgm:chPref/>
          <dgm:dir/>
          <dgm:animLvl val="lvl"/>
        </dgm:presLayoutVars>
      </dgm:prSet>
      <dgm:spPr/>
    </dgm:pt>
    <dgm:pt modelId="{01F99937-5BFA-46B2-87DD-4D7DC0A8325B}" type="pres">
      <dgm:prSet presAssocID="{EAF55C3E-1164-4C5A-A557-8CEBD409E9AE}" presName="composite" presStyleCnt="0"/>
      <dgm:spPr/>
    </dgm:pt>
    <dgm:pt modelId="{28A514EC-59E4-4119-8A5C-E9169D841C96}" type="pres">
      <dgm:prSet presAssocID="{EAF55C3E-1164-4C5A-A557-8CEBD409E9AE}" presName="LShape" presStyleLbl="alignNode1" presStyleIdx="0" presStyleCnt="5"/>
      <dgm:spPr/>
    </dgm:pt>
    <dgm:pt modelId="{CA98F670-1E47-42AB-B19F-A8CF6D0EB6FF}" type="pres">
      <dgm:prSet presAssocID="{EAF55C3E-1164-4C5A-A557-8CEBD409E9AE}" presName="ParentText" presStyleLbl="revTx" presStyleIdx="0" presStyleCnt="3">
        <dgm:presLayoutVars>
          <dgm:chMax val="0"/>
          <dgm:chPref val="0"/>
          <dgm:bulletEnabled val="1"/>
        </dgm:presLayoutVars>
      </dgm:prSet>
      <dgm:spPr/>
    </dgm:pt>
    <dgm:pt modelId="{215E9615-83F3-4E40-ADAA-5FBBD83181C4}" type="pres">
      <dgm:prSet presAssocID="{EAF55C3E-1164-4C5A-A557-8CEBD409E9AE}" presName="Triangle" presStyleLbl="alignNode1" presStyleIdx="1" presStyleCnt="5"/>
      <dgm:spPr/>
    </dgm:pt>
    <dgm:pt modelId="{9DABE56C-FE7E-49F7-A8B5-315F9B54ACE7}" type="pres">
      <dgm:prSet presAssocID="{1CC01BFE-1D9A-47B0-87B9-BAD97F4F7310}" presName="sibTrans" presStyleCnt="0"/>
      <dgm:spPr/>
    </dgm:pt>
    <dgm:pt modelId="{856FED99-9C73-4F47-872A-CD320F7F79B6}" type="pres">
      <dgm:prSet presAssocID="{1CC01BFE-1D9A-47B0-87B9-BAD97F4F7310}" presName="space" presStyleCnt="0"/>
      <dgm:spPr/>
    </dgm:pt>
    <dgm:pt modelId="{812936BA-A3CE-4D9A-931D-8A7B161316B4}" type="pres">
      <dgm:prSet presAssocID="{FF0E4FF9-705B-4994-9FBD-49127F9A734E}" presName="composite" presStyleCnt="0"/>
      <dgm:spPr/>
    </dgm:pt>
    <dgm:pt modelId="{69C25898-8346-4857-B8DA-144D21968A1F}" type="pres">
      <dgm:prSet presAssocID="{FF0E4FF9-705B-4994-9FBD-49127F9A734E}" presName="LShape" presStyleLbl="alignNode1" presStyleIdx="2" presStyleCnt="5"/>
      <dgm:spPr/>
    </dgm:pt>
    <dgm:pt modelId="{BF9A590D-FD38-49DF-8A91-7F51E4A5FCCF}" type="pres">
      <dgm:prSet presAssocID="{FF0E4FF9-705B-4994-9FBD-49127F9A734E}" presName="ParentText" presStyleLbl="revTx" presStyleIdx="1" presStyleCnt="3">
        <dgm:presLayoutVars>
          <dgm:chMax val="0"/>
          <dgm:chPref val="0"/>
          <dgm:bulletEnabled val="1"/>
        </dgm:presLayoutVars>
      </dgm:prSet>
      <dgm:spPr/>
    </dgm:pt>
    <dgm:pt modelId="{5A1012E3-BE8D-489D-AADE-A7867750B2A8}" type="pres">
      <dgm:prSet presAssocID="{FF0E4FF9-705B-4994-9FBD-49127F9A734E}" presName="Triangle" presStyleLbl="alignNode1" presStyleIdx="3" presStyleCnt="5"/>
      <dgm:spPr/>
    </dgm:pt>
    <dgm:pt modelId="{B8A6FDF6-3148-4768-95ED-F0C0CDEFAEDD}" type="pres">
      <dgm:prSet presAssocID="{EAA12221-BD45-4C41-B693-34850C5B35A6}" presName="sibTrans" presStyleCnt="0"/>
      <dgm:spPr/>
    </dgm:pt>
    <dgm:pt modelId="{DF23F6A7-4D22-4DE8-B558-E0981C66C35F}" type="pres">
      <dgm:prSet presAssocID="{EAA12221-BD45-4C41-B693-34850C5B35A6}" presName="space" presStyleCnt="0"/>
      <dgm:spPr/>
    </dgm:pt>
    <dgm:pt modelId="{F9F6CAEE-BA16-48DE-B49A-8CA0A053D657}" type="pres">
      <dgm:prSet presAssocID="{D7AB7DCE-58F3-4833-8ABD-499BD1CB8D42}" presName="composite" presStyleCnt="0"/>
      <dgm:spPr/>
    </dgm:pt>
    <dgm:pt modelId="{91B06AF0-6F96-47AA-85AC-37C96B8C0C1D}" type="pres">
      <dgm:prSet presAssocID="{D7AB7DCE-58F3-4833-8ABD-499BD1CB8D42}" presName="LShape" presStyleLbl="alignNode1" presStyleIdx="4" presStyleCnt="5"/>
      <dgm:spPr/>
    </dgm:pt>
    <dgm:pt modelId="{820BCB1C-9E33-4837-9FDB-FA65A2A4CD06}" type="pres">
      <dgm:prSet presAssocID="{D7AB7DCE-58F3-4833-8ABD-499BD1CB8D42}" presName="ParentText" presStyleLbl="revTx" presStyleIdx="2" presStyleCnt="3">
        <dgm:presLayoutVars>
          <dgm:chMax val="0"/>
          <dgm:chPref val="0"/>
          <dgm:bulletEnabled val="1"/>
        </dgm:presLayoutVars>
      </dgm:prSet>
      <dgm:spPr/>
    </dgm:pt>
  </dgm:ptLst>
  <dgm:cxnLst>
    <dgm:cxn modelId="{B2CB5C21-A8B7-40E5-BE3F-F44B88D0345E}" type="presOf" srcId="{D7AB7DCE-58F3-4833-8ABD-499BD1CB8D42}" destId="{820BCB1C-9E33-4837-9FDB-FA65A2A4CD06}" srcOrd="0" destOrd="0" presId="urn:microsoft.com/office/officeart/2009/3/layout/StepUpProcess"/>
    <dgm:cxn modelId="{950F8B5D-55C8-40AA-AB96-B1935EC05075}" type="presOf" srcId="{C5112AD9-EA26-4AF5-AEC1-FDDA5B43BBB5}" destId="{511CEAEC-6C88-4982-8F62-0451BC21443E}" srcOrd="0" destOrd="0" presId="urn:microsoft.com/office/officeart/2009/3/layout/StepUpProcess"/>
    <dgm:cxn modelId="{6BD1E1AE-32E6-4A50-B7A4-F79A434B6D01}" srcId="{C5112AD9-EA26-4AF5-AEC1-FDDA5B43BBB5}" destId="{EAF55C3E-1164-4C5A-A557-8CEBD409E9AE}" srcOrd="0" destOrd="0" parTransId="{74A35C29-0373-4966-9268-B92431A92AC2}" sibTransId="{1CC01BFE-1D9A-47B0-87B9-BAD97F4F7310}"/>
    <dgm:cxn modelId="{9A6C8EC0-D109-4D54-B490-96990B7B1978}" srcId="{C5112AD9-EA26-4AF5-AEC1-FDDA5B43BBB5}" destId="{FF0E4FF9-705B-4994-9FBD-49127F9A734E}" srcOrd="1" destOrd="0" parTransId="{0BD07283-04CE-4F10-864E-B091C5055383}" sibTransId="{EAA12221-BD45-4C41-B693-34850C5B35A6}"/>
    <dgm:cxn modelId="{B395C7DB-E8BA-4A0D-B6E6-1B8EEF5BB5D8}" type="presOf" srcId="{FF0E4FF9-705B-4994-9FBD-49127F9A734E}" destId="{BF9A590D-FD38-49DF-8A91-7F51E4A5FCCF}" srcOrd="0" destOrd="0" presId="urn:microsoft.com/office/officeart/2009/3/layout/StepUpProcess"/>
    <dgm:cxn modelId="{F324E6DB-6F9F-46E0-9D1E-6897AEA23769}" type="presOf" srcId="{EAF55C3E-1164-4C5A-A557-8CEBD409E9AE}" destId="{CA98F670-1E47-42AB-B19F-A8CF6D0EB6FF}" srcOrd="0" destOrd="0" presId="urn:microsoft.com/office/officeart/2009/3/layout/StepUpProcess"/>
    <dgm:cxn modelId="{B122ACFD-F8D6-4F51-B1CF-B04197D16737}" srcId="{C5112AD9-EA26-4AF5-AEC1-FDDA5B43BBB5}" destId="{D7AB7DCE-58F3-4833-8ABD-499BD1CB8D42}" srcOrd="2" destOrd="0" parTransId="{75C00AE8-E5DD-44DD-B74F-89B6394B3B73}" sibTransId="{235C4819-0A88-40BA-BECA-E8168A425BF0}"/>
    <dgm:cxn modelId="{E24520CE-A2E2-45B3-8920-234144D882DB}" type="presParOf" srcId="{511CEAEC-6C88-4982-8F62-0451BC21443E}" destId="{01F99937-5BFA-46B2-87DD-4D7DC0A8325B}" srcOrd="0" destOrd="0" presId="urn:microsoft.com/office/officeart/2009/3/layout/StepUpProcess"/>
    <dgm:cxn modelId="{4A806EE8-AA64-499D-A49F-8E990F752CBD}" type="presParOf" srcId="{01F99937-5BFA-46B2-87DD-4D7DC0A8325B}" destId="{28A514EC-59E4-4119-8A5C-E9169D841C96}" srcOrd="0" destOrd="0" presId="urn:microsoft.com/office/officeart/2009/3/layout/StepUpProcess"/>
    <dgm:cxn modelId="{08DD335C-D23E-4490-8220-7D640DF4F6BA}" type="presParOf" srcId="{01F99937-5BFA-46B2-87DD-4D7DC0A8325B}" destId="{CA98F670-1E47-42AB-B19F-A8CF6D0EB6FF}" srcOrd="1" destOrd="0" presId="urn:microsoft.com/office/officeart/2009/3/layout/StepUpProcess"/>
    <dgm:cxn modelId="{6A480B5C-C0CA-47BA-BB98-87B41A105044}" type="presParOf" srcId="{01F99937-5BFA-46B2-87DD-4D7DC0A8325B}" destId="{215E9615-83F3-4E40-ADAA-5FBBD83181C4}" srcOrd="2" destOrd="0" presId="urn:microsoft.com/office/officeart/2009/3/layout/StepUpProcess"/>
    <dgm:cxn modelId="{24F78824-7A36-4D43-A396-423E5E7F0DC5}" type="presParOf" srcId="{511CEAEC-6C88-4982-8F62-0451BC21443E}" destId="{9DABE56C-FE7E-49F7-A8B5-315F9B54ACE7}" srcOrd="1" destOrd="0" presId="urn:microsoft.com/office/officeart/2009/3/layout/StepUpProcess"/>
    <dgm:cxn modelId="{49755DF5-21B0-4244-82B5-2439F1C3A4E2}" type="presParOf" srcId="{9DABE56C-FE7E-49F7-A8B5-315F9B54ACE7}" destId="{856FED99-9C73-4F47-872A-CD320F7F79B6}" srcOrd="0" destOrd="0" presId="urn:microsoft.com/office/officeart/2009/3/layout/StepUpProcess"/>
    <dgm:cxn modelId="{151315F2-6D85-4BAE-861C-1F4D4DD1797B}" type="presParOf" srcId="{511CEAEC-6C88-4982-8F62-0451BC21443E}" destId="{812936BA-A3CE-4D9A-931D-8A7B161316B4}" srcOrd="2" destOrd="0" presId="urn:microsoft.com/office/officeart/2009/3/layout/StepUpProcess"/>
    <dgm:cxn modelId="{DF12F89D-F40F-466A-A35E-1F56624856F0}" type="presParOf" srcId="{812936BA-A3CE-4D9A-931D-8A7B161316B4}" destId="{69C25898-8346-4857-B8DA-144D21968A1F}" srcOrd="0" destOrd="0" presId="urn:microsoft.com/office/officeart/2009/3/layout/StepUpProcess"/>
    <dgm:cxn modelId="{8D3E47EF-845A-40F5-BD27-1143D96F1A5E}" type="presParOf" srcId="{812936BA-A3CE-4D9A-931D-8A7B161316B4}" destId="{BF9A590D-FD38-49DF-8A91-7F51E4A5FCCF}" srcOrd="1" destOrd="0" presId="urn:microsoft.com/office/officeart/2009/3/layout/StepUpProcess"/>
    <dgm:cxn modelId="{29D1DC7F-95D5-42EC-978B-299D973FCE0C}" type="presParOf" srcId="{812936BA-A3CE-4D9A-931D-8A7B161316B4}" destId="{5A1012E3-BE8D-489D-AADE-A7867750B2A8}" srcOrd="2" destOrd="0" presId="urn:microsoft.com/office/officeart/2009/3/layout/StepUpProcess"/>
    <dgm:cxn modelId="{5A110C48-7AB1-4052-AE64-39A76BA346FE}" type="presParOf" srcId="{511CEAEC-6C88-4982-8F62-0451BC21443E}" destId="{B8A6FDF6-3148-4768-95ED-F0C0CDEFAEDD}" srcOrd="3" destOrd="0" presId="urn:microsoft.com/office/officeart/2009/3/layout/StepUpProcess"/>
    <dgm:cxn modelId="{02C337BF-6B3C-4466-B56D-6DEDFC97A5A9}" type="presParOf" srcId="{B8A6FDF6-3148-4768-95ED-F0C0CDEFAEDD}" destId="{DF23F6A7-4D22-4DE8-B558-E0981C66C35F}" srcOrd="0" destOrd="0" presId="urn:microsoft.com/office/officeart/2009/3/layout/StepUpProcess"/>
    <dgm:cxn modelId="{BCF0EB67-B33F-46CD-BAA9-810D17CD18DB}" type="presParOf" srcId="{511CEAEC-6C88-4982-8F62-0451BC21443E}" destId="{F9F6CAEE-BA16-48DE-B49A-8CA0A053D657}" srcOrd="4" destOrd="0" presId="urn:microsoft.com/office/officeart/2009/3/layout/StepUpProcess"/>
    <dgm:cxn modelId="{8D855C9B-6AD0-4CE7-BCFA-A0D879C7EC21}" type="presParOf" srcId="{F9F6CAEE-BA16-48DE-B49A-8CA0A053D657}" destId="{91B06AF0-6F96-47AA-85AC-37C96B8C0C1D}" srcOrd="0" destOrd="0" presId="urn:microsoft.com/office/officeart/2009/3/layout/StepUpProcess"/>
    <dgm:cxn modelId="{86454690-6097-4288-9D44-92D4C52C047D}" type="presParOf" srcId="{F9F6CAEE-BA16-48DE-B49A-8CA0A053D657}" destId="{820BCB1C-9E33-4837-9FDB-FA65A2A4CD06}" srcOrd="1" destOrd="0" presId="urn:microsoft.com/office/officeart/2009/3/layout/StepUpProcess"/>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112AD9-EA26-4AF5-AEC1-FDDA5B43BBB5}"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zh-CN" altLang="en-US"/>
        </a:p>
      </dgm:t>
    </dgm:pt>
    <dgm:pt modelId="{EAF55C3E-1164-4C5A-A557-8CEBD409E9AE}">
      <dgm:prSet phldrT="[文本]"/>
      <dgm:spPr>
        <a:blipFill>
          <a:blip xmlns:r="http://schemas.openxmlformats.org/officeDocument/2006/relationships" r:embed="rId1"/>
          <a:stretch>
            <a:fillRect t="-2985"/>
          </a:stretch>
        </a:blipFill>
      </dgm:spPr>
      <dgm:t>
        <a:bodyPr/>
        <a:lstStyle/>
        <a:p>
          <a:r>
            <a:rPr lang="zh-CN" altLang="en-US">
              <a:noFill/>
            </a:rPr>
            <a:t> </a:t>
          </a:r>
        </a:p>
      </dgm:t>
    </dgm:pt>
    <dgm:pt modelId="{74A35C29-0373-4966-9268-B92431A92AC2}" type="parTrans" cxnId="{6BD1E1AE-32E6-4A50-B7A4-F79A434B6D01}">
      <dgm:prSet/>
      <dgm:spPr/>
      <dgm:t>
        <a:bodyPr/>
        <a:lstStyle/>
        <a:p>
          <a:endParaRPr lang="zh-CN" altLang="en-US"/>
        </a:p>
      </dgm:t>
    </dgm:pt>
    <dgm:pt modelId="{1CC01BFE-1D9A-47B0-87B9-BAD97F4F7310}" type="sibTrans" cxnId="{6BD1E1AE-32E6-4A50-B7A4-F79A434B6D01}">
      <dgm:prSet/>
      <dgm:spPr/>
      <dgm:t>
        <a:bodyPr/>
        <a:lstStyle/>
        <a:p>
          <a:endParaRPr lang="zh-CN" altLang="en-US"/>
        </a:p>
      </dgm:t>
    </dgm:pt>
    <dgm:pt modelId="{FF0E4FF9-705B-4994-9FBD-49127F9A734E}">
      <dgm:prSet phldrT="[文本]"/>
      <dgm:spPr>
        <a:blipFill>
          <a:blip xmlns:r="http://schemas.openxmlformats.org/officeDocument/2006/relationships" r:embed="rId2"/>
          <a:stretch>
            <a:fillRect/>
          </a:stretch>
        </a:blipFill>
      </dgm:spPr>
      <dgm:t>
        <a:bodyPr/>
        <a:lstStyle/>
        <a:p>
          <a:r>
            <a:rPr lang="zh-CN" altLang="en-US">
              <a:noFill/>
            </a:rPr>
            <a:t> </a:t>
          </a:r>
        </a:p>
      </dgm:t>
    </dgm:pt>
    <dgm:pt modelId="{0BD07283-04CE-4F10-864E-B091C5055383}" type="parTrans" cxnId="{9A6C8EC0-D109-4D54-B490-96990B7B1978}">
      <dgm:prSet/>
      <dgm:spPr/>
      <dgm:t>
        <a:bodyPr/>
        <a:lstStyle/>
        <a:p>
          <a:endParaRPr lang="zh-CN" altLang="en-US"/>
        </a:p>
      </dgm:t>
    </dgm:pt>
    <dgm:pt modelId="{EAA12221-BD45-4C41-B693-34850C5B35A6}" type="sibTrans" cxnId="{9A6C8EC0-D109-4D54-B490-96990B7B1978}">
      <dgm:prSet/>
      <dgm:spPr/>
      <dgm:t>
        <a:bodyPr/>
        <a:lstStyle/>
        <a:p>
          <a:endParaRPr lang="zh-CN" altLang="en-US"/>
        </a:p>
      </dgm:t>
    </dgm:pt>
    <dgm:pt modelId="{D7AB7DCE-58F3-4833-8ABD-499BD1CB8D42}">
      <dgm:prSet phldrT="[文本]"/>
      <dgm:spPr>
        <a:blipFill>
          <a:blip xmlns:r="http://schemas.openxmlformats.org/officeDocument/2006/relationships" r:embed="rId3"/>
          <a:stretch>
            <a:fillRect/>
          </a:stretch>
        </a:blipFill>
      </dgm:spPr>
      <dgm:t>
        <a:bodyPr/>
        <a:lstStyle/>
        <a:p>
          <a:r>
            <a:rPr lang="zh-CN" altLang="en-US">
              <a:noFill/>
            </a:rPr>
            <a:t> </a:t>
          </a:r>
        </a:p>
      </dgm:t>
    </dgm:pt>
    <dgm:pt modelId="{75C00AE8-E5DD-44DD-B74F-89B6394B3B73}" type="parTrans" cxnId="{B122ACFD-F8D6-4F51-B1CF-B04197D16737}">
      <dgm:prSet/>
      <dgm:spPr/>
      <dgm:t>
        <a:bodyPr/>
        <a:lstStyle/>
        <a:p>
          <a:endParaRPr lang="zh-CN" altLang="en-US"/>
        </a:p>
      </dgm:t>
    </dgm:pt>
    <dgm:pt modelId="{235C4819-0A88-40BA-BECA-E8168A425BF0}" type="sibTrans" cxnId="{B122ACFD-F8D6-4F51-B1CF-B04197D16737}">
      <dgm:prSet/>
      <dgm:spPr/>
      <dgm:t>
        <a:bodyPr/>
        <a:lstStyle/>
        <a:p>
          <a:endParaRPr lang="zh-CN" altLang="en-US"/>
        </a:p>
      </dgm:t>
    </dgm:pt>
    <dgm:pt modelId="{511CEAEC-6C88-4982-8F62-0451BC21443E}" type="pres">
      <dgm:prSet presAssocID="{C5112AD9-EA26-4AF5-AEC1-FDDA5B43BBB5}" presName="rootnode" presStyleCnt="0">
        <dgm:presLayoutVars>
          <dgm:chMax/>
          <dgm:chPref/>
          <dgm:dir/>
          <dgm:animLvl val="lvl"/>
        </dgm:presLayoutVars>
      </dgm:prSet>
      <dgm:spPr/>
    </dgm:pt>
    <dgm:pt modelId="{01F99937-5BFA-46B2-87DD-4D7DC0A8325B}" type="pres">
      <dgm:prSet presAssocID="{EAF55C3E-1164-4C5A-A557-8CEBD409E9AE}" presName="composite" presStyleCnt="0"/>
      <dgm:spPr/>
    </dgm:pt>
    <dgm:pt modelId="{28A514EC-59E4-4119-8A5C-E9169D841C96}" type="pres">
      <dgm:prSet presAssocID="{EAF55C3E-1164-4C5A-A557-8CEBD409E9AE}" presName="LShape" presStyleLbl="alignNode1" presStyleIdx="0" presStyleCnt="5"/>
      <dgm:spPr/>
    </dgm:pt>
    <dgm:pt modelId="{CA98F670-1E47-42AB-B19F-A8CF6D0EB6FF}" type="pres">
      <dgm:prSet presAssocID="{EAF55C3E-1164-4C5A-A557-8CEBD409E9AE}" presName="ParentText" presStyleLbl="revTx" presStyleIdx="0" presStyleCnt="3">
        <dgm:presLayoutVars>
          <dgm:chMax val="0"/>
          <dgm:chPref val="0"/>
          <dgm:bulletEnabled val="1"/>
        </dgm:presLayoutVars>
      </dgm:prSet>
      <dgm:spPr/>
    </dgm:pt>
    <dgm:pt modelId="{215E9615-83F3-4E40-ADAA-5FBBD83181C4}" type="pres">
      <dgm:prSet presAssocID="{EAF55C3E-1164-4C5A-A557-8CEBD409E9AE}" presName="Triangle" presStyleLbl="alignNode1" presStyleIdx="1" presStyleCnt="5"/>
      <dgm:spPr/>
    </dgm:pt>
    <dgm:pt modelId="{9DABE56C-FE7E-49F7-A8B5-315F9B54ACE7}" type="pres">
      <dgm:prSet presAssocID="{1CC01BFE-1D9A-47B0-87B9-BAD97F4F7310}" presName="sibTrans" presStyleCnt="0"/>
      <dgm:spPr/>
    </dgm:pt>
    <dgm:pt modelId="{856FED99-9C73-4F47-872A-CD320F7F79B6}" type="pres">
      <dgm:prSet presAssocID="{1CC01BFE-1D9A-47B0-87B9-BAD97F4F7310}" presName="space" presStyleCnt="0"/>
      <dgm:spPr/>
    </dgm:pt>
    <dgm:pt modelId="{812936BA-A3CE-4D9A-931D-8A7B161316B4}" type="pres">
      <dgm:prSet presAssocID="{FF0E4FF9-705B-4994-9FBD-49127F9A734E}" presName="composite" presStyleCnt="0"/>
      <dgm:spPr/>
    </dgm:pt>
    <dgm:pt modelId="{69C25898-8346-4857-B8DA-144D21968A1F}" type="pres">
      <dgm:prSet presAssocID="{FF0E4FF9-705B-4994-9FBD-49127F9A734E}" presName="LShape" presStyleLbl="alignNode1" presStyleIdx="2" presStyleCnt="5"/>
      <dgm:spPr/>
    </dgm:pt>
    <dgm:pt modelId="{BF9A590D-FD38-49DF-8A91-7F51E4A5FCCF}" type="pres">
      <dgm:prSet presAssocID="{FF0E4FF9-705B-4994-9FBD-49127F9A734E}" presName="ParentText" presStyleLbl="revTx" presStyleIdx="1" presStyleCnt="3">
        <dgm:presLayoutVars>
          <dgm:chMax val="0"/>
          <dgm:chPref val="0"/>
          <dgm:bulletEnabled val="1"/>
        </dgm:presLayoutVars>
      </dgm:prSet>
      <dgm:spPr/>
    </dgm:pt>
    <dgm:pt modelId="{5A1012E3-BE8D-489D-AADE-A7867750B2A8}" type="pres">
      <dgm:prSet presAssocID="{FF0E4FF9-705B-4994-9FBD-49127F9A734E}" presName="Triangle" presStyleLbl="alignNode1" presStyleIdx="3" presStyleCnt="5"/>
      <dgm:spPr/>
    </dgm:pt>
    <dgm:pt modelId="{B8A6FDF6-3148-4768-95ED-F0C0CDEFAEDD}" type="pres">
      <dgm:prSet presAssocID="{EAA12221-BD45-4C41-B693-34850C5B35A6}" presName="sibTrans" presStyleCnt="0"/>
      <dgm:spPr/>
    </dgm:pt>
    <dgm:pt modelId="{DF23F6A7-4D22-4DE8-B558-E0981C66C35F}" type="pres">
      <dgm:prSet presAssocID="{EAA12221-BD45-4C41-B693-34850C5B35A6}" presName="space" presStyleCnt="0"/>
      <dgm:spPr/>
    </dgm:pt>
    <dgm:pt modelId="{F9F6CAEE-BA16-48DE-B49A-8CA0A053D657}" type="pres">
      <dgm:prSet presAssocID="{D7AB7DCE-58F3-4833-8ABD-499BD1CB8D42}" presName="composite" presStyleCnt="0"/>
      <dgm:spPr/>
    </dgm:pt>
    <dgm:pt modelId="{91B06AF0-6F96-47AA-85AC-37C96B8C0C1D}" type="pres">
      <dgm:prSet presAssocID="{D7AB7DCE-58F3-4833-8ABD-499BD1CB8D42}" presName="LShape" presStyleLbl="alignNode1" presStyleIdx="4" presStyleCnt="5"/>
      <dgm:spPr/>
    </dgm:pt>
    <dgm:pt modelId="{820BCB1C-9E33-4837-9FDB-FA65A2A4CD06}" type="pres">
      <dgm:prSet presAssocID="{D7AB7DCE-58F3-4833-8ABD-499BD1CB8D42}" presName="ParentText" presStyleLbl="revTx" presStyleIdx="2" presStyleCnt="3">
        <dgm:presLayoutVars>
          <dgm:chMax val="0"/>
          <dgm:chPref val="0"/>
          <dgm:bulletEnabled val="1"/>
        </dgm:presLayoutVars>
      </dgm:prSet>
      <dgm:spPr/>
    </dgm:pt>
  </dgm:ptLst>
  <dgm:cxnLst>
    <dgm:cxn modelId="{B2CB5C21-A8B7-40E5-BE3F-F44B88D0345E}" type="presOf" srcId="{D7AB7DCE-58F3-4833-8ABD-499BD1CB8D42}" destId="{820BCB1C-9E33-4837-9FDB-FA65A2A4CD06}" srcOrd="0" destOrd="0" presId="urn:microsoft.com/office/officeart/2009/3/layout/StepUpProcess"/>
    <dgm:cxn modelId="{950F8B5D-55C8-40AA-AB96-B1935EC05075}" type="presOf" srcId="{C5112AD9-EA26-4AF5-AEC1-FDDA5B43BBB5}" destId="{511CEAEC-6C88-4982-8F62-0451BC21443E}" srcOrd="0" destOrd="0" presId="urn:microsoft.com/office/officeart/2009/3/layout/StepUpProcess"/>
    <dgm:cxn modelId="{6BD1E1AE-32E6-4A50-B7A4-F79A434B6D01}" srcId="{C5112AD9-EA26-4AF5-AEC1-FDDA5B43BBB5}" destId="{EAF55C3E-1164-4C5A-A557-8CEBD409E9AE}" srcOrd="0" destOrd="0" parTransId="{74A35C29-0373-4966-9268-B92431A92AC2}" sibTransId="{1CC01BFE-1D9A-47B0-87B9-BAD97F4F7310}"/>
    <dgm:cxn modelId="{9A6C8EC0-D109-4D54-B490-96990B7B1978}" srcId="{C5112AD9-EA26-4AF5-AEC1-FDDA5B43BBB5}" destId="{FF0E4FF9-705B-4994-9FBD-49127F9A734E}" srcOrd="1" destOrd="0" parTransId="{0BD07283-04CE-4F10-864E-B091C5055383}" sibTransId="{EAA12221-BD45-4C41-B693-34850C5B35A6}"/>
    <dgm:cxn modelId="{B395C7DB-E8BA-4A0D-B6E6-1B8EEF5BB5D8}" type="presOf" srcId="{FF0E4FF9-705B-4994-9FBD-49127F9A734E}" destId="{BF9A590D-FD38-49DF-8A91-7F51E4A5FCCF}" srcOrd="0" destOrd="0" presId="urn:microsoft.com/office/officeart/2009/3/layout/StepUpProcess"/>
    <dgm:cxn modelId="{F324E6DB-6F9F-46E0-9D1E-6897AEA23769}" type="presOf" srcId="{EAF55C3E-1164-4C5A-A557-8CEBD409E9AE}" destId="{CA98F670-1E47-42AB-B19F-A8CF6D0EB6FF}" srcOrd="0" destOrd="0" presId="urn:microsoft.com/office/officeart/2009/3/layout/StepUpProcess"/>
    <dgm:cxn modelId="{B122ACFD-F8D6-4F51-B1CF-B04197D16737}" srcId="{C5112AD9-EA26-4AF5-AEC1-FDDA5B43BBB5}" destId="{D7AB7DCE-58F3-4833-8ABD-499BD1CB8D42}" srcOrd="2" destOrd="0" parTransId="{75C00AE8-E5DD-44DD-B74F-89B6394B3B73}" sibTransId="{235C4819-0A88-40BA-BECA-E8168A425BF0}"/>
    <dgm:cxn modelId="{E24520CE-A2E2-45B3-8920-234144D882DB}" type="presParOf" srcId="{511CEAEC-6C88-4982-8F62-0451BC21443E}" destId="{01F99937-5BFA-46B2-87DD-4D7DC0A8325B}" srcOrd="0" destOrd="0" presId="urn:microsoft.com/office/officeart/2009/3/layout/StepUpProcess"/>
    <dgm:cxn modelId="{4A806EE8-AA64-499D-A49F-8E990F752CBD}" type="presParOf" srcId="{01F99937-5BFA-46B2-87DD-4D7DC0A8325B}" destId="{28A514EC-59E4-4119-8A5C-E9169D841C96}" srcOrd="0" destOrd="0" presId="urn:microsoft.com/office/officeart/2009/3/layout/StepUpProcess"/>
    <dgm:cxn modelId="{08DD335C-D23E-4490-8220-7D640DF4F6BA}" type="presParOf" srcId="{01F99937-5BFA-46B2-87DD-4D7DC0A8325B}" destId="{CA98F670-1E47-42AB-B19F-A8CF6D0EB6FF}" srcOrd="1" destOrd="0" presId="urn:microsoft.com/office/officeart/2009/3/layout/StepUpProcess"/>
    <dgm:cxn modelId="{6A480B5C-C0CA-47BA-BB98-87B41A105044}" type="presParOf" srcId="{01F99937-5BFA-46B2-87DD-4D7DC0A8325B}" destId="{215E9615-83F3-4E40-ADAA-5FBBD83181C4}" srcOrd="2" destOrd="0" presId="urn:microsoft.com/office/officeart/2009/3/layout/StepUpProcess"/>
    <dgm:cxn modelId="{24F78824-7A36-4D43-A396-423E5E7F0DC5}" type="presParOf" srcId="{511CEAEC-6C88-4982-8F62-0451BC21443E}" destId="{9DABE56C-FE7E-49F7-A8B5-315F9B54ACE7}" srcOrd="1" destOrd="0" presId="urn:microsoft.com/office/officeart/2009/3/layout/StepUpProcess"/>
    <dgm:cxn modelId="{49755DF5-21B0-4244-82B5-2439F1C3A4E2}" type="presParOf" srcId="{9DABE56C-FE7E-49F7-A8B5-315F9B54ACE7}" destId="{856FED99-9C73-4F47-872A-CD320F7F79B6}" srcOrd="0" destOrd="0" presId="urn:microsoft.com/office/officeart/2009/3/layout/StepUpProcess"/>
    <dgm:cxn modelId="{151315F2-6D85-4BAE-861C-1F4D4DD1797B}" type="presParOf" srcId="{511CEAEC-6C88-4982-8F62-0451BC21443E}" destId="{812936BA-A3CE-4D9A-931D-8A7B161316B4}" srcOrd="2" destOrd="0" presId="urn:microsoft.com/office/officeart/2009/3/layout/StepUpProcess"/>
    <dgm:cxn modelId="{DF12F89D-F40F-466A-A35E-1F56624856F0}" type="presParOf" srcId="{812936BA-A3CE-4D9A-931D-8A7B161316B4}" destId="{69C25898-8346-4857-B8DA-144D21968A1F}" srcOrd="0" destOrd="0" presId="urn:microsoft.com/office/officeart/2009/3/layout/StepUpProcess"/>
    <dgm:cxn modelId="{8D3E47EF-845A-40F5-BD27-1143D96F1A5E}" type="presParOf" srcId="{812936BA-A3CE-4D9A-931D-8A7B161316B4}" destId="{BF9A590D-FD38-49DF-8A91-7F51E4A5FCCF}" srcOrd="1" destOrd="0" presId="urn:microsoft.com/office/officeart/2009/3/layout/StepUpProcess"/>
    <dgm:cxn modelId="{29D1DC7F-95D5-42EC-978B-299D973FCE0C}" type="presParOf" srcId="{812936BA-A3CE-4D9A-931D-8A7B161316B4}" destId="{5A1012E3-BE8D-489D-AADE-A7867750B2A8}" srcOrd="2" destOrd="0" presId="urn:microsoft.com/office/officeart/2009/3/layout/StepUpProcess"/>
    <dgm:cxn modelId="{5A110C48-7AB1-4052-AE64-39A76BA346FE}" type="presParOf" srcId="{511CEAEC-6C88-4982-8F62-0451BC21443E}" destId="{B8A6FDF6-3148-4768-95ED-F0C0CDEFAEDD}" srcOrd="3" destOrd="0" presId="urn:microsoft.com/office/officeart/2009/3/layout/StepUpProcess"/>
    <dgm:cxn modelId="{02C337BF-6B3C-4466-B56D-6DEDFC97A5A9}" type="presParOf" srcId="{B8A6FDF6-3148-4768-95ED-F0C0CDEFAEDD}" destId="{DF23F6A7-4D22-4DE8-B558-E0981C66C35F}" srcOrd="0" destOrd="0" presId="urn:microsoft.com/office/officeart/2009/3/layout/StepUpProcess"/>
    <dgm:cxn modelId="{BCF0EB67-B33F-46CD-BAA9-810D17CD18DB}" type="presParOf" srcId="{511CEAEC-6C88-4982-8F62-0451BC21443E}" destId="{F9F6CAEE-BA16-48DE-B49A-8CA0A053D657}" srcOrd="4" destOrd="0" presId="urn:microsoft.com/office/officeart/2009/3/layout/StepUpProcess"/>
    <dgm:cxn modelId="{8D855C9B-6AD0-4CE7-BCFA-A0D879C7EC21}" type="presParOf" srcId="{F9F6CAEE-BA16-48DE-B49A-8CA0A053D657}" destId="{91B06AF0-6F96-47AA-85AC-37C96B8C0C1D}" srcOrd="0" destOrd="0" presId="urn:microsoft.com/office/officeart/2009/3/layout/StepUpProcess"/>
    <dgm:cxn modelId="{86454690-6097-4288-9D44-92D4C52C047D}" type="presParOf" srcId="{F9F6CAEE-BA16-48DE-B49A-8CA0A053D657}" destId="{820BCB1C-9E33-4837-9FDB-FA65A2A4CD06}" srcOrd="1" destOrd="0" presId="urn:microsoft.com/office/officeart/2009/3/layout/StepUpProcess"/>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A514EC-59E4-4119-8A5C-E9169D841C96}">
      <dsp:nvSpPr>
        <dsp:cNvPr id="0" name=""/>
        <dsp:cNvSpPr/>
      </dsp:nvSpPr>
      <dsp:spPr>
        <a:xfrm rot="5400000">
          <a:off x="213274" y="1225867"/>
          <a:ext cx="641354" cy="1067198"/>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98F670-1E47-42AB-B19F-A8CF6D0EB6FF}">
      <dsp:nvSpPr>
        <dsp:cNvPr id="0" name=""/>
        <dsp:cNvSpPr/>
      </dsp:nvSpPr>
      <dsp:spPr>
        <a:xfrm>
          <a:off x="106216" y="1544730"/>
          <a:ext cx="963473" cy="844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acc>
                  <m:accPr>
                    <m:chr m:val="̂"/>
                    <m:ctrlPr>
                      <a:rPr lang="zh-CN" altLang="en-US" sz="2700" i="1" kern="1200" dirty="0" smtClean="0">
                        <a:latin typeface="Cambria Math" panose="02040503050406030204" pitchFamily="18" charset="0"/>
                        <a:ea typeface="华文仿宋" panose="02010600040101010101" pitchFamily="2" charset="-122"/>
                        <a:sym typeface="+mn-ea"/>
                      </a:rPr>
                    </m:ctrlPr>
                  </m:accPr>
                  <m:e>
                    <m:r>
                      <a:rPr lang="en-US" altLang="zh-CN" sz="2700" i="1" kern="1200" dirty="0">
                        <a:latin typeface="Cambria Math" panose="02040503050406030204" pitchFamily="18" charset="0"/>
                        <a:ea typeface="华文仿宋" panose="02010600040101010101" pitchFamily="2" charset="-122"/>
                        <a:sym typeface="+mn-ea"/>
                      </a:rPr>
                      <m:t>h</m:t>
                    </m:r>
                  </m:e>
                </m:acc>
              </m:oMath>
            </m:oMathPara>
          </a14:m>
          <a:endParaRPr lang="zh-CN" altLang="en-US" sz="2700" kern="1200" dirty="0"/>
        </a:p>
      </dsp:txBody>
      <dsp:txXfrm>
        <a:off x="106216" y="1544730"/>
        <a:ext cx="963473" cy="844540"/>
      </dsp:txXfrm>
    </dsp:sp>
    <dsp:sp modelId="{215E9615-83F3-4E40-ADAA-5FBBD83181C4}">
      <dsp:nvSpPr>
        <dsp:cNvPr id="0" name=""/>
        <dsp:cNvSpPr/>
      </dsp:nvSpPr>
      <dsp:spPr>
        <a:xfrm>
          <a:off x="887902" y="1147299"/>
          <a:ext cx="181787" cy="181787"/>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C25898-8346-4857-B8DA-144D21968A1F}">
      <dsp:nvSpPr>
        <dsp:cNvPr id="0" name=""/>
        <dsp:cNvSpPr/>
      </dsp:nvSpPr>
      <dsp:spPr>
        <a:xfrm rot="5400000">
          <a:off x="1392753" y="934004"/>
          <a:ext cx="641354" cy="1067198"/>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9A590D-FD38-49DF-8A91-7F51E4A5FCCF}">
      <dsp:nvSpPr>
        <dsp:cNvPr id="0" name=""/>
        <dsp:cNvSpPr/>
      </dsp:nvSpPr>
      <dsp:spPr>
        <a:xfrm>
          <a:off x="1285695" y="1252866"/>
          <a:ext cx="963473" cy="844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p>
                  <m:sSupPr>
                    <m:ctrlPr>
                      <a:rPr lang="en-US" altLang="zh-CN" sz="2700" i="1" kern="1200" dirty="0" smtClean="0">
                        <a:latin typeface="Cambria Math" panose="02040503050406030204" pitchFamily="18" charset="0"/>
                        <a:ea typeface="华文仿宋" panose="02010600040101010101" pitchFamily="2" charset="-122"/>
                        <a:sym typeface="+mn-ea"/>
                      </a:rPr>
                    </m:ctrlPr>
                  </m:sSupPr>
                  <m:e>
                    <m:r>
                      <a:rPr lang="en-US" altLang="zh-CN" sz="2700" b="0" i="1" kern="1200" dirty="0" smtClean="0">
                        <a:latin typeface="Cambria Math" panose="02040503050406030204" pitchFamily="18" charset="0"/>
                        <a:ea typeface="华文仿宋" panose="02010600040101010101" pitchFamily="2" charset="-122"/>
                        <a:sym typeface="+mn-ea"/>
                      </a:rPr>
                      <m:t>h</m:t>
                    </m:r>
                  </m:e>
                  <m:sup>
                    <m:r>
                      <a:rPr lang="en-US" altLang="zh-CN" sz="2700" b="0" i="1" kern="1200" dirty="0" smtClean="0">
                        <a:latin typeface="Cambria Math" panose="02040503050406030204" pitchFamily="18" charset="0"/>
                        <a:ea typeface="华文仿宋" panose="02010600040101010101" pitchFamily="2" charset="-122"/>
                        <a:sym typeface="+mn-ea"/>
                      </a:rPr>
                      <m:t>∗</m:t>
                    </m:r>
                  </m:sup>
                </m:sSup>
              </m:oMath>
            </m:oMathPara>
          </a14:m>
          <a:endParaRPr lang="zh-CN" altLang="en-US" sz="2700" kern="1200" dirty="0"/>
        </a:p>
      </dsp:txBody>
      <dsp:txXfrm>
        <a:off x="1285695" y="1252866"/>
        <a:ext cx="963473" cy="844540"/>
      </dsp:txXfrm>
    </dsp:sp>
    <dsp:sp modelId="{5A1012E3-BE8D-489D-AADE-A7867750B2A8}">
      <dsp:nvSpPr>
        <dsp:cNvPr id="0" name=""/>
        <dsp:cNvSpPr/>
      </dsp:nvSpPr>
      <dsp:spPr>
        <a:xfrm>
          <a:off x="2067381" y="855435"/>
          <a:ext cx="181787" cy="181787"/>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B06AF0-6F96-47AA-85AC-37C96B8C0C1D}">
      <dsp:nvSpPr>
        <dsp:cNvPr id="0" name=""/>
        <dsp:cNvSpPr/>
      </dsp:nvSpPr>
      <dsp:spPr>
        <a:xfrm rot="5400000">
          <a:off x="2572232" y="642140"/>
          <a:ext cx="641354" cy="1067198"/>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0BCB1C-9E33-4837-9FDB-FA65A2A4CD06}">
      <dsp:nvSpPr>
        <dsp:cNvPr id="0" name=""/>
        <dsp:cNvSpPr/>
      </dsp:nvSpPr>
      <dsp:spPr>
        <a:xfrm>
          <a:off x="2465174" y="961003"/>
          <a:ext cx="963473" cy="844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altLang="zh-CN" sz="2700" i="1" kern="1200" dirty="0" smtClean="0">
                        <a:latin typeface="Cambria Math" panose="02040503050406030204" pitchFamily="18" charset="0"/>
                        <a:ea typeface="华文仿宋" panose="02010600040101010101" pitchFamily="2" charset="-122"/>
                        <a:sym typeface="+mn-ea"/>
                      </a:rPr>
                    </m:ctrlPr>
                  </m:sSubPr>
                  <m:e>
                    <m:r>
                      <a:rPr lang="en-US" altLang="zh-CN" sz="2700" b="0" i="1" kern="1200" dirty="0" smtClean="0">
                        <a:latin typeface="Cambria Math" panose="02040503050406030204" pitchFamily="18" charset="0"/>
                        <a:ea typeface="华文仿宋" panose="02010600040101010101" pitchFamily="2" charset="-122"/>
                        <a:sym typeface="+mn-ea"/>
                      </a:rPr>
                      <m:t>h</m:t>
                    </m:r>
                  </m:e>
                  <m:sub>
                    <m:r>
                      <a:rPr lang="en-US" altLang="zh-CN" sz="2700" b="0" i="1" kern="1200" dirty="0" smtClean="0">
                        <a:latin typeface="Cambria Math" panose="02040503050406030204" pitchFamily="18" charset="0"/>
                        <a:ea typeface="华文仿宋" panose="02010600040101010101" pitchFamily="2" charset="-122"/>
                        <a:sym typeface="+mn-ea"/>
                      </a:rPr>
                      <m:t>𝐼</m:t>
                    </m:r>
                  </m:sub>
                </m:sSub>
              </m:oMath>
            </m:oMathPara>
          </a14:m>
          <a:endParaRPr lang="zh-CN" altLang="en-US" sz="2700" kern="1200" dirty="0"/>
        </a:p>
      </dsp:txBody>
      <dsp:txXfrm>
        <a:off x="2465174" y="961003"/>
        <a:ext cx="963473" cy="844540"/>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386A225-94EB-6E45-9CDE-7FD1613E9F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33346060-ADBD-7148-B184-E0A70308B9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BAB723-C691-6541-901A-8871FAA4FDE9}" type="datetimeFigureOut">
              <a:rPr kumimoji="1" lang="zh-CN" altLang="en-US" smtClean="0"/>
              <a:t>2021/12/16</a:t>
            </a:fld>
            <a:endParaRPr kumimoji="1" lang="zh-CN" altLang="en-US"/>
          </a:p>
        </p:txBody>
      </p:sp>
      <p:sp>
        <p:nvSpPr>
          <p:cNvPr id="4" name="页脚占位符 3">
            <a:extLst>
              <a:ext uri="{FF2B5EF4-FFF2-40B4-BE49-F238E27FC236}">
                <a16:creationId xmlns:a16="http://schemas.microsoft.com/office/drawing/2014/main" id="{C9ED4DBF-D5D6-254C-8F96-FEA7C61F795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ADB40210-4401-F641-A9F8-644E131E43C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7A2455-3C1E-9F4B-A225-B9D207CF2AFC}" type="slidenum">
              <a:rPr kumimoji="1" lang="zh-CN" altLang="en-US" smtClean="0"/>
              <a:t>‹#›</a:t>
            </a:fld>
            <a:endParaRPr kumimoji="1" lang="zh-CN" altLang="en-US"/>
          </a:p>
        </p:txBody>
      </p:sp>
    </p:spTree>
    <p:extLst>
      <p:ext uri="{BB962C8B-B14F-4D97-AF65-F5344CB8AC3E}">
        <p14:creationId xmlns:p14="http://schemas.microsoft.com/office/powerpoint/2010/main" val="8662850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234FF4-CB5D-D14A-BDA4-CE0B215DB8BE}" type="datetimeFigureOut">
              <a:rPr kumimoji="1" lang="zh-CN" altLang="en-US" smtClean="0"/>
              <a:t>2021/12/16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86810-C108-0A46-A165-01A48BB0B237}" type="slidenum">
              <a:rPr kumimoji="1" lang="zh-CN" altLang="en-US" smtClean="0"/>
              <a:t>‹#›</a:t>
            </a:fld>
            <a:endParaRPr kumimoji="1" lang="zh-CN" altLang="en-US"/>
          </a:p>
        </p:txBody>
      </p:sp>
    </p:spTree>
    <p:extLst>
      <p:ext uri="{BB962C8B-B14F-4D97-AF65-F5344CB8AC3E}">
        <p14:creationId xmlns:p14="http://schemas.microsoft.com/office/powerpoint/2010/main" val="168668493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E17C45A3-6397-E747-8590-12EDAD397165}"/>
              </a:ext>
            </a:extLst>
          </p:cNvPr>
          <p:cNvSpPr>
            <a:spLocks noGrp="1"/>
          </p:cNvSpPr>
          <p:nvPr>
            <p:ph type="sldNum" sz="quarter" idx="5"/>
          </p:nvPr>
        </p:nvSpPr>
        <p:spPr/>
        <p:txBody>
          <a:bodyPr/>
          <a:lstStyle/>
          <a:p>
            <a:fld id="{B1486810-C108-0A46-A165-01A48BB0B237}" type="slidenum">
              <a:rPr kumimoji="1" lang="zh-CN" altLang="en-US" smtClean="0"/>
              <a:t>1</a:t>
            </a:fld>
            <a:endParaRPr kumimoji="1" lang="zh-CN" altLang="en-US"/>
          </a:p>
        </p:txBody>
      </p:sp>
    </p:spTree>
    <p:extLst>
      <p:ext uri="{BB962C8B-B14F-4D97-AF65-F5344CB8AC3E}">
        <p14:creationId xmlns:p14="http://schemas.microsoft.com/office/powerpoint/2010/main" val="39478533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4CA7D9A9-2349-894F-80C7-E1EDBDB826BB}"/>
              </a:ext>
            </a:extLst>
          </p:cNvPr>
          <p:cNvSpPr>
            <a:spLocks noGrp="1"/>
          </p:cNvSpPr>
          <p:nvPr>
            <p:ph type="sldNum" sz="quarter" idx="5"/>
          </p:nvPr>
        </p:nvSpPr>
        <p:spPr/>
        <p:txBody>
          <a:bodyPr/>
          <a:lstStyle/>
          <a:p>
            <a:fld id="{B1486810-C108-0A46-A165-01A48BB0B237}" type="slidenum">
              <a:rPr kumimoji="1" lang="zh-CN" altLang="en-US" smtClean="0"/>
              <a:t>10</a:t>
            </a:fld>
            <a:endParaRPr kumimoji="1" lang="zh-CN" altLang="en-US"/>
          </a:p>
        </p:txBody>
      </p:sp>
    </p:spTree>
    <p:extLst>
      <p:ext uri="{BB962C8B-B14F-4D97-AF65-F5344CB8AC3E}">
        <p14:creationId xmlns:p14="http://schemas.microsoft.com/office/powerpoint/2010/main" val="492700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这篇论文发表在</a:t>
            </a:r>
            <a:r>
              <a:rPr kumimoji="1" lang="en-US" altLang="zh-CN" dirty="0"/>
              <a:t>nips2019</a:t>
            </a:r>
            <a:r>
              <a:rPr kumimoji="1" lang="zh-CN" altLang="en-US" dirty="0"/>
              <a:t>上，是第一篇把文本模态数据引入小样本学习的文章，思想非常的简单，但是效果非常好，后续许多工作都是在这篇文章的基础上开展的，比较经典。</a:t>
            </a:r>
          </a:p>
        </p:txBody>
      </p:sp>
      <p:sp>
        <p:nvSpPr>
          <p:cNvPr id="4" name="灯片编号占位符 3">
            <a:extLst>
              <a:ext uri="{FF2B5EF4-FFF2-40B4-BE49-F238E27FC236}">
                <a16:creationId xmlns:a16="http://schemas.microsoft.com/office/drawing/2014/main" id="{7BBF3444-4280-4846-B158-A0E10C32BE11}"/>
              </a:ext>
            </a:extLst>
          </p:cNvPr>
          <p:cNvSpPr>
            <a:spLocks noGrp="1"/>
          </p:cNvSpPr>
          <p:nvPr>
            <p:ph type="sldNum" sz="quarter" idx="5"/>
          </p:nvPr>
        </p:nvSpPr>
        <p:spPr/>
        <p:txBody>
          <a:bodyPr/>
          <a:lstStyle/>
          <a:p>
            <a:fld id="{B1486810-C108-0A46-A165-01A48BB0B237}" type="slidenum">
              <a:rPr kumimoji="1" lang="zh-CN" altLang="en-US" smtClean="0"/>
              <a:t>11</a:t>
            </a:fld>
            <a:endParaRPr kumimoji="1" lang="zh-CN" altLang="en-US"/>
          </a:p>
        </p:txBody>
      </p:sp>
    </p:spTree>
    <p:extLst>
      <p:ext uri="{BB962C8B-B14F-4D97-AF65-F5344CB8AC3E}">
        <p14:creationId xmlns:p14="http://schemas.microsoft.com/office/powerpoint/2010/main" val="3435068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这篇文章涉及到两个相关的研究，一个是圆形网络，这个也是小样本学习比较经典的一篇文章，他的思想也很简单，可以看左边这个图，</a:t>
            </a:r>
            <a:endParaRPr kumimoji="1" lang="en-US" altLang="zh-CN" dirty="0"/>
          </a:p>
          <a:p>
            <a:r>
              <a:rPr kumimoji="1" lang="zh-CN" altLang="en-US" dirty="0"/>
              <a:t>第二个涉及到概念就是词嵌入，具体来说的话，词嵌入有许多算法可以使用，本文的话使用的是</a:t>
            </a:r>
            <a:r>
              <a:rPr kumimoji="1" lang="en-US" altLang="zh-CN" dirty="0"/>
              <a:t>glove</a:t>
            </a:r>
          </a:p>
          <a:p>
            <a:endParaRPr kumimoji="1" lang="en-US" altLang="zh-CN" dirty="0"/>
          </a:p>
          <a:p>
            <a:r>
              <a:rPr kumimoji="1" lang="zh-CN" altLang="en-US" dirty="0"/>
              <a:t>词嵌入模型需要在非常大的语料库上进行训练，我们一般不会自己从头开始训练，会使用预训练好的，可能后续会针对自己的数据进行微调。具体的训练方法的话在这个博客里面有详细的介绍，感兴趣的同学可以去看看，这里不再深入探究。</a:t>
            </a:r>
          </a:p>
        </p:txBody>
      </p:sp>
      <p:sp>
        <p:nvSpPr>
          <p:cNvPr id="4" name="灯片编号占位符 3">
            <a:extLst>
              <a:ext uri="{FF2B5EF4-FFF2-40B4-BE49-F238E27FC236}">
                <a16:creationId xmlns:a16="http://schemas.microsoft.com/office/drawing/2014/main" id="{7BBF3444-4280-4846-B158-A0E10C32BE11}"/>
              </a:ext>
            </a:extLst>
          </p:cNvPr>
          <p:cNvSpPr>
            <a:spLocks noGrp="1"/>
          </p:cNvSpPr>
          <p:nvPr>
            <p:ph type="sldNum" sz="quarter" idx="5"/>
          </p:nvPr>
        </p:nvSpPr>
        <p:spPr/>
        <p:txBody>
          <a:bodyPr/>
          <a:lstStyle/>
          <a:p>
            <a:fld id="{B1486810-C108-0A46-A165-01A48BB0B237}" type="slidenum">
              <a:rPr kumimoji="1" lang="zh-CN" altLang="en-US" smtClean="0"/>
              <a:t>12</a:t>
            </a:fld>
            <a:endParaRPr kumimoji="1" lang="zh-CN" altLang="en-US"/>
          </a:p>
        </p:txBody>
      </p:sp>
    </p:spTree>
    <p:extLst>
      <p:ext uri="{BB962C8B-B14F-4D97-AF65-F5344CB8AC3E}">
        <p14:creationId xmlns:p14="http://schemas.microsoft.com/office/powerpoint/2010/main" val="3817031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Font typeface="Wingdings" panose="05000000000000000000" pitchFamily="2" charset="2"/>
              <a:buNone/>
            </a:pPr>
            <a:r>
              <a:rPr lang="zh-CN" altLang="en-US" sz="1200" dirty="0">
                <a:latin typeface="华文仿宋" panose="02010600040101010101" pitchFamily="2" charset="-122"/>
                <a:ea typeface="华文仿宋" panose="02010600040101010101" pitchFamily="2" charset="-122"/>
              </a:rPr>
              <a:t>在这篇文章中，作者指出，目前小样本学习主要是在单模态学习（视觉特征）的背景下取得的。但是当来自视觉的图像数量非常少的时候，视觉信息是非常有限的，那么这种模态提供的信息可能是非常嘈杂、局部的，</a:t>
            </a:r>
            <a:endParaRPr lang="en-US" altLang="zh-CN" sz="1200" dirty="0">
              <a:latin typeface="华文仿宋" panose="02010600040101010101" pitchFamily="2" charset="-122"/>
              <a:ea typeface="华文仿宋" panose="02010600040101010101" pitchFamily="2" charset="-122"/>
            </a:endParaRPr>
          </a:p>
          <a:p>
            <a:pPr marL="0" indent="0">
              <a:lnSpc>
                <a:spcPct val="150000"/>
              </a:lnSpc>
              <a:buFont typeface="Wingdings" panose="05000000000000000000" pitchFamily="2" charset="2"/>
              <a:buNone/>
            </a:pPr>
            <a:r>
              <a:rPr lang="zh-CN" altLang="en-US" sz="1200" dirty="0">
                <a:latin typeface="华文仿宋" panose="02010600040101010101" pitchFamily="2" charset="-122"/>
                <a:ea typeface="华文仿宋" panose="02010600040101010101" pitchFamily="2" charset="-122"/>
              </a:rPr>
              <a:t>可以看下方这个图，根据前面介绍的原型网络得到原型的方式，在只有一张图片的情况下，这张图片的特征向量就是我的原型，如果我的样本采样在分布比较边缘的地方，那么造成的偏差是非常大的。</a:t>
            </a:r>
            <a:endParaRPr lang="en-US" altLang="zh-CN" sz="1200" dirty="0">
              <a:latin typeface="华文仿宋" panose="02010600040101010101" pitchFamily="2" charset="-122"/>
              <a:ea typeface="华文仿宋"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华文仿宋" panose="02010600040101010101" pitchFamily="2" charset="-122"/>
                <a:ea typeface="华文仿宋" panose="02010600040101010101" pitchFamily="2" charset="-122"/>
              </a:rPr>
              <a:t>本文解决的办法是引入了语义信息，因为根据</a:t>
            </a:r>
            <a:r>
              <a:rPr lang="zh-CN" altLang="en-US" b="0" i="0" dirty="0">
                <a:solidFill>
                  <a:srgbClr val="444444"/>
                </a:solidFill>
                <a:effectLst/>
                <a:latin typeface="Open Sans" panose="020B0604020202020204" pitchFamily="34" charset="0"/>
              </a:rPr>
              <a:t>生物学和神经科学相关的研究表明，</a:t>
            </a:r>
            <a:r>
              <a:rPr lang="zh-CN" altLang="en-US" sz="1200" dirty="0">
                <a:latin typeface="华文仿宋" panose="02010600040101010101" pitchFamily="2" charset="-122"/>
                <a:ea typeface="华文仿宋" panose="02010600040101010101" pitchFamily="2" charset="-122"/>
              </a:rPr>
              <a:t>语言对于人的学习与识别是有帮助的 。这表明来自文本的语义特征可以成为一个信息来源，可以提供强大的先验知识和上下文来帮助学习。</a:t>
            </a:r>
            <a:endParaRPr lang="en-US" altLang="zh-CN" sz="1200" dirty="0">
              <a:latin typeface="华文仿宋" panose="02010600040101010101" pitchFamily="2" charset="-122"/>
              <a:ea typeface="华文仿宋" panose="02010600040101010101" pitchFamily="2" charset="-122"/>
            </a:endParaRPr>
          </a:p>
          <a:p>
            <a:endParaRPr lang="en-US" altLang="zh-CN" sz="1200" dirty="0">
              <a:latin typeface="华文仿宋" panose="02010600040101010101" pitchFamily="2" charset="-122"/>
              <a:ea typeface="华文仿宋"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华文仿宋" panose="02010600040101010101" pitchFamily="2" charset="-122"/>
                <a:ea typeface="华文仿宋" panose="02010600040101010101" pitchFamily="2" charset="-122"/>
              </a:rPr>
              <a:t>那么在引入语义之后，也要考虑一个问题，就是是否需要模态对齐问题，主要是因为图像和文本具有不同的特征空间。</a:t>
            </a:r>
            <a:endParaRPr lang="en-US" altLang="zh-CN" sz="1200" dirty="0">
              <a:latin typeface="华文仿宋" panose="02010600040101010101" pitchFamily="2" charset="-122"/>
              <a:ea typeface="华文仿宋"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华文仿宋" panose="02010600040101010101" pitchFamily="2" charset="-122"/>
              <a:ea typeface="华文仿宋" panose="02010600040101010101" pitchFamily="2" charset="-122"/>
            </a:endParaRPr>
          </a:p>
          <a:p>
            <a:endParaRPr kumimoji="1" lang="zh-CN" altLang="en-US" dirty="0"/>
          </a:p>
        </p:txBody>
      </p:sp>
      <p:sp>
        <p:nvSpPr>
          <p:cNvPr id="4" name="灯片编号占位符 3">
            <a:extLst>
              <a:ext uri="{FF2B5EF4-FFF2-40B4-BE49-F238E27FC236}">
                <a16:creationId xmlns:a16="http://schemas.microsoft.com/office/drawing/2014/main" id="{7BBF3444-4280-4846-B158-A0E10C32BE11}"/>
              </a:ext>
            </a:extLst>
          </p:cNvPr>
          <p:cNvSpPr>
            <a:spLocks noGrp="1"/>
          </p:cNvSpPr>
          <p:nvPr>
            <p:ph type="sldNum" sz="quarter" idx="5"/>
          </p:nvPr>
        </p:nvSpPr>
        <p:spPr/>
        <p:txBody>
          <a:bodyPr/>
          <a:lstStyle/>
          <a:p>
            <a:fld id="{B1486810-C108-0A46-A165-01A48BB0B237}" type="slidenum">
              <a:rPr kumimoji="1" lang="zh-CN" altLang="en-US" smtClean="0"/>
              <a:t>13</a:t>
            </a:fld>
            <a:endParaRPr kumimoji="1" lang="zh-CN" altLang="en-US"/>
          </a:p>
        </p:txBody>
      </p:sp>
    </p:spTree>
    <p:extLst>
      <p:ext uri="{BB962C8B-B14F-4D97-AF65-F5344CB8AC3E}">
        <p14:creationId xmlns:p14="http://schemas.microsoft.com/office/powerpoint/2010/main" val="1182776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华文仿宋" panose="02010600040101010101" pitchFamily="2" charset="-122"/>
                <a:ea typeface="华文仿宋" panose="02010600040101010101" pitchFamily="2" charset="-122"/>
              </a:rPr>
              <a:t>但是作者指出引入语义这种操作主要是由零样本学习最先使用的。而零样本学习太极端了，零样本就是在测试的时候完全没有来自视觉模态的信息，因此，大多数方法在训练期间需要对齐两种模态，强制他们具有相同的语义结构。 这样，来自文本模态的知识在测试时被转移到视觉方面，相比之下，小样本学习测试时是有视觉图像的信息的，因此对齐可能是没有</a:t>
            </a:r>
            <a:r>
              <a:rPr lang="zh-CN" altLang="en-US" sz="1200">
                <a:latin typeface="华文仿宋" panose="02010600040101010101" pitchFamily="2" charset="-122"/>
                <a:ea typeface="华文仿宋" panose="02010600040101010101" pitchFamily="2" charset="-122"/>
              </a:rPr>
              <a:t>必要的。</a:t>
            </a:r>
            <a:endParaRPr lang="en-US" altLang="zh-CN" sz="1200" dirty="0">
              <a:latin typeface="华文仿宋" panose="02010600040101010101" pitchFamily="2" charset="-122"/>
              <a:ea typeface="华文仿宋"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华文仿宋" panose="02010600040101010101" pitchFamily="2" charset="-122"/>
                <a:ea typeface="华文仿宋" panose="02010600040101010101" pitchFamily="2" charset="-122"/>
              </a:rPr>
              <a:t>在另一个极端，当标记图像样本的数量很大时，神经网络模型往往会忽略辅助模态，因为它能够很好地泛化因为它存在大量的样本 。</a:t>
            </a:r>
            <a:endParaRPr lang="en-US" altLang="zh-CN" sz="1200" dirty="0">
              <a:latin typeface="华文仿宋" panose="02010600040101010101" pitchFamily="2" charset="-122"/>
              <a:ea typeface="华文仿宋"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华文仿宋" panose="02010600040101010101" pitchFamily="2" charset="-122"/>
                <a:ea typeface="华文仿宋" panose="02010600040101010101" pitchFamily="2" charset="-122"/>
              </a:rPr>
              <a:t>小样本学习场景介于这两个极端之间。 因此，我们假设视觉和语义信息都可以用于小样本学习。 并且由于有的时候，视觉特征比较有助于分类，而有的时候，语义信息更有助于分类。</a:t>
            </a:r>
            <a:endParaRPr lang="en-US" altLang="zh-CN" sz="1200" dirty="0">
              <a:latin typeface="华文仿宋" panose="02010600040101010101" pitchFamily="2" charset="-122"/>
              <a:ea typeface="华文仿宋"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华文仿宋" panose="02010600040101010101" pitchFamily="2" charset="-122"/>
              <a:ea typeface="华文仿宋"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latin typeface="华文仿宋" panose="02010600040101010101" pitchFamily="2" charset="-122"/>
              <a:ea typeface="华文仿宋" panose="02010600040101010101" pitchFamily="2" charset="-122"/>
            </a:endParaRPr>
          </a:p>
        </p:txBody>
      </p:sp>
      <p:sp>
        <p:nvSpPr>
          <p:cNvPr id="4" name="灯片编号占位符 3">
            <a:extLst>
              <a:ext uri="{FF2B5EF4-FFF2-40B4-BE49-F238E27FC236}">
                <a16:creationId xmlns:a16="http://schemas.microsoft.com/office/drawing/2014/main" id="{7BBF3444-4280-4846-B158-A0E10C32BE11}"/>
              </a:ext>
            </a:extLst>
          </p:cNvPr>
          <p:cNvSpPr>
            <a:spLocks noGrp="1"/>
          </p:cNvSpPr>
          <p:nvPr>
            <p:ph type="sldNum" sz="quarter" idx="5"/>
          </p:nvPr>
        </p:nvSpPr>
        <p:spPr/>
        <p:txBody>
          <a:bodyPr/>
          <a:lstStyle/>
          <a:p>
            <a:fld id="{B1486810-C108-0A46-A165-01A48BB0B237}" type="slidenum">
              <a:rPr kumimoji="1" lang="zh-CN" altLang="en-US" smtClean="0"/>
              <a:t>14</a:t>
            </a:fld>
            <a:endParaRPr kumimoji="1" lang="zh-CN" altLang="en-US"/>
          </a:p>
        </p:txBody>
      </p:sp>
    </p:spTree>
    <p:extLst>
      <p:ext uri="{BB962C8B-B14F-4D97-AF65-F5344CB8AC3E}">
        <p14:creationId xmlns:p14="http://schemas.microsoft.com/office/powerpoint/2010/main" val="2804208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i="0" dirty="0">
                <a:solidFill>
                  <a:srgbClr val="222226"/>
                </a:solidFill>
                <a:effectLst/>
                <a:latin typeface="华文仿宋" panose="02010600040101010101" pitchFamily="2" charset="-122"/>
                <a:ea typeface="华文仿宋" panose="02010600040101010101" pitchFamily="2" charset="-122"/>
              </a:rPr>
              <a:t>这个图就是文章提出来的模型框架，分为两个分支，上面是视觉分支，下面是语义分支。视觉分支通过视觉</a:t>
            </a:r>
            <a:r>
              <a:rPr lang="en-US" altLang="zh-CN" i="0" dirty="0">
                <a:solidFill>
                  <a:srgbClr val="222226"/>
                </a:solidFill>
                <a:effectLst/>
                <a:latin typeface="华文仿宋" panose="02010600040101010101" pitchFamily="2" charset="-122"/>
                <a:ea typeface="华文仿宋" panose="02010600040101010101" pitchFamily="2" charset="-122"/>
              </a:rPr>
              <a:t>backbone</a:t>
            </a:r>
            <a:r>
              <a:rPr lang="zh-CN" altLang="en-US" i="0" dirty="0">
                <a:solidFill>
                  <a:srgbClr val="222226"/>
                </a:solidFill>
                <a:effectLst/>
                <a:latin typeface="华文仿宋" panose="02010600040101010101" pitchFamily="2" charset="-122"/>
                <a:ea typeface="华文仿宋" panose="02010600040101010101" pitchFamily="2" charset="-122"/>
              </a:rPr>
              <a:t>得到视觉原型，这里</a:t>
            </a:r>
            <a:r>
              <a:rPr lang="en-US" altLang="zh-CN" i="0" dirty="0">
                <a:solidFill>
                  <a:srgbClr val="222226"/>
                </a:solidFill>
                <a:effectLst/>
                <a:latin typeface="华文仿宋" panose="02010600040101010101" pitchFamily="2" charset="-122"/>
                <a:ea typeface="华文仿宋" panose="02010600040101010101" pitchFamily="2" charset="-122"/>
              </a:rPr>
              <a:t>backbone</a:t>
            </a:r>
            <a:r>
              <a:rPr lang="zh-CN" altLang="en-US" i="0" dirty="0">
                <a:solidFill>
                  <a:srgbClr val="222226"/>
                </a:solidFill>
                <a:effectLst/>
                <a:latin typeface="华文仿宋" panose="02010600040101010101" pitchFamily="2" charset="-122"/>
                <a:ea typeface="华文仿宋" panose="02010600040101010101" pitchFamily="2" charset="-122"/>
              </a:rPr>
              <a:t>采用两种，一个是</a:t>
            </a:r>
            <a:r>
              <a:rPr lang="en-US" altLang="zh-CN" i="0" dirty="0" err="1">
                <a:solidFill>
                  <a:srgbClr val="222226"/>
                </a:solidFill>
                <a:effectLst/>
                <a:latin typeface="华文仿宋" panose="02010600040101010101" pitchFamily="2" charset="-122"/>
                <a:ea typeface="华文仿宋" panose="02010600040101010101" pitchFamily="2" charset="-122"/>
              </a:rPr>
              <a:t>pronet</a:t>
            </a:r>
            <a:r>
              <a:rPr lang="en-US" altLang="zh-CN" i="0" dirty="0">
                <a:solidFill>
                  <a:srgbClr val="222226"/>
                </a:solidFill>
                <a:effectLst/>
                <a:latin typeface="华文仿宋" panose="02010600040101010101" pitchFamily="2" charset="-122"/>
                <a:ea typeface="华文仿宋" panose="02010600040101010101" pitchFamily="2" charset="-122"/>
              </a:rPr>
              <a:t>++</a:t>
            </a:r>
            <a:r>
              <a:rPr lang="zh-CN" altLang="en-US" i="0" dirty="0">
                <a:solidFill>
                  <a:srgbClr val="222226"/>
                </a:solidFill>
                <a:effectLst/>
                <a:latin typeface="华文仿宋" panose="02010600040101010101" pitchFamily="2" charset="-122"/>
                <a:ea typeface="华文仿宋" panose="02010600040101010101" pitchFamily="2" charset="-122"/>
              </a:rPr>
              <a:t>，一个是</a:t>
            </a:r>
            <a:r>
              <a:rPr lang="en-US" altLang="zh-CN" i="0" dirty="0" err="1">
                <a:solidFill>
                  <a:srgbClr val="222226"/>
                </a:solidFill>
                <a:effectLst/>
                <a:latin typeface="华文仿宋" panose="02010600040101010101" pitchFamily="2" charset="-122"/>
                <a:ea typeface="华文仿宋" panose="02010600040101010101" pitchFamily="2" charset="-122"/>
              </a:rPr>
              <a:t>tadam</a:t>
            </a:r>
            <a:endParaRPr lang="en-US" altLang="zh-CN" i="0" dirty="0">
              <a:latin typeface="华文仿宋" panose="02010600040101010101" pitchFamily="2" charset="-122"/>
              <a:ea typeface="华文仿宋" panose="02010600040101010101" pitchFamily="2" charset="-122"/>
            </a:endParaRPr>
          </a:p>
          <a:p>
            <a:endParaRPr lang="en-US" altLang="zh-CN" b="0" i="0" dirty="0">
              <a:solidFill>
                <a:srgbClr val="4D4D4D"/>
              </a:solidFill>
              <a:effectLst/>
              <a:latin typeface="-apple-system"/>
            </a:endParaRPr>
          </a:p>
          <a:p>
            <a:r>
              <a:rPr lang="zh-CN" altLang="en-US" b="0" i="0" dirty="0">
                <a:solidFill>
                  <a:srgbClr val="4D4D4D"/>
                </a:solidFill>
                <a:effectLst/>
                <a:latin typeface="-apple-system"/>
              </a:rPr>
              <a:t>接下来</a:t>
            </a:r>
            <a:r>
              <a:rPr lang="en-US" altLang="zh-CN" b="0" i="0" dirty="0" err="1">
                <a:solidFill>
                  <a:srgbClr val="4D4D4D"/>
                </a:solidFill>
                <a:effectLst/>
                <a:latin typeface="-apple-system"/>
              </a:rPr>
              <a:t>kan</a:t>
            </a:r>
            <a:r>
              <a:rPr lang="zh-CN" altLang="en-US" b="0" i="0" dirty="0">
                <a:solidFill>
                  <a:srgbClr val="4D4D4D"/>
                </a:solidFill>
                <a:effectLst/>
                <a:latin typeface="-apple-system"/>
              </a:rPr>
              <a:t>语义分支，文本数据通过</a:t>
            </a:r>
            <a:r>
              <a:rPr lang="en-US" altLang="zh-CN" b="0" i="0" dirty="0">
                <a:solidFill>
                  <a:srgbClr val="4D4D4D"/>
                </a:solidFill>
                <a:effectLst/>
                <a:latin typeface="-apple-system"/>
              </a:rPr>
              <a:t>glove</a:t>
            </a:r>
            <a:r>
              <a:rPr lang="zh-CN" altLang="en-US" b="0" i="0" dirty="0">
                <a:solidFill>
                  <a:srgbClr val="4D4D4D"/>
                </a:solidFill>
                <a:effectLst/>
                <a:latin typeface="-apple-system"/>
              </a:rPr>
              <a:t>得到词嵌入，词嵌入通过一个有</a:t>
            </a:r>
            <a:r>
              <a:rPr lang="en-US" altLang="zh-CN" b="0" i="0" dirty="0">
                <a:solidFill>
                  <a:srgbClr val="4D4D4D"/>
                </a:solidFill>
                <a:effectLst/>
                <a:latin typeface="-apple-system"/>
              </a:rPr>
              <a:t>300</a:t>
            </a:r>
            <a:r>
              <a:rPr lang="zh-CN" altLang="en-US" b="0" i="0" dirty="0">
                <a:solidFill>
                  <a:srgbClr val="4D4D4D"/>
                </a:solidFill>
                <a:effectLst/>
                <a:latin typeface="-apple-system"/>
              </a:rPr>
              <a:t>个隐藏单元，</a:t>
            </a:r>
            <a:r>
              <a:rPr lang="en-US" altLang="zh-CN" b="0" i="0" dirty="0">
                <a:solidFill>
                  <a:srgbClr val="4D4D4D"/>
                </a:solidFill>
                <a:effectLst/>
                <a:latin typeface="-apple-system"/>
              </a:rPr>
              <a:t>512</a:t>
            </a:r>
            <a:r>
              <a:rPr lang="zh-CN" altLang="en-US" b="0" i="0" dirty="0">
                <a:solidFill>
                  <a:srgbClr val="4D4D4D"/>
                </a:solidFill>
                <a:effectLst/>
                <a:latin typeface="-apple-system"/>
              </a:rPr>
              <a:t>个输出单元的神经网络</a:t>
            </a:r>
            <a:r>
              <a:rPr lang="en-US" altLang="zh-CN" b="0" i="0" dirty="0">
                <a:solidFill>
                  <a:srgbClr val="4D4D4D"/>
                </a:solidFill>
                <a:effectLst/>
                <a:latin typeface="-apple-system"/>
              </a:rPr>
              <a:t>g</a:t>
            </a:r>
            <a:r>
              <a:rPr lang="zh-CN" altLang="en-US" b="0" i="0" dirty="0">
                <a:solidFill>
                  <a:srgbClr val="4D4D4D"/>
                </a:solidFill>
                <a:effectLst/>
                <a:latin typeface="-apple-system"/>
              </a:rPr>
              <a:t>，得到语义原型，得到的语义原型有两个去处，一个是通过有</a:t>
            </a:r>
            <a:r>
              <a:rPr lang="en-US" altLang="zh-CN" b="0" i="0" dirty="0">
                <a:solidFill>
                  <a:srgbClr val="4D4D4D"/>
                </a:solidFill>
                <a:effectLst/>
                <a:latin typeface="-apple-system"/>
              </a:rPr>
              <a:t>300</a:t>
            </a:r>
            <a:r>
              <a:rPr lang="zh-CN" altLang="en-US" b="0" i="0" dirty="0">
                <a:solidFill>
                  <a:srgbClr val="4D4D4D"/>
                </a:solidFill>
                <a:effectLst/>
                <a:latin typeface="-apple-system"/>
              </a:rPr>
              <a:t>个隐藏单元，</a:t>
            </a:r>
            <a:r>
              <a:rPr lang="en-US" altLang="zh-CN" b="0" i="0" dirty="0">
                <a:solidFill>
                  <a:srgbClr val="4D4D4D"/>
                </a:solidFill>
                <a:effectLst/>
                <a:latin typeface="-apple-system"/>
              </a:rPr>
              <a:t>1</a:t>
            </a:r>
            <a:r>
              <a:rPr lang="zh-CN" altLang="en-US" b="0" i="0" dirty="0">
                <a:solidFill>
                  <a:srgbClr val="4D4D4D"/>
                </a:solidFill>
                <a:effectLst/>
                <a:latin typeface="-apple-system"/>
              </a:rPr>
              <a:t>个标量输出单元的神经网络</a:t>
            </a:r>
            <a:r>
              <a:rPr lang="en-US" altLang="zh-CN" b="0" i="0" dirty="0">
                <a:solidFill>
                  <a:srgbClr val="4D4D4D"/>
                </a:solidFill>
                <a:effectLst/>
                <a:latin typeface="-apple-system"/>
              </a:rPr>
              <a:t>h</a:t>
            </a:r>
            <a:r>
              <a:rPr lang="zh-CN" altLang="en-US" b="0" i="0" dirty="0">
                <a:solidFill>
                  <a:srgbClr val="4D4D4D"/>
                </a:solidFill>
                <a:effectLst/>
                <a:latin typeface="-apple-system"/>
              </a:rPr>
              <a:t>，得到一个混合系数</a:t>
            </a:r>
            <a:r>
              <a:rPr lang="en-US" altLang="zh-CN" b="0" i="0" dirty="0">
                <a:solidFill>
                  <a:srgbClr val="4D4D4D"/>
                </a:solidFill>
                <a:effectLst/>
                <a:latin typeface="-apple-system"/>
              </a:rPr>
              <a:t>lambda</a:t>
            </a:r>
            <a:r>
              <a:rPr lang="zh-CN" altLang="en-US" b="0" i="0" dirty="0">
                <a:solidFill>
                  <a:srgbClr val="4D4D4D"/>
                </a:solidFill>
                <a:effectLst/>
                <a:latin typeface="-apple-system"/>
              </a:rPr>
              <a:t>，一个是语视觉原型进行凸组合得到最终原型，混合系数就是</a:t>
            </a:r>
            <a:r>
              <a:rPr lang="en-US" altLang="zh-CN" b="0" i="0" dirty="0">
                <a:solidFill>
                  <a:srgbClr val="4D4D4D"/>
                </a:solidFill>
                <a:effectLst/>
                <a:latin typeface="-apple-system"/>
              </a:rPr>
              <a:t>lambda</a:t>
            </a:r>
            <a:r>
              <a:rPr lang="zh-CN" altLang="en-US" b="0" i="0" dirty="0">
                <a:solidFill>
                  <a:srgbClr val="4D4D4D"/>
                </a:solidFill>
                <a:effectLst/>
                <a:latin typeface="-apple-system"/>
              </a:rPr>
              <a:t>。</a:t>
            </a:r>
            <a:endParaRPr lang="en-US" altLang="zh-CN" b="0" i="1" dirty="0">
              <a:solidFill>
                <a:srgbClr val="4D4D4D"/>
              </a:solidFill>
              <a:effectLst/>
              <a:latin typeface="-apple-system"/>
            </a:endParaRPr>
          </a:p>
        </p:txBody>
      </p:sp>
      <p:sp>
        <p:nvSpPr>
          <p:cNvPr id="4" name="灯片编号占位符 3">
            <a:extLst>
              <a:ext uri="{FF2B5EF4-FFF2-40B4-BE49-F238E27FC236}">
                <a16:creationId xmlns:a16="http://schemas.microsoft.com/office/drawing/2014/main" id="{AF4F4A7C-4272-5245-AFB3-9433BA96F093}"/>
              </a:ext>
            </a:extLst>
          </p:cNvPr>
          <p:cNvSpPr>
            <a:spLocks noGrp="1"/>
          </p:cNvSpPr>
          <p:nvPr>
            <p:ph type="sldNum" sz="quarter" idx="5"/>
          </p:nvPr>
        </p:nvSpPr>
        <p:spPr/>
        <p:txBody>
          <a:bodyPr/>
          <a:lstStyle/>
          <a:p>
            <a:fld id="{B1486810-C108-0A46-A165-01A48BB0B237}" type="slidenum">
              <a:rPr kumimoji="1" lang="zh-CN" altLang="en-US" smtClean="0"/>
              <a:t>15</a:t>
            </a:fld>
            <a:endParaRPr kumimoji="1" lang="zh-CN" altLang="en-US"/>
          </a:p>
        </p:txBody>
      </p:sp>
    </p:spTree>
    <p:extLst>
      <p:ext uri="{BB962C8B-B14F-4D97-AF65-F5344CB8AC3E}">
        <p14:creationId xmlns:p14="http://schemas.microsoft.com/office/powerpoint/2010/main" val="1197305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1" dirty="0">
                <a:solidFill>
                  <a:srgbClr val="4D4D4D"/>
                </a:solidFill>
                <a:effectLst/>
                <a:latin typeface="-apple-system"/>
              </a:rPr>
              <a:t>这个是算法的伪代码，流程就是我们上页</a:t>
            </a:r>
            <a:r>
              <a:rPr lang="en-US" altLang="zh-CN" b="0" i="1" dirty="0">
                <a:solidFill>
                  <a:srgbClr val="4D4D4D"/>
                </a:solidFill>
                <a:effectLst/>
                <a:latin typeface="-apple-system"/>
              </a:rPr>
              <a:t>ppt</a:t>
            </a:r>
            <a:r>
              <a:rPr lang="zh-CN" altLang="en-US" b="0" i="1" dirty="0">
                <a:solidFill>
                  <a:srgbClr val="4D4D4D"/>
                </a:solidFill>
                <a:effectLst/>
                <a:latin typeface="-apple-system"/>
              </a:rPr>
              <a:t>介绍的那样，可以看一下这个</a:t>
            </a:r>
            <a:r>
              <a:rPr lang="en-US" altLang="zh-CN" b="0" i="1" dirty="0">
                <a:solidFill>
                  <a:srgbClr val="4D4D4D"/>
                </a:solidFill>
                <a:effectLst/>
                <a:latin typeface="-apple-system"/>
              </a:rPr>
              <a:t>loss</a:t>
            </a:r>
            <a:r>
              <a:rPr lang="zh-CN" altLang="en-US" b="0" i="1" dirty="0">
                <a:solidFill>
                  <a:srgbClr val="4D4D4D"/>
                </a:solidFill>
                <a:effectLst/>
                <a:latin typeface="-apple-system"/>
              </a:rPr>
              <a:t>，这个</a:t>
            </a:r>
            <a:r>
              <a:rPr lang="en-US" altLang="zh-CN" b="0" i="1" dirty="0">
                <a:solidFill>
                  <a:srgbClr val="4D4D4D"/>
                </a:solidFill>
                <a:effectLst/>
                <a:latin typeface="-apple-system"/>
              </a:rPr>
              <a:t>loss</a:t>
            </a:r>
            <a:r>
              <a:rPr lang="zh-CN" altLang="en-US" b="0" i="1" dirty="0">
                <a:solidFill>
                  <a:srgbClr val="4D4D4D"/>
                </a:solidFill>
                <a:effectLst/>
                <a:latin typeface="-apple-system"/>
              </a:rPr>
              <a:t>采用了对比学习的思想，其中第一项的目的</a:t>
            </a:r>
            <a:endParaRPr lang="en-US" altLang="zh-CN" b="0" i="1" dirty="0">
              <a:solidFill>
                <a:srgbClr val="4D4D4D"/>
              </a:solidFill>
              <a:effectLst/>
              <a:latin typeface="-apple-system"/>
            </a:endParaRPr>
          </a:p>
          <a:p>
            <a:endParaRPr lang="en-US" altLang="zh-CN" b="0" i="1" dirty="0">
              <a:solidFill>
                <a:srgbClr val="4D4D4D"/>
              </a:solidFill>
              <a:effectLst/>
              <a:latin typeface="-apple-system"/>
            </a:endParaRPr>
          </a:p>
        </p:txBody>
      </p:sp>
      <p:sp>
        <p:nvSpPr>
          <p:cNvPr id="4" name="灯片编号占位符 3">
            <a:extLst>
              <a:ext uri="{FF2B5EF4-FFF2-40B4-BE49-F238E27FC236}">
                <a16:creationId xmlns:a16="http://schemas.microsoft.com/office/drawing/2014/main" id="{AF4F4A7C-4272-5245-AFB3-9433BA96F093}"/>
              </a:ext>
            </a:extLst>
          </p:cNvPr>
          <p:cNvSpPr>
            <a:spLocks noGrp="1"/>
          </p:cNvSpPr>
          <p:nvPr>
            <p:ph type="sldNum" sz="quarter" idx="5"/>
          </p:nvPr>
        </p:nvSpPr>
        <p:spPr/>
        <p:txBody>
          <a:bodyPr/>
          <a:lstStyle/>
          <a:p>
            <a:fld id="{B1486810-C108-0A46-A165-01A48BB0B237}" type="slidenum">
              <a:rPr kumimoji="1" lang="zh-CN" altLang="en-US" smtClean="0"/>
              <a:t>16</a:t>
            </a:fld>
            <a:endParaRPr kumimoji="1" lang="zh-CN" altLang="en-US"/>
          </a:p>
        </p:txBody>
      </p:sp>
    </p:spTree>
    <p:extLst>
      <p:ext uri="{BB962C8B-B14F-4D97-AF65-F5344CB8AC3E}">
        <p14:creationId xmlns:p14="http://schemas.microsoft.com/office/powerpoint/2010/main" val="516085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285750" indent="-285750">
                  <a:lnSpc>
                    <a:spcPct val="150000"/>
                  </a:lnSpc>
                  <a:buFont typeface="Arial" panose="020B0604020202020204" pitchFamily="34" charset="0"/>
                  <a:buChar char="•"/>
                </a:pPr>
                <a:r>
                  <a:rPr kumimoji="1" lang="zh-CN" altLang="en-US" dirty="0"/>
                  <a:t>这个图显示了我们算法的作用，其中图（</a:t>
                </a:r>
                <a:r>
                  <a:rPr kumimoji="1" lang="en-US" altLang="zh-CN" dirty="0"/>
                  <a:t>a</a:t>
                </a:r>
                <a:r>
                  <a:rPr kumimoji="1" lang="zh-CN" altLang="en-US" dirty="0"/>
                  <a:t>）中</a:t>
                </a:r>
                <a:r>
                  <a:rPr lang="zh-CN" altLang="en-US" dirty="0">
                    <a:latin typeface="华文仿宋" panose="02010600040101010101" pitchFamily="2" charset="-122"/>
                    <a:ea typeface="华文仿宋" panose="02010600040101010101" pitchFamily="2" charset="-122"/>
                  </a:rPr>
                  <a:t>与查询样本</a:t>
                </a:r>
                <a:r>
                  <a:rPr lang="en-US" altLang="zh-CN" dirty="0">
                    <a:latin typeface="华文仿宋" panose="02010600040101010101" pitchFamily="2" charset="-122"/>
                    <a:ea typeface="华文仿宋" panose="02010600040101010101" pitchFamily="2" charset="-122"/>
                  </a:rPr>
                  <a:t>q</a:t>
                </a:r>
                <a:r>
                  <a:rPr lang="zh-CN" altLang="en-US" dirty="0">
                    <a:latin typeface="华文仿宋" panose="02010600040101010101" pitchFamily="2" charset="-122"/>
                    <a:ea typeface="华文仿宋" panose="02010600040101010101" pitchFamily="2" charset="-122"/>
                  </a:rPr>
                  <a:t>最接近的视觉原型是</a:t>
                </a:r>
                <a14:m>
                  <m:oMath xmlns:m="http://schemas.openxmlformats.org/officeDocument/2006/math">
                    <m:sSub>
                      <m:sSubPr>
                        <m:ctrlPr>
                          <a:rPr lang="en-US" altLang="zh-CN" i="1" dirty="0" smtClean="0">
                            <a:latin typeface="Cambria Math" panose="02040503050406030204" pitchFamily="18" charset="0"/>
                            <a:ea typeface="华文仿宋" panose="02010600040101010101" pitchFamily="2" charset="-122"/>
                          </a:rPr>
                        </m:ctrlPr>
                      </m:sSubPr>
                      <m:e>
                        <m:r>
                          <m:rPr>
                            <m:sty m:val="p"/>
                          </m:rPr>
                          <a:rPr lang="en-US" altLang="zh-CN" i="1" dirty="0">
                            <a:latin typeface="Cambria Math" panose="02040503050406030204" pitchFamily="18" charset="0"/>
                            <a:ea typeface="华文仿宋" panose="02010600040101010101" pitchFamily="2" charset="-122"/>
                          </a:rPr>
                          <m:t>p</m:t>
                        </m:r>
                      </m:e>
                      <m:sub>
                        <m:r>
                          <m:rPr>
                            <m:sty m:val="p"/>
                          </m:rPr>
                          <a:rPr lang="en-US" altLang="zh-CN" i="1" dirty="0" smtClean="0">
                            <a:latin typeface="Cambria Math" panose="02040503050406030204" pitchFamily="18" charset="0"/>
                            <a:ea typeface="华文仿宋" panose="02010600040101010101" pitchFamily="2" charset="-122"/>
                          </a:rPr>
                          <m:t>j</m:t>
                        </m:r>
                      </m:sub>
                    </m:sSub>
                  </m:oMath>
                </a14:m>
                <a:r>
                  <a:rPr kumimoji="1" lang="zh-CN" altLang="en-US" dirty="0"/>
                  <a:t>，图</a:t>
                </a:r>
                <a:r>
                  <a:rPr lang="en-US" altLang="zh-CN" dirty="0">
                    <a:latin typeface="华文仿宋" panose="02010600040101010101" pitchFamily="2" charset="-122"/>
                    <a:ea typeface="华文仿宋" panose="02010600040101010101" pitchFamily="2" charset="-122"/>
                  </a:rPr>
                  <a:t>(b)</a:t>
                </a:r>
                <a:r>
                  <a:rPr lang="zh-CN" altLang="en-US" dirty="0">
                    <a:latin typeface="华文仿宋" panose="02010600040101010101" pitchFamily="2" charset="-122"/>
                    <a:ea typeface="华文仿宋" panose="02010600040101010101" pitchFamily="2" charset="-122"/>
                  </a:rPr>
                  <a:t>是语义原型。图</a:t>
                </a:r>
                <a:r>
                  <a:rPr lang="en-US" altLang="zh-CN" dirty="0">
                    <a:latin typeface="华文仿宋" panose="02010600040101010101" pitchFamily="2" charset="-122"/>
                    <a:ea typeface="华文仿宋" panose="02010600040101010101" pitchFamily="2" charset="-122"/>
                  </a:rPr>
                  <a:t> c</a:t>
                </a:r>
                <a:r>
                  <a:rPr lang="zh-CN" altLang="en-US" dirty="0">
                    <a:latin typeface="华文仿宋" panose="02010600040101010101" pitchFamily="2" charset="-122"/>
                    <a:ea typeface="华文仿宋" panose="02010600040101010101" pitchFamily="2" charset="-122"/>
                  </a:rPr>
                  <a:t>是本文提出的混合模型使用语义原型对视觉原型进行了修正，导致图</a:t>
                </a:r>
                <a:r>
                  <a:rPr lang="en-US" altLang="zh-CN" dirty="0">
                    <a:latin typeface="华文仿宋" panose="02010600040101010101" pitchFamily="2" charset="-122"/>
                    <a:ea typeface="华文仿宋" panose="02010600040101010101" pitchFamily="2" charset="-122"/>
                  </a:rPr>
                  <a:t>(d)</a:t>
                </a:r>
                <a:r>
                  <a:rPr lang="zh-CN" altLang="en-US" dirty="0">
                    <a:latin typeface="华文仿宋" panose="02010600040101010101" pitchFamily="2" charset="-122"/>
                    <a:ea typeface="华文仿宋" panose="02010600040101010101" pitchFamily="2" charset="-122"/>
                  </a:rPr>
                  <a:t>更新原型后，与查询样本</a:t>
                </a:r>
                <a:r>
                  <a:rPr lang="en-US" altLang="zh-CN" dirty="0">
                    <a:latin typeface="华文仿宋" panose="02010600040101010101" pitchFamily="2" charset="-122"/>
                    <a:ea typeface="华文仿宋" panose="02010600040101010101" pitchFamily="2" charset="-122"/>
                  </a:rPr>
                  <a:t>q</a:t>
                </a:r>
                <a:r>
                  <a:rPr lang="zh-CN" altLang="en-US" dirty="0">
                    <a:latin typeface="华文仿宋" panose="02010600040101010101" pitchFamily="2" charset="-122"/>
                    <a:ea typeface="华文仿宋" panose="02010600040101010101" pitchFamily="2" charset="-122"/>
                  </a:rPr>
                  <a:t>最接近的原型是</a:t>
                </a:r>
                <a:r>
                  <a:rPr lang="en-US" altLang="zh-CN" dirty="0">
                    <a:latin typeface="华文仿宋" panose="02010600040101010101" pitchFamily="2" charset="-122"/>
                    <a:ea typeface="华文仿宋" panose="02010600040101010101" pitchFamily="2" charset="-122"/>
                  </a:rPr>
                  <a:t>pi</a:t>
                </a:r>
                <a:r>
                  <a:rPr lang="zh-CN" altLang="en-US" dirty="0">
                    <a:latin typeface="华文仿宋" panose="02010600040101010101" pitchFamily="2" charset="-122"/>
                    <a:ea typeface="华文仿宋" panose="02010600040101010101" pitchFamily="2" charset="-122"/>
                  </a:rPr>
                  <a:t>，起到了修正了分类的效果</a:t>
                </a:r>
                <a:endParaRPr kumimoji="1" lang="zh-CN" altLang="en-US" dirty="0"/>
              </a:p>
            </p:txBody>
          </p:sp>
        </mc:Choice>
        <mc:Fallback>
          <p:sp>
            <p:nvSpPr>
              <p:cNvPr id="3" name="备注占位符 2"/>
              <p:cNvSpPr>
                <a:spLocks noGrp="1"/>
              </p:cNvSpPr>
              <p:nvPr>
                <p:ph type="body" idx="1"/>
              </p:nvPr>
            </p:nvSpPr>
            <p:spPr/>
            <p:txBody>
              <a:bodyPr/>
              <a:lstStyle/>
              <a:p>
                <a:pPr marL="285750" indent="-285750">
                  <a:lnSpc>
                    <a:spcPct val="150000"/>
                  </a:lnSpc>
                  <a:buFont typeface="Arial" panose="020B0604020202020204" pitchFamily="34" charset="0"/>
                  <a:buChar char="•"/>
                </a:pPr>
                <a:r>
                  <a:rPr kumimoji="1" lang="zh-CN" altLang="en-US" dirty="0"/>
                  <a:t>这个图显示了我们算法的作用，其中图（</a:t>
                </a:r>
                <a:r>
                  <a:rPr kumimoji="1" lang="en-US" altLang="zh-CN" dirty="0"/>
                  <a:t>a</a:t>
                </a:r>
                <a:r>
                  <a:rPr kumimoji="1" lang="zh-CN" altLang="en-US" dirty="0"/>
                  <a:t>）中</a:t>
                </a:r>
                <a:r>
                  <a:rPr lang="zh-CN" altLang="en-US" dirty="0">
                    <a:latin typeface="华文仿宋" panose="02010600040101010101" pitchFamily="2" charset="-122"/>
                    <a:ea typeface="华文仿宋" panose="02010600040101010101" pitchFamily="2" charset="-122"/>
                  </a:rPr>
                  <a:t>与查询样本</a:t>
                </a:r>
                <a:r>
                  <a:rPr lang="en-US" altLang="zh-CN" dirty="0">
                    <a:latin typeface="华文仿宋" panose="02010600040101010101" pitchFamily="2" charset="-122"/>
                    <a:ea typeface="华文仿宋" panose="02010600040101010101" pitchFamily="2" charset="-122"/>
                  </a:rPr>
                  <a:t>q</a:t>
                </a:r>
                <a:r>
                  <a:rPr lang="zh-CN" altLang="en-US" dirty="0">
                    <a:latin typeface="华文仿宋" panose="02010600040101010101" pitchFamily="2" charset="-122"/>
                    <a:ea typeface="华文仿宋" panose="02010600040101010101" pitchFamily="2" charset="-122"/>
                  </a:rPr>
                  <a:t>最接近的视觉原型是</a:t>
                </a:r>
                <a:r>
                  <a:rPr lang="en-US" altLang="zh-CN" i="0" dirty="0">
                    <a:latin typeface="Cambria Math" panose="02040503050406030204" pitchFamily="18" charset="0"/>
                    <a:ea typeface="华文仿宋" panose="02010600040101010101" pitchFamily="2" charset="-122"/>
                  </a:rPr>
                  <a:t>p_j</a:t>
                </a:r>
                <a:r>
                  <a:rPr kumimoji="1" lang="zh-CN" altLang="en-US" dirty="0"/>
                  <a:t>，图</a:t>
                </a:r>
                <a:r>
                  <a:rPr lang="en-US" altLang="zh-CN" dirty="0">
                    <a:latin typeface="华文仿宋" panose="02010600040101010101" pitchFamily="2" charset="-122"/>
                    <a:ea typeface="华文仿宋" panose="02010600040101010101" pitchFamily="2" charset="-122"/>
                  </a:rPr>
                  <a:t>(b)</a:t>
                </a:r>
                <a:r>
                  <a:rPr lang="zh-CN" altLang="en-US" dirty="0">
                    <a:latin typeface="华文仿宋" panose="02010600040101010101" pitchFamily="2" charset="-122"/>
                    <a:ea typeface="华文仿宋" panose="02010600040101010101" pitchFamily="2" charset="-122"/>
                  </a:rPr>
                  <a:t>是语义原型。图</a:t>
                </a:r>
                <a:r>
                  <a:rPr lang="en-US" altLang="zh-CN" dirty="0">
                    <a:latin typeface="华文仿宋" panose="02010600040101010101" pitchFamily="2" charset="-122"/>
                    <a:ea typeface="华文仿宋" panose="02010600040101010101" pitchFamily="2" charset="-122"/>
                  </a:rPr>
                  <a:t> c</a:t>
                </a:r>
                <a:r>
                  <a:rPr lang="zh-CN" altLang="en-US" dirty="0">
                    <a:latin typeface="华文仿宋" panose="02010600040101010101" pitchFamily="2" charset="-122"/>
                    <a:ea typeface="华文仿宋" panose="02010600040101010101" pitchFamily="2" charset="-122"/>
                  </a:rPr>
                  <a:t>是本文提出的混合模型使用语义原型对视觉原型进行了修正，导致图</a:t>
                </a:r>
                <a:r>
                  <a:rPr lang="en-US" altLang="zh-CN" dirty="0">
                    <a:latin typeface="华文仿宋" panose="02010600040101010101" pitchFamily="2" charset="-122"/>
                    <a:ea typeface="华文仿宋" panose="02010600040101010101" pitchFamily="2" charset="-122"/>
                  </a:rPr>
                  <a:t>(d)</a:t>
                </a:r>
                <a:r>
                  <a:rPr lang="zh-CN" altLang="en-US" dirty="0">
                    <a:latin typeface="华文仿宋" panose="02010600040101010101" pitchFamily="2" charset="-122"/>
                    <a:ea typeface="华文仿宋" panose="02010600040101010101" pitchFamily="2" charset="-122"/>
                  </a:rPr>
                  <a:t>更新原型后，与查询样本</a:t>
                </a:r>
                <a:r>
                  <a:rPr lang="en-US" altLang="zh-CN" dirty="0">
                    <a:latin typeface="华文仿宋" panose="02010600040101010101" pitchFamily="2" charset="-122"/>
                    <a:ea typeface="华文仿宋" panose="02010600040101010101" pitchFamily="2" charset="-122"/>
                  </a:rPr>
                  <a:t>q</a:t>
                </a:r>
                <a:r>
                  <a:rPr lang="zh-CN" altLang="en-US" dirty="0">
                    <a:latin typeface="华文仿宋" panose="02010600040101010101" pitchFamily="2" charset="-122"/>
                    <a:ea typeface="华文仿宋" panose="02010600040101010101" pitchFamily="2" charset="-122"/>
                  </a:rPr>
                  <a:t>最接近的原型是</a:t>
                </a:r>
                <a:r>
                  <a:rPr lang="en-US" altLang="zh-CN" dirty="0">
                    <a:latin typeface="华文仿宋" panose="02010600040101010101" pitchFamily="2" charset="-122"/>
                    <a:ea typeface="华文仿宋" panose="02010600040101010101" pitchFamily="2" charset="-122"/>
                  </a:rPr>
                  <a:t>pi</a:t>
                </a:r>
                <a:r>
                  <a:rPr lang="zh-CN" altLang="en-US" dirty="0">
                    <a:latin typeface="华文仿宋" panose="02010600040101010101" pitchFamily="2" charset="-122"/>
                    <a:ea typeface="华文仿宋" panose="02010600040101010101" pitchFamily="2" charset="-122"/>
                  </a:rPr>
                  <a:t>，起到了修正了分类的效果</a:t>
                </a:r>
                <a:endParaRPr kumimoji="1" lang="zh-CN" altLang="en-US" dirty="0"/>
              </a:p>
            </p:txBody>
          </p:sp>
        </mc:Fallback>
      </mc:AlternateContent>
      <p:sp>
        <p:nvSpPr>
          <p:cNvPr id="4" name="灯片编号占位符 3">
            <a:extLst>
              <a:ext uri="{FF2B5EF4-FFF2-40B4-BE49-F238E27FC236}">
                <a16:creationId xmlns:a16="http://schemas.microsoft.com/office/drawing/2014/main" id="{AF4F4A7C-4272-5245-AFB3-9433BA96F093}"/>
              </a:ext>
            </a:extLst>
          </p:cNvPr>
          <p:cNvSpPr>
            <a:spLocks noGrp="1"/>
          </p:cNvSpPr>
          <p:nvPr>
            <p:ph type="sldNum" sz="quarter" idx="5"/>
          </p:nvPr>
        </p:nvSpPr>
        <p:spPr/>
        <p:txBody>
          <a:bodyPr/>
          <a:lstStyle/>
          <a:p>
            <a:fld id="{B1486810-C108-0A46-A165-01A48BB0B237}" type="slidenum">
              <a:rPr kumimoji="1" lang="zh-CN" altLang="en-US" smtClean="0"/>
              <a:t>17</a:t>
            </a:fld>
            <a:endParaRPr kumimoji="1" lang="zh-CN" altLang="en-US"/>
          </a:p>
        </p:txBody>
      </p:sp>
    </p:spTree>
    <p:extLst>
      <p:ext uri="{BB962C8B-B14F-4D97-AF65-F5344CB8AC3E}">
        <p14:creationId xmlns:p14="http://schemas.microsoft.com/office/powerpoint/2010/main" val="295787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这两个是小样本领域比较常用的两个数据集，一个是 一个是，他俩都是</a:t>
            </a:r>
            <a:r>
              <a:rPr kumimoji="1" lang="en-US" altLang="zh-CN" dirty="0"/>
              <a:t>image net</a:t>
            </a:r>
            <a:r>
              <a:rPr kumimoji="1" lang="zh-CN" altLang="en-US" dirty="0"/>
              <a:t>的子集，其中</a:t>
            </a:r>
            <a:r>
              <a:rPr kumimoji="1" lang="en-US" altLang="zh-CN" dirty="0"/>
              <a:t>mini</a:t>
            </a:r>
            <a:r>
              <a:rPr kumimoji="1" lang="zh-CN" altLang="en-US" dirty="0"/>
              <a:t>包含</a:t>
            </a:r>
            <a:r>
              <a:rPr kumimoji="1" lang="en-US" altLang="zh-CN" dirty="0"/>
              <a:t>60000</a:t>
            </a:r>
            <a:r>
              <a:rPr kumimoji="1" lang="zh-CN" altLang="en-US" dirty="0"/>
              <a:t>张图片，</a:t>
            </a:r>
            <a:r>
              <a:rPr kumimoji="1" lang="en-US" altLang="zh-CN" dirty="0"/>
              <a:t>tie</a:t>
            </a:r>
            <a:r>
              <a:rPr kumimoji="1" lang="zh-CN" altLang="en-US" dirty="0"/>
              <a:t>复杂一些，它包含一些层次结构，分</a:t>
            </a:r>
            <a:r>
              <a:rPr kumimoji="1" lang="en-US" altLang="zh-CN" dirty="0"/>
              <a:t>34</a:t>
            </a:r>
            <a:r>
              <a:rPr kumimoji="1" lang="zh-CN" altLang="en-US" dirty="0"/>
              <a:t>个大类，共</a:t>
            </a:r>
            <a:r>
              <a:rPr kumimoji="1" lang="en-US" altLang="zh-CN" dirty="0"/>
              <a:t>608</a:t>
            </a:r>
            <a:r>
              <a:rPr kumimoji="1" lang="zh-CN" altLang="en-US" dirty="0"/>
              <a:t>个小类，平均每一类</a:t>
            </a:r>
            <a:r>
              <a:rPr kumimoji="1" lang="en-US" altLang="zh-CN" dirty="0"/>
              <a:t>1281</a:t>
            </a:r>
            <a:r>
              <a:rPr kumimoji="1" lang="zh-CN" altLang="en-US" dirty="0"/>
              <a:t>张图片</a:t>
            </a:r>
          </a:p>
        </p:txBody>
      </p:sp>
      <p:sp>
        <p:nvSpPr>
          <p:cNvPr id="4" name="灯片编号占位符 3">
            <a:extLst>
              <a:ext uri="{FF2B5EF4-FFF2-40B4-BE49-F238E27FC236}">
                <a16:creationId xmlns:a16="http://schemas.microsoft.com/office/drawing/2014/main" id="{AF4F4A7C-4272-5245-AFB3-9433BA96F093}"/>
              </a:ext>
            </a:extLst>
          </p:cNvPr>
          <p:cNvSpPr>
            <a:spLocks noGrp="1"/>
          </p:cNvSpPr>
          <p:nvPr>
            <p:ph type="sldNum" sz="quarter" idx="5"/>
          </p:nvPr>
        </p:nvSpPr>
        <p:spPr/>
        <p:txBody>
          <a:bodyPr/>
          <a:lstStyle/>
          <a:p>
            <a:fld id="{B1486810-C108-0A46-A165-01A48BB0B237}" type="slidenum">
              <a:rPr kumimoji="1" lang="zh-CN" altLang="en-US" smtClean="0"/>
              <a:t>18</a:t>
            </a:fld>
            <a:endParaRPr kumimoji="1" lang="zh-CN" altLang="en-US"/>
          </a:p>
        </p:txBody>
      </p:sp>
    </p:spTree>
    <p:extLst>
      <p:ext uri="{BB962C8B-B14F-4D97-AF65-F5344CB8AC3E}">
        <p14:creationId xmlns:p14="http://schemas.microsoft.com/office/powerpoint/2010/main" val="3611630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AF4F4A7C-4272-5245-AFB3-9433BA96F093}"/>
              </a:ext>
            </a:extLst>
          </p:cNvPr>
          <p:cNvSpPr>
            <a:spLocks noGrp="1"/>
          </p:cNvSpPr>
          <p:nvPr>
            <p:ph type="sldNum" sz="quarter" idx="5"/>
          </p:nvPr>
        </p:nvSpPr>
        <p:spPr/>
        <p:txBody>
          <a:bodyPr/>
          <a:lstStyle/>
          <a:p>
            <a:fld id="{B1486810-C108-0A46-A165-01A48BB0B237}" type="slidenum">
              <a:rPr kumimoji="1" lang="zh-CN" altLang="en-US" smtClean="0"/>
              <a:t>19</a:t>
            </a:fld>
            <a:endParaRPr kumimoji="1" lang="zh-CN" altLang="en-US"/>
          </a:p>
        </p:txBody>
      </p:sp>
    </p:spTree>
    <p:extLst>
      <p:ext uri="{BB962C8B-B14F-4D97-AF65-F5344CB8AC3E}">
        <p14:creationId xmlns:p14="http://schemas.microsoft.com/office/powerpoint/2010/main" val="3440415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从五个方面介绍</a:t>
            </a:r>
            <a:endParaRPr kumimoji="1" lang="en-US" altLang="zh-CN" dirty="0"/>
          </a:p>
        </p:txBody>
      </p:sp>
      <p:sp>
        <p:nvSpPr>
          <p:cNvPr id="4" name="灯片编号占位符 3">
            <a:extLst>
              <a:ext uri="{FF2B5EF4-FFF2-40B4-BE49-F238E27FC236}">
                <a16:creationId xmlns:a16="http://schemas.microsoft.com/office/drawing/2014/main" id="{E1494C03-B1D0-A542-8A85-3F547E2A6BD3}"/>
              </a:ext>
            </a:extLst>
          </p:cNvPr>
          <p:cNvSpPr>
            <a:spLocks noGrp="1"/>
          </p:cNvSpPr>
          <p:nvPr>
            <p:ph type="sldNum" sz="quarter" idx="5"/>
          </p:nvPr>
        </p:nvSpPr>
        <p:spPr/>
        <p:txBody>
          <a:bodyPr/>
          <a:lstStyle/>
          <a:p>
            <a:fld id="{B1486810-C108-0A46-A165-01A48BB0B237}" type="slidenum">
              <a:rPr kumimoji="1" lang="zh-CN" altLang="en-US" smtClean="0"/>
              <a:t>2</a:t>
            </a:fld>
            <a:endParaRPr kumimoji="1" lang="zh-CN" altLang="en-US"/>
          </a:p>
        </p:txBody>
      </p:sp>
    </p:spTree>
    <p:extLst>
      <p:ext uri="{BB962C8B-B14F-4D97-AF65-F5344CB8AC3E}">
        <p14:creationId xmlns:p14="http://schemas.microsoft.com/office/powerpoint/2010/main" val="3722132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i="0" dirty="0">
              <a:solidFill>
                <a:srgbClr val="4D4D4D"/>
              </a:solidFill>
              <a:effectLst/>
              <a:latin typeface="-apple-system"/>
            </a:endParaRPr>
          </a:p>
        </p:txBody>
      </p:sp>
      <p:sp>
        <p:nvSpPr>
          <p:cNvPr id="4" name="灯片编号占位符 3">
            <a:extLst>
              <a:ext uri="{FF2B5EF4-FFF2-40B4-BE49-F238E27FC236}">
                <a16:creationId xmlns:a16="http://schemas.microsoft.com/office/drawing/2014/main" id="{AF4F4A7C-4272-5245-AFB3-9433BA96F093}"/>
              </a:ext>
            </a:extLst>
          </p:cNvPr>
          <p:cNvSpPr>
            <a:spLocks noGrp="1"/>
          </p:cNvSpPr>
          <p:nvPr>
            <p:ph type="sldNum" sz="quarter" idx="5"/>
          </p:nvPr>
        </p:nvSpPr>
        <p:spPr/>
        <p:txBody>
          <a:bodyPr/>
          <a:lstStyle/>
          <a:p>
            <a:fld id="{B1486810-C108-0A46-A165-01A48BB0B237}" type="slidenum">
              <a:rPr kumimoji="1" lang="zh-CN" altLang="en-US" smtClean="0"/>
              <a:t>20</a:t>
            </a:fld>
            <a:endParaRPr kumimoji="1" lang="zh-CN" altLang="en-US"/>
          </a:p>
        </p:txBody>
      </p:sp>
    </p:spTree>
    <p:extLst>
      <p:ext uri="{BB962C8B-B14F-4D97-AF65-F5344CB8AC3E}">
        <p14:creationId xmlns:p14="http://schemas.microsoft.com/office/powerpoint/2010/main" val="3423604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D4D"/>
                </a:solidFill>
                <a:effectLst/>
                <a:latin typeface="-apple-system"/>
              </a:rPr>
              <a:t>设计了一个实验来定量验证</a:t>
            </a:r>
            <a:r>
              <a:rPr lang="en-US" altLang="zh-CN" b="0" i="0" dirty="0">
                <a:solidFill>
                  <a:srgbClr val="4D4D4D"/>
                </a:solidFill>
                <a:effectLst/>
                <a:latin typeface="-apple-system"/>
              </a:rPr>
              <a:t>AM3</a:t>
            </a:r>
            <a:r>
              <a:rPr lang="zh-CN" altLang="en-US" b="0" i="0" dirty="0">
                <a:solidFill>
                  <a:srgbClr val="4D4D4D"/>
                </a:solidFill>
                <a:effectLst/>
                <a:latin typeface="-apple-system"/>
              </a:rPr>
              <a:t>的自适应机制能够合理有效地调节其对两种模态的聚焦。图</a:t>
            </a:r>
            <a:r>
              <a:rPr lang="en-US" altLang="zh-CN" b="0" i="0" dirty="0">
                <a:solidFill>
                  <a:srgbClr val="4D4D4D"/>
                </a:solidFill>
                <a:effectLst/>
                <a:latin typeface="-apple-system"/>
              </a:rPr>
              <a:t>3(a)</a:t>
            </a:r>
            <a:r>
              <a:rPr lang="zh-CN" altLang="en-US" b="0" i="0" dirty="0">
                <a:solidFill>
                  <a:srgbClr val="4D4D4D"/>
                </a:solidFill>
                <a:effectLst/>
                <a:latin typeface="-apple-system"/>
              </a:rPr>
              <a:t>显示了我们的模型与在</a:t>
            </a:r>
            <a:r>
              <a:rPr lang="en-US" altLang="zh-CN" b="0" i="0" dirty="0" err="1">
                <a:solidFill>
                  <a:srgbClr val="4D4D4D"/>
                </a:solidFill>
                <a:effectLst/>
                <a:latin typeface="-apple-system"/>
              </a:rPr>
              <a:t>miniImageNet</a:t>
            </a:r>
            <a:r>
              <a:rPr lang="zh-CN" altLang="en-US" b="0" i="0" dirty="0">
                <a:solidFill>
                  <a:srgbClr val="4D4D4D"/>
                </a:solidFill>
                <a:effectLst/>
                <a:latin typeface="-apple-system"/>
              </a:rPr>
              <a:t>上测试的两个骨干</a:t>
            </a:r>
            <a:r>
              <a:rPr lang="en-US" altLang="zh-CN" b="0" i="0" dirty="0">
                <a:solidFill>
                  <a:srgbClr val="4D4D4D"/>
                </a:solidFill>
                <a:effectLst/>
                <a:latin typeface="-apple-system"/>
              </a:rPr>
              <a:t>(</a:t>
            </a:r>
            <a:r>
              <a:rPr lang="en-US" altLang="zh-CN" b="0" i="0" dirty="0" err="1">
                <a:solidFill>
                  <a:srgbClr val="4D4D4D"/>
                </a:solidFill>
                <a:effectLst/>
                <a:latin typeface="-apple-system"/>
              </a:rPr>
              <a:t>ProtoNets</a:t>
            </a:r>
            <a:r>
              <a:rPr lang="en-US" altLang="zh-CN" b="0" i="0" dirty="0">
                <a:solidFill>
                  <a:srgbClr val="4D4D4D"/>
                </a:solidFill>
                <a:effectLst/>
                <a:latin typeface="-apple-system"/>
              </a:rPr>
              <a:t>++</a:t>
            </a:r>
            <a:r>
              <a:rPr lang="zh-CN" altLang="en-US" b="0" i="0" dirty="0">
                <a:solidFill>
                  <a:srgbClr val="4D4D4D"/>
                </a:solidFill>
                <a:effectLst/>
                <a:latin typeface="-apple-system"/>
              </a:rPr>
              <a:t>和</a:t>
            </a:r>
            <a:r>
              <a:rPr lang="en-US" altLang="zh-CN" b="0" i="0" dirty="0">
                <a:solidFill>
                  <a:srgbClr val="4D4D4D"/>
                </a:solidFill>
                <a:effectLst/>
                <a:latin typeface="-apple-system"/>
              </a:rPr>
              <a:t>TADAM)</a:t>
            </a:r>
            <a:r>
              <a:rPr lang="zh-CN" altLang="en-US" b="0" i="0" dirty="0">
                <a:solidFill>
                  <a:srgbClr val="4D4D4D"/>
                </a:solidFill>
                <a:effectLst/>
                <a:latin typeface="-apple-system"/>
              </a:rPr>
              <a:t>在</a:t>
            </a:r>
            <a:r>
              <a:rPr lang="en-US" altLang="zh-CN" b="0" i="0" dirty="0">
                <a:solidFill>
                  <a:srgbClr val="4D4D4D"/>
                </a:solidFill>
                <a:effectLst/>
                <a:latin typeface="-apple-system"/>
              </a:rPr>
              <a:t>1-10shot</a:t>
            </a:r>
            <a:r>
              <a:rPr lang="zh-CN" altLang="en-US" b="0" i="0" dirty="0">
                <a:solidFill>
                  <a:srgbClr val="4D4D4D"/>
                </a:solidFill>
                <a:effectLst/>
                <a:latin typeface="-apple-system"/>
              </a:rPr>
              <a:t>场景下的准确性。从图中可以看出，随着</a:t>
            </a:r>
            <a:r>
              <a:rPr lang="en-US" altLang="zh-CN" b="0" i="0" dirty="0">
                <a:solidFill>
                  <a:srgbClr val="4D4D4D"/>
                </a:solidFill>
                <a:effectLst/>
                <a:latin typeface="-apple-system"/>
              </a:rPr>
              <a:t>shot</a:t>
            </a:r>
            <a:r>
              <a:rPr lang="zh-CN" altLang="en-US" b="0" i="0" dirty="0">
                <a:solidFill>
                  <a:srgbClr val="4D4D4D"/>
                </a:solidFill>
                <a:effectLst/>
                <a:latin typeface="-apple-system"/>
              </a:rPr>
              <a:t>次数的增加，</a:t>
            </a:r>
            <a:r>
              <a:rPr lang="en-US" altLang="zh-CN" b="0" i="0" dirty="0">
                <a:solidFill>
                  <a:srgbClr val="4D4D4D"/>
                </a:solidFill>
                <a:effectLst/>
                <a:latin typeface="-apple-system"/>
              </a:rPr>
              <a:t>AM3</a:t>
            </a:r>
            <a:r>
              <a:rPr lang="zh-CN" altLang="en-US" b="0" i="0" dirty="0">
                <a:solidFill>
                  <a:srgbClr val="4D4D4D"/>
                </a:solidFill>
                <a:effectLst/>
                <a:latin typeface="-apple-system"/>
              </a:rPr>
              <a:t>与相应主干之间的间隙逐渐减小，随着视觉信息增加，语义信息减少。</a:t>
            </a:r>
            <a:r>
              <a:rPr lang="en-US" altLang="zh-CN" b="0" i="0" dirty="0">
                <a:solidFill>
                  <a:srgbClr val="4D4D4D"/>
                </a:solidFill>
                <a:effectLst/>
                <a:latin typeface="-apple-system"/>
              </a:rPr>
              <a:t>——</a:t>
            </a:r>
            <a:r>
              <a:rPr lang="zh-CN" altLang="en-US" b="0" i="0" dirty="0">
                <a:solidFill>
                  <a:srgbClr val="4D4D4D"/>
                </a:solidFill>
                <a:effectLst/>
                <a:latin typeface="-apple-system"/>
              </a:rPr>
              <a:t>自适应。</a:t>
            </a:r>
            <a:endParaRPr lang="en-US" altLang="zh-CN" b="0" i="0" dirty="0">
              <a:solidFill>
                <a:srgbClr val="4D4D4D"/>
              </a:solidFill>
              <a:effectLst/>
              <a:latin typeface="-apple-system"/>
            </a:endParaRPr>
          </a:p>
          <a:p>
            <a:r>
              <a:rPr lang="zh-CN" altLang="en-US" b="0" i="0" dirty="0">
                <a:solidFill>
                  <a:srgbClr val="4D4D4D"/>
                </a:solidFill>
                <a:effectLst/>
                <a:latin typeface="-apple-system"/>
              </a:rPr>
              <a:t>图</a:t>
            </a:r>
            <a:r>
              <a:rPr lang="en-US" altLang="zh-CN" b="0" i="0" dirty="0">
                <a:solidFill>
                  <a:srgbClr val="4D4D4D"/>
                </a:solidFill>
                <a:effectLst/>
                <a:latin typeface="-apple-system"/>
              </a:rPr>
              <a:t>3(b)</a:t>
            </a:r>
            <a:r>
              <a:rPr lang="zh-CN" altLang="en-US" b="0" i="0" dirty="0">
                <a:solidFill>
                  <a:srgbClr val="4D4D4D"/>
                </a:solidFill>
                <a:effectLst/>
                <a:latin typeface="-apple-system"/>
              </a:rPr>
              <a:t>显示了不同</a:t>
            </a:r>
            <a:r>
              <a:rPr lang="en-US" altLang="zh-CN" b="0" i="0" dirty="0">
                <a:solidFill>
                  <a:srgbClr val="4D4D4D"/>
                </a:solidFill>
                <a:effectLst/>
                <a:latin typeface="-apple-system"/>
              </a:rPr>
              <a:t>shot</a:t>
            </a:r>
            <a:r>
              <a:rPr lang="zh-CN" altLang="en-US" b="0" i="0" dirty="0">
                <a:solidFill>
                  <a:srgbClr val="4D4D4D"/>
                </a:solidFill>
                <a:effectLst/>
                <a:latin typeface="-apple-system"/>
              </a:rPr>
              <a:t>和骨干的混合系数</a:t>
            </a:r>
            <a:r>
              <a:rPr lang="en-US" altLang="zh-CN" b="0" i="0" dirty="0">
                <a:solidFill>
                  <a:srgbClr val="4D4D4D"/>
                </a:solidFill>
                <a:effectLst/>
                <a:latin typeface="-apple-system"/>
              </a:rPr>
              <a:t>λ </a:t>
            </a:r>
            <a:r>
              <a:rPr lang="zh-CN" altLang="en-US" b="0" i="0" dirty="0">
                <a:solidFill>
                  <a:srgbClr val="4D4D4D"/>
                </a:solidFill>
                <a:effectLst/>
                <a:latin typeface="-apple-system"/>
              </a:rPr>
              <a:t>平均值和标准差</a:t>
            </a:r>
            <a:r>
              <a:rPr lang="en-US" altLang="zh-CN" b="0" i="0" dirty="0">
                <a:solidFill>
                  <a:srgbClr val="4D4D4D"/>
                </a:solidFill>
                <a:effectLst/>
                <a:latin typeface="-apple-system"/>
              </a:rPr>
              <a:t>(</a:t>
            </a:r>
            <a:r>
              <a:rPr lang="zh-CN" altLang="en-US" b="0" i="0" dirty="0">
                <a:solidFill>
                  <a:srgbClr val="4D4D4D"/>
                </a:solidFill>
                <a:effectLst/>
                <a:latin typeface="-apple-system"/>
              </a:rPr>
              <a:t>在整个验证集上</a:t>
            </a:r>
            <a:r>
              <a:rPr lang="en-US" altLang="zh-CN" b="0" i="0" dirty="0">
                <a:solidFill>
                  <a:srgbClr val="4D4D4D"/>
                </a:solidFill>
                <a:effectLst/>
                <a:latin typeface="-apple-system"/>
              </a:rPr>
              <a:t>)</a:t>
            </a:r>
            <a:r>
              <a:rPr lang="zh-CN" altLang="en-US" b="0" i="0" dirty="0">
                <a:solidFill>
                  <a:srgbClr val="4D4D4D"/>
                </a:solidFill>
                <a:effectLst/>
                <a:latin typeface="-apple-system"/>
              </a:rPr>
              <a:t>。</a:t>
            </a:r>
          </a:p>
        </p:txBody>
      </p:sp>
      <p:sp>
        <p:nvSpPr>
          <p:cNvPr id="4" name="灯片编号占位符 3">
            <a:extLst>
              <a:ext uri="{FF2B5EF4-FFF2-40B4-BE49-F238E27FC236}">
                <a16:creationId xmlns:a16="http://schemas.microsoft.com/office/drawing/2014/main" id="{AF4F4A7C-4272-5245-AFB3-9433BA96F093}"/>
              </a:ext>
            </a:extLst>
          </p:cNvPr>
          <p:cNvSpPr>
            <a:spLocks noGrp="1"/>
          </p:cNvSpPr>
          <p:nvPr>
            <p:ph type="sldNum" sz="quarter" idx="5"/>
          </p:nvPr>
        </p:nvSpPr>
        <p:spPr/>
        <p:txBody>
          <a:bodyPr/>
          <a:lstStyle/>
          <a:p>
            <a:fld id="{B1486810-C108-0A46-A165-01A48BB0B237}" type="slidenum">
              <a:rPr kumimoji="1" lang="zh-CN" altLang="en-US" smtClean="0"/>
              <a:t>21</a:t>
            </a:fld>
            <a:endParaRPr kumimoji="1" lang="zh-CN" altLang="en-US"/>
          </a:p>
        </p:txBody>
      </p:sp>
    </p:spTree>
    <p:extLst>
      <p:ext uri="{BB962C8B-B14F-4D97-AF65-F5344CB8AC3E}">
        <p14:creationId xmlns:p14="http://schemas.microsoft.com/office/powerpoint/2010/main" val="29959078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2E3033"/>
                </a:solidFill>
                <a:effectLst/>
                <a:latin typeface="Arial" panose="020B0604020202020204" pitchFamily="34" charset="0"/>
              </a:rPr>
              <a:t>1.</a:t>
            </a:r>
            <a:r>
              <a:rPr lang="zh-CN" altLang="en-US" b="0" i="0" dirty="0">
                <a:solidFill>
                  <a:srgbClr val="2E3033"/>
                </a:solidFill>
                <a:effectLst/>
                <a:latin typeface="Arial" panose="020B0604020202020204" pitchFamily="34" charset="0"/>
              </a:rPr>
              <a:t>测试的时候需要语义信息，如果没有语义信息算法就完全失效</a:t>
            </a:r>
            <a:endParaRPr lang="en-US" altLang="zh-CN" b="0" i="0" dirty="0">
              <a:solidFill>
                <a:srgbClr val="2E3033"/>
              </a:solidFill>
              <a:effectLst/>
              <a:latin typeface="Arial" panose="020B0604020202020204" pitchFamily="34" charset="0"/>
            </a:endParaRPr>
          </a:p>
          <a:p>
            <a:pPr algn="l"/>
            <a:r>
              <a:rPr lang="en-US" altLang="zh-CN" b="0" i="0" dirty="0">
                <a:solidFill>
                  <a:srgbClr val="2E3033"/>
                </a:solidFill>
                <a:effectLst/>
                <a:latin typeface="Arial" panose="020B0604020202020204" pitchFamily="34" charset="0"/>
              </a:rPr>
              <a:t>2.</a:t>
            </a:r>
            <a:r>
              <a:rPr lang="zh-CN" altLang="en-US" b="0" i="0" dirty="0">
                <a:solidFill>
                  <a:srgbClr val="2E3033"/>
                </a:solidFill>
                <a:effectLst/>
                <a:latin typeface="Arial" panose="020B0604020202020204" pitchFamily="34" charset="0"/>
              </a:rPr>
              <a:t>两种不同结构的模态进行凸组合，得到的是个什么东西，可解释性不强</a:t>
            </a:r>
            <a:endParaRPr lang="en-US" altLang="zh-CN" b="0" i="0" dirty="0">
              <a:solidFill>
                <a:srgbClr val="2E3033"/>
              </a:solidFill>
              <a:effectLst/>
              <a:latin typeface="Arial" panose="020B0604020202020204" pitchFamily="34" charset="0"/>
            </a:endParaRPr>
          </a:p>
          <a:p>
            <a:pPr algn="l"/>
            <a:r>
              <a:rPr lang="en-US" altLang="zh-CN" b="0" i="0" dirty="0">
                <a:solidFill>
                  <a:srgbClr val="2E3033"/>
                </a:solidFill>
                <a:effectLst/>
                <a:latin typeface="Arial" panose="020B0604020202020204" pitchFamily="34" charset="0"/>
              </a:rPr>
              <a:t>3.</a:t>
            </a:r>
            <a:r>
              <a:rPr lang="zh-CN" altLang="en-US" b="0" i="0" dirty="0">
                <a:solidFill>
                  <a:srgbClr val="2E3033"/>
                </a:solidFill>
                <a:effectLst/>
                <a:latin typeface="Arial" panose="020B0604020202020204" pitchFamily="34" charset="0"/>
              </a:rPr>
              <a:t>模态对齐问题，对比方法都是从零样本迁移过来的，并没有针对小样本设计的对齐方法。</a:t>
            </a:r>
            <a:endParaRPr lang="zh-CN" altLang="en-US" b="0" i="0" dirty="0">
              <a:solidFill>
                <a:srgbClr val="4D4D4D"/>
              </a:solidFill>
              <a:effectLst/>
              <a:latin typeface="-apple-system"/>
            </a:endParaRPr>
          </a:p>
        </p:txBody>
      </p:sp>
      <p:sp>
        <p:nvSpPr>
          <p:cNvPr id="4" name="灯片编号占位符 3">
            <a:extLst>
              <a:ext uri="{FF2B5EF4-FFF2-40B4-BE49-F238E27FC236}">
                <a16:creationId xmlns:a16="http://schemas.microsoft.com/office/drawing/2014/main" id="{AF4F4A7C-4272-5245-AFB3-9433BA96F093}"/>
              </a:ext>
            </a:extLst>
          </p:cNvPr>
          <p:cNvSpPr>
            <a:spLocks noGrp="1"/>
          </p:cNvSpPr>
          <p:nvPr>
            <p:ph type="sldNum" sz="quarter" idx="5"/>
          </p:nvPr>
        </p:nvSpPr>
        <p:spPr/>
        <p:txBody>
          <a:bodyPr/>
          <a:lstStyle/>
          <a:p>
            <a:fld id="{B1486810-C108-0A46-A165-01A48BB0B237}" type="slidenum">
              <a:rPr kumimoji="1" lang="zh-CN" altLang="en-US" smtClean="0"/>
              <a:t>22</a:t>
            </a:fld>
            <a:endParaRPr kumimoji="1" lang="zh-CN" altLang="en-US"/>
          </a:p>
        </p:txBody>
      </p:sp>
    </p:spTree>
    <p:extLst>
      <p:ext uri="{BB962C8B-B14F-4D97-AF65-F5344CB8AC3E}">
        <p14:creationId xmlns:p14="http://schemas.microsoft.com/office/powerpoint/2010/main" val="22473306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27AC5972-5DED-3E46-82CF-85675D011B83}"/>
              </a:ext>
            </a:extLst>
          </p:cNvPr>
          <p:cNvSpPr>
            <a:spLocks noGrp="1"/>
          </p:cNvSpPr>
          <p:nvPr>
            <p:ph type="sldNum" sz="quarter" idx="5"/>
          </p:nvPr>
        </p:nvSpPr>
        <p:spPr/>
        <p:txBody>
          <a:bodyPr/>
          <a:lstStyle/>
          <a:p>
            <a:fld id="{B1486810-C108-0A46-A165-01A48BB0B237}" type="slidenum">
              <a:rPr kumimoji="1" lang="zh-CN" altLang="en-US" smtClean="0"/>
              <a:t>23</a:t>
            </a:fld>
            <a:endParaRPr kumimoji="1" lang="zh-CN" altLang="en-US"/>
          </a:p>
        </p:txBody>
      </p:sp>
    </p:spTree>
    <p:extLst>
      <p:ext uri="{BB962C8B-B14F-4D97-AF65-F5344CB8AC3E}">
        <p14:creationId xmlns:p14="http://schemas.microsoft.com/office/powerpoint/2010/main" val="3301844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首先会简单介绍小样本学习，包括研究背景，因为小样本学习与常规机器学习方法有一些不同，那么从这些不同点入手介绍一些相关定义，最后简单进行理论分析，说明小样本学习面临的核心问题，</a:t>
            </a:r>
          </a:p>
          <a:p>
            <a:endParaRPr kumimoji="1" lang="zh-CN" altLang="en-US" dirty="0"/>
          </a:p>
        </p:txBody>
      </p:sp>
      <p:sp>
        <p:nvSpPr>
          <p:cNvPr id="4" name="灯片编号占位符 3">
            <a:extLst>
              <a:ext uri="{FF2B5EF4-FFF2-40B4-BE49-F238E27FC236}">
                <a16:creationId xmlns:a16="http://schemas.microsoft.com/office/drawing/2014/main" id="{4CA7D9A9-2349-894F-80C7-E1EDBDB826BB}"/>
              </a:ext>
            </a:extLst>
          </p:cNvPr>
          <p:cNvSpPr>
            <a:spLocks noGrp="1"/>
          </p:cNvSpPr>
          <p:nvPr>
            <p:ph type="sldNum" sz="quarter" idx="5"/>
          </p:nvPr>
        </p:nvSpPr>
        <p:spPr/>
        <p:txBody>
          <a:bodyPr/>
          <a:lstStyle/>
          <a:p>
            <a:fld id="{B1486810-C108-0A46-A165-01A48BB0B237}" type="slidenum">
              <a:rPr kumimoji="1" lang="zh-CN" altLang="en-US" smtClean="0"/>
              <a:t>3</a:t>
            </a:fld>
            <a:endParaRPr kumimoji="1" lang="zh-CN" altLang="en-US"/>
          </a:p>
        </p:txBody>
      </p:sp>
    </p:spTree>
    <p:extLst>
      <p:ext uri="{BB962C8B-B14F-4D97-AF65-F5344CB8AC3E}">
        <p14:creationId xmlns:p14="http://schemas.microsoft.com/office/powerpoint/2010/main" val="107830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2015</a:t>
            </a:r>
            <a:r>
              <a:rPr kumimoji="1" lang="zh-CN" altLang="en-US" dirty="0"/>
              <a:t>年何凯明提出</a:t>
            </a:r>
            <a:r>
              <a:rPr kumimoji="1" lang="en-US" altLang="zh-CN" dirty="0" err="1"/>
              <a:t>resnet</a:t>
            </a:r>
            <a:endParaRPr kumimoji="1" lang="en-US" altLang="zh-CN" dirty="0"/>
          </a:p>
          <a:p>
            <a:r>
              <a:rPr kumimoji="1" lang="en-US" altLang="zh-CN" dirty="0"/>
              <a:t>2016</a:t>
            </a:r>
            <a:r>
              <a:rPr kumimoji="1" lang="zh-CN" altLang="en-US" dirty="0"/>
              <a:t>年</a:t>
            </a:r>
            <a:r>
              <a:rPr kumimoji="1" lang="en-US" altLang="zh-CN" dirty="0" err="1"/>
              <a:t>Deepmind:alphago</a:t>
            </a:r>
            <a:endParaRPr kumimoji="1" lang="en-US" altLang="zh-CN" dirty="0"/>
          </a:p>
          <a:p>
            <a:endParaRPr kumimoji="1" lang="en-US" altLang="zh-CN" dirty="0"/>
          </a:p>
          <a:p>
            <a:r>
              <a:rPr kumimoji="1" lang="en-US" altLang="zh-CN" dirty="0"/>
              <a:t>AI</a:t>
            </a:r>
            <a:r>
              <a:rPr kumimoji="1" lang="zh-CN" altLang="en-US" dirty="0"/>
              <a:t>也支持着我们的日常生活，比如语音助手，搜索引擎等等</a:t>
            </a:r>
            <a:endParaRPr kumimoji="1" lang="en-US" altLang="zh-CN" dirty="0"/>
          </a:p>
          <a:p>
            <a:r>
              <a:rPr kumimoji="1" lang="zh-CN" altLang="en-US" dirty="0"/>
              <a:t>但这些已经成功应用的人工智能算法都依赖于大量数据</a:t>
            </a:r>
            <a:endParaRPr kumimoji="1" lang="en-US" altLang="zh-CN" dirty="0"/>
          </a:p>
        </p:txBody>
      </p:sp>
      <p:sp>
        <p:nvSpPr>
          <p:cNvPr id="4" name="灯片编号占位符 3">
            <a:extLst>
              <a:ext uri="{FF2B5EF4-FFF2-40B4-BE49-F238E27FC236}">
                <a16:creationId xmlns:a16="http://schemas.microsoft.com/office/drawing/2014/main" id="{495B8A77-9B8C-094E-B1FC-8783F6D5CEF3}"/>
              </a:ext>
            </a:extLst>
          </p:cNvPr>
          <p:cNvSpPr>
            <a:spLocks noGrp="1"/>
          </p:cNvSpPr>
          <p:nvPr>
            <p:ph type="sldNum" sz="quarter" idx="5"/>
          </p:nvPr>
        </p:nvSpPr>
        <p:spPr/>
        <p:txBody>
          <a:bodyPr/>
          <a:lstStyle/>
          <a:p>
            <a:fld id="{B1486810-C108-0A46-A165-01A48BB0B237}" type="slidenum">
              <a:rPr kumimoji="1" lang="zh-CN" altLang="en-US" smtClean="0"/>
              <a:t>4</a:t>
            </a:fld>
            <a:endParaRPr kumimoji="1" lang="zh-CN" altLang="en-US"/>
          </a:p>
        </p:txBody>
      </p:sp>
    </p:spTree>
    <p:extLst>
      <p:ext uri="{BB962C8B-B14F-4D97-AF65-F5344CB8AC3E}">
        <p14:creationId xmlns:p14="http://schemas.microsoft.com/office/powerpoint/2010/main" val="413582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latinLnBrk="0">
              <a:lnSpc>
                <a:spcPct val="150000"/>
              </a:lnSpc>
              <a:spcBef>
                <a:spcPts val="0"/>
              </a:spcBef>
              <a:buFont typeface="Arial" panose="020B0604020202020204" pitchFamily="34" charset="0"/>
              <a:buChar char="•"/>
            </a:pPr>
            <a:r>
              <a:rPr lang="zh-CN" altLang="en-US" dirty="0"/>
              <a:t>在一些情况下，数据是很难或不可能获得，更不要说是有标签的数据了。比较典型的场景有医疗数据以及涉及到隐私、伦理以及安全问题的数据，以及比较危险的生化领域。</a:t>
            </a:r>
            <a:endParaRPr lang="en-US" altLang="zh-CN" dirty="0"/>
          </a:p>
          <a:p>
            <a:pPr lvl="0" latinLnBrk="0">
              <a:lnSpc>
                <a:spcPct val="150000"/>
              </a:lnSpc>
              <a:spcBef>
                <a:spcPts val="0"/>
              </a:spcBef>
              <a:buFont typeface="Arial" panose="020B0604020202020204" pitchFamily="34" charset="0"/>
              <a:buChar char="•"/>
            </a:pPr>
            <a:r>
              <a:rPr lang="zh-CN" altLang="en-US" dirty="0"/>
              <a:t>在这些情况下，从少量的样本中有效地学习出一个好的模型是很重要的。因此提出了一个新的机器学习范式，称为</a:t>
            </a:r>
            <a:r>
              <a:rPr lang="en-US" altLang="zh-CN" dirty="0" err="1"/>
              <a:t>fsl</a:t>
            </a:r>
            <a:endParaRPr lang="en-US" altLang="zh-CN" dirty="0"/>
          </a:p>
          <a:p>
            <a:pPr lvl="0" latinLnBrk="0">
              <a:lnSpc>
                <a:spcPct val="150000"/>
              </a:lnSpc>
              <a:spcBef>
                <a:spcPts val="0"/>
              </a:spcBef>
              <a:buFont typeface="Arial" panose="020B0604020202020204" pitchFamily="34" charset="0"/>
              <a:buChar char="•"/>
            </a:pPr>
            <a:r>
              <a:rPr lang="en-US" altLang="zh-CN" sz="1200" dirty="0">
                <a:latin typeface="仿宋" panose="02010609060101010101" charset="-122"/>
                <a:ea typeface="仿宋" panose="02010609060101010101" charset="-122"/>
              </a:rPr>
              <a:t>FSL</a:t>
            </a:r>
            <a:r>
              <a:rPr lang="zh-CN" altLang="en-US" sz="1200" dirty="0">
                <a:latin typeface="仿宋" panose="02010609060101010101" charset="-122"/>
                <a:ea typeface="仿宋" panose="02010609060101010101" charset="-122"/>
              </a:rPr>
              <a:t>已经成为机器学习的发展中一个十分重要的课题，  不论是学术界还是工业界都高度关注</a:t>
            </a:r>
            <a:endParaRPr kumimoji="1" lang="zh-CN" altLang="en-US" dirty="0"/>
          </a:p>
        </p:txBody>
      </p:sp>
      <p:sp>
        <p:nvSpPr>
          <p:cNvPr id="4" name="灯片编号占位符 3">
            <a:extLst>
              <a:ext uri="{FF2B5EF4-FFF2-40B4-BE49-F238E27FC236}">
                <a16:creationId xmlns:a16="http://schemas.microsoft.com/office/drawing/2014/main" id="{5C95709D-D1E6-BC4D-A09E-390A14A27523}"/>
              </a:ext>
            </a:extLst>
          </p:cNvPr>
          <p:cNvSpPr>
            <a:spLocks noGrp="1"/>
          </p:cNvSpPr>
          <p:nvPr>
            <p:ph type="sldNum" sz="quarter" idx="5"/>
          </p:nvPr>
        </p:nvSpPr>
        <p:spPr/>
        <p:txBody>
          <a:bodyPr/>
          <a:lstStyle/>
          <a:p>
            <a:fld id="{B1486810-C108-0A46-A165-01A48BB0B237}" type="slidenum">
              <a:rPr kumimoji="1" lang="zh-CN" altLang="en-US" smtClean="0"/>
              <a:t>5</a:t>
            </a:fld>
            <a:endParaRPr kumimoji="1" lang="zh-CN" altLang="en-US"/>
          </a:p>
        </p:txBody>
      </p:sp>
    </p:spTree>
    <p:extLst>
      <p:ext uri="{BB962C8B-B14F-4D97-AF65-F5344CB8AC3E}">
        <p14:creationId xmlns:p14="http://schemas.microsoft.com/office/powerpoint/2010/main" val="4262370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从概念上来说，小样本学习属于机器学习，</a:t>
            </a:r>
            <a:endParaRPr kumimoji="1" lang="en-US" altLang="zh-CN" dirty="0"/>
          </a:p>
          <a:p>
            <a:r>
              <a:rPr kumimoji="1" lang="zh-CN" altLang="en-US" dirty="0"/>
              <a:t>常规的机器学习我们是这样定义的：</a:t>
            </a:r>
            <a:endParaRPr kumimoji="1" lang="en-US" altLang="zh-CN" dirty="0"/>
          </a:p>
          <a:p>
            <a:r>
              <a:rPr kumimoji="1" lang="zh-CN" altLang="en-US" dirty="0"/>
              <a:t>小样本学习与常规机器学习的不同就在于，在机器学习定义的基础上，加了一条约束，这个约束就是我们的经验</a:t>
            </a:r>
            <a:r>
              <a:rPr kumimoji="1" lang="en-US" altLang="zh-CN" dirty="0"/>
              <a:t>E</a:t>
            </a:r>
            <a:r>
              <a:rPr kumimoji="1" lang="zh-CN" altLang="en-US" dirty="0"/>
              <a:t>只包含非常有限的关于任务</a:t>
            </a:r>
            <a:r>
              <a:rPr kumimoji="1" lang="en-US" altLang="zh-CN" dirty="0"/>
              <a:t>T</a:t>
            </a:r>
            <a:r>
              <a:rPr kumimoji="1" lang="zh-CN" altLang="en-US" dirty="0"/>
              <a:t>的监督信息。</a:t>
            </a:r>
            <a:endParaRPr kumimoji="1" lang="en-US" altLang="zh-CN" dirty="0"/>
          </a:p>
          <a:p>
            <a:r>
              <a:rPr kumimoji="1" lang="zh-CN" altLang="en-US" dirty="0"/>
              <a:t>比较典型的小样本应用场景有三个：一是作为模仿人类学习的测试，因为</a:t>
            </a:r>
            <a:r>
              <a:rPr lang="zh-CN" altLang="en-US" dirty="0"/>
              <a:t>人类能够利用过去所学，通过少量样本迅速学习新任务，所以</a:t>
            </a:r>
            <a:r>
              <a:rPr lang="en-US" altLang="zh-CN" dirty="0" err="1"/>
              <a:t>fsl</a:t>
            </a:r>
            <a:r>
              <a:rPr lang="zh-CN" altLang="en-US" dirty="0"/>
              <a:t>的提出也是为了进一步缩小人与人工智能的差距</a:t>
            </a:r>
            <a:endParaRPr lang="en-US" altLang="zh-CN" dirty="0"/>
          </a:p>
          <a:p>
            <a:r>
              <a:rPr kumimoji="1" lang="zh-CN" altLang="en-US" dirty="0"/>
              <a:t>二是当数据比较稀缺，</a:t>
            </a:r>
            <a:r>
              <a:rPr lang="zh-CN" altLang="en-US" sz="1200" dirty="0">
                <a:latin typeface="华文仿宋" panose="02010600040101010101" pitchFamily="2" charset="-122"/>
                <a:ea typeface="华文仿宋" panose="02010600040101010101" pitchFamily="2" charset="-122"/>
                <a:cs typeface="仿宋" panose="02010609060101010101" charset="-122"/>
                <a:sym typeface="+mn-ea"/>
              </a:rPr>
              <a:t>很难或不可能获得足够的有监督信息时的</a:t>
            </a:r>
            <a:r>
              <a:rPr kumimoji="1" lang="zh-CN" altLang="en-US" dirty="0"/>
              <a:t>，三是</a:t>
            </a:r>
            <a:r>
              <a:rPr lang="zh-CN" altLang="en-US" dirty="0"/>
              <a:t>每个类都有足够的标记图像，但收集这些图像可能很费力，</a:t>
            </a:r>
            <a:r>
              <a:rPr lang="en-US" altLang="zh-CN" dirty="0" err="1"/>
              <a:t>fsl</a:t>
            </a:r>
            <a:r>
              <a:rPr kumimoji="1" lang="zh-CN" altLang="en-US" dirty="0"/>
              <a:t>帮助减轻收集大量数据的负担。</a:t>
            </a:r>
            <a:endParaRPr kumimoji="1" lang="en-US" altLang="zh-CN" dirty="0"/>
          </a:p>
        </p:txBody>
      </p:sp>
      <p:sp>
        <p:nvSpPr>
          <p:cNvPr id="4" name="灯片编号占位符 3">
            <a:extLst>
              <a:ext uri="{FF2B5EF4-FFF2-40B4-BE49-F238E27FC236}">
                <a16:creationId xmlns:a16="http://schemas.microsoft.com/office/drawing/2014/main" id="{DE7FB06F-F26A-B448-AF11-852E3269DE2A}"/>
              </a:ext>
            </a:extLst>
          </p:cNvPr>
          <p:cNvSpPr>
            <a:spLocks noGrp="1"/>
          </p:cNvSpPr>
          <p:nvPr>
            <p:ph type="sldNum" sz="quarter" idx="5"/>
          </p:nvPr>
        </p:nvSpPr>
        <p:spPr/>
        <p:txBody>
          <a:bodyPr/>
          <a:lstStyle/>
          <a:p>
            <a:fld id="{B1486810-C108-0A46-A165-01A48BB0B237}" type="slidenum">
              <a:rPr kumimoji="1" lang="zh-CN" altLang="en-US" smtClean="0"/>
              <a:t>6</a:t>
            </a:fld>
            <a:endParaRPr kumimoji="1" lang="zh-CN" altLang="en-US"/>
          </a:p>
        </p:txBody>
      </p:sp>
    </p:spTree>
    <p:extLst>
      <p:ext uri="{BB962C8B-B14F-4D97-AF65-F5344CB8AC3E}">
        <p14:creationId xmlns:p14="http://schemas.microsoft.com/office/powerpoint/2010/main" val="1412991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在具体的实验设置上，小样本学习与常规机器学习方法的不同可以体现在两个方面，一个是数据集划分的方式，一个是训练模式。</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小样本数据集划分为基本类和新类，基本类和新类的类别没有交叉，而在常规深度学习一般是相同的。看下面这个图。</a:t>
            </a:r>
            <a:endParaRPr kumimoji="1" lang="en-US" altLang="zh-CN" dirty="0"/>
          </a:p>
          <a:p>
            <a:r>
              <a:rPr kumimoji="1" lang="zh-CN" altLang="en-US" dirty="0"/>
              <a:t>基本类用于训练，类别多，每类样本也相对较多。新类用于测试，每类样本也少。一般是小于等于</a:t>
            </a:r>
            <a:r>
              <a:rPr kumimoji="1" lang="en-US" altLang="zh-CN" dirty="0"/>
              <a:t>5</a:t>
            </a:r>
            <a:r>
              <a:rPr kumimoji="1" lang="zh-CN" altLang="en-US" dirty="0"/>
              <a:t>张。</a:t>
            </a:r>
            <a:endParaRPr kumimoji="1" lang="en-US" altLang="zh-CN" dirty="0"/>
          </a:p>
          <a:p>
            <a:endParaRPr kumimoji="1" lang="en-US" altLang="zh-CN" dirty="0"/>
          </a:p>
          <a:p>
            <a:r>
              <a:rPr kumimoji="1" lang="zh-CN" altLang="en-US" dirty="0"/>
              <a:t>训练模式的话，</a:t>
            </a:r>
            <a:r>
              <a:rPr kumimoji="1" lang="en-US" altLang="zh-CN" dirty="0" err="1"/>
              <a:t>fsl</a:t>
            </a:r>
            <a:r>
              <a:rPr kumimoji="1" lang="zh-CN" altLang="en-US" dirty="0"/>
              <a:t>采用插曲的方式训练。</a:t>
            </a:r>
            <a:endParaRPr kumimoji="1" lang="en-US" altLang="zh-CN" dirty="0"/>
          </a:p>
          <a:p>
            <a:r>
              <a:rPr kumimoji="1" lang="zh-CN" altLang="en-US" dirty="0"/>
              <a:t>插曲介绍，</a:t>
            </a:r>
            <a:r>
              <a:rPr kumimoji="1" lang="en-US" altLang="zh-CN" dirty="0"/>
              <a:t>support</a:t>
            </a:r>
            <a:r>
              <a:rPr kumimoji="1" lang="zh-CN" altLang="en-US" dirty="0"/>
              <a:t>与</a:t>
            </a:r>
            <a:r>
              <a:rPr kumimoji="1" lang="en-US" altLang="zh-CN" dirty="0"/>
              <a:t>query</a:t>
            </a:r>
            <a:r>
              <a:rPr kumimoji="1" lang="zh-CN" altLang="en-US" dirty="0"/>
              <a:t>一起构成插曲，</a:t>
            </a:r>
            <a:r>
              <a:rPr kumimoji="1" lang="en-US" altLang="zh-CN" sz="1200" kern="0" dirty="0" err="1">
                <a:latin typeface="华文仿宋" panose="02010600040101010101" pitchFamily="2" charset="-122"/>
                <a:ea typeface="华文仿宋" panose="02010600040101010101" pitchFamily="2" charset="-122"/>
              </a:rPr>
              <a:t>模型</a:t>
            </a:r>
            <a:r>
              <a:rPr kumimoji="1" lang="zh-CN" altLang="en-US" sz="1200" kern="0" dirty="0">
                <a:latin typeface="华文仿宋" panose="02010600040101010101" pitchFamily="2" charset="-122"/>
                <a:ea typeface="华文仿宋" panose="02010600040101010101" pitchFamily="2" charset="-122"/>
              </a:rPr>
              <a:t>的目标就是</a:t>
            </a:r>
            <a:r>
              <a:rPr kumimoji="1" lang="en-US" altLang="zh-CN" sz="1200" kern="0" dirty="0" err="1">
                <a:latin typeface="华文仿宋" panose="02010600040101010101" pitchFamily="2" charset="-122"/>
                <a:ea typeface="华文仿宋" panose="02010600040101010101" pitchFamily="2" charset="-122"/>
              </a:rPr>
              <a:t>从</a:t>
            </a:r>
            <a:r>
              <a:rPr kumimoji="1" lang="en-US" altLang="zh-CN" sz="1200" kern="0" dirty="0">
                <a:latin typeface="华文仿宋" panose="02010600040101010101" pitchFamily="2" charset="-122"/>
                <a:ea typeface="华文仿宋" panose="02010600040101010101" pitchFamily="2" charset="-122"/>
              </a:rPr>
              <a:t> C*K </a:t>
            </a:r>
            <a:r>
              <a:rPr kumimoji="1" lang="en-US" altLang="zh-CN" sz="1200" kern="0" dirty="0" err="1">
                <a:latin typeface="华文仿宋" panose="02010600040101010101" pitchFamily="2" charset="-122"/>
                <a:ea typeface="华文仿宋" panose="02010600040101010101" pitchFamily="2" charset="-122"/>
              </a:rPr>
              <a:t>个数据中学会如何区分这</a:t>
            </a:r>
            <a:r>
              <a:rPr kumimoji="1" lang="en-US" altLang="zh-CN" sz="1200" kern="0" dirty="0">
                <a:latin typeface="华文仿宋" panose="02010600040101010101" pitchFamily="2" charset="-122"/>
                <a:ea typeface="华文仿宋" panose="02010600040101010101" pitchFamily="2" charset="-122"/>
              </a:rPr>
              <a:t> C </a:t>
            </a:r>
            <a:r>
              <a:rPr kumimoji="1" lang="en-US" altLang="zh-CN" sz="1200" kern="0" dirty="0" err="1">
                <a:latin typeface="华文仿宋" panose="02010600040101010101" pitchFamily="2" charset="-122"/>
                <a:ea typeface="华文仿宋" panose="02010600040101010101" pitchFamily="2" charset="-122"/>
              </a:rPr>
              <a:t>个类别</a:t>
            </a:r>
            <a:r>
              <a:rPr kumimoji="1" lang="zh-CN" altLang="en-US" dirty="0"/>
              <a:t>，</a:t>
            </a:r>
            <a:endParaRPr kumimoji="1" lang="en-US" altLang="zh-CN" dirty="0"/>
          </a:p>
          <a:p>
            <a:r>
              <a:rPr kumimoji="1" lang="zh-CN" altLang="en-US" dirty="0"/>
              <a:t>采用插曲是因为测试的时候样本很少，可能测试时的分布具有很大的偏差，因此采用这种方式在训练的时候模仿测试时的情形，在训练的时候把这种偏差考虑进去，提高算法的泛化性。</a:t>
            </a:r>
            <a:endParaRPr kumimoji="1" lang="en-US" altLang="zh-CN" dirty="0"/>
          </a:p>
        </p:txBody>
      </p:sp>
      <p:sp>
        <p:nvSpPr>
          <p:cNvPr id="4" name="灯片编号占位符 3">
            <a:extLst>
              <a:ext uri="{FF2B5EF4-FFF2-40B4-BE49-F238E27FC236}">
                <a16:creationId xmlns:a16="http://schemas.microsoft.com/office/drawing/2014/main" id="{DE7FB06F-F26A-B448-AF11-852E3269DE2A}"/>
              </a:ext>
            </a:extLst>
          </p:cNvPr>
          <p:cNvSpPr>
            <a:spLocks noGrp="1"/>
          </p:cNvSpPr>
          <p:nvPr>
            <p:ph type="sldNum" sz="quarter" idx="5"/>
          </p:nvPr>
        </p:nvSpPr>
        <p:spPr/>
        <p:txBody>
          <a:bodyPr/>
          <a:lstStyle/>
          <a:p>
            <a:fld id="{B1486810-C108-0A46-A165-01A48BB0B237}" type="slidenum">
              <a:rPr kumimoji="1" lang="zh-CN" altLang="en-US" smtClean="0"/>
              <a:t>7</a:t>
            </a:fld>
            <a:endParaRPr kumimoji="1" lang="zh-CN" altLang="en-US"/>
          </a:p>
        </p:txBody>
      </p:sp>
    </p:spTree>
    <p:extLst>
      <p:ext uri="{BB962C8B-B14F-4D97-AF65-F5344CB8AC3E}">
        <p14:creationId xmlns:p14="http://schemas.microsoft.com/office/powerpoint/2010/main" val="2135756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下面通过简单的理论推导分析一下目前小样本学习所面临的核心问题。</a:t>
            </a:r>
            <a:endParaRPr kumimoji="1" lang="en-US" altLang="zh-CN" dirty="0"/>
          </a:p>
          <a:p>
            <a:r>
              <a:rPr kumimoji="1" lang="en-US" altLang="zh-CN" dirty="0" err="1"/>
              <a:t>Fsl</a:t>
            </a:r>
            <a:r>
              <a:rPr kumimoji="1" lang="zh-CN" altLang="en-US" dirty="0"/>
              <a:t>通过在基本集上拟合，并在新集上进行测试得到最优的函数</a:t>
            </a:r>
            <a:r>
              <a:rPr kumimoji="1" lang="en-US" altLang="zh-CN" dirty="0"/>
              <a:t>h^</a:t>
            </a:r>
          </a:p>
          <a:p>
            <a:r>
              <a:rPr kumimoji="1" lang="zh-CN" altLang="en-US" dirty="0"/>
              <a:t>但是模型的参数会假定一个假设空间，这个空间可能并不包含</a:t>
            </a:r>
            <a:r>
              <a:rPr kumimoji="1" lang="en-US" altLang="zh-CN" dirty="0" err="1"/>
              <a:t>hhat</a:t>
            </a:r>
            <a:r>
              <a:rPr kumimoji="1" lang="zh-CN" altLang="en-US" dirty="0"/>
              <a:t>，小样本学习算法可以看成是一种优化策略，可以在假设空间中寻找到最佳参数，这个参数参数化最佳的</a:t>
            </a:r>
            <a:r>
              <a:rPr kumimoji="1" lang="en-US" altLang="zh-CN" dirty="0"/>
              <a:t>h</a:t>
            </a:r>
            <a:r>
              <a:rPr kumimoji="1" lang="zh-CN" altLang="en-US" dirty="0"/>
              <a:t>*来近似</a:t>
            </a:r>
            <a:r>
              <a:rPr kumimoji="1" lang="en-US" altLang="zh-CN" dirty="0"/>
              <a:t>h^</a:t>
            </a:r>
            <a:r>
              <a:rPr kumimoji="1" lang="zh-CN" altLang="en-US" dirty="0"/>
              <a:t>。</a:t>
            </a:r>
            <a:endParaRPr kumimoji="1" lang="en-US" altLang="zh-CN" dirty="0"/>
          </a:p>
          <a:p>
            <a:endParaRPr kumimoji="1" lang="en-US" altLang="zh-CN" dirty="0"/>
          </a:p>
          <a:p>
            <a:r>
              <a:rPr kumimoji="1" lang="zh-CN" altLang="en-US" dirty="0"/>
              <a:t>在任何机器学习问题中，通常都存在预测误差，不可能得到完美的预测。给定一个</a:t>
            </a:r>
            <a:r>
              <a:rPr kumimoji="1" lang="en-US" altLang="zh-CN" dirty="0"/>
              <a:t>h</a:t>
            </a:r>
            <a:r>
              <a:rPr kumimoji="1" lang="zh-CN" altLang="en-US" dirty="0"/>
              <a:t>，我们希望相对于联合概率分布的损失最小，。这里我们叫做期望风险最小化。由于联合分布概率未知，通常会使用经验风险近似，可以看到经验风险是跟样本相关的，样本数越大，两者越接近。</a:t>
            </a:r>
            <a:endParaRPr kumimoji="1" lang="en-US" altLang="zh-CN" dirty="0"/>
          </a:p>
          <a:p>
            <a:endParaRPr kumimoji="1" lang="en-US" altLang="zh-CN" dirty="0"/>
          </a:p>
          <a:p>
            <a:r>
              <a:rPr kumimoji="1" lang="zh-CN" altLang="en-US" dirty="0"/>
              <a:t>右边这个图可以更好的阐明这页</a:t>
            </a:r>
            <a:r>
              <a:rPr kumimoji="1" lang="en-US" altLang="zh-CN" dirty="0"/>
              <a:t>ppt</a:t>
            </a:r>
            <a:r>
              <a:rPr kumimoji="1" lang="zh-CN" altLang="en-US" dirty="0"/>
              <a:t>的概念，我们理想要得到的是</a:t>
            </a:r>
            <a:r>
              <a:rPr kumimoji="1" lang="en-US" altLang="zh-CN" dirty="0"/>
              <a:t>h^</a:t>
            </a:r>
            <a:r>
              <a:rPr kumimoji="1" lang="zh-CN" altLang="en-US" dirty="0"/>
              <a:t>，但是由于它是未知的，我们只能通过在参数限定的假设空间中对她寻找一个近似，也就是</a:t>
            </a:r>
            <a:r>
              <a:rPr kumimoji="1" lang="en-US" altLang="zh-CN" dirty="0"/>
              <a:t>h*,</a:t>
            </a:r>
            <a:r>
              <a:rPr kumimoji="1" lang="zh-CN" altLang="en-US" dirty="0"/>
              <a:t>由于联合分布概率未知，</a:t>
            </a:r>
            <a:r>
              <a:rPr lang="zh-CN" altLang="en-US" sz="1200" b="0" i="0" u="none" strike="noStrike" kern="1200" dirty="0">
                <a:solidFill>
                  <a:schemeClr val="tx1"/>
                </a:solidFill>
                <a:effectLst/>
                <a:latin typeface="+mn-lt"/>
                <a:ea typeface="+mn-ea"/>
                <a:cs typeface="+mn-cs"/>
              </a:rPr>
              <a:t>只能通过经验风险最小化进行进一步的近似，得到</a:t>
            </a:r>
            <a:r>
              <a:rPr lang="en-US" altLang="zh-CN" sz="1200" b="0" i="0" u="none" strike="noStrike" kern="1200" dirty="0">
                <a:solidFill>
                  <a:schemeClr val="tx1"/>
                </a:solidFill>
                <a:effectLst/>
                <a:latin typeface="+mn-lt"/>
                <a:ea typeface="+mn-ea"/>
                <a:cs typeface="+mn-cs"/>
              </a:rPr>
              <a:t>hi</a:t>
            </a:r>
            <a:endParaRPr kumimoji="1" lang="en-US" altLang="zh-CN" dirty="0"/>
          </a:p>
        </p:txBody>
      </p:sp>
      <p:sp>
        <p:nvSpPr>
          <p:cNvPr id="4" name="灯片编号占位符 3">
            <a:extLst>
              <a:ext uri="{FF2B5EF4-FFF2-40B4-BE49-F238E27FC236}">
                <a16:creationId xmlns:a16="http://schemas.microsoft.com/office/drawing/2014/main" id="{A7EB1F90-5F46-AD4A-874A-01A7C86FCBCC}"/>
              </a:ext>
            </a:extLst>
          </p:cNvPr>
          <p:cNvSpPr>
            <a:spLocks noGrp="1"/>
          </p:cNvSpPr>
          <p:nvPr>
            <p:ph type="sldNum" sz="quarter" idx="5"/>
          </p:nvPr>
        </p:nvSpPr>
        <p:spPr/>
        <p:txBody>
          <a:bodyPr/>
          <a:lstStyle/>
          <a:p>
            <a:fld id="{B1486810-C108-0A46-A165-01A48BB0B237}" type="slidenum">
              <a:rPr kumimoji="1" lang="zh-CN" altLang="en-US" smtClean="0"/>
              <a:t>8</a:t>
            </a:fld>
            <a:endParaRPr kumimoji="1" lang="zh-CN" altLang="en-US"/>
          </a:p>
        </p:txBody>
      </p:sp>
    </p:spTree>
    <p:extLst>
      <p:ext uri="{BB962C8B-B14F-4D97-AF65-F5344CB8AC3E}">
        <p14:creationId xmlns:p14="http://schemas.microsoft.com/office/powerpoint/2010/main" val="1366276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总共的误差可以分解为两项，近似误差衡量</a:t>
            </a:r>
            <a:r>
              <a:rPr lang="zh-CN" altLang="en" sz="1200" b="0" i="0" u="none" strike="noStrike" kern="1200" dirty="0">
                <a:solidFill>
                  <a:schemeClr val="tx1"/>
                </a:solidFill>
                <a:effectLst/>
                <a:latin typeface="+mn-lt"/>
                <a:ea typeface="+mn-ea"/>
                <a:cs typeface="+mn-cs"/>
              </a:rPr>
              <a:t>假设空间</a:t>
            </a:r>
            <a:r>
              <a:rPr lang="zh-CN" altLang="en-US" sz="1200" b="0" i="0" u="none" strike="noStrike" kern="1200" dirty="0">
                <a:solidFill>
                  <a:schemeClr val="tx1"/>
                </a:solidFill>
                <a:effectLst/>
                <a:latin typeface="+mn-lt"/>
                <a:ea typeface="+mn-ea"/>
                <a:cs typeface="+mn-cs"/>
              </a:rPr>
              <a:t>中的最优函数</a:t>
            </a:r>
            <a:r>
              <a:rPr lang="en-US" altLang="zh-CN" sz="1200" b="0" i="0" u="none" strike="noStrike" kern="1200" dirty="0">
                <a:solidFill>
                  <a:schemeClr val="tx1"/>
                </a:solidFill>
                <a:effectLst/>
                <a:latin typeface="+mn-lt"/>
                <a:ea typeface="+mn-ea"/>
                <a:cs typeface="+mn-cs"/>
              </a:rPr>
              <a:t>h*</a:t>
            </a:r>
            <a:r>
              <a:rPr lang="zh-CN" altLang="en-US" sz="1200" b="0" i="0" u="none" strike="noStrike" kern="1200" dirty="0">
                <a:solidFill>
                  <a:schemeClr val="tx1"/>
                </a:solidFill>
                <a:effectLst/>
                <a:latin typeface="+mn-lt"/>
                <a:ea typeface="+mn-ea"/>
                <a:cs typeface="+mn-cs"/>
              </a:rPr>
              <a:t>能接近最优假设</a:t>
            </a:r>
            <a:r>
              <a:rPr lang="en" altLang="zh-CN" sz="1200" b="0" i="0" u="none" strike="noStrike" kern="1200" dirty="0">
                <a:solidFill>
                  <a:schemeClr val="tx1"/>
                </a:solidFill>
                <a:effectLst/>
                <a:latin typeface="+mn-lt"/>
                <a:ea typeface="+mn-ea"/>
                <a:cs typeface="+mn-cs"/>
              </a:rPr>
              <a:t>hˆ</a:t>
            </a:r>
            <a:r>
              <a:rPr lang="zh-CN" altLang="en-US" sz="1200" b="0" i="0" u="none" strike="noStrike" kern="1200" dirty="0">
                <a:solidFill>
                  <a:schemeClr val="tx1"/>
                </a:solidFill>
                <a:effectLst/>
                <a:latin typeface="+mn-lt"/>
                <a:ea typeface="+mn-ea"/>
                <a:cs typeface="+mn-cs"/>
              </a:rPr>
              <a:t>的程度，这一项与假设空间有关，估计误差度量的是最小化经验风险</a:t>
            </a:r>
            <a:r>
              <a:rPr lang="en" altLang="zh-CN" sz="1200" b="0" i="0" u="none" strike="noStrike" kern="1200" dirty="0">
                <a:solidFill>
                  <a:schemeClr val="tx1"/>
                </a:solidFill>
                <a:effectLst/>
                <a:latin typeface="+mn-lt"/>
                <a:ea typeface="+mn-ea"/>
                <a:cs typeface="+mn-cs"/>
              </a:rPr>
              <a:t>RI </a:t>
            </a:r>
            <a:r>
              <a:rPr lang="zh-CN" altLang="en" sz="1200" b="0" i="0" u="none" strike="noStrike" kern="1200" dirty="0">
                <a:solidFill>
                  <a:schemeClr val="tx1"/>
                </a:solidFill>
                <a:effectLst/>
                <a:latin typeface="+mn-lt"/>
                <a:ea typeface="+mn-ea"/>
                <a:cs typeface="+mn-cs"/>
              </a:rPr>
              <a:t>与</a:t>
            </a:r>
            <a:r>
              <a:rPr lang="en" altLang="zh-CN" sz="1200" b="0" i="0" u="none" strike="noStrike" kern="1200" dirty="0">
                <a:solidFill>
                  <a:schemeClr val="tx1"/>
                </a:solidFill>
                <a:effectLst/>
                <a:latin typeface="+mn-lt"/>
                <a:ea typeface="+mn-ea"/>
                <a:cs typeface="+mn-cs"/>
              </a:rPr>
              <a:t>H</a:t>
            </a:r>
            <a:r>
              <a:rPr lang="zh-CN" altLang="en-US" sz="1200" b="0" i="0" u="none" strike="noStrike" kern="1200" dirty="0">
                <a:solidFill>
                  <a:schemeClr val="tx1"/>
                </a:solidFill>
                <a:effectLst/>
                <a:latin typeface="+mn-lt"/>
                <a:ea typeface="+mn-ea"/>
                <a:cs typeface="+mn-cs"/>
              </a:rPr>
              <a:t>内期望风险</a:t>
            </a:r>
            <a:r>
              <a:rPr lang="en" altLang="zh-CN" sz="1200" b="0" i="0" u="none" strike="noStrike" kern="1200" dirty="0">
                <a:solidFill>
                  <a:schemeClr val="tx1"/>
                </a:solidFill>
                <a:effectLst/>
                <a:latin typeface="+mn-lt"/>
                <a:ea typeface="+mn-ea"/>
                <a:cs typeface="+mn-cs"/>
              </a:rPr>
              <a:t>R(H)</a:t>
            </a:r>
            <a:r>
              <a:rPr lang="zh-CN" altLang="en-US" sz="1200" b="0" i="0" u="none" strike="noStrike" kern="1200" dirty="0">
                <a:solidFill>
                  <a:schemeClr val="tx1"/>
                </a:solidFill>
                <a:effectLst/>
                <a:latin typeface="+mn-lt"/>
                <a:ea typeface="+mn-ea"/>
                <a:cs typeface="+mn-cs"/>
              </a:rPr>
              <a:t>的接近程度，这一项与假设空间和样本数目有关。</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对于第二项的影响，我们可以看下面这个图，在大样本情况下，</a:t>
            </a:r>
            <a:r>
              <a:rPr lang="en-US" altLang="zh-CN" sz="1200" b="0" i="0" u="none" strike="noStrike" kern="1200" dirty="0">
                <a:solidFill>
                  <a:schemeClr val="tx1"/>
                </a:solidFill>
                <a:effectLst/>
                <a:latin typeface="+mn-lt"/>
                <a:ea typeface="+mn-ea"/>
                <a:cs typeface="+mn-cs"/>
              </a:rPr>
              <a:t>hi</a:t>
            </a:r>
            <a:r>
              <a:rPr lang="zh-CN" altLang="en-US" sz="1200" b="0" i="0" u="none" strike="noStrike" kern="1200" dirty="0">
                <a:solidFill>
                  <a:schemeClr val="tx1"/>
                </a:solidFill>
                <a:effectLst/>
                <a:latin typeface="+mn-lt"/>
                <a:ea typeface="+mn-ea"/>
                <a:cs typeface="+mn-cs"/>
              </a:rPr>
              <a:t>与</a:t>
            </a:r>
            <a:r>
              <a:rPr lang="en-US" altLang="zh-CN" sz="1200" b="0" i="0" u="none" strike="noStrike" kern="1200" dirty="0">
                <a:solidFill>
                  <a:schemeClr val="tx1"/>
                </a:solidFill>
                <a:effectLst/>
                <a:latin typeface="+mn-lt"/>
                <a:ea typeface="+mn-ea"/>
                <a:cs typeface="+mn-cs"/>
              </a:rPr>
              <a:t>h</a:t>
            </a:r>
            <a:r>
              <a:rPr lang="zh-CN" altLang="en-US" sz="1200" b="0" i="0" u="none" strike="noStrike" kern="1200" dirty="0">
                <a:solidFill>
                  <a:schemeClr val="tx1"/>
                </a:solidFill>
                <a:effectLst/>
                <a:latin typeface="+mn-lt"/>
                <a:ea typeface="+mn-ea"/>
                <a:cs typeface="+mn-cs"/>
              </a:rPr>
              <a:t>*非常接近，但是小样本情况下这一项的误差就会非常大。</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但是这一项我们分析得到的是跟样本数目</a:t>
            </a:r>
            <a:r>
              <a:rPr lang="en-US" altLang="zh-CN" sz="1200" b="0" i="0" u="none" strike="noStrike" kern="1200" dirty="0" err="1">
                <a:solidFill>
                  <a:schemeClr val="tx1"/>
                </a:solidFill>
                <a:effectLst/>
                <a:latin typeface="+mn-lt"/>
                <a:ea typeface="+mn-ea"/>
                <a:cs typeface="+mn-cs"/>
              </a:rPr>
              <a:t>i</a:t>
            </a:r>
            <a:r>
              <a:rPr lang="zh-CN" altLang="en-US" sz="1200" b="0" i="0" u="none" strike="noStrike" kern="1200" dirty="0">
                <a:solidFill>
                  <a:schemeClr val="tx1"/>
                </a:solidFill>
                <a:effectLst/>
                <a:latin typeface="+mn-lt"/>
                <a:ea typeface="+mn-ea"/>
                <a:cs typeface="+mn-cs"/>
              </a:rPr>
              <a:t>以及假设空间</a:t>
            </a:r>
            <a:r>
              <a:rPr lang="en-US" altLang="zh-CN" sz="1200" b="0" i="0" u="none" strike="noStrike" kern="1200" dirty="0">
                <a:solidFill>
                  <a:schemeClr val="tx1"/>
                </a:solidFill>
                <a:effectLst/>
                <a:latin typeface="+mn-lt"/>
                <a:ea typeface="+mn-ea"/>
                <a:cs typeface="+mn-cs"/>
              </a:rPr>
              <a:t>h</a:t>
            </a:r>
            <a:r>
              <a:rPr lang="zh-CN" altLang="en-US" sz="1200" b="0" i="0" u="none" strike="noStrike" kern="1200" dirty="0">
                <a:solidFill>
                  <a:schemeClr val="tx1"/>
                </a:solidFill>
                <a:effectLst/>
                <a:latin typeface="+mn-lt"/>
                <a:ea typeface="+mn-ea"/>
                <a:cs typeface="+mn-cs"/>
              </a:rPr>
              <a:t>有关，</a:t>
            </a:r>
            <a:r>
              <a:rPr kumimoji="1" lang="zh-CN" altLang="en-US" sz="1200" b="0" i="0" u="none" strike="noStrike" kern="1200" dirty="0">
                <a:solidFill>
                  <a:schemeClr val="tx1"/>
                </a:solidFill>
                <a:effectLst/>
                <a:latin typeface="+mn-lt"/>
                <a:ea typeface="+mn-ea"/>
                <a:cs typeface="+mn-cs"/>
              </a:rPr>
              <a:t>也就是说，我们可以通过对</a:t>
            </a:r>
            <a:r>
              <a:rPr kumimoji="1" lang="en-US" altLang="zh-CN" sz="1200" b="0" i="0" u="none" strike="noStrike" kern="1200" dirty="0" err="1">
                <a:solidFill>
                  <a:schemeClr val="tx1"/>
                </a:solidFill>
                <a:effectLst/>
                <a:latin typeface="+mn-lt"/>
                <a:ea typeface="+mn-ea"/>
                <a:cs typeface="+mn-cs"/>
              </a:rPr>
              <a:t>i</a:t>
            </a:r>
            <a:r>
              <a:rPr kumimoji="1" lang="zh-CN" altLang="en-US" sz="1200" b="0" i="0" u="none" strike="noStrike" kern="1200" dirty="0">
                <a:solidFill>
                  <a:schemeClr val="tx1"/>
                </a:solidFill>
                <a:effectLst/>
                <a:latin typeface="+mn-lt"/>
                <a:ea typeface="+mn-ea"/>
                <a:cs typeface="+mn-cs"/>
              </a:rPr>
              <a:t>和</a:t>
            </a:r>
            <a:r>
              <a:rPr kumimoji="1" lang="en-US" altLang="zh-CN" sz="1200" b="0" i="0" u="none" strike="noStrike" kern="1200" dirty="0">
                <a:solidFill>
                  <a:schemeClr val="tx1"/>
                </a:solidFill>
                <a:effectLst/>
                <a:latin typeface="+mn-lt"/>
                <a:ea typeface="+mn-ea"/>
                <a:cs typeface="+mn-cs"/>
              </a:rPr>
              <a:t>h</a:t>
            </a:r>
            <a:r>
              <a:rPr kumimoji="1" lang="zh-CN" altLang="en-US" sz="1200" b="0" i="0" u="none" strike="noStrike" kern="1200" dirty="0">
                <a:solidFill>
                  <a:schemeClr val="tx1"/>
                </a:solidFill>
                <a:effectLst/>
                <a:latin typeface="+mn-lt"/>
                <a:ea typeface="+mn-ea"/>
                <a:cs typeface="+mn-cs"/>
              </a:rPr>
              <a:t>进行操作来改善误差，现有工作通过</a:t>
            </a:r>
            <a:r>
              <a:rPr kumimoji="1" lang="zh-CN" altLang="en-US" b="1" dirty="0"/>
              <a:t>引入先验知识来改善，这里的</a:t>
            </a:r>
            <a:r>
              <a:rPr lang="zh-CN" altLang="en-US" dirty="0"/>
              <a:t>先验知识是指除了训练样本之外所拥有的任何信息，因此</a:t>
            </a:r>
            <a:r>
              <a:rPr lang="en" altLang="zh-CN" dirty="0"/>
              <a:t>FSL</a:t>
            </a:r>
            <a:r>
              <a:rPr lang="zh-CN" altLang="en" dirty="0"/>
              <a:t>可以</a:t>
            </a:r>
            <a:r>
              <a:rPr lang="zh-CN" altLang="en-US" dirty="0"/>
              <a:t>利用各种各样的先验知识，如预训练的模型、来自其他领域或模式的监督数据。</a:t>
            </a:r>
            <a:endParaRPr kumimoji="1" lang="en-US" altLang="zh-CN" b="1" dirty="0"/>
          </a:p>
          <a:p>
            <a:r>
              <a:rPr kumimoji="1" lang="zh-CN" altLang="en-US" b="1" dirty="0"/>
              <a:t>根据引入先验知识改善的方面，现有工作可以分为：</a:t>
            </a:r>
            <a:endParaRPr kumimoji="1" lang="en-US" altLang="zh-CN" b="1" dirty="0"/>
          </a:p>
          <a:p>
            <a:endParaRPr kumimoji="1" lang="en-US" altLang="zh-CN" b="1" dirty="0"/>
          </a:p>
          <a:p>
            <a:endParaRPr kumimoji="1" lang="en-US" altLang="zh-CN" b="1" dirty="0"/>
          </a:p>
          <a:p>
            <a:r>
              <a:rPr kumimoji="1" lang="zh-CN" altLang="en-US" b="1" dirty="0"/>
              <a:t>数据的方法</a:t>
            </a:r>
            <a:r>
              <a:rPr kumimoji="1" lang="zh-CN" altLang="en-US" dirty="0"/>
              <a:t>：利用先验知识来增加样本数量，从而获得更准确的经验风险，如（</a:t>
            </a:r>
            <a:r>
              <a:rPr kumimoji="1" lang="en-US" altLang="zh-CN" dirty="0"/>
              <a:t>a</a:t>
            </a:r>
            <a:r>
              <a:rPr kumimoji="1" lang="zh-CN" altLang="en-US" dirty="0"/>
              <a:t>）所示，</a:t>
            </a:r>
            <a:r>
              <a:rPr kumimoji="0" lang="zh-CN" altLang="en-US" sz="1600" b="0" i="0" u="none" strike="noStrike" kern="1200" cap="none" spc="0" normalizeH="0" baseline="0" noProof="1">
                <a:solidFill>
                  <a:schemeClr val="tx1"/>
                </a:solidFill>
                <a:latin typeface="仿宋" panose="02010609060101010101" charset="-122"/>
                <a:ea typeface="仿宋" panose="02010609060101010101" charset="-122"/>
                <a:cs typeface="+mn-cs"/>
                <a:sym typeface="+mn-ea"/>
              </a:rPr>
              <a:t>对训练集图片进行变换</a:t>
            </a:r>
            <a:r>
              <a:rPr kumimoji="0" lang="en-US" altLang="zh-CN" sz="1600" b="0" i="0" u="none" strike="noStrike" kern="1200" cap="none" spc="0" normalizeH="0" baseline="0" noProof="1">
                <a:solidFill>
                  <a:schemeClr val="tx1"/>
                </a:solidFill>
                <a:latin typeface="仿宋" panose="02010609060101010101" charset="-122"/>
                <a:ea typeface="仿宋" panose="02010609060101010101" charset="-122"/>
                <a:cs typeface="+mn-cs"/>
                <a:sym typeface="+mn-ea"/>
              </a:rPr>
              <a:t>//</a:t>
            </a:r>
            <a:r>
              <a:rPr lang="zh-CN" altLang="en-US" sz="1600" dirty="0">
                <a:latin typeface="仿宋" panose="02010609060101010101" charset="-122"/>
                <a:ea typeface="仿宋" panose="02010609060101010101" charset="-122"/>
                <a:sym typeface="+mn-ea"/>
              </a:rPr>
              <a:t>对弱标记或无标记图片进行变换</a:t>
            </a:r>
            <a:r>
              <a:rPr lang="en-US" altLang="zh-CN" sz="1600" dirty="0">
                <a:latin typeface="仿宋" panose="02010609060101010101" charset="-122"/>
                <a:ea typeface="仿宋" panose="02010609060101010101" charset="-122"/>
                <a:sym typeface="+mn-ea"/>
              </a:rPr>
              <a:t>//</a:t>
            </a:r>
            <a:r>
              <a:rPr kumimoji="0" lang="zh-CN" altLang="en-US" sz="1600" b="0" i="0" u="none" strike="noStrike" kern="1200" cap="none" spc="0" normalizeH="0" baseline="0" noProof="1">
                <a:solidFill>
                  <a:schemeClr val="tx1"/>
                </a:solidFill>
                <a:latin typeface="仿宋" panose="02010609060101010101" charset="-122"/>
                <a:ea typeface="仿宋" panose="02010609060101010101" charset="-122"/>
                <a:cs typeface="+mn-cs"/>
              </a:rPr>
              <a:t>对相似数据集样本进行转换</a:t>
            </a:r>
            <a:endParaRPr kumimoji="0" lang="en-US" altLang="zh-CN" sz="1600" b="0" i="0" u="none" strike="noStrike" kern="1200" cap="none" spc="0" normalizeH="0" baseline="0" noProof="1">
              <a:solidFill>
                <a:schemeClr val="tx1"/>
              </a:solidFill>
              <a:latin typeface="仿宋" panose="02010609060101010101" charset="-122"/>
              <a:ea typeface="仿宋" panose="02010609060101010101" charset="-122"/>
              <a:cs typeface="+mn-cs"/>
            </a:endParaRPr>
          </a:p>
          <a:p>
            <a:pPr marR="0" lvl="0" indent="0" algn="l" defTabSz="914400" rtl="0" eaLnBrk="1" fontAlgn="base" latinLnBrk="0" hangingPunct="1">
              <a:lnSpc>
                <a:spcPct val="100000"/>
              </a:lnSpc>
              <a:spcBef>
                <a:spcPct val="20000"/>
              </a:spcBef>
              <a:spcAft>
                <a:spcPct val="0"/>
              </a:spcAft>
              <a:buClrTx/>
              <a:buSzTx/>
              <a:buFontTx/>
              <a:buNone/>
            </a:pPr>
            <a:r>
              <a:rPr kumimoji="0" lang="zh-CN" altLang="en-US" b="1" i="0" u="none" strike="noStrike" kern="1200" cap="none" spc="0" normalizeH="0" baseline="0" noProof="1">
                <a:solidFill>
                  <a:schemeClr val="tx1"/>
                </a:solidFill>
                <a:latin typeface="仿宋" panose="02010609060101010101" charset="-122"/>
                <a:ea typeface="仿宋" panose="02010609060101010101" charset="-122"/>
                <a:cs typeface="+mn-cs"/>
                <a:sym typeface="+mn-ea"/>
              </a:rPr>
              <a:t>模型的方法：</a:t>
            </a:r>
            <a:r>
              <a:rPr kumimoji="0" lang="zh-CN" altLang="en-US" b="0" i="0" u="none" strike="noStrike" kern="1200" cap="none" spc="0" normalizeH="0" baseline="0" noProof="1">
                <a:solidFill>
                  <a:schemeClr val="tx1"/>
                </a:solidFill>
                <a:latin typeface="仿宋" panose="02010609060101010101" charset="-122"/>
                <a:ea typeface="仿宋" panose="02010609060101010101" charset="-122"/>
                <a:cs typeface="+mn-cs"/>
                <a:sym typeface="+mn-ea"/>
              </a:rPr>
              <a:t>使用先验知识限制假设空间的复杂度，得到一个更小的假设空间，使对于被限制的这个空间数据是充足的</a:t>
            </a:r>
            <a:endParaRPr lang="zh-CN" altLang="en-US" sz="1600" dirty="0">
              <a:latin typeface="仿宋" panose="02010609060101010101" charset="-122"/>
              <a:ea typeface="仿宋" panose="02010609060101010101" charset="-122"/>
              <a:sym typeface="+mn-ea"/>
            </a:endParaRPr>
          </a:p>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800" b="1" i="0" u="none" strike="noStrike" kern="1200" cap="none" spc="0" normalizeH="0" baseline="0" noProof="1">
                <a:solidFill>
                  <a:schemeClr val="tx1"/>
                </a:solidFill>
                <a:latin typeface="仿宋" panose="02010609060101010101" charset="-122"/>
                <a:ea typeface="仿宋" panose="02010609060101010101" charset="-122"/>
                <a:cs typeface="+mn-cs"/>
              </a:rPr>
              <a:t>算法的方法</a:t>
            </a:r>
            <a:r>
              <a:rPr kumimoji="0" lang="zh-CN" altLang="en-US" sz="1800" b="0" i="0" u="none" strike="noStrike" kern="1200" cap="none" spc="0" normalizeH="0" baseline="0" noProof="1">
                <a:solidFill>
                  <a:schemeClr val="tx1"/>
                </a:solidFill>
                <a:latin typeface="仿宋" panose="02010609060101010101" charset="-122"/>
                <a:ea typeface="仿宋" panose="02010609060101010101" charset="-122"/>
                <a:cs typeface="+mn-cs"/>
              </a:rPr>
              <a:t>：这些方法使用先验知识来影响</a:t>
            </a:r>
            <a:r>
              <a:rPr kumimoji="0" lang="el-GR" altLang="zh-CN" sz="1800" b="0" i="0" u="none" strike="noStrike" kern="1200" cap="none" spc="0" normalizeH="0" baseline="0" noProof="1">
                <a:solidFill>
                  <a:schemeClr val="tx1"/>
                </a:solidFill>
                <a:latin typeface="仿宋" panose="02010609060101010101" charset="-122"/>
                <a:ea typeface="仿宋" panose="02010609060101010101" charset="-122"/>
                <a:cs typeface="+mn-cs"/>
              </a:rPr>
              <a:t>θ</a:t>
            </a:r>
            <a:r>
              <a:rPr kumimoji="0" lang="zh-CN" altLang="en-US" sz="1800" b="0" i="0" u="none" strike="noStrike" kern="1200" cap="none" spc="0" normalizeH="0" baseline="0" noProof="1">
                <a:solidFill>
                  <a:schemeClr val="tx1"/>
                </a:solidFill>
                <a:latin typeface="仿宋" panose="02010609060101010101" charset="-122"/>
                <a:ea typeface="仿宋" panose="02010609060101010101" charset="-122"/>
                <a:cs typeface="+mn-cs"/>
              </a:rPr>
              <a:t>的获得方式，</a:t>
            </a:r>
            <a:r>
              <a:rPr kumimoji="0" lang="el-GR" altLang="zh-CN" sz="1800" b="0" i="0" u="none" strike="noStrike" kern="1200" cap="none" spc="0" normalizeH="0" baseline="0" noProof="1">
                <a:solidFill>
                  <a:schemeClr val="tx1"/>
                </a:solidFill>
                <a:latin typeface="仿宋" panose="02010609060101010101" charset="-122"/>
                <a:ea typeface="仿宋" panose="02010609060101010101" charset="-122"/>
                <a:cs typeface="+mn-cs"/>
              </a:rPr>
              <a:t>θ</a:t>
            </a:r>
            <a:r>
              <a:rPr kumimoji="0" lang="zh-CN" altLang="en-US" sz="1800" b="0" i="0" u="none" strike="noStrike" kern="1200" cap="none" spc="0" normalizeH="0" baseline="0" noProof="1">
                <a:solidFill>
                  <a:schemeClr val="tx1"/>
                </a:solidFill>
                <a:latin typeface="仿宋" panose="02010609060101010101" charset="-122"/>
                <a:ea typeface="仿宋" panose="02010609060101010101" charset="-122"/>
                <a:cs typeface="+mn-cs"/>
              </a:rPr>
              <a:t>参数化了</a:t>
            </a:r>
            <a:r>
              <a:rPr kumimoji="0" lang="en" altLang="zh-CN" sz="1800" b="0" i="0" u="none" strike="noStrike" kern="1200" cap="none" spc="0" normalizeH="0" baseline="0" noProof="1">
                <a:solidFill>
                  <a:schemeClr val="tx1"/>
                </a:solidFill>
                <a:latin typeface="仿宋" panose="02010609060101010101" charset="-122"/>
                <a:ea typeface="仿宋" panose="02010609060101010101" charset="-122"/>
                <a:cs typeface="+mn-cs"/>
              </a:rPr>
              <a:t>h</a:t>
            </a:r>
            <a:r>
              <a:rPr kumimoji="0" lang="zh-CN" altLang="en-US" sz="1800" b="0" i="0" u="none" strike="noStrike" kern="1200" cap="none" spc="0" normalizeH="0" baseline="0" noProof="1">
                <a:solidFill>
                  <a:schemeClr val="tx1"/>
                </a:solidFill>
                <a:latin typeface="仿宋" panose="02010609060101010101" charset="-122"/>
                <a:ea typeface="仿宋" panose="02010609060101010101" charset="-122"/>
                <a:cs typeface="+mn-cs"/>
              </a:rPr>
              <a:t>中的最佳假设</a:t>
            </a:r>
            <a:r>
              <a:rPr kumimoji="0" lang="en" altLang="zh-CN" sz="1800" b="0" i="0" u="none" strike="noStrike" kern="1200" cap="none" spc="0" normalizeH="0" baseline="0" noProof="1">
                <a:solidFill>
                  <a:schemeClr val="tx1"/>
                </a:solidFill>
                <a:latin typeface="仿宋" panose="02010609060101010101" charset="-122"/>
                <a:ea typeface="仿宋" panose="02010609060101010101" charset="-122"/>
                <a:cs typeface="+mn-cs"/>
              </a:rPr>
              <a:t>h*</a:t>
            </a:r>
            <a:r>
              <a:rPr kumimoji="0" lang="zh-CN" altLang="en" sz="1800" b="0" i="0" u="none" strike="noStrike" kern="1200" cap="none" spc="0" normalizeH="0" baseline="0" noProof="1">
                <a:solidFill>
                  <a:schemeClr val="tx1"/>
                </a:solidFill>
                <a:latin typeface="仿宋" panose="02010609060101010101" charset="-122"/>
                <a:ea typeface="仿宋" panose="02010609060101010101" charset="-122"/>
                <a:cs typeface="+mn-cs"/>
              </a:rPr>
              <a:t>。</a:t>
            </a:r>
            <a:r>
              <a:rPr kumimoji="0" lang="zh-CN" altLang="en-US" sz="1800" b="0" i="0" u="none" strike="noStrike" kern="1200" cap="none" spc="0" normalizeH="0" baseline="0" noProof="1">
                <a:solidFill>
                  <a:schemeClr val="tx1"/>
                </a:solidFill>
                <a:latin typeface="仿宋" panose="02010609060101010101" charset="-122"/>
                <a:ea typeface="仿宋" panose="02010609060101010101" charset="-122"/>
                <a:cs typeface="+mn-cs"/>
              </a:rPr>
              <a:t>使用先验知识通过</a:t>
            </a:r>
            <a:r>
              <a:rPr kumimoji="0" lang="en-US" altLang="zh-CN" sz="1800" b="0" i="0" u="none" strike="noStrike" kern="1200" cap="none" spc="0" normalizeH="0" baseline="0" noProof="1">
                <a:solidFill>
                  <a:schemeClr val="tx1"/>
                </a:solidFill>
                <a:latin typeface="仿宋" panose="02010609060101010101" charset="-122"/>
                <a:ea typeface="仿宋" panose="02010609060101010101" charset="-122"/>
                <a:cs typeface="+mn-cs"/>
              </a:rPr>
              <a:t>(</a:t>
            </a:r>
            <a:r>
              <a:rPr kumimoji="0" lang="en" altLang="zh-CN" sz="1800" b="0" i="0" u="none" strike="noStrike" kern="1200" cap="none" spc="0" normalizeH="0" baseline="0" noProof="1">
                <a:solidFill>
                  <a:schemeClr val="tx1"/>
                </a:solidFill>
                <a:latin typeface="仿宋" panose="02010609060101010101" charset="-122"/>
                <a:ea typeface="仿宋" panose="02010609060101010101" charset="-122"/>
                <a:cs typeface="+mn-cs"/>
              </a:rPr>
              <a:t>i)</a:t>
            </a:r>
            <a:r>
              <a:rPr kumimoji="0" lang="zh-CN" altLang="en-US" sz="1800" b="0" i="0" u="none" strike="noStrike" kern="1200" cap="none" spc="0" normalizeH="0" baseline="0" noProof="1">
                <a:solidFill>
                  <a:schemeClr val="tx1"/>
                </a:solidFill>
                <a:latin typeface="仿宋" panose="02010609060101010101" charset="-122"/>
                <a:ea typeface="仿宋" panose="02010609060101010101" charset="-122"/>
                <a:cs typeface="+mn-cs"/>
              </a:rPr>
              <a:t>提供一个良好的初始化参数</a:t>
            </a:r>
            <a:r>
              <a:rPr kumimoji="0" lang="el-GR" altLang="zh-CN" sz="1800" b="0" i="0" u="none" strike="noStrike" kern="1200" cap="none" spc="0" normalizeH="0" baseline="0" noProof="1">
                <a:solidFill>
                  <a:schemeClr val="tx1"/>
                </a:solidFill>
                <a:latin typeface="仿宋" panose="02010609060101010101" charset="-122"/>
                <a:ea typeface="仿宋" panose="02010609060101010101" charset="-122"/>
                <a:cs typeface="+mn-cs"/>
              </a:rPr>
              <a:t>θ0</a:t>
            </a:r>
            <a:r>
              <a:rPr kumimoji="0" lang="zh-CN" altLang="el-GR" sz="1800" b="0" i="0" u="none" strike="noStrike" kern="1200" cap="none" spc="0" normalizeH="0" baseline="0" noProof="1">
                <a:solidFill>
                  <a:schemeClr val="tx1"/>
                </a:solidFill>
                <a:latin typeface="仿宋" panose="02010609060101010101" charset="-122"/>
                <a:ea typeface="仿宋" panose="02010609060101010101" charset="-122"/>
                <a:cs typeface="+mn-cs"/>
              </a:rPr>
              <a:t>，</a:t>
            </a:r>
            <a:r>
              <a:rPr kumimoji="0" lang="zh-CN" altLang="en-US" sz="1800" b="0" i="0" u="none" strike="noStrike" kern="1200" cap="none" spc="0" normalizeH="0" baseline="0" noProof="1">
                <a:solidFill>
                  <a:schemeClr val="tx1"/>
                </a:solidFill>
                <a:latin typeface="仿宋" panose="02010609060101010101" charset="-122"/>
                <a:ea typeface="仿宋" panose="02010609060101010101" charset="-122"/>
                <a:cs typeface="+mn-cs"/>
              </a:rPr>
              <a:t>或者</a:t>
            </a:r>
            <a:r>
              <a:rPr kumimoji="0" lang="en-US" altLang="zh-CN" sz="1800" b="0" i="0" u="none" strike="noStrike" kern="1200" cap="none" spc="0" normalizeH="0" baseline="0" noProof="1">
                <a:solidFill>
                  <a:schemeClr val="tx1"/>
                </a:solidFill>
                <a:latin typeface="仿宋" panose="02010609060101010101" charset="-122"/>
                <a:ea typeface="仿宋" panose="02010609060101010101" charset="-122"/>
                <a:cs typeface="+mn-cs"/>
              </a:rPr>
              <a:t>(</a:t>
            </a:r>
            <a:r>
              <a:rPr kumimoji="0" lang="en" altLang="zh-CN" sz="1800" b="0" i="0" u="none" strike="noStrike" kern="1200" cap="none" spc="0" normalizeH="0" baseline="0" noProof="1">
                <a:solidFill>
                  <a:schemeClr val="tx1"/>
                </a:solidFill>
                <a:latin typeface="仿宋" panose="02010609060101010101" charset="-122"/>
                <a:ea typeface="仿宋" panose="02010609060101010101" charset="-122"/>
                <a:cs typeface="+mn-cs"/>
              </a:rPr>
              <a:t>ii)</a:t>
            </a:r>
            <a:r>
              <a:rPr kumimoji="0" lang="zh-CN" altLang="en-US" sz="1800" b="0" i="0" u="none" strike="noStrike" kern="1200" cap="none" spc="0" normalizeH="0" baseline="0" noProof="1">
                <a:solidFill>
                  <a:schemeClr val="tx1"/>
                </a:solidFill>
                <a:latin typeface="仿宋" panose="02010609060101010101" charset="-122"/>
                <a:ea typeface="仿宋" panose="02010609060101010101" charset="-122"/>
                <a:cs typeface="+mn-cs"/>
              </a:rPr>
              <a:t>直接学习优化器来输出搜索步骤。</a:t>
            </a:r>
            <a:endParaRPr kumimoji="1" lang="en-US" altLang="zh-CN" dirty="0"/>
          </a:p>
          <a:p>
            <a:endParaRPr kumimoji="1" lang="en-US" altLang="zh-CN" dirty="0"/>
          </a:p>
          <a:p>
            <a:r>
              <a:rPr kumimoji="1" lang="zh-CN" altLang="en-US" dirty="0"/>
              <a:t>这次分享的论文使用的是嵌入学习的方法，嵌入学习属于基于</a:t>
            </a:r>
            <a:r>
              <a:rPr kumimoji="1" lang="en-US" altLang="zh-CN" dirty="0"/>
              <a:t>model</a:t>
            </a:r>
            <a:r>
              <a:rPr kumimoji="1" lang="zh-CN" altLang="en-US" dirty="0"/>
              <a:t>的方法。通过把样本投影到一个低维的空间，降低假设空间的复杂度。</a:t>
            </a:r>
          </a:p>
        </p:txBody>
      </p:sp>
      <p:sp>
        <p:nvSpPr>
          <p:cNvPr id="4" name="灯片编号占位符 3">
            <a:extLst>
              <a:ext uri="{FF2B5EF4-FFF2-40B4-BE49-F238E27FC236}">
                <a16:creationId xmlns:a16="http://schemas.microsoft.com/office/drawing/2014/main" id="{A7EB1F90-5F46-AD4A-874A-01A7C86FCBCC}"/>
              </a:ext>
            </a:extLst>
          </p:cNvPr>
          <p:cNvSpPr>
            <a:spLocks noGrp="1"/>
          </p:cNvSpPr>
          <p:nvPr>
            <p:ph type="sldNum" sz="quarter" idx="5"/>
          </p:nvPr>
        </p:nvSpPr>
        <p:spPr/>
        <p:txBody>
          <a:bodyPr/>
          <a:lstStyle/>
          <a:p>
            <a:fld id="{B1486810-C108-0A46-A165-01A48BB0B237}" type="slidenum">
              <a:rPr kumimoji="1" lang="zh-CN" altLang="en-US" smtClean="0"/>
              <a:t>9</a:t>
            </a:fld>
            <a:endParaRPr kumimoji="1" lang="zh-CN" altLang="en-US"/>
          </a:p>
        </p:txBody>
      </p:sp>
    </p:spTree>
    <p:extLst>
      <p:ext uri="{BB962C8B-B14F-4D97-AF65-F5344CB8AC3E}">
        <p14:creationId xmlns:p14="http://schemas.microsoft.com/office/powerpoint/2010/main" val="385143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页码1">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B39F721B-010F-1148-8EEC-4DD5CCCEAFE5}"/>
              </a:ext>
            </a:extLst>
          </p:cNvPr>
          <p:cNvSpPr>
            <a:spLocks noGrp="1"/>
          </p:cNvSpPr>
          <p:nvPr>
            <p:ph type="sldNum" sz="quarter" idx="12"/>
          </p:nvPr>
        </p:nvSpPr>
        <p:spPr>
          <a:xfrm>
            <a:off x="9275625" y="6411769"/>
            <a:ext cx="2743200" cy="365125"/>
          </a:xfrm>
        </p:spPr>
        <p:txBody>
          <a:bodyPr/>
          <a:lstStyle/>
          <a:p>
            <a:fld id="{573AE892-A395-D04A-8DE8-8AB11E9967EA}" type="slidenum">
              <a:rPr kumimoji="1" lang="zh-CN" altLang="en-US" smtClean="0"/>
              <a:t>‹#›</a:t>
            </a:fld>
            <a:r>
              <a:rPr kumimoji="1" lang="en-US" altLang="zh-CN" dirty="0"/>
              <a:t>/13</a:t>
            </a:r>
            <a:endParaRPr kumimoji="1" lang="zh-CN" altLang="en-US" dirty="0"/>
          </a:p>
        </p:txBody>
      </p:sp>
    </p:spTree>
    <p:extLst>
      <p:ext uri="{BB962C8B-B14F-4D97-AF65-F5344CB8AC3E}">
        <p14:creationId xmlns:p14="http://schemas.microsoft.com/office/powerpoint/2010/main" val="1717989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无">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36933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04268FE6-E000-3647-8507-CE3C7999CAE7}"/>
              </a:ext>
            </a:extLst>
          </p:cNvPr>
          <p:cNvSpPr>
            <a:spLocks noGrp="1"/>
          </p:cNvSpPr>
          <p:nvPr>
            <p:ph type="sldNum" sz="quarter" idx="4"/>
          </p:nvPr>
        </p:nvSpPr>
        <p:spPr>
          <a:xfrm>
            <a:off x="8610600" y="6383193"/>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3AE892-A395-D04A-8DE8-8AB11E9967EA}" type="slidenum">
              <a:rPr kumimoji="1" lang="zh-CN" altLang="en-US" smtClean="0"/>
              <a:t>‹#›</a:t>
            </a:fld>
            <a:endParaRPr kumimoji="1" lang="zh-CN" altLang="en-US" dirty="0"/>
          </a:p>
        </p:txBody>
      </p:sp>
    </p:spTree>
    <p:extLst>
      <p:ext uri="{BB962C8B-B14F-4D97-AF65-F5344CB8AC3E}">
        <p14:creationId xmlns:p14="http://schemas.microsoft.com/office/powerpoint/2010/main" val="660764359"/>
      </p:ext>
    </p:extLst>
  </p:cSld>
  <p:clrMap bg1="lt1" tx1="dk1" bg2="lt2" tx2="dk2" accent1="accent1" accent2="accent2" accent3="accent3" accent4="accent4" accent5="accent5" accent6="accent6" hlink="hlink" folHlink="folHlink"/>
  <p:sldLayoutIdLst>
    <p:sldLayoutId id="2147483674" r:id="rId1"/>
    <p:sldLayoutId id="2147483675"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www.fanyeong.com/2018/02/19/glove-in-detail/"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5.svg"/></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png"/><Relationship Id="rId7"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70.png"/><Relationship Id="rId5" Type="http://schemas.openxmlformats.org/officeDocument/2006/relationships/image" Target="../media/image29.png"/><Relationship Id="rId4" Type="http://schemas.openxmlformats.org/officeDocument/2006/relationships/image" Target="../media/image5.sv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4.png"/><Relationship Id="rId7"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4.png"/><Relationship Id="rId7"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5.sv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5.sv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1.png"/><Relationship Id="rId7" Type="http://schemas.openxmlformats.org/officeDocument/2006/relationships/diagramLayout" Target="../diagrams/layout1.xml"/><Relationship Id="rId12"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Data" Target="../diagrams/data1.xml"/><Relationship Id="rId11" Type="http://schemas.openxmlformats.org/officeDocument/2006/relationships/diagramData" Target="../diagrams/data2.xml"/><Relationship Id="rId5" Type="http://schemas.openxmlformats.org/officeDocument/2006/relationships/image" Target="../media/image5.svg"/><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5480ACA-59CA-1D47-AEC0-08118F7B9298}"/>
              </a:ext>
            </a:extLst>
          </p:cNvPr>
          <p:cNvSpPr/>
          <p:nvPr/>
        </p:nvSpPr>
        <p:spPr>
          <a:xfrm>
            <a:off x="0" y="0"/>
            <a:ext cx="12192000" cy="5528441"/>
          </a:xfrm>
          <a:prstGeom prst="rect">
            <a:avLst/>
          </a:prstGeom>
          <a:gradFill>
            <a:gsLst>
              <a:gs pos="17000">
                <a:srgbClr val="004EA2"/>
              </a:gs>
              <a:gs pos="100000">
                <a:srgbClr val="007BF6"/>
              </a:gs>
            </a:gsLst>
            <a:lin ang="81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elveticaExt-Normal"/>
              <a:ea typeface="OPPOSans B"/>
              <a:cs typeface="+mn-cs"/>
            </a:endParaRPr>
          </a:p>
        </p:txBody>
      </p:sp>
      <p:pic>
        <p:nvPicPr>
          <p:cNvPr id="5" name="图形 4">
            <a:extLst>
              <a:ext uri="{FF2B5EF4-FFF2-40B4-BE49-F238E27FC236}">
                <a16:creationId xmlns:a16="http://schemas.microsoft.com/office/drawing/2014/main" id="{0E9EE98C-2186-7B42-97E2-122FF58C08F2}"/>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2" b="-2270"/>
          <a:stretch/>
        </p:blipFill>
        <p:spPr>
          <a:xfrm>
            <a:off x="10190259" y="534744"/>
            <a:ext cx="1328960" cy="1157794"/>
          </a:xfrm>
          <a:prstGeom prst="rect">
            <a:avLst/>
          </a:prstGeom>
        </p:spPr>
      </p:pic>
      <p:sp>
        <p:nvSpPr>
          <p:cNvPr id="6" name="文本框 5">
            <a:extLst>
              <a:ext uri="{FF2B5EF4-FFF2-40B4-BE49-F238E27FC236}">
                <a16:creationId xmlns:a16="http://schemas.microsoft.com/office/drawing/2014/main" id="{4FB39607-07CC-CD48-9713-B47E78DA56EC}"/>
              </a:ext>
            </a:extLst>
          </p:cNvPr>
          <p:cNvSpPr txBox="1"/>
          <p:nvPr/>
        </p:nvSpPr>
        <p:spPr>
          <a:xfrm>
            <a:off x="672781" y="711065"/>
            <a:ext cx="609600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dirty="0">
                <a:solidFill>
                  <a:schemeClr val="bg1"/>
                </a:solidFill>
                <a:latin typeface="华文仿宋" panose="02010600040101010101" pitchFamily="2" charset="-122"/>
                <a:ea typeface="华文仿宋" panose="02010600040101010101" pitchFamily="2" charset="-122"/>
              </a:rPr>
              <a:t>论文分享</a:t>
            </a:r>
          </a:p>
        </p:txBody>
      </p:sp>
      <p:cxnSp>
        <p:nvCxnSpPr>
          <p:cNvPr id="7" name="直接连接符 10">
            <a:extLst>
              <a:ext uri="{FF2B5EF4-FFF2-40B4-BE49-F238E27FC236}">
                <a16:creationId xmlns:a16="http://schemas.microsoft.com/office/drawing/2014/main" id="{D5DFD556-D17F-0746-9ED8-55837485443A}"/>
              </a:ext>
            </a:extLst>
          </p:cNvPr>
          <p:cNvCxnSpPr/>
          <p:nvPr/>
        </p:nvCxnSpPr>
        <p:spPr>
          <a:xfrm>
            <a:off x="803275" y="1295840"/>
            <a:ext cx="71977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9CAB1C95-8DC9-8749-A028-3A5D196A8562}"/>
              </a:ext>
            </a:extLst>
          </p:cNvPr>
          <p:cNvSpPr txBox="1"/>
          <p:nvPr/>
        </p:nvSpPr>
        <p:spPr>
          <a:xfrm>
            <a:off x="712938" y="1468459"/>
            <a:ext cx="7491262" cy="584775"/>
          </a:xfrm>
          <a:prstGeom prst="rect">
            <a:avLst/>
          </a:prstGeom>
          <a:noFill/>
        </p:spPr>
        <p:txBody>
          <a:bodyPr wrap="square">
            <a:spAutoFit/>
          </a:bodyPr>
          <a:lstStyle/>
          <a:p>
            <a:pPr marR="0" lvl="0" indent="0" fontAlgn="auto">
              <a:lnSpc>
                <a:spcPct val="100000"/>
              </a:lnSpc>
              <a:spcBef>
                <a:spcPts val="0"/>
              </a:spcBef>
              <a:spcAft>
                <a:spcPts val="0"/>
              </a:spcAft>
              <a:buClrTx/>
              <a:buSzTx/>
              <a:buFontTx/>
              <a:buNone/>
              <a:tabLst/>
              <a:defRPr/>
            </a:pPr>
            <a:r>
              <a:rPr lang="en-US" altLang="zh-CN" sz="3200" dirty="0">
                <a:solidFill>
                  <a:schemeClr val="bg1"/>
                </a:solidFill>
                <a:latin typeface="华文仿宋" panose="02010600040101010101" pitchFamily="2" charset="-122"/>
                <a:ea typeface="华文仿宋" panose="02010600040101010101" pitchFamily="2" charset="-122"/>
              </a:rPr>
              <a:t>Adaptive Cross-Modal Few-shot Learning </a:t>
            </a:r>
            <a:endParaRPr lang="zh-CN" altLang="en-US" sz="3200" dirty="0">
              <a:solidFill>
                <a:schemeClr val="bg1"/>
              </a:solidFill>
              <a:latin typeface="华文仿宋" panose="02010600040101010101" pitchFamily="2" charset="-122"/>
              <a:ea typeface="华文仿宋" panose="02010600040101010101" pitchFamily="2" charset="-122"/>
            </a:endParaRPr>
          </a:p>
        </p:txBody>
      </p:sp>
      <p:sp>
        <p:nvSpPr>
          <p:cNvPr id="9" name="文本框 8">
            <a:extLst>
              <a:ext uri="{FF2B5EF4-FFF2-40B4-BE49-F238E27FC236}">
                <a16:creationId xmlns:a16="http://schemas.microsoft.com/office/drawing/2014/main" id="{FB18E3AC-6760-814A-A40D-D8ADC64DE66D}"/>
              </a:ext>
            </a:extLst>
          </p:cNvPr>
          <p:cNvSpPr txBox="1"/>
          <p:nvPr/>
        </p:nvSpPr>
        <p:spPr>
          <a:xfrm>
            <a:off x="712937" y="5793468"/>
            <a:ext cx="3585793"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u="none" strike="noStrike" kern="1200" cap="none" spc="0" normalizeH="0" baseline="0" noProof="0" dirty="0">
                <a:ln>
                  <a:noFill/>
                </a:ln>
                <a:solidFill>
                  <a:prstClr val="black"/>
                </a:solidFill>
                <a:effectLst/>
                <a:uLnTx/>
                <a:uFillTx/>
                <a:latin typeface="华文仿宋" panose="02010600040101010101" pitchFamily="2" charset="-122"/>
                <a:ea typeface="华文仿宋" panose="02010600040101010101" pitchFamily="2" charset="-122"/>
                <a:cs typeface="OPPOSans M" panose="00020600040101010101" pitchFamily="18" charset="-122"/>
              </a:rPr>
              <a:t>系统芯片实验室 </a:t>
            </a:r>
            <a:r>
              <a:rPr kumimoji="0" lang="en-US" altLang="zh-CN" sz="1800" u="none" strike="noStrike" kern="1200" cap="none" spc="0" normalizeH="0" baseline="0" noProof="0" dirty="0">
                <a:ln>
                  <a:noFill/>
                </a:ln>
                <a:solidFill>
                  <a:prstClr val="black"/>
                </a:solidFill>
                <a:effectLst/>
                <a:uLnTx/>
                <a:uFillTx/>
                <a:latin typeface="华文仿宋" panose="02010600040101010101" pitchFamily="2" charset="-122"/>
                <a:ea typeface="华文仿宋" panose="02010600040101010101" pitchFamily="2" charset="-122"/>
                <a:cs typeface="OPPOSans M" panose="00020600040101010101" pitchFamily="18" charset="-122"/>
              </a:rPr>
              <a:t>|</a:t>
            </a:r>
            <a:r>
              <a:rPr kumimoji="0" lang="zh-CN" altLang="en-US" sz="1800" u="none" strike="noStrike" kern="1200" cap="none" spc="0" normalizeH="0" baseline="0" noProof="0" dirty="0">
                <a:ln>
                  <a:noFill/>
                </a:ln>
                <a:solidFill>
                  <a:prstClr val="black"/>
                </a:solidFill>
                <a:effectLst/>
                <a:uLnTx/>
                <a:uFillTx/>
                <a:latin typeface="华文仿宋" panose="02010600040101010101" pitchFamily="2" charset="-122"/>
                <a:ea typeface="华文仿宋" panose="02010600040101010101" pitchFamily="2" charset="-122"/>
                <a:cs typeface="OPPOSans M" panose="00020600040101010101" pitchFamily="18" charset="-122"/>
              </a:rPr>
              <a:t> 付雯</a:t>
            </a:r>
          </a:p>
        </p:txBody>
      </p:sp>
      <p:sp>
        <p:nvSpPr>
          <p:cNvPr id="10" name="文本框 9">
            <a:extLst>
              <a:ext uri="{FF2B5EF4-FFF2-40B4-BE49-F238E27FC236}">
                <a16:creationId xmlns:a16="http://schemas.microsoft.com/office/drawing/2014/main" id="{0D0AEB3B-AE71-C14F-AEC0-1D44CC978A98}"/>
              </a:ext>
            </a:extLst>
          </p:cNvPr>
          <p:cNvSpPr txBox="1"/>
          <p:nvPr/>
        </p:nvSpPr>
        <p:spPr>
          <a:xfrm>
            <a:off x="803275" y="6219299"/>
            <a:ext cx="538306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u="none" strike="noStrike" kern="1200" cap="none" spc="0" normalizeH="0" baseline="0" noProof="0" dirty="0">
                <a:ln>
                  <a:noFill/>
                </a:ln>
                <a:solidFill>
                  <a:prstClr val="black"/>
                </a:solidFill>
                <a:effectLst/>
                <a:uLnTx/>
                <a:uFillTx/>
                <a:latin typeface="华文仿宋" panose="02010600040101010101" pitchFamily="2" charset="-122"/>
                <a:ea typeface="华文仿宋" panose="02010600040101010101" pitchFamily="2" charset="-122"/>
                <a:cs typeface="OPPOSans M" panose="00020600040101010101" pitchFamily="18" charset="-122"/>
              </a:rPr>
              <a:t>2021/12/18</a:t>
            </a:r>
            <a:endParaRPr kumimoji="0" lang="zh-CN" altLang="en-US" sz="1800" u="none" strike="noStrike" kern="1200" cap="none" spc="0" normalizeH="0" baseline="0" noProof="0" dirty="0">
              <a:ln>
                <a:noFill/>
              </a:ln>
              <a:solidFill>
                <a:prstClr val="black"/>
              </a:solidFill>
              <a:effectLst/>
              <a:uLnTx/>
              <a:uFillTx/>
              <a:latin typeface="华文仿宋" panose="02010600040101010101" pitchFamily="2" charset="-122"/>
              <a:ea typeface="华文仿宋" panose="02010600040101010101" pitchFamily="2" charset="-122"/>
              <a:cs typeface="OPPOSans M" panose="00020600040101010101" pitchFamily="18" charset="-122"/>
            </a:endParaRPr>
          </a:p>
        </p:txBody>
      </p:sp>
      <p:pic>
        <p:nvPicPr>
          <p:cNvPr id="2" name="图片 1">
            <a:extLst>
              <a:ext uri="{FF2B5EF4-FFF2-40B4-BE49-F238E27FC236}">
                <a16:creationId xmlns:a16="http://schemas.microsoft.com/office/drawing/2014/main" id="{09EA3B6D-69F7-3744-B2D6-12306CF9DDF6}"/>
              </a:ext>
            </a:extLst>
          </p:cNvPr>
          <p:cNvPicPr>
            <a:picLocks noChangeAspect="1"/>
          </p:cNvPicPr>
          <p:nvPr/>
        </p:nvPicPr>
        <p:blipFill>
          <a:blip r:embed="rId5"/>
          <a:stretch>
            <a:fillRect/>
          </a:stretch>
        </p:blipFill>
        <p:spPr>
          <a:xfrm>
            <a:off x="9635245" y="1856660"/>
            <a:ext cx="2815785" cy="6858000"/>
          </a:xfrm>
          <a:prstGeom prst="rect">
            <a:avLst/>
          </a:prstGeom>
        </p:spPr>
      </p:pic>
    </p:spTree>
    <p:extLst>
      <p:ext uri="{BB962C8B-B14F-4D97-AF65-F5344CB8AC3E}">
        <p14:creationId xmlns:p14="http://schemas.microsoft.com/office/powerpoint/2010/main" val="497822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B96CD895-BB0A-5C43-9D9B-C73502DE282C}"/>
              </a:ext>
            </a:extLst>
          </p:cNvPr>
          <p:cNvSpPr/>
          <p:nvPr/>
        </p:nvSpPr>
        <p:spPr>
          <a:xfrm>
            <a:off x="0" y="0"/>
            <a:ext cx="12192000" cy="1201097"/>
          </a:xfrm>
          <a:prstGeom prst="rect">
            <a:avLst/>
          </a:prstGeom>
          <a:gradFill>
            <a:gsLst>
              <a:gs pos="17000">
                <a:srgbClr val="004EA2"/>
              </a:gs>
              <a:gs pos="100000">
                <a:srgbClr val="007BF6"/>
              </a:gs>
            </a:gsLst>
            <a:lin ang="81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HelveticaExt-Normal"/>
              <a:ea typeface="OPPOSans B"/>
              <a:cs typeface="+mn-cs"/>
            </a:endParaRPr>
          </a:p>
        </p:txBody>
      </p:sp>
      <p:sp>
        <p:nvSpPr>
          <p:cNvPr id="16" name="文本框 15">
            <a:extLst>
              <a:ext uri="{FF2B5EF4-FFF2-40B4-BE49-F238E27FC236}">
                <a16:creationId xmlns:a16="http://schemas.microsoft.com/office/drawing/2014/main" id="{CD03C07E-8845-6847-82E5-846CDF07F142}"/>
              </a:ext>
            </a:extLst>
          </p:cNvPr>
          <p:cNvSpPr txBox="1"/>
          <p:nvPr/>
        </p:nvSpPr>
        <p:spPr>
          <a:xfrm>
            <a:off x="5126181" y="308161"/>
            <a:ext cx="1939638"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1"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rPr>
              <a:t>目   录</a:t>
            </a:r>
            <a:endParaRPr kumimoji="0" lang="zh-CN" altLang="en-US" sz="3200" b="1" u="none" strike="noStrike" kern="1200" cap="none" spc="0" normalizeH="0" baseline="30000" noProof="0" dirty="0">
              <a:ln>
                <a:noFill/>
              </a:ln>
              <a:solidFill>
                <a:prstClr val="white"/>
              </a:solidFill>
              <a:effectLst/>
              <a:uLnTx/>
              <a:uFillTx/>
              <a:latin typeface="Microsoft YaHei" panose="020B0503020204020204" pitchFamily="34" charset="-122"/>
              <a:ea typeface="Microsoft YaHei" panose="020B0503020204020204" pitchFamily="34" charset="-122"/>
            </a:endParaRPr>
          </a:p>
        </p:txBody>
      </p:sp>
      <p:sp>
        <p:nvSpPr>
          <p:cNvPr id="26" name="任意形状 25">
            <a:extLst>
              <a:ext uri="{FF2B5EF4-FFF2-40B4-BE49-F238E27FC236}">
                <a16:creationId xmlns:a16="http://schemas.microsoft.com/office/drawing/2014/main" id="{CAD21CA1-6BC7-EC4C-AA2B-F1A62BC47E30}"/>
              </a:ext>
            </a:extLst>
          </p:cNvPr>
          <p:cNvSpPr/>
          <p:nvPr/>
        </p:nvSpPr>
        <p:spPr>
          <a:xfrm rot="5400000">
            <a:off x="3862848" y="1556252"/>
            <a:ext cx="746457" cy="3269084"/>
          </a:xfrm>
          <a:custGeom>
            <a:avLst/>
            <a:gdLst>
              <a:gd name="connsiteX0" fmla="*/ 0 w 746457"/>
              <a:gd name="connsiteY0" fmla="*/ 4115358 h 4115358"/>
              <a:gd name="connsiteX1" fmla="*/ 0 w 746457"/>
              <a:gd name="connsiteY1" fmla="*/ 643496 h 4115358"/>
              <a:gd name="connsiteX2" fmla="*/ 2 w 746457"/>
              <a:gd name="connsiteY2" fmla="*/ 643496 h 4115358"/>
              <a:gd name="connsiteX3" fmla="*/ 373230 w 746457"/>
              <a:gd name="connsiteY3" fmla="*/ 0 h 4115358"/>
              <a:gd name="connsiteX4" fmla="*/ 746457 w 746457"/>
              <a:gd name="connsiteY4" fmla="*/ 643496 h 4115358"/>
              <a:gd name="connsiteX5" fmla="*/ 746147 w 746457"/>
              <a:gd name="connsiteY5" fmla="*/ 643496 h 4115358"/>
              <a:gd name="connsiteX6" fmla="*/ 746146 w 746457"/>
              <a:gd name="connsiteY6" fmla="*/ 4115358 h 4115358"/>
              <a:gd name="connsiteX0" fmla="*/ 0 w 746457"/>
              <a:gd name="connsiteY0" fmla="*/ 3799474 h 3799474"/>
              <a:gd name="connsiteX1" fmla="*/ 0 w 746457"/>
              <a:gd name="connsiteY1" fmla="*/ 327612 h 3799474"/>
              <a:gd name="connsiteX2" fmla="*/ 2 w 746457"/>
              <a:gd name="connsiteY2" fmla="*/ 327612 h 3799474"/>
              <a:gd name="connsiteX3" fmla="*/ 373233 w 746457"/>
              <a:gd name="connsiteY3" fmla="*/ 0 h 3799474"/>
              <a:gd name="connsiteX4" fmla="*/ 746457 w 746457"/>
              <a:gd name="connsiteY4" fmla="*/ 327612 h 3799474"/>
              <a:gd name="connsiteX5" fmla="*/ 746147 w 746457"/>
              <a:gd name="connsiteY5" fmla="*/ 327612 h 3799474"/>
              <a:gd name="connsiteX6" fmla="*/ 746146 w 746457"/>
              <a:gd name="connsiteY6" fmla="*/ 3799474 h 3799474"/>
              <a:gd name="connsiteX7" fmla="*/ 0 w 746457"/>
              <a:gd name="connsiteY7" fmla="*/ 3799474 h 3799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457" h="3799474">
                <a:moveTo>
                  <a:pt x="0" y="3799474"/>
                </a:moveTo>
                <a:lnTo>
                  <a:pt x="0" y="327612"/>
                </a:lnTo>
                <a:lnTo>
                  <a:pt x="2" y="327612"/>
                </a:lnTo>
                <a:lnTo>
                  <a:pt x="373233" y="0"/>
                </a:lnTo>
                <a:lnTo>
                  <a:pt x="746457" y="327612"/>
                </a:lnTo>
                <a:lnTo>
                  <a:pt x="746147" y="327612"/>
                </a:lnTo>
                <a:cubicBezTo>
                  <a:pt x="746147" y="1484899"/>
                  <a:pt x="746146" y="2642187"/>
                  <a:pt x="746146" y="3799474"/>
                </a:cubicBezTo>
                <a:lnTo>
                  <a:pt x="0" y="3799474"/>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2400" b="1">
              <a:latin typeface="华文仿宋" panose="02010600040101010101" pitchFamily="2" charset="-122"/>
              <a:ea typeface="华文仿宋" panose="02010600040101010101" pitchFamily="2" charset="-122"/>
            </a:endParaRPr>
          </a:p>
        </p:txBody>
      </p:sp>
      <p:sp>
        <p:nvSpPr>
          <p:cNvPr id="14" name="任意多边形 20">
            <a:extLst>
              <a:ext uri="{FF2B5EF4-FFF2-40B4-BE49-F238E27FC236}">
                <a16:creationId xmlns:a16="http://schemas.microsoft.com/office/drawing/2014/main" id="{6D72CBE2-195E-0D47-9EB5-03EE5672ADBA}"/>
              </a:ext>
            </a:extLst>
          </p:cNvPr>
          <p:cNvSpPr/>
          <p:nvPr/>
        </p:nvSpPr>
        <p:spPr>
          <a:xfrm>
            <a:off x="3068790" y="2110561"/>
            <a:ext cx="300295"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rgbClr val="1F4D9D"/>
          </a:solidFill>
          <a:ln w="7600" cap="flat">
            <a:noFill/>
            <a:bevel/>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2400" b="1" u="none" strike="noStrike" kern="0" cap="none" spc="0" normalizeH="0" baseline="0" noProof="0">
              <a:ln>
                <a:noFill/>
              </a:ln>
              <a:solidFill>
                <a:srgbClr val="000000"/>
              </a:solidFill>
              <a:effectLst/>
              <a:uLnTx/>
              <a:uFillTx/>
              <a:latin typeface="华文仿宋" panose="02010600040101010101" pitchFamily="2" charset="-122"/>
              <a:ea typeface="华文仿宋" panose="02010600040101010101" pitchFamily="2" charset="-122"/>
              <a:cs typeface="+mn-ea"/>
              <a:sym typeface="+mn-lt"/>
            </a:endParaRPr>
          </a:p>
        </p:txBody>
      </p:sp>
      <p:sp>
        <p:nvSpPr>
          <p:cNvPr id="21" name="文本框 22">
            <a:extLst>
              <a:ext uri="{FF2B5EF4-FFF2-40B4-BE49-F238E27FC236}">
                <a16:creationId xmlns:a16="http://schemas.microsoft.com/office/drawing/2014/main" id="{6A8F362E-F178-6B4E-A609-53EC1723F83D}"/>
              </a:ext>
            </a:extLst>
          </p:cNvPr>
          <p:cNvSpPr txBox="1"/>
          <p:nvPr/>
        </p:nvSpPr>
        <p:spPr>
          <a:xfrm>
            <a:off x="3569265" y="2040663"/>
            <a:ext cx="2342220" cy="461665"/>
          </a:xfrm>
          <a:prstGeom prst="rect">
            <a:avLst/>
          </a:prstGeom>
          <a:noFill/>
        </p:spPr>
        <p:txBody>
          <a:bodyPr wrap="square" rtlCol="0">
            <a:spAutoFit/>
            <a:scene3d>
              <a:camera prst="orthographicFront"/>
              <a:lightRig rig="threePt" dir="t"/>
            </a:scene3d>
            <a:sp3d contourW="12700"/>
          </a:bodyPr>
          <a:lstStyle/>
          <a:p>
            <a:pPr defTabSz="457200"/>
            <a:r>
              <a:rPr lang="zh-CN" altLang="en-US" sz="24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rPr>
              <a:t>小样本学习简介</a:t>
            </a:r>
          </a:p>
        </p:txBody>
      </p:sp>
      <p:sp>
        <p:nvSpPr>
          <p:cNvPr id="17" name="任意多边形 21">
            <a:extLst>
              <a:ext uri="{FF2B5EF4-FFF2-40B4-BE49-F238E27FC236}">
                <a16:creationId xmlns:a16="http://schemas.microsoft.com/office/drawing/2014/main" id="{56812CD4-6E68-1F41-B688-E7DAE5B33A69}"/>
              </a:ext>
            </a:extLst>
          </p:cNvPr>
          <p:cNvSpPr/>
          <p:nvPr/>
        </p:nvSpPr>
        <p:spPr>
          <a:xfrm>
            <a:off x="3068790" y="3032457"/>
            <a:ext cx="300295"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rgbClr val="357AED"/>
          </a:solidFill>
          <a:ln w="7600" cap="flat">
            <a:noFill/>
            <a:bevel/>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2400" b="1" u="none" strike="noStrike" kern="0" cap="none" spc="0" normalizeH="0" baseline="0" noProof="0" dirty="0">
              <a:ln>
                <a:noFill/>
              </a:ln>
              <a:solidFill>
                <a:srgbClr val="000000"/>
              </a:solidFill>
              <a:effectLst/>
              <a:uLnTx/>
              <a:uFillTx/>
              <a:latin typeface="华文仿宋" panose="02010600040101010101" pitchFamily="2" charset="-122"/>
              <a:ea typeface="华文仿宋" panose="02010600040101010101" pitchFamily="2" charset="-122"/>
              <a:cs typeface="+mn-ea"/>
              <a:sym typeface="+mn-lt"/>
            </a:endParaRPr>
          </a:p>
        </p:txBody>
      </p:sp>
      <p:sp>
        <p:nvSpPr>
          <p:cNvPr id="32" name="文本框 22">
            <a:extLst>
              <a:ext uri="{FF2B5EF4-FFF2-40B4-BE49-F238E27FC236}">
                <a16:creationId xmlns:a16="http://schemas.microsoft.com/office/drawing/2014/main" id="{BAB44B20-ED56-3E4A-84F8-5F3DD757A6B3}"/>
              </a:ext>
            </a:extLst>
          </p:cNvPr>
          <p:cNvSpPr txBox="1"/>
          <p:nvPr/>
        </p:nvSpPr>
        <p:spPr>
          <a:xfrm>
            <a:off x="3569265" y="2962559"/>
            <a:ext cx="1856074" cy="461665"/>
          </a:xfrm>
          <a:prstGeom prst="rect">
            <a:avLst/>
          </a:prstGeom>
          <a:noFill/>
        </p:spPr>
        <p:txBody>
          <a:bodyPr wrap="square" rtlCol="0">
            <a:spAutoFit/>
            <a:scene3d>
              <a:camera prst="orthographicFront"/>
              <a:lightRig rig="threePt" dir="t"/>
            </a:scene3d>
            <a:sp3d contourW="12700"/>
          </a:bodyPr>
          <a:lstStyle/>
          <a:p>
            <a:pPr defTabSz="457200"/>
            <a:r>
              <a:rPr lang="zh-CN" altLang="en-US" sz="24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rPr>
              <a:t>论文背景</a:t>
            </a:r>
            <a:endParaRPr lang="zh-CN" altLang="en-US" sz="16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endParaRPr>
          </a:p>
        </p:txBody>
      </p:sp>
      <p:sp>
        <p:nvSpPr>
          <p:cNvPr id="18" name="任意多边形 22">
            <a:extLst>
              <a:ext uri="{FF2B5EF4-FFF2-40B4-BE49-F238E27FC236}">
                <a16:creationId xmlns:a16="http://schemas.microsoft.com/office/drawing/2014/main" id="{DF222237-A6AC-0748-9CE7-A4D9B7AD188D}"/>
              </a:ext>
            </a:extLst>
          </p:cNvPr>
          <p:cNvSpPr/>
          <p:nvPr/>
        </p:nvSpPr>
        <p:spPr>
          <a:xfrm>
            <a:off x="3068790" y="3954353"/>
            <a:ext cx="300295"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rgbClr val="1F4D9D"/>
          </a:solidFill>
          <a:ln w="7600" cap="flat">
            <a:noFill/>
            <a:bevel/>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2400" b="1" u="none" strike="noStrike" kern="0" cap="none" spc="0" normalizeH="0" baseline="0" noProof="0">
              <a:ln>
                <a:noFill/>
              </a:ln>
              <a:solidFill>
                <a:srgbClr val="000000"/>
              </a:solidFill>
              <a:effectLst/>
              <a:uLnTx/>
              <a:uFillTx/>
              <a:latin typeface="华文仿宋" panose="02010600040101010101" pitchFamily="2" charset="-122"/>
              <a:ea typeface="华文仿宋" panose="02010600040101010101" pitchFamily="2" charset="-122"/>
              <a:cs typeface="+mn-ea"/>
              <a:sym typeface="+mn-lt"/>
            </a:endParaRPr>
          </a:p>
        </p:txBody>
      </p:sp>
      <p:sp>
        <p:nvSpPr>
          <p:cNvPr id="33" name="文本框 22">
            <a:extLst>
              <a:ext uri="{FF2B5EF4-FFF2-40B4-BE49-F238E27FC236}">
                <a16:creationId xmlns:a16="http://schemas.microsoft.com/office/drawing/2014/main" id="{CC535E11-9735-3C47-B84B-D60627641111}"/>
              </a:ext>
            </a:extLst>
          </p:cNvPr>
          <p:cNvSpPr txBox="1"/>
          <p:nvPr/>
        </p:nvSpPr>
        <p:spPr>
          <a:xfrm>
            <a:off x="3569264" y="3884455"/>
            <a:ext cx="2407253" cy="461665"/>
          </a:xfrm>
          <a:prstGeom prst="rect">
            <a:avLst/>
          </a:prstGeom>
          <a:noFill/>
        </p:spPr>
        <p:txBody>
          <a:bodyPr wrap="square" rtlCol="0">
            <a:spAutoFit/>
            <a:scene3d>
              <a:camera prst="orthographicFront"/>
              <a:lightRig rig="threePt" dir="t"/>
            </a:scene3d>
            <a:sp3d contourW="12700"/>
          </a:bodyPr>
          <a:lstStyle/>
          <a:p>
            <a:pPr defTabSz="457200"/>
            <a:r>
              <a:rPr lang="zh-CN" altLang="en-US" sz="24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rPr>
              <a:t>创新点探究</a:t>
            </a:r>
          </a:p>
        </p:txBody>
      </p:sp>
      <p:sp>
        <p:nvSpPr>
          <p:cNvPr id="19" name="任意多边形 23">
            <a:extLst>
              <a:ext uri="{FF2B5EF4-FFF2-40B4-BE49-F238E27FC236}">
                <a16:creationId xmlns:a16="http://schemas.microsoft.com/office/drawing/2014/main" id="{BBE6A202-D1DD-8245-AFEB-AA5055C29F95}"/>
              </a:ext>
            </a:extLst>
          </p:cNvPr>
          <p:cNvSpPr/>
          <p:nvPr/>
        </p:nvSpPr>
        <p:spPr>
          <a:xfrm>
            <a:off x="3068790" y="4876249"/>
            <a:ext cx="300295"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rgbClr val="357AED"/>
          </a:solidFill>
          <a:ln w="7600" cap="flat">
            <a:noFill/>
            <a:bevel/>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2400" b="1" u="none" strike="noStrike" kern="0" cap="none" spc="0" normalizeH="0" baseline="0" noProof="0">
              <a:ln>
                <a:noFill/>
              </a:ln>
              <a:solidFill>
                <a:srgbClr val="000000"/>
              </a:solidFill>
              <a:effectLst/>
              <a:uLnTx/>
              <a:uFillTx/>
              <a:latin typeface="华文仿宋" panose="02010600040101010101" pitchFamily="2" charset="-122"/>
              <a:ea typeface="华文仿宋" panose="02010600040101010101" pitchFamily="2" charset="-122"/>
              <a:cs typeface="+mn-ea"/>
              <a:sym typeface="+mn-lt"/>
            </a:endParaRPr>
          </a:p>
        </p:txBody>
      </p:sp>
      <p:sp>
        <p:nvSpPr>
          <p:cNvPr id="34" name="文本框 22">
            <a:extLst>
              <a:ext uri="{FF2B5EF4-FFF2-40B4-BE49-F238E27FC236}">
                <a16:creationId xmlns:a16="http://schemas.microsoft.com/office/drawing/2014/main" id="{AF9150BF-53AA-7442-AA81-C4280BAF71C7}"/>
              </a:ext>
            </a:extLst>
          </p:cNvPr>
          <p:cNvSpPr txBox="1"/>
          <p:nvPr/>
        </p:nvSpPr>
        <p:spPr>
          <a:xfrm>
            <a:off x="3569265" y="4806351"/>
            <a:ext cx="1856074" cy="461665"/>
          </a:xfrm>
          <a:prstGeom prst="rect">
            <a:avLst/>
          </a:prstGeom>
          <a:noFill/>
        </p:spPr>
        <p:txBody>
          <a:bodyPr wrap="square" rtlCol="0">
            <a:spAutoFit/>
            <a:scene3d>
              <a:camera prst="orthographicFront"/>
              <a:lightRig rig="threePt" dir="t"/>
            </a:scene3d>
            <a:sp3d contourW="12700"/>
          </a:bodyPr>
          <a:lstStyle/>
          <a:p>
            <a:pPr defTabSz="457200"/>
            <a:r>
              <a:rPr lang="zh-CN" altLang="en-US" sz="24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rPr>
              <a:t>结果分析</a:t>
            </a:r>
          </a:p>
        </p:txBody>
      </p:sp>
      <p:sp>
        <p:nvSpPr>
          <p:cNvPr id="39" name="文本框 22">
            <a:extLst>
              <a:ext uri="{FF2B5EF4-FFF2-40B4-BE49-F238E27FC236}">
                <a16:creationId xmlns:a16="http://schemas.microsoft.com/office/drawing/2014/main" id="{FE678E13-154C-D64E-BCF4-B0243A180440}"/>
              </a:ext>
            </a:extLst>
          </p:cNvPr>
          <p:cNvSpPr txBox="1"/>
          <p:nvPr/>
        </p:nvSpPr>
        <p:spPr>
          <a:xfrm>
            <a:off x="3569265" y="5728246"/>
            <a:ext cx="1856074" cy="461665"/>
          </a:xfrm>
          <a:prstGeom prst="rect">
            <a:avLst/>
          </a:prstGeom>
          <a:noFill/>
        </p:spPr>
        <p:txBody>
          <a:bodyPr wrap="square" rtlCol="0">
            <a:spAutoFit/>
            <a:scene3d>
              <a:camera prst="orthographicFront"/>
              <a:lightRig rig="threePt" dir="t"/>
            </a:scene3d>
            <a:sp3d contourW="12700"/>
          </a:bodyPr>
          <a:lstStyle/>
          <a:p>
            <a:pPr defTabSz="457200"/>
            <a:r>
              <a:rPr lang="zh-CN" altLang="en-US" sz="24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rPr>
              <a:t>思考与讨论</a:t>
            </a:r>
          </a:p>
        </p:txBody>
      </p:sp>
      <p:sp>
        <p:nvSpPr>
          <p:cNvPr id="40" name="任意多边形 22">
            <a:extLst>
              <a:ext uri="{FF2B5EF4-FFF2-40B4-BE49-F238E27FC236}">
                <a16:creationId xmlns:a16="http://schemas.microsoft.com/office/drawing/2014/main" id="{17BD5C1C-3A52-EA4C-A434-93110CD5611E}"/>
              </a:ext>
            </a:extLst>
          </p:cNvPr>
          <p:cNvSpPr/>
          <p:nvPr/>
        </p:nvSpPr>
        <p:spPr>
          <a:xfrm>
            <a:off x="3068790" y="5798144"/>
            <a:ext cx="300295"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rgbClr val="1F4D9D"/>
          </a:solidFill>
          <a:ln w="7600" cap="flat">
            <a:noFill/>
            <a:bevel/>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2400" b="1" u="none" strike="noStrike" kern="0" cap="none" spc="0" normalizeH="0" baseline="0" noProof="0">
              <a:ln>
                <a:noFill/>
              </a:ln>
              <a:solidFill>
                <a:srgbClr val="000000"/>
              </a:solidFill>
              <a:effectLst/>
              <a:uLnTx/>
              <a:uFillTx/>
              <a:latin typeface="华文仿宋" panose="02010600040101010101" pitchFamily="2" charset="-122"/>
              <a:ea typeface="华文仿宋" panose="02010600040101010101" pitchFamily="2" charset="-122"/>
              <a:cs typeface="+mn-ea"/>
              <a:sym typeface="+mn-lt"/>
            </a:endParaRPr>
          </a:p>
        </p:txBody>
      </p:sp>
      <p:sp>
        <p:nvSpPr>
          <p:cNvPr id="20" name="矩形 19">
            <a:extLst>
              <a:ext uri="{FF2B5EF4-FFF2-40B4-BE49-F238E27FC236}">
                <a16:creationId xmlns:a16="http://schemas.microsoft.com/office/drawing/2014/main" id="{9C44F1A0-525C-B04B-960C-582E24FA03FD}"/>
              </a:ext>
            </a:extLst>
          </p:cNvPr>
          <p:cNvSpPr/>
          <p:nvPr/>
        </p:nvSpPr>
        <p:spPr>
          <a:xfrm>
            <a:off x="6070798" y="2716470"/>
            <a:ext cx="2927273" cy="2159779"/>
          </a:xfrm>
          <a:prstGeom prst="rect">
            <a:avLst/>
          </a:prstGeom>
          <a:solidFill>
            <a:schemeClr val="accent5">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b="1">
              <a:latin typeface="华文仿宋" panose="02010600040101010101" pitchFamily="2" charset="-122"/>
              <a:ea typeface="华文仿宋" panose="02010600040101010101" pitchFamily="2" charset="-122"/>
            </a:endParaRPr>
          </a:p>
        </p:txBody>
      </p:sp>
      <p:sp>
        <p:nvSpPr>
          <p:cNvPr id="22" name="文本框 22">
            <a:extLst>
              <a:ext uri="{FF2B5EF4-FFF2-40B4-BE49-F238E27FC236}">
                <a16:creationId xmlns:a16="http://schemas.microsoft.com/office/drawing/2014/main" id="{881E7F41-F70F-9848-B2CA-CB78A4C4A0AA}"/>
              </a:ext>
            </a:extLst>
          </p:cNvPr>
          <p:cNvSpPr txBox="1"/>
          <p:nvPr/>
        </p:nvSpPr>
        <p:spPr>
          <a:xfrm>
            <a:off x="6251772" y="2868871"/>
            <a:ext cx="2657278" cy="2255554"/>
          </a:xfrm>
          <a:prstGeom prst="rect">
            <a:avLst/>
          </a:prstGeom>
          <a:noFill/>
        </p:spPr>
        <p:txBody>
          <a:bodyPr wrap="square" rtlCol="0">
            <a:spAutoFit/>
            <a:scene3d>
              <a:camera prst="orthographicFront"/>
              <a:lightRig rig="threePt" dir="t"/>
            </a:scene3d>
            <a:sp3d contourW="12700"/>
          </a:bodyPr>
          <a:lstStyle/>
          <a:p>
            <a:pPr defTabSz="457200">
              <a:lnSpc>
                <a:spcPct val="150000"/>
              </a:lnSpc>
            </a:pPr>
            <a:r>
              <a:rPr lang="en-US" altLang="zh-CN" sz="24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rPr>
              <a:t>◼︎</a:t>
            </a:r>
            <a:r>
              <a:rPr lang="zh-CN" altLang="en-US" sz="2400" b="1" dirty="0">
                <a:solidFill>
                  <a:srgbClr val="000000">
                    <a:lumMod val="75000"/>
                    <a:lumOff val="25000"/>
                  </a:srgbClr>
                </a:solidFill>
                <a:latin typeface="华文仿宋" panose="02010600040101010101" pitchFamily="2" charset="-122"/>
                <a:ea typeface="华文仿宋" panose="02010600040101010101" pitchFamily="2" charset="-122"/>
                <a:cs typeface="+mn-ea"/>
              </a:rPr>
              <a:t>作者与发表概况</a:t>
            </a:r>
            <a:endParaRPr lang="en-US" altLang="zh-CN" sz="24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endParaRPr>
          </a:p>
          <a:p>
            <a:pPr defTabSz="457200">
              <a:lnSpc>
                <a:spcPct val="150000"/>
              </a:lnSpc>
            </a:pPr>
            <a:r>
              <a:rPr lang="en-US" altLang="zh-CN" sz="24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rPr>
              <a:t>◼︎</a:t>
            </a:r>
            <a:r>
              <a:rPr lang="zh-CN" altLang="en-US" sz="24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rPr>
              <a:t>相关方法</a:t>
            </a:r>
          </a:p>
          <a:p>
            <a:pPr defTabSz="457200">
              <a:lnSpc>
                <a:spcPct val="150000"/>
              </a:lnSpc>
            </a:pPr>
            <a:r>
              <a:rPr lang="en-US" altLang="zh-CN" sz="24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rPr>
              <a:t>◼︎</a:t>
            </a:r>
            <a:r>
              <a:rPr lang="zh-CN" altLang="en-US" sz="2400" b="1" dirty="0">
                <a:solidFill>
                  <a:srgbClr val="000000">
                    <a:lumMod val="75000"/>
                    <a:lumOff val="25000"/>
                  </a:srgbClr>
                </a:solidFill>
                <a:latin typeface="华文仿宋" panose="02010600040101010101" pitchFamily="2" charset="-122"/>
                <a:ea typeface="华文仿宋" panose="02010600040101010101" pitchFamily="2" charset="-122"/>
                <a:cs typeface="+mn-ea"/>
              </a:rPr>
              <a:t>拟解决问题</a:t>
            </a:r>
          </a:p>
          <a:p>
            <a:pPr defTabSz="457200">
              <a:lnSpc>
                <a:spcPct val="150000"/>
              </a:lnSpc>
            </a:pPr>
            <a:endParaRPr lang="zh-CN" altLang="en-US" sz="24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endParaRPr>
          </a:p>
        </p:txBody>
      </p:sp>
    </p:spTree>
    <p:extLst>
      <p:ext uri="{BB962C8B-B14F-4D97-AF65-F5344CB8AC3E}">
        <p14:creationId xmlns:p14="http://schemas.microsoft.com/office/powerpoint/2010/main" val="3453265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95E7617-1E22-6942-BAB1-486AF7F619A5}"/>
              </a:ext>
            </a:extLst>
          </p:cNvPr>
          <p:cNvSpPr/>
          <p:nvPr/>
        </p:nvSpPr>
        <p:spPr>
          <a:xfrm>
            <a:off x="0" y="0"/>
            <a:ext cx="12192000" cy="830997"/>
          </a:xfrm>
          <a:prstGeom prst="rect">
            <a:avLst/>
          </a:prstGeom>
          <a:gradFill>
            <a:gsLst>
              <a:gs pos="17000">
                <a:srgbClr val="004EA2"/>
              </a:gs>
              <a:gs pos="100000">
                <a:srgbClr val="007BF6"/>
              </a:gs>
            </a:gsLst>
            <a:lin ang="81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elveticaExt-Normal"/>
              <a:ea typeface="OPPOSans B"/>
              <a:cs typeface="+mn-cs"/>
            </a:endParaRPr>
          </a:p>
        </p:txBody>
      </p:sp>
      <p:sp>
        <p:nvSpPr>
          <p:cNvPr id="16" name="矩形 15">
            <a:extLst>
              <a:ext uri="{FF2B5EF4-FFF2-40B4-BE49-F238E27FC236}">
                <a16:creationId xmlns:a16="http://schemas.microsoft.com/office/drawing/2014/main" id="{6595858D-1FE7-6948-AF7F-ABB479DAEEF2}"/>
              </a:ext>
            </a:extLst>
          </p:cNvPr>
          <p:cNvSpPr/>
          <p:nvPr/>
        </p:nvSpPr>
        <p:spPr>
          <a:xfrm>
            <a:off x="5634007" y="1733323"/>
            <a:ext cx="6090816" cy="14446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Light"/>
              <a:cs typeface="+mn-cs"/>
            </a:endParaRPr>
          </a:p>
        </p:txBody>
      </p:sp>
      <p:sp>
        <p:nvSpPr>
          <p:cNvPr id="43" name="文本框 42">
            <a:extLst>
              <a:ext uri="{FF2B5EF4-FFF2-40B4-BE49-F238E27FC236}">
                <a16:creationId xmlns:a16="http://schemas.microsoft.com/office/drawing/2014/main" id="{49DE63AD-7F1D-034C-BBDC-BB07FEAD4E56}"/>
              </a:ext>
            </a:extLst>
          </p:cNvPr>
          <p:cNvSpPr txBox="1"/>
          <p:nvPr/>
        </p:nvSpPr>
        <p:spPr>
          <a:xfrm>
            <a:off x="6346054" y="1768625"/>
            <a:ext cx="3632199" cy="441852"/>
          </a:xfrm>
          <a:prstGeom prst="rect">
            <a:avLst/>
          </a:prstGeom>
          <a:noFill/>
        </p:spPr>
        <p:txBody>
          <a:bodyPr wrap="square" rtlCol="0">
            <a:spAutoFit/>
          </a:bodyPr>
          <a:lstStyle/>
          <a:p>
            <a:pPr>
              <a:lnSpc>
                <a:spcPct val="125000"/>
              </a:lnSpc>
            </a:pPr>
            <a:r>
              <a:rPr kumimoji="1" lang="en-US" altLang="zh-CN" sz="2000" dirty="0">
                <a:latin typeface="Microsoft YaHei" panose="020B0503020204020204" pitchFamily="34" charset="-122"/>
                <a:ea typeface="Microsoft YaHei" panose="020B0503020204020204" pitchFamily="34" charset="-122"/>
              </a:rPr>
              <a:t>◼︎ </a:t>
            </a:r>
            <a:r>
              <a:rPr kumimoji="1" lang="zh-CN" altLang="en-US" sz="2000" dirty="0">
                <a:latin typeface="Microsoft YaHei" panose="020B0503020204020204" pitchFamily="34" charset="-122"/>
                <a:ea typeface="Microsoft YaHei" panose="020B0503020204020204" pitchFamily="34" charset="-122"/>
              </a:rPr>
              <a:t>发表会议</a:t>
            </a:r>
          </a:p>
        </p:txBody>
      </p:sp>
      <p:sp>
        <p:nvSpPr>
          <p:cNvPr id="44" name="文本框 43">
            <a:extLst>
              <a:ext uri="{FF2B5EF4-FFF2-40B4-BE49-F238E27FC236}">
                <a16:creationId xmlns:a16="http://schemas.microsoft.com/office/drawing/2014/main" id="{B81307DD-B217-1544-BA74-ED4B867A1506}"/>
              </a:ext>
            </a:extLst>
          </p:cNvPr>
          <p:cNvSpPr txBox="1"/>
          <p:nvPr/>
        </p:nvSpPr>
        <p:spPr>
          <a:xfrm>
            <a:off x="6346054" y="2280432"/>
            <a:ext cx="5050816" cy="753220"/>
          </a:xfrm>
          <a:prstGeom prst="rect">
            <a:avLst/>
          </a:prstGeom>
          <a:noFill/>
        </p:spPr>
        <p:txBody>
          <a:bodyPr wrap="square" rtlCol="0">
            <a:spAutoFit/>
          </a:bodyPr>
          <a:lstStyle/>
          <a:p>
            <a:pPr>
              <a:lnSpc>
                <a:spcPct val="125000"/>
              </a:lnSpc>
            </a:pPr>
            <a:r>
              <a:rPr kumimoji="1" lang="en-US" altLang="zh-CN" dirty="0">
                <a:solidFill>
                  <a:srgbClr val="357AED"/>
                </a:solidFill>
                <a:latin typeface="Microsoft YaHei" panose="020B0503020204020204" pitchFamily="34" charset="-122"/>
                <a:ea typeface="Microsoft YaHei" panose="020B0503020204020204" pitchFamily="34" charset="-122"/>
              </a:rPr>
              <a:t>Neural Information Processing Systems </a:t>
            </a:r>
            <a:r>
              <a:rPr kumimoji="1" lang="en-US" altLang="zh-CN" dirty="0" err="1">
                <a:solidFill>
                  <a:srgbClr val="357AED"/>
                </a:solidFill>
                <a:latin typeface="Microsoft YaHei" panose="020B0503020204020204" pitchFamily="34" charset="-122"/>
                <a:ea typeface="Microsoft YaHei" panose="020B0503020204020204" pitchFamily="34" charset="-122"/>
              </a:rPr>
              <a:t>NeurIPS</a:t>
            </a:r>
            <a:r>
              <a:rPr kumimoji="1" lang="en-US" altLang="zh-CN" dirty="0">
                <a:solidFill>
                  <a:srgbClr val="357AED"/>
                </a:solidFill>
                <a:latin typeface="Microsoft YaHei" panose="020B0503020204020204" pitchFamily="34" charset="-122"/>
                <a:ea typeface="Microsoft YaHei" panose="020B0503020204020204" pitchFamily="34" charset="-122"/>
              </a:rPr>
              <a:t> 2019</a:t>
            </a:r>
            <a:endParaRPr kumimoji="1" lang="zh-CN" altLang="en-US" dirty="0">
              <a:solidFill>
                <a:srgbClr val="357AED"/>
              </a:solidFill>
              <a:latin typeface="Microsoft YaHei" panose="020B0503020204020204" pitchFamily="34" charset="-122"/>
              <a:ea typeface="Microsoft YaHei" panose="020B0503020204020204" pitchFamily="34" charset="-122"/>
            </a:endParaRPr>
          </a:p>
        </p:txBody>
      </p:sp>
      <p:sp>
        <p:nvSpPr>
          <p:cNvPr id="47" name="矩形 46">
            <a:extLst>
              <a:ext uri="{FF2B5EF4-FFF2-40B4-BE49-F238E27FC236}">
                <a16:creationId xmlns:a16="http://schemas.microsoft.com/office/drawing/2014/main" id="{851F5BFB-AD90-A94D-84EB-6F6F658E65EC}"/>
              </a:ext>
            </a:extLst>
          </p:cNvPr>
          <p:cNvSpPr/>
          <p:nvPr/>
        </p:nvSpPr>
        <p:spPr>
          <a:xfrm>
            <a:off x="5619140" y="3816094"/>
            <a:ext cx="6090816" cy="14446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Light"/>
              <a:cs typeface="+mn-cs"/>
            </a:endParaRPr>
          </a:p>
        </p:txBody>
      </p:sp>
      <p:sp>
        <p:nvSpPr>
          <p:cNvPr id="48" name="文本框 47">
            <a:extLst>
              <a:ext uri="{FF2B5EF4-FFF2-40B4-BE49-F238E27FC236}">
                <a16:creationId xmlns:a16="http://schemas.microsoft.com/office/drawing/2014/main" id="{F3ED2BB5-4A75-A94C-B630-78781FF4E6B4}"/>
              </a:ext>
            </a:extLst>
          </p:cNvPr>
          <p:cNvSpPr txBox="1"/>
          <p:nvPr/>
        </p:nvSpPr>
        <p:spPr>
          <a:xfrm>
            <a:off x="6331187" y="3838696"/>
            <a:ext cx="3632199" cy="441852"/>
          </a:xfrm>
          <a:prstGeom prst="rect">
            <a:avLst/>
          </a:prstGeom>
          <a:noFill/>
        </p:spPr>
        <p:txBody>
          <a:bodyPr wrap="square" rtlCol="0">
            <a:spAutoFit/>
          </a:bodyPr>
          <a:lstStyle/>
          <a:p>
            <a:pPr>
              <a:lnSpc>
                <a:spcPct val="125000"/>
              </a:lnSpc>
            </a:pPr>
            <a:r>
              <a:rPr kumimoji="1" lang="en-US" altLang="zh-CN" sz="2000" dirty="0">
                <a:latin typeface="Microsoft YaHei" panose="020B0503020204020204" pitchFamily="34" charset="-122"/>
                <a:ea typeface="Microsoft YaHei" panose="020B0503020204020204" pitchFamily="34" charset="-122"/>
              </a:rPr>
              <a:t>◼︎ </a:t>
            </a:r>
            <a:r>
              <a:rPr kumimoji="1" lang="zh-CN" altLang="en-US" sz="2000" dirty="0">
                <a:latin typeface="Microsoft YaHei" panose="020B0503020204020204" pitchFamily="34" charset="-122"/>
                <a:ea typeface="Microsoft YaHei" panose="020B0503020204020204" pitchFamily="34" charset="-122"/>
              </a:rPr>
              <a:t>作者：</a:t>
            </a:r>
          </a:p>
        </p:txBody>
      </p:sp>
      <p:sp>
        <p:nvSpPr>
          <p:cNvPr id="49" name="文本框 48">
            <a:extLst>
              <a:ext uri="{FF2B5EF4-FFF2-40B4-BE49-F238E27FC236}">
                <a16:creationId xmlns:a16="http://schemas.microsoft.com/office/drawing/2014/main" id="{7D6D27E2-CAD6-B64F-8C9A-12E7841AA18B}"/>
              </a:ext>
            </a:extLst>
          </p:cNvPr>
          <p:cNvSpPr txBox="1"/>
          <p:nvPr/>
        </p:nvSpPr>
        <p:spPr>
          <a:xfrm>
            <a:off x="6331187" y="4350503"/>
            <a:ext cx="5050816" cy="646331"/>
          </a:xfrm>
          <a:prstGeom prst="rect">
            <a:avLst/>
          </a:prstGeom>
          <a:noFill/>
        </p:spPr>
        <p:txBody>
          <a:bodyPr wrap="square" rtlCol="0">
            <a:spAutoFit/>
          </a:bodyPr>
          <a:lstStyle/>
          <a:p>
            <a:pPr algn="l"/>
            <a:r>
              <a:rPr kumimoji="1" lang="zh-CN" altLang="en-US" dirty="0">
                <a:solidFill>
                  <a:srgbClr val="357AED"/>
                </a:solidFill>
                <a:latin typeface="Microsoft YaHei" panose="020B0503020204020204" pitchFamily="34" charset="-122"/>
                <a:ea typeface="Microsoft YaHei" panose="020B0503020204020204" pitchFamily="34" charset="-122"/>
              </a:rPr>
              <a:t>南开大学</a:t>
            </a:r>
          </a:p>
          <a:p>
            <a:r>
              <a:rPr kumimoji="1" lang="en-US" altLang="zh-CN" dirty="0">
                <a:solidFill>
                  <a:srgbClr val="357AED"/>
                </a:solidFill>
                <a:latin typeface="Microsoft YaHei" panose="020B0503020204020204" pitchFamily="34" charset="-122"/>
                <a:ea typeface="Microsoft YaHei" panose="020B0503020204020204" pitchFamily="34" charset="-122"/>
              </a:rPr>
              <a:t>Element AI</a:t>
            </a:r>
            <a:endParaRPr kumimoji="1" lang="zh-CN" altLang="en-US" dirty="0">
              <a:solidFill>
                <a:srgbClr val="357AED"/>
              </a:solidFill>
              <a:latin typeface="Microsoft YaHei" panose="020B0503020204020204" pitchFamily="34" charset="-122"/>
              <a:ea typeface="Microsoft YaHei" panose="020B0503020204020204" pitchFamily="34" charset="-122"/>
            </a:endParaRPr>
          </a:p>
        </p:txBody>
      </p:sp>
      <p:pic>
        <p:nvPicPr>
          <p:cNvPr id="11" name="图片 10">
            <a:extLst>
              <a:ext uri="{FF2B5EF4-FFF2-40B4-BE49-F238E27FC236}">
                <a16:creationId xmlns:a16="http://schemas.microsoft.com/office/drawing/2014/main" id="{54693D27-2419-4929-9CF7-411537BB7E47}"/>
              </a:ext>
            </a:extLst>
          </p:cNvPr>
          <p:cNvPicPr>
            <a:picLocks noChangeAspect="1"/>
          </p:cNvPicPr>
          <p:nvPr/>
        </p:nvPicPr>
        <p:blipFill>
          <a:blip r:embed="rId3"/>
          <a:stretch>
            <a:fillRect/>
          </a:stretch>
        </p:blipFill>
        <p:spPr>
          <a:xfrm>
            <a:off x="467177" y="1169411"/>
            <a:ext cx="4777524" cy="4560364"/>
          </a:xfrm>
          <a:prstGeom prst="rect">
            <a:avLst/>
          </a:prstGeom>
        </p:spPr>
      </p:pic>
      <p:sp>
        <p:nvSpPr>
          <p:cNvPr id="28" name="矩形 27">
            <a:extLst>
              <a:ext uri="{FF2B5EF4-FFF2-40B4-BE49-F238E27FC236}">
                <a16:creationId xmlns:a16="http://schemas.microsoft.com/office/drawing/2014/main" id="{198B2FD4-50BC-40D8-9164-63A145A383B1}"/>
              </a:ext>
            </a:extLst>
          </p:cNvPr>
          <p:cNvSpPr/>
          <p:nvPr/>
        </p:nvSpPr>
        <p:spPr>
          <a:xfrm>
            <a:off x="0" y="6027597"/>
            <a:ext cx="12192000" cy="830997"/>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9" name="图形 28">
            <a:extLst>
              <a:ext uri="{FF2B5EF4-FFF2-40B4-BE49-F238E27FC236}">
                <a16:creationId xmlns:a16="http://schemas.microsoft.com/office/drawing/2014/main" id="{4010444B-40C3-425F-B54F-4B41D473ED47}"/>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b="23039"/>
          <a:stretch/>
        </p:blipFill>
        <p:spPr>
          <a:xfrm>
            <a:off x="206279" y="6255810"/>
            <a:ext cx="636861" cy="417524"/>
          </a:xfrm>
          <a:prstGeom prst="rect">
            <a:avLst/>
          </a:prstGeom>
        </p:spPr>
      </p:pic>
      <p:sp>
        <p:nvSpPr>
          <p:cNvPr id="30" name="文本框 29">
            <a:extLst>
              <a:ext uri="{FF2B5EF4-FFF2-40B4-BE49-F238E27FC236}">
                <a16:creationId xmlns:a16="http://schemas.microsoft.com/office/drawing/2014/main" id="{60B9B7D5-7695-4BEE-AB0C-777B3E6E7D75}"/>
              </a:ext>
            </a:extLst>
          </p:cNvPr>
          <p:cNvSpPr txBox="1"/>
          <p:nvPr/>
        </p:nvSpPr>
        <p:spPr>
          <a:xfrm>
            <a:off x="905393" y="6192119"/>
            <a:ext cx="1453830" cy="523220"/>
          </a:xfrm>
          <a:prstGeom prst="rect">
            <a:avLst/>
          </a:prstGeom>
          <a:noFill/>
        </p:spPr>
        <p:txBody>
          <a:bodyPr wrap="square" rtlCol="0">
            <a:spAutoFit/>
          </a:bodyPr>
          <a:lstStyle>
            <a:defPPr>
              <a:defRPr lang="zh-CN"/>
            </a:defPPr>
            <a:lvl1pPr>
              <a:defRPr sz="1400">
                <a:solidFill>
                  <a:schemeClr val="bg1">
                    <a:lumMod val="65000"/>
                  </a:schemeClr>
                </a:solidFill>
              </a:defRPr>
            </a:lvl1pPr>
          </a:lstStyle>
          <a:p>
            <a:pPr algn="ctr">
              <a:defRPr/>
            </a:pPr>
            <a:r>
              <a:rPr lang="zh-CN" altLang="en-US" dirty="0">
                <a:latin typeface="Microsoft YaHei" panose="020B0503020204020204" pitchFamily="34" charset="-122"/>
                <a:ea typeface="Microsoft YaHei" panose="020B0503020204020204" pitchFamily="34" charset="-122"/>
                <a:sym typeface="+mn-lt"/>
              </a:rPr>
              <a:t>小样本学习</a:t>
            </a:r>
            <a:endParaRPr lang="en-US" altLang="zh-CN" dirty="0">
              <a:latin typeface="Microsoft YaHei" panose="020B0503020204020204" pitchFamily="34" charset="-122"/>
              <a:ea typeface="Microsoft YaHei" panose="020B0503020204020204" pitchFamily="34" charset="-122"/>
              <a:sym typeface="+mn-lt"/>
            </a:endParaRPr>
          </a:p>
          <a:p>
            <a:pPr algn="ctr">
              <a:defRPr/>
            </a:pPr>
            <a:r>
              <a:rPr lang="zh-CN" altLang="en-US" dirty="0">
                <a:latin typeface="Microsoft YaHei" panose="020B0503020204020204" pitchFamily="34" charset="-122"/>
                <a:ea typeface="Microsoft YaHei" panose="020B0503020204020204" pitchFamily="34" charset="-122"/>
                <a:sym typeface="+mn-lt"/>
              </a:rPr>
              <a:t>     简介</a:t>
            </a:r>
          </a:p>
        </p:txBody>
      </p:sp>
      <p:sp>
        <p:nvSpPr>
          <p:cNvPr id="32" name="文本框 31">
            <a:extLst>
              <a:ext uri="{FF2B5EF4-FFF2-40B4-BE49-F238E27FC236}">
                <a16:creationId xmlns:a16="http://schemas.microsoft.com/office/drawing/2014/main" id="{772F93D5-D2A2-434F-AFD0-74D83C9578A4}"/>
              </a:ext>
            </a:extLst>
          </p:cNvPr>
          <p:cNvSpPr txBox="1"/>
          <p:nvPr/>
        </p:nvSpPr>
        <p:spPr>
          <a:xfrm>
            <a:off x="2330446" y="6310683"/>
            <a:ext cx="934170" cy="307777"/>
          </a:xfrm>
          <a:prstGeom prst="rect">
            <a:avLst/>
          </a:prstGeom>
          <a:noFill/>
        </p:spPr>
        <p:txBody>
          <a:bodyPr wrap="square" rtlCol="0">
            <a:spAutoFit/>
          </a:bodyPr>
          <a:lstStyle/>
          <a:p>
            <a:pPr algn="ctr">
              <a:defRPr/>
            </a:pPr>
            <a:r>
              <a:rPr lang="zh-CN" altLang="en-US" sz="1400" b="1" dirty="0">
                <a:latin typeface="Microsoft YaHei" panose="020B0503020204020204" pitchFamily="34" charset="-122"/>
                <a:ea typeface="Microsoft YaHei" panose="020B0503020204020204" pitchFamily="34" charset="-122"/>
              </a:rPr>
              <a:t>论文背景</a:t>
            </a:r>
          </a:p>
        </p:txBody>
      </p:sp>
      <p:sp>
        <p:nvSpPr>
          <p:cNvPr id="33" name="文本框 32">
            <a:extLst>
              <a:ext uri="{FF2B5EF4-FFF2-40B4-BE49-F238E27FC236}">
                <a16:creationId xmlns:a16="http://schemas.microsoft.com/office/drawing/2014/main" id="{28DAC947-718B-42A8-A24E-E1642D18F19C}"/>
              </a:ext>
            </a:extLst>
          </p:cNvPr>
          <p:cNvSpPr txBox="1"/>
          <p:nvPr/>
        </p:nvSpPr>
        <p:spPr>
          <a:xfrm>
            <a:off x="4684970" y="6310683"/>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结果分析</a:t>
            </a:r>
          </a:p>
        </p:txBody>
      </p:sp>
      <p:sp>
        <p:nvSpPr>
          <p:cNvPr id="34" name="文本框 33">
            <a:extLst>
              <a:ext uri="{FF2B5EF4-FFF2-40B4-BE49-F238E27FC236}">
                <a16:creationId xmlns:a16="http://schemas.microsoft.com/office/drawing/2014/main" id="{BD4FF260-2ACA-4E3B-A93B-CBC36625654C}"/>
              </a:ext>
            </a:extLst>
          </p:cNvPr>
          <p:cNvSpPr txBox="1"/>
          <p:nvPr/>
        </p:nvSpPr>
        <p:spPr>
          <a:xfrm>
            <a:off x="5878969" y="6310683"/>
            <a:ext cx="111436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思考与讨论</a:t>
            </a:r>
          </a:p>
        </p:txBody>
      </p:sp>
      <p:sp>
        <p:nvSpPr>
          <p:cNvPr id="35" name="灯片编号占位符 1">
            <a:extLst>
              <a:ext uri="{FF2B5EF4-FFF2-40B4-BE49-F238E27FC236}">
                <a16:creationId xmlns:a16="http://schemas.microsoft.com/office/drawing/2014/main" id="{76196D40-F4D6-43C1-B96F-E624B88FF6C9}"/>
              </a:ext>
            </a:extLst>
          </p:cNvPr>
          <p:cNvSpPr>
            <a:spLocks noGrp="1"/>
          </p:cNvSpPr>
          <p:nvPr>
            <p:ph type="sldNum" sz="quarter" idx="12"/>
          </p:nvPr>
        </p:nvSpPr>
        <p:spPr>
          <a:xfrm>
            <a:off x="9275625" y="6411769"/>
            <a:ext cx="2743200" cy="365125"/>
          </a:xfrm>
        </p:spPr>
        <p:txBody>
          <a:bodyPr/>
          <a:lstStyle/>
          <a:p>
            <a:fld id="{573AE892-A395-D04A-8DE8-8AB11E9967EA}" type="slidenum">
              <a:rPr kumimoji="1" lang="zh-CN" altLang="en-US" smtClean="0"/>
              <a:t>11</a:t>
            </a:fld>
            <a:r>
              <a:rPr kumimoji="1" lang="en-US" altLang="zh-CN" dirty="0"/>
              <a:t> /21</a:t>
            </a:r>
            <a:endParaRPr kumimoji="1" lang="zh-CN" altLang="en-US" dirty="0"/>
          </a:p>
        </p:txBody>
      </p:sp>
      <p:cxnSp>
        <p:nvCxnSpPr>
          <p:cNvPr id="36" name="直接连接符 26">
            <a:extLst>
              <a:ext uri="{FF2B5EF4-FFF2-40B4-BE49-F238E27FC236}">
                <a16:creationId xmlns:a16="http://schemas.microsoft.com/office/drawing/2014/main" id="{3853D2D3-842D-439B-AE8C-BB143AA00EA2}"/>
              </a:ext>
            </a:extLst>
          </p:cNvPr>
          <p:cNvCxnSpPr>
            <a:cxnSpLocks/>
          </p:cNvCxnSpPr>
          <p:nvPr/>
        </p:nvCxnSpPr>
        <p:spPr>
          <a:xfrm>
            <a:off x="2268675" y="6161230"/>
            <a:ext cx="9959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3556F010-76D4-4681-AE44-4522A3E96F49}"/>
              </a:ext>
            </a:extLst>
          </p:cNvPr>
          <p:cNvSpPr txBox="1"/>
          <p:nvPr/>
        </p:nvSpPr>
        <p:spPr>
          <a:xfrm>
            <a:off x="320813" y="184443"/>
            <a:ext cx="10626387" cy="461665"/>
          </a:xfrm>
          <a:prstGeom prst="rect">
            <a:avLst/>
          </a:prstGeom>
          <a:noFill/>
        </p:spPr>
        <p:txBody>
          <a:bodyPr wrap="square">
            <a:spAutoFit/>
          </a:bodyPr>
          <a:lstStyle/>
          <a:p>
            <a:pPr>
              <a:defRPr/>
            </a:pPr>
            <a:r>
              <a:rPr lang="zh-CN" altLang="en-US" sz="2400" b="1" dirty="0">
                <a:solidFill>
                  <a:schemeClr val="bg1"/>
                </a:solidFill>
                <a:latin typeface="华文仿宋" panose="02010600040101010101" pitchFamily="2" charset="-122"/>
                <a:ea typeface="华文仿宋" panose="02010600040101010101" pitchFamily="2" charset="-122"/>
                <a:cs typeface="+mn-ea"/>
              </a:rPr>
              <a:t>作者与发表概况</a:t>
            </a:r>
          </a:p>
        </p:txBody>
      </p:sp>
      <p:sp>
        <p:nvSpPr>
          <p:cNvPr id="38" name="文本框 37">
            <a:extLst>
              <a:ext uri="{FF2B5EF4-FFF2-40B4-BE49-F238E27FC236}">
                <a16:creationId xmlns:a16="http://schemas.microsoft.com/office/drawing/2014/main" id="{B868F902-F69B-4481-AFDD-F85C1B6A0E2F}"/>
              </a:ext>
            </a:extLst>
          </p:cNvPr>
          <p:cNvSpPr txBox="1"/>
          <p:nvPr/>
        </p:nvSpPr>
        <p:spPr>
          <a:xfrm>
            <a:off x="3471593" y="6203418"/>
            <a:ext cx="93417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schemeClr val="bg1">
                    <a:lumMod val="65000"/>
                  </a:schemeClr>
                </a:solidFill>
                <a:effectLst/>
                <a:uLnTx/>
                <a:uFillTx/>
                <a:latin typeface="Microsoft YaHei" panose="020B0503020204020204" pitchFamily="34" charset="-122"/>
                <a:ea typeface="Microsoft YaHei" panose="020B0503020204020204" pitchFamily="34" charset="-122"/>
              </a:rPr>
              <a:t>创新点探究</a:t>
            </a:r>
          </a:p>
        </p:txBody>
      </p:sp>
    </p:spTree>
    <p:extLst>
      <p:ext uri="{BB962C8B-B14F-4D97-AF65-F5344CB8AC3E}">
        <p14:creationId xmlns:p14="http://schemas.microsoft.com/office/powerpoint/2010/main" val="369523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95E7617-1E22-6942-BAB1-486AF7F619A5}"/>
              </a:ext>
            </a:extLst>
          </p:cNvPr>
          <p:cNvSpPr/>
          <p:nvPr/>
        </p:nvSpPr>
        <p:spPr>
          <a:xfrm>
            <a:off x="0" y="0"/>
            <a:ext cx="12192000" cy="830997"/>
          </a:xfrm>
          <a:prstGeom prst="rect">
            <a:avLst/>
          </a:prstGeom>
          <a:gradFill>
            <a:gsLst>
              <a:gs pos="17000">
                <a:srgbClr val="004EA2"/>
              </a:gs>
              <a:gs pos="100000">
                <a:srgbClr val="007BF6"/>
              </a:gs>
            </a:gsLst>
            <a:lin ang="81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elveticaExt-Normal"/>
              <a:ea typeface="OPPOSans B"/>
              <a:cs typeface="+mn-cs"/>
            </a:endParaRPr>
          </a:p>
        </p:txBody>
      </p:sp>
      <p:sp>
        <p:nvSpPr>
          <p:cNvPr id="16" name="矩形 15">
            <a:extLst>
              <a:ext uri="{FF2B5EF4-FFF2-40B4-BE49-F238E27FC236}">
                <a16:creationId xmlns:a16="http://schemas.microsoft.com/office/drawing/2014/main" id="{6595858D-1FE7-6948-AF7F-ABB479DAEEF2}"/>
              </a:ext>
            </a:extLst>
          </p:cNvPr>
          <p:cNvSpPr/>
          <p:nvPr/>
        </p:nvSpPr>
        <p:spPr>
          <a:xfrm>
            <a:off x="3547533" y="1054333"/>
            <a:ext cx="8557006" cy="48317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Light"/>
              <a:cs typeface="+mn-cs"/>
            </a:endParaRPr>
          </a:p>
        </p:txBody>
      </p:sp>
      <p:sp>
        <p:nvSpPr>
          <p:cNvPr id="28" name="矩形 27">
            <a:extLst>
              <a:ext uri="{FF2B5EF4-FFF2-40B4-BE49-F238E27FC236}">
                <a16:creationId xmlns:a16="http://schemas.microsoft.com/office/drawing/2014/main" id="{198B2FD4-50BC-40D8-9164-63A145A383B1}"/>
              </a:ext>
            </a:extLst>
          </p:cNvPr>
          <p:cNvSpPr/>
          <p:nvPr/>
        </p:nvSpPr>
        <p:spPr>
          <a:xfrm>
            <a:off x="0" y="6027597"/>
            <a:ext cx="12192000" cy="830997"/>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9" name="图形 28">
            <a:extLst>
              <a:ext uri="{FF2B5EF4-FFF2-40B4-BE49-F238E27FC236}">
                <a16:creationId xmlns:a16="http://schemas.microsoft.com/office/drawing/2014/main" id="{4010444B-40C3-425F-B54F-4B41D473ED47}"/>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23039"/>
          <a:stretch/>
        </p:blipFill>
        <p:spPr>
          <a:xfrm>
            <a:off x="206279" y="6255810"/>
            <a:ext cx="636861" cy="417524"/>
          </a:xfrm>
          <a:prstGeom prst="rect">
            <a:avLst/>
          </a:prstGeom>
        </p:spPr>
      </p:pic>
      <p:sp>
        <p:nvSpPr>
          <p:cNvPr id="30" name="文本框 29">
            <a:extLst>
              <a:ext uri="{FF2B5EF4-FFF2-40B4-BE49-F238E27FC236}">
                <a16:creationId xmlns:a16="http://schemas.microsoft.com/office/drawing/2014/main" id="{60B9B7D5-7695-4BEE-AB0C-777B3E6E7D75}"/>
              </a:ext>
            </a:extLst>
          </p:cNvPr>
          <p:cNvSpPr txBox="1"/>
          <p:nvPr/>
        </p:nvSpPr>
        <p:spPr>
          <a:xfrm>
            <a:off x="905393" y="6192119"/>
            <a:ext cx="1453830" cy="523220"/>
          </a:xfrm>
          <a:prstGeom prst="rect">
            <a:avLst/>
          </a:prstGeom>
          <a:noFill/>
        </p:spPr>
        <p:txBody>
          <a:bodyPr wrap="square" rtlCol="0">
            <a:spAutoFit/>
          </a:bodyPr>
          <a:lstStyle>
            <a:defPPr>
              <a:defRPr lang="zh-CN"/>
            </a:defPPr>
            <a:lvl1pPr>
              <a:defRPr sz="1400">
                <a:solidFill>
                  <a:schemeClr val="bg1">
                    <a:lumMod val="65000"/>
                  </a:schemeClr>
                </a:solidFill>
              </a:defRPr>
            </a:lvl1pPr>
          </a:lstStyle>
          <a:p>
            <a:pPr algn="ctr">
              <a:defRPr/>
            </a:pPr>
            <a:r>
              <a:rPr lang="zh-CN" altLang="en-US" dirty="0">
                <a:latin typeface="Microsoft YaHei" panose="020B0503020204020204" pitchFamily="34" charset="-122"/>
                <a:ea typeface="Microsoft YaHei" panose="020B0503020204020204" pitchFamily="34" charset="-122"/>
                <a:sym typeface="+mn-lt"/>
              </a:rPr>
              <a:t>小样本学习</a:t>
            </a:r>
            <a:endParaRPr lang="en-US" altLang="zh-CN" dirty="0">
              <a:latin typeface="Microsoft YaHei" panose="020B0503020204020204" pitchFamily="34" charset="-122"/>
              <a:ea typeface="Microsoft YaHei" panose="020B0503020204020204" pitchFamily="34" charset="-122"/>
              <a:sym typeface="+mn-lt"/>
            </a:endParaRPr>
          </a:p>
          <a:p>
            <a:pPr algn="ctr">
              <a:defRPr/>
            </a:pPr>
            <a:r>
              <a:rPr lang="zh-CN" altLang="en-US" dirty="0">
                <a:latin typeface="Microsoft YaHei" panose="020B0503020204020204" pitchFamily="34" charset="-122"/>
                <a:ea typeface="Microsoft YaHei" panose="020B0503020204020204" pitchFamily="34" charset="-122"/>
                <a:sym typeface="+mn-lt"/>
              </a:rPr>
              <a:t>     简介</a:t>
            </a:r>
          </a:p>
        </p:txBody>
      </p:sp>
      <p:sp>
        <p:nvSpPr>
          <p:cNvPr id="32" name="文本框 31">
            <a:extLst>
              <a:ext uri="{FF2B5EF4-FFF2-40B4-BE49-F238E27FC236}">
                <a16:creationId xmlns:a16="http://schemas.microsoft.com/office/drawing/2014/main" id="{772F93D5-D2A2-434F-AFD0-74D83C9578A4}"/>
              </a:ext>
            </a:extLst>
          </p:cNvPr>
          <p:cNvSpPr txBox="1"/>
          <p:nvPr/>
        </p:nvSpPr>
        <p:spPr>
          <a:xfrm>
            <a:off x="2330446" y="6310683"/>
            <a:ext cx="934170" cy="307777"/>
          </a:xfrm>
          <a:prstGeom prst="rect">
            <a:avLst/>
          </a:prstGeom>
          <a:noFill/>
        </p:spPr>
        <p:txBody>
          <a:bodyPr wrap="square" rtlCol="0">
            <a:spAutoFit/>
          </a:bodyPr>
          <a:lstStyle/>
          <a:p>
            <a:pPr algn="ctr">
              <a:defRPr/>
            </a:pPr>
            <a:r>
              <a:rPr lang="zh-CN" altLang="en-US" sz="1400" b="1" dirty="0">
                <a:latin typeface="Microsoft YaHei" panose="020B0503020204020204" pitchFamily="34" charset="-122"/>
                <a:ea typeface="Microsoft YaHei" panose="020B0503020204020204" pitchFamily="34" charset="-122"/>
              </a:rPr>
              <a:t>论文背景</a:t>
            </a:r>
          </a:p>
        </p:txBody>
      </p:sp>
      <p:sp>
        <p:nvSpPr>
          <p:cNvPr id="33" name="文本框 32">
            <a:extLst>
              <a:ext uri="{FF2B5EF4-FFF2-40B4-BE49-F238E27FC236}">
                <a16:creationId xmlns:a16="http://schemas.microsoft.com/office/drawing/2014/main" id="{28DAC947-718B-42A8-A24E-E1642D18F19C}"/>
              </a:ext>
            </a:extLst>
          </p:cNvPr>
          <p:cNvSpPr txBox="1"/>
          <p:nvPr/>
        </p:nvSpPr>
        <p:spPr>
          <a:xfrm>
            <a:off x="4684970" y="6310683"/>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结果分析</a:t>
            </a:r>
          </a:p>
        </p:txBody>
      </p:sp>
      <p:sp>
        <p:nvSpPr>
          <p:cNvPr id="34" name="文本框 33">
            <a:extLst>
              <a:ext uri="{FF2B5EF4-FFF2-40B4-BE49-F238E27FC236}">
                <a16:creationId xmlns:a16="http://schemas.microsoft.com/office/drawing/2014/main" id="{BD4FF260-2ACA-4E3B-A93B-CBC36625654C}"/>
              </a:ext>
            </a:extLst>
          </p:cNvPr>
          <p:cNvSpPr txBox="1"/>
          <p:nvPr/>
        </p:nvSpPr>
        <p:spPr>
          <a:xfrm>
            <a:off x="5878969" y="6310683"/>
            <a:ext cx="111436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思考与讨论</a:t>
            </a:r>
          </a:p>
        </p:txBody>
      </p:sp>
      <p:sp>
        <p:nvSpPr>
          <p:cNvPr id="35" name="灯片编号占位符 1">
            <a:extLst>
              <a:ext uri="{FF2B5EF4-FFF2-40B4-BE49-F238E27FC236}">
                <a16:creationId xmlns:a16="http://schemas.microsoft.com/office/drawing/2014/main" id="{76196D40-F4D6-43C1-B96F-E624B88FF6C9}"/>
              </a:ext>
            </a:extLst>
          </p:cNvPr>
          <p:cNvSpPr>
            <a:spLocks noGrp="1"/>
          </p:cNvSpPr>
          <p:nvPr>
            <p:ph type="sldNum" sz="quarter" idx="12"/>
          </p:nvPr>
        </p:nvSpPr>
        <p:spPr>
          <a:xfrm>
            <a:off x="9275625" y="6411769"/>
            <a:ext cx="2743200" cy="365125"/>
          </a:xfrm>
        </p:spPr>
        <p:txBody>
          <a:bodyPr/>
          <a:lstStyle/>
          <a:p>
            <a:fld id="{573AE892-A395-D04A-8DE8-8AB11E9967EA}" type="slidenum">
              <a:rPr kumimoji="1" lang="zh-CN" altLang="en-US" smtClean="0"/>
              <a:t>12</a:t>
            </a:fld>
            <a:r>
              <a:rPr kumimoji="1" lang="en-US" altLang="zh-CN" dirty="0"/>
              <a:t> /21</a:t>
            </a:r>
            <a:endParaRPr kumimoji="1" lang="zh-CN" altLang="en-US" dirty="0"/>
          </a:p>
        </p:txBody>
      </p:sp>
      <p:cxnSp>
        <p:nvCxnSpPr>
          <p:cNvPr id="36" name="直接连接符 26">
            <a:extLst>
              <a:ext uri="{FF2B5EF4-FFF2-40B4-BE49-F238E27FC236}">
                <a16:creationId xmlns:a16="http://schemas.microsoft.com/office/drawing/2014/main" id="{3853D2D3-842D-439B-AE8C-BB143AA00EA2}"/>
              </a:ext>
            </a:extLst>
          </p:cNvPr>
          <p:cNvCxnSpPr>
            <a:cxnSpLocks/>
          </p:cNvCxnSpPr>
          <p:nvPr/>
        </p:nvCxnSpPr>
        <p:spPr>
          <a:xfrm>
            <a:off x="2268675" y="6161230"/>
            <a:ext cx="9959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3556F010-76D4-4681-AE44-4522A3E96F49}"/>
              </a:ext>
            </a:extLst>
          </p:cNvPr>
          <p:cNvSpPr txBox="1"/>
          <p:nvPr/>
        </p:nvSpPr>
        <p:spPr>
          <a:xfrm>
            <a:off x="320813" y="184443"/>
            <a:ext cx="10626387" cy="461665"/>
          </a:xfrm>
          <a:prstGeom prst="rect">
            <a:avLst/>
          </a:prstGeom>
          <a:noFill/>
        </p:spPr>
        <p:txBody>
          <a:bodyPr wrap="square">
            <a:spAutoFit/>
          </a:bodyPr>
          <a:lstStyle/>
          <a:p>
            <a:pPr>
              <a:defRPr/>
            </a:pPr>
            <a:r>
              <a:rPr lang="zh-CN" altLang="en-US" sz="2400" b="1" dirty="0">
                <a:solidFill>
                  <a:schemeClr val="bg1"/>
                </a:solidFill>
                <a:latin typeface="华文仿宋" panose="02010600040101010101" pitchFamily="2" charset="-122"/>
                <a:ea typeface="华文仿宋" panose="02010600040101010101" pitchFamily="2" charset="-122"/>
                <a:cs typeface="+mn-ea"/>
              </a:rPr>
              <a:t>相关方法</a:t>
            </a:r>
          </a:p>
        </p:txBody>
      </p:sp>
      <p:pic>
        <p:nvPicPr>
          <p:cNvPr id="20" name="内容占位符 3">
            <a:extLst>
              <a:ext uri="{FF2B5EF4-FFF2-40B4-BE49-F238E27FC236}">
                <a16:creationId xmlns:a16="http://schemas.microsoft.com/office/drawing/2014/main" id="{CDEB28D3-D046-4D27-97DC-E686807CDBA1}"/>
              </a:ext>
            </a:extLst>
          </p:cNvPr>
          <p:cNvPicPr>
            <a:picLocks noChangeAspect="1"/>
          </p:cNvPicPr>
          <p:nvPr/>
        </p:nvPicPr>
        <p:blipFill>
          <a:blip r:embed="rId5"/>
          <a:stretch>
            <a:fillRect/>
          </a:stretch>
        </p:blipFill>
        <p:spPr>
          <a:xfrm>
            <a:off x="536306" y="1086308"/>
            <a:ext cx="2852128" cy="1705442"/>
          </a:xfrm>
          <a:prstGeom prst="rect">
            <a:avLst/>
          </a:prstGeom>
        </p:spPr>
      </p:pic>
      <p:sp>
        <p:nvSpPr>
          <p:cNvPr id="21" name="文本框 20">
            <a:extLst>
              <a:ext uri="{FF2B5EF4-FFF2-40B4-BE49-F238E27FC236}">
                <a16:creationId xmlns:a16="http://schemas.microsoft.com/office/drawing/2014/main" id="{63F41158-1698-488F-850D-973F08A0E312}"/>
              </a:ext>
            </a:extLst>
          </p:cNvPr>
          <p:cNvSpPr txBox="1"/>
          <p:nvPr/>
        </p:nvSpPr>
        <p:spPr>
          <a:xfrm>
            <a:off x="3649569" y="1204326"/>
            <a:ext cx="10068029" cy="461665"/>
          </a:xfrm>
          <a:prstGeom prst="rect">
            <a:avLst/>
          </a:prstGeom>
          <a:noFill/>
        </p:spPr>
        <p:txBody>
          <a:bodyPr wrap="square">
            <a:spAutoFit/>
          </a:bodyPr>
          <a:lstStyle/>
          <a:p>
            <a:pPr marL="342900" indent="-342900">
              <a:buFont typeface="Wingdings" panose="05000000000000000000" pitchFamily="2" charset="2"/>
              <a:buChar char="Ø"/>
              <a:defRPr/>
            </a:pPr>
            <a:r>
              <a:rPr lang="en-US" altLang="zh-CN" sz="2400" dirty="0">
                <a:latin typeface="华文仿宋" panose="02010600040101010101" pitchFamily="2" charset="-122"/>
                <a:ea typeface="华文仿宋" panose="02010600040101010101" pitchFamily="2" charset="-122"/>
              </a:rPr>
              <a:t>Prototypical network</a:t>
            </a:r>
            <a:endParaRPr lang="zh-CN" altLang="en-US" sz="2400" dirty="0">
              <a:latin typeface="华文仿宋" panose="02010600040101010101" pitchFamily="2" charset="-122"/>
              <a:ea typeface="华文仿宋" panose="02010600040101010101" pitchFamily="2" charset="-122"/>
            </a:endParaRPr>
          </a:p>
        </p:txBody>
      </p:sp>
      <p:sp>
        <p:nvSpPr>
          <p:cNvPr id="23" name="文本框 22">
            <a:extLst>
              <a:ext uri="{FF2B5EF4-FFF2-40B4-BE49-F238E27FC236}">
                <a16:creationId xmlns:a16="http://schemas.microsoft.com/office/drawing/2014/main" id="{3856CE67-CA19-4F6D-B035-01EC1CCAC9E6}"/>
              </a:ext>
            </a:extLst>
          </p:cNvPr>
          <p:cNvSpPr txBox="1"/>
          <p:nvPr/>
        </p:nvSpPr>
        <p:spPr>
          <a:xfrm>
            <a:off x="1146443" y="2872969"/>
            <a:ext cx="2931160" cy="400110"/>
          </a:xfrm>
          <a:prstGeom prst="rect">
            <a:avLst/>
          </a:prstGeom>
          <a:noFill/>
        </p:spPr>
        <p:txBody>
          <a:bodyPr wrap="square" rtlCol="0">
            <a:spAutoFit/>
          </a:bodyPr>
          <a:lstStyle/>
          <a:p>
            <a:r>
              <a:rPr lang="en-US" altLang="zh-CN" sz="2000" dirty="0">
                <a:latin typeface="华文仿宋" panose="02010600040101010101" pitchFamily="2" charset="-122"/>
                <a:ea typeface="华文仿宋" panose="02010600040101010101" pitchFamily="2" charset="-122"/>
              </a:rPr>
              <a:t>3 way 5 shot</a:t>
            </a:r>
          </a:p>
        </p:txBody>
      </p:sp>
      <p:sp>
        <p:nvSpPr>
          <p:cNvPr id="25" name="文本框 24">
            <a:extLst>
              <a:ext uri="{FF2B5EF4-FFF2-40B4-BE49-F238E27FC236}">
                <a16:creationId xmlns:a16="http://schemas.microsoft.com/office/drawing/2014/main" id="{C4655B81-2C4D-493C-B297-E66BF38FD2A4}"/>
              </a:ext>
            </a:extLst>
          </p:cNvPr>
          <p:cNvSpPr txBox="1"/>
          <p:nvPr/>
        </p:nvSpPr>
        <p:spPr>
          <a:xfrm>
            <a:off x="4110164" y="1605313"/>
            <a:ext cx="7545530" cy="264245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1600" dirty="0">
                <a:latin typeface="华文仿宋" panose="02010600040101010101" pitchFamily="2" charset="-122"/>
                <a:ea typeface="华文仿宋" panose="02010600040101010101" pitchFamily="2" charset="-122"/>
              </a:rPr>
              <a:t>把样本投影到一个低维空间，计算每个样本类别的原型：</a:t>
            </a:r>
          </a:p>
          <a:p>
            <a:pPr marL="285750" indent="-285750">
              <a:lnSpc>
                <a:spcPct val="150000"/>
              </a:lnSpc>
              <a:buFont typeface="Arial" panose="020B0604020202020204" pitchFamily="34" charset="0"/>
              <a:buChar char="•"/>
            </a:pPr>
            <a:endParaRPr lang="zh-CN" altLang="en-US" sz="1600" dirty="0">
              <a:latin typeface="华文仿宋" panose="02010600040101010101" pitchFamily="2" charset="-122"/>
              <a:ea typeface="华文仿宋" panose="02010600040101010101" pitchFamily="2" charset="-122"/>
            </a:endParaRPr>
          </a:p>
          <a:p>
            <a:pPr marL="285750" indent="-285750">
              <a:lnSpc>
                <a:spcPct val="150000"/>
              </a:lnSpc>
              <a:buFont typeface="Arial" panose="020B0604020202020204" pitchFamily="34" charset="0"/>
              <a:buChar char="•"/>
            </a:pPr>
            <a:endParaRPr lang="zh-CN" altLang="en-US" sz="1600" dirty="0">
              <a:latin typeface="华文仿宋" panose="02010600040101010101" pitchFamily="2" charset="-122"/>
              <a:ea typeface="华文仿宋" panose="02010600040101010101" pitchFamily="2" charset="-122"/>
            </a:endParaRPr>
          </a:p>
          <a:p>
            <a:pPr marL="285750" indent="-285750">
              <a:lnSpc>
                <a:spcPct val="150000"/>
              </a:lnSpc>
              <a:buFont typeface="Arial" panose="020B0604020202020204" pitchFamily="34" charset="0"/>
              <a:buChar char="•"/>
            </a:pPr>
            <a:r>
              <a:rPr lang="zh-CN" altLang="en-US" sz="1600" dirty="0">
                <a:latin typeface="华文仿宋" panose="02010600040101010101" pitchFamily="2" charset="-122"/>
                <a:ea typeface="华文仿宋" panose="02010600040101010101" pitchFamily="2" charset="-122"/>
              </a:rPr>
              <a:t>在分类的时候，通过对比目标到每个原型的距离，从而得出目标的类别</a:t>
            </a:r>
            <a:endParaRPr lang="en-US" altLang="zh-CN" sz="1600" dirty="0">
              <a:latin typeface="华文仿宋" panose="02010600040101010101" pitchFamily="2" charset="-122"/>
              <a:ea typeface="华文仿宋" panose="02010600040101010101" pitchFamily="2" charset="-122"/>
            </a:endParaRPr>
          </a:p>
          <a:p>
            <a:pPr marL="285750" indent="-285750">
              <a:lnSpc>
                <a:spcPct val="150000"/>
              </a:lnSpc>
              <a:buFont typeface="Arial" panose="020B0604020202020204" pitchFamily="34" charset="0"/>
              <a:buChar char="•"/>
            </a:pPr>
            <a:endParaRPr lang="en-US" altLang="zh-CN" sz="1600" dirty="0">
              <a:latin typeface="华文仿宋" panose="02010600040101010101" pitchFamily="2" charset="-122"/>
              <a:ea typeface="华文仿宋" panose="02010600040101010101" pitchFamily="2" charset="-122"/>
            </a:endParaRPr>
          </a:p>
          <a:p>
            <a:pPr marL="285750" indent="-285750">
              <a:lnSpc>
                <a:spcPct val="150000"/>
              </a:lnSpc>
              <a:buFont typeface="Arial" panose="020B0604020202020204" pitchFamily="34" charset="0"/>
              <a:buChar char="•"/>
            </a:pPr>
            <a:endParaRPr lang="en-US" altLang="zh-CN" sz="1600" dirty="0">
              <a:latin typeface="华文仿宋" panose="02010600040101010101" pitchFamily="2" charset="-122"/>
              <a:ea typeface="华文仿宋" panose="02010600040101010101" pitchFamily="2" charset="-122"/>
            </a:endParaRPr>
          </a:p>
          <a:p>
            <a:pPr marL="285750" indent="-285750">
              <a:lnSpc>
                <a:spcPct val="150000"/>
              </a:lnSpc>
              <a:buFont typeface="Arial" panose="020B0604020202020204" pitchFamily="34" charset="0"/>
              <a:buChar char="•"/>
            </a:pPr>
            <a:endParaRPr lang="zh-CN" altLang="en-US" sz="1600" dirty="0">
              <a:latin typeface="华文仿宋" panose="02010600040101010101" pitchFamily="2" charset="-122"/>
              <a:ea typeface="华文仿宋" panose="02010600040101010101" pitchFamily="2" charset="-122"/>
            </a:endParaRPr>
          </a:p>
        </p:txBody>
      </p:sp>
      <p:pic>
        <p:nvPicPr>
          <p:cNvPr id="26" name="图片 25">
            <a:extLst>
              <a:ext uri="{FF2B5EF4-FFF2-40B4-BE49-F238E27FC236}">
                <a16:creationId xmlns:a16="http://schemas.microsoft.com/office/drawing/2014/main" id="{AFEAFEF2-8E31-4311-BB07-FC3FECB62D1D}"/>
              </a:ext>
            </a:extLst>
          </p:cNvPr>
          <p:cNvPicPr>
            <a:picLocks noChangeAspect="1"/>
          </p:cNvPicPr>
          <p:nvPr/>
        </p:nvPicPr>
        <p:blipFill>
          <a:blip r:embed="rId6"/>
          <a:stretch>
            <a:fillRect/>
          </a:stretch>
        </p:blipFill>
        <p:spPr>
          <a:xfrm>
            <a:off x="6211318" y="2039320"/>
            <a:ext cx="2198370" cy="802640"/>
          </a:xfrm>
          <a:prstGeom prst="rect">
            <a:avLst/>
          </a:prstGeom>
        </p:spPr>
      </p:pic>
      <p:sp>
        <p:nvSpPr>
          <p:cNvPr id="27" name="文本框 26">
            <a:extLst>
              <a:ext uri="{FF2B5EF4-FFF2-40B4-BE49-F238E27FC236}">
                <a16:creationId xmlns:a16="http://schemas.microsoft.com/office/drawing/2014/main" id="{8B844B61-C207-4BDF-832A-864406A73549}"/>
              </a:ext>
            </a:extLst>
          </p:cNvPr>
          <p:cNvSpPr txBox="1"/>
          <p:nvPr/>
        </p:nvSpPr>
        <p:spPr>
          <a:xfrm>
            <a:off x="3471593" y="6203418"/>
            <a:ext cx="93417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schemeClr val="bg1">
                    <a:lumMod val="65000"/>
                  </a:schemeClr>
                </a:solidFill>
                <a:effectLst/>
                <a:uLnTx/>
                <a:uFillTx/>
                <a:latin typeface="Microsoft YaHei" panose="020B0503020204020204" pitchFamily="34" charset="-122"/>
                <a:ea typeface="Microsoft YaHei" panose="020B0503020204020204" pitchFamily="34" charset="-122"/>
              </a:rPr>
              <a:t>创新点探究</a:t>
            </a:r>
          </a:p>
        </p:txBody>
      </p:sp>
      <p:sp>
        <p:nvSpPr>
          <p:cNvPr id="57" name="文本框 56">
            <a:extLst>
              <a:ext uri="{FF2B5EF4-FFF2-40B4-BE49-F238E27FC236}">
                <a16:creationId xmlns:a16="http://schemas.microsoft.com/office/drawing/2014/main" id="{0B476279-D8B3-4101-9F33-74CE25E7DAD7}"/>
              </a:ext>
            </a:extLst>
          </p:cNvPr>
          <p:cNvSpPr txBox="1"/>
          <p:nvPr/>
        </p:nvSpPr>
        <p:spPr>
          <a:xfrm>
            <a:off x="3645888" y="3154296"/>
            <a:ext cx="4900223" cy="461665"/>
          </a:xfrm>
          <a:prstGeom prst="rect">
            <a:avLst/>
          </a:prstGeom>
          <a:noFill/>
        </p:spPr>
        <p:txBody>
          <a:bodyPr wrap="square">
            <a:spAutoFit/>
          </a:bodyPr>
          <a:lstStyle/>
          <a:p>
            <a:pPr marL="342900" indent="-342900">
              <a:buFont typeface="Wingdings" panose="05000000000000000000" pitchFamily="2" charset="2"/>
              <a:buChar char="Ø"/>
              <a:defRPr/>
            </a:pPr>
            <a:r>
              <a:rPr lang="en-US" altLang="zh-CN" sz="2400" dirty="0">
                <a:latin typeface="华文仿宋" panose="02010600040101010101" pitchFamily="2" charset="-122"/>
                <a:ea typeface="华文仿宋" panose="02010600040101010101" pitchFamily="2" charset="-122"/>
              </a:rPr>
              <a:t>Glove</a:t>
            </a:r>
            <a:endParaRPr lang="zh-CN" altLang="en-US" sz="2400" dirty="0">
              <a:latin typeface="华文仿宋" panose="02010600040101010101" pitchFamily="2" charset="-122"/>
              <a:ea typeface="华文仿宋" panose="02010600040101010101" pitchFamily="2" charset="-122"/>
            </a:endParaRPr>
          </a:p>
        </p:txBody>
      </p:sp>
      <p:sp>
        <p:nvSpPr>
          <p:cNvPr id="58" name="文本框 57">
            <a:extLst>
              <a:ext uri="{FF2B5EF4-FFF2-40B4-BE49-F238E27FC236}">
                <a16:creationId xmlns:a16="http://schemas.microsoft.com/office/drawing/2014/main" id="{EEC8944E-DDD8-4661-8278-CA8A70047E9B}"/>
              </a:ext>
            </a:extLst>
          </p:cNvPr>
          <p:cNvSpPr txBox="1"/>
          <p:nvPr/>
        </p:nvSpPr>
        <p:spPr>
          <a:xfrm>
            <a:off x="4110164" y="3661547"/>
            <a:ext cx="6837036" cy="190379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1600" dirty="0">
                <a:latin typeface="华文仿宋" panose="02010600040101010101" pitchFamily="2" charset="-122"/>
                <a:ea typeface="华文仿宋" panose="02010600040101010101" pitchFamily="2" charset="-122"/>
              </a:rPr>
              <a:t>基于全局词频统计的词表征工具，它可以把一个单词表达成一个由实数组成的向量，这些向量捕捉到了单词之间一些语义特性，比如相似性等。</a:t>
            </a:r>
            <a:endParaRPr lang="en-US" altLang="zh-CN" sz="1600" dirty="0">
              <a:latin typeface="华文仿宋" panose="02010600040101010101" pitchFamily="2" charset="-122"/>
              <a:ea typeface="华文仿宋" panose="02010600040101010101" pitchFamily="2" charset="-122"/>
            </a:endParaRPr>
          </a:p>
          <a:p>
            <a:pPr marL="285750" indent="-285750">
              <a:lnSpc>
                <a:spcPct val="150000"/>
              </a:lnSpc>
              <a:buFont typeface="Arial" panose="020B0604020202020204" pitchFamily="34" charset="0"/>
              <a:buChar char="•"/>
            </a:pPr>
            <a:r>
              <a:rPr lang="zh-CN" altLang="en-US" sz="1600" dirty="0">
                <a:latin typeface="华文仿宋" panose="02010600040101010101" pitchFamily="2" charset="-122"/>
                <a:ea typeface="华文仿宋" panose="02010600040101010101" pitchFamily="2" charset="-122"/>
              </a:rPr>
              <a:t>通过对向量的运算，比如欧几里得距离或者</a:t>
            </a:r>
            <a:r>
              <a:rPr lang="en-US" altLang="zh-CN" sz="1600" dirty="0">
                <a:latin typeface="华文仿宋" panose="02010600040101010101" pitchFamily="2" charset="-122"/>
                <a:ea typeface="华文仿宋" panose="02010600040101010101" pitchFamily="2" charset="-122"/>
              </a:rPr>
              <a:t>cosine</a:t>
            </a:r>
            <a:r>
              <a:rPr lang="zh-CN" altLang="en-US" sz="1600" dirty="0">
                <a:latin typeface="华文仿宋" panose="02010600040101010101" pitchFamily="2" charset="-122"/>
                <a:ea typeface="华文仿宋" panose="02010600040101010101" pitchFamily="2" charset="-122"/>
              </a:rPr>
              <a:t>相似度，可以计算出两个单词之间的语义相似性。</a:t>
            </a:r>
          </a:p>
        </p:txBody>
      </p:sp>
      <p:sp>
        <p:nvSpPr>
          <p:cNvPr id="59" name="文本框 58">
            <a:extLst>
              <a:ext uri="{FF2B5EF4-FFF2-40B4-BE49-F238E27FC236}">
                <a16:creationId xmlns:a16="http://schemas.microsoft.com/office/drawing/2014/main" id="{4F1A7FF5-4779-4687-B7BB-A669FE9E6262}"/>
              </a:ext>
            </a:extLst>
          </p:cNvPr>
          <p:cNvSpPr txBox="1"/>
          <p:nvPr/>
        </p:nvSpPr>
        <p:spPr>
          <a:xfrm>
            <a:off x="5152055" y="5565338"/>
            <a:ext cx="8432800" cy="369332"/>
          </a:xfrm>
          <a:prstGeom prst="rect">
            <a:avLst/>
          </a:prstGeom>
          <a:noFill/>
        </p:spPr>
        <p:txBody>
          <a:bodyPr wrap="square">
            <a:spAutoFit/>
          </a:bodyPr>
          <a:lstStyle/>
          <a:p>
            <a:r>
              <a:rPr lang="zh-CN" altLang="en-US" dirty="0">
                <a:hlinkClick r:id="rId7"/>
              </a:rPr>
              <a:t>http://www.fanyeong.com/2018/02/19/glove-in-detail/</a:t>
            </a:r>
            <a:endParaRPr lang="zh-CN" altLang="en-US" dirty="0"/>
          </a:p>
        </p:txBody>
      </p:sp>
      <p:sp>
        <p:nvSpPr>
          <p:cNvPr id="3" name="矩形: 圆角 2">
            <a:extLst>
              <a:ext uri="{FF2B5EF4-FFF2-40B4-BE49-F238E27FC236}">
                <a16:creationId xmlns:a16="http://schemas.microsoft.com/office/drawing/2014/main" id="{039A90BE-AF61-44F5-9B09-70A31BF5CDB3}"/>
              </a:ext>
            </a:extLst>
          </p:cNvPr>
          <p:cNvSpPr/>
          <p:nvPr/>
        </p:nvSpPr>
        <p:spPr>
          <a:xfrm>
            <a:off x="388280" y="4112371"/>
            <a:ext cx="826861" cy="550333"/>
          </a:xfrm>
          <a:prstGeom prst="roundRect">
            <a:avLst/>
          </a:prstGeom>
          <a:solidFill>
            <a:srgbClr val="DDEF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仿宋" panose="02010600040101010101" pitchFamily="2" charset="-122"/>
                <a:ea typeface="华文仿宋" panose="02010600040101010101" pitchFamily="2" charset="-122"/>
              </a:rPr>
              <a:t>文本</a:t>
            </a:r>
          </a:p>
        </p:txBody>
      </p:sp>
      <p:sp>
        <p:nvSpPr>
          <p:cNvPr id="62" name="矩形: 圆角 61">
            <a:extLst>
              <a:ext uri="{FF2B5EF4-FFF2-40B4-BE49-F238E27FC236}">
                <a16:creationId xmlns:a16="http://schemas.microsoft.com/office/drawing/2014/main" id="{B3799D00-9621-4E9E-94E6-3ACA1A5AC051}"/>
              </a:ext>
            </a:extLst>
          </p:cNvPr>
          <p:cNvSpPr/>
          <p:nvPr/>
        </p:nvSpPr>
        <p:spPr>
          <a:xfrm>
            <a:off x="2421147" y="4112372"/>
            <a:ext cx="826861" cy="550333"/>
          </a:xfrm>
          <a:prstGeom prst="roundRect">
            <a:avLst/>
          </a:prstGeom>
          <a:solidFill>
            <a:srgbClr val="DDEF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仿宋" panose="02010600040101010101" pitchFamily="2" charset="-122"/>
                <a:ea typeface="华文仿宋" panose="02010600040101010101" pitchFamily="2" charset="-122"/>
              </a:rPr>
              <a:t>向量</a:t>
            </a:r>
          </a:p>
        </p:txBody>
      </p:sp>
      <p:cxnSp>
        <p:nvCxnSpPr>
          <p:cNvPr id="5" name="直接箭头连接符 4">
            <a:extLst>
              <a:ext uri="{FF2B5EF4-FFF2-40B4-BE49-F238E27FC236}">
                <a16:creationId xmlns:a16="http://schemas.microsoft.com/office/drawing/2014/main" id="{7DAAE004-ED4E-434E-B599-7E87D6E4682B}"/>
              </a:ext>
            </a:extLst>
          </p:cNvPr>
          <p:cNvCxnSpPr>
            <a:stCxn id="3" idx="3"/>
            <a:endCxn id="62" idx="1"/>
          </p:cNvCxnSpPr>
          <p:nvPr/>
        </p:nvCxnSpPr>
        <p:spPr>
          <a:xfrm>
            <a:off x="1215141" y="4387538"/>
            <a:ext cx="1206006"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3" name="矩形: 圆角 62">
            <a:extLst>
              <a:ext uri="{FF2B5EF4-FFF2-40B4-BE49-F238E27FC236}">
                <a16:creationId xmlns:a16="http://schemas.microsoft.com/office/drawing/2014/main" id="{16BEEFA1-B83F-4E3F-BA20-7040099AF6C2}"/>
              </a:ext>
            </a:extLst>
          </p:cNvPr>
          <p:cNvSpPr/>
          <p:nvPr/>
        </p:nvSpPr>
        <p:spPr>
          <a:xfrm>
            <a:off x="151317" y="4789035"/>
            <a:ext cx="1300788" cy="550333"/>
          </a:xfrm>
          <a:prstGeom prst="roundRect">
            <a:avLst/>
          </a:prstGeom>
          <a:solidFill>
            <a:srgbClr val="DDEF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仿宋" panose="02010600040101010101" pitchFamily="2" charset="-122"/>
                <a:ea typeface="华文仿宋" panose="02010600040101010101" pitchFamily="2" charset="-122"/>
              </a:rPr>
              <a:t>非结构化数据</a:t>
            </a:r>
          </a:p>
        </p:txBody>
      </p:sp>
      <p:sp>
        <p:nvSpPr>
          <p:cNvPr id="64" name="矩形: 圆角 63">
            <a:extLst>
              <a:ext uri="{FF2B5EF4-FFF2-40B4-BE49-F238E27FC236}">
                <a16:creationId xmlns:a16="http://schemas.microsoft.com/office/drawing/2014/main" id="{AD3C2B21-1401-4CF4-98AD-D412E6BC7779}"/>
              </a:ext>
            </a:extLst>
          </p:cNvPr>
          <p:cNvSpPr/>
          <p:nvPr/>
        </p:nvSpPr>
        <p:spPr>
          <a:xfrm>
            <a:off x="2213714" y="4775612"/>
            <a:ext cx="1202918" cy="550333"/>
          </a:xfrm>
          <a:prstGeom prst="roundRect">
            <a:avLst/>
          </a:prstGeom>
          <a:solidFill>
            <a:srgbClr val="DDEF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仿宋" panose="02010600040101010101" pitchFamily="2" charset="-122"/>
                <a:ea typeface="华文仿宋" panose="02010600040101010101" pitchFamily="2" charset="-122"/>
              </a:rPr>
              <a:t>结构化数据</a:t>
            </a:r>
          </a:p>
        </p:txBody>
      </p:sp>
      <p:cxnSp>
        <p:nvCxnSpPr>
          <p:cNvPr id="65" name="直接箭头连接符 64">
            <a:extLst>
              <a:ext uri="{FF2B5EF4-FFF2-40B4-BE49-F238E27FC236}">
                <a16:creationId xmlns:a16="http://schemas.microsoft.com/office/drawing/2014/main" id="{B7B30414-EFEC-422B-86C7-05D33AA7ED6D}"/>
              </a:ext>
            </a:extLst>
          </p:cNvPr>
          <p:cNvCxnSpPr>
            <a:cxnSpLocks/>
            <a:stCxn id="63" idx="3"/>
            <a:endCxn id="64" idx="1"/>
          </p:cNvCxnSpPr>
          <p:nvPr/>
        </p:nvCxnSpPr>
        <p:spPr>
          <a:xfrm flipV="1">
            <a:off x="1452105" y="5050779"/>
            <a:ext cx="761609" cy="134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42710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95E7617-1E22-6942-BAB1-486AF7F619A5}"/>
              </a:ext>
            </a:extLst>
          </p:cNvPr>
          <p:cNvSpPr/>
          <p:nvPr/>
        </p:nvSpPr>
        <p:spPr>
          <a:xfrm>
            <a:off x="0" y="0"/>
            <a:ext cx="12192000" cy="830997"/>
          </a:xfrm>
          <a:prstGeom prst="rect">
            <a:avLst/>
          </a:prstGeom>
          <a:gradFill>
            <a:gsLst>
              <a:gs pos="17000">
                <a:srgbClr val="004EA2"/>
              </a:gs>
              <a:gs pos="100000">
                <a:srgbClr val="007BF6"/>
              </a:gs>
            </a:gsLst>
            <a:lin ang="81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elveticaExt-Normal"/>
              <a:ea typeface="OPPOSans B"/>
              <a:cs typeface="+mn-cs"/>
            </a:endParaRPr>
          </a:p>
        </p:txBody>
      </p:sp>
      <p:sp>
        <p:nvSpPr>
          <p:cNvPr id="28" name="矩形 27">
            <a:extLst>
              <a:ext uri="{FF2B5EF4-FFF2-40B4-BE49-F238E27FC236}">
                <a16:creationId xmlns:a16="http://schemas.microsoft.com/office/drawing/2014/main" id="{198B2FD4-50BC-40D8-9164-63A145A383B1}"/>
              </a:ext>
            </a:extLst>
          </p:cNvPr>
          <p:cNvSpPr/>
          <p:nvPr/>
        </p:nvSpPr>
        <p:spPr>
          <a:xfrm>
            <a:off x="0" y="6027597"/>
            <a:ext cx="12192000" cy="830997"/>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9" name="图形 28">
            <a:extLst>
              <a:ext uri="{FF2B5EF4-FFF2-40B4-BE49-F238E27FC236}">
                <a16:creationId xmlns:a16="http://schemas.microsoft.com/office/drawing/2014/main" id="{4010444B-40C3-425F-B54F-4B41D473ED47}"/>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23039"/>
          <a:stretch/>
        </p:blipFill>
        <p:spPr>
          <a:xfrm>
            <a:off x="206279" y="6255810"/>
            <a:ext cx="636861" cy="417524"/>
          </a:xfrm>
          <a:prstGeom prst="rect">
            <a:avLst/>
          </a:prstGeom>
        </p:spPr>
      </p:pic>
      <p:sp>
        <p:nvSpPr>
          <p:cNvPr id="30" name="文本框 29">
            <a:extLst>
              <a:ext uri="{FF2B5EF4-FFF2-40B4-BE49-F238E27FC236}">
                <a16:creationId xmlns:a16="http://schemas.microsoft.com/office/drawing/2014/main" id="{60B9B7D5-7695-4BEE-AB0C-777B3E6E7D75}"/>
              </a:ext>
            </a:extLst>
          </p:cNvPr>
          <p:cNvSpPr txBox="1"/>
          <p:nvPr/>
        </p:nvSpPr>
        <p:spPr>
          <a:xfrm>
            <a:off x="905393" y="6192119"/>
            <a:ext cx="1453830" cy="523220"/>
          </a:xfrm>
          <a:prstGeom prst="rect">
            <a:avLst/>
          </a:prstGeom>
          <a:noFill/>
        </p:spPr>
        <p:txBody>
          <a:bodyPr wrap="square" rtlCol="0">
            <a:spAutoFit/>
          </a:bodyPr>
          <a:lstStyle>
            <a:defPPr>
              <a:defRPr lang="zh-CN"/>
            </a:defPPr>
            <a:lvl1pPr>
              <a:defRPr sz="1400">
                <a:solidFill>
                  <a:schemeClr val="bg1">
                    <a:lumMod val="65000"/>
                  </a:schemeClr>
                </a:solidFill>
              </a:defRPr>
            </a:lvl1pPr>
          </a:lstStyle>
          <a:p>
            <a:pPr algn="ctr">
              <a:defRPr/>
            </a:pPr>
            <a:r>
              <a:rPr lang="zh-CN" altLang="en-US" dirty="0">
                <a:latin typeface="Microsoft YaHei" panose="020B0503020204020204" pitchFamily="34" charset="-122"/>
                <a:ea typeface="Microsoft YaHei" panose="020B0503020204020204" pitchFamily="34" charset="-122"/>
                <a:sym typeface="+mn-lt"/>
              </a:rPr>
              <a:t>小样本学习</a:t>
            </a:r>
            <a:endParaRPr lang="en-US" altLang="zh-CN" dirty="0">
              <a:latin typeface="Microsoft YaHei" panose="020B0503020204020204" pitchFamily="34" charset="-122"/>
              <a:ea typeface="Microsoft YaHei" panose="020B0503020204020204" pitchFamily="34" charset="-122"/>
              <a:sym typeface="+mn-lt"/>
            </a:endParaRPr>
          </a:p>
          <a:p>
            <a:pPr algn="ctr">
              <a:defRPr/>
            </a:pPr>
            <a:r>
              <a:rPr lang="zh-CN" altLang="en-US" dirty="0">
                <a:latin typeface="Microsoft YaHei" panose="020B0503020204020204" pitchFamily="34" charset="-122"/>
                <a:ea typeface="Microsoft YaHei" panose="020B0503020204020204" pitchFamily="34" charset="-122"/>
                <a:sym typeface="+mn-lt"/>
              </a:rPr>
              <a:t>     简介</a:t>
            </a:r>
          </a:p>
        </p:txBody>
      </p:sp>
      <p:sp>
        <p:nvSpPr>
          <p:cNvPr id="32" name="文本框 31">
            <a:extLst>
              <a:ext uri="{FF2B5EF4-FFF2-40B4-BE49-F238E27FC236}">
                <a16:creationId xmlns:a16="http://schemas.microsoft.com/office/drawing/2014/main" id="{772F93D5-D2A2-434F-AFD0-74D83C9578A4}"/>
              </a:ext>
            </a:extLst>
          </p:cNvPr>
          <p:cNvSpPr txBox="1"/>
          <p:nvPr/>
        </p:nvSpPr>
        <p:spPr>
          <a:xfrm>
            <a:off x="2330446" y="6310683"/>
            <a:ext cx="934170" cy="307777"/>
          </a:xfrm>
          <a:prstGeom prst="rect">
            <a:avLst/>
          </a:prstGeom>
          <a:noFill/>
        </p:spPr>
        <p:txBody>
          <a:bodyPr wrap="square" rtlCol="0">
            <a:spAutoFit/>
          </a:bodyPr>
          <a:lstStyle/>
          <a:p>
            <a:pPr algn="ctr">
              <a:defRPr/>
            </a:pPr>
            <a:r>
              <a:rPr lang="zh-CN" altLang="en-US" sz="1400" b="1" dirty="0">
                <a:latin typeface="Microsoft YaHei" panose="020B0503020204020204" pitchFamily="34" charset="-122"/>
                <a:ea typeface="Microsoft YaHei" panose="020B0503020204020204" pitchFamily="34" charset="-122"/>
              </a:rPr>
              <a:t>论文背景</a:t>
            </a:r>
          </a:p>
        </p:txBody>
      </p:sp>
      <p:sp>
        <p:nvSpPr>
          <p:cNvPr id="33" name="文本框 32">
            <a:extLst>
              <a:ext uri="{FF2B5EF4-FFF2-40B4-BE49-F238E27FC236}">
                <a16:creationId xmlns:a16="http://schemas.microsoft.com/office/drawing/2014/main" id="{28DAC947-718B-42A8-A24E-E1642D18F19C}"/>
              </a:ext>
            </a:extLst>
          </p:cNvPr>
          <p:cNvSpPr txBox="1"/>
          <p:nvPr/>
        </p:nvSpPr>
        <p:spPr>
          <a:xfrm>
            <a:off x="4684970" y="6310683"/>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结果分析</a:t>
            </a:r>
          </a:p>
        </p:txBody>
      </p:sp>
      <p:sp>
        <p:nvSpPr>
          <p:cNvPr id="34" name="文本框 33">
            <a:extLst>
              <a:ext uri="{FF2B5EF4-FFF2-40B4-BE49-F238E27FC236}">
                <a16:creationId xmlns:a16="http://schemas.microsoft.com/office/drawing/2014/main" id="{BD4FF260-2ACA-4E3B-A93B-CBC36625654C}"/>
              </a:ext>
            </a:extLst>
          </p:cNvPr>
          <p:cNvSpPr txBox="1"/>
          <p:nvPr/>
        </p:nvSpPr>
        <p:spPr>
          <a:xfrm>
            <a:off x="5878969" y="6310683"/>
            <a:ext cx="111436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思考与讨论</a:t>
            </a:r>
          </a:p>
        </p:txBody>
      </p:sp>
      <p:sp>
        <p:nvSpPr>
          <p:cNvPr id="35" name="灯片编号占位符 1">
            <a:extLst>
              <a:ext uri="{FF2B5EF4-FFF2-40B4-BE49-F238E27FC236}">
                <a16:creationId xmlns:a16="http://schemas.microsoft.com/office/drawing/2014/main" id="{76196D40-F4D6-43C1-B96F-E624B88FF6C9}"/>
              </a:ext>
            </a:extLst>
          </p:cNvPr>
          <p:cNvSpPr>
            <a:spLocks noGrp="1"/>
          </p:cNvSpPr>
          <p:nvPr>
            <p:ph type="sldNum" sz="quarter" idx="12"/>
          </p:nvPr>
        </p:nvSpPr>
        <p:spPr>
          <a:xfrm>
            <a:off x="9275625" y="6411769"/>
            <a:ext cx="2743200" cy="365125"/>
          </a:xfrm>
        </p:spPr>
        <p:txBody>
          <a:bodyPr/>
          <a:lstStyle/>
          <a:p>
            <a:fld id="{573AE892-A395-D04A-8DE8-8AB11E9967EA}" type="slidenum">
              <a:rPr kumimoji="1" lang="zh-CN" altLang="en-US" smtClean="0"/>
              <a:t>13</a:t>
            </a:fld>
            <a:r>
              <a:rPr kumimoji="1" lang="en-US" altLang="zh-CN" dirty="0"/>
              <a:t> /21</a:t>
            </a:r>
            <a:endParaRPr kumimoji="1" lang="zh-CN" altLang="en-US" dirty="0"/>
          </a:p>
        </p:txBody>
      </p:sp>
      <p:cxnSp>
        <p:nvCxnSpPr>
          <p:cNvPr id="36" name="直接连接符 26">
            <a:extLst>
              <a:ext uri="{FF2B5EF4-FFF2-40B4-BE49-F238E27FC236}">
                <a16:creationId xmlns:a16="http://schemas.microsoft.com/office/drawing/2014/main" id="{3853D2D3-842D-439B-AE8C-BB143AA00EA2}"/>
              </a:ext>
            </a:extLst>
          </p:cNvPr>
          <p:cNvCxnSpPr>
            <a:cxnSpLocks/>
          </p:cNvCxnSpPr>
          <p:nvPr/>
        </p:nvCxnSpPr>
        <p:spPr>
          <a:xfrm>
            <a:off x="2268675" y="6161230"/>
            <a:ext cx="9959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3556F010-76D4-4681-AE44-4522A3E96F49}"/>
              </a:ext>
            </a:extLst>
          </p:cNvPr>
          <p:cNvSpPr txBox="1"/>
          <p:nvPr/>
        </p:nvSpPr>
        <p:spPr>
          <a:xfrm>
            <a:off x="320813" y="184443"/>
            <a:ext cx="10626387" cy="461665"/>
          </a:xfrm>
          <a:prstGeom prst="rect">
            <a:avLst/>
          </a:prstGeom>
          <a:noFill/>
        </p:spPr>
        <p:txBody>
          <a:bodyPr wrap="square">
            <a:spAutoFit/>
          </a:bodyPr>
          <a:lstStyle/>
          <a:p>
            <a:pPr>
              <a:defRPr/>
            </a:pPr>
            <a:r>
              <a:rPr lang="zh-CN" altLang="en-US" sz="2400" b="1" dirty="0">
                <a:solidFill>
                  <a:schemeClr val="bg1"/>
                </a:solidFill>
                <a:latin typeface="华文仿宋" panose="02010600040101010101" pitchFamily="2" charset="-122"/>
                <a:ea typeface="华文仿宋" panose="02010600040101010101" pitchFamily="2" charset="-122"/>
                <a:cs typeface="+mn-ea"/>
              </a:rPr>
              <a:t>拟解决问题</a:t>
            </a:r>
          </a:p>
        </p:txBody>
      </p:sp>
      <p:sp>
        <p:nvSpPr>
          <p:cNvPr id="27" name="文本框 26">
            <a:extLst>
              <a:ext uri="{FF2B5EF4-FFF2-40B4-BE49-F238E27FC236}">
                <a16:creationId xmlns:a16="http://schemas.microsoft.com/office/drawing/2014/main" id="{8B844B61-C207-4BDF-832A-864406A73549}"/>
              </a:ext>
            </a:extLst>
          </p:cNvPr>
          <p:cNvSpPr txBox="1"/>
          <p:nvPr/>
        </p:nvSpPr>
        <p:spPr>
          <a:xfrm>
            <a:off x="3471593" y="6203418"/>
            <a:ext cx="93417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schemeClr val="bg1">
                    <a:lumMod val="65000"/>
                  </a:schemeClr>
                </a:solidFill>
                <a:effectLst/>
                <a:uLnTx/>
                <a:uFillTx/>
                <a:latin typeface="Microsoft YaHei" panose="020B0503020204020204" pitchFamily="34" charset="-122"/>
                <a:ea typeface="Microsoft YaHei" panose="020B0503020204020204" pitchFamily="34" charset="-122"/>
              </a:rPr>
              <a:t>创新点探究</a:t>
            </a:r>
          </a:p>
        </p:txBody>
      </p:sp>
      <p:sp>
        <p:nvSpPr>
          <p:cNvPr id="45" name="文本框 44">
            <a:extLst>
              <a:ext uri="{FF2B5EF4-FFF2-40B4-BE49-F238E27FC236}">
                <a16:creationId xmlns:a16="http://schemas.microsoft.com/office/drawing/2014/main" id="{76F201C6-4CDF-42BC-BD7A-E4205C900FAE}"/>
              </a:ext>
            </a:extLst>
          </p:cNvPr>
          <p:cNvSpPr txBox="1"/>
          <p:nvPr/>
        </p:nvSpPr>
        <p:spPr>
          <a:xfrm>
            <a:off x="605758" y="1114619"/>
            <a:ext cx="10341442" cy="5227778"/>
          </a:xfrm>
          <a:prstGeom prst="rect">
            <a:avLst/>
          </a:prstGeom>
          <a:noFill/>
        </p:spPr>
        <p:txBody>
          <a:bodyPr wrap="square">
            <a:spAutoFit/>
          </a:bodyPr>
          <a:lstStyle/>
          <a:p>
            <a:pPr marL="742950" lvl="1" indent="-285750">
              <a:lnSpc>
                <a:spcPct val="150000"/>
              </a:lnSpc>
              <a:buFont typeface="Wingdings" pitchFamily="2" charset="2"/>
              <a:buChar char="Ø"/>
            </a:pPr>
            <a:r>
              <a:rPr lang="zh-CN" altLang="en-US" sz="1600" dirty="0">
                <a:latin typeface="华文仿宋" panose="02010600040101010101" pitchFamily="2" charset="-122"/>
                <a:ea typeface="华文仿宋" panose="02010600040101010101" pitchFamily="2" charset="-122"/>
              </a:rPr>
              <a:t>单模态：</a:t>
            </a:r>
            <a:r>
              <a:rPr lang="zh-CN" altLang="en-US" sz="1600" b="1" dirty="0">
                <a:latin typeface="华文仿宋" panose="02010600040101010101" pitchFamily="2" charset="-122"/>
                <a:ea typeface="华文仿宋" panose="02010600040101010101" pitchFamily="2" charset="-122"/>
              </a:rPr>
              <a:t>当来自视觉方面的支持图像的数量非常小时，</a:t>
            </a:r>
            <a:r>
              <a:rPr lang="zh-CN" altLang="en-US" sz="1600" b="1" dirty="0">
                <a:solidFill>
                  <a:prstClr val="black"/>
                </a:solidFill>
                <a:latin typeface="华文仿宋" panose="02010600040101010101" pitchFamily="2" charset="-122"/>
                <a:ea typeface="华文仿宋" panose="02010600040101010101" pitchFamily="2" charset="-122"/>
              </a:rPr>
              <a:t>图像分类中视觉信息的支持有限，</a:t>
            </a:r>
            <a:r>
              <a:rPr lang="zh-CN" altLang="en-US" sz="1600" b="1" dirty="0">
                <a:latin typeface="华文仿宋" panose="02010600040101010101" pitchFamily="2" charset="-122"/>
                <a:ea typeface="华文仿宋" panose="02010600040101010101" pitchFamily="2" charset="-122"/>
              </a:rPr>
              <a:t>模态提供的信息往往是嘈杂、局部的。</a:t>
            </a:r>
            <a:endParaRPr lang="en-US" altLang="zh-CN" sz="1600" b="1" dirty="0">
              <a:latin typeface="华文仿宋" panose="02010600040101010101" pitchFamily="2" charset="-122"/>
              <a:ea typeface="华文仿宋" panose="02010600040101010101" pitchFamily="2" charset="-122"/>
            </a:endParaRPr>
          </a:p>
          <a:p>
            <a:pPr marL="1200150" lvl="2" indent="-285750">
              <a:lnSpc>
                <a:spcPct val="150000"/>
              </a:lnSpc>
              <a:buFont typeface="Arial" panose="020B0604020202020204" pitchFamily="34" charset="0"/>
              <a:buChar char="•"/>
            </a:pPr>
            <a:r>
              <a:rPr lang="zh-CN" altLang="en-US" sz="1600" dirty="0">
                <a:latin typeface="华文仿宋" panose="02010600040101010101" pitchFamily="2" charset="-122"/>
                <a:ea typeface="华文仿宋" panose="02010600040101010101" pitchFamily="2" charset="-122"/>
              </a:rPr>
              <a:t>语义表示（从无监督文本语料库中学习）可以提供强大的先验知识和上下文来帮助学习。 通过引入文本信息（先验知识），帮助原型的学习，使少数样本的特征平均值更好的代表原型</a:t>
            </a:r>
            <a:endParaRPr lang="en-US" altLang="zh-CN" sz="1600" dirty="0">
              <a:latin typeface="华文仿宋" panose="02010600040101010101" pitchFamily="2" charset="-122"/>
              <a:ea typeface="华文仿宋" panose="02010600040101010101" pitchFamily="2" charset="-122"/>
            </a:endParaRPr>
          </a:p>
          <a:p>
            <a:pPr marL="742950" lvl="1" indent="-285750">
              <a:lnSpc>
                <a:spcPct val="150000"/>
              </a:lnSpc>
              <a:buFont typeface="Wingdings" pitchFamily="2" charset="2"/>
              <a:buChar char="Ø"/>
            </a:pPr>
            <a:r>
              <a:rPr lang="zh-CN" altLang="en-US" sz="1600" dirty="0">
                <a:latin typeface="华文仿宋" panose="02010600040101010101" pitchFamily="2" charset="-122"/>
                <a:ea typeface="华文仿宋" panose="02010600040101010101" pitchFamily="2" charset="-122"/>
              </a:rPr>
              <a:t>多模态：</a:t>
            </a:r>
            <a:r>
              <a:rPr lang="zh-CN" altLang="en-US" sz="1600" b="1" dirty="0">
                <a:latin typeface="华文仿宋" panose="02010600040101010101" pitchFamily="2" charset="-122"/>
                <a:ea typeface="华文仿宋" panose="02010600040101010101" pitchFamily="2" charset="-122"/>
              </a:rPr>
              <a:t>模态对齐问题，</a:t>
            </a:r>
            <a:r>
              <a:rPr lang="zh-CN" altLang="en-US" sz="1600" dirty="0">
                <a:latin typeface="华文仿宋" panose="02010600040101010101" pitchFamily="2" charset="-122"/>
                <a:ea typeface="华文仿宋" panose="02010600040101010101" pitchFamily="2" charset="-122"/>
              </a:rPr>
              <a:t>视觉和语义特征空间具有不同的结构，在训练期间需要对齐两种模态，强制他们具有相同的语义结构。</a:t>
            </a:r>
          </a:p>
          <a:p>
            <a:pPr marL="742950" lvl="1" indent="-285750">
              <a:lnSpc>
                <a:spcPct val="150000"/>
              </a:lnSpc>
              <a:buFont typeface="Arial" panose="020B0604020202020204" pitchFamily="34" charset="0"/>
              <a:buChar char="•"/>
            </a:pPr>
            <a:endParaRPr lang="en-US" altLang="zh-CN" sz="1600" dirty="0">
              <a:latin typeface="华文仿宋" panose="02010600040101010101" pitchFamily="2" charset="-122"/>
              <a:ea typeface="华文仿宋" panose="02010600040101010101" pitchFamily="2" charset="-122"/>
            </a:endParaRPr>
          </a:p>
          <a:p>
            <a:pPr marL="742950" lvl="1" indent="-285750">
              <a:lnSpc>
                <a:spcPct val="150000"/>
              </a:lnSpc>
              <a:buFont typeface="Arial" panose="020B0604020202020204" pitchFamily="34" charset="0"/>
              <a:buChar char="•"/>
            </a:pPr>
            <a:endParaRPr lang="en-US" altLang="zh-CN" sz="1600" dirty="0">
              <a:latin typeface="华文仿宋" panose="02010600040101010101" pitchFamily="2" charset="-122"/>
              <a:ea typeface="华文仿宋" panose="02010600040101010101" pitchFamily="2" charset="-122"/>
            </a:endParaRPr>
          </a:p>
          <a:p>
            <a:pPr marL="742950" lvl="1" indent="-285750">
              <a:lnSpc>
                <a:spcPct val="150000"/>
              </a:lnSpc>
              <a:buFont typeface="Arial" panose="020B0604020202020204" pitchFamily="34" charset="0"/>
              <a:buChar char="•"/>
            </a:pPr>
            <a:endParaRPr lang="en-US" altLang="zh-CN" sz="1600" dirty="0">
              <a:latin typeface="华文仿宋" panose="02010600040101010101" pitchFamily="2" charset="-122"/>
              <a:ea typeface="华文仿宋" panose="02010600040101010101" pitchFamily="2" charset="-122"/>
            </a:endParaRPr>
          </a:p>
          <a:p>
            <a:pPr marL="742950" lvl="1" indent="-285750">
              <a:lnSpc>
                <a:spcPct val="150000"/>
              </a:lnSpc>
              <a:buFont typeface="Arial" panose="020B0604020202020204" pitchFamily="34" charset="0"/>
              <a:buChar char="•"/>
            </a:pPr>
            <a:endParaRPr lang="en-US" altLang="zh-CN" sz="1600" dirty="0">
              <a:latin typeface="华文仿宋" panose="02010600040101010101" pitchFamily="2" charset="-122"/>
              <a:ea typeface="华文仿宋" panose="02010600040101010101" pitchFamily="2" charset="-122"/>
            </a:endParaRPr>
          </a:p>
          <a:p>
            <a:pPr marL="742950" lvl="1" indent="-285750">
              <a:lnSpc>
                <a:spcPct val="150000"/>
              </a:lnSpc>
              <a:buFont typeface="Arial" panose="020B0604020202020204" pitchFamily="34" charset="0"/>
              <a:buChar char="•"/>
            </a:pPr>
            <a:endParaRPr lang="en-US" altLang="zh-CN" sz="1600" dirty="0">
              <a:latin typeface="华文仿宋" panose="02010600040101010101" pitchFamily="2" charset="-122"/>
              <a:ea typeface="华文仿宋" panose="02010600040101010101" pitchFamily="2" charset="-122"/>
            </a:endParaRPr>
          </a:p>
          <a:p>
            <a:pPr marL="742950" lvl="1" indent="-285750">
              <a:lnSpc>
                <a:spcPct val="150000"/>
              </a:lnSpc>
              <a:buFont typeface="Arial" panose="020B0604020202020204" pitchFamily="34" charset="0"/>
              <a:buChar char="•"/>
            </a:pPr>
            <a:endParaRPr lang="en-US" altLang="zh-CN" sz="1600" dirty="0">
              <a:latin typeface="华文仿宋" panose="02010600040101010101" pitchFamily="2" charset="-122"/>
              <a:ea typeface="华文仿宋" panose="02010600040101010101" pitchFamily="2" charset="-122"/>
            </a:endParaRPr>
          </a:p>
          <a:p>
            <a:pPr marL="742950" lvl="1" indent="-285750">
              <a:lnSpc>
                <a:spcPct val="150000"/>
              </a:lnSpc>
              <a:buFont typeface="Arial" panose="020B0604020202020204" pitchFamily="34" charset="0"/>
              <a:buChar char="•"/>
            </a:pPr>
            <a:endParaRPr lang="en-US" altLang="zh-CN" sz="1600" dirty="0">
              <a:latin typeface="华文仿宋" panose="02010600040101010101" pitchFamily="2" charset="-122"/>
              <a:ea typeface="华文仿宋" panose="02010600040101010101" pitchFamily="2" charset="-122"/>
            </a:endParaRPr>
          </a:p>
          <a:p>
            <a:pPr marL="285750" indent="-285750">
              <a:lnSpc>
                <a:spcPct val="150000"/>
              </a:lnSpc>
              <a:buFont typeface="Arial" panose="020B0604020202020204" pitchFamily="34" charset="0"/>
              <a:buChar char="•"/>
            </a:pPr>
            <a:endParaRPr lang="en-US" altLang="zh-CN" sz="1600" dirty="0">
              <a:latin typeface="华文仿宋" panose="02010600040101010101" pitchFamily="2" charset="-122"/>
              <a:ea typeface="华文仿宋" panose="02010600040101010101" pitchFamily="2" charset="-122"/>
            </a:endParaRPr>
          </a:p>
        </p:txBody>
      </p:sp>
      <p:sp>
        <p:nvSpPr>
          <p:cNvPr id="16" name="Google Shape;99;p18">
            <a:extLst>
              <a:ext uri="{FF2B5EF4-FFF2-40B4-BE49-F238E27FC236}">
                <a16:creationId xmlns:a16="http://schemas.microsoft.com/office/drawing/2014/main" id="{84E5ED8A-D7C8-4218-B0AF-9546400BD2F3}"/>
              </a:ext>
            </a:extLst>
          </p:cNvPr>
          <p:cNvSpPr/>
          <p:nvPr/>
        </p:nvSpPr>
        <p:spPr>
          <a:xfrm>
            <a:off x="5153869" y="3653599"/>
            <a:ext cx="1249045" cy="129159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7" name="Google Shape;3801;p68">
            <a:extLst>
              <a:ext uri="{FF2B5EF4-FFF2-40B4-BE49-F238E27FC236}">
                <a16:creationId xmlns:a16="http://schemas.microsoft.com/office/drawing/2014/main" id="{FFD25D08-FC3F-43A1-94B4-0B41D06C289F}"/>
              </a:ext>
            </a:extLst>
          </p:cNvPr>
          <p:cNvSpPr/>
          <p:nvPr/>
        </p:nvSpPr>
        <p:spPr>
          <a:xfrm>
            <a:off x="5375484" y="4733734"/>
            <a:ext cx="76200" cy="11176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263;p74">
            <a:extLst>
              <a:ext uri="{FF2B5EF4-FFF2-40B4-BE49-F238E27FC236}">
                <a16:creationId xmlns:a16="http://schemas.microsoft.com/office/drawing/2014/main" id="{58F2A28D-29E1-4C5D-A1DC-926E28614513}"/>
              </a:ext>
            </a:extLst>
          </p:cNvPr>
          <p:cNvSpPr/>
          <p:nvPr/>
        </p:nvSpPr>
        <p:spPr>
          <a:xfrm>
            <a:off x="5735581" y="426589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文本框 18">
            <a:extLst>
              <a:ext uri="{FF2B5EF4-FFF2-40B4-BE49-F238E27FC236}">
                <a16:creationId xmlns:a16="http://schemas.microsoft.com/office/drawing/2014/main" id="{C37D32FB-C3D5-40D4-AF1A-F8D5DA13EE07}"/>
              </a:ext>
            </a:extLst>
          </p:cNvPr>
          <p:cNvSpPr txBox="1"/>
          <p:nvPr/>
        </p:nvSpPr>
        <p:spPr>
          <a:xfrm>
            <a:off x="6715844" y="3623182"/>
            <a:ext cx="1362710" cy="275590"/>
          </a:xfrm>
          <a:prstGeom prst="rect">
            <a:avLst/>
          </a:prstGeom>
          <a:noFill/>
        </p:spPr>
        <p:txBody>
          <a:bodyPr wrap="square" rtlCol="0">
            <a:spAutoFit/>
          </a:bodyPr>
          <a:lstStyle/>
          <a:p>
            <a:r>
              <a:rPr lang="en-US" altLang="zh-CN" sz="1200" dirty="0"/>
              <a:t>true prototype</a:t>
            </a:r>
          </a:p>
        </p:txBody>
      </p:sp>
      <p:sp>
        <p:nvSpPr>
          <p:cNvPr id="20" name="文本框 19">
            <a:extLst>
              <a:ext uri="{FF2B5EF4-FFF2-40B4-BE49-F238E27FC236}">
                <a16:creationId xmlns:a16="http://schemas.microsoft.com/office/drawing/2014/main" id="{39D68F72-5331-4C84-AB56-A3C09AB04F89}"/>
              </a:ext>
            </a:extLst>
          </p:cNvPr>
          <p:cNvSpPr txBox="1"/>
          <p:nvPr/>
        </p:nvSpPr>
        <p:spPr>
          <a:xfrm>
            <a:off x="4029737" y="5183526"/>
            <a:ext cx="2298065" cy="275590"/>
          </a:xfrm>
          <a:prstGeom prst="rect">
            <a:avLst/>
          </a:prstGeom>
          <a:noFill/>
        </p:spPr>
        <p:txBody>
          <a:bodyPr wrap="square" rtlCol="0">
            <a:spAutoFit/>
          </a:bodyPr>
          <a:lstStyle/>
          <a:p>
            <a:r>
              <a:rPr lang="en-US" altLang="zh-CN" sz="1200" dirty="0"/>
              <a:t>one-shot</a:t>
            </a:r>
            <a:r>
              <a:rPr lang="zh-CN" altLang="en-US" sz="1200" dirty="0"/>
              <a:t>下的</a:t>
            </a:r>
            <a:r>
              <a:rPr lang="en-US" altLang="zh-CN" sz="1200" dirty="0"/>
              <a:t>prototype</a:t>
            </a:r>
          </a:p>
        </p:txBody>
      </p:sp>
      <p:grpSp>
        <p:nvGrpSpPr>
          <p:cNvPr id="21" name="Group 9出自【趣你的PPT】(微信:qunideppt)：最优质的PPT资源库">
            <a:extLst>
              <a:ext uri="{FF2B5EF4-FFF2-40B4-BE49-F238E27FC236}">
                <a16:creationId xmlns:a16="http://schemas.microsoft.com/office/drawing/2014/main" id="{095E12A1-B3D9-4469-9381-E0BE862231D8}"/>
              </a:ext>
            </a:extLst>
          </p:cNvPr>
          <p:cNvGrpSpPr/>
          <p:nvPr/>
        </p:nvGrpSpPr>
        <p:grpSpPr>
          <a:xfrm flipH="1">
            <a:off x="5796180" y="3771562"/>
            <a:ext cx="891213" cy="480046"/>
            <a:chOff x="1848067" y="2697524"/>
            <a:chExt cx="2311184" cy="316190"/>
          </a:xfrm>
        </p:grpSpPr>
        <p:cxnSp>
          <p:nvCxnSpPr>
            <p:cNvPr id="22" name="出自【趣你的PPT】(微信:qunideppt)：最优质的PPT资源库">
              <a:extLst>
                <a:ext uri="{FF2B5EF4-FFF2-40B4-BE49-F238E27FC236}">
                  <a16:creationId xmlns:a16="http://schemas.microsoft.com/office/drawing/2014/main" id="{0C8F0B5E-875A-410A-9DD2-23A565544339}"/>
                </a:ext>
              </a:extLst>
            </p:cNvPr>
            <p:cNvCxnSpPr/>
            <p:nvPr/>
          </p:nvCxnSpPr>
          <p:spPr>
            <a:xfrm flipH="1" flipV="1">
              <a:off x="3661285" y="2697524"/>
              <a:ext cx="497966" cy="316190"/>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23" name="出自【趣你的PPT】(微信:qunideppt)：最优质的PPT资源库">
              <a:extLst>
                <a:ext uri="{FF2B5EF4-FFF2-40B4-BE49-F238E27FC236}">
                  <a16:creationId xmlns:a16="http://schemas.microsoft.com/office/drawing/2014/main" id="{24664BF3-FA3D-4BA5-81B6-FE3C169879DB}"/>
                </a:ext>
              </a:extLst>
            </p:cNvPr>
            <p:cNvCxnSpPr/>
            <p:nvPr/>
          </p:nvCxnSpPr>
          <p:spPr>
            <a:xfrm flipH="1">
              <a:off x="1848067" y="2697524"/>
              <a:ext cx="1813219" cy="0"/>
            </a:xfrm>
            <a:prstGeom prst="line">
              <a:avLst/>
            </a:prstGeom>
            <a:ln>
              <a:tailEnd type="oval"/>
            </a:ln>
          </p:spPr>
          <p:style>
            <a:lnRef idx="3">
              <a:schemeClr val="accent3"/>
            </a:lnRef>
            <a:fillRef idx="0">
              <a:schemeClr val="accent3"/>
            </a:fillRef>
            <a:effectRef idx="2">
              <a:schemeClr val="accent3"/>
            </a:effectRef>
            <a:fontRef idx="minor">
              <a:schemeClr val="tx1"/>
            </a:fontRef>
          </p:style>
        </p:cxnSp>
      </p:grpSp>
      <p:grpSp>
        <p:nvGrpSpPr>
          <p:cNvPr id="24" name="Group 12出自【趣你的PPT】(微信:qunideppt)：最优质的PPT资源库">
            <a:extLst>
              <a:ext uri="{FF2B5EF4-FFF2-40B4-BE49-F238E27FC236}">
                <a16:creationId xmlns:a16="http://schemas.microsoft.com/office/drawing/2014/main" id="{D64168C2-30BB-491A-8A0E-3F8897450A8A}"/>
              </a:ext>
            </a:extLst>
          </p:cNvPr>
          <p:cNvGrpSpPr/>
          <p:nvPr/>
        </p:nvGrpSpPr>
        <p:grpSpPr>
          <a:xfrm flipV="1">
            <a:off x="4791881" y="4794040"/>
            <a:ext cx="596227" cy="339661"/>
            <a:chOff x="1848067" y="2697524"/>
            <a:chExt cx="2311184" cy="316190"/>
          </a:xfrm>
        </p:grpSpPr>
        <p:cxnSp>
          <p:nvCxnSpPr>
            <p:cNvPr id="25" name="出自【趣你的PPT】(微信:qunideppt)：最优质的PPT资源库">
              <a:extLst>
                <a:ext uri="{FF2B5EF4-FFF2-40B4-BE49-F238E27FC236}">
                  <a16:creationId xmlns:a16="http://schemas.microsoft.com/office/drawing/2014/main" id="{E41509AC-05A1-47D0-8E39-AFC2EAAD06FF}"/>
                </a:ext>
              </a:extLst>
            </p:cNvPr>
            <p:cNvCxnSpPr/>
            <p:nvPr/>
          </p:nvCxnSpPr>
          <p:spPr>
            <a:xfrm flipH="1" flipV="1">
              <a:off x="3661285" y="2697524"/>
              <a:ext cx="497966" cy="316190"/>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26" name="出自【趣你的PPT】(微信:qunideppt)：最优质的PPT资源库">
              <a:extLst>
                <a:ext uri="{FF2B5EF4-FFF2-40B4-BE49-F238E27FC236}">
                  <a16:creationId xmlns:a16="http://schemas.microsoft.com/office/drawing/2014/main" id="{BE9E3E10-4CFD-489D-B01E-B4CD9978311B}"/>
                </a:ext>
              </a:extLst>
            </p:cNvPr>
            <p:cNvCxnSpPr/>
            <p:nvPr/>
          </p:nvCxnSpPr>
          <p:spPr>
            <a:xfrm flipH="1">
              <a:off x="1848067" y="2697524"/>
              <a:ext cx="1813219" cy="0"/>
            </a:xfrm>
            <a:prstGeom prst="line">
              <a:avLst/>
            </a:prstGeom>
            <a:ln>
              <a:tailEnd type="oval"/>
            </a:ln>
          </p:spPr>
          <p:style>
            <a:lnRef idx="2">
              <a:schemeClr val="accent3"/>
            </a:lnRef>
            <a:fillRef idx="0">
              <a:schemeClr val="accent3"/>
            </a:fillRef>
            <a:effectRef idx="1">
              <a:schemeClr val="accent3"/>
            </a:effectRef>
            <a:fontRef idx="minor">
              <a:schemeClr val="tx1"/>
            </a:fontRef>
          </p:style>
        </p:cxnSp>
      </p:grpSp>
    </p:spTree>
    <p:extLst>
      <p:ext uri="{BB962C8B-B14F-4D97-AF65-F5344CB8AC3E}">
        <p14:creationId xmlns:p14="http://schemas.microsoft.com/office/powerpoint/2010/main" val="844888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95E7617-1E22-6942-BAB1-486AF7F619A5}"/>
              </a:ext>
            </a:extLst>
          </p:cNvPr>
          <p:cNvSpPr/>
          <p:nvPr/>
        </p:nvSpPr>
        <p:spPr>
          <a:xfrm>
            <a:off x="0" y="0"/>
            <a:ext cx="12192000" cy="830997"/>
          </a:xfrm>
          <a:prstGeom prst="rect">
            <a:avLst/>
          </a:prstGeom>
          <a:gradFill>
            <a:gsLst>
              <a:gs pos="17000">
                <a:srgbClr val="004EA2"/>
              </a:gs>
              <a:gs pos="100000">
                <a:srgbClr val="007BF6"/>
              </a:gs>
            </a:gsLst>
            <a:lin ang="81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elveticaExt-Normal"/>
              <a:ea typeface="OPPOSans B"/>
              <a:cs typeface="+mn-cs"/>
            </a:endParaRPr>
          </a:p>
        </p:txBody>
      </p:sp>
      <p:sp>
        <p:nvSpPr>
          <p:cNvPr id="28" name="矩形 27">
            <a:extLst>
              <a:ext uri="{FF2B5EF4-FFF2-40B4-BE49-F238E27FC236}">
                <a16:creationId xmlns:a16="http://schemas.microsoft.com/office/drawing/2014/main" id="{198B2FD4-50BC-40D8-9164-63A145A383B1}"/>
              </a:ext>
            </a:extLst>
          </p:cNvPr>
          <p:cNvSpPr/>
          <p:nvPr/>
        </p:nvSpPr>
        <p:spPr>
          <a:xfrm>
            <a:off x="0" y="6027597"/>
            <a:ext cx="12192000" cy="830997"/>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9" name="图形 28">
            <a:extLst>
              <a:ext uri="{FF2B5EF4-FFF2-40B4-BE49-F238E27FC236}">
                <a16:creationId xmlns:a16="http://schemas.microsoft.com/office/drawing/2014/main" id="{4010444B-40C3-425F-B54F-4B41D473ED47}"/>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23039"/>
          <a:stretch/>
        </p:blipFill>
        <p:spPr>
          <a:xfrm>
            <a:off x="206279" y="6255810"/>
            <a:ext cx="636861" cy="417524"/>
          </a:xfrm>
          <a:prstGeom prst="rect">
            <a:avLst/>
          </a:prstGeom>
        </p:spPr>
      </p:pic>
      <p:sp>
        <p:nvSpPr>
          <p:cNvPr id="30" name="文本框 29">
            <a:extLst>
              <a:ext uri="{FF2B5EF4-FFF2-40B4-BE49-F238E27FC236}">
                <a16:creationId xmlns:a16="http://schemas.microsoft.com/office/drawing/2014/main" id="{60B9B7D5-7695-4BEE-AB0C-777B3E6E7D75}"/>
              </a:ext>
            </a:extLst>
          </p:cNvPr>
          <p:cNvSpPr txBox="1"/>
          <p:nvPr/>
        </p:nvSpPr>
        <p:spPr>
          <a:xfrm>
            <a:off x="905393" y="6192119"/>
            <a:ext cx="1453830" cy="523220"/>
          </a:xfrm>
          <a:prstGeom prst="rect">
            <a:avLst/>
          </a:prstGeom>
          <a:noFill/>
        </p:spPr>
        <p:txBody>
          <a:bodyPr wrap="square" rtlCol="0">
            <a:spAutoFit/>
          </a:bodyPr>
          <a:lstStyle>
            <a:defPPr>
              <a:defRPr lang="zh-CN"/>
            </a:defPPr>
            <a:lvl1pPr>
              <a:defRPr sz="1400">
                <a:solidFill>
                  <a:schemeClr val="bg1">
                    <a:lumMod val="65000"/>
                  </a:schemeClr>
                </a:solidFill>
              </a:defRPr>
            </a:lvl1pPr>
          </a:lstStyle>
          <a:p>
            <a:pPr algn="ctr">
              <a:defRPr/>
            </a:pPr>
            <a:r>
              <a:rPr lang="zh-CN" altLang="en-US" dirty="0">
                <a:latin typeface="Microsoft YaHei" panose="020B0503020204020204" pitchFamily="34" charset="-122"/>
                <a:ea typeface="Microsoft YaHei" panose="020B0503020204020204" pitchFamily="34" charset="-122"/>
                <a:sym typeface="+mn-lt"/>
              </a:rPr>
              <a:t>小样本学习</a:t>
            </a:r>
            <a:endParaRPr lang="en-US" altLang="zh-CN" dirty="0">
              <a:latin typeface="Microsoft YaHei" panose="020B0503020204020204" pitchFamily="34" charset="-122"/>
              <a:ea typeface="Microsoft YaHei" panose="020B0503020204020204" pitchFamily="34" charset="-122"/>
              <a:sym typeface="+mn-lt"/>
            </a:endParaRPr>
          </a:p>
          <a:p>
            <a:pPr algn="ctr">
              <a:defRPr/>
            </a:pPr>
            <a:r>
              <a:rPr lang="zh-CN" altLang="en-US" dirty="0">
                <a:latin typeface="Microsoft YaHei" panose="020B0503020204020204" pitchFamily="34" charset="-122"/>
                <a:ea typeface="Microsoft YaHei" panose="020B0503020204020204" pitchFamily="34" charset="-122"/>
                <a:sym typeface="+mn-lt"/>
              </a:rPr>
              <a:t>     简介</a:t>
            </a:r>
          </a:p>
        </p:txBody>
      </p:sp>
      <p:sp>
        <p:nvSpPr>
          <p:cNvPr id="32" name="文本框 31">
            <a:extLst>
              <a:ext uri="{FF2B5EF4-FFF2-40B4-BE49-F238E27FC236}">
                <a16:creationId xmlns:a16="http://schemas.microsoft.com/office/drawing/2014/main" id="{772F93D5-D2A2-434F-AFD0-74D83C9578A4}"/>
              </a:ext>
            </a:extLst>
          </p:cNvPr>
          <p:cNvSpPr txBox="1"/>
          <p:nvPr/>
        </p:nvSpPr>
        <p:spPr>
          <a:xfrm>
            <a:off x="2330446" y="6310683"/>
            <a:ext cx="934170" cy="307777"/>
          </a:xfrm>
          <a:prstGeom prst="rect">
            <a:avLst/>
          </a:prstGeom>
          <a:noFill/>
        </p:spPr>
        <p:txBody>
          <a:bodyPr wrap="square" rtlCol="0">
            <a:spAutoFit/>
          </a:bodyPr>
          <a:lstStyle/>
          <a:p>
            <a:pPr algn="ctr">
              <a:defRPr/>
            </a:pPr>
            <a:r>
              <a:rPr lang="zh-CN" altLang="en-US" sz="1400" b="1" dirty="0">
                <a:latin typeface="Microsoft YaHei" panose="020B0503020204020204" pitchFamily="34" charset="-122"/>
                <a:ea typeface="Microsoft YaHei" panose="020B0503020204020204" pitchFamily="34" charset="-122"/>
              </a:rPr>
              <a:t>论文背景</a:t>
            </a:r>
          </a:p>
        </p:txBody>
      </p:sp>
      <p:sp>
        <p:nvSpPr>
          <p:cNvPr id="33" name="文本框 32">
            <a:extLst>
              <a:ext uri="{FF2B5EF4-FFF2-40B4-BE49-F238E27FC236}">
                <a16:creationId xmlns:a16="http://schemas.microsoft.com/office/drawing/2014/main" id="{28DAC947-718B-42A8-A24E-E1642D18F19C}"/>
              </a:ext>
            </a:extLst>
          </p:cNvPr>
          <p:cNvSpPr txBox="1"/>
          <p:nvPr/>
        </p:nvSpPr>
        <p:spPr>
          <a:xfrm>
            <a:off x="4684970" y="6310683"/>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结果分析</a:t>
            </a:r>
          </a:p>
        </p:txBody>
      </p:sp>
      <p:sp>
        <p:nvSpPr>
          <p:cNvPr id="34" name="文本框 33">
            <a:extLst>
              <a:ext uri="{FF2B5EF4-FFF2-40B4-BE49-F238E27FC236}">
                <a16:creationId xmlns:a16="http://schemas.microsoft.com/office/drawing/2014/main" id="{BD4FF260-2ACA-4E3B-A93B-CBC36625654C}"/>
              </a:ext>
            </a:extLst>
          </p:cNvPr>
          <p:cNvSpPr txBox="1"/>
          <p:nvPr/>
        </p:nvSpPr>
        <p:spPr>
          <a:xfrm>
            <a:off x="5878969" y="6310683"/>
            <a:ext cx="111436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思考与讨论</a:t>
            </a:r>
          </a:p>
        </p:txBody>
      </p:sp>
      <p:sp>
        <p:nvSpPr>
          <p:cNvPr id="35" name="灯片编号占位符 1">
            <a:extLst>
              <a:ext uri="{FF2B5EF4-FFF2-40B4-BE49-F238E27FC236}">
                <a16:creationId xmlns:a16="http://schemas.microsoft.com/office/drawing/2014/main" id="{76196D40-F4D6-43C1-B96F-E624B88FF6C9}"/>
              </a:ext>
            </a:extLst>
          </p:cNvPr>
          <p:cNvSpPr>
            <a:spLocks noGrp="1"/>
          </p:cNvSpPr>
          <p:nvPr>
            <p:ph type="sldNum" sz="quarter" idx="12"/>
          </p:nvPr>
        </p:nvSpPr>
        <p:spPr>
          <a:xfrm>
            <a:off x="9275625" y="6411769"/>
            <a:ext cx="2743200" cy="365125"/>
          </a:xfrm>
        </p:spPr>
        <p:txBody>
          <a:bodyPr/>
          <a:lstStyle/>
          <a:p>
            <a:fld id="{573AE892-A395-D04A-8DE8-8AB11E9967EA}" type="slidenum">
              <a:rPr kumimoji="1" lang="zh-CN" altLang="en-US" smtClean="0"/>
              <a:t>14</a:t>
            </a:fld>
            <a:r>
              <a:rPr kumimoji="1" lang="en-US" altLang="zh-CN" dirty="0"/>
              <a:t> /21</a:t>
            </a:r>
            <a:endParaRPr kumimoji="1" lang="zh-CN" altLang="en-US" dirty="0"/>
          </a:p>
        </p:txBody>
      </p:sp>
      <p:cxnSp>
        <p:nvCxnSpPr>
          <p:cNvPr id="36" name="直接连接符 26">
            <a:extLst>
              <a:ext uri="{FF2B5EF4-FFF2-40B4-BE49-F238E27FC236}">
                <a16:creationId xmlns:a16="http://schemas.microsoft.com/office/drawing/2014/main" id="{3853D2D3-842D-439B-AE8C-BB143AA00EA2}"/>
              </a:ext>
            </a:extLst>
          </p:cNvPr>
          <p:cNvCxnSpPr>
            <a:cxnSpLocks/>
          </p:cNvCxnSpPr>
          <p:nvPr/>
        </p:nvCxnSpPr>
        <p:spPr>
          <a:xfrm>
            <a:off x="2268675" y="6161230"/>
            <a:ext cx="9959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3556F010-76D4-4681-AE44-4522A3E96F49}"/>
              </a:ext>
            </a:extLst>
          </p:cNvPr>
          <p:cNvSpPr txBox="1"/>
          <p:nvPr/>
        </p:nvSpPr>
        <p:spPr>
          <a:xfrm>
            <a:off x="320813" y="184443"/>
            <a:ext cx="10626387" cy="461665"/>
          </a:xfrm>
          <a:prstGeom prst="rect">
            <a:avLst/>
          </a:prstGeom>
          <a:noFill/>
        </p:spPr>
        <p:txBody>
          <a:bodyPr wrap="square">
            <a:spAutoFit/>
          </a:bodyPr>
          <a:lstStyle/>
          <a:p>
            <a:pPr>
              <a:defRPr/>
            </a:pPr>
            <a:r>
              <a:rPr lang="zh-CN" altLang="en-US" sz="2400" b="1" dirty="0">
                <a:solidFill>
                  <a:schemeClr val="bg1"/>
                </a:solidFill>
                <a:latin typeface="华文仿宋" panose="02010600040101010101" pitchFamily="2" charset="-122"/>
                <a:ea typeface="华文仿宋" panose="02010600040101010101" pitchFamily="2" charset="-122"/>
                <a:cs typeface="+mn-ea"/>
              </a:rPr>
              <a:t>拟解决问题</a:t>
            </a:r>
          </a:p>
        </p:txBody>
      </p:sp>
      <p:sp>
        <p:nvSpPr>
          <p:cNvPr id="27" name="文本框 26">
            <a:extLst>
              <a:ext uri="{FF2B5EF4-FFF2-40B4-BE49-F238E27FC236}">
                <a16:creationId xmlns:a16="http://schemas.microsoft.com/office/drawing/2014/main" id="{8B844B61-C207-4BDF-832A-864406A73549}"/>
              </a:ext>
            </a:extLst>
          </p:cNvPr>
          <p:cNvSpPr txBox="1"/>
          <p:nvPr/>
        </p:nvSpPr>
        <p:spPr>
          <a:xfrm>
            <a:off x="3471593" y="6203418"/>
            <a:ext cx="93417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schemeClr val="bg1">
                    <a:lumMod val="65000"/>
                  </a:schemeClr>
                </a:solidFill>
                <a:effectLst/>
                <a:uLnTx/>
                <a:uFillTx/>
                <a:latin typeface="Microsoft YaHei" panose="020B0503020204020204" pitchFamily="34" charset="-122"/>
                <a:ea typeface="Microsoft YaHei" panose="020B0503020204020204" pitchFamily="34" charset="-122"/>
              </a:rPr>
              <a:t>创新点探究</a:t>
            </a:r>
          </a:p>
        </p:txBody>
      </p:sp>
      <p:sp>
        <p:nvSpPr>
          <p:cNvPr id="20" name="文本框 19">
            <a:extLst>
              <a:ext uri="{FF2B5EF4-FFF2-40B4-BE49-F238E27FC236}">
                <a16:creationId xmlns:a16="http://schemas.microsoft.com/office/drawing/2014/main" id="{1F69C3ED-105A-4915-B7E3-3420E2A0E2B2}"/>
              </a:ext>
            </a:extLst>
          </p:cNvPr>
          <p:cNvSpPr txBox="1"/>
          <p:nvPr/>
        </p:nvSpPr>
        <p:spPr>
          <a:xfrm>
            <a:off x="654757" y="1215169"/>
            <a:ext cx="10882485" cy="3057953"/>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sz="1600" dirty="0">
                <a:latin typeface="华文仿宋" panose="02010600040101010101" pitchFamily="2" charset="-122"/>
                <a:ea typeface="华文仿宋" panose="02010600040101010101" pitchFamily="2" charset="-122"/>
              </a:rPr>
              <a:t>零样本学习比较极端，在测试时没有给出视觉信息，算法需要完全依赖辅助（例如，文本）模态。 </a:t>
            </a:r>
            <a:endParaRPr lang="en-US" altLang="zh-CN" sz="1600" dirty="0">
              <a:latin typeface="华文仿宋" panose="02010600040101010101" pitchFamily="2" charset="-122"/>
              <a:ea typeface="华文仿宋" panose="02010600040101010101" pitchFamily="2" charset="-122"/>
            </a:endParaRPr>
          </a:p>
          <a:p>
            <a:pPr marL="285750" indent="-285750">
              <a:lnSpc>
                <a:spcPct val="150000"/>
              </a:lnSpc>
              <a:buFont typeface="Wingdings" panose="05000000000000000000" pitchFamily="2" charset="2"/>
              <a:buChar char="Ø"/>
            </a:pPr>
            <a:r>
              <a:rPr lang="zh-CN" altLang="en-US" sz="1600" dirty="0">
                <a:latin typeface="华文仿宋" panose="02010600040101010101" pitchFamily="2" charset="-122"/>
                <a:ea typeface="华文仿宋" panose="02010600040101010101" pitchFamily="2" charset="-122"/>
              </a:rPr>
              <a:t>在另一个极端，当标记图像样本的数量很大时，往往会忽略辅助模态，因为已经能够很好地泛化。</a:t>
            </a:r>
            <a:endParaRPr lang="en-US" altLang="zh-CN" sz="1600" dirty="0">
              <a:latin typeface="华文仿宋" panose="02010600040101010101" pitchFamily="2" charset="-122"/>
              <a:ea typeface="华文仿宋" panose="02010600040101010101" pitchFamily="2" charset="-122"/>
            </a:endParaRPr>
          </a:p>
          <a:p>
            <a:pPr marL="285750" indent="-285750">
              <a:lnSpc>
                <a:spcPct val="150000"/>
              </a:lnSpc>
              <a:buFont typeface="Wingdings" panose="05000000000000000000" pitchFamily="2" charset="2"/>
              <a:buChar char="Ø"/>
            </a:pPr>
            <a:r>
              <a:rPr lang="zh-CN" altLang="en-US" sz="1600" dirty="0">
                <a:latin typeface="华文仿宋" panose="02010600040101010101" pitchFamily="2" charset="-122"/>
                <a:ea typeface="华文仿宋" panose="02010600040101010101" pitchFamily="2" charset="-122"/>
              </a:rPr>
              <a:t>小样本学习场景介于这两个极端之间。 因此，本文假设视觉和语义信息都可以用于小样本学习。</a:t>
            </a:r>
            <a:endParaRPr lang="en-US" altLang="zh-CN" sz="1600" dirty="0">
              <a:latin typeface="华文仿宋" panose="02010600040101010101" pitchFamily="2" charset="-122"/>
              <a:ea typeface="华文仿宋" panose="02010600040101010101" pitchFamily="2" charset="-122"/>
            </a:endParaRPr>
          </a:p>
          <a:p>
            <a:pPr marL="285750" indent="-285750">
              <a:lnSpc>
                <a:spcPct val="150000"/>
              </a:lnSpc>
              <a:buFont typeface="Wingdings" panose="05000000000000000000" pitchFamily="2" charset="2"/>
              <a:buChar char="Ø"/>
            </a:pPr>
            <a:r>
              <a:rPr lang="zh-CN" altLang="en-US" sz="1600" dirty="0">
                <a:latin typeface="华文仿宋" panose="02010600040101010101" pitchFamily="2" charset="-122"/>
                <a:ea typeface="华文仿宋" panose="02010600040101010101" pitchFamily="2" charset="-122"/>
              </a:rPr>
              <a:t> </a:t>
            </a:r>
            <a:r>
              <a:rPr lang="zh-CN" altLang="en-US" sz="1600" b="1" dirty="0">
                <a:latin typeface="华文仿宋" panose="02010600040101010101" pitchFamily="2" charset="-122"/>
                <a:ea typeface="华文仿宋" panose="02010600040101010101" pitchFamily="2" charset="-122"/>
              </a:rPr>
              <a:t>将它们视为两个独立的知识源，并根据不同的场景自适应地利用这两种模态</a:t>
            </a:r>
            <a:r>
              <a:rPr lang="zh-CN" altLang="en-US" sz="1600" dirty="0">
                <a:latin typeface="华文仿宋" panose="02010600040101010101" pitchFamily="2" charset="-122"/>
                <a:ea typeface="华文仿宋" panose="02010600040101010101" pitchFamily="2" charset="-122"/>
              </a:rPr>
              <a:t>。</a:t>
            </a:r>
            <a:endParaRPr lang="en-US" altLang="zh-CN" sz="1600" dirty="0">
              <a:latin typeface="华文仿宋" panose="02010600040101010101" pitchFamily="2" charset="-122"/>
              <a:ea typeface="华文仿宋" panose="02010600040101010101" pitchFamily="2" charset="-122"/>
            </a:endParaRPr>
          </a:p>
          <a:p>
            <a:pPr marL="742950" lvl="1" indent="-285750">
              <a:lnSpc>
                <a:spcPct val="150000"/>
              </a:lnSpc>
              <a:buFont typeface="Arial" panose="020B0604020202020204" pitchFamily="34" charset="0"/>
              <a:buChar char="•"/>
            </a:pPr>
            <a:r>
              <a:rPr lang="zh-CN" altLang="en-US" sz="1600" dirty="0">
                <a:latin typeface="华文仿宋" panose="02010600040101010101" pitchFamily="2" charset="-122"/>
                <a:ea typeface="华文仿宋" panose="02010600040101010101" pitchFamily="2" charset="-122"/>
              </a:rPr>
              <a:t>提出了自适应模态混合机制</a:t>
            </a:r>
            <a:r>
              <a:rPr lang="en-US" altLang="zh-CN" sz="1600" dirty="0">
                <a:latin typeface="华文仿宋" panose="02010600040101010101" pitchFamily="2" charset="-122"/>
                <a:ea typeface="华文仿宋" panose="02010600040101010101" pitchFamily="2" charset="-122"/>
              </a:rPr>
              <a:t>( Adaptive Modality Mixture Mechanism, AM3)</a:t>
            </a:r>
            <a:r>
              <a:rPr lang="zh-CN" altLang="en-US" sz="1600" dirty="0">
                <a:latin typeface="华文仿宋" panose="02010600040101010101" pitchFamily="2" charset="-122"/>
                <a:ea typeface="华文仿宋" panose="02010600040101010101" pitchFamily="2" charset="-122"/>
              </a:rPr>
              <a:t>，这是一种自适应、有选择性地结合视觉和语义两种模态信息的方法，用于小样本学习。</a:t>
            </a:r>
            <a:endParaRPr lang="en-US" altLang="zh-CN" sz="1600" dirty="0">
              <a:latin typeface="华文仿宋" panose="02010600040101010101" pitchFamily="2" charset="-122"/>
              <a:ea typeface="华文仿宋" panose="02010600040101010101" pitchFamily="2" charset="-122"/>
            </a:endParaRPr>
          </a:p>
          <a:p>
            <a:pPr lvl="1">
              <a:lnSpc>
                <a:spcPct val="150000"/>
              </a:lnSpc>
            </a:pPr>
            <a:endParaRPr lang="en-US" altLang="zh-CN" sz="1800" b="1" dirty="0">
              <a:latin typeface="华文仿宋" panose="02010600040101010101" pitchFamily="2" charset="-122"/>
              <a:ea typeface="华文仿宋" panose="02010600040101010101" pitchFamily="2" charset="-122"/>
            </a:endParaRPr>
          </a:p>
          <a:p>
            <a:pPr marL="742950" lvl="1" indent="-285750">
              <a:lnSpc>
                <a:spcPct val="150000"/>
              </a:lnSpc>
              <a:buFont typeface="Arial" panose="020B0604020202020204" pitchFamily="34" charset="0"/>
              <a:buChar char="•"/>
            </a:pPr>
            <a:endParaRPr lang="zh-CN" altLang="en-US" sz="1600" dirty="0">
              <a:latin typeface="华文仿宋" panose="02010600040101010101" pitchFamily="2" charset="-122"/>
              <a:ea typeface="华文仿宋" panose="02010600040101010101" pitchFamily="2" charset="-122"/>
            </a:endParaRPr>
          </a:p>
        </p:txBody>
      </p:sp>
      <p:pic>
        <p:nvPicPr>
          <p:cNvPr id="14" name="图片 13">
            <a:extLst>
              <a:ext uri="{FF2B5EF4-FFF2-40B4-BE49-F238E27FC236}">
                <a16:creationId xmlns:a16="http://schemas.microsoft.com/office/drawing/2014/main" id="{E534D093-521F-954E-B832-350593AF9F3F}"/>
              </a:ext>
            </a:extLst>
          </p:cNvPr>
          <p:cNvPicPr>
            <a:picLocks noChangeAspect="1"/>
          </p:cNvPicPr>
          <p:nvPr/>
        </p:nvPicPr>
        <p:blipFill>
          <a:blip r:embed="rId5"/>
          <a:stretch>
            <a:fillRect/>
          </a:stretch>
        </p:blipFill>
        <p:spPr>
          <a:xfrm>
            <a:off x="4006393" y="3424671"/>
            <a:ext cx="4179214" cy="1264034"/>
          </a:xfrm>
          <a:prstGeom prst="rect">
            <a:avLst/>
          </a:prstGeom>
        </p:spPr>
      </p:pic>
      <p:pic>
        <p:nvPicPr>
          <p:cNvPr id="15" name="图片 14">
            <a:extLst>
              <a:ext uri="{FF2B5EF4-FFF2-40B4-BE49-F238E27FC236}">
                <a16:creationId xmlns:a16="http://schemas.microsoft.com/office/drawing/2014/main" id="{BFFCC3C6-41BA-0E48-9979-493B244ECD23}"/>
              </a:ext>
            </a:extLst>
          </p:cNvPr>
          <p:cNvPicPr>
            <a:picLocks noChangeAspect="1"/>
          </p:cNvPicPr>
          <p:nvPr/>
        </p:nvPicPr>
        <p:blipFill>
          <a:blip r:embed="rId6"/>
          <a:stretch>
            <a:fillRect/>
          </a:stretch>
        </p:blipFill>
        <p:spPr>
          <a:xfrm>
            <a:off x="4091984" y="4726134"/>
            <a:ext cx="4169669" cy="1264033"/>
          </a:xfrm>
          <a:prstGeom prst="rect">
            <a:avLst/>
          </a:prstGeom>
        </p:spPr>
      </p:pic>
    </p:spTree>
    <p:extLst>
      <p:ext uri="{BB962C8B-B14F-4D97-AF65-F5344CB8AC3E}">
        <p14:creationId xmlns:p14="http://schemas.microsoft.com/office/powerpoint/2010/main" val="3565125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5D8330F3-5B26-1B43-97A5-977F7A4477C8}"/>
              </a:ext>
            </a:extLst>
          </p:cNvPr>
          <p:cNvSpPr/>
          <p:nvPr/>
        </p:nvSpPr>
        <p:spPr>
          <a:xfrm>
            <a:off x="0" y="6295004"/>
            <a:ext cx="12192000" cy="562996"/>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形 3">
            <a:extLst>
              <a:ext uri="{FF2B5EF4-FFF2-40B4-BE49-F238E27FC236}">
                <a16:creationId xmlns:a16="http://schemas.microsoft.com/office/drawing/2014/main" id="{C34EBAF3-A19E-2948-860E-1DF0CA82E11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23039"/>
          <a:stretch/>
        </p:blipFill>
        <p:spPr>
          <a:xfrm>
            <a:off x="206279" y="6367740"/>
            <a:ext cx="636861" cy="417524"/>
          </a:xfrm>
          <a:prstGeom prst="rect">
            <a:avLst/>
          </a:prstGeom>
        </p:spPr>
      </p:pic>
      <p:sp>
        <p:nvSpPr>
          <p:cNvPr id="5" name="文本框 4">
            <a:extLst>
              <a:ext uri="{FF2B5EF4-FFF2-40B4-BE49-F238E27FC236}">
                <a16:creationId xmlns:a16="http://schemas.microsoft.com/office/drawing/2014/main" id="{7CAF69AC-61A0-A946-AD23-2CC4A000D0F3}"/>
              </a:ext>
            </a:extLst>
          </p:cNvPr>
          <p:cNvSpPr txBox="1"/>
          <p:nvPr/>
        </p:nvSpPr>
        <p:spPr>
          <a:xfrm>
            <a:off x="1102970" y="6443096"/>
            <a:ext cx="934170" cy="307777"/>
          </a:xfrm>
          <a:prstGeom prst="rect">
            <a:avLst/>
          </a:prstGeom>
          <a:noFill/>
        </p:spPr>
        <p:txBody>
          <a:bodyPr wrap="square" rtlCol="0">
            <a:spAutoFit/>
          </a:bodyPr>
          <a:lstStyle>
            <a:defPPr>
              <a:defRPr lang="zh-CN"/>
            </a:defPPr>
            <a:lvl1pPr>
              <a:defRPr sz="1400">
                <a:solidFill>
                  <a:schemeClr val="bg1">
                    <a:lumMod val="6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研究背景</a:t>
            </a:r>
          </a:p>
        </p:txBody>
      </p:sp>
      <p:sp>
        <p:nvSpPr>
          <p:cNvPr id="6" name="文本框 5">
            <a:extLst>
              <a:ext uri="{FF2B5EF4-FFF2-40B4-BE49-F238E27FC236}">
                <a16:creationId xmlns:a16="http://schemas.microsoft.com/office/drawing/2014/main" id="{F2D1B441-7B6F-264E-9CA5-C3C4D7593CC6}"/>
              </a:ext>
            </a:extLst>
          </p:cNvPr>
          <p:cNvSpPr txBox="1"/>
          <p:nvPr/>
        </p:nvSpPr>
        <p:spPr>
          <a:xfrm>
            <a:off x="3490970"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rPr>
              <a:t>模型建立</a:t>
            </a:r>
          </a:p>
        </p:txBody>
      </p:sp>
      <p:cxnSp>
        <p:nvCxnSpPr>
          <p:cNvPr id="7" name="直接连接符 26">
            <a:extLst>
              <a:ext uri="{FF2B5EF4-FFF2-40B4-BE49-F238E27FC236}">
                <a16:creationId xmlns:a16="http://schemas.microsoft.com/office/drawing/2014/main" id="{174B25E4-99A5-1E46-9359-DC1F2B0422A3}"/>
              </a:ext>
            </a:extLst>
          </p:cNvPr>
          <p:cNvCxnSpPr>
            <a:cxnSpLocks/>
          </p:cNvCxnSpPr>
          <p:nvPr/>
        </p:nvCxnSpPr>
        <p:spPr>
          <a:xfrm>
            <a:off x="3609146" y="6392545"/>
            <a:ext cx="6985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3687AC07-2BD7-FE4B-B0CB-40A723D0FD20}"/>
              </a:ext>
            </a:extLst>
          </p:cNvPr>
          <p:cNvSpPr txBox="1"/>
          <p:nvPr/>
        </p:nvSpPr>
        <p:spPr>
          <a:xfrm>
            <a:off x="2296970"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技术路线</a:t>
            </a:r>
          </a:p>
        </p:txBody>
      </p:sp>
      <p:sp>
        <p:nvSpPr>
          <p:cNvPr id="9" name="文本框 8">
            <a:extLst>
              <a:ext uri="{FF2B5EF4-FFF2-40B4-BE49-F238E27FC236}">
                <a16:creationId xmlns:a16="http://schemas.microsoft.com/office/drawing/2014/main" id="{DC06BD24-AEBD-074C-9749-C7C1FDF27FD2}"/>
              </a:ext>
            </a:extLst>
          </p:cNvPr>
          <p:cNvSpPr txBox="1"/>
          <p:nvPr/>
        </p:nvSpPr>
        <p:spPr>
          <a:xfrm>
            <a:off x="4684970"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结果分析</a:t>
            </a:r>
          </a:p>
        </p:txBody>
      </p:sp>
      <p:sp>
        <p:nvSpPr>
          <p:cNvPr id="10" name="文本框 9">
            <a:extLst>
              <a:ext uri="{FF2B5EF4-FFF2-40B4-BE49-F238E27FC236}">
                <a16:creationId xmlns:a16="http://schemas.microsoft.com/office/drawing/2014/main" id="{FE679160-767E-844A-BBD9-D81EA1EF2B01}"/>
              </a:ext>
            </a:extLst>
          </p:cNvPr>
          <p:cNvSpPr txBox="1"/>
          <p:nvPr/>
        </p:nvSpPr>
        <p:spPr>
          <a:xfrm>
            <a:off x="5878969"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研究结论</a:t>
            </a:r>
          </a:p>
        </p:txBody>
      </p:sp>
      <p:sp>
        <p:nvSpPr>
          <p:cNvPr id="13" name="矩形 12">
            <a:extLst>
              <a:ext uri="{FF2B5EF4-FFF2-40B4-BE49-F238E27FC236}">
                <a16:creationId xmlns:a16="http://schemas.microsoft.com/office/drawing/2014/main" id="{E661AA25-3EE4-9841-821F-8BA8FB26D6BF}"/>
              </a:ext>
            </a:extLst>
          </p:cNvPr>
          <p:cNvSpPr/>
          <p:nvPr/>
        </p:nvSpPr>
        <p:spPr>
          <a:xfrm>
            <a:off x="0" y="0"/>
            <a:ext cx="12192000" cy="830997"/>
          </a:xfrm>
          <a:prstGeom prst="rect">
            <a:avLst/>
          </a:prstGeom>
          <a:gradFill>
            <a:gsLst>
              <a:gs pos="17000">
                <a:srgbClr val="004EA2"/>
              </a:gs>
              <a:gs pos="100000">
                <a:srgbClr val="007BF6"/>
              </a:gs>
            </a:gsLst>
            <a:lin ang="81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elveticaExt-Normal"/>
              <a:ea typeface="OPPOSans B"/>
              <a:cs typeface="+mn-cs"/>
            </a:endParaRPr>
          </a:p>
        </p:txBody>
      </p:sp>
      <p:sp>
        <p:nvSpPr>
          <p:cNvPr id="15" name="矩形: 圆角 40">
            <a:extLst>
              <a:ext uri="{FF2B5EF4-FFF2-40B4-BE49-F238E27FC236}">
                <a16:creationId xmlns:a16="http://schemas.microsoft.com/office/drawing/2014/main" id="{4BCB0C1F-F30D-A040-8584-31464536C55F}"/>
              </a:ext>
            </a:extLst>
          </p:cNvPr>
          <p:cNvSpPr/>
          <p:nvPr/>
        </p:nvSpPr>
        <p:spPr>
          <a:xfrm>
            <a:off x="523890" y="1749900"/>
            <a:ext cx="4752652" cy="4094840"/>
          </a:xfrm>
          <a:prstGeom prst="roundRect">
            <a:avLst>
              <a:gd name="adj" fmla="val 4491"/>
            </a:avLst>
          </a:prstGeom>
          <a:solidFill>
            <a:schemeClr val="bg1"/>
          </a:solidFill>
          <a:ln>
            <a:noFill/>
          </a:ln>
          <a:effectLst>
            <a:outerShdw blurRad="381000" dist="762000" dir="5400000" sx="84000" sy="8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方正兰亭黑简体"/>
              <a:ea typeface="方正兰亭黑简体"/>
              <a:cs typeface="+mn-cs"/>
            </a:endParaRPr>
          </a:p>
        </p:txBody>
      </p:sp>
      <p:sp>
        <p:nvSpPr>
          <p:cNvPr id="64" name="矩形: 圆角 40">
            <a:extLst>
              <a:ext uri="{FF2B5EF4-FFF2-40B4-BE49-F238E27FC236}">
                <a16:creationId xmlns:a16="http://schemas.microsoft.com/office/drawing/2014/main" id="{454BD703-0F3D-0D44-84C6-2722C9D56086}"/>
              </a:ext>
            </a:extLst>
          </p:cNvPr>
          <p:cNvSpPr/>
          <p:nvPr/>
        </p:nvSpPr>
        <p:spPr>
          <a:xfrm>
            <a:off x="6425940" y="1693153"/>
            <a:ext cx="5353020" cy="4094840"/>
          </a:xfrm>
          <a:prstGeom prst="roundRect">
            <a:avLst>
              <a:gd name="adj" fmla="val 0"/>
            </a:avLst>
          </a:prstGeom>
          <a:solidFill>
            <a:schemeClr val="bg1"/>
          </a:solidFill>
          <a:ln>
            <a:noFill/>
          </a:ln>
          <a:effectLst>
            <a:outerShdw blurRad="381000" dist="762000" dir="5400000" sx="84000" sy="8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方正兰亭黑简体"/>
              <a:ea typeface="方正兰亭黑简体"/>
              <a:cs typeface="+mn-cs"/>
            </a:endParaRPr>
          </a:p>
        </p:txBody>
      </p:sp>
      <p:sp>
        <p:nvSpPr>
          <p:cNvPr id="2" name="灯片编号占位符 1">
            <a:extLst>
              <a:ext uri="{FF2B5EF4-FFF2-40B4-BE49-F238E27FC236}">
                <a16:creationId xmlns:a16="http://schemas.microsoft.com/office/drawing/2014/main" id="{54395DA6-9953-5C46-AF45-B99533D59904}"/>
              </a:ext>
            </a:extLst>
          </p:cNvPr>
          <p:cNvSpPr>
            <a:spLocks noGrp="1"/>
          </p:cNvSpPr>
          <p:nvPr>
            <p:ph type="sldNum" sz="quarter" idx="12"/>
          </p:nvPr>
        </p:nvSpPr>
        <p:spPr/>
        <p:txBody>
          <a:bodyPr/>
          <a:lstStyle/>
          <a:p>
            <a:fld id="{573AE892-A395-D04A-8DE8-8AB11E9967EA}" type="slidenum">
              <a:rPr kumimoji="1" lang="zh-CN" altLang="en-US" smtClean="0"/>
              <a:t>15</a:t>
            </a:fld>
            <a:r>
              <a:rPr kumimoji="1" lang="en-US" altLang="zh-CN"/>
              <a:t>/13</a:t>
            </a:r>
            <a:endParaRPr kumimoji="1" lang="zh-CN" altLang="en-US" dirty="0"/>
          </a:p>
        </p:txBody>
      </p:sp>
      <p:sp>
        <p:nvSpPr>
          <p:cNvPr id="31" name="矩形 30">
            <a:extLst>
              <a:ext uri="{FF2B5EF4-FFF2-40B4-BE49-F238E27FC236}">
                <a16:creationId xmlns:a16="http://schemas.microsoft.com/office/drawing/2014/main" id="{A90F0F83-4685-4152-9FB9-3FC52AC76537}"/>
              </a:ext>
            </a:extLst>
          </p:cNvPr>
          <p:cNvSpPr/>
          <p:nvPr/>
        </p:nvSpPr>
        <p:spPr>
          <a:xfrm>
            <a:off x="0" y="6027597"/>
            <a:ext cx="12192000" cy="830997"/>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2" name="图形 31">
            <a:extLst>
              <a:ext uri="{FF2B5EF4-FFF2-40B4-BE49-F238E27FC236}">
                <a16:creationId xmlns:a16="http://schemas.microsoft.com/office/drawing/2014/main" id="{28AA576F-9CB2-4F38-AD25-5669ED55E0E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23039"/>
          <a:stretch/>
        </p:blipFill>
        <p:spPr>
          <a:xfrm>
            <a:off x="206279" y="6255810"/>
            <a:ext cx="636861" cy="417524"/>
          </a:xfrm>
          <a:prstGeom prst="rect">
            <a:avLst/>
          </a:prstGeom>
        </p:spPr>
      </p:pic>
      <p:sp>
        <p:nvSpPr>
          <p:cNvPr id="33" name="文本框 32">
            <a:extLst>
              <a:ext uri="{FF2B5EF4-FFF2-40B4-BE49-F238E27FC236}">
                <a16:creationId xmlns:a16="http://schemas.microsoft.com/office/drawing/2014/main" id="{95C09C57-96F6-4DE1-B313-F214CFAD626F}"/>
              </a:ext>
            </a:extLst>
          </p:cNvPr>
          <p:cNvSpPr txBox="1"/>
          <p:nvPr/>
        </p:nvSpPr>
        <p:spPr>
          <a:xfrm>
            <a:off x="905393" y="6192119"/>
            <a:ext cx="1453830" cy="523220"/>
          </a:xfrm>
          <a:prstGeom prst="rect">
            <a:avLst/>
          </a:prstGeom>
          <a:noFill/>
        </p:spPr>
        <p:txBody>
          <a:bodyPr wrap="square" rtlCol="0">
            <a:spAutoFit/>
          </a:bodyPr>
          <a:lstStyle>
            <a:defPPr>
              <a:defRPr lang="zh-CN"/>
            </a:defPPr>
            <a:lvl1pPr>
              <a:defRPr sz="1400">
                <a:solidFill>
                  <a:schemeClr val="bg1">
                    <a:lumMod val="65000"/>
                  </a:schemeClr>
                </a:solidFill>
              </a:defRPr>
            </a:lvl1pPr>
          </a:lstStyle>
          <a:p>
            <a:pPr algn="ctr">
              <a:defRPr/>
            </a:pPr>
            <a:r>
              <a:rPr lang="zh-CN" altLang="en-US" dirty="0">
                <a:latin typeface="Microsoft YaHei" panose="020B0503020204020204" pitchFamily="34" charset="-122"/>
                <a:ea typeface="Microsoft YaHei" panose="020B0503020204020204" pitchFamily="34" charset="-122"/>
                <a:sym typeface="+mn-lt"/>
              </a:rPr>
              <a:t>小样本学习</a:t>
            </a:r>
            <a:endParaRPr lang="en-US" altLang="zh-CN" dirty="0">
              <a:latin typeface="Microsoft YaHei" panose="020B0503020204020204" pitchFamily="34" charset="-122"/>
              <a:ea typeface="Microsoft YaHei" panose="020B0503020204020204" pitchFamily="34" charset="-122"/>
              <a:sym typeface="+mn-lt"/>
            </a:endParaRPr>
          </a:p>
          <a:p>
            <a:pPr algn="ctr">
              <a:defRPr/>
            </a:pPr>
            <a:r>
              <a:rPr lang="zh-CN" altLang="en-US" dirty="0">
                <a:latin typeface="Microsoft YaHei" panose="020B0503020204020204" pitchFamily="34" charset="-122"/>
                <a:ea typeface="Microsoft YaHei" panose="020B0503020204020204" pitchFamily="34" charset="-122"/>
                <a:sym typeface="+mn-lt"/>
              </a:rPr>
              <a:t>     简介</a:t>
            </a:r>
          </a:p>
        </p:txBody>
      </p:sp>
      <p:sp>
        <p:nvSpPr>
          <p:cNvPr id="34" name="文本框 33">
            <a:extLst>
              <a:ext uri="{FF2B5EF4-FFF2-40B4-BE49-F238E27FC236}">
                <a16:creationId xmlns:a16="http://schemas.microsoft.com/office/drawing/2014/main" id="{878B1F13-7288-47C7-9555-F2325F617E30}"/>
              </a:ext>
            </a:extLst>
          </p:cNvPr>
          <p:cNvSpPr txBox="1"/>
          <p:nvPr/>
        </p:nvSpPr>
        <p:spPr>
          <a:xfrm>
            <a:off x="2330446" y="6310683"/>
            <a:ext cx="934170" cy="307777"/>
          </a:xfrm>
          <a:prstGeom prst="rect">
            <a:avLst/>
          </a:prstGeom>
          <a:noFill/>
        </p:spPr>
        <p:txBody>
          <a:bodyPr wrap="square" rtlCol="0">
            <a:spAutoFit/>
          </a:bodyPr>
          <a:lstStyle/>
          <a:p>
            <a:pPr algn="ctr">
              <a:defRPr/>
            </a:pPr>
            <a:r>
              <a:rPr lang="zh-CN" altLang="en-US" sz="1400" dirty="0">
                <a:solidFill>
                  <a:schemeClr val="bg1">
                    <a:lumMod val="65000"/>
                  </a:schemeClr>
                </a:solidFill>
                <a:latin typeface="Microsoft YaHei" panose="020B0503020204020204" pitchFamily="34" charset="-122"/>
                <a:ea typeface="Microsoft YaHei" panose="020B0503020204020204" pitchFamily="34" charset="-122"/>
              </a:rPr>
              <a:t>论文背景</a:t>
            </a:r>
          </a:p>
        </p:txBody>
      </p:sp>
      <p:sp>
        <p:nvSpPr>
          <p:cNvPr id="35" name="文本框 34">
            <a:extLst>
              <a:ext uri="{FF2B5EF4-FFF2-40B4-BE49-F238E27FC236}">
                <a16:creationId xmlns:a16="http://schemas.microsoft.com/office/drawing/2014/main" id="{9B588807-DBE1-41B5-86C0-B3238475AFA5}"/>
              </a:ext>
            </a:extLst>
          </p:cNvPr>
          <p:cNvSpPr txBox="1"/>
          <p:nvPr/>
        </p:nvSpPr>
        <p:spPr>
          <a:xfrm>
            <a:off x="4684970" y="6310683"/>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结果分析</a:t>
            </a:r>
          </a:p>
        </p:txBody>
      </p:sp>
      <p:sp>
        <p:nvSpPr>
          <p:cNvPr id="36" name="文本框 35">
            <a:extLst>
              <a:ext uri="{FF2B5EF4-FFF2-40B4-BE49-F238E27FC236}">
                <a16:creationId xmlns:a16="http://schemas.microsoft.com/office/drawing/2014/main" id="{0888049C-3D84-468D-A682-AA865A8AA3B2}"/>
              </a:ext>
            </a:extLst>
          </p:cNvPr>
          <p:cNvSpPr txBox="1"/>
          <p:nvPr/>
        </p:nvSpPr>
        <p:spPr>
          <a:xfrm>
            <a:off x="5878969" y="6310683"/>
            <a:ext cx="111436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思考与讨论</a:t>
            </a:r>
          </a:p>
        </p:txBody>
      </p:sp>
      <p:sp>
        <p:nvSpPr>
          <p:cNvPr id="37" name="灯片编号占位符 1">
            <a:extLst>
              <a:ext uri="{FF2B5EF4-FFF2-40B4-BE49-F238E27FC236}">
                <a16:creationId xmlns:a16="http://schemas.microsoft.com/office/drawing/2014/main" id="{2E79EA0F-CC79-4003-AD06-13A7AE7DA58F}"/>
              </a:ext>
            </a:extLst>
          </p:cNvPr>
          <p:cNvSpPr txBox="1">
            <a:spLocks/>
          </p:cNvSpPr>
          <p:nvPr/>
        </p:nvSpPr>
        <p:spPr>
          <a:xfrm>
            <a:off x="9275625" y="6411769"/>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3AE892-A395-D04A-8DE8-8AB11E9967EA}" type="slidenum">
              <a:rPr kumimoji="1" lang="zh-CN" altLang="en-US" smtClean="0"/>
              <a:pPr/>
              <a:t>15</a:t>
            </a:fld>
            <a:r>
              <a:rPr kumimoji="1" lang="en-US" altLang="zh-CN" dirty="0"/>
              <a:t> /21</a:t>
            </a:r>
            <a:endParaRPr kumimoji="1" lang="zh-CN" altLang="en-US" dirty="0"/>
          </a:p>
        </p:txBody>
      </p:sp>
      <p:cxnSp>
        <p:nvCxnSpPr>
          <p:cNvPr id="38" name="直接连接符 26">
            <a:extLst>
              <a:ext uri="{FF2B5EF4-FFF2-40B4-BE49-F238E27FC236}">
                <a16:creationId xmlns:a16="http://schemas.microsoft.com/office/drawing/2014/main" id="{A330A086-69E5-418C-8591-F09661BD95A0}"/>
              </a:ext>
            </a:extLst>
          </p:cNvPr>
          <p:cNvCxnSpPr>
            <a:cxnSpLocks/>
          </p:cNvCxnSpPr>
          <p:nvPr/>
        </p:nvCxnSpPr>
        <p:spPr>
          <a:xfrm>
            <a:off x="3471593" y="6150260"/>
            <a:ext cx="9959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E2E25418-0B83-48B3-83FA-45DF543A1A60}"/>
              </a:ext>
            </a:extLst>
          </p:cNvPr>
          <p:cNvSpPr txBox="1"/>
          <p:nvPr/>
        </p:nvSpPr>
        <p:spPr>
          <a:xfrm>
            <a:off x="3471593" y="6203418"/>
            <a:ext cx="93417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effectLst/>
                <a:uLnTx/>
                <a:uFillTx/>
                <a:latin typeface="Microsoft YaHei" panose="020B0503020204020204" pitchFamily="34" charset="-122"/>
                <a:ea typeface="Microsoft YaHei" panose="020B0503020204020204" pitchFamily="34" charset="-122"/>
              </a:rPr>
              <a:t>创新点探究</a:t>
            </a:r>
          </a:p>
        </p:txBody>
      </p:sp>
      <p:pic>
        <p:nvPicPr>
          <p:cNvPr id="11" name="图片 10">
            <a:extLst>
              <a:ext uri="{FF2B5EF4-FFF2-40B4-BE49-F238E27FC236}">
                <a16:creationId xmlns:a16="http://schemas.microsoft.com/office/drawing/2014/main" id="{DB1D0011-1AAD-4957-8AAD-26D2136C72E7}"/>
              </a:ext>
            </a:extLst>
          </p:cNvPr>
          <p:cNvPicPr>
            <a:picLocks noChangeAspect="1"/>
          </p:cNvPicPr>
          <p:nvPr/>
        </p:nvPicPr>
        <p:blipFill>
          <a:blip r:embed="rId5"/>
          <a:stretch>
            <a:fillRect/>
          </a:stretch>
        </p:blipFill>
        <p:spPr>
          <a:xfrm>
            <a:off x="464001" y="1760535"/>
            <a:ext cx="5195168" cy="3696166"/>
          </a:xfrm>
          <a:prstGeom prst="rect">
            <a:avLst/>
          </a:prstGeom>
        </p:spPr>
      </p:pic>
      <mc:AlternateContent xmlns:mc="http://schemas.openxmlformats.org/markup-compatibility/2006">
        <mc:Choice xmlns:a14="http://schemas.microsoft.com/office/drawing/2010/main" Requires="a14">
          <p:sp>
            <p:nvSpPr>
              <p:cNvPr id="48" name="文本框 47">
                <a:extLst>
                  <a:ext uri="{FF2B5EF4-FFF2-40B4-BE49-F238E27FC236}">
                    <a16:creationId xmlns:a16="http://schemas.microsoft.com/office/drawing/2014/main" id="{5922A403-59A9-4AE1-9FD3-6DC4C2B65EDF}"/>
                  </a:ext>
                </a:extLst>
              </p:cNvPr>
              <p:cNvSpPr txBox="1"/>
              <p:nvPr/>
            </p:nvSpPr>
            <p:spPr>
              <a:xfrm>
                <a:off x="6346054" y="1745788"/>
                <a:ext cx="4988696" cy="2585323"/>
              </a:xfrm>
              <a:prstGeom prst="rect">
                <a:avLst/>
              </a:prstGeom>
              <a:noFill/>
            </p:spPr>
            <p:txBody>
              <a:bodyPr wrap="square">
                <a:spAutoFit/>
              </a:bodyPr>
              <a:lstStyle/>
              <a:p>
                <a:pPr marL="285750" indent="-285750">
                  <a:buFont typeface="Arial" panose="020B0604020202020204" pitchFamily="34" charset="0"/>
                  <a:buChar char="•"/>
                </a:pPr>
                <a:r>
                  <a:rPr lang="en-US" altLang="zh-CN" b="0" i="0" dirty="0" err="1">
                    <a:latin typeface="Cambria Math" panose="02040503050406030204" pitchFamily="18" charset="0"/>
                    <a:ea typeface="华文仿宋" panose="02010600040101010101" pitchFamily="2" charset="-122"/>
                  </a:rPr>
                  <a:t>Visiual</a:t>
                </a:r>
                <a:r>
                  <a:rPr lang="en-US" altLang="zh-CN" b="0" i="0" dirty="0">
                    <a:latin typeface="Cambria Math" panose="02040503050406030204" pitchFamily="18" charset="0"/>
                    <a:ea typeface="华文仿宋" panose="02010600040101010101" pitchFamily="2" charset="-122"/>
                  </a:rPr>
                  <a:t> backbone</a:t>
                </a:r>
                <a14:m>
                  <m:oMath xmlns:m="http://schemas.openxmlformats.org/officeDocument/2006/math">
                    <m:r>
                      <a:rPr lang="en-US" altLang="zh-CN" b="0" i="0" dirty="0" smtClean="0">
                        <a:latin typeface="Cambria Math" panose="02040503050406030204" pitchFamily="18" charset="0"/>
                        <a:ea typeface="华文仿宋" panose="02010600040101010101" pitchFamily="2" charset="-122"/>
                      </a:rPr>
                      <m:t> </m:t>
                    </m:r>
                    <m:r>
                      <a:rPr lang="en-US" altLang="zh-CN" i="1" dirty="0" smtClean="0">
                        <a:latin typeface="Cambria Math" panose="02040503050406030204" pitchFamily="18" charset="0"/>
                        <a:ea typeface="华文仿宋" panose="02010600040101010101" pitchFamily="2" charset="-122"/>
                      </a:rPr>
                      <m:t>𝑓</m:t>
                    </m:r>
                  </m:oMath>
                </a14:m>
                <a:r>
                  <a:rPr lang="en-US" altLang="zh-CN" dirty="0">
                    <a:latin typeface="华文仿宋" panose="02010600040101010101" pitchFamily="2" charset="-122"/>
                    <a:ea typeface="华文仿宋" panose="02010600040101010101" pitchFamily="2" charset="-122"/>
                  </a:rPr>
                  <a:t>:  </a:t>
                </a:r>
                <a:r>
                  <a:rPr lang="en-US" altLang="zh-CN" dirty="0" err="1">
                    <a:latin typeface="华文仿宋" panose="02010600040101010101" pitchFamily="2" charset="-122"/>
                    <a:ea typeface="华文仿宋" panose="02010600040101010101" pitchFamily="2" charset="-122"/>
                  </a:rPr>
                  <a:t>ProtoNet</a:t>
                </a:r>
                <a:r>
                  <a:rPr lang="en-US" altLang="zh-CN" dirty="0">
                    <a:latin typeface="华文仿宋" panose="02010600040101010101" pitchFamily="2" charset="-122"/>
                    <a:ea typeface="华文仿宋" panose="02010600040101010101" pitchFamily="2" charset="-122"/>
                  </a:rPr>
                  <a:t>++ / </a:t>
                </a:r>
                <a:r>
                  <a:rPr lang="en-US" altLang="zh-CN" dirty="0">
                    <a:solidFill>
                      <a:srgbClr val="222226"/>
                    </a:solidFill>
                    <a:latin typeface="华文仿宋" panose="02010600040101010101" pitchFamily="2" charset="-122"/>
                    <a:ea typeface="华文仿宋" panose="02010600040101010101" pitchFamily="2" charset="-122"/>
                  </a:rPr>
                  <a:t>TADAM[2]</a:t>
                </a:r>
                <a:endParaRPr lang="en-US" altLang="zh-CN" dirty="0">
                  <a:latin typeface="华文仿宋" panose="02010600040101010101" pitchFamily="2" charset="-122"/>
                  <a:ea typeface="华文仿宋" panose="02010600040101010101" pitchFamily="2" charset="-122"/>
                </a:endParaRPr>
              </a:p>
              <a:p>
                <a:pPr marL="285750" indent="-285750">
                  <a:buFont typeface="Arial" panose="020B0604020202020204" pitchFamily="34" charset="0"/>
                  <a:buChar char="•"/>
                </a:pPr>
                <a:r>
                  <a:rPr lang="en-US" altLang="zh-CN" dirty="0">
                    <a:latin typeface="Cambria Math" panose="02040503050406030204" pitchFamily="18" charset="0"/>
                    <a:ea typeface="华文仿宋" panose="02010600040101010101" pitchFamily="2" charset="-122"/>
                  </a:rPr>
                  <a:t>Word</a:t>
                </a:r>
                <a:r>
                  <a:rPr lang="en-US" altLang="zh-CN" dirty="0">
                    <a:latin typeface="华文仿宋" panose="02010600040101010101" pitchFamily="2" charset="-122"/>
                    <a:ea typeface="华文仿宋" panose="02010600040101010101" pitchFamily="2" charset="-122"/>
                  </a:rPr>
                  <a:t> </a:t>
                </a:r>
                <a:r>
                  <a:rPr lang="en-US" altLang="zh-CN" dirty="0">
                    <a:latin typeface="Cambria Math" panose="02040503050406030204" pitchFamily="18" charset="0"/>
                    <a:ea typeface="华文仿宋" panose="02010600040101010101" pitchFamily="2" charset="-122"/>
                  </a:rPr>
                  <a:t>embeddings</a:t>
                </a:r>
                <a:r>
                  <a:rPr lang="en-US" altLang="zh-CN" dirty="0">
                    <a:latin typeface="华文仿宋" panose="02010600040101010101" pitchFamily="2" charset="-122"/>
                    <a:ea typeface="华文仿宋" panose="02010600040101010101" pitchFamily="2" charset="-122"/>
                  </a:rPr>
                  <a:t> </a:t>
                </a:r>
                <a14:m>
                  <m:oMath xmlns:m="http://schemas.openxmlformats.org/officeDocument/2006/math">
                    <m:r>
                      <a:rPr lang="en-US" altLang="zh-CN" i="1" dirty="0" smtClean="0">
                        <a:latin typeface="Cambria Math" panose="02040503050406030204" pitchFamily="18" charset="0"/>
                        <a:ea typeface="华文仿宋" panose="02010600040101010101" pitchFamily="2" charset="-122"/>
                      </a:rPr>
                      <m:t>𝑤</m:t>
                    </m:r>
                  </m:oMath>
                </a14:m>
                <a:r>
                  <a:rPr lang="en-US" altLang="zh-CN" dirty="0">
                    <a:latin typeface="华文仿宋" panose="02010600040101010101" pitchFamily="2" charset="-122"/>
                    <a:ea typeface="华文仿宋" panose="02010600040101010101" pitchFamily="2" charset="-122"/>
                  </a:rPr>
                  <a:t>: Glove</a:t>
                </a:r>
              </a:p>
              <a:p>
                <a:pPr marL="285750" indent="-285750">
                  <a:buFont typeface="Arial" panose="020B0604020202020204" pitchFamily="34" charset="0"/>
                  <a:buChar char="•"/>
                </a:pPr>
                <a:r>
                  <a:rPr lang="en-US" altLang="zh-CN" dirty="0">
                    <a:latin typeface="Cambria Math" panose="02040503050406030204" pitchFamily="18" charset="0"/>
                    <a:ea typeface="华文仿宋" panose="02010600040101010101" pitchFamily="2" charset="-122"/>
                  </a:rPr>
                  <a:t>Semantic</a:t>
                </a:r>
                <a:r>
                  <a:rPr lang="en-US" altLang="zh-CN" dirty="0">
                    <a:latin typeface="华文仿宋" panose="02010600040101010101" pitchFamily="2" charset="-122"/>
                    <a:ea typeface="华文仿宋" panose="02010600040101010101" pitchFamily="2" charset="-122"/>
                  </a:rPr>
                  <a:t> </a:t>
                </a:r>
                <a:r>
                  <a:rPr lang="en-US" altLang="zh-CN" dirty="0">
                    <a:latin typeface="Cambria Math" panose="02040503050406030204" pitchFamily="18" charset="0"/>
                    <a:ea typeface="华文仿宋" panose="02010600040101010101" pitchFamily="2" charset="-122"/>
                  </a:rPr>
                  <a:t>transformation</a:t>
                </a:r>
                <a:r>
                  <a:rPr lang="en-US" altLang="zh-CN" dirty="0">
                    <a:latin typeface="华文仿宋" panose="02010600040101010101" pitchFamily="2" charset="-122"/>
                    <a:ea typeface="华文仿宋" panose="02010600040101010101" pitchFamily="2" charset="-122"/>
                  </a:rPr>
                  <a:t> </a:t>
                </a:r>
                <a14:m>
                  <m:oMath xmlns:m="http://schemas.openxmlformats.org/officeDocument/2006/math">
                    <m:r>
                      <a:rPr lang="en-US" altLang="zh-CN" i="1" dirty="0" smtClean="0">
                        <a:latin typeface="Cambria Math" panose="02040503050406030204" pitchFamily="18" charset="0"/>
                        <a:ea typeface="华文仿宋" panose="02010600040101010101" pitchFamily="2" charset="-122"/>
                      </a:rPr>
                      <m:t>𝑔</m:t>
                    </m:r>
                  </m:oMath>
                </a14:m>
                <a:r>
                  <a:rPr lang="en-US" altLang="zh-CN" dirty="0">
                    <a:latin typeface="华文仿宋" panose="02010600040101010101" pitchFamily="2" charset="-122"/>
                    <a:ea typeface="华文仿宋" panose="02010600040101010101" pitchFamily="2" charset="-122"/>
                  </a:rPr>
                  <a:t> : FC300 - 512</a:t>
                </a:r>
              </a:p>
              <a:p>
                <a:pPr marL="285750" indent="-285750">
                  <a:buFont typeface="Arial" panose="020B0604020202020204" pitchFamily="34" charset="0"/>
                  <a:buChar char="•"/>
                </a:pPr>
                <a:r>
                  <a:rPr lang="en-US" altLang="zh-CN" dirty="0">
                    <a:latin typeface="Cambria Math" panose="02040503050406030204" pitchFamily="18" charset="0"/>
                    <a:ea typeface="华文仿宋" panose="02010600040101010101" pitchFamily="2" charset="-122"/>
                  </a:rPr>
                  <a:t>Transformation</a:t>
                </a:r>
                <a:r>
                  <a:rPr lang="en-US" altLang="zh-CN" dirty="0"/>
                  <a:t> </a:t>
                </a:r>
                <a14:m>
                  <m:oMath xmlns:m="http://schemas.openxmlformats.org/officeDocument/2006/math">
                    <m:r>
                      <a:rPr lang="en-US" altLang="zh-CN" i="1" dirty="0" smtClean="0">
                        <a:latin typeface="Cambria Math" panose="02040503050406030204" pitchFamily="18" charset="0"/>
                      </a:rPr>
                      <m:t>h</m:t>
                    </m:r>
                  </m:oMath>
                </a14:m>
                <a:r>
                  <a:rPr lang="en-US" altLang="zh-CN" dirty="0">
                    <a:latin typeface="华文仿宋" panose="02010600040101010101" pitchFamily="2" charset="-122"/>
                    <a:ea typeface="华文仿宋" panose="02010600040101010101" pitchFamily="2" charset="-122"/>
                  </a:rPr>
                  <a:t>: FC300 –1</a:t>
                </a:r>
              </a:p>
              <a:p>
                <a:endParaRPr lang="en-US" altLang="zh-CN" dirty="0">
                  <a:solidFill>
                    <a:schemeClr val="accent1">
                      <a:lumMod val="75000"/>
                    </a:schemeClr>
                  </a:solidFill>
                  <a:latin typeface="华文仿宋" panose="02010600040101010101" pitchFamily="2" charset="-122"/>
                  <a:ea typeface="华文仿宋" panose="02010600040101010101" pitchFamily="2" charset="-122"/>
                </a:endParaRPr>
              </a:p>
              <a:p>
                <a:pPr marL="285750" indent="-285750">
                  <a:buFont typeface="Wingdings" panose="05000000000000000000" pitchFamily="2" charset="2"/>
                  <a:buChar char="Ø"/>
                </a:pPr>
                <a:endParaRPr lang="en-US" altLang="zh-CN" b="0" dirty="0">
                  <a:solidFill>
                    <a:schemeClr val="accent1">
                      <a:lumMod val="75000"/>
                    </a:schemeClr>
                  </a:solidFill>
                  <a:effectLst/>
                  <a:latin typeface="华文仿宋" panose="02010600040101010101" pitchFamily="2" charset="-122"/>
                  <a:ea typeface="华文仿宋" panose="02010600040101010101" pitchFamily="2" charset="-122"/>
                </a:endParaRPr>
              </a:p>
              <a:p>
                <a:pPr marL="285750" indent="-285750">
                  <a:buFont typeface="Arial" panose="020B0604020202020204" pitchFamily="34" charset="0"/>
                  <a:buChar char="•"/>
                </a:pPr>
                <a:r>
                  <a:rPr lang="zh-CN" altLang="en-US" b="0" dirty="0">
                    <a:effectLst/>
                    <a:latin typeface="华文仿宋" panose="02010600040101010101" pitchFamily="2" charset="-122"/>
                    <a:ea typeface="华文仿宋" panose="02010600040101010101" pitchFamily="2" charset="-122"/>
                  </a:rPr>
                  <a:t>最终的类别原型是视觉和语义特征表示的凸组合</a:t>
                </a:r>
                <a:r>
                  <a:rPr lang="zh-CN" altLang="en-US" b="0" i="1" dirty="0">
                    <a:effectLst/>
                    <a:latin typeface="-apple-system"/>
                  </a:rPr>
                  <a:t>。</a:t>
                </a:r>
                <a:r>
                  <a:rPr lang="zh-CN" altLang="en-US" b="0" dirty="0">
                    <a:effectLst/>
                    <a:latin typeface="华文仿宋" panose="02010600040101010101" pitchFamily="2" charset="-122"/>
                    <a:ea typeface="华文仿宋" panose="02010600040101010101" pitchFamily="2" charset="-122"/>
                  </a:rPr>
                  <a:t>混合系数取决于语义标签嵌入。</a:t>
                </a:r>
                <a:endParaRPr lang="en-US" altLang="zh-CN" b="0" dirty="0">
                  <a:effectLst/>
                  <a:latin typeface="华文仿宋" panose="02010600040101010101" pitchFamily="2" charset="-122"/>
                  <a:ea typeface="华文仿宋" panose="02010600040101010101" pitchFamily="2" charset="-122"/>
                </a:endParaRPr>
              </a:p>
              <a:p>
                <a:endParaRPr lang="zh-CN" altLang="en-US" dirty="0"/>
              </a:p>
            </p:txBody>
          </p:sp>
        </mc:Choice>
        <mc:Fallback>
          <p:sp>
            <p:nvSpPr>
              <p:cNvPr id="48" name="文本框 47">
                <a:extLst>
                  <a:ext uri="{FF2B5EF4-FFF2-40B4-BE49-F238E27FC236}">
                    <a16:creationId xmlns:a16="http://schemas.microsoft.com/office/drawing/2014/main" id="{5922A403-59A9-4AE1-9FD3-6DC4C2B65EDF}"/>
                  </a:ext>
                </a:extLst>
              </p:cNvPr>
              <p:cNvSpPr txBox="1">
                <a:spLocks noRot="1" noChangeAspect="1" noMove="1" noResize="1" noEditPoints="1" noAdjustHandles="1" noChangeArrowheads="1" noChangeShapeType="1" noTextEdit="1"/>
              </p:cNvSpPr>
              <p:nvPr/>
            </p:nvSpPr>
            <p:spPr>
              <a:xfrm>
                <a:off x="6346054" y="1745788"/>
                <a:ext cx="4988696" cy="2585323"/>
              </a:xfrm>
              <a:prstGeom prst="rect">
                <a:avLst/>
              </a:prstGeom>
              <a:blipFill>
                <a:blip r:embed="rId6"/>
                <a:stretch>
                  <a:fillRect l="-761" t="-980"/>
                </a:stretch>
              </a:blipFill>
            </p:spPr>
            <p:txBody>
              <a:bodyPr/>
              <a:lstStyle/>
              <a:p>
                <a:r>
                  <a:rPr lang="zh-CN" altLang="en-US">
                    <a:noFill/>
                  </a:rPr>
                  <a:t> </a:t>
                </a:r>
              </a:p>
            </p:txBody>
          </p:sp>
        </mc:Fallback>
      </mc:AlternateContent>
      <p:pic>
        <p:nvPicPr>
          <p:cNvPr id="21" name="图片 20">
            <a:extLst>
              <a:ext uri="{FF2B5EF4-FFF2-40B4-BE49-F238E27FC236}">
                <a16:creationId xmlns:a16="http://schemas.microsoft.com/office/drawing/2014/main" id="{19E78A0A-307B-4091-A288-0C492107E2E2}"/>
              </a:ext>
            </a:extLst>
          </p:cNvPr>
          <p:cNvPicPr>
            <a:picLocks noChangeAspect="1"/>
          </p:cNvPicPr>
          <p:nvPr/>
        </p:nvPicPr>
        <p:blipFill>
          <a:blip r:embed="rId7"/>
          <a:stretch>
            <a:fillRect/>
          </a:stretch>
        </p:blipFill>
        <p:spPr>
          <a:xfrm>
            <a:off x="7300448" y="4349026"/>
            <a:ext cx="3079908" cy="361969"/>
          </a:xfrm>
          <a:prstGeom prst="rect">
            <a:avLst/>
          </a:prstGeom>
        </p:spPr>
      </p:pic>
      <p:sp>
        <p:nvSpPr>
          <p:cNvPr id="49" name="文本框 48">
            <a:extLst>
              <a:ext uri="{FF2B5EF4-FFF2-40B4-BE49-F238E27FC236}">
                <a16:creationId xmlns:a16="http://schemas.microsoft.com/office/drawing/2014/main" id="{D220DA4F-5693-40E6-A4B5-840114CA396E}"/>
              </a:ext>
            </a:extLst>
          </p:cNvPr>
          <p:cNvSpPr txBox="1"/>
          <p:nvPr/>
        </p:nvSpPr>
        <p:spPr>
          <a:xfrm>
            <a:off x="320813" y="184443"/>
            <a:ext cx="10626387" cy="461665"/>
          </a:xfrm>
          <a:prstGeom prst="rect">
            <a:avLst/>
          </a:prstGeom>
          <a:noFill/>
        </p:spPr>
        <p:txBody>
          <a:bodyPr wrap="square">
            <a:spAutoFit/>
          </a:bodyPr>
          <a:lstStyle/>
          <a:p>
            <a:pPr>
              <a:defRPr/>
            </a:pPr>
            <a:r>
              <a:rPr lang="zh-CN" altLang="en-US" sz="2400" b="1" dirty="0">
                <a:solidFill>
                  <a:schemeClr val="bg1"/>
                </a:solidFill>
                <a:latin typeface="华文仿宋" panose="02010600040101010101" pitchFamily="2" charset="-122"/>
                <a:ea typeface="华文仿宋" panose="02010600040101010101" pitchFamily="2" charset="-122"/>
                <a:cs typeface="+mn-ea"/>
              </a:rPr>
              <a:t>创新点探究</a:t>
            </a:r>
          </a:p>
        </p:txBody>
      </p:sp>
      <p:sp>
        <p:nvSpPr>
          <p:cNvPr id="50" name="文本框 49">
            <a:extLst>
              <a:ext uri="{FF2B5EF4-FFF2-40B4-BE49-F238E27FC236}">
                <a16:creationId xmlns:a16="http://schemas.microsoft.com/office/drawing/2014/main" id="{AD9FB7FB-E38E-4FB7-8B8D-496DCEC57AA9}"/>
              </a:ext>
            </a:extLst>
          </p:cNvPr>
          <p:cNvSpPr txBox="1"/>
          <p:nvPr/>
        </p:nvSpPr>
        <p:spPr>
          <a:xfrm>
            <a:off x="523890" y="1340653"/>
            <a:ext cx="6096000" cy="369332"/>
          </a:xfrm>
          <a:prstGeom prst="rect">
            <a:avLst/>
          </a:prstGeom>
          <a:noFill/>
        </p:spPr>
        <p:txBody>
          <a:bodyPr wrap="square">
            <a:spAutoFit/>
          </a:bodyPr>
          <a:lstStyle/>
          <a:p>
            <a:pPr marL="285750" indent="-285750">
              <a:buFont typeface="Wingdings" panose="05000000000000000000" pitchFamily="2" charset="2"/>
              <a:buChar char="Ø"/>
            </a:pPr>
            <a:r>
              <a:rPr lang="zh-CN" altLang="en-US" b="0" dirty="0">
                <a:solidFill>
                  <a:schemeClr val="accent1">
                    <a:lumMod val="75000"/>
                  </a:schemeClr>
                </a:solidFill>
                <a:effectLst/>
                <a:latin typeface="华文仿宋" panose="02010600040101010101" pitchFamily="2" charset="-122"/>
                <a:ea typeface="华文仿宋" panose="02010600040101010101" pitchFamily="2" charset="-122"/>
              </a:rPr>
              <a:t>自适应模态混合模型：</a:t>
            </a:r>
            <a:endParaRPr lang="en-US" altLang="zh-CN" b="0" dirty="0">
              <a:solidFill>
                <a:schemeClr val="accent1">
                  <a:lumMod val="75000"/>
                </a:schemeClr>
              </a:solidFill>
              <a:effectLst/>
              <a:latin typeface="华文仿宋" panose="02010600040101010101" pitchFamily="2" charset="-122"/>
              <a:ea typeface="华文仿宋" panose="02010600040101010101" pitchFamily="2" charset="-122"/>
            </a:endParaRPr>
          </a:p>
        </p:txBody>
      </p:sp>
      <p:pic>
        <p:nvPicPr>
          <p:cNvPr id="14" name="图片 13">
            <a:extLst>
              <a:ext uri="{FF2B5EF4-FFF2-40B4-BE49-F238E27FC236}">
                <a16:creationId xmlns:a16="http://schemas.microsoft.com/office/drawing/2014/main" id="{E13698A9-3347-4EA8-A759-57632E09101D}"/>
              </a:ext>
            </a:extLst>
          </p:cNvPr>
          <p:cNvPicPr>
            <a:picLocks noChangeAspect="1"/>
          </p:cNvPicPr>
          <p:nvPr/>
        </p:nvPicPr>
        <p:blipFill>
          <a:blip r:embed="rId8"/>
          <a:stretch>
            <a:fillRect/>
          </a:stretch>
        </p:blipFill>
        <p:spPr>
          <a:xfrm>
            <a:off x="7922780" y="2994003"/>
            <a:ext cx="1835244" cy="425472"/>
          </a:xfrm>
          <a:prstGeom prst="rect">
            <a:avLst/>
          </a:prstGeom>
        </p:spPr>
      </p:pic>
      <p:sp>
        <p:nvSpPr>
          <p:cNvPr id="40" name="文本框 39">
            <a:extLst>
              <a:ext uri="{FF2B5EF4-FFF2-40B4-BE49-F238E27FC236}">
                <a16:creationId xmlns:a16="http://schemas.microsoft.com/office/drawing/2014/main" id="{2A319A8D-AD01-4446-8ABB-335AF807AA1A}"/>
              </a:ext>
            </a:extLst>
          </p:cNvPr>
          <p:cNvSpPr txBox="1"/>
          <p:nvPr/>
        </p:nvSpPr>
        <p:spPr>
          <a:xfrm>
            <a:off x="6425940" y="5431211"/>
            <a:ext cx="6096000" cy="307777"/>
          </a:xfrm>
          <a:prstGeom prst="rect">
            <a:avLst/>
          </a:prstGeom>
          <a:noFill/>
        </p:spPr>
        <p:txBody>
          <a:bodyPr wrap="square">
            <a:spAutoFit/>
          </a:bodyPr>
          <a:lstStyle/>
          <a:p>
            <a:pPr algn="l" latinLnBrk="1"/>
            <a:r>
              <a:rPr lang="en-US" altLang="zh-CN" sz="1400" i="0" dirty="0">
                <a:solidFill>
                  <a:srgbClr val="FF0000"/>
                </a:solidFill>
                <a:effectLst/>
                <a:latin typeface="华文仿宋" panose="02010600040101010101" pitchFamily="2" charset="-122"/>
                <a:ea typeface="华文仿宋" panose="02010600040101010101" pitchFamily="2" charset="-122"/>
              </a:rPr>
              <a:t>[2]TADAM: Task dependent adaptive metric for improved few-shot learning</a:t>
            </a:r>
          </a:p>
        </p:txBody>
      </p:sp>
    </p:spTree>
    <p:extLst>
      <p:ext uri="{BB962C8B-B14F-4D97-AF65-F5344CB8AC3E}">
        <p14:creationId xmlns:p14="http://schemas.microsoft.com/office/powerpoint/2010/main" val="782228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5D8330F3-5B26-1B43-97A5-977F7A4477C8}"/>
              </a:ext>
            </a:extLst>
          </p:cNvPr>
          <p:cNvSpPr/>
          <p:nvPr/>
        </p:nvSpPr>
        <p:spPr>
          <a:xfrm>
            <a:off x="0" y="6295004"/>
            <a:ext cx="12192000" cy="562996"/>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形 3">
            <a:extLst>
              <a:ext uri="{FF2B5EF4-FFF2-40B4-BE49-F238E27FC236}">
                <a16:creationId xmlns:a16="http://schemas.microsoft.com/office/drawing/2014/main" id="{C34EBAF3-A19E-2948-860E-1DF0CA82E11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23039"/>
          <a:stretch/>
        </p:blipFill>
        <p:spPr>
          <a:xfrm>
            <a:off x="206279" y="6367740"/>
            <a:ext cx="636861" cy="417524"/>
          </a:xfrm>
          <a:prstGeom prst="rect">
            <a:avLst/>
          </a:prstGeom>
        </p:spPr>
      </p:pic>
      <p:sp>
        <p:nvSpPr>
          <p:cNvPr id="5" name="文本框 4">
            <a:extLst>
              <a:ext uri="{FF2B5EF4-FFF2-40B4-BE49-F238E27FC236}">
                <a16:creationId xmlns:a16="http://schemas.microsoft.com/office/drawing/2014/main" id="{7CAF69AC-61A0-A946-AD23-2CC4A000D0F3}"/>
              </a:ext>
            </a:extLst>
          </p:cNvPr>
          <p:cNvSpPr txBox="1"/>
          <p:nvPr/>
        </p:nvSpPr>
        <p:spPr>
          <a:xfrm>
            <a:off x="1102970" y="6443096"/>
            <a:ext cx="934170" cy="307777"/>
          </a:xfrm>
          <a:prstGeom prst="rect">
            <a:avLst/>
          </a:prstGeom>
          <a:noFill/>
        </p:spPr>
        <p:txBody>
          <a:bodyPr wrap="square" rtlCol="0">
            <a:spAutoFit/>
          </a:bodyPr>
          <a:lstStyle>
            <a:defPPr>
              <a:defRPr lang="zh-CN"/>
            </a:defPPr>
            <a:lvl1pPr>
              <a:defRPr sz="1400">
                <a:solidFill>
                  <a:schemeClr val="bg1">
                    <a:lumMod val="6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研究背景</a:t>
            </a:r>
          </a:p>
        </p:txBody>
      </p:sp>
      <p:sp>
        <p:nvSpPr>
          <p:cNvPr id="6" name="文本框 5">
            <a:extLst>
              <a:ext uri="{FF2B5EF4-FFF2-40B4-BE49-F238E27FC236}">
                <a16:creationId xmlns:a16="http://schemas.microsoft.com/office/drawing/2014/main" id="{F2D1B441-7B6F-264E-9CA5-C3C4D7593CC6}"/>
              </a:ext>
            </a:extLst>
          </p:cNvPr>
          <p:cNvSpPr txBox="1"/>
          <p:nvPr/>
        </p:nvSpPr>
        <p:spPr>
          <a:xfrm>
            <a:off x="3490970"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rPr>
              <a:t>模型建立</a:t>
            </a:r>
          </a:p>
        </p:txBody>
      </p:sp>
      <p:cxnSp>
        <p:nvCxnSpPr>
          <p:cNvPr id="7" name="直接连接符 26">
            <a:extLst>
              <a:ext uri="{FF2B5EF4-FFF2-40B4-BE49-F238E27FC236}">
                <a16:creationId xmlns:a16="http://schemas.microsoft.com/office/drawing/2014/main" id="{174B25E4-99A5-1E46-9359-DC1F2B0422A3}"/>
              </a:ext>
            </a:extLst>
          </p:cNvPr>
          <p:cNvCxnSpPr>
            <a:cxnSpLocks/>
          </p:cNvCxnSpPr>
          <p:nvPr/>
        </p:nvCxnSpPr>
        <p:spPr>
          <a:xfrm>
            <a:off x="3609146" y="6392545"/>
            <a:ext cx="6985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3687AC07-2BD7-FE4B-B0CB-40A723D0FD20}"/>
              </a:ext>
            </a:extLst>
          </p:cNvPr>
          <p:cNvSpPr txBox="1"/>
          <p:nvPr/>
        </p:nvSpPr>
        <p:spPr>
          <a:xfrm>
            <a:off x="2296970"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技术路线</a:t>
            </a:r>
          </a:p>
        </p:txBody>
      </p:sp>
      <p:sp>
        <p:nvSpPr>
          <p:cNvPr id="9" name="文本框 8">
            <a:extLst>
              <a:ext uri="{FF2B5EF4-FFF2-40B4-BE49-F238E27FC236}">
                <a16:creationId xmlns:a16="http://schemas.microsoft.com/office/drawing/2014/main" id="{DC06BD24-AEBD-074C-9749-C7C1FDF27FD2}"/>
              </a:ext>
            </a:extLst>
          </p:cNvPr>
          <p:cNvSpPr txBox="1"/>
          <p:nvPr/>
        </p:nvSpPr>
        <p:spPr>
          <a:xfrm>
            <a:off x="4684970"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结果分析</a:t>
            </a:r>
          </a:p>
        </p:txBody>
      </p:sp>
      <p:sp>
        <p:nvSpPr>
          <p:cNvPr id="10" name="文本框 9">
            <a:extLst>
              <a:ext uri="{FF2B5EF4-FFF2-40B4-BE49-F238E27FC236}">
                <a16:creationId xmlns:a16="http://schemas.microsoft.com/office/drawing/2014/main" id="{FE679160-767E-844A-BBD9-D81EA1EF2B01}"/>
              </a:ext>
            </a:extLst>
          </p:cNvPr>
          <p:cNvSpPr txBox="1"/>
          <p:nvPr/>
        </p:nvSpPr>
        <p:spPr>
          <a:xfrm>
            <a:off x="5878969"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研究结论</a:t>
            </a:r>
          </a:p>
        </p:txBody>
      </p:sp>
      <p:sp>
        <p:nvSpPr>
          <p:cNvPr id="13" name="矩形 12">
            <a:extLst>
              <a:ext uri="{FF2B5EF4-FFF2-40B4-BE49-F238E27FC236}">
                <a16:creationId xmlns:a16="http://schemas.microsoft.com/office/drawing/2014/main" id="{E661AA25-3EE4-9841-821F-8BA8FB26D6BF}"/>
              </a:ext>
            </a:extLst>
          </p:cNvPr>
          <p:cNvSpPr/>
          <p:nvPr/>
        </p:nvSpPr>
        <p:spPr>
          <a:xfrm>
            <a:off x="0" y="0"/>
            <a:ext cx="12192000" cy="830997"/>
          </a:xfrm>
          <a:prstGeom prst="rect">
            <a:avLst/>
          </a:prstGeom>
          <a:gradFill>
            <a:gsLst>
              <a:gs pos="17000">
                <a:srgbClr val="004EA2"/>
              </a:gs>
              <a:gs pos="100000">
                <a:srgbClr val="007BF6"/>
              </a:gs>
            </a:gsLst>
            <a:lin ang="81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elveticaExt-Normal"/>
              <a:ea typeface="OPPOSans B"/>
              <a:cs typeface="+mn-cs"/>
            </a:endParaRPr>
          </a:p>
        </p:txBody>
      </p:sp>
      <p:sp>
        <p:nvSpPr>
          <p:cNvPr id="2" name="灯片编号占位符 1">
            <a:extLst>
              <a:ext uri="{FF2B5EF4-FFF2-40B4-BE49-F238E27FC236}">
                <a16:creationId xmlns:a16="http://schemas.microsoft.com/office/drawing/2014/main" id="{54395DA6-9953-5C46-AF45-B99533D59904}"/>
              </a:ext>
            </a:extLst>
          </p:cNvPr>
          <p:cNvSpPr>
            <a:spLocks noGrp="1"/>
          </p:cNvSpPr>
          <p:nvPr>
            <p:ph type="sldNum" sz="quarter" idx="12"/>
          </p:nvPr>
        </p:nvSpPr>
        <p:spPr/>
        <p:txBody>
          <a:bodyPr/>
          <a:lstStyle/>
          <a:p>
            <a:fld id="{573AE892-A395-D04A-8DE8-8AB11E9967EA}" type="slidenum">
              <a:rPr kumimoji="1" lang="zh-CN" altLang="en-US" smtClean="0"/>
              <a:t>16</a:t>
            </a:fld>
            <a:r>
              <a:rPr kumimoji="1" lang="en-US" altLang="zh-CN"/>
              <a:t>/13</a:t>
            </a:r>
            <a:endParaRPr kumimoji="1" lang="zh-CN" altLang="en-US" dirty="0"/>
          </a:p>
        </p:txBody>
      </p:sp>
      <p:sp>
        <p:nvSpPr>
          <p:cNvPr id="31" name="矩形 30">
            <a:extLst>
              <a:ext uri="{FF2B5EF4-FFF2-40B4-BE49-F238E27FC236}">
                <a16:creationId xmlns:a16="http://schemas.microsoft.com/office/drawing/2014/main" id="{A90F0F83-4685-4152-9FB9-3FC52AC76537}"/>
              </a:ext>
            </a:extLst>
          </p:cNvPr>
          <p:cNvSpPr/>
          <p:nvPr/>
        </p:nvSpPr>
        <p:spPr>
          <a:xfrm>
            <a:off x="0" y="6027597"/>
            <a:ext cx="12192000" cy="830997"/>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2" name="图形 31">
            <a:extLst>
              <a:ext uri="{FF2B5EF4-FFF2-40B4-BE49-F238E27FC236}">
                <a16:creationId xmlns:a16="http://schemas.microsoft.com/office/drawing/2014/main" id="{28AA576F-9CB2-4F38-AD25-5669ED55E0E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23039"/>
          <a:stretch/>
        </p:blipFill>
        <p:spPr>
          <a:xfrm>
            <a:off x="206279" y="6255810"/>
            <a:ext cx="636861" cy="417524"/>
          </a:xfrm>
          <a:prstGeom prst="rect">
            <a:avLst/>
          </a:prstGeom>
        </p:spPr>
      </p:pic>
      <p:sp>
        <p:nvSpPr>
          <p:cNvPr id="33" name="文本框 32">
            <a:extLst>
              <a:ext uri="{FF2B5EF4-FFF2-40B4-BE49-F238E27FC236}">
                <a16:creationId xmlns:a16="http://schemas.microsoft.com/office/drawing/2014/main" id="{95C09C57-96F6-4DE1-B313-F214CFAD626F}"/>
              </a:ext>
            </a:extLst>
          </p:cNvPr>
          <p:cNvSpPr txBox="1"/>
          <p:nvPr/>
        </p:nvSpPr>
        <p:spPr>
          <a:xfrm>
            <a:off x="905393" y="6192119"/>
            <a:ext cx="1453830" cy="523220"/>
          </a:xfrm>
          <a:prstGeom prst="rect">
            <a:avLst/>
          </a:prstGeom>
          <a:noFill/>
        </p:spPr>
        <p:txBody>
          <a:bodyPr wrap="square" rtlCol="0">
            <a:spAutoFit/>
          </a:bodyPr>
          <a:lstStyle>
            <a:defPPr>
              <a:defRPr lang="zh-CN"/>
            </a:defPPr>
            <a:lvl1pPr>
              <a:defRPr sz="1400">
                <a:solidFill>
                  <a:schemeClr val="bg1">
                    <a:lumMod val="65000"/>
                  </a:schemeClr>
                </a:solidFill>
              </a:defRPr>
            </a:lvl1pPr>
          </a:lstStyle>
          <a:p>
            <a:pPr algn="ctr">
              <a:defRPr/>
            </a:pPr>
            <a:r>
              <a:rPr lang="zh-CN" altLang="en-US" dirty="0">
                <a:latin typeface="Microsoft YaHei" panose="020B0503020204020204" pitchFamily="34" charset="-122"/>
                <a:ea typeface="Microsoft YaHei" panose="020B0503020204020204" pitchFamily="34" charset="-122"/>
                <a:sym typeface="+mn-lt"/>
              </a:rPr>
              <a:t>小样本学习</a:t>
            </a:r>
            <a:endParaRPr lang="en-US" altLang="zh-CN" dirty="0">
              <a:latin typeface="Microsoft YaHei" panose="020B0503020204020204" pitchFamily="34" charset="-122"/>
              <a:ea typeface="Microsoft YaHei" panose="020B0503020204020204" pitchFamily="34" charset="-122"/>
              <a:sym typeface="+mn-lt"/>
            </a:endParaRPr>
          </a:p>
          <a:p>
            <a:pPr algn="ctr">
              <a:defRPr/>
            </a:pPr>
            <a:r>
              <a:rPr lang="zh-CN" altLang="en-US" dirty="0">
                <a:latin typeface="Microsoft YaHei" panose="020B0503020204020204" pitchFamily="34" charset="-122"/>
                <a:ea typeface="Microsoft YaHei" panose="020B0503020204020204" pitchFamily="34" charset="-122"/>
                <a:sym typeface="+mn-lt"/>
              </a:rPr>
              <a:t>     简介</a:t>
            </a:r>
          </a:p>
        </p:txBody>
      </p:sp>
      <p:sp>
        <p:nvSpPr>
          <p:cNvPr id="34" name="文本框 33">
            <a:extLst>
              <a:ext uri="{FF2B5EF4-FFF2-40B4-BE49-F238E27FC236}">
                <a16:creationId xmlns:a16="http://schemas.microsoft.com/office/drawing/2014/main" id="{878B1F13-7288-47C7-9555-F2325F617E30}"/>
              </a:ext>
            </a:extLst>
          </p:cNvPr>
          <p:cNvSpPr txBox="1"/>
          <p:nvPr/>
        </p:nvSpPr>
        <p:spPr>
          <a:xfrm>
            <a:off x="2330446" y="6310683"/>
            <a:ext cx="934170" cy="307777"/>
          </a:xfrm>
          <a:prstGeom prst="rect">
            <a:avLst/>
          </a:prstGeom>
          <a:noFill/>
        </p:spPr>
        <p:txBody>
          <a:bodyPr wrap="square" rtlCol="0">
            <a:spAutoFit/>
          </a:bodyPr>
          <a:lstStyle/>
          <a:p>
            <a:pPr algn="ctr">
              <a:defRPr/>
            </a:pPr>
            <a:r>
              <a:rPr lang="zh-CN" altLang="en-US" sz="1400" dirty="0">
                <a:solidFill>
                  <a:schemeClr val="bg1">
                    <a:lumMod val="65000"/>
                  </a:schemeClr>
                </a:solidFill>
                <a:latin typeface="Microsoft YaHei" panose="020B0503020204020204" pitchFamily="34" charset="-122"/>
                <a:ea typeface="Microsoft YaHei" panose="020B0503020204020204" pitchFamily="34" charset="-122"/>
              </a:rPr>
              <a:t>论文背景</a:t>
            </a:r>
          </a:p>
        </p:txBody>
      </p:sp>
      <p:sp>
        <p:nvSpPr>
          <p:cNvPr id="35" name="文本框 34">
            <a:extLst>
              <a:ext uri="{FF2B5EF4-FFF2-40B4-BE49-F238E27FC236}">
                <a16:creationId xmlns:a16="http://schemas.microsoft.com/office/drawing/2014/main" id="{9B588807-DBE1-41B5-86C0-B3238475AFA5}"/>
              </a:ext>
            </a:extLst>
          </p:cNvPr>
          <p:cNvSpPr txBox="1"/>
          <p:nvPr/>
        </p:nvSpPr>
        <p:spPr>
          <a:xfrm>
            <a:off x="4684970" y="6310683"/>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结果分析</a:t>
            </a:r>
          </a:p>
        </p:txBody>
      </p:sp>
      <p:sp>
        <p:nvSpPr>
          <p:cNvPr id="36" name="文本框 35">
            <a:extLst>
              <a:ext uri="{FF2B5EF4-FFF2-40B4-BE49-F238E27FC236}">
                <a16:creationId xmlns:a16="http://schemas.microsoft.com/office/drawing/2014/main" id="{0888049C-3D84-468D-A682-AA865A8AA3B2}"/>
              </a:ext>
            </a:extLst>
          </p:cNvPr>
          <p:cNvSpPr txBox="1"/>
          <p:nvPr/>
        </p:nvSpPr>
        <p:spPr>
          <a:xfrm>
            <a:off x="5878969" y="6310683"/>
            <a:ext cx="111436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思考与讨论</a:t>
            </a:r>
          </a:p>
        </p:txBody>
      </p:sp>
      <p:sp>
        <p:nvSpPr>
          <p:cNvPr id="37" name="灯片编号占位符 1">
            <a:extLst>
              <a:ext uri="{FF2B5EF4-FFF2-40B4-BE49-F238E27FC236}">
                <a16:creationId xmlns:a16="http://schemas.microsoft.com/office/drawing/2014/main" id="{2E79EA0F-CC79-4003-AD06-13A7AE7DA58F}"/>
              </a:ext>
            </a:extLst>
          </p:cNvPr>
          <p:cNvSpPr txBox="1">
            <a:spLocks/>
          </p:cNvSpPr>
          <p:nvPr/>
        </p:nvSpPr>
        <p:spPr>
          <a:xfrm>
            <a:off x="9275625" y="6411769"/>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3AE892-A395-D04A-8DE8-8AB11E9967EA}" type="slidenum">
              <a:rPr kumimoji="1" lang="zh-CN" altLang="en-US" smtClean="0"/>
              <a:pPr/>
              <a:t>16</a:t>
            </a:fld>
            <a:r>
              <a:rPr kumimoji="1" lang="en-US" altLang="zh-CN" dirty="0"/>
              <a:t> /21</a:t>
            </a:r>
            <a:endParaRPr kumimoji="1" lang="zh-CN" altLang="en-US" dirty="0"/>
          </a:p>
        </p:txBody>
      </p:sp>
      <p:cxnSp>
        <p:nvCxnSpPr>
          <p:cNvPr id="38" name="直接连接符 26">
            <a:extLst>
              <a:ext uri="{FF2B5EF4-FFF2-40B4-BE49-F238E27FC236}">
                <a16:creationId xmlns:a16="http://schemas.microsoft.com/office/drawing/2014/main" id="{A330A086-69E5-418C-8591-F09661BD95A0}"/>
              </a:ext>
            </a:extLst>
          </p:cNvPr>
          <p:cNvCxnSpPr>
            <a:cxnSpLocks/>
          </p:cNvCxnSpPr>
          <p:nvPr/>
        </p:nvCxnSpPr>
        <p:spPr>
          <a:xfrm>
            <a:off x="3471593" y="6150260"/>
            <a:ext cx="9959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E2E25418-0B83-48B3-83FA-45DF543A1A60}"/>
              </a:ext>
            </a:extLst>
          </p:cNvPr>
          <p:cNvSpPr txBox="1"/>
          <p:nvPr/>
        </p:nvSpPr>
        <p:spPr>
          <a:xfrm>
            <a:off x="3471593" y="6203418"/>
            <a:ext cx="93417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effectLst/>
                <a:uLnTx/>
                <a:uFillTx/>
                <a:latin typeface="Microsoft YaHei" panose="020B0503020204020204" pitchFamily="34" charset="-122"/>
                <a:ea typeface="Microsoft YaHei" panose="020B0503020204020204" pitchFamily="34" charset="-122"/>
              </a:rPr>
              <a:t>创新点探究</a:t>
            </a:r>
          </a:p>
        </p:txBody>
      </p:sp>
      <p:sp>
        <p:nvSpPr>
          <p:cNvPr id="49" name="文本框 48">
            <a:extLst>
              <a:ext uri="{FF2B5EF4-FFF2-40B4-BE49-F238E27FC236}">
                <a16:creationId xmlns:a16="http://schemas.microsoft.com/office/drawing/2014/main" id="{D220DA4F-5693-40E6-A4B5-840114CA396E}"/>
              </a:ext>
            </a:extLst>
          </p:cNvPr>
          <p:cNvSpPr txBox="1"/>
          <p:nvPr/>
        </p:nvSpPr>
        <p:spPr>
          <a:xfrm>
            <a:off x="320813" y="184443"/>
            <a:ext cx="10626387" cy="461665"/>
          </a:xfrm>
          <a:prstGeom prst="rect">
            <a:avLst/>
          </a:prstGeom>
          <a:noFill/>
        </p:spPr>
        <p:txBody>
          <a:bodyPr wrap="square">
            <a:spAutoFit/>
          </a:bodyPr>
          <a:lstStyle/>
          <a:p>
            <a:pPr>
              <a:defRPr/>
            </a:pPr>
            <a:r>
              <a:rPr lang="zh-CN" altLang="en-US" sz="2400" b="1" dirty="0">
                <a:solidFill>
                  <a:schemeClr val="bg1"/>
                </a:solidFill>
                <a:latin typeface="华文仿宋" panose="02010600040101010101" pitchFamily="2" charset="-122"/>
                <a:ea typeface="华文仿宋" panose="02010600040101010101" pitchFamily="2" charset="-122"/>
                <a:cs typeface="+mn-ea"/>
              </a:rPr>
              <a:t>创新点探究</a:t>
            </a:r>
          </a:p>
        </p:txBody>
      </p:sp>
      <p:pic>
        <p:nvPicPr>
          <p:cNvPr id="17" name="图片 16">
            <a:extLst>
              <a:ext uri="{FF2B5EF4-FFF2-40B4-BE49-F238E27FC236}">
                <a16:creationId xmlns:a16="http://schemas.microsoft.com/office/drawing/2014/main" id="{FC6D957F-4A74-40BA-956F-8FBE0854D6A3}"/>
              </a:ext>
            </a:extLst>
          </p:cNvPr>
          <p:cNvPicPr>
            <a:picLocks noChangeAspect="1"/>
          </p:cNvPicPr>
          <p:nvPr/>
        </p:nvPicPr>
        <p:blipFill>
          <a:blip r:embed="rId5"/>
          <a:stretch>
            <a:fillRect/>
          </a:stretch>
        </p:blipFill>
        <p:spPr>
          <a:xfrm>
            <a:off x="287444" y="947995"/>
            <a:ext cx="7239372" cy="5042159"/>
          </a:xfrm>
          <a:prstGeom prst="rect">
            <a:avLst/>
          </a:prstGeom>
        </p:spPr>
      </p:pic>
      <p:sp>
        <p:nvSpPr>
          <p:cNvPr id="40" name="文本框 39">
            <a:extLst>
              <a:ext uri="{FF2B5EF4-FFF2-40B4-BE49-F238E27FC236}">
                <a16:creationId xmlns:a16="http://schemas.microsoft.com/office/drawing/2014/main" id="{18D908DB-8782-4DF0-B1DE-EC55069440AE}"/>
              </a:ext>
            </a:extLst>
          </p:cNvPr>
          <p:cNvSpPr txBox="1"/>
          <p:nvPr/>
        </p:nvSpPr>
        <p:spPr>
          <a:xfrm>
            <a:off x="7526816" y="3007409"/>
            <a:ext cx="3946563" cy="923330"/>
          </a:xfrm>
          <a:prstGeom prst="rect">
            <a:avLst/>
          </a:prstGeom>
          <a:noFill/>
        </p:spPr>
        <p:txBody>
          <a:bodyPr wrap="square">
            <a:spAutoFit/>
          </a:bodyPr>
          <a:lstStyle/>
          <a:p>
            <a:pPr marL="285750" indent="-285750">
              <a:buFont typeface="Wingdings" panose="05000000000000000000" pitchFamily="2" charset="2"/>
              <a:buChar char="Ø"/>
            </a:pPr>
            <a:r>
              <a:rPr lang="zh-CN" altLang="en-US" b="0" i="0" dirty="0">
                <a:latin typeface="Cambria Math" panose="02040503050406030204" pitchFamily="18" charset="0"/>
                <a:ea typeface="华文仿宋" panose="02010600040101010101" pitchFamily="2" charset="-122"/>
              </a:rPr>
              <a:t>对比学习</a:t>
            </a:r>
            <a:endParaRPr lang="en-US" altLang="zh-CN" b="0" i="0" dirty="0">
              <a:latin typeface="Cambria Math" panose="02040503050406030204" pitchFamily="18" charset="0"/>
              <a:ea typeface="华文仿宋" panose="02010600040101010101" pitchFamily="2" charset="-122"/>
            </a:endParaRPr>
          </a:p>
          <a:p>
            <a:pPr marL="742950" lvl="1" indent="-285750">
              <a:buFont typeface="Arial" panose="020B0604020202020204" pitchFamily="34" charset="0"/>
              <a:buChar char="•"/>
            </a:pPr>
            <a:r>
              <a:rPr lang="zh-CN" altLang="en-US" dirty="0">
                <a:latin typeface="华文仿宋" panose="02010600040101010101" pitchFamily="2" charset="-122"/>
                <a:ea typeface="华文仿宋" panose="02010600040101010101" pitchFamily="2" charset="-122"/>
              </a:rPr>
              <a:t>第一项：同类样本更紧凑</a:t>
            </a:r>
            <a:endParaRPr lang="en-US" altLang="zh-CN" dirty="0">
              <a:latin typeface="华文仿宋" panose="02010600040101010101" pitchFamily="2" charset="-122"/>
              <a:ea typeface="华文仿宋" panose="02010600040101010101" pitchFamily="2" charset="-122"/>
            </a:endParaRPr>
          </a:p>
          <a:p>
            <a:pPr marL="742950" lvl="1" indent="-285750">
              <a:buFont typeface="Arial" panose="020B0604020202020204" pitchFamily="34" charset="0"/>
              <a:buChar char="•"/>
            </a:pPr>
            <a:r>
              <a:rPr lang="zh-CN" altLang="en-US" dirty="0">
                <a:latin typeface="华文仿宋" panose="02010600040101010101" pitchFamily="2" charset="-122"/>
                <a:ea typeface="华文仿宋" panose="02010600040101010101" pitchFamily="2" charset="-122"/>
              </a:rPr>
              <a:t>第二项：不同类样本互相远离</a:t>
            </a:r>
            <a:endParaRPr lang="en-US" altLang="zh-CN" dirty="0">
              <a:latin typeface="华文仿宋" panose="02010600040101010101" pitchFamily="2" charset="-122"/>
              <a:ea typeface="华文仿宋" panose="02010600040101010101" pitchFamily="2" charset="-122"/>
            </a:endParaRPr>
          </a:p>
        </p:txBody>
      </p:sp>
      <p:pic>
        <p:nvPicPr>
          <p:cNvPr id="41" name="图片 40">
            <a:extLst>
              <a:ext uri="{FF2B5EF4-FFF2-40B4-BE49-F238E27FC236}">
                <a16:creationId xmlns:a16="http://schemas.microsoft.com/office/drawing/2014/main" id="{F27C549E-95B2-41E0-9F44-BD0D0D059BAF}"/>
              </a:ext>
            </a:extLst>
          </p:cNvPr>
          <p:cNvPicPr>
            <a:picLocks noChangeAspect="1"/>
          </p:cNvPicPr>
          <p:nvPr/>
        </p:nvPicPr>
        <p:blipFill>
          <a:blip r:embed="rId5"/>
          <a:stretch>
            <a:fillRect/>
          </a:stretch>
        </p:blipFill>
        <p:spPr>
          <a:xfrm>
            <a:off x="349877" y="993994"/>
            <a:ext cx="7239372" cy="5042159"/>
          </a:xfrm>
          <a:prstGeom prst="rect">
            <a:avLst/>
          </a:prstGeom>
        </p:spPr>
      </p:pic>
    </p:spTree>
    <p:extLst>
      <p:ext uri="{BB962C8B-B14F-4D97-AF65-F5344CB8AC3E}">
        <p14:creationId xmlns:p14="http://schemas.microsoft.com/office/powerpoint/2010/main" val="34029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5D8330F3-5B26-1B43-97A5-977F7A4477C8}"/>
              </a:ext>
            </a:extLst>
          </p:cNvPr>
          <p:cNvSpPr/>
          <p:nvPr/>
        </p:nvSpPr>
        <p:spPr>
          <a:xfrm>
            <a:off x="0" y="6295004"/>
            <a:ext cx="12192000" cy="562996"/>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形 3">
            <a:extLst>
              <a:ext uri="{FF2B5EF4-FFF2-40B4-BE49-F238E27FC236}">
                <a16:creationId xmlns:a16="http://schemas.microsoft.com/office/drawing/2014/main" id="{C34EBAF3-A19E-2948-860E-1DF0CA82E11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23039"/>
          <a:stretch/>
        </p:blipFill>
        <p:spPr>
          <a:xfrm>
            <a:off x="206279" y="6367740"/>
            <a:ext cx="636861" cy="417524"/>
          </a:xfrm>
          <a:prstGeom prst="rect">
            <a:avLst/>
          </a:prstGeom>
        </p:spPr>
      </p:pic>
      <p:sp>
        <p:nvSpPr>
          <p:cNvPr id="5" name="文本框 4">
            <a:extLst>
              <a:ext uri="{FF2B5EF4-FFF2-40B4-BE49-F238E27FC236}">
                <a16:creationId xmlns:a16="http://schemas.microsoft.com/office/drawing/2014/main" id="{7CAF69AC-61A0-A946-AD23-2CC4A000D0F3}"/>
              </a:ext>
            </a:extLst>
          </p:cNvPr>
          <p:cNvSpPr txBox="1"/>
          <p:nvPr/>
        </p:nvSpPr>
        <p:spPr>
          <a:xfrm>
            <a:off x="1102970" y="6443096"/>
            <a:ext cx="934170" cy="307777"/>
          </a:xfrm>
          <a:prstGeom prst="rect">
            <a:avLst/>
          </a:prstGeom>
          <a:noFill/>
        </p:spPr>
        <p:txBody>
          <a:bodyPr wrap="square" rtlCol="0">
            <a:spAutoFit/>
          </a:bodyPr>
          <a:lstStyle>
            <a:defPPr>
              <a:defRPr lang="zh-CN"/>
            </a:defPPr>
            <a:lvl1pPr>
              <a:defRPr sz="1400">
                <a:solidFill>
                  <a:schemeClr val="bg1">
                    <a:lumMod val="6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研究背景</a:t>
            </a:r>
          </a:p>
        </p:txBody>
      </p:sp>
      <p:sp>
        <p:nvSpPr>
          <p:cNvPr id="6" name="文本框 5">
            <a:extLst>
              <a:ext uri="{FF2B5EF4-FFF2-40B4-BE49-F238E27FC236}">
                <a16:creationId xmlns:a16="http://schemas.microsoft.com/office/drawing/2014/main" id="{F2D1B441-7B6F-264E-9CA5-C3C4D7593CC6}"/>
              </a:ext>
            </a:extLst>
          </p:cNvPr>
          <p:cNvSpPr txBox="1"/>
          <p:nvPr/>
        </p:nvSpPr>
        <p:spPr>
          <a:xfrm>
            <a:off x="3490970"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rPr>
              <a:t>模型建立</a:t>
            </a:r>
          </a:p>
        </p:txBody>
      </p:sp>
      <p:cxnSp>
        <p:nvCxnSpPr>
          <p:cNvPr id="7" name="直接连接符 26">
            <a:extLst>
              <a:ext uri="{FF2B5EF4-FFF2-40B4-BE49-F238E27FC236}">
                <a16:creationId xmlns:a16="http://schemas.microsoft.com/office/drawing/2014/main" id="{174B25E4-99A5-1E46-9359-DC1F2B0422A3}"/>
              </a:ext>
            </a:extLst>
          </p:cNvPr>
          <p:cNvCxnSpPr>
            <a:cxnSpLocks/>
          </p:cNvCxnSpPr>
          <p:nvPr/>
        </p:nvCxnSpPr>
        <p:spPr>
          <a:xfrm>
            <a:off x="3609146" y="6392545"/>
            <a:ext cx="6985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3687AC07-2BD7-FE4B-B0CB-40A723D0FD20}"/>
              </a:ext>
            </a:extLst>
          </p:cNvPr>
          <p:cNvSpPr txBox="1"/>
          <p:nvPr/>
        </p:nvSpPr>
        <p:spPr>
          <a:xfrm>
            <a:off x="2296970"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技术路线</a:t>
            </a:r>
          </a:p>
        </p:txBody>
      </p:sp>
      <p:sp>
        <p:nvSpPr>
          <p:cNvPr id="9" name="文本框 8">
            <a:extLst>
              <a:ext uri="{FF2B5EF4-FFF2-40B4-BE49-F238E27FC236}">
                <a16:creationId xmlns:a16="http://schemas.microsoft.com/office/drawing/2014/main" id="{DC06BD24-AEBD-074C-9749-C7C1FDF27FD2}"/>
              </a:ext>
            </a:extLst>
          </p:cNvPr>
          <p:cNvSpPr txBox="1"/>
          <p:nvPr/>
        </p:nvSpPr>
        <p:spPr>
          <a:xfrm>
            <a:off x="4684970"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结果分析</a:t>
            </a:r>
          </a:p>
        </p:txBody>
      </p:sp>
      <p:sp>
        <p:nvSpPr>
          <p:cNvPr id="10" name="文本框 9">
            <a:extLst>
              <a:ext uri="{FF2B5EF4-FFF2-40B4-BE49-F238E27FC236}">
                <a16:creationId xmlns:a16="http://schemas.microsoft.com/office/drawing/2014/main" id="{FE679160-767E-844A-BBD9-D81EA1EF2B01}"/>
              </a:ext>
            </a:extLst>
          </p:cNvPr>
          <p:cNvSpPr txBox="1"/>
          <p:nvPr/>
        </p:nvSpPr>
        <p:spPr>
          <a:xfrm>
            <a:off x="5878969"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研究结论</a:t>
            </a:r>
          </a:p>
        </p:txBody>
      </p:sp>
      <p:sp>
        <p:nvSpPr>
          <p:cNvPr id="13" name="矩形 12">
            <a:extLst>
              <a:ext uri="{FF2B5EF4-FFF2-40B4-BE49-F238E27FC236}">
                <a16:creationId xmlns:a16="http://schemas.microsoft.com/office/drawing/2014/main" id="{E661AA25-3EE4-9841-821F-8BA8FB26D6BF}"/>
              </a:ext>
            </a:extLst>
          </p:cNvPr>
          <p:cNvSpPr/>
          <p:nvPr/>
        </p:nvSpPr>
        <p:spPr>
          <a:xfrm>
            <a:off x="0" y="0"/>
            <a:ext cx="12192000" cy="830997"/>
          </a:xfrm>
          <a:prstGeom prst="rect">
            <a:avLst/>
          </a:prstGeom>
          <a:gradFill>
            <a:gsLst>
              <a:gs pos="17000">
                <a:srgbClr val="004EA2"/>
              </a:gs>
              <a:gs pos="100000">
                <a:srgbClr val="007BF6"/>
              </a:gs>
            </a:gsLst>
            <a:lin ang="81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elveticaExt-Normal"/>
              <a:ea typeface="OPPOSans B"/>
              <a:cs typeface="+mn-cs"/>
            </a:endParaRPr>
          </a:p>
        </p:txBody>
      </p:sp>
      <p:sp>
        <p:nvSpPr>
          <p:cNvPr id="15" name="矩形: 圆角 40">
            <a:extLst>
              <a:ext uri="{FF2B5EF4-FFF2-40B4-BE49-F238E27FC236}">
                <a16:creationId xmlns:a16="http://schemas.microsoft.com/office/drawing/2014/main" id="{4BCB0C1F-F30D-A040-8584-31464536C55F}"/>
              </a:ext>
            </a:extLst>
          </p:cNvPr>
          <p:cNvSpPr/>
          <p:nvPr/>
        </p:nvSpPr>
        <p:spPr>
          <a:xfrm>
            <a:off x="523890" y="978411"/>
            <a:ext cx="5353020" cy="4901179"/>
          </a:xfrm>
          <a:prstGeom prst="roundRect">
            <a:avLst>
              <a:gd name="adj" fmla="val 0"/>
            </a:avLst>
          </a:prstGeom>
          <a:solidFill>
            <a:schemeClr val="bg1"/>
          </a:solidFill>
          <a:ln>
            <a:noFill/>
          </a:ln>
          <a:effectLst>
            <a:outerShdw blurRad="381000" dist="762000" dir="5400000" sx="84000" sy="8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方正兰亭黑简体"/>
              <a:ea typeface="方正兰亭黑简体"/>
              <a:cs typeface="+mn-cs"/>
            </a:endParaRPr>
          </a:p>
        </p:txBody>
      </p:sp>
      <p:sp>
        <p:nvSpPr>
          <p:cNvPr id="64" name="矩形: 圆角 40">
            <a:extLst>
              <a:ext uri="{FF2B5EF4-FFF2-40B4-BE49-F238E27FC236}">
                <a16:creationId xmlns:a16="http://schemas.microsoft.com/office/drawing/2014/main" id="{454BD703-0F3D-0D44-84C6-2722C9D56086}"/>
              </a:ext>
            </a:extLst>
          </p:cNvPr>
          <p:cNvSpPr/>
          <p:nvPr/>
        </p:nvSpPr>
        <p:spPr>
          <a:xfrm>
            <a:off x="6311584" y="994524"/>
            <a:ext cx="5353020" cy="4901179"/>
          </a:xfrm>
          <a:prstGeom prst="roundRect">
            <a:avLst>
              <a:gd name="adj" fmla="val 0"/>
            </a:avLst>
          </a:prstGeom>
          <a:solidFill>
            <a:schemeClr val="bg1"/>
          </a:solidFill>
          <a:ln>
            <a:noFill/>
          </a:ln>
          <a:effectLst>
            <a:outerShdw blurRad="381000" dist="762000" dir="5400000" sx="84000" sy="8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方正兰亭黑简体"/>
              <a:ea typeface="方正兰亭黑简体"/>
              <a:cs typeface="+mn-cs"/>
            </a:endParaRPr>
          </a:p>
        </p:txBody>
      </p:sp>
      <p:sp>
        <p:nvSpPr>
          <p:cNvPr id="2" name="灯片编号占位符 1">
            <a:extLst>
              <a:ext uri="{FF2B5EF4-FFF2-40B4-BE49-F238E27FC236}">
                <a16:creationId xmlns:a16="http://schemas.microsoft.com/office/drawing/2014/main" id="{54395DA6-9953-5C46-AF45-B99533D59904}"/>
              </a:ext>
            </a:extLst>
          </p:cNvPr>
          <p:cNvSpPr>
            <a:spLocks noGrp="1"/>
          </p:cNvSpPr>
          <p:nvPr>
            <p:ph type="sldNum" sz="quarter" idx="12"/>
          </p:nvPr>
        </p:nvSpPr>
        <p:spPr/>
        <p:txBody>
          <a:bodyPr/>
          <a:lstStyle/>
          <a:p>
            <a:fld id="{573AE892-A395-D04A-8DE8-8AB11E9967EA}" type="slidenum">
              <a:rPr kumimoji="1" lang="zh-CN" altLang="en-US" smtClean="0"/>
              <a:t>17</a:t>
            </a:fld>
            <a:r>
              <a:rPr kumimoji="1" lang="en-US" altLang="zh-CN"/>
              <a:t>/13</a:t>
            </a:r>
            <a:endParaRPr kumimoji="1" lang="zh-CN" altLang="en-US" dirty="0"/>
          </a:p>
        </p:txBody>
      </p:sp>
      <p:sp>
        <p:nvSpPr>
          <p:cNvPr id="31" name="矩形 30">
            <a:extLst>
              <a:ext uri="{FF2B5EF4-FFF2-40B4-BE49-F238E27FC236}">
                <a16:creationId xmlns:a16="http://schemas.microsoft.com/office/drawing/2014/main" id="{A90F0F83-4685-4152-9FB9-3FC52AC76537}"/>
              </a:ext>
            </a:extLst>
          </p:cNvPr>
          <p:cNvSpPr/>
          <p:nvPr/>
        </p:nvSpPr>
        <p:spPr>
          <a:xfrm>
            <a:off x="0" y="6027597"/>
            <a:ext cx="12192000" cy="830997"/>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2" name="图形 31">
            <a:extLst>
              <a:ext uri="{FF2B5EF4-FFF2-40B4-BE49-F238E27FC236}">
                <a16:creationId xmlns:a16="http://schemas.microsoft.com/office/drawing/2014/main" id="{28AA576F-9CB2-4F38-AD25-5669ED55E0E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23039"/>
          <a:stretch/>
        </p:blipFill>
        <p:spPr>
          <a:xfrm>
            <a:off x="206279" y="6255810"/>
            <a:ext cx="636861" cy="417524"/>
          </a:xfrm>
          <a:prstGeom prst="rect">
            <a:avLst/>
          </a:prstGeom>
        </p:spPr>
      </p:pic>
      <p:sp>
        <p:nvSpPr>
          <p:cNvPr id="33" name="文本框 32">
            <a:extLst>
              <a:ext uri="{FF2B5EF4-FFF2-40B4-BE49-F238E27FC236}">
                <a16:creationId xmlns:a16="http://schemas.microsoft.com/office/drawing/2014/main" id="{95C09C57-96F6-4DE1-B313-F214CFAD626F}"/>
              </a:ext>
            </a:extLst>
          </p:cNvPr>
          <p:cNvSpPr txBox="1"/>
          <p:nvPr/>
        </p:nvSpPr>
        <p:spPr>
          <a:xfrm>
            <a:off x="905393" y="6192119"/>
            <a:ext cx="1453830" cy="523220"/>
          </a:xfrm>
          <a:prstGeom prst="rect">
            <a:avLst/>
          </a:prstGeom>
          <a:noFill/>
        </p:spPr>
        <p:txBody>
          <a:bodyPr wrap="square" rtlCol="0">
            <a:spAutoFit/>
          </a:bodyPr>
          <a:lstStyle>
            <a:defPPr>
              <a:defRPr lang="zh-CN"/>
            </a:defPPr>
            <a:lvl1pPr>
              <a:defRPr sz="1400">
                <a:solidFill>
                  <a:schemeClr val="bg1">
                    <a:lumMod val="65000"/>
                  </a:schemeClr>
                </a:solidFill>
              </a:defRPr>
            </a:lvl1pPr>
          </a:lstStyle>
          <a:p>
            <a:pPr algn="ctr">
              <a:defRPr/>
            </a:pPr>
            <a:r>
              <a:rPr lang="zh-CN" altLang="en-US" dirty="0">
                <a:latin typeface="Microsoft YaHei" panose="020B0503020204020204" pitchFamily="34" charset="-122"/>
                <a:ea typeface="Microsoft YaHei" panose="020B0503020204020204" pitchFamily="34" charset="-122"/>
                <a:sym typeface="+mn-lt"/>
              </a:rPr>
              <a:t>小样本学习</a:t>
            </a:r>
            <a:endParaRPr lang="en-US" altLang="zh-CN" dirty="0">
              <a:latin typeface="Microsoft YaHei" panose="020B0503020204020204" pitchFamily="34" charset="-122"/>
              <a:ea typeface="Microsoft YaHei" panose="020B0503020204020204" pitchFamily="34" charset="-122"/>
              <a:sym typeface="+mn-lt"/>
            </a:endParaRPr>
          </a:p>
          <a:p>
            <a:pPr algn="ctr">
              <a:defRPr/>
            </a:pPr>
            <a:r>
              <a:rPr lang="zh-CN" altLang="en-US" dirty="0">
                <a:latin typeface="Microsoft YaHei" panose="020B0503020204020204" pitchFamily="34" charset="-122"/>
                <a:ea typeface="Microsoft YaHei" panose="020B0503020204020204" pitchFamily="34" charset="-122"/>
                <a:sym typeface="+mn-lt"/>
              </a:rPr>
              <a:t>     简介</a:t>
            </a:r>
          </a:p>
        </p:txBody>
      </p:sp>
      <p:sp>
        <p:nvSpPr>
          <p:cNvPr id="34" name="文本框 33">
            <a:extLst>
              <a:ext uri="{FF2B5EF4-FFF2-40B4-BE49-F238E27FC236}">
                <a16:creationId xmlns:a16="http://schemas.microsoft.com/office/drawing/2014/main" id="{878B1F13-7288-47C7-9555-F2325F617E30}"/>
              </a:ext>
            </a:extLst>
          </p:cNvPr>
          <p:cNvSpPr txBox="1"/>
          <p:nvPr/>
        </p:nvSpPr>
        <p:spPr>
          <a:xfrm>
            <a:off x="2330446" y="6310683"/>
            <a:ext cx="934170" cy="307777"/>
          </a:xfrm>
          <a:prstGeom prst="rect">
            <a:avLst/>
          </a:prstGeom>
          <a:noFill/>
        </p:spPr>
        <p:txBody>
          <a:bodyPr wrap="square" rtlCol="0">
            <a:spAutoFit/>
          </a:bodyPr>
          <a:lstStyle/>
          <a:p>
            <a:pPr algn="ctr">
              <a:defRPr/>
            </a:pPr>
            <a:r>
              <a:rPr lang="zh-CN" altLang="en-US" sz="1400" dirty="0">
                <a:solidFill>
                  <a:schemeClr val="bg1">
                    <a:lumMod val="65000"/>
                  </a:schemeClr>
                </a:solidFill>
                <a:latin typeface="Microsoft YaHei" panose="020B0503020204020204" pitchFamily="34" charset="-122"/>
                <a:ea typeface="Microsoft YaHei" panose="020B0503020204020204" pitchFamily="34" charset="-122"/>
              </a:rPr>
              <a:t>论文背景</a:t>
            </a:r>
          </a:p>
        </p:txBody>
      </p:sp>
      <p:sp>
        <p:nvSpPr>
          <p:cNvPr id="35" name="文本框 34">
            <a:extLst>
              <a:ext uri="{FF2B5EF4-FFF2-40B4-BE49-F238E27FC236}">
                <a16:creationId xmlns:a16="http://schemas.microsoft.com/office/drawing/2014/main" id="{9B588807-DBE1-41B5-86C0-B3238475AFA5}"/>
              </a:ext>
            </a:extLst>
          </p:cNvPr>
          <p:cNvSpPr txBox="1"/>
          <p:nvPr/>
        </p:nvSpPr>
        <p:spPr>
          <a:xfrm>
            <a:off x="4684970" y="6310683"/>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结果分析</a:t>
            </a:r>
          </a:p>
        </p:txBody>
      </p:sp>
      <p:sp>
        <p:nvSpPr>
          <p:cNvPr id="36" name="文本框 35">
            <a:extLst>
              <a:ext uri="{FF2B5EF4-FFF2-40B4-BE49-F238E27FC236}">
                <a16:creationId xmlns:a16="http://schemas.microsoft.com/office/drawing/2014/main" id="{0888049C-3D84-468D-A682-AA865A8AA3B2}"/>
              </a:ext>
            </a:extLst>
          </p:cNvPr>
          <p:cNvSpPr txBox="1"/>
          <p:nvPr/>
        </p:nvSpPr>
        <p:spPr>
          <a:xfrm>
            <a:off x="5878969" y="6310683"/>
            <a:ext cx="111436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思考与讨论</a:t>
            </a:r>
          </a:p>
        </p:txBody>
      </p:sp>
      <p:sp>
        <p:nvSpPr>
          <p:cNvPr id="37" name="灯片编号占位符 1">
            <a:extLst>
              <a:ext uri="{FF2B5EF4-FFF2-40B4-BE49-F238E27FC236}">
                <a16:creationId xmlns:a16="http://schemas.microsoft.com/office/drawing/2014/main" id="{2E79EA0F-CC79-4003-AD06-13A7AE7DA58F}"/>
              </a:ext>
            </a:extLst>
          </p:cNvPr>
          <p:cNvSpPr txBox="1">
            <a:spLocks/>
          </p:cNvSpPr>
          <p:nvPr/>
        </p:nvSpPr>
        <p:spPr>
          <a:xfrm>
            <a:off x="9275625" y="6411769"/>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3AE892-A395-D04A-8DE8-8AB11E9967EA}" type="slidenum">
              <a:rPr kumimoji="1" lang="zh-CN" altLang="en-US" smtClean="0"/>
              <a:pPr/>
              <a:t>17</a:t>
            </a:fld>
            <a:r>
              <a:rPr kumimoji="1" lang="en-US" altLang="zh-CN" dirty="0"/>
              <a:t> /21</a:t>
            </a:r>
            <a:endParaRPr kumimoji="1" lang="zh-CN" altLang="en-US" dirty="0"/>
          </a:p>
        </p:txBody>
      </p:sp>
      <p:cxnSp>
        <p:nvCxnSpPr>
          <p:cNvPr id="38" name="直接连接符 26">
            <a:extLst>
              <a:ext uri="{FF2B5EF4-FFF2-40B4-BE49-F238E27FC236}">
                <a16:creationId xmlns:a16="http://schemas.microsoft.com/office/drawing/2014/main" id="{A330A086-69E5-418C-8591-F09661BD95A0}"/>
              </a:ext>
            </a:extLst>
          </p:cNvPr>
          <p:cNvCxnSpPr>
            <a:cxnSpLocks/>
          </p:cNvCxnSpPr>
          <p:nvPr/>
        </p:nvCxnSpPr>
        <p:spPr>
          <a:xfrm>
            <a:off x="3471593" y="6150260"/>
            <a:ext cx="9959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E2E25418-0B83-48B3-83FA-45DF543A1A60}"/>
              </a:ext>
            </a:extLst>
          </p:cNvPr>
          <p:cNvSpPr txBox="1"/>
          <p:nvPr/>
        </p:nvSpPr>
        <p:spPr>
          <a:xfrm>
            <a:off x="3471593" y="6203418"/>
            <a:ext cx="93417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effectLst/>
                <a:uLnTx/>
                <a:uFillTx/>
                <a:latin typeface="Microsoft YaHei" panose="020B0503020204020204" pitchFamily="34" charset="-122"/>
                <a:ea typeface="Microsoft YaHei" panose="020B0503020204020204" pitchFamily="34" charset="-122"/>
              </a:rPr>
              <a:t>创新点探究</a:t>
            </a:r>
          </a:p>
        </p:txBody>
      </p:sp>
      <p:pic>
        <p:nvPicPr>
          <p:cNvPr id="17" name="图片 16">
            <a:extLst>
              <a:ext uri="{FF2B5EF4-FFF2-40B4-BE49-F238E27FC236}">
                <a16:creationId xmlns:a16="http://schemas.microsoft.com/office/drawing/2014/main" id="{412FD4C4-B978-4BF2-8C04-0FE97D3A7BA0}"/>
              </a:ext>
            </a:extLst>
          </p:cNvPr>
          <p:cNvPicPr>
            <a:picLocks noChangeAspect="1"/>
          </p:cNvPicPr>
          <p:nvPr/>
        </p:nvPicPr>
        <p:blipFill>
          <a:blip r:embed="rId5"/>
          <a:stretch>
            <a:fillRect/>
          </a:stretch>
        </p:blipFill>
        <p:spPr>
          <a:xfrm>
            <a:off x="958564" y="2232804"/>
            <a:ext cx="4545151" cy="3595266"/>
          </a:xfrm>
          <a:prstGeom prst="rect">
            <a:avLst/>
          </a:prstGeom>
        </p:spPr>
      </p:pic>
      <p:sp>
        <p:nvSpPr>
          <p:cNvPr id="48" name="文本框 47">
            <a:extLst>
              <a:ext uri="{FF2B5EF4-FFF2-40B4-BE49-F238E27FC236}">
                <a16:creationId xmlns:a16="http://schemas.microsoft.com/office/drawing/2014/main" id="{5922A403-59A9-4AE1-9FD3-6DC4C2B65EDF}"/>
              </a:ext>
            </a:extLst>
          </p:cNvPr>
          <p:cNvSpPr txBox="1"/>
          <p:nvPr/>
        </p:nvSpPr>
        <p:spPr>
          <a:xfrm>
            <a:off x="843141" y="1670098"/>
            <a:ext cx="3624394" cy="646331"/>
          </a:xfrm>
          <a:prstGeom prst="rect">
            <a:avLst/>
          </a:prstGeom>
          <a:noFill/>
        </p:spPr>
        <p:txBody>
          <a:bodyPr wrap="square">
            <a:spAutoFit/>
          </a:bodyPr>
          <a:lstStyle/>
          <a:p>
            <a:r>
              <a:rPr lang="zh-CN" altLang="en-US" b="0" dirty="0">
                <a:solidFill>
                  <a:schemeClr val="accent1">
                    <a:lumMod val="75000"/>
                  </a:schemeClr>
                </a:solidFill>
                <a:effectLst/>
                <a:latin typeface="华文仿宋" panose="02010600040101010101" pitchFamily="2" charset="-122"/>
                <a:ea typeface="华文仿宋" panose="02010600040101010101" pitchFamily="2" charset="-122"/>
              </a:rPr>
              <a:t>自适应模态混合模型：</a:t>
            </a:r>
            <a:endParaRPr lang="en-US" altLang="zh-CN" b="0" dirty="0">
              <a:effectLst/>
              <a:latin typeface="华文仿宋" panose="02010600040101010101" pitchFamily="2" charset="-122"/>
              <a:ea typeface="华文仿宋" panose="02010600040101010101" pitchFamily="2" charset="-122"/>
            </a:endParaRPr>
          </a:p>
          <a:p>
            <a:endParaRPr lang="zh-CN" altLang="en-US" dirty="0"/>
          </a:p>
        </p:txBody>
      </p:sp>
      <p:sp>
        <p:nvSpPr>
          <p:cNvPr id="49" name="文本框 48">
            <a:extLst>
              <a:ext uri="{FF2B5EF4-FFF2-40B4-BE49-F238E27FC236}">
                <a16:creationId xmlns:a16="http://schemas.microsoft.com/office/drawing/2014/main" id="{D220DA4F-5693-40E6-A4B5-840114CA396E}"/>
              </a:ext>
            </a:extLst>
          </p:cNvPr>
          <p:cNvSpPr txBox="1"/>
          <p:nvPr/>
        </p:nvSpPr>
        <p:spPr>
          <a:xfrm>
            <a:off x="320813" y="184443"/>
            <a:ext cx="10626387" cy="461665"/>
          </a:xfrm>
          <a:prstGeom prst="rect">
            <a:avLst/>
          </a:prstGeom>
          <a:noFill/>
        </p:spPr>
        <p:txBody>
          <a:bodyPr wrap="square">
            <a:spAutoFit/>
          </a:bodyPr>
          <a:lstStyle/>
          <a:p>
            <a:pPr>
              <a:defRPr/>
            </a:pPr>
            <a:r>
              <a:rPr lang="zh-CN" altLang="en-US" sz="2400" b="1" dirty="0">
                <a:solidFill>
                  <a:schemeClr val="bg1"/>
                </a:solidFill>
                <a:latin typeface="华文仿宋" panose="02010600040101010101" pitchFamily="2" charset="-122"/>
                <a:ea typeface="华文仿宋" panose="02010600040101010101" pitchFamily="2" charset="-122"/>
                <a:cs typeface="+mn-ea"/>
              </a:rPr>
              <a:t>创新点探究</a:t>
            </a:r>
          </a:p>
        </p:txBody>
      </p:sp>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D18487EB-1158-4E56-8389-68ADC64EE09A}"/>
                  </a:ext>
                </a:extLst>
              </p:cNvPr>
              <p:cNvSpPr txBox="1"/>
              <p:nvPr/>
            </p:nvSpPr>
            <p:spPr>
              <a:xfrm>
                <a:off x="6671552" y="2193841"/>
                <a:ext cx="4275647" cy="258436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dirty="0">
                    <a:latin typeface="华文仿宋" panose="02010600040101010101" pitchFamily="2" charset="-122"/>
                    <a:ea typeface="华文仿宋" panose="02010600040101010101" pitchFamily="2" charset="-122"/>
                  </a:rPr>
                  <a:t>(a)</a:t>
                </a:r>
                <a:r>
                  <a:rPr lang="zh-CN" altLang="en-US" dirty="0">
                    <a:latin typeface="华文仿宋" panose="02010600040101010101" pitchFamily="2" charset="-122"/>
                    <a:ea typeface="华文仿宋" panose="02010600040101010101" pitchFamily="2" charset="-122"/>
                  </a:rPr>
                  <a:t>与查询样本</a:t>
                </a:r>
                <a:r>
                  <a:rPr lang="en-US" altLang="zh-CN" dirty="0">
                    <a:latin typeface="华文仿宋" panose="02010600040101010101" pitchFamily="2" charset="-122"/>
                    <a:ea typeface="华文仿宋" panose="02010600040101010101" pitchFamily="2" charset="-122"/>
                  </a:rPr>
                  <a:t>q</a:t>
                </a:r>
                <a:r>
                  <a:rPr lang="zh-CN" altLang="en-US" dirty="0">
                    <a:latin typeface="华文仿宋" panose="02010600040101010101" pitchFamily="2" charset="-122"/>
                    <a:ea typeface="华文仿宋" panose="02010600040101010101" pitchFamily="2" charset="-122"/>
                  </a:rPr>
                  <a:t>最接近的视觉原型是</a:t>
                </a:r>
                <a14:m>
                  <m:oMath xmlns:m="http://schemas.openxmlformats.org/officeDocument/2006/math">
                    <m:sSub>
                      <m:sSubPr>
                        <m:ctrlPr>
                          <a:rPr lang="en-US" altLang="zh-CN" i="1" dirty="0" smtClean="0">
                            <a:latin typeface="Cambria Math" panose="02040503050406030204" pitchFamily="18" charset="0"/>
                            <a:ea typeface="华文仿宋" panose="02010600040101010101" pitchFamily="2" charset="-122"/>
                          </a:rPr>
                        </m:ctrlPr>
                      </m:sSubPr>
                      <m:e>
                        <m:r>
                          <m:rPr>
                            <m:sty m:val="p"/>
                          </m:rPr>
                          <a:rPr lang="en-US" altLang="zh-CN" i="1" dirty="0">
                            <a:latin typeface="Cambria Math" panose="02040503050406030204" pitchFamily="18" charset="0"/>
                            <a:ea typeface="华文仿宋" panose="02010600040101010101" pitchFamily="2" charset="-122"/>
                          </a:rPr>
                          <m:t>p</m:t>
                        </m:r>
                      </m:e>
                      <m:sub>
                        <m:r>
                          <m:rPr>
                            <m:sty m:val="p"/>
                          </m:rPr>
                          <a:rPr lang="en-US" altLang="zh-CN" i="1" dirty="0" smtClean="0">
                            <a:latin typeface="Cambria Math" panose="02040503050406030204" pitchFamily="18" charset="0"/>
                            <a:ea typeface="华文仿宋" panose="02010600040101010101" pitchFamily="2" charset="-122"/>
                          </a:rPr>
                          <m:t>j</m:t>
                        </m:r>
                      </m:sub>
                    </m:sSub>
                  </m:oMath>
                </a14:m>
                <a:r>
                  <a:rPr lang="zh-CN" altLang="en-US" dirty="0">
                    <a:latin typeface="华文仿宋" panose="02010600040101010101" pitchFamily="2" charset="-122"/>
                    <a:ea typeface="华文仿宋" panose="02010600040101010101" pitchFamily="2" charset="-122"/>
                  </a:rPr>
                  <a:t>。</a:t>
                </a:r>
                <a:endParaRPr lang="en-US" altLang="zh-CN" dirty="0">
                  <a:latin typeface="华文仿宋" panose="02010600040101010101" pitchFamily="2" charset="-122"/>
                  <a:ea typeface="华文仿宋" panose="02010600040101010101" pitchFamily="2" charset="-122"/>
                </a:endParaRPr>
              </a:p>
              <a:p>
                <a:pPr marL="285750" indent="-285750">
                  <a:lnSpc>
                    <a:spcPct val="150000"/>
                  </a:lnSpc>
                  <a:buFont typeface="Arial" panose="020B0604020202020204" pitchFamily="34" charset="0"/>
                  <a:buChar char="•"/>
                </a:pPr>
                <a:r>
                  <a:rPr lang="en-US" altLang="zh-CN" dirty="0">
                    <a:latin typeface="华文仿宋" panose="02010600040101010101" pitchFamily="2" charset="-122"/>
                    <a:ea typeface="华文仿宋" panose="02010600040101010101" pitchFamily="2" charset="-122"/>
                  </a:rPr>
                  <a:t>(b)</a:t>
                </a:r>
                <a:r>
                  <a:rPr lang="zh-CN" altLang="en-US" dirty="0">
                    <a:latin typeface="华文仿宋" panose="02010600040101010101" pitchFamily="2" charset="-122"/>
                    <a:ea typeface="华文仿宋" panose="02010600040101010101" pitchFamily="2" charset="-122"/>
                  </a:rPr>
                  <a:t>语义原型。</a:t>
                </a:r>
                <a:endParaRPr lang="en-US" altLang="zh-CN" dirty="0">
                  <a:latin typeface="华文仿宋" panose="02010600040101010101" pitchFamily="2" charset="-122"/>
                  <a:ea typeface="华文仿宋" panose="02010600040101010101" pitchFamily="2" charset="-122"/>
                </a:endParaRPr>
              </a:p>
              <a:p>
                <a:pPr marL="285750" indent="-285750">
                  <a:lnSpc>
                    <a:spcPct val="150000"/>
                  </a:lnSpc>
                  <a:buFont typeface="Arial" panose="020B0604020202020204" pitchFamily="34" charset="0"/>
                  <a:buChar char="•"/>
                </a:pPr>
                <a:r>
                  <a:rPr lang="en-US" altLang="zh-CN" dirty="0">
                    <a:latin typeface="华文仿宋" panose="02010600040101010101" pitchFamily="2" charset="-122"/>
                    <a:ea typeface="华文仿宋" panose="02010600040101010101" pitchFamily="2" charset="-122"/>
                  </a:rPr>
                  <a:t>( c ) </a:t>
                </a:r>
                <a:r>
                  <a:rPr lang="zh-CN" altLang="en-US" dirty="0">
                    <a:latin typeface="华文仿宋" panose="02010600040101010101" pitchFamily="2" charset="-122"/>
                    <a:ea typeface="华文仿宋" panose="02010600040101010101" pitchFamily="2" charset="-122"/>
                  </a:rPr>
                  <a:t>混合模型在语义嵌入的情况下修改了原型的位置。</a:t>
                </a:r>
                <a:endParaRPr lang="en-US" altLang="zh-CN" dirty="0">
                  <a:latin typeface="华文仿宋" panose="02010600040101010101" pitchFamily="2" charset="-122"/>
                  <a:ea typeface="华文仿宋" panose="02010600040101010101" pitchFamily="2" charset="-122"/>
                </a:endParaRPr>
              </a:p>
              <a:p>
                <a:pPr marL="285750" indent="-285750">
                  <a:lnSpc>
                    <a:spcPct val="150000"/>
                  </a:lnSpc>
                  <a:buFont typeface="Arial" panose="020B0604020202020204" pitchFamily="34" charset="0"/>
                  <a:buChar char="•"/>
                </a:pPr>
                <a:r>
                  <a:rPr lang="en-US" altLang="zh-CN" dirty="0">
                    <a:latin typeface="华文仿宋" panose="02010600040101010101" pitchFamily="2" charset="-122"/>
                    <a:ea typeface="华文仿宋" panose="02010600040101010101" pitchFamily="2" charset="-122"/>
                  </a:rPr>
                  <a:t>(d)</a:t>
                </a:r>
                <a:r>
                  <a:rPr lang="zh-CN" altLang="en-US" dirty="0">
                    <a:latin typeface="华文仿宋" panose="02010600040101010101" pitchFamily="2" charset="-122"/>
                    <a:ea typeface="华文仿宋" panose="02010600040101010101" pitchFamily="2" charset="-122"/>
                  </a:rPr>
                  <a:t>更新后，与查询样本最接近的原型现在是类别 </a:t>
                </a:r>
                <a14:m>
                  <m:oMath xmlns:m="http://schemas.openxmlformats.org/officeDocument/2006/math">
                    <m:r>
                      <a:rPr lang="en-US" altLang="zh-CN" i="1" dirty="0" smtClean="0">
                        <a:latin typeface="Cambria Math" panose="02040503050406030204" pitchFamily="18" charset="0"/>
                        <a:ea typeface="华文仿宋" panose="02010600040101010101" pitchFamily="2" charset="-122"/>
                      </a:rPr>
                      <m:t>𝑖</m:t>
                    </m:r>
                  </m:oMath>
                </a14:m>
                <a:r>
                  <a:rPr lang="en-US" altLang="zh-CN" dirty="0">
                    <a:latin typeface="华文仿宋" panose="02010600040101010101" pitchFamily="2" charset="-122"/>
                    <a:ea typeface="华文仿宋" panose="02010600040101010101" pitchFamily="2" charset="-122"/>
                  </a:rPr>
                  <a:t> </a:t>
                </a:r>
                <a:r>
                  <a:rPr lang="zh-CN" altLang="en-US" dirty="0">
                    <a:latin typeface="华文仿宋" panose="02010600040101010101" pitchFamily="2" charset="-122"/>
                    <a:ea typeface="华文仿宋" panose="02010600040101010101" pitchFamily="2" charset="-122"/>
                  </a:rPr>
                  <a:t>中的一个，修正了分类。</a:t>
                </a:r>
              </a:p>
            </p:txBody>
          </p:sp>
        </mc:Choice>
        <mc:Fallback xmlns="">
          <p:sp>
            <p:nvSpPr>
              <p:cNvPr id="40" name="文本框 39">
                <a:extLst>
                  <a:ext uri="{FF2B5EF4-FFF2-40B4-BE49-F238E27FC236}">
                    <a16:creationId xmlns:a16="http://schemas.microsoft.com/office/drawing/2014/main" id="{D18487EB-1158-4E56-8389-68ADC64EE09A}"/>
                  </a:ext>
                </a:extLst>
              </p:cNvPr>
              <p:cNvSpPr txBox="1">
                <a:spLocks noRot="1" noChangeAspect="1" noMove="1" noResize="1" noEditPoints="1" noAdjustHandles="1" noChangeArrowheads="1" noChangeShapeType="1" noTextEdit="1"/>
              </p:cNvSpPr>
              <p:nvPr/>
            </p:nvSpPr>
            <p:spPr>
              <a:xfrm>
                <a:off x="6671552" y="2193841"/>
                <a:ext cx="4275647" cy="2584362"/>
              </a:xfrm>
              <a:prstGeom prst="rect">
                <a:avLst/>
              </a:prstGeom>
              <a:blipFill>
                <a:blip r:embed="rId6"/>
                <a:stretch>
                  <a:fillRect l="-855" r="-6410" b="-28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19406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5D8330F3-5B26-1B43-97A5-977F7A4477C8}"/>
              </a:ext>
            </a:extLst>
          </p:cNvPr>
          <p:cNvSpPr/>
          <p:nvPr/>
        </p:nvSpPr>
        <p:spPr>
          <a:xfrm>
            <a:off x="0" y="6295004"/>
            <a:ext cx="12192000" cy="562996"/>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形 3">
            <a:extLst>
              <a:ext uri="{FF2B5EF4-FFF2-40B4-BE49-F238E27FC236}">
                <a16:creationId xmlns:a16="http://schemas.microsoft.com/office/drawing/2014/main" id="{C34EBAF3-A19E-2948-860E-1DF0CA82E11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23039"/>
          <a:stretch/>
        </p:blipFill>
        <p:spPr>
          <a:xfrm>
            <a:off x="206279" y="6367740"/>
            <a:ext cx="636861" cy="417524"/>
          </a:xfrm>
          <a:prstGeom prst="rect">
            <a:avLst/>
          </a:prstGeom>
        </p:spPr>
      </p:pic>
      <p:sp>
        <p:nvSpPr>
          <p:cNvPr id="5" name="文本框 4">
            <a:extLst>
              <a:ext uri="{FF2B5EF4-FFF2-40B4-BE49-F238E27FC236}">
                <a16:creationId xmlns:a16="http://schemas.microsoft.com/office/drawing/2014/main" id="{7CAF69AC-61A0-A946-AD23-2CC4A000D0F3}"/>
              </a:ext>
            </a:extLst>
          </p:cNvPr>
          <p:cNvSpPr txBox="1"/>
          <p:nvPr/>
        </p:nvSpPr>
        <p:spPr>
          <a:xfrm>
            <a:off x="1102970" y="6443096"/>
            <a:ext cx="934170" cy="307777"/>
          </a:xfrm>
          <a:prstGeom prst="rect">
            <a:avLst/>
          </a:prstGeom>
          <a:noFill/>
        </p:spPr>
        <p:txBody>
          <a:bodyPr wrap="square" rtlCol="0">
            <a:spAutoFit/>
          </a:bodyPr>
          <a:lstStyle>
            <a:defPPr>
              <a:defRPr lang="zh-CN"/>
            </a:defPPr>
            <a:lvl1pPr>
              <a:defRPr sz="1400">
                <a:solidFill>
                  <a:schemeClr val="bg1">
                    <a:lumMod val="6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研究背景</a:t>
            </a:r>
          </a:p>
        </p:txBody>
      </p:sp>
      <p:sp>
        <p:nvSpPr>
          <p:cNvPr id="6" name="文本框 5">
            <a:extLst>
              <a:ext uri="{FF2B5EF4-FFF2-40B4-BE49-F238E27FC236}">
                <a16:creationId xmlns:a16="http://schemas.microsoft.com/office/drawing/2014/main" id="{F2D1B441-7B6F-264E-9CA5-C3C4D7593CC6}"/>
              </a:ext>
            </a:extLst>
          </p:cNvPr>
          <p:cNvSpPr txBox="1"/>
          <p:nvPr/>
        </p:nvSpPr>
        <p:spPr>
          <a:xfrm>
            <a:off x="3490970"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rPr>
              <a:t>模型建立</a:t>
            </a:r>
          </a:p>
        </p:txBody>
      </p:sp>
      <p:cxnSp>
        <p:nvCxnSpPr>
          <p:cNvPr id="7" name="直接连接符 26">
            <a:extLst>
              <a:ext uri="{FF2B5EF4-FFF2-40B4-BE49-F238E27FC236}">
                <a16:creationId xmlns:a16="http://schemas.microsoft.com/office/drawing/2014/main" id="{174B25E4-99A5-1E46-9359-DC1F2B0422A3}"/>
              </a:ext>
            </a:extLst>
          </p:cNvPr>
          <p:cNvCxnSpPr>
            <a:cxnSpLocks/>
          </p:cNvCxnSpPr>
          <p:nvPr/>
        </p:nvCxnSpPr>
        <p:spPr>
          <a:xfrm>
            <a:off x="3609146" y="6392545"/>
            <a:ext cx="6985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3687AC07-2BD7-FE4B-B0CB-40A723D0FD20}"/>
              </a:ext>
            </a:extLst>
          </p:cNvPr>
          <p:cNvSpPr txBox="1"/>
          <p:nvPr/>
        </p:nvSpPr>
        <p:spPr>
          <a:xfrm>
            <a:off x="2296970"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技术路线</a:t>
            </a:r>
          </a:p>
        </p:txBody>
      </p:sp>
      <p:sp>
        <p:nvSpPr>
          <p:cNvPr id="9" name="文本框 8">
            <a:extLst>
              <a:ext uri="{FF2B5EF4-FFF2-40B4-BE49-F238E27FC236}">
                <a16:creationId xmlns:a16="http://schemas.microsoft.com/office/drawing/2014/main" id="{DC06BD24-AEBD-074C-9749-C7C1FDF27FD2}"/>
              </a:ext>
            </a:extLst>
          </p:cNvPr>
          <p:cNvSpPr txBox="1"/>
          <p:nvPr/>
        </p:nvSpPr>
        <p:spPr>
          <a:xfrm>
            <a:off x="4684970"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结果分析</a:t>
            </a:r>
          </a:p>
        </p:txBody>
      </p:sp>
      <p:sp>
        <p:nvSpPr>
          <p:cNvPr id="10" name="文本框 9">
            <a:extLst>
              <a:ext uri="{FF2B5EF4-FFF2-40B4-BE49-F238E27FC236}">
                <a16:creationId xmlns:a16="http://schemas.microsoft.com/office/drawing/2014/main" id="{FE679160-767E-844A-BBD9-D81EA1EF2B01}"/>
              </a:ext>
            </a:extLst>
          </p:cNvPr>
          <p:cNvSpPr txBox="1"/>
          <p:nvPr/>
        </p:nvSpPr>
        <p:spPr>
          <a:xfrm>
            <a:off x="5878969"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研究结论</a:t>
            </a:r>
          </a:p>
        </p:txBody>
      </p:sp>
      <p:sp>
        <p:nvSpPr>
          <p:cNvPr id="13" name="矩形 12">
            <a:extLst>
              <a:ext uri="{FF2B5EF4-FFF2-40B4-BE49-F238E27FC236}">
                <a16:creationId xmlns:a16="http://schemas.microsoft.com/office/drawing/2014/main" id="{E661AA25-3EE4-9841-821F-8BA8FB26D6BF}"/>
              </a:ext>
            </a:extLst>
          </p:cNvPr>
          <p:cNvSpPr/>
          <p:nvPr/>
        </p:nvSpPr>
        <p:spPr>
          <a:xfrm>
            <a:off x="0" y="0"/>
            <a:ext cx="12192000" cy="830997"/>
          </a:xfrm>
          <a:prstGeom prst="rect">
            <a:avLst/>
          </a:prstGeom>
          <a:gradFill>
            <a:gsLst>
              <a:gs pos="17000">
                <a:srgbClr val="004EA2"/>
              </a:gs>
              <a:gs pos="100000">
                <a:srgbClr val="007BF6"/>
              </a:gs>
            </a:gsLst>
            <a:lin ang="81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elveticaExt-Normal"/>
              <a:ea typeface="OPPOSans B"/>
              <a:cs typeface="+mn-cs"/>
            </a:endParaRPr>
          </a:p>
        </p:txBody>
      </p:sp>
      <p:sp>
        <p:nvSpPr>
          <p:cNvPr id="2" name="灯片编号占位符 1">
            <a:extLst>
              <a:ext uri="{FF2B5EF4-FFF2-40B4-BE49-F238E27FC236}">
                <a16:creationId xmlns:a16="http://schemas.microsoft.com/office/drawing/2014/main" id="{54395DA6-9953-5C46-AF45-B99533D59904}"/>
              </a:ext>
            </a:extLst>
          </p:cNvPr>
          <p:cNvSpPr>
            <a:spLocks noGrp="1"/>
          </p:cNvSpPr>
          <p:nvPr>
            <p:ph type="sldNum" sz="quarter" idx="12"/>
          </p:nvPr>
        </p:nvSpPr>
        <p:spPr/>
        <p:txBody>
          <a:bodyPr/>
          <a:lstStyle/>
          <a:p>
            <a:fld id="{573AE892-A395-D04A-8DE8-8AB11E9967EA}" type="slidenum">
              <a:rPr kumimoji="1" lang="zh-CN" altLang="en-US" smtClean="0"/>
              <a:t>18</a:t>
            </a:fld>
            <a:r>
              <a:rPr kumimoji="1" lang="en-US" altLang="zh-CN"/>
              <a:t>/13</a:t>
            </a:r>
            <a:endParaRPr kumimoji="1" lang="zh-CN" altLang="en-US" dirty="0"/>
          </a:p>
        </p:txBody>
      </p:sp>
      <p:sp>
        <p:nvSpPr>
          <p:cNvPr id="31" name="矩形 30">
            <a:extLst>
              <a:ext uri="{FF2B5EF4-FFF2-40B4-BE49-F238E27FC236}">
                <a16:creationId xmlns:a16="http://schemas.microsoft.com/office/drawing/2014/main" id="{A90F0F83-4685-4152-9FB9-3FC52AC76537}"/>
              </a:ext>
            </a:extLst>
          </p:cNvPr>
          <p:cNvSpPr/>
          <p:nvPr/>
        </p:nvSpPr>
        <p:spPr>
          <a:xfrm>
            <a:off x="0" y="6027597"/>
            <a:ext cx="12192000" cy="830997"/>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2" name="图形 31">
            <a:extLst>
              <a:ext uri="{FF2B5EF4-FFF2-40B4-BE49-F238E27FC236}">
                <a16:creationId xmlns:a16="http://schemas.microsoft.com/office/drawing/2014/main" id="{28AA576F-9CB2-4F38-AD25-5669ED55E0E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23039"/>
          <a:stretch/>
        </p:blipFill>
        <p:spPr>
          <a:xfrm>
            <a:off x="206279" y="6255810"/>
            <a:ext cx="636861" cy="417524"/>
          </a:xfrm>
          <a:prstGeom prst="rect">
            <a:avLst/>
          </a:prstGeom>
        </p:spPr>
      </p:pic>
      <p:sp>
        <p:nvSpPr>
          <p:cNvPr id="33" name="文本框 32">
            <a:extLst>
              <a:ext uri="{FF2B5EF4-FFF2-40B4-BE49-F238E27FC236}">
                <a16:creationId xmlns:a16="http://schemas.microsoft.com/office/drawing/2014/main" id="{95C09C57-96F6-4DE1-B313-F214CFAD626F}"/>
              </a:ext>
            </a:extLst>
          </p:cNvPr>
          <p:cNvSpPr txBox="1"/>
          <p:nvPr/>
        </p:nvSpPr>
        <p:spPr>
          <a:xfrm>
            <a:off x="905393" y="6192119"/>
            <a:ext cx="1453830" cy="523220"/>
          </a:xfrm>
          <a:prstGeom prst="rect">
            <a:avLst/>
          </a:prstGeom>
          <a:noFill/>
        </p:spPr>
        <p:txBody>
          <a:bodyPr wrap="square" rtlCol="0">
            <a:spAutoFit/>
          </a:bodyPr>
          <a:lstStyle>
            <a:defPPr>
              <a:defRPr lang="zh-CN"/>
            </a:defPPr>
            <a:lvl1pPr>
              <a:defRPr sz="1400">
                <a:solidFill>
                  <a:schemeClr val="bg1">
                    <a:lumMod val="65000"/>
                  </a:schemeClr>
                </a:solidFill>
              </a:defRPr>
            </a:lvl1pPr>
          </a:lstStyle>
          <a:p>
            <a:pPr algn="ctr">
              <a:defRPr/>
            </a:pPr>
            <a:r>
              <a:rPr lang="zh-CN" altLang="en-US" dirty="0">
                <a:latin typeface="Microsoft YaHei" panose="020B0503020204020204" pitchFamily="34" charset="-122"/>
                <a:ea typeface="Microsoft YaHei" panose="020B0503020204020204" pitchFamily="34" charset="-122"/>
                <a:sym typeface="+mn-lt"/>
              </a:rPr>
              <a:t>小样本学习</a:t>
            </a:r>
            <a:endParaRPr lang="en-US" altLang="zh-CN" dirty="0">
              <a:latin typeface="Microsoft YaHei" panose="020B0503020204020204" pitchFamily="34" charset="-122"/>
              <a:ea typeface="Microsoft YaHei" panose="020B0503020204020204" pitchFamily="34" charset="-122"/>
              <a:sym typeface="+mn-lt"/>
            </a:endParaRPr>
          </a:p>
          <a:p>
            <a:pPr algn="ctr">
              <a:defRPr/>
            </a:pPr>
            <a:r>
              <a:rPr lang="zh-CN" altLang="en-US" dirty="0">
                <a:latin typeface="Microsoft YaHei" panose="020B0503020204020204" pitchFamily="34" charset="-122"/>
                <a:ea typeface="Microsoft YaHei" panose="020B0503020204020204" pitchFamily="34" charset="-122"/>
                <a:sym typeface="+mn-lt"/>
              </a:rPr>
              <a:t>     简介</a:t>
            </a:r>
          </a:p>
        </p:txBody>
      </p:sp>
      <p:sp>
        <p:nvSpPr>
          <p:cNvPr id="34" name="文本框 33">
            <a:extLst>
              <a:ext uri="{FF2B5EF4-FFF2-40B4-BE49-F238E27FC236}">
                <a16:creationId xmlns:a16="http://schemas.microsoft.com/office/drawing/2014/main" id="{878B1F13-7288-47C7-9555-F2325F617E30}"/>
              </a:ext>
            </a:extLst>
          </p:cNvPr>
          <p:cNvSpPr txBox="1"/>
          <p:nvPr/>
        </p:nvSpPr>
        <p:spPr>
          <a:xfrm>
            <a:off x="2330446" y="6310683"/>
            <a:ext cx="934170" cy="307777"/>
          </a:xfrm>
          <a:prstGeom prst="rect">
            <a:avLst/>
          </a:prstGeom>
          <a:noFill/>
        </p:spPr>
        <p:txBody>
          <a:bodyPr wrap="square" rtlCol="0">
            <a:spAutoFit/>
          </a:bodyPr>
          <a:lstStyle/>
          <a:p>
            <a:pPr algn="ctr">
              <a:defRPr/>
            </a:pPr>
            <a:r>
              <a:rPr lang="zh-CN" altLang="en-US" sz="1400" dirty="0">
                <a:solidFill>
                  <a:schemeClr val="bg1">
                    <a:lumMod val="65000"/>
                  </a:schemeClr>
                </a:solidFill>
                <a:latin typeface="Microsoft YaHei" panose="020B0503020204020204" pitchFamily="34" charset="-122"/>
                <a:ea typeface="Microsoft YaHei" panose="020B0503020204020204" pitchFamily="34" charset="-122"/>
              </a:rPr>
              <a:t>论文背景</a:t>
            </a:r>
          </a:p>
        </p:txBody>
      </p:sp>
      <p:sp>
        <p:nvSpPr>
          <p:cNvPr id="35" name="文本框 34">
            <a:extLst>
              <a:ext uri="{FF2B5EF4-FFF2-40B4-BE49-F238E27FC236}">
                <a16:creationId xmlns:a16="http://schemas.microsoft.com/office/drawing/2014/main" id="{9B588807-DBE1-41B5-86C0-B3238475AFA5}"/>
              </a:ext>
            </a:extLst>
          </p:cNvPr>
          <p:cNvSpPr txBox="1"/>
          <p:nvPr/>
        </p:nvSpPr>
        <p:spPr>
          <a:xfrm>
            <a:off x="4684970" y="6310683"/>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effectLst/>
                <a:uLnTx/>
                <a:uFillTx/>
                <a:latin typeface="Microsoft YaHei" panose="020B0503020204020204" pitchFamily="34" charset="-122"/>
                <a:ea typeface="Microsoft YaHei" panose="020B0503020204020204" pitchFamily="34" charset="-122"/>
              </a:rPr>
              <a:t>结果分析</a:t>
            </a:r>
          </a:p>
        </p:txBody>
      </p:sp>
      <p:sp>
        <p:nvSpPr>
          <p:cNvPr id="36" name="文本框 35">
            <a:extLst>
              <a:ext uri="{FF2B5EF4-FFF2-40B4-BE49-F238E27FC236}">
                <a16:creationId xmlns:a16="http://schemas.microsoft.com/office/drawing/2014/main" id="{0888049C-3D84-468D-A682-AA865A8AA3B2}"/>
              </a:ext>
            </a:extLst>
          </p:cNvPr>
          <p:cNvSpPr txBox="1"/>
          <p:nvPr/>
        </p:nvSpPr>
        <p:spPr>
          <a:xfrm>
            <a:off x="5878969" y="6310683"/>
            <a:ext cx="111436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思考与讨论</a:t>
            </a:r>
          </a:p>
        </p:txBody>
      </p:sp>
      <p:sp>
        <p:nvSpPr>
          <p:cNvPr id="37" name="灯片编号占位符 1">
            <a:extLst>
              <a:ext uri="{FF2B5EF4-FFF2-40B4-BE49-F238E27FC236}">
                <a16:creationId xmlns:a16="http://schemas.microsoft.com/office/drawing/2014/main" id="{2E79EA0F-CC79-4003-AD06-13A7AE7DA58F}"/>
              </a:ext>
            </a:extLst>
          </p:cNvPr>
          <p:cNvSpPr txBox="1">
            <a:spLocks/>
          </p:cNvSpPr>
          <p:nvPr/>
        </p:nvSpPr>
        <p:spPr>
          <a:xfrm>
            <a:off x="9275625" y="6411769"/>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3AE892-A395-D04A-8DE8-8AB11E9967EA}" type="slidenum">
              <a:rPr kumimoji="1" lang="zh-CN" altLang="en-US" smtClean="0"/>
              <a:pPr/>
              <a:t>18</a:t>
            </a:fld>
            <a:r>
              <a:rPr kumimoji="1" lang="en-US" altLang="zh-CN" dirty="0"/>
              <a:t> /21</a:t>
            </a:r>
            <a:endParaRPr kumimoji="1" lang="zh-CN" altLang="en-US" dirty="0"/>
          </a:p>
        </p:txBody>
      </p:sp>
      <p:cxnSp>
        <p:nvCxnSpPr>
          <p:cNvPr id="38" name="直接连接符 26">
            <a:extLst>
              <a:ext uri="{FF2B5EF4-FFF2-40B4-BE49-F238E27FC236}">
                <a16:creationId xmlns:a16="http://schemas.microsoft.com/office/drawing/2014/main" id="{A330A086-69E5-418C-8591-F09661BD95A0}"/>
              </a:ext>
            </a:extLst>
          </p:cNvPr>
          <p:cNvCxnSpPr>
            <a:cxnSpLocks/>
          </p:cNvCxnSpPr>
          <p:nvPr/>
        </p:nvCxnSpPr>
        <p:spPr>
          <a:xfrm>
            <a:off x="4684970" y="6157953"/>
            <a:ext cx="9959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E2E25418-0B83-48B3-83FA-45DF543A1A60}"/>
              </a:ext>
            </a:extLst>
          </p:cNvPr>
          <p:cNvSpPr txBox="1"/>
          <p:nvPr/>
        </p:nvSpPr>
        <p:spPr>
          <a:xfrm>
            <a:off x="3471593" y="6177539"/>
            <a:ext cx="934170" cy="523220"/>
          </a:xfrm>
          <a:prstGeom prst="rect">
            <a:avLst/>
          </a:prstGeom>
          <a:noFill/>
        </p:spPr>
        <p:txBody>
          <a:bodyPr wrap="square" rtlCol="0">
            <a:spAutoFit/>
          </a:bodyPr>
          <a:lstStyle/>
          <a:p>
            <a:pPr marR="0" lvl="0" indent="0" algn="ctr" fontAlgn="auto">
              <a:lnSpc>
                <a:spcPct val="100000"/>
              </a:lnSpc>
              <a:spcBef>
                <a:spcPts val="0"/>
              </a:spcBef>
              <a:spcAft>
                <a:spcPts val="0"/>
              </a:spcAft>
              <a:buClrTx/>
              <a:buSzTx/>
              <a:buFontTx/>
              <a:buNone/>
              <a:tabLst/>
              <a:defRPr/>
            </a:pPr>
            <a:r>
              <a:rPr lang="zh-CN" altLang="en-US" sz="1400" dirty="0">
                <a:solidFill>
                  <a:schemeClr val="bg1">
                    <a:lumMod val="65000"/>
                  </a:schemeClr>
                </a:solidFill>
                <a:latin typeface="Microsoft YaHei" panose="020B0503020204020204" pitchFamily="34" charset="-122"/>
                <a:ea typeface="Microsoft YaHei" panose="020B0503020204020204" pitchFamily="34" charset="-122"/>
              </a:rPr>
              <a:t>创新点探究</a:t>
            </a:r>
          </a:p>
        </p:txBody>
      </p:sp>
      <p:sp>
        <p:nvSpPr>
          <p:cNvPr id="49" name="文本框 48">
            <a:extLst>
              <a:ext uri="{FF2B5EF4-FFF2-40B4-BE49-F238E27FC236}">
                <a16:creationId xmlns:a16="http://schemas.microsoft.com/office/drawing/2014/main" id="{D220DA4F-5693-40E6-A4B5-840114CA396E}"/>
              </a:ext>
            </a:extLst>
          </p:cNvPr>
          <p:cNvSpPr txBox="1"/>
          <p:nvPr/>
        </p:nvSpPr>
        <p:spPr>
          <a:xfrm>
            <a:off x="320813" y="184443"/>
            <a:ext cx="10626387" cy="461665"/>
          </a:xfrm>
          <a:prstGeom prst="rect">
            <a:avLst/>
          </a:prstGeom>
          <a:noFill/>
        </p:spPr>
        <p:txBody>
          <a:bodyPr wrap="square">
            <a:spAutoFit/>
          </a:bodyPr>
          <a:lstStyle/>
          <a:p>
            <a:pPr>
              <a:defRPr/>
            </a:pPr>
            <a:r>
              <a:rPr lang="zh-CN" altLang="en-US" sz="2400" b="1" dirty="0">
                <a:solidFill>
                  <a:schemeClr val="bg1"/>
                </a:solidFill>
                <a:latin typeface="华文仿宋" panose="02010600040101010101" pitchFamily="2" charset="-122"/>
                <a:ea typeface="华文仿宋" panose="02010600040101010101" pitchFamily="2" charset="-122"/>
                <a:cs typeface="+mn-ea"/>
              </a:rPr>
              <a:t>结果分析</a:t>
            </a:r>
          </a:p>
        </p:txBody>
      </p:sp>
      <p:sp>
        <p:nvSpPr>
          <p:cNvPr id="29" name="文本框 28">
            <a:extLst>
              <a:ext uri="{FF2B5EF4-FFF2-40B4-BE49-F238E27FC236}">
                <a16:creationId xmlns:a16="http://schemas.microsoft.com/office/drawing/2014/main" id="{A299FEE5-A211-408B-B109-C6734096FE60}"/>
              </a:ext>
            </a:extLst>
          </p:cNvPr>
          <p:cNvSpPr txBox="1"/>
          <p:nvPr/>
        </p:nvSpPr>
        <p:spPr>
          <a:xfrm>
            <a:off x="1288637" y="1117670"/>
            <a:ext cx="8179213" cy="3376758"/>
          </a:xfrm>
          <a:prstGeom prst="rect">
            <a:avLst/>
          </a:prstGeom>
          <a:noFill/>
        </p:spPr>
        <p:txBody>
          <a:bodyPr wrap="square">
            <a:spAutoFit/>
          </a:bodyPr>
          <a:lstStyle/>
          <a:p>
            <a:pPr marL="285750" lvl="0" indent="-285750">
              <a:lnSpc>
                <a:spcPct val="150000"/>
              </a:lnSpc>
              <a:buFont typeface="Wingdings" panose="05000000000000000000" pitchFamily="2" charset="2"/>
              <a:buChar char="Ø"/>
            </a:pPr>
            <a:r>
              <a:rPr lang="zh-CN" altLang="en-US" sz="1600" dirty="0">
                <a:latin typeface="华文仿宋" panose="02010600040101010101" pitchFamily="2" charset="-122"/>
                <a:ea typeface="华文仿宋" panose="02010600040101010101" pitchFamily="2" charset="-122"/>
              </a:rPr>
              <a:t> </a:t>
            </a:r>
            <a:r>
              <a:rPr lang="zh-CN" altLang="en-US" dirty="0">
                <a:latin typeface="华文仿宋" panose="02010600040101010101" pitchFamily="2" charset="-122"/>
                <a:ea typeface="华文仿宋" panose="02010600040101010101" pitchFamily="2" charset="-122"/>
              </a:rPr>
              <a:t>miniImageNet</a:t>
            </a:r>
            <a:endParaRPr lang="en-US" altLang="zh-CN" dirty="0">
              <a:latin typeface="华文仿宋" panose="02010600040101010101" pitchFamily="2" charset="-122"/>
              <a:ea typeface="华文仿宋" panose="02010600040101010101" pitchFamily="2" charset="-122"/>
            </a:endParaRPr>
          </a:p>
          <a:p>
            <a:pPr marL="742950" lvl="1" indent="-285750">
              <a:lnSpc>
                <a:spcPct val="150000"/>
              </a:lnSpc>
              <a:buFont typeface="Arial" panose="020B0604020202020204" pitchFamily="34" charset="0"/>
              <a:buChar char="•"/>
            </a:pPr>
            <a:r>
              <a:rPr lang="zh-CN" altLang="en-US" dirty="0">
                <a:latin typeface="华文仿宋" panose="02010600040101010101" pitchFamily="2" charset="-122"/>
                <a:ea typeface="华文仿宋" panose="02010600040101010101" pitchFamily="2" charset="-122"/>
              </a:rPr>
              <a:t>从ImageNet数据集中选择了60,000张图像构成的，共100个类别，每个类别有600张图像，每幅图像的尺寸为84*84。</a:t>
            </a:r>
          </a:p>
          <a:p>
            <a:pPr marL="742950" lvl="2" indent="-285750">
              <a:lnSpc>
                <a:spcPct val="150000"/>
              </a:lnSpc>
              <a:buFont typeface="Arial" panose="020B0604020202020204" pitchFamily="34" charset="0"/>
              <a:buChar char="•"/>
            </a:pPr>
            <a:r>
              <a:rPr lang="zh-CN" altLang="en-US" dirty="0">
                <a:latin typeface="华文仿宋" panose="02010600040101010101" pitchFamily="2" charset="-122"/>
                <a:ea typeface="华文仿宋" panose="02010600040101010101" pitchFamily="2" charset="-122"/>
              </a:rPr>
              <a:t>通常选择其中80个类别的图像作为训练集，剩余的20个类别的图像作为验证集。</a:t>
            </a:r>
          </a:p>
          <a:p>
            <a:pPr marL="285750" lvl="0" indent="-285750">
              <a:lnSpc>
                <a:spcPct val="150000"/>
              </a:lnSpc>
              <a:buFont typeface="Wingdings" panose="05000000000000000000" pitchFamily="2" charset="2"/>
              <a:buChar char="Ø"/>
            </a:pPr>
            <a:r>
              <a:rPr lang="zh-CN" altLang="en-US" dirty="0">
                <a:latin typeface="华文仿宋" panose="02010600040101010101" pitchFamily="2" charset="-122"/>
                <a:ea typeface="华文仿宋" panose="02010600040101010101" pitchFamily="2" charset="-122"/>
              </a:rPr>
              <a:t>tieredImageNet</a:t>
            </a:r>
          </a:p>
          <a:p>
            <a:pPr marL="742950" lvl="2" indent="-285750">
              <a:lnSpc>
                <a:spcPct val="150000"/>
              </a:lnSpc>
              <a:buFont typeface="Arial" panose="020B0604020202020204" pitchFamily="34" charset="0"/>
              <a:buChar char="•"/>
            </a:pPr>
            <a:r>
              <a:rPr lang="zh-CN" altLang="en-US" dirty="0">
                <a:latin typeface="华文仿宋" panose="02010600040101010101" pitchFamily="2" charset="-122"/>
                <a:ea typeface="华文仿宋" panose="02010600040101010101" pitchFamily="2" charset="-122"/>
              </a:rPr>
              <a:t>从ImageNet数据集中选取，包含34个大类，每个大类有包含10-30个小类，共计608个类别，779,165张图像（平均每个类别包含1281张图片）。</a:t>
            </a:r>
          </a:p>
        </p:txBody>
      </p:sp>
    </p:spTree>
    <p:extLst>
      <p:ext uri="{BB962C8B-B14F-4D97-AF65-F5344CB8AC3E}">
        <p14:creationId xmlns:p14="http://schemas.microsoft.com/office/powerpoint/2010/main" val="1970635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5D8330F3-5B26-1B43-97A5-977F7A4477C8}"/>
              </a:ext>
            </a:extLst>
          </p:cNvPr>
          <p:cNvSpPr/>
          <p:nvPr/>
        </p:nvSpPr>
        <p:spPr>
          <a:xfrm>
            <a:off x="0" y="6295004"/>
            <a:ext cx="12192000" cy="562996"/>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形 3">
            <a:extLst>
              <a:ext uri="{FF2B5EF4-FFF2-40B4-BE49-F238E27FC236}">
                <a16:creationId xmlns:a16="http://schemas.microsoft.com/office/drawing/2014/main" id="{C34EBAF3-A19E-2948-860E-1DF0CA82E11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23039"/>
          <a:stretch/>
        </p:blipFill>
        <p:spPr>
          <a:xfrm>
            <a:off x="206279" y="6367740"/>
            <a:ext cx="636861" cy="417524"/>
          </a:xfrm>
          <a:prstGeom prst="rect">
            <a:avLst/>
          </a:prstGeom>
        </p:spPr>
      </p:pic>
      <p:sp>
        <p:nvSpPr>
          <p:cNvPr id="5" name="文本框 4">
            <a:extLst>
              <a:ext uri="{FF2B5EF4-FFF2-40B4-BE49-F238E27FC236}">
                <a16:creationId xmlns:a16="http://schemas.microsoft.com/office/drawing/2014/main" id="{7CAF69AC-61A0-A946-AD23-2CC4A000D0F3}"/>
              </a:ext>
            </a:extLst>
          </p:cNvPr>
          <p:cNvSpPr txBox="1"/>
          <p:nvPr/>
        </p:nvSpPr>
        <p:spPr>
          <a:xfrm>
            <a:off x="1102970" y="6443096"/>
            <a:ext cx="934170" cy="307777"/>
          </a:xfrm>
          <a:prstGeom prst="rect">
            <a:avLst/>
          </a:prstGeom>
          <a:noFill/>
        </p:spPr>
        <p:txBody>
          <a:bodyPr wrap="square" rtlCol="0">
            <a:spAutoFit/>
          </a:bodyPr>
          <a:lstStyle>
            <a:defPPr>
              <a:defRPr lang="zh-CN"/>
            </a:defPPr>
            <a:lvl1pPr>
              <a:defRPr sz="1400">
                <a:solidFill>
                  <a:schemeClr val="bg1">
                    <a:lumMod val="6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研究背景</a:t>
            </a:r>
          </a:p>
        </p:txBody>
      </p:sp>
      <p:sp>
        <p:nvSpPr>
          <p:cNvPr id="6" name="文本框 5">
            <a:extLst>
              <a:ext uri="{FF2B5EF4-FFF2-40B4-BE49-F238E27FC236}">
                <a16:creationId xmlns:a16="http://schemas.microsoft.com/office/drawing/2014/main" id="{F2D1B441-7B6F-264E-9CA5-C3C4D7593CC6}"/>
              </a:ext>
            </a:extLst>
          </p:cNvPr>
          <p:cNvSpPr txBox="1"/>
          <p:nvPr/>
        </p:nvSpPr>
        <p:spPr>
          <a:xfrm>
            <a:off x="3490970"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rPr>
              <a:t>模型建立</a:t>
            </a:r>
          </a:p>
        </p:txBody>
      </p:sp>
      <p:cxnSp>
        <p:nvCxnSpPr>
          <p:cNvPr id="7" name="直接连接符 26">
            <a:extLst>
              <a:ext uri="{FF2B5EF4-FFF2-40B4-BE49-F238E27FC236}">
                <a16:creationId xmlns:a16="http://schemas.microsoft.com/office/drawing/2014/main" id="{174B25E4-99A5-1E46-9359-DC1F2B0422A3}"/>
              </a:ext>
            </a:extLst>
          </p:cNvPr>
          <p:cNvCxnSpPr>
            <a:cxnSpLocks/>
          </p:cNvCxnSpPr>
          <p:nvPr/>
        </p:nvCxnSpPr>
        <p:spPr>
          <a:xfrm>
            <a:off x="3609146" y="6392545"/>
            <a:ext cx="6985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3687AC07-2BD7-FE4B-B0CB-40A723D0FD20}"/>
              </a:ext>
            </a:extLst>
          </p:cNvPr>
          <p:cNvSpPr txBox="1"/>
          <p:nvPr/>
        </p:nvSpPr>
        <p:spPr>
          <a:xfrm>
            <a:off x="2296970"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技术路线</a:t>
            </a:r>
          </a:p>
        </p:txBody>
      </p:sp>
      <p:sp>
        <p:nvSpPr>
          <p:cNvPr id="9" name="文本框 8">
            <a:extLst>
              <a:ext uri="{FF2B5EF4-FFF2-40B4-BE49-F238E27FC236}">
                <a16:creationId xmlns:a16="http://schemas.microsoft.com/office/drawing/2014/main" id="{DC06BD24-AEBD-074C-9749-C7C1FDF27FD2}"/>
              </a:ext>
            </a:extLst>
          </p:cNvPr>
          <p:cNvSpPr txBox="1"/>
          <p:nvPr/>
        </p:nvSpPr>
        <p:spPr>
          <a:xfrm>
            <a:off x="4684970"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结果分析</a:t>
            </a:r>
          </a:p>
        </p:txBody>
      </p:sp>
      <p:sp>
        <p:nvSpPr>
          <p:cNvPr id="10" name="文本框 9">
            <a:extLst>
              <a:ext uri="{FF2B5EF4-FFF2-40B4-BE49-F238E27FC236}">
                <a16:creationId xmlns:a16="http://schemas.microsoft.com/office/drawing/2014/main" id="{FE679160-767E-844A-BBD9-D81EA1EF2B01}"/>
              </a:ext>
            </a:extLst>
          </p:cNvPr>
          <p:cNvSpPr txBox="1"/>
          <p:nvPr/>
        </p:nvSpPr>
        <p:spPr>
          <a:xfrm>
            <a:off x="5878969"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研究结论</a:t>
            </a:r>
          </a:p>
        </p:txBody>
      </p:sp>
      <p:sp>
        <p:nvSpPr>
          <p:cNvPr id="13" name="矩形 12">
            <a:extLst>
              <a:ext uri="{FF2B5EF4-FFF2-40B4-BE49-F238E27FC236}">
                <a16:creationId xmlns:a16="http://schemas.microsoft.com/office/drawing/2014/main" id="{E661AA25-3EE4-9841-821F-8BA8FB26D6BF}"/>
              </a:ext>
            </a:extLst>
          </p:cNvPr>
          <p:cNvSpPr/>
          <p:nvPr/>
        </p:nvSpPr>
        <p:spPr>
          <a:xfrm>
            <a:off x="0" y="0"/>
            <a:ext cx="12192000" cy="830997"/>
          </a:xfrm>
          <a:prstGeom prst="rect">
            <a:avLst/>
          </a:prstGeom>
          <a:gradFill>
            <a:gsLst>
              <a:gs pos="17000">
                <a:srgbClr val="004EA2"/>
              </a:gs>
              <a:gs pos="100000">
                <a:srgbClr val="007BF6"/>
              </a:gs>
            </a:gsLst>
            <a:lin ang="81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elveticaExt-Normal"/>
              <a:ea typeface="OPPOSans B"/>
              <a:cs typeface="+mn-cs"/>
            </a:endParaRPr>
          </a:p>
        </p:txBody>
      </p:sp>
      <p:sp>
        <p:nvSpPr>
          <p:cNvPr id="2" name="灯片编号占位符 1">
            <a:extLst>
              <a:ext uri="{FF2B5EF4-FFF2-40B4-BE49-F238E27FC236}">
                <a16:creationId xmlns:a16="http://schemas.microsoft.com/office/drawing/2014/main" id="{54395DA6-9953-5C46-AF45-B99533D59904}"/>
              </a:ext>
            </a:extLst>
          </p:cNvPr>
          <p:cNvSpPr>
            <a:spLocks noGrp="1"/>
          </p:cNvSpPr>
          <p:nvPr>
            <p:ph type="sldNum" sz="quarter" idx="12"/>
          </p:nvPr>
        </p:nvSpPr>
        <p:spPr/>
        <p:txBody>
          <a:bodyPr/>
          <a:lstStyle/>
          <a:p>
            <a:fld id="{573AE892-A395-D04A-8DE8-8AB11E9967EA}" type="slidenum">
              <a:rPr kumimoji="1" lang="zh-CN" altLang="en-US" smtClean="0"/>
              <a:t>19</a:t>
            </a:fld>
            <a:r>
              <a:rPr kumimoji="1" lang="en-US" altLang="zh-CN"/>
              <a:t>/13</a:t>
            </a:r>
            <a:endParaRPr kumimoji="1" lang="zh-CN" altLang="en-US" dirty="0"/>
          </a:p>
        </p:txBody>
      </p:sp>
      <p:sp>
        <p:nvSpPr>
          <p:cNvPr id="31" name="矩形 30">
            <a:extLst>
              <a:ext uri="{FF2B5EF4-FFF2-40B4-BE49-F238E27FC236}">
                <a16:creationId xmlns:a16="http://schemas.microsoft.com/office/drawing/2014/main" id="{A90F0F83-4685-4152-9FB9-3FC52AC76537}"/>
              </a:ext>
            </a:extLst>
          </p:cNvPr>
          <p:cNvSpPr/>
          <p:nvPr/>
        </p:nvSpPr>
        <p:spPr>
          <a:xfrm>
            <a:off x="0" y="6027597"/>
            <a:ext cx="12192000" cy="830997"/>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2" name="图形 31">
            <a:extLst>
              <a:ext uri="{FF2B5EF4-FFF2-40B4-BE49-F238E27FC236}">
                <a16:creationId xmlns:a16="http://schemas.microsoft.com/office/drawing/2014/main" id="{28AA576F-9CB2-4F38-AD25-5669ED55E0E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23039"/>
          <a:stretch/>
        </p:blipFill>
        <p:spPr>
          <a:xfrm>
            <a:off x="206279" y="6255810"/>
            <a:ext cx="636861" cy="417524"/>
          </a:xfrm>
          <a:prstGeom prst="rect">
            <a:avLst/>
          </a:prstGeom>
        </p:spPr>
      </p:pic>
      <p:sp>
        <p:nvSpPr>
          <p:cNvPr id="33" name="文本框 32">
            <a:extLst>
              <a:ext uri="{FF2B5EF4-FFF2-40B4-BE49-F238E27FC236}">
                <a16:creationId xmlns:a16="http://schemas.microsoft.com/office/drawing/2014/main" id="{95C09C57-96F6-4DE1-B313-F214CFAD626F}"/>
              </a:ext>
            </a:extLst>
          </p:cNvPr>
          <p:cNvSpPr txBox="1"/>
          <p:nvPr/>
        </p:nvSpPr>
        <p:spPr>
          <a:xfrm>
            <a:off x="905393" y="6192119"/>
            <a:ext cx="1453830" cy="523220"/>
          </a:xfrm>
          <a:prstGeom prst="rect">
            <a:avLst/>
          </a:prstGeom>
          <a:noFill/>
        </p:spPr>
        <p:txBody>
          <a:bodyPr wrap="square" rtlCol="0">
            <a:spAutoFit/>
          </a:bodyPr>
          <a:lstStyle>
            <a:defPPr>
              <a:defRPr lang="zh-CN"/>
            </a:defPPr>
            <a:lvl1pPr>
              <a:defRPr sz="1400">
                <a:solidFill>
                  <a:schemeClr val="bg1">
                    <a:lumMod val="65000"/>
                  </a:schemeClr>
                </a:solidFill>
              </a:defRPr>
            </a:lvl1pPr>
          </a:lstStyle>
          <a:p>
            <a:pPr algn="ctr">
              <a:defRPr/>
            </a:pPr>
            <a:r>
              <a:rPr lang="zh-CN" altLang="en-US" dirty="0">
                <a:latin typeface="Microsoft YaHei" panose="020B0503020204020204" pitchFamily="34" charset="-122"/>
                <a:ea typeface="Microsoft YaHei" panose="020B0503020204020204" pitchFamily="34" charset="-122"/>
                <a:sym typeface="+mn-lt"/>
              </a:rPr>
              <a:t>小样本学习</a:t>
            </a:r>
            <a:endParaRPr lang="en-US" altLang="zh-CN" dirty="0">
              <a:latin typeface="Microsoft YaHei" panose="020B0503020204020204" pitchFamily="34" charset="-122"/>
              <a:ea typeface="Microsoft YaHei" panose="020B0503020204020204" pitchFamily="34" charset="-122"/>
              <a:sym typeface="+mn-lt"/>
            </a:endParaRPr>
          </a:p>
          <a:p>
            <a:pPr algn="ctr">
              <a:defRPr/>
            </a:pPr>
            <a:r>
              <a:rPr lang="zh-CN" altLang="en-US" dirty="0">
                <a:latin typeface="Microsoft YaHei" panose="020B0503020204020204" pitchFamily="34" charset="-122"/>
                <a:ea typeface="Microsoft YaHei" panose="020B0503020204020204" pitchFamily="34" charset="-122"/>
                <a:sym typeface="+mn-lt"/>
              </a:rPr>
              <a:t>     简介</a:t>
            </a:r>
          </a:p>
        </p:txBody>
      </p:sp>
      <p:sp>
        <p:nvSpPr>
          <p:cNvPr id="34" name="文本框 33">
            <a:extLst>
              <a:ext uri="{FF2B5EF4-FFF2-40B4-BE49-F238E27FC236}">
                <a16:creationId xmlns:a16="http://schemas.microsoft.com/office/drawing/2014/main" id="{878B1F13-7288-47C7-9555-F2325F617E30}"/>
              </a:ext>
            </a:extLst>
          </p:cNvPr>
          <p:cNvSpPr txBox="1"/>
          <p:nvPr/>
        </p:nvSpPr>
        <p:spPr>
          <a:xfrm>
            <a:off x="2330446" y="6310683"/>
            <a:ext cx="934170" cy="307777"/>
          </a:xfrm>
          <a:prstGeom prst="rect">
            <a:avLst/>
          </a:prstGeom>
          <a:noFill/>
        </p:spPr>
        <p:txBody>
          <a:bodyPr wrap="square" rtlCol="0">
            <a:spAutoFit/>
          </a:bodyPr>
          <a:lstStyle/>
          <a:p>
            <a:pPr algn="ctr">
              <a:defRPr/>
            </a:pPr>
            <a:r>
              <a:rPr lang="zh-CN" altLang="en-US" sz="1400" dirty="0">
                <a:solidFill>
                  <a:schemeClr val="bg1">
                    <a:lumMod val="65000"/>
                  </a:schemeClr>
                </a:solidFill>
                <a:latin typeface="Microsoft YaHei" panose="020B0503020204020204" pitchFamily="34" charset="-122"/>
                <a:ea typeface="Microsoft YaHei" panose="020B0503020204020204" pitchFamily="34" charset="-122"/>
              </a:rPr>
              <a:t>论文背景</a:t>
            </a:r>
          </a:p>
        </p:txBody>
      </p:sp>
      <p:sp>
        <p:nvSpPr>
          <p:cNvPr id="35" name="文本框 34">
            <a:extLst>
              <a:ext uri="{FF2B5EF4-FFF2-40B4-BE49-F238E27FC236}">
                <a16:creationId xmlns:a16="http://schemas.microsoft.com/office/drawing/2014/main" id="{9B588807-DBE1-41B5-86C0-B3238475AFA5}"/>
              </a:ext>
            </a:extLst>
          </p:cNvPr>
          <p:cNvSpPr txBox="1"/>
          <p:nvPr/>
        </p:nvSpPr>
        <p:spPr>
          <a:xfrm>
            <a:off x="4684970" y="6310683"/>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effectLst/>
                <a:uLnTx/>
                <a:uFillTx/>
                <a:latin typeface="Microsoft YaHei" panose="020B0503020204020204" pitchFamily="34" charset="-122"/>
                <a:ea typeface="Microsoft YaHei" panose="020B0503020204020204" pitchFamily="34" charset="-122"/>
              </a:rPr>
              <a:t>结果分析</a:t>
            </a:r>
          </a:p>
        </p:txBody>
      </p:sp>
      <p:sp>
        <p:nvSpPr>
          <p:cNvPr id="36" name="文本框 35">
            <a:extLst>
              <a:ext uri="{FF2B5EF4-FFF2-40B4-BE49-F238E27FC236}">
                <a16:creationId xmlns:a16="http://schemas.microsoft.com/office/drawing/2014/main" id="{0888049C-3D84-468D-A682-AA865A8AA3B2}"/>
              </a:ext>
            </a:extLst>
          </p:cNvPr>
          <p:cNvSpPr txBox="1"/>
          <p:nvPr/>
        </p:nvSpPr>
        <p:spPr>
          <a:xfrm>
            <a:off x="5878969" y="6310683"/>
            <a:ext cx="111436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思考与讨论</a:t>
            </a:r>
          </a:p>
        </p:txBody>
      </p:sp>
      <p:sp>
        <p:nvSpPr>
          <p:cNvPr id="37" name="灯片编号占位符 1">
            <a:extLst>
              <a:ext uri="{FF2B5EF4-FFF2-40B4-BE49-F238E27FC236}">
                <a16:creationId xmlns:a16="http://schemas.microsoft.com/office/drawing/2014/main" id="{2E79EA0F-CC79-4003-AD06-13A7AE7DA58F}"/>
              </a:ext>
            </a:extLst>
          </p:cNvPr>
          <p:cNvSpPr txBox="1">
            <a:spLocks/>
          </p:cNvSpPr>
          <p:nvPr/>
        </p:nvSpPr>
        <p:spPr>
          <a:xfrm>
            <a:off x="9275625" y="6411769"/>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3AE892-A395-D04A-8DE8-8AB11E9967EA}" type="slidenum">
              <a:rPr kumimoji="1" lang="zh-CN" altLang="en-US" smtClean="0"/>
              <a:pPr/>
              <a:t>19</a:t>
            </a:fld>
            <a:r>
              <a:rPr kumimoji="1" lang="en-US" altLang="zh-CN" dirty="0"/>
              <a:t> /21</a:t>
            </a:r>
            <a:endParaRPr kumimoji="1" lang="zh-CN" altLang="en-US" dirty="0"/>
          </a:p>
        </p:txBody>
      </p:sp>
      <p:cxnSp>
        <p:nvCxnSpPr>
          <p:cNvPr id="38" name="直接连接符 26">
            <a:extLst>
              <a:ext uri="{FF2B5EF4-FFF2-40B4-BE49-F238E27FC236}">
                <a16:creationId xmlns:a16="http://schemas.microsoft.com/office/drawing/2014/main" id="{A330A086-69E5-418C-8591-F09661BD95A0}"/>
              </a:ext>
            </a:extLst>
          </p:cNvPr>
          <p:cNvCxnSpPr>
            <a:cxnSpLocks/>
          </p:cNvCxnSpPr>
          <p:nvPr/>
        </p:nvCxnSpPr>
        <p:spPr>
          <a:xfrm>
            <a:off x="4684970" y="6157953"/>
            <a:ext cx="9959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E2E25418-0B83-48B3-83FA-45DF543A1A60}"/>
              </a:ext>
            </a:extLst>
          </p:cNvPr>
          <p:cNvSpPr txBox="1"/>
          <p:nvPr/>
        </p:nvSpPr>
        <p:spPr>
          <a:xfrm>
            <a:off x="3471593" y="6177539"/>
            <a:ext cx="934170" cy="523220"/>
          </a:xfrm>
          <a:prstGeom prst="rect">
            <a:avLst/>
          </a:prstGeom>
          <a:noFill/>
        </p:spPr>
        <p:txBody>
          <a:bodyPr wrap="square" rtlCol="0">
            <a:spAutoFit/>
          </a:bodyPr>
          <a:lstStyle/>
          <a:p>
            <a:pPr marR="0" lvl="0" indent="0" algn="ctr" fontAlgn="auto">
              <a:lnSpc>
                <a:spcPct val="100000"/>
              </a:lnSpc>
              <a:spcBef>
                <a:spcPts val="0"/>
              </a:spcBef>
              <a:spcAft>
                <a:spcPts val="0"/>
              </a:spcAft>
              <a:buClrTx/>
              <a:buSzTx/>
              <a:buFontTx/>
              <a:buNone/>
              <a:tabLst/>
              <a:defRPr/>
            </a:pPr>
            <a:r>
              <a:rPr lang="zh-CN" altLang="en-US" sz="1400" dirty="0">
                <a:solidFill>
                  <a:schemeClr val="bg1">
                    <a:lumMod val="65000"/>
                  </a:schemeClr>
                </a:solidFill>
                <a:latin typeface="Microsoft YaHei" panose="020B0503020204020204" pitchFamily="34" charset="-122"/>
                <a:ea typeface="Microsoft YaHei" panose="020B0503020204020204" pitchFamily="34" charset="-122"/>
              </a:rPr>
              <a:t>创新点探究</a:t>
            </a:r>
          </a:p>
        </p:txBody>
      </p:sp>
      <p:sp>
        <p:nvSpPr>
          <p:cNvPr id="49" name="文本框 48">
            <a:extLst>
              <a:ext uri="{FF2B5EF4-FFF2-40B4-BE49-F238E27FC236}">
                <a16:creationId xmlns:a16="http://schemas.microsoft.com/office/drawing/2014/main" id="{D220DA4F-5693-40E6-A4B5-840114CA396E}"/>
              </a:ext>
            </a:extLst>
          </p:cNvPr>
          <p:cNvSpPr txBox="1"/>
          <p:nvPr/>
        </p:nvSpPr>
        <p:spPr>
          <a:xfrm>
            <a:off x="320813" y="184443"/>
            <a:ext cx="10626387" cy="461665"/>
          </a:xfrm>
          <a:prstGeom prst="rect">
            <a:avLst/>
          </a:prstGeom>
          <a:noFill/>
        </p:spPr>
        <p:txBody>
          <a:bodyPr wrap="square">
            <a:spAutoFit/>
          </a:bodyPr>
          <a:lstStyle/>
          <a:p>
            <a:pPr>
              <a:defRPr/>
            </a:pPr>
            <a:r>
              <a:rPr lang="zh-CN" altLang="en-US" sz="2400" b="1" dirty="0">
                <a:solidFill>
                  <a:schemeClr val="bg1"/>
                </a:solidFill>
                <a:latin typeface="华文仿宋" panose="02010600040101010101" pitchFamily="2" charset="-122"/>
                <a:ea typeface="华文仿宋" panose="02010600040101010101" pitchFamily="2" charset="-122"/>
                <a:cs typeface="+mn-ea"/>
              </a:rPr>
              <a:t>结果分析</a:t>
            </a:r>
          </a:p>
        </p:txBody>
      </p:sp>
      <p:sp>
        <p:nvSpPr>
          <p:cNvPr id="40" name="文本框 39">
            <a:extLst>
              <a:ext uri="{FF2B5EF4-FFF2-40B4-BE49-F238E27FC236}">
                <a16:creationId xmlns:a16="http://schemas.microsoft.com/office/drawing/2014/main" id="{5E473B17-B1F1-4341-BB3E-FD423FD95543}"/>
              </a:ext>
            </a:extLst>
          </p:cNvPr>
          <p:cNvSpPr txBox="1"/>
          <p:nvPr/>
        </p:nvSpPr>
        <p:spPr>
          <a:xfrm>
            <a:off x="4851200" y="1092105"/>
            <a:ext cx="6096000" cy="400110"/>
          </a:xfrm>
          <a:prstGeom prst="rect">
            <a:avLst/>
          </a:prstGeom>
          <a:noFill/>
        </p:spPr>
        <p:txBody>
          <a:bodyPr wrap="square">
            <a:spAutoFit/>
          </a:bodyPr>
          <a:lstStyle/>
          <a:p>
            <a:r>
              <a:rPr lang="zh-CN" altLang="en-US" sz="2000" b="0" dirty="0">
                <a:solidFill>
                  <a:schemeClr val="accent1">
                    <a:lumMod val="75000"/>
                  </a:schemeClr>
                </a:solidFill>
                <a:effectLst/>
                <a:latin typeface="华文仿宋" panose="02010600040101010101" pitchFamily="2" charset="-122"/>
                <a:ea typeface="华文仿宋" panose="02010600040101010101" pitchFamily="2" charset="-122"/>
              </a:rPr>
              <a:t>与单模态的对比结果</a:t>
            </a:r>
            <a:endParaRPr lang="en-US" altLang="zh-CN" sz="2000" b="0" dirty="0">
              <a:effectLst/>
              <a:latin typeface="华文仿宋" panose="02010600040101010101" pitchFamily="2" charset="-122"/>
              <a:ea typeface="华文仿宋" panose="02010600040101010101" pitchFamily="2" charset="-122"/>
            </a:endParaRPr>
          </a:p>
        </p:txBody>
      </p:sp>
      <p:sp>
        <p:nvSpPr>
          <p:cNvPr id="43" name="文本框 42">
            <a:extLst>
              <a:ext uri="{FF2B5EF4-FFF2-40B4-BE49-F238E27FC236}">
                <a16:creationId xmlns:a16="http://schemas.microsoft.com/office/drawing/2014/main" id="{A3A256A6-D47A-41D2-B21F-C6A5AD154736}"/>
              </a:ext>
            </a:extLst>
          </p:cNvPr>
          <p:cNvSpPr txBox="1"/>
          <p:nvPr/>
        </p:nvSpPr>
        <p:spPr>
          <a:xfrm>
            <a:off x="3586579" y="3108054"/>
            <a:ext cx="7173156" cy="369332"/>
          </a:xfrm>
          <a:prstGeom prst="rect">
            <a:avLst/>
          </a:prstGeom>
          <a:noFill/>
        </p:spPr>
        <p:txBody>
          <a:bodyPr wrap="square">
            <a:spAutoFit/>
          </a:bodyPr>
          <a:lstStyle/>
          <a:p>
            <a:endParaRPr lang="zh-CN" altLang="en-US" dirty="0"/>
          </a:p>
        </p:txBody>
      </p:sp>
      <p:sp>
        <p:nvSpPr>
          <p:cNvPr id="44" name="文本框 43">
            <a:extLst>
              <a:ext uri="{FF2B5EF4-FFF2-40B4-BE49-F238E27FC236}">
                <a16:creationId xmlns:a16="http://schemas.microsoft.com/office/drawing/2014/main" id="{B7E0CC8F-5858-7C43-A3EA-FAFE25AFF951}"/>
              </a:ext>
            </a:extLst>
          </p:cNvPr>
          <p:cNvSpPr txBox="1"/>
          <p:nvPr/>
        </p:nvSpPr>
        <p:spPr>
          <a:xfrm>
            <a:off x="1457833" y="5355138"/>
            <a:ext cx="9456560" cy="369332"/>
          </a:xfrm>
          <a:prstGeom prst="rect">
            <a:avLst/>
          </a:prstGeom>
          <a:noFill/>
        </p:spPr>
        <p:txBody>
          <a:bodyPr wrap="square">
            <a:spAutoFit/>
          </a:bodyPr>
          <a:lstStyle/>
          <a:p>
            <a:r>
              <a:rPr lang="zh-CN" altLang="en-US" b="1" dirty="0">
                <a:latin typeface="华文仿宋" panose="02010600040101010101" pitchFamily="2" charset="-122"/>
                <a:ea typeface="华文仿宋" panose="02010600040101010101" pitchFamily="2" charset="-122"/>
              </a:rPr>
              <a:t>方法的增益随</a:t>
            </a:r>
            <a:r>
              <a:rPr lang="en-US" altLang="zh-CN" b="1" dirty="0">
                <a:latin typeface="华文仿宋" panose="02010600040101010101" pitchFamily="2" charset="-122"/>
                <a:ea typeface="华文仿宋" panose="02010600040101010101" pitchFamily="2" charset="-122"/>
              </a:rPr>
              <a:t>shot</a:t>
            </a:r>
            <a:r>
              <a:rPr lang="zh-CN" altLang="en-US" b="1" dirty="0">
                <a:latin typeface="华文仿宋" panose="02010600040101010101" pitchFamily="2" charset="-122"/>
                <a:ea typeface="华文仿宋" panose="02010600040101010101" pitchFamily="2" charset="-122"/>
              </a:rPr>
              <a:t>数的减少而增大。这说明视觉内容越低，语义信息对分类越重要</a:t>
            </a:r>
          </a:p>
        </p:txBody>
      </p:sp>
      <p:grpSp>
        <p:nvGrpSpPr>
          <p:cNvPr id="21" name="组合 20">
            <a:extLst>
              <a:ext uri="{FF2B5EF4-FFF2-40B4-BE49-F238E27FC236}">
                <a16:creationId xmlns:a16="http://schemas.microsoft.com/office/drawing/2014/main" id="{A4D4A052-3EC3-E841-A9CD-D53BEE3930A9}"/>
              </a:ext>
            </a:extLst>
          </p:cNvPr>
          <p:cNvGrpSpPr/>
          <p:nvPr/>
        </p:nvGrpSpPr>
        <p:grpSpPr>
          <a:xfrm>
            <a:off x="223843" y="1387495"/>
            <a:ext cx="5257060" cy="3650400"/>
            <a:chOff x="0" y="1419311"/>
            <a:chExt cx="5257060" cy="3647201"/>
          </a:xfrm>
        </p:grpSpPr>
        <p:pic>
          <p:nvPicPr>
            <p:cNvPr id="14" name="图片 13">
              <a:extLst>
                <a:ext uri="{FF2B5EF4-FFF2-40B4-BE49-F238E27FC236}">
                  <a16:creationId xmlns:a16="http://schemas.microsoft.com/office/drawing/2014/main" id="{362DECA8-BB31-4E38-A9E5-E15F659EB8C2}"/>
                </a:ext>
              </a:extLst>
            </p:cNvPr>
            <p:cNvPicPr>
              <a:picLocks noChangeAspect="1"/>
            </p:cNvPicPr>
            <p:nvPr/>
          </p:nvPicPr>
          <p:blipFill>
            <a:blip r:embed="rId5"/>
            <a:stretch>
              <a:fillRect/>
            </a:stretch>
          </p:blipFill>
          <p:spPr>
            <a:xfrm>
              <a:off x="0" y="1771388"/>
              <a:ext cx="5138072" cy="2107574"/>
            </a:xfrm>
            <a:prstGeom prst="rect">
              <a:avLst/>
            </a:prstGeom>
          </p:spPr>
        </p:pic>
        <p:pic>
          <p:nvPicPr>
            <p:cNvPr id="16" name="图片 15">
              <a:extLst>
                <a:ext uri="{FF2B5EF4-FFF2-40B4-BE49-F238E27FC236}">
                  <a16:creationId xmlns:a16="http://schemas.microsoft.com/office/drawing/2014/main" id="{FE447D96-70C0-4D9A-8725-DDCAA20E9EE0}"/>
                </a:ext>
              </a:extLst>
            </p:cNvPr>
            <p:cNvPicPr>
              <a:picLocks noChangeAspect="1"/>
            </p:cNvPicPr>
            <p:nvPr/>
          </p:nvPicPr>
          <p:blipFill>
            <a:blip r:embed="rId6"/>
            <a:stretch>
              <a:fillRect/>
            </a:stretch>
          </p:blipFill>
          <p:spPr>
            <a:xfrm>
              <a:off x="158359" y="4167587"/>
              <a:ext cx="5098701" cy="898925"/>
            </a:xfrm>
            <a:prstGeom prst="rect">
              <a:avLst/>
            </a:prstGeom>
          </p:spPr>
        </p:pic>
        <p:sp>
          <p:nvSpPr>
            <p:cNvPr id="41" name="文本框 40">
              <a:extLst>
                <a:ext uri="{FF2B5EF4-FFF2-40B4-BE49-F238E27FC236}">
                  <a16:creationId xmlns:a16="http://schemas.microsoft.com/office/drawing/2014/main" id="{8D8DA808-7D7C-4855-A10A-B3FB2E136580}"/>
                </a:ext>
              </a:extLst>
            </p:cNvPr>
            <p:cNvSpPr txBox="1"/>
            <p:nvPr/>
          </p:nvSpPr>
          <p:spPr>
            <a:xfrm>
              <a:off x="1377140" y="1419311"/>
              <a:ext cx="2930506" cy="369332"/>
            </a:xfrm>
            <a:prstGeom prst="rect">
              <a:avLst/>
            </a:prstGeom>
            <a:noFill/>
          </p:spPr>
          <p:txBody>
            <a:bodyPr wrap="square">
              <a:spAutoFit/>
            </a:bodyPr>
            <a:lstStyle/>
            <a:p>
              <a:r>
                <a:rPr lang="zh-CN" altLang="en-US" dirty="0">
                  <a:latin typeface="华文仿宋" panose="02010600040101010101" pitchFamily="2" charset="-122"/>
                  <a:ea typeface="华文仿宋" panose="02010600040101010101" pitchFamily="2" charset="-122"/>
                </a:rPr>
                <a:t>miniImageNet</a:t>
              </a:r>
              <a:endParaRPr lang="zh-CN" altLang="en-US" dirty="0"/>
            </a:p>
          </p:txBody>
        </p:sp>
        <p:sp>
          <p:nvSpPr>
            <p:cNvPr id="11" name="圆角矩形 10">
              <a:extLst>
                <a:ext uri="{FF2B5EF4-FFF2-40B4-BE49-F238E27FC236}">
                  <a16:creationId xmlns:a16="http://schemas.microsoft.com/office/drawing/2014/main" id="{44C9A683-3BD8-644A-A603-F4DE6A8678EA}"/>
                </a:ext>
              </a:extLst>
            </p:cNvPr>
            <p:cNvSpPr/>
            <p:nvPr/>
          </p:nvSpPr>
          <p:spPr>
            <a:xfrm>
              <a:off x="2168654" y="4403306"/>
              <a:ext cx="889348" cy="30277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圆角矩形 44">
              <a:extLst>
                <a:ext uri="{FF2B5EF4-FFF2-40B4-BE49-F238E27FC236}">
                  <a16:creationId xmlns:a16="http://schemas.microsoft.com/office/drawing/2014/main" id="{1FCB1DA3-6BC7-7240-83B9-55937048DAF1}"/>
                </a:ext>
              </a:extLst>
            </p:cNvPr>
            <p:cNvSpPr/>
            <p:nvPr/>
          </p:nvSpPr>
          <p:spPr>
            <a:xfrm>
              <a:off x="3180083" y="4403306"/>
              <a:ext cx="889348" cy="30277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圆角矩形 45">
              <a:extLst>
                <a:ext uri="{FF2B5EF4-FFF2-40B4-BE49-F238E27FC236}">
                  <a16:creationId xmlns:a16="http://schemas.microsoft.com/office/drawing/2014/main" id="{44C9A683-3BD8-644A-A603-F4DE6A8678EA}"/>
                </a:ext>
              </a:extLst>
            </p:cNvPr>
            <p:cNvSpPr/>
            <p:nvPr/>
          </p:nvSpPr>
          <p:spPr>
            <a:xfrm>
              <a:off x="4166552" y="4388219"/>
              <a:ext cx="889348" cy="30277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cxnSp>
          <p:nvCxnSpPr>
            <p:cNvPr id="17" name="直线箭头连接符 16">
              <a:extLst>
                <a:ext uri="{FF2B5EF4-FFF2-40B4-BE49-F238E27FC236}">
                  <a16:creationId xmlns:a16="http://schemas.microsoft.com/office/drawing/2014/main" id="{82FD6226-7764-8C4F-A4BD-BE85868BD052}"/>
                </a:ext>
              </a:extLst>
            </p:cNvPr>
            <p:cNvCxnSpPr/>
            <p:nvPr/>
          </p:nvCxnSpPr>
          <p:spPr>
            <a:xfrm>
              <a:off x="3058002" y="4539608"/>
              <a:ext cx="10647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a:extLst>
                <a:ext uri="{FF2B5EF4-FFF2-40B4-BE49-F238E27FC236}">
                  <a16:creationId xmlns:a16="http://schemas.microsoft.com/office/drawing/2014/main" id="{DC0ECD7A-A902-3640-97A8-4468E988AB68}"/>
                </a:ext>
              </a:extLst>
            </p:cNvPr>
            <p:cNvCxnSpPr/>
            <p:nvPr/>
          </p:nvCxnSpPr>
          <p:spPr>
            <a:xfrm>
              <a:off x="4060082" y="4535120"/>
              <a:ext cx="10647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a16="http://schemas.microsoft.com/office/drawing/2014/main" id="{4BA28998-26F0-5D41-BA02-FC7B241F638B}"/>
              </a:ext>
            </a:extLst>
          </p:cNvPr>
          <p:cNvGrpSpPr/>
          <p:nvPr/>
        </p:nvGrpSpPr>
        <p:grpSpPr>
          <a:xfrm>
            <a:off x="6371873" y="1285053"/>
            <a:ext cx="4741098" cy="3774450"/>
            <a:chOff x="6371873" y="1285053"/>
            <a:chExt cx="4741098" cy="3774450"/>
          </a:xfrm>
        </p:grpSpPr>
        <p:pic>
          <p:nvPicPr>
            <p:cNvPr id="20" name="图片 19">
              <a:extLst>
                <a:ext uri="{FF2B5EF4-FFF2-40B4-BE49-F238E27FC236}">
                  <a16:creationId xmlns:a16="http://schemas.microsoft.com/office/drawing/2014/main" id="{73E24388-185D-4110-9FA6-F12CBB1FF84A}"/>
                </a:ext>
              </a:extLst>
            </p:cNvPr>
            <p:cNvPicPr>
              <a:picLocks noChangeAspect="1"/>
            </p:cNvPicPr>
            <p:nvPr/>
          </p:nvPicPr>
          <p:blipFill>
            <a:blip r:embed="rId7"/>
            <a:stretch>
              <a:fillRect/>
            </a:stretch>
          </p:blipFill>
          <p:spPr>
            <a:xfrm>
              <a:off x="6371873" y="1788643"/>
              <a:ext cx="4687846" cy="1762883"/>
            </a:xfrm>
            <a:prstGeom prst="rect">
              <a:avLst/>
            </a:prstGeom>
          </p:spPr>
        </p:pic>
        <p:pic>
          <p:nvPicPr>
            <p:cNvPr id="22" name="图片 21">
              <a:extLst>
                <a:ext uri="{FF2B5EF4-FFF2-40B4-BE49-F238E27FC236}">
                  <a16:creationId xmlns:a16="http://schemas.microsoft.com/office/drawing/2014/main" id="{582FB901-C866-46CC-8F76-ED2C605F0609}"/>
                </a:ext>
              </a:extLst>
            </p:cNvPr>
            <p:cNvPicPr>
              <a:picLocks noChangeAspect="1"/>
            </p:cNvPicPr>
            <p:nvPr/>
          </p:nvPicPr>
          <p:blipFill>
            <a:blip r:embed="rId8"/>
            <a:stretch>
              <a:fillRect/>
            </a:stretch>
          </p:blipFill>
          <p:spPr>
            <a:xfrm>
              <a:off x="6380972" y="4071679"/>
              <a:ext cx="4731999" cy="987824"/>
            </a:xfrm>
            <a:prstGeom prst="rect">
              <a:avLst/>
            </a:prstGeom>
          </p:spPr>
        </p:pic>
        <p:sp>
          <p:nvSpPr>
            <p:cNvPr id="42" name="文本框 41">
              <a:extLst>
                <a:ext uri="{FF2B5EF4-FFF2-40B4-BE49-F238E27FC236}">
                  <a16:creationId xmlns:a16="http://schemas.microsoft.com/office/drawing/2014/main" id="{2B7D4059-BB08-4B71-93F9-DFF499117EE5}"/>
                </a:ext>
              </a:extLst>
            </p:cNvPr>
            <p:cNvSpPr txBox="1"/>
            <p:nvPr/>
          </p:nvSpPr>
          <p:spPr>
            <a:xfrm>
              <a:off x="7473140" y="1285053"/>
              <a:ext cx="2573991" cy="468270"/>
            </a:xfrm>
            <a:prstGeom prst="rect">
              <a:avLst/>
            </a:prstGeom>
            <a:noFill/>
          </p:spPr>
          <p:txBody>
            <a:bodyPr wrap="square">
              <a:spAutoFit/>
            </a:bodyPr>
            <a:lstStyle/>
            <a:p>
              <a:pPr lvl="0">
                <a:lnSpc>
                  <a:spcPct val="150000"/>
                </a:lnSpc>
              </a:pPr>
              <a:r>
                <a:rPr lang="zh-CN" altLang="en-US" dirty="0">
                  <a:latin typeface="华文仿宋" panose="02010600040101010101" pitchFamily="2" charset="-122"/>
                  <a:ea typeface="华文仿宋" panose="02010600040101010101" pitchFamily="2" charset="-122"/>
                </a:rPr>
                <a:t>tieredImageNet</a:t>
              </a:r>
            </a:p>
          </p:txBody>
        </p:sp>
        <p:sp>
          <p:nvSpPr>
            <p:cNvPr id="48" name="圆角矩形 47">
              <a:extLst>
                <a:ext uri="{FF2B5EF4-FFF2-40B4-BE49-F238E27FC236}">
                  <a16:creationId xmlns:a16="http://schemas.microsoft.com/office/drawing/2014/main" id="{F8479D92-5FDF-A84B-8D0E-73B67FC8EA29}"/>
                </a:ext>
              </a:extLst>
            </p:cNvPr>
            <p:cNvSpPr/>
            <p:nvPr/>
          </p:nvSpPr>
          <p:spPr>
            <a:xfrm>
              <a:off x="8904839" y="4317094"/>
              <a:ext cx="889348" cy="37389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圆角矩形 49">
              <a:extLst>
                <a:ext uri="{FF2B5EF4-FFF2-40B4-BE49-F238E27FC236}">
                  <a16:creationId xmlns:a16="http://schemas.microsoft.com/office/drawing/2014/main" id="{0CCA0FB1-136B-8D41-91BF-C6C999B2B262}"/>
                </a:ext>
              </a:extLst>
            </p:cNvPr>
            <p:cNvSpPr/>
            <p:nvPr/>
          </p:nvSpPr>
          <p:spPr>
            <a:xfrm>
              <a:off x="10047131" y="4339012"/>
              <a:ext cx="947168" cy="35195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cxnSp>
          <p:nvCxnSpPr>
            <p:cNvPr id="52" name="直线箭头连接符 51">
              <a:extLst>
                <a:ext uri="{FF2B5EF4-FFF2-40B4-BE49-F238E27FC236}">
                  <a16:creationId xmlns:a16="http://schemas.microsoft.com/office/drawing/2014/main" id="{F2EAD7E2-C832-254D-BAF6-CD35517E9E25}"/>
                </a:ext>
              </a:extLst>
            </p:cNvPr>
            <p:cNvCxnSpPr>
              <a:cxnSpLocks/>
              <a:endCxn id="50" idx="1"/>
            </p:cNvCxnSpPr>
            <p:nvPr/>
          </p:nvCxnSpPr>
          <p:spPr>
            <a:xfrm flipV="1">
              <a:off x="9794187" y="4514990"/>
              <a:ext cx="252944" cy="119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23577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B96CD895-BB0A-5C43-9D9B-C73502DE282C}"/>
              </a:ext>
            </a:extLst>
          </p:cNvPr>
          <p:cNvSpPr/>
          <p:nvPr/>
        </p:nvSpPr>
        <p:spPr>
          <a:xfrm>
            <a:off x="0" y="0"/>
            <a:ext cx="12192000" cy="1201097"/>
          </a:xfrm>
          <a:prstGeom prst="rect">
            <a:avLst/>
          </a:prstGeom>
          <a:gradFill>
            <a:gsLst>
              <a:gs pos="17000">
                <a:srgbClr val="004EA2"/>
              </a:gs>
              <a:gs pos="100000">
                <a:srgbClr val="007BF6"/>
              </a:gs>
            </a:gsLst>
            <a:lin ang="81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HelveticaExt-Normal"/>
              <a:ea typeface="OPPOSans B"/>
              <a:cs typeface="+mn-cs"/>
            </a:endParaRPr>
          </a:p>
        </p:txBody>
      </p:sp>
      <p:sp>
        <p:nvSpPr>
          <p:cNvPr id="16" name="文本框 15">
            <a:extLst>
              <a:ext uri="{FF2B5EF4-FFF2-40B4-BE49-F238E27FC236}">
                <a16:creationId xmlns:a16="http://schemas.microsoft.com/office/drawing/2014/main" id="{CD03C07E-8845-6847-82E5-846CDF07F142}"/>
              </a:ext>
            </a:extLst>
          </p:cNvPr>
          <p:cNvSpPr txBox="1"/>
          <p:nvPr/>
        </p:nvSpPr>
        <p:spPr>
          <a:xfrm>
            <a:off x="5112326" y="308161"/>
            <a:ext cx="1967348"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1"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rPr>
              <a:t>目   录</a:t>
            </a:r>
            <a:endParaRPr kumimoji="0" lang="zh-CN" altLang="en-US" sz="3200" b="1" u="none" strike="noStrike" kern="1200" cap="none" spc="0" normalizeH="0" baseline="30000" noProof="0" dirty="0">
              <a:ln>
                <a:noFill/>
              </a:ln>
              <a:solidFill>
                <a:prstClr val="white"/>
              </a:solidFill>
              <a:effectLst/>
              <a:uLnTx/>
              <a:uFillTx/>
              <a:latin typeface="Microsoft YaHei" panose="020B0503020204020204" pitchFamily="34" charset="-122"/>
              <a:ea typeface="Microsoft YaHei" panose="020B0503020204020204" pitchFamily="34" charset="-122"/>
            </a:endParaRPr>
          </a:p>
        </p:txBody>
      </p:sp>
      <p:grpSp>
        <p:nvGrpSpPr>
          <p:cNvPr id="3" name="组合 2">
            <a:extLst>
              <a:ext uri="{FF2B5EF4-FFF2-40B4-BE49-F238E27FC236}">
                <a16:creationId xmlns:a16="http://schemas.microsoft.com/office/drawing/2014/main" id="{59E4B6BB-1595-EC42-8D20-4B59B9CDAE6F}"/>
              </a:ext>
            </a:extLst>
          </p:cNvPr>
          <p:cNvGrpSpPr/>
          <p:nvPr/>
        </p:nvGrpSpPr>
        <p:grpSpPr>
          <a:xfrm>
            <a:off x="5112326" y="1855167"/>
            <a:ext cx="4326211" cy="523220"/>
            <a:chOff x="3782748" y="2001748"/>
            <a:chExt cx="4326211" cy="523220"/>
          </a:xfrm>
        </p:grpSpPr>
        <p:sp>
          <p:nvSpPr>
            <p:cNvPr id="14" name="任意多边形 20">
              <a:extLst>
                <a:ext uri="{FF2B5EF4-FFF2-40B4-BE49-F238E27FC236}">
                  <a16:creationId xmlns:a16="http://schemas.microsoft.com/office/drawing/2014/main" id="{6D72CBE2-195E-0D47-9EB5-03EE5672ADBA}"/>
                </a:ext>
              </a:extLst>
            </p:cNvPr>
            <p:cNvSpPr/>
            <p:nvPr/>
          </p:nvSpPr>
          <p:spPr>
            <a:xfrm>
              <a:off x="3782748" y="2113211"/>
              <a:ext cx="300295"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rgbClr val="1F4D9D"/>
            </a:solidFill>
            <a:ln w="7600" cap="flat">
              <a:noFill/>
              <a:bevel/>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1"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ea"/>
                <a:sym typeface="+mn-lt"/>
              </a:endParaRPr>
            </a:p>
          </p:txBody>
        </p:sp>
        <p:sp>
          <p:nvSpPr>
            <p:cNvPr id="21" name="文本框 22">
              <a:extLst>
                <a:ext uri="{FF2B5EF4-FFF2-40B4-BE49-F238E27FC236}">
                  <a16:creationId xmlns:a16="http://schemas.microsoft.com/office/drawing/2014/main" id="{6A8F362E-F178-6B4E-A609-53EC1723F83D}"/>
                </a:ext>
              </a:extLst>
            </p:cNvPr>
            <p:cNvSpPr txBox="1"/>
            <p:nvPr/>
          </p:nvSpPr>
          <p:spPr>
            <a:xfrm>
              <a:off x="4283222" y="2001748"/>
              <a:ext cx="3825737" cy="523220"/>
            </a:xfrm>
            <a:prstGeom prst="rect">
              <a:avLst/>
            </a:prstGeom>
            <a:noFill/>
          </p:spPr>
          <p:txBody>
            <a:bodyPr wrap="square" rtlCol="0">
              <a:spAutoFit/>
              <a:scene3d>
                <a:camera prst="orthographicFront"/>
                <a:lightRig rig="threePt" dir="t"/>
              </a:scene3d>
              <a:sp3d contourW="12700"/>
            </a:bodyPr>
            <a:lstStyle/>
            <a:p>
              <a:pPr defTabSz="457200"/>
              <a:endParaRPr lang="zh-CN" altLang="en-US" sz="28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endParaRPr>
            </a:p>
          </p:txBody>
        </p:sp>
      </p:grpSp>
      <p:grpSp>
        <p:nvGrpSpPr>
          <p:cNvPr id="11" name="组合 10">
            <a:extLst>
              <a:ext uri="{FF2B5EF4-FFF2-40B4-BE49-F238E27FC236}">
                <a16:creationId xmlns:a16="http://schemas.microsoft.com/office/drawing/2014/main" id="{0CEAA9D4-2AE0-1C4D-81AE-504843439EEB}"/>
              </a:ext>
            </a:extLst>
          </p:cNvPr>
          <p:cNvGrpSpPr/>
          <p:nvPr/>
        </p:nvGrpSpPr>
        <p:grpSpPr>
          <a:xfrm>
            <a:off x="5112326" y="1854518"/>
            <a:ext cx="4326210" cy="1334302"/>
            <a:chOff x="3782748" y="2007890"/>
            <a:chExt cx="4326210" cy="1334302"/>
          </a:xfrm>
        </p:grpSpPr>
        <p:sp>
          <p:nvSpPr>
            <p:cNvPr id="17" name="任意多边形 21">
              <a:extLst>
                <a:ext uri="{FF2B5EF4-FFF2-40B4-BE49-F238E27FC236}">
                  <a16:creationId xmlns:a16="http://schemas.microsoft.com/office/drawing/2014/main" id="{56812CD4-6E68-1F41-B688-E7DAE5B33A69}"/>
                </a:ext>
              </a:extLst>
            </p:cNvPr>
            <p:cNvSpPr/>
            <p:nvPr/>
          </p:nvSpPr>
          <p:spPr>
            <a:xfrm>
              <a:off x="3782748" y="3041898"/>
              <a:ext cx="300295"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rgbClr val="357AED"/>
            </a:solidFill>
            <a:ln w="7600" cap="flat">
              <a:noFill/>
              <a:bevel/>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1"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ea"/>
                <a:sym typeface="+mn-lt"/>
              </a:endParaRPr>
            </a:p>
          </p:txBody>
        </p:sp>
        <p:sp>
          <p:nvSpPr>
            <p:cNvPr id="32" name="文本框 22">
              <a:extLst>
                <a:ext uri="{FF2B5EF4-FFF2-40B4-BE49-F238E27FC236}">
                  <a16:creationId xmlns:a16="http://schemas.microsoft.com/office/drawing/2014/main" id="{BAB44B20-ED56-3E4A-84F8-5F3DD757A6B3}"/>
                </a:ext>
              </a:extLst>
            </p:cNvPr>
            <p:cNvSpPr txBox="1"/>
            <p:nvPr/>
          </p:nvSpPr>
          <p:spPr>
            <a:xfrm>
              <a:off x="4283221" y="2007890"/>
              <a:ext cx="3825737" cy="523220"/>
            </a:xfrm>
            <a:prstGeom prst="rect">
              <a:avLst/>
            </a:prstGeom>
            <a:noFill/>
          </p:spPr>
          <p:txBody>
            <a:bodyPr wrap="square" rtlCol="0">
              <a:spAutoFit/>
              <a:scene3d>
                <a:camera prst="orthographicFront"/>
                <a:lightRig rig="threePt" dir="t"/>
              </a:scene3d>
              <a:sp3d contourW="12700"/>
            </a:bodyPr>
            <a:lstStyle/>
            <a:p>
              <a:pPr defTabSz="457200"/>
              <a:r>
                <a:rPr lang="zh-CN" altLang="en-US" sz="28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rPr>
                <a:t>小样本学习简介</a:t>
              </a:r>
            </a:p>
          </p:txBody>
        </p:sp>
      </p:grpSp>
      <p:grpSp>
        <p:nvGrpSpPr>
          <p:cNvPr id="45" name="组合 44">
            <a:extLst>
              <a:ext uri="{FF2B5EF4-FFF2-40B4-BE49-F238E27FC236}">
                <a16:creationId xmlns:a16="http://schemas.microsoft.com/office/drawing/2014/main" id="{7023F1D4-4E2A-D442-A697-640308120867}"/>
              </a:ext>
            </a:extLst>
          </p:cNvPr>
          <p:cNvGrpSpPr/>
          <p:nvPr/>
        </p:nvGrpSpPr>
        <p:grpSpPr>
          <a:xfrm>
            <a:off x="5112326" y="3698959"/>
            <a:ext cx="4326211" cy="523220"/>
            <a:chOff x="5058665" y="3645084"/>
            <a:chExt cx="4326211" cy="523220"/>
          </a:xfrm>
        </p:grpSpPr>
        <p:sp>
          <p:nvSpPr>
            <p:cNvPr id="18" name="任意多边形 22">
              <a:extLst>
                <a:ext uri="{FF2B5EF4-FFF2-40B4-BE49-F238E27FC236}">
                  <a16:creationId xmlns:a16="http://schemas.microsoft.com/office/drawing/2014/main" id="{DF222237-A6AC-0748-9CE7-A4D9B7AD188D}"/>
                </a:ext>
              </a:extLst>
            </p:cNvPr>
            <p:cNvSpPr/>
            <p:nvPr/>
          </p:nvSpPr>
          <p:spPr>
            <a:xfrm>
              <a:off x="5058665" y="3756547"/>
              <a:ext cx="300295"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rgbClr val="1F4D9D"/>
            </a:solidFill>
            <a:ln w="7600" cap="flat">
              <a:noFill/>
              <a:bevel/>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1"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ea"/>
                <a:sym typeface="+mn-lt"/>
              </a:endParaRPr>
            </a:p>
          </p:txBody>
        </p:sp>
        <p:sp>
          <p:nvSpPr>
            <p:cNvPr id="33" name="文本框 22">
              <a:extLst>
                <a:ext uri="{FF2B5EF4-FFF2-40B4-BE49-F238E27FC236}">
                  <a16:creationId xmlns:a16="http://schemas.microsoft.com/office/drawing/2014/main" id="{CC535E11-9735-3C47-B84B-D60627641111}"/>
                </a:ext>
              </a:extLst>
            </p:cNvPr>
            <p:cNvSpPr txBox="1"/>
            <p:nvPr/>
          </p:nvSpPr>
          <p:spPr>
            <a:xfrm>
              <a:off x="5559139" y="3645084"/>
              <a:ext cx="3825737" cy="523220"/>
            </a:xfrm>
            <a:prstGeom prst="rect">
              <a:avLst/>
            </a:prstGeom>
            <a:noFill/>
          </p:spPr>
          <p:txBody>
            <a:bodyPr wrap="square" rtlCol="0">
              <a:spAutoFit/>
              <a:scene3d>
                <a:camera prst="orthographicFront"/>
                <a:lightRig rig="threePt" dir="t"/>
              </a:scene3d>
              <a:sp3d contourW="12700"/>
            </a:bodyPr>
            <a:lstStyle/>
            <a:p>
              <a:pPr defTabSz="457200"/>
              <a:r>
                <a:rPr lang="zh-CN" altLang="en-US" sz="28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rPr>
                <a:t>创新点探究</a:t>
              </a:r>
            </a:p>
          </p:txBody>
        </p:sp>
      </p:grpSp>
      <p:grpSp>
        <p:nvGrpSpPr>
          <p:cNvPr id="36" name="组合 35">
            <a:extLst>
              <a:ext uri="{FF2B5EF4-FFF2-40B4-BE49-F238E27FC236}">
                <a16:creationId xmlns:a16="http://schemas.microsoft.com/office/drawing/2014/main" id="{DA1F52F7-D9C7-DE46-97CF-8A22C1A88E83}"/>
              </a:ext>
            </a:extLst>
          </p:cNvPr>
          <p:cNvGrpSpPr/>
          <p:nvPr/>
        </p:nvGrpSpPr>
        <p:grpSpPr>
          <a:xfrm>
            <a:off x="5112326" y="4620855"/>
            <a:ext cx="4326211" cy="523220"/>
            <a:chOff x="3782748" y="5079736"/>
            <a:chExt cx="4326211" cy="523220"/>
          </a:xfrm>
        </p:grpSpPr>
        <p:sp>
          <p:nvSpPr>
            <p:cNvPr id="19" name="任意多边形 23">
              <a:extLst>
                <a:ext uri="{FF2B5EF4-FFF2-40B4-BE49-F238E27FC236}">
                  <a16:creationId xmlns:a16="http://schemas.microsoft.com/office/drawing/2014/main" id="{BBE6A202-D1DD-8245-AFEB-AA5055C29F95}"/>
                </a:ext>
              </a:extLst>
            </p:cNvPr>
            <p:cNvSpPr/>
            <p:nvPr/>
          </p:nvSpPr>
          <p:spPr>
            <a:xfrm>
              <a:off x="3782748" y="5191199"/>
              <a:ext cx="300295"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rgbClr val="357AED"/>
            </a:solidFill>
            <a:ln w="7600" cap="flat">
              <a:noFill/>
              <a:bevel/>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1"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ea"/>
                <a:sym typeface="+mn-lt"/>
              </a:endParaRPr>
            </a:p>
          </p:txBody>
        </p:sp>
        <p:sp>
          <p:nvSpPr>
            <p:cNvPr id="34" name="文本框 22">
              <a:extLst>
                <a:ext uri="{FF2B5EF4-FFF2-40B4-BE49-F238E27FC236}">
                  <a16:creationId xmlns:a16="http://schemas.microsoft.com/office/drawing/2014/main" id="{AF9150BF-53AA-7442-AA81-C4280BAF71C7}"/>
                </a:ext>
              </a:extLst>
            </p:cNvPr>
            <p:cNvSpPr txBox="1"/>
            <p:nvPr/>
          </p:nvSpPr>
          <p:spPr>
            <a:xfrm>
              <a:off x="4283222" y="5079736"/>
              <a:ext cx="3825737" cy="523220"/>
            </a:xfrm>
            <a:prstGeom prst="rect">
              <a:avLst/>
            </a:prstGeom>
            <a:noFill/>
          </p:spPr>
          <p:txBody>
            <a:bodyPr wrap="square" rtlCol="0">
              <a:spAutoFit/>
              <a:scene3d>
                <a:camera prst="orthographicFront"/>
                <a:lightRig rig="threePt" dir="t"/>
              </a:scene3d>
              <a:sp3d contourW="12700"/>
            </a:bodyPr>
            <a:lstStyle/>
            <a:p>
              <a:pPr defTabSz="457200"/>
              <a:r>
                <a:rPr lang="zh-CN" altLang="en-US" sz="28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rPr>
                <a:t>结果分析</a:t>
              </a:r>
            </a:p>
          </p:txBody>
        </p:sp>
      </p:grpSp>
      <p:grpSp>
        <p:nvGrpSpPr>
          <p:cNvPr id="46" name="组合 45">
            <a:extLst>
              <a:ext uri="{FF2B5EF4-FFF2-40B4-BE49-F238E27FC236}">
                <a16:creationId xmlns:a16="http://schemas.microsoft.com/office/drawing/2014/main" id="{0DA249C2-BA4D-0B4F-BCA3-EFE4D6F47C26}"/>
              </a:ext>
            </a:extLst>
          </p:cNvPr>
          <p:cNvGrpSpPr/>
          <p:nvPr/>
        </p:nvGrpSpPr>
        <p:grpSpPr>
          <a:xfrm>
            <a:off x="5112326" y="5542750"/>
            <a:ext cx="4326211" cy="523220"/>
            <a:chOff x="5058665" y="5578934"/>
            <a:chExt cx="4326211" cy="523220"/>
          </a:xfrm>
        </p:grpSpPr>
        <p:sp>
          <p:nvSpPr>
            <p:cNvPr id="39" name="文本框 22">
              <a:extLst>
                <a:ext uri="{FF2B5EF4-FFF2-40B4-BE49-F238E27FC236}">
                  <a16:creationId xmlns:a16="http://schemas.microsoft.com/office/drawing/2014/main" id="{FE678E13-154C-D64E-BCF4-B0243A180440}"/>
                </a:ext>
              </a:extLst>
            </p:cNvPr>
            <p:cNvSpPr txBox="1"/>
            <p:nvPr/>
          </p:nvSpPr>
          <p:spPr>
            <a:xfrm>
              <a:off x="5559139" y="5578934"/>
              <a:ext cx="3825737" cy="523220"/>
            </a:xfrm>
            <a:prstGeom prst="rect">
              <a:avLst/>
            </a:prstGeom>
            <a:noFill/>
          </p:spPr>
          <p:txBody>
            <a:bodyPr wrap="square" rtlCol="0">
              <a:spAutoFit/>
              <a:scene3d>
                <a:camera prst="orthographicFront"/>
                <a:lightRig rig="threePt" dir="t"/>
              </a:scene3d>
              <a:sp3d contourW="12700"/>
            </a:bodyPr>
            <a:lstStyle/>
            <a:p>
              <a:pPr defTabSz="457200"/>
              <a:r>
                <a:rPr lang="zh-CN" altLang="en-US" sz="28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rPr>
                <a:t>思考与讨论</a:t>
              </a:r>
            </a:p>
          </p:txBody>
        </p:sp>
        <p:sp>
          <p:nvSpPr>
            <p:cNvPr id="40" name="任意多边形 22">
              <a:extLst>
                <a:ext uri="{FF2B5EF4-FFF2-40B4-BE49-F238E27FC236}">
                  <a16:creationId xmlns:a16="http://schemas.microsoft.com/office/drawing/2014/main" id="{17BD5C1C-3A52-EA4C-A434-93110CD5611E}"/>
                </a:ext>
              </a:extLst>
            </p:cNvPr>
            <p:cNvSpPr/>
            <p:nvPr/>
          </p:nvSpPr>
          <p:spPr>
            <a:xfrm>
              <a:off x="5058665" y="5690397"/>
              <a:ext cx="300295"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rgbClr val="1F4D9D"/>
            </a:solidFill>
            <a:ln w="7600" cap="flat">
              <a:noFill/>
              <a:bevel/>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1"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ea"/>
                <a:sym typeface="+mn-lt"/>
              </a:endParaRPr>
            </a:p>
          </p:txBody>
        </p:sp>
      </p:grpSp>
      <p:sp>
        <p:nvSpPr>
          <p:cNvPr id="20" name="文本框 19">
            <a:extLst>
              <a:ext uri="{FF2B5EF4-FFF2-40B4-BE49-F238E27FC236}">
                <a16:creationId xmlns:a16="http://schemas.microsoft.com/office/drawing/2014/main" id="{027004FA-4CE0-4BF3-AD2D-784351094308}"/>
              </a:ext>
            </a:extLst>
          </p:cNvPr>
          <p:cNvSpPr txBox="1"/>
          <p:nvPr/>
        </p:nvSpPr>
        <p:spPr>
          <a:xfrm>
            <a:off x="5612800" y="2778311"/>
            <a:ext cx="6097218" cy="523220"/>
          </a:xfrm>
          <a:prstGeom prst="rect">
            <a:avLst/>
          </a:prstGeom>
          <a:noFill/>
        </p:spPr>
        <p:txBody>
          <a:bodyPr wrap="square">
            <a:spAutoFit/>
          </a:bodyPr>
          <a:lstStyle/>
          <a:p>
            <a:pPr defTabSz="457200"/>
            <a:r>
              <a:rPr lang="zh-CN" altLang="en-US" sz="28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rPr>
              <a:t>论文背景</a:t>
            </a:r>
            <a:endParaRPr lang="zh-CN" altLang="en-US" sz="18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endParaRPr>
          </a:p>
        </p:txBody>
      </p:sp>
    </p:spTree>
    <p:extLst>
      <p:ext uri="{BB962C8B-B14F-4D97-AF65-F5344CB8AC3E}">
        <p14:creationId xmlns:p14="http://schemas.microsoft.com/office/powerpoint/2010/main" val="1813822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5D8330F3-5B26-1B43-97A5-977F7A4477C8}"/>
              </a:ext>
            </a:extLst>
          </p:cNvPr>
          <p:cNvSpPr/>
          <p:nvPr/>
        </p:nvSpPr>
        <p:spPr>
          <a:xfrm>
            <a:off x="0" y="6295004"/>
            <a:ext cx="12192000" cy="562996"/>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形 3">
            <a:extLst>
              <a:ext uri="{FF2B5EF4-FFF2-40B4-BE49-F238E27FC236}">
                <a16:creationId xmlns:a16="http://schemas.microsoft.com/office/drawing/2014/main" id="{C34EBAF3-A19E-2948-860E-1DF0CA82E11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23039"/>
          <a:stretch/>
        </p:blipFill>
        <p:spPr>
          <a:xfrm>
            <a:off x="206279" y="6367740"/>
            <a:ext cx="636861" cy="417524"/>
          </a:xfrm>
          <a:prstGeom prst="rect">
            <a:avLst/>
          </a:prstGeom>
        </p:spPr>
      </p:pic>
      <p:sp>
        <p:nvSpPr>
          <p:cNvPr id="5" name="文本框 4">
            <a:extLst>
              <a:ext uri="{FF2B5EF4-FFF2-40B4-BE49-F238E27FC236}">
                <a16:creationId xmlns:a16="http://schemas.microsoft.com/office/drawing/2014/main" id="{7CAF69AC-61A0-A946-AD23-2CC4A000D0F3}"/>
              </a:ext>
            </a:extLst>
          </p:cNvPr>
          <p:cNvSpPr txBox="1"/>
          <p:nvPr/>
        </p:nvSpPr>
        <p:spPr>
          <a:xfrm>
            <a:off x="1102970" y="6443096"/>
            <a:ext cx="934170" cy="307777"/>
          </a:xfrm>
          <a:prstGeom prst="rect">
            <a:avLst/>
          </a:prstGeom>
          <a:noFill/>
        </p:spPr>
        <p:txBody>
          <a:bodyPr wrap="square" rtlCol="0">
            <a:spAutoFit/>
          </a:bodyPr>
          <a:lstStyle>
            <a:defPPr>
              <a:defRPr lang="zh-CN"/>
            </a:defPPr>
            <a:lvl1pPr>
              <a:defRPr sz="1400">
                <a:solidFill>
                  <a:schemeClr val="bg1">
                    <a:lumMod val="6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研究背景</a:t>
            </a:r>
          </a:p>
        </p:txBody>
      </p:sp>
      <p:sp>
        <p:nvSpPr>
          <p:cNvPr id="6" name="文本框 5">
            <a:extLst>
              <a:ext uri="{FF2B5EF4-FFF2-40B4-BE49-F238E27FC236}">
                <a16:creationId xmlns:a16="http://schemas.microsoft.com/office/drawing/2014/main" id="{F2D1B441-7B6F-264E-9CA5-C3C4D7593CC6}"/>
              </a:ext>
            </a:extLst>
          </p:cNvPr>
          <p:cNvSpPr txBox="1"/>
          <p:nvPr/>
        </p:nvSpPr>
        <p:spPr>
          <a:xfrm>
            <a:off x="3490970"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rPr>
              <a:t>模型建立</a:t>
            </a:r>
          </a:p>
        </p:txBody>
      </p:sp>
      <p:cxnSp>
        <p:nvCxnSpPr>
          <p:cNvPr id="7" name="直接连接符 26">
            <a:extLst>
              <a:ext uri="{FF2B5EF4-FFF2-40B4-BE49-F238E27FC236}">
                <a16:creationId xmlns:a16="http://schemas.microsoft.com/office/drawing/2014/main" id="{174B25E4-99A5-1E46-9359-DC1F2B0422A3}"/>
              </a:ext>
            </a:extLst>
          </p:cNvPr>
          <p:cNvCxnSpPr>
            <a:cxnSpLocks/>
          </p:cNvCxnSpPr>
          <p:nvPr/>
        </p:nvCxnSpPr>
        <p:spPr>
          <a:xfrm>
            <a:off x="3609146" y="6392545"/>
            <a:ext cx="6985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3687AC07-2BD7-FE4B-B0CB-40A723D0FD20}"/>
              </a:ext>
            </a:extLst>
          </p:cNvPr>
          <p:cNvSpPr txBox="1"/>
          <p:nvPr/>
        </p:nvSpPr>
        <p:spPr>
          <a:xfrm>
            <a:off x="2296970"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技术路线</a:t>
            </a:r>
          </a:p>
        </p:txBody>
      </p:sp>
      <p:sp>
        <p:nvSpPr>
          <p:cNvPr id="9" name="文本框 8">
            <a:extLst>
              <a:ext uri="{FF2B5EF4-FFF2-40B4-BE49-F238E27FC236}">
                <a16:creationId xmlns:a16="http://schemas.microsoft.com/office/drawing/2014/main" id="{DC06BD24-AEBD-074C-9749-C7C1FDF27FD2}"/>
              </a:ext>
            </a:extLst>
          </p:cNvPr>
          <p:cNvSpPr txBox="1"/>
          <p:nvPr/>
        </p:nvSpPr>
        <p:spPr>
          <a:xfrm>
            <a:off x="4684970"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结果分析</a:t>
            </a:r>
          </a:p>
        </p:txBody>
      </p:sp>
      <p:sp>
        <p:nvSpPr>
          <p:cNvPr id="10" name="文本框 9">
            <a:extLst>
              <a:ext uri="{FF2B5EF4-FFF2-40B4-BE49-F238E27FC236}">
                <a16:creationId xmlns:a16="http://schemas.microsoft.com/office/drawing/2014/main" id="{FE679160-767E-844A-BBD9-D81EA1EF2B01}"/>
              </a:ext>
            </a:extLst>
          </p:cNvPr>
          <p:cNvSpPr txBox="1"/>
          <p:nvPr/>
        </p:nvSpPr>
        <p:spPr>
          <a:xfrm>
            <a:off x="5878969"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研究结论</a:t>
            </a:r>
          </a:p>
        </p:txBody>
      </p:sp>
      <p:sp>
        <p:nvSpPr>
          <p:cNvPr id="13" name="矩形 12">
            <a:extLst>
              <a:ext uri="{FF2B5EF4-FFF2-40B4-BE49-F238E27FC236}">
                <a16:creationId xmlns:a16="http://schemas.microsoft.com/office/drawing/2014/main" id="{E661AA25-3EE4-9841-821F-8BA8FB26D6BF}"/>
              </a:ext>
            </a:extLst>
          </p:cNvPr>
          <p:cNvSpPr/>
          <p:nvPr/>
        </p:nvSpPr>
        <p:spPr>
          <a:xfrm>
            <a:off x="0" y="0"/>
            <a:ext cx="12192000" cy="830997"/>
          </a:xfrm>
          <a:prstGeom prst="rect">
            <a:avLst/>
          </a:prstGeom>
          <a:gradFill>
            <a:gsLst>
              <a:gs pos="17000">
                <a:srgbClr val="004EA2"/>
              </a:gs>
              <a:gs pos="100000">
                <a:srgbClr val="007BF6"/>
              </a:gs>
            </a:gsLst>
            <a:lin ang="81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elveticaExt-Normal"/>
              <a:ea typeface="OPPOSans B"/>
              <a:cs typeface="+mn-cs"/>
            </a:endParaRPr>
          </a:p>
        </p:txBody>
      </p:sp>
      <p:sp>
        <p:nvSpPr>
          <p:cNvPr id="2" name="灯片编号占位符 1">
            <a:extLst>
              <a:ext uri="{FF2B5EF4-FFF2-40B4-BE49-F238E27FC236}">
                <a16:creationId xmlns:a16="http://schemas.microsoft.com/office/drawing/2014/main" id="{54395DA6-9953-5C46-AF45-B99533D59904}"/>
              </a:ext>
            </a:extLst>
          </p:cNvPr>
          <p:cNvSpPr>
            <a:spLocks noGrp="1"/>
          </p:cNvSpPr>
          <p:nvPr>
            <p:ph type="sldNum" sz="quarter" idx="12"/>
          </p:nvPr>
        </p:nvSpPr>
        <p:spPr/>
        <p:txBody>
          <a:bodyPr/>
          <a:lstStyle/>
          <a:p>
            <a:fld id="{573AE892-A395-D04A-8DE8-8AB11E9967EA}" type="slidenum">
              <a:rPr kumimoji="1" lang="zh-CN" altLang="en-US" smtClean="0"/>
              <a:t>20</a:t>
            </a:fld>
            <a:r>
              <a:rPr kumimoji="1" lang="en-US" altLang="zh-CN"/>
              <a:t>/13</a:t>
            </a:r>
            <a:endParaRPr kumimoji="1" lang="zh-CN" altLang="en-US" dirty="0"/>
          </a:p>
        </p:txBody>
      </p:sp>
      <p:sp>
        <p:nvSpPr>
          <p:cNvPr id="31" name="矩形 30">
            <a:extLst>
              <a:ext uri="{FF2B5EF4-FFF2-40B4-BE49-F238E27FC236}">
                <a16:creationId xmlns:a16="http://schemas.microsoft.com/office/drawing/2014/main" id="{A90F0F83-4685-4152-9FB9-3FC52AC76537}"/>
              </a:ext>
            </a:extLst>
          </p:cNvPr>
          <p:cNvSpPr/>
          <p:nvPr/>
        </p:nvSpPr>
        <p:spPr>
          <a:xfrm>
            <a:off x="0" y="6027597"/>
            <a:ext cx="12192000" cy="830997"/>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2" name="图形 31">
            <a:extLst>
              <a:ext uri="{FF2B5EF4-FFF2-40B4-BE49-F238E27FC236}">
                <a16:creationId xmlns:a16="http://schemas.microsoft.com/office/drawing/2014/main" id="{28AA576F-9CB2-4F38-AD25-5669ED55E0E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23039"/>
          <a:stretch/>
        </p:blipFill>
        <p:spPr>
          <a:xfrm>
            <a:off x="206279" y="6255810"/>
            <a:ext cx="636861" cy="417524"/>
          </a:xfrm>
          <a:prstGeom prst="rect">
            <a:avLst/>
          </a:prstGeom>
        </p:spPr>
      </p:pic>
      <p:sp>
        <p:nvSpPr>
          <p:cNvPr id="33" name="文本框 32">
            <a:extLst>
              <a:ext uri="{FF2B5EF4-FFF2-40B4-BE49-F238E27FC236}">
                <a16:creationId xmlns:a16="http://schemas.microsoft.com/office/drawing/2014/main" id="{95C09C57-96F6-4DE1-B313-F214CFAD626F}"/>
              </a:ext>
            </a:extLst>
          </p:cNvPr>
          <p:cNvSpPr txBox="1"/>
          <p:nvPr/>
        </p:nvSpPr>
        <p:spPr>
          <a:xfrm>
            <a:off x="905393" y="6192119"/>
            <a:ext cx="1453830" cy="523220"/>
          </a:xfrm>
          <a:prstGeom prst="rect">
            <a:avLst/>
          </a:prstGeom>
          <a:noFill/>
        </p:spPr>
        <p:txBody>
          <a:bodyPr wrap="square" rtlCol="0">
            <a:spAutoFit/>
          </a:bodyPr>
          <a:lstStyle>
            <a:defPPr>
              <a:defRPr lang="zh-CN"/>
            </a:defPPr>
            <a:lvl1pPr>
              <a:defRPr sz="1400">
                <a:solidFill>
                  <a:schemeClr val="bg1">
                    <a:lumMod val="65000"/>
                  </a:schemeClr>
                </a:solidFill>
              </a:defRPr>
            </a:lvl1pPr>
          </a:lstStyle>
          <a:p>
            <a:pPr algn="ctr">
              <a:defRPr/>
            </a:pPr>
            <a:r>
              <a:rPr lang="zh-CN" altLang="en-US" dirty="0">
                <a:latin typeface="Microsoft YaHei" panose="020B0503020204020204" pitchFamily="34" charset="-122"/>
                <a:ea typeface="Microsoft YaHei" panose="020B0503020204020204" pitchFamily="34" charset="-122"/>
                <a:sym typeface="+mn-lt"/>
              </a:rPr>
              <a:t>小样本学习</a:t>
            </a:r>
            <a:endParaRPr lang="en-US" altLang="zh-CN" dirty="0">
              <a:latin typeface="Microsoft YaHei" panose="020B0503020204020204" pitchFamily="34" charset="-122"/>
              <a:ea typeface="Microsoft YaHei" panose="020B0503020204020204" pitchFamily="34" charset="-122"/>
              <a:sym typeface="+mn-lt"/>
            </a:endParaRPr>
          </a:p>
          <a:p>
            <a:pPr algn="ctr">
              <a:defRPr/>
            </a:pPr>
            <a:r>
              <a:rPr lang="zh-CN" altLang="en-US" dirty="0">
                <a:latin typeface="Microsoft YaHei" panose="020B0503020204020204" pitchFamily="34" charset="-122"/>
                <a:ea typeface="Microsoft YaHei" panose="020B0503020204020204" pitchFamily="34" charset="-122"/>
                <a:sym typeface="+mn-lt"/>
              </a:rPr>
              <a:t>     简介</a:t>
            </a:r>
          </a:p>
        </p:txBody>
      </p:sp>
      <p:sp>
        <p:nvSpPr>
          <p:cNvPr id="34" name="文本框 33">
            <a:extLst>
              <a:ext uri="{FF2B5EF4-FFF2-40B4-BE49-F238E27FC236}">
                <a16:creationId xmlns:a16="http://schemas.microsoft.com/office/drawing/2014/main" id="{878B1F13-7288-47C7-9555-F2325F617E30}"/>
              </a:ext>
            </a:extLst>
          </p:cNvPr>
          <p:cNvSpPr txBox="1"/>
          <p:nvPr/>
        </p:nvSpPr>
        <p:spPr>
          <a:xfrm>
            <a:off x="2330446" y="6310683"/>
            <a:ext cx="934170" cy="307777"/>
          </a:xfrm>
          <a:prstGeom prst="rect">
            <a:avLst/>
          </a:prstGeom>
          <a:noFill/>
        </p:spPr>
        <p:txBody>
          <a:bodyPr wrap="square" rtlCol="0">
            <a:spAutoFit/>
          </a:bodyPr>
          <a:lstStyle/>
          <a:p>
            <a:pPr algn="ctr">
              <a:defRPr/>
            </a:pPr>
            <a:r>
              <a:rPr lang="zh-CN" altLang="en-US" sz="1400" dirty="0">
                <a:solidFill>
                  <a:schemeClr val="bg1">
                    <a:lumMod val="65000"/>
                  </a:schemeClr>
                </a:solidFill>
                <a:latin typeface="Microsoft YaHei" panose="020B0503020204020204" pitchFamily="34" charset="-122"/>
                <a:ea typeface="Microsoft YaHei" panose="020B0503020204020204" pitchFamily="34" charset="-122"/>
              </a:rPr>
              <a:t>论文背景</a:t>
            </a:r>
          </a:p>
        </p:txBody>
      </p:sp>
      <p:sp>
        <p:nvSpPr>
          <p:cNvPr id="35" name="文本框 34">
            <a:extLst>
              <a:ext uri="{FF2B5EF4-FFF2-40B4-BE49-F238E27FC236}">
                <a16:creationId xmlns:a16="http://schemas.microsoft.com/office/drawing/2014/main" id="{9B588807-DBE1-41B5-86C0-B3238475AFA5}"/>
              </a:ext>
            </a:extLst>
          </p:cNvPr>
          <p:cNvSpPr txBox="1"/>
          <p:nvPr/>
        </p:nvSpPr>
        <p:spPr>
          <a:xfrm>
            <a:off x="4684970" y="6310683"/>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effectLst/>
                <a:uLnTx/>
                <a:uFillTx/>
                <a:latin typeface="Microsoft YaHei" panose="020B0503020204020204" pitchFamily="34" charset="-122"/>
                <a:ea typeface="Microsoft YaHei" panose="020B0503020204020204" pitchFamily="34" charset="-122"/>
              </a:rPr>
              <a:t>结果分析</a:t>
            </a:r>
          </a:p>
        </p:txBody>
      </p:sp>
      <p:sp>
        <p:nvSpPr>
          <p:cNvPr id="36" name="文本框 35">
            <a:extLst>
              <a:ext uri="{FF2B5EF4-FFF2-40B4-BE49-F238E27FC236}">
                <a16:creationId xmlns:a16="http://schemas.microsoft.com/office/drawing/2014/main" id="{0888049C-3D84-468D-A682-AA865A8AA3B2}"/>
              </a:ext>
            </a:extLst>
          </p:cNvPr>
          <p:cNvSpPr txBox="1"/>
          <p:nvPr/>
        </p:nvSpPr>
        <p:spPr>
          <a:xfrm>
            <a:off x="5878969" y="6310683"/>
            <a:ext cx="111436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思考与讨论</a:t>
            </a:r>
          </a:p>
        </p:txBody>
      </p:sp>
      <p:sp>
        <p:nvSpPr>
          <p:cNvPr id="37" name="灯片编号占位符 1">
            <a:extLst>
              <a:ext uri="{FF2B5EF4-FFF2-40B4-BE49-F238E27FC236}">
                <a16:creationId xmlns:a16="http://schemas.microsoft.com/office/drawing/2014/main" id="{2E79EA0F-CC79-4003-AD06-13A7AE7DA58F}"/>
              </a:ext>
            </a:extLst>
          </p:cNvPr>
          <p:cNvSpPr txBox="1">
            <a:spLocks/>
          </p:cNvSpPr>
          <p:nvPr/>
        </p:nvSpPr>
        <p:spPr>
          <a:xfrm>
            <a:off x="9275625" y="6411769"/>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3AE892-A395-D04A-8DE8-8AB11E9967EA}" type="slidenum">
              <a:rPr kumimoji="1" lang="zh-CN" altLang="en-US" smtClean="0"/>
              <a:pPr/>
              <a:t>20</a:t>
            </a:fld>
            <a:r>
              <a:rPr kumimoji="1" lang="en-US" altLang="zh-CN" dirty="0"/>
              <a:t> /21</a:t>
            </a:r>
            <a:endParaRPr kumimoji="1" lang="zh-CN" altLang="en-US" dirty="0"/>
          </a:p>
        </p:txBody>
      </p:sp>
      <p:cxnSp>
        <p:nvCxnSpPr>
          <p:cNvPr id="38" name="直接连接符 26">
            <a:extLst>
              <a:ext uri="{FF2B5EF4-FFF2-40B4-BE49-F238E27FC236}">
                <a16:creationId xmlns:a16="http://schemas.microsoft.com/office/drawing/2014/main" id="{A330A086-69E5-418C-8591-F09661BD95A0}"/>
              </a:ext>
            </a:extLst>
          </p:cNvPr>
          <p:cNvCxnSpPr>
            <a:cxnSpLocks/>
          </p:cNvCxnSpPr>
          <p:nvPr/>
        </p:nvCxnSpPr>
        <p:spPr>
          <a:xfrm>
            <a:off x="4684970" y="6157953"/>
            <a:ext cx="9959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E2E25418-0B83-48B3-83FA-45DF543A1A60}"/>
              </a:ext>
            </a:extLst>
          </p:cNvPr>
          <p:cNvSpPr txBox="1"/>
          <p:nvPr/>
        </p:nvSpPr>
        <p:spPr>
          <a:xfrm>
            <a:off x="3471593" y="6177539"/>
            <a:ext cx="934170" cy="523220"/>
          </a:xfrm>
          <a:prstGeom prst="rect">
            <a:avLst/>
          </a:prstGeom>
          <a:noFill/>
        </p:spPr>
        <p:txBody>
          <a:bodyPr wrap="square" rtlCol="0">
            <a:spAutoFit/>
          </a:bodyPr>
          <a:lstStyle/>
          <a:p>
            <a:pPr marR="0" lvl="0" indent="0" algn="ctr" fontAlgn="auto">
              <a:lnSpc>
                <a:spcPct val="100000"/>
              </a:lnSpc>
              <a:spcBef>
                <a:spcPts val="0"/>
              </a:spcBef>
              <a:spcAft>
                <a:spcPts val="0"/>
              </a:spcAft>
              <a:buClrTx/>
              <a:buSzTx/>
              <a:buFontTx/>
              <a:buNone/>
              <a:tabLst/>
              <a:defRPr/>
            </a:pPr>
            <a:r>
              <a:rPr lang="zh-CN" altLang="en-US" sz="1400" dirty="0">
                <a:solidFill>
                  <a:schemeClr val="bg1">
                    <a:lumMod val="65000"/>
                  </a:schemeClr>
                </a:solidFill>
                <a:latin typeface="Microsoft YaHei" panose="020B0503020204020204" pitchFamily="34" charset="-122"/>
                <a:ea typeface="Microsoft YaHei" panose="020B0503020204020204" pitchFamily="34" charset="-122"/>
              </a:rPr>
              <a:t>创新点探究</a:t>
            </a:r>
          </a:p>
        </p:txBody>
      </p:sp>
      <p:sp>
        <p:nvSpPr>
          <p:cNvPr id="49" name="文本框 48">
            <a:extLst>
              <a:ext uri="{FF2B5EF4-FFF2-40B4-BE49-F238E27FC236}">
                <a16:creationId xmlns:a16="http://schemas.microsoft.com/office/drawing/2014/main" id="{D220DA4F-5693-40E6-A4B5-840114CA396E}"/>
              </a:ext>
            </a:extLst>
          </p:cNvPr>
          <p:cNvSpPr txBox="1"/>
          <p:nvPr/>
        </p:nvSpPr>
        <p:spPr>
          <a:xfrm>
            <a:off x="320813" y="184443"/>
            <a:ext cx="10626387" cy="461665"/>
          </a:xfrm>
          <a:prstGeom prst="rect">
            <a:avLst/>
          </a:prstGeom>
          <a:noFill/>
        </p:spPr>
        <p:txBody>
          <a:bodyPr wrap="square">
            <a:spAutoFit/>
          </a:bodyPr>
          <a:lstStyle/>
          <a:p>
            <a:pPr>
              <a:defRPr/>
            </a:pPr>
            <a:r>
              <a:rPr lang="zh-CN" altLang="en-US" sz="2400" b="1" dirty="0">
                <a:solidFill>
                  <a:schemeClr val="bg1"/>
                </a:solidFill>
                <a:latin typeface="华文仿宋" panose="02010600040101010101" pitchFamily="2" charset="-122"/>
                <a:ea typeface="华文仿宋" panose="02010600040101010101" pitchFamily="2" charset="-122"/>
                <a:cs typeface="+mn-ea"/>
              </a:rPr>
              <a:t>结果分析</a:t>
            </a:r>
          </a:p>
        </p:txBody>
      </p:sp>
      <p:sp>
        <p:nvSpPr>
          <p:cNvPr id="40" name="文本框 39">
            <a:extLst>
              <a:ext uri="{FF2B5EF4-FFF2-40B4-BE49-F238E27FC236}">
                <a16:creationId xmlns:a16="http://schemas.microsoft.com/office/drawing/2014/main" id="{5E473B17-B1F1-4341-BB3E-FD423FD95543}"/>
              </a:ext>
            </a:extLst>
          </p:cNvPr>
          <p:cNvSpPr txBox="1"/>
          <p:nvPr/>
        </p:nvSpPr>
        <p:spPr>
          <a:xfrm>
            <a:off x="4851200" y="1092105"/>
            <a:ext cx="6096000" cy="400110"/>
          </a:xfrm>
          <a:prstGeom prst="rect">
            <a:avLst/>
          </a:prstGeom>
          <a:noFill/>
        </p:spPr>
        <p:txBody>
          <a:bodyPr wrap="square">
            <a:spAutoFit/>
          </a:bodyPr>
          <a:lstStyle/>
          <a:p>
            <a:r>
              <a:rPr lang="zh-CN" altLang="en-US" sz="2000" b="0" dirty="0">
                <a:solidFill>
                  <a:schemeClr val="accent1">
                    <a:lumMod val="75000"/>
                  </a:schemeClr>
                </a:solidFill>
                <a:effectLst/>
                <a:latin typeface="华文仿宋" panose="02010600040101010101" pitchFamily="2" charset="-122"/>
                <a:ea typeface="华文仿宋" panose="02010600040101010101" pitchFamily="2" charset="-122"/>
              </a:rPr>
              <a:t>与模态对齐的对比结果</a:t>
            </a:r>
            <a:endParaRPr lang="en-US" altLang="zh-CN" sz="2000" b="0" dirty="0">
              <a:effectLst/>
              <a:latin typeface="华文仿宋" panose="02010600040101010101" pitchFamily="2" charset="-122"/>
              <a:ea typeface="华文仿宋" panose="02010600040101010101" pitchFamily="2" charset="-122"/>
            </a:endParaRPr>
          </a:p>
        </p:txBody>
      </p:sp>
      <p:sp>
        <p:nvSpPr>
          <p:cNvPr id="41" name="文本框 40">
            <a:extLst>
              <a:ext uri="{FF2B5EF4-FFF2-40B4-BE49-F238E27FC236}">
                <a16:creationId xmlns:a16="http://schemas.microsoft.com/office/drawing/2014/main" id="{8D8DA808-7D7C-4855-A10A-B3FB2E136580}"/>
              </a:ext>
            </a:extLst>
          </p:cNvPr>
          <p:cNvSpPr txBox="1"/>
          <p:nvPr/>
        </p:nvSpPr>
        <p:spPr>
          <a:xfrm>
            <a:off x="1684374" y="1519395"/>
            <a:ext cx="6096000" cy="369332"/>
          </a:xfrm>
          <a:prstGeom prst="rect">
            <a:avLst/>
          </a:prstGeom>
          <a:noFill/>
        </p:spPr>
        <p:txBody>
          <a:bodyPr wrap="square">
            <a:spAutoFit/>
          </a:bodyPr>
          <a:lstStyle/>
          <a:p>
            <a:r>
              <a:rPr lang="zh-CN" altLang="en-US" dirty="0">
                <a:latin typeface="华文仿宋" panose="02010600040101010101" pitchFamily="2" charset="-122"/>
                <a:ea typeface="华文仿宋" panose="02010600040101010101" pitchFamily="2" charset="-122"/>
              </a:rPr>
              <a:t>miniImageNet</a:t>
            </a:r>
            <a:endParaRPr lang="zh-CN" altLang="en-US" dirty="0"/>
          </a:p>
        </p:txBody>
      </p:sp>
      <p:sp>
        <p:nvSpPr>
          <p:cNvPr id="42" name="文本框 41">
            <a:extLst>
              <a:ext uri="{FF2B5EF4-FFF2-40B4-BE49-F238E27FC236}">
                <a16:creationId xmlns:a16="http://schemas.microsoft.com/office/drawing/2014/main" id="{2B7D4059-BB08-4B71-93F9-DFF499117EE5}"/>
              </a:ext>
            </a:extLst>
          </p:cNvPr>
          <p:cNvSpPr txBox="1"/>
          <p:nvPr/>
        </p:nvSpPr>
        <p:spPr>
          <a:xfrm>
            <a:off x="7988601" y="1311856"/>
            <a:ext cx="6096000" cy="468270"/>
          </a:xfrm>
          <a:prstGeom prst="rect">
            <a:avLst/>
          </a:prstGeom>
          <a:noFill/>
        </p:spPr>
        <p:txBody>
          <a:bodyPr wrap="square">
            <a:spAutoFit/>
          </a:bodyPr>
          <a:lstStyle/>
          <a:p>
            <a:pPr lvl="0">
              <a:lnSpc>
                <a:spcPct val="150000"/>
              </a:lnSpc>
            </a:pPr>
            <a:r>
              <a:rPr lang="zh-CN" altLang="en-US" dirty="0">
                <a:latin typeface="华文仿宋" panose="02010600040101010101" pitchFamily="2" charset="-122"/>
                <a:ea typeface="华文仿宋" panose="02010600040101010101" pitchFamily="2" charset="-122"/>
              </a:rPr>
              <a:t>tieredImageNet</a:t>
            </a:r>
          </a:p>
        </p:txBody>
      </p:sp>
      <p:sp>
        <p:nvSpPr>
          <p:cNvPr id="43" name="文本框 42">
            <a:extLst>
              <a:ext uri="{FF2B5EF4-FFF2-40B4-BE49-F238E27FC236}">
                <a16:creationId xmlns:a16="http://schemas.microsoft.com/office/drawing/2014/main" id="{A3A256A6-D47A-41D2-B21F-C6A5AD154736}"/>
              </a:ext>
            </a:extLst>
          </p:cNvPr>
          <p:cNvSpPr txBox="1"/>
          <p:nvPr/>
        </p:nvSpPr>
        <p:spPr>
          <a:xfrm>
            <a:off x="3586579" y="3108054"/>
            <a:ext cx="7173156" cy="369332"/>
          </a:xfrm>
          <a:prstGeom prst="rect">
            <a:avLst/>
          </a:prstGeom>
          <a:noFill/>
        </p:spPr>
        <p:txBody>
          <a:bodyPr wrap="square">
            <a:spAutoFit/>
          </a:bodyPr>
          <a:lstStyle/>
          <a:p>
            <a:endParaRPr lang="zh-CN" altLang="en-US" dirty="0"/>
          </a:p>
        </p:txBody>
      </p:sp>
      <p:grpSp>
        <p:nvGrpSpPr>
          <p:cNvPr id="3" name="组合 2">
            <a:extLst>
              <a:ext uri="{FF2B5EF4-FFF2-40B4-BE49-F238E27FC236}">
                <a16:creationId xmlns:a16="http://schemas.microsoft.com/office/drawing/2014/main" id="{34C7DBD0-FBA1-6944-B6CC-B0DDE8F3EB56}"/>
              </a:ext>
            </a:extLst>
          </p:cNvPr>
          <p:cNvGrpSpPr/>
          <p:nvPr/>
        </p:nvGrpSpPr>
        <p:grpSpPr>
          <a:xfrm>
            <a:off x="537347" y="1851689"/>
            <a:ext cx="4453416" cy="2157524"/>
            <a:chOff x="974937" y="2573048"/>
            <a:chExt cx="4453416" cy="2157524"/>
          </a:xfrm>
        </p:grpSpPr>
        <p:pic>
          <p:nvPicPr>
            <p:cNvPr id="11" name="图片 10">
              <a:extLst>
                <a:ext uri="{FF2B5EF4-FFF2-40B4-BE49-F238E27FC236}">
                  <a16:creationId xmlns:a16="http://schemas.microsoft.com/office/drawing/2014/main" id="{B6F79E6E-8070-4385-B4AF-44D189900B26}"/>
                </a:ext>
              </a:extLst>
            </p:cNvPr>
            <p:cNvPicPr>
              <a:picLocks noChangeAspect="1"/>
            </p:cNvPicPr>
            <p:nvPr/>
          </p:nvPicPr>
          <p:blipFill>
            <a:blip r:embed="rId5"/>
            <a:stretch>
              <a:fillRect/>
            </a:stretch>
          </p:blipFill>
          <p:spPr>
            <a:xfrm>
              <a:off x="1033927" y="3092188"/>
              <a:ext cx="4394426" cy="1638384"/>
            </a:xfrm>
            <a:prstGeom prst="rect">
              <a:avLst/>
            </a:prstGeom>
          </p:spPr>
        </p:pic>
        <p:pic>
          <p:nvPicPr>
            <p:cNvPr id="17" name="图片 16">
              <a:extLst>
                <a:ext uri="{FF2B5EF4-FFF2-40B4-BE49-F238E27FC236}">
                  <a16:creationId xmlns:a16="http://schemas.microsoft.com/office/drawing/2014/main" id="{F074E83B-4E01-4777-915A-DF4CB5C9B6F3}"/>
                </a:ext>
              </a:extLst>
            </p:cNvPr>
            <p:cNvPicPr>
              <a:picLocks noChangeAspect="1"/>
            </p:cNvPicPr>
            <p:nvPr/>
          </p:nvPicPr>
          <p:blipFill>
            <a:blip r:embed="rId6"/>
            <a:stretch>
              <a:fillRect/>
            </a:stretch>
          </p:blipFill>
          <p:spPr>
            <a:xfrm>
              <a:off x="974937" y="2573048"/>
              <a:ext cx="4419827" cy="476274"/>
            </a:xfrm>
            <a:prstGeom prst="rect">
              <a:avLst/>
            </a:prstGeom>
          </p:spPr>
        </p:pic>
      </p:grpSp>
      <p:grpSp>
        <p:nvGrpSpPr>
          <p:cNvPr id="14" name="组合 13">
            <a:extLst>
              <a:ext uri="{FF2B5EF4-FFF2-40B4-BE49-F238E27FC236}">
                <a16:creationId xmlns:a16="http://schemas.microsoft.com/office/drawing/2014/main" id="{CA6AF030-E5DD-4C41-953E-10216C6DF4D7}"/>
              </a:ext>
            </a:extLst>
          </p:cNvPr>
          <p:cNvGrpSpPr/>
          <p:nvPr/>
        </p:nvGrpSpPr>
        <p:grpSpPr>
          <a:xfrm>
            <a:off x="6813139" y="1862833"/>
            <a:ext cx="3873699" cy="2103715"/>
            <a:chOff x="7028266" y="2569704"/>
            <a:chExt cx="3873699" cy="2103715"/>
          </a:xfrm>
        </p:grpSpPr>
        <p:pic>
          <p:nvPicPr>
            <p:cNvPr id="19" name="图片 18">
              <a:extLst>
                <a:ext uri="{FF2B5EF4-FFF2-40B4-BE49-F238E27FC236}">
                  <a16:creationId xmlns:a16="http://schemas.microsoft.com/office/drawing/2014/main" id="{CC928DF8-6D7F-4489-B2CD-86E55C382181}"/>
                </a:ext>
              </a:extLst>
            </p:cNvPr>
            <p:cNvPicPr>
              <a:picLocks noChangeAspect="1"/>
            </p:cNvPicPr>
            <p:nvPr/>
          </p:nvPicPr>
          <p:blipFill>
            <a:blip r:embed="rId7"/>
            <a:stretch>
              <a:fillRect/>
            </a:stretch>
          </p:blipFill>
          <p:spPr>
            <a:xfrm>
              <a:off x="7028266" y="2569704"/>
              <a:ext cx="3873699" cy="482625"/>
            </a:xfrm>
            <a:prstGeom prst="rect">
              <a:avLst/>
            </a:prstGeom>
          </p:spPr>
        </p:pic>
        <p:pic>
          <p:nvPicPr>
            <p:cNvPr id="23" name="图片 22">
              <a:extLst>
                <a:ext uri="{FF2B5EF4-FFF2-40B4-BE49-F238E27FC236}">
                  <a16:creationId xmlns:a16="http://schemas.microsoft.com/office/drawing/2014/main" id="{9DA5B7AB-3869-4CF0-8402-13E92EE698CB}"/>
                </a:ext>
              </a:extLst>
            </p:cNvPr>
            <p:cNvPicPr>
              <a:picLocks noChangeAspect="1"/>
            </p:cNvPicPr>
            <p:nvPr/>
          </p:nvPicPr>
          <p:blipFill>
            <a:blip r:embed="rId8"/>
            <a:stretch>
              <a:fillRect/>
            </a:stretch>
          </p:blipFill>
          <p:spPr>
            <a:xfrm>
              <a:off x="7077557" y="3149341"/>
              <a:ext cx="3784795" cy="1524078"/>
            </a:xfrm>
            <a:prstGeom prst="rect">
              <a:avLst/>
            </a:prstGeom>
          </p:spPr>
        </p:pic>
      </p:grpSp>
      <p:sp>
        <p:nvSpPr>
          <p:cNvPr id="44" name="文本框 43">
            <a:extLst>
              <a:ext uri="{FF2B5EF4-FFF2-40B4-BE49-F238E27FC236}">
                <a16:creationId xmlns:a16="http://schemas.microsoft.com/office/drawing/2014/main" id="{6FC2A164-B66E-6E47-9EA1-B8AD896F5FE7}"/>
              </a:ext>
            </a:extLst>
          </p:cNvPr>
          <p:cNvSpPr txBox="1"/>
          <p:nvPr/>
        </p:nvSpPr>
        <p:spPr>
          <a:xfrm>
            <a:off x="537348" y="4451807"/>
            <a:ext cx="10499254" cy="11651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1600" dirty="0">
                <a:latin typeface="华文仿宋" panose="02010600040101010101" pitchFamily="2" charset="-122"/>
                <a:ea typeface="华文仿宋" panose="02010600040101010101" pitchFamily="2" charset="-122"/>
              </a:rPr>
              <a:t>将现有的模态对齐方法扩展到小样本学习框架，大多数模态对齐方法，表现不如本文方法。</a:t>
            </a:r>
            <a:endParaRPr lang="en-US" altLang="zh-CN" sz="1600" dirty="0">
              <a:latin typeface="华文仿宋" panose="02010600040101010101" pitchFamily="2" charset="-122"/>
              <a:ea typeface="华文仿宋" panose="02010600040101010101" pitchFamily="2" charset="-122"/>
            </a:endParaRPr>
          </a:p>
          <a:p>
            <a:pPr marL="285750" indent="-285750">
              <a:lnSpc>
                <a:spcPct val="150000"/>
              </a:lnSpc>
              <a:buFont typeface="Arial" panose="020B0604020202020204" pitchFamily="34" charset="0"/>
              <a:buChar char="•"/>
            </a:pPr>
            <a:r>
              <a:rPr lang="zh-CN" altLang="en-US" sz="1600" dirty="0">
                <a:latin typeface="华文仿宋" panose="02010600040101010101" pitchFamily="2" charset="-122"/>
                <a:ea typeface="华文仿宋" panose="02010600040101010101" pitchFamily="2" charset="-122"/>
              </a:rPr>
              <a:t>这表明，虽然模态对齐方法在</a:t>
            </a:r>
            <a:r>
              <a:rPr lang="en-US" altLang="zh-CN" sz="1600" dirty="0">
                <a:latin typeface="华文仿宋" panose="02010600040101010101" pitchFamily="2" charset="-122"/>
                <a:ea typeface="华文仿宋" panose="02010600040101010101" pitchFamily="2" charset="-122"/>
              </a:rPr>
              <a:t>ZSL</a:t>
            </a:r>
            <a:r>
              <a:rPr lang="zh-CN" altLang="en-US" sz="1600" dirty="0">
                <a:latin typeface="华文仿宋" panose="02010600040101010101" pitchFamily="2" charset="-122"/>
                <a:ea typeface="华文仿宋" panose="02010600040101010101" pitchFamily="2" charset="-122"/>
              </a:rPr>
              <a:t>中对交叉模态是有效的，但它不太适合</a:t>
            </a:r>
            <a:r>
              <a:rPr lang="en-US" altLang="zh-CN" sz="1600" dirty="0">
                <a:latin typeface="华文仿宋" panose="02010600040101010101" pitchFamily="2" charset="-122"/>
                <a:ea typeface="华文仿宋" panose="02010600040101010101" pitchFamily="2" charset="-122"/>
              </a:rPr>
              <a:t>few-shot</a:t>
            </a:r>
            <a:r>
              <a:rPr lang="zh-CN" altLang="en-US" sz="1600" dirty="0">
                <a:latin typeface="华文仿宋" panose="02010600040101010101" pitchFamily="2" charset="-122"/>
                <a:ea typeface="华文仿宋" panose="02010600040101010101" pitchFamily="2" charset="-122"/>
              </a:rPr>
              <a:t>场景。</a:t>
            </a:r>
            <a:r>
              <a:rPr lang="zh-CN" altLang="en-US" sz="1600" b="1" dirty="0">
                <a:latin typeface="华文仿宋" panose="02010600040101010101" pitchFamily="2" charset="-122"/>
                <a:ea typeface="华文仿宋" panose="02010600040101010101" pitchFamily="2" charset="-122"/>
              </a:rPr>
              <a:t>一个可能的原因是，当两种模式对齐时，因为两个不同的结构被迫对齐，来自双方的一些信息可能会丢失。</a:t>
            </a:r>
          </a:p>
        </p:txBody>
      </p:sp>
    </p:spTree>
    <p:extLst>
      <p:ext uri="{BB962C8B-B14F-4D97-AF65-F5344CB8AC3E}">
        <p14:creationId xmlns:p14="http://schemas.microsoft.com/office/powerpoint/2010/main" val="4288679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5D8330F3-5B26-1B43-97A5-977F7A4477C8}"/>
              </a:ext>
            </a:extLst>
          </p:cNvPr>
          <p:cNvSpPr/>
          <p:nvPr/>
        </p:nvSpPr>
        <p:spPr>
          <a:xfrm>
            <a:off x="0" y="6295004"/>
            <a:ext cx="12192000" cy="562996"/>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形 3">
            <a:extLst>
              <a:ext uri="{FF2B5EF4-FFF2-40B4-BE49-F238E27FC236}">
                <a16:creationId xmlns:a16="http://schemas.microsoft.com/office/drawing/2014/main" id="{C34EBAF3-A19E-2948-860E-1DF0CA82E11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23039"/>
          <a:stretch/>
        </p:blipFill>
        <p:spPr>
          <a:xfrm>
            <a:off x="206279" y="6367740"/>
            <a:ext cx="636861" cy="417524"/>
          </a:xfrm>
          <a:prstGeom prst="rect">
            <a:avLst/>
          </a:prstGeom>
        </p:spPr>
      </p:pic>
      <p:sp>
        <p:nvSpPr>
          <p:cNvPr id="5" name="文本框 4">
            <a:extLst>
              <a:ext uri="{FF2B5EF4-FFF2-40B4-BE49-F238E27FC236}">
                <a16:creationId xmlns:a16="http://schemas.microsoft.com/office/drawing/2014/main" id="{7CAF69AC-61A0-A946-AD23-2CC4A000D0F3}"/>
              </a:ext>
            </a:extLst>
          </p:cNvPr>
          <p:cNvSpPr txBox="1"/>
          <p:nvPr/>
        </p:nvSpPr>
        <p:spPr>
          <a:xfrm>
            <a:off x="1102970" y="6443096"/>
            <a:ext cx="934170" cy="307777"/>
          </a:xfrm>
          <a:prstGeom prst="rect">
            <a:avLst/>
          </a:prstGeom>
          <a:noFill/>
        </p:spPr>
        <p:txBody>
          <a:bodyPr wrap="square" rtlCol="0">
            <a:spAutoFit/>
          </a:bodyPr>
          <a:lstStyle>
            <a:defPPr>
              <a:defRPr lang="zh-CN"/>
            </a:defPPr>
            <a:lvl1pPr>
              <a:defRPr sz="1400">
                <a:solidFill>
                  <a:schemeClr val="bg1">
                    <a:lumMod val="6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研究背景</a:t>
            </a:r>
          </a:p>
        </p:txBody>
      </p:sp>
      <p:sp>
        <p:nvSpPr>
          <p:cNvPr id="6" name="文本框 5">
            <a:extLst>
              <a:ext uri="{FF2B5EF4-FFF2-40B4-BE49-F238E27FC236}">
                <a16:creationId xmlns:a16="http://schemas.microsoft.com/office/drawing/2014/main" id="{F2D1B441-7B6F-264E-9CA5-C3C4D7593CC6}"/>
              </a:ext>
            </a:extLst>
          </p:cNvPr>
          <p:cNvSpPr txBox="1"/>
          <p:nvPr/>
        </p:nvSpPr>
        <p:spPr>
          <a:xfrm>
            <a:off x="3490970"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rPr>
              <a:t>模型建立</a:t>
            </a:r>
          </a:p>
        </p:txBody>
      </p:sp>
      <p:cxnSp>
        <p:nvCxnSpPr>
          <p:cNvPr id="7" name="直接连接符 26">
            <a:extLst>
              <a:ext uri="{FF2B5EF4-FFF2-40B4-BE49-F238E27FC236}">
                <a16:creationId xmlns:a16="http://schemas.microsoft.com/office/drawing/2014/main" id="{174B25E4-99A5-1E46-9359-DC1F2B0422A3}"/>
              </a:ext>
            </a:extLst>
          </p:cNvPr>
          <p:cNvCxnSpPr>
            <a:cxnSpLocks/>
          </p:cNvCxnSpPr>
          <p:nvPr/>
        </p:nvCxnSpPr>
        <p:spPr>
          <a:xfrm>
            <a:off x="3609146" y="6392545"/>
            <a:ext cx="6985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3687AC07-2BD7-FE4B-B0CB-40A723D0FD20}"/>
              </a:ext>
            </a:extLst>
          </p:cNvPr>
          <p:cNvSpPr txBox="1"/>
          <p:nvPr/>
        </p:nvSpPr>
        <p:spPr>
          <a:xfrm>
            <a:off x="2296970"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技术路线</a:t>
            </a:r>
          </a:p>
        </p:txBody>
      </p:sp>
      <p:sp>
        <p:nvSpPr>
          <p:cNvPr id="9" name="文本框 8">
            <a:extLst>
              <a:ext uri="{FF2B5EF4-FFF2-40B4-BE49-F238E27FC236}">
                <a16:creationId xmlns:a16="http://schemas.microsoft.com/office/drawing/2014/main" id="{DC06BD24-AEBD-074C-9749-C7C1FDF27FD2}"/>
              </a:ext>
            </a:extLst>
          </p:cNvPr>
          <p:cNvSpPr txBox="1"/>
          <p:nvPr/>
        </p:nvSpPr>
        <p:spPr>
          <a:xfrm>
            <a:off x="4684970"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结果分析</a:t>
            </a:r>
          </a:p>
        </p:txBody>
      </p:sp>
      <p:sp>
        <p:nvSpPr>
          <p:cNvPr id="10" name="文本框 9">
            <a:extLst>
              <a:ext uri="{FF2B5EF4-FFF2-40B4-BE49-F238E27FC236}">
                <a16:creationId xmlns:a16="http://schemas.microsoft.com/office/drawing/2014/main" id="{FE679160-767E-844A-BBD9-D81EA1EF2B01}"/>
              </a:ext>
            </a:extLst>
          </p:cNvPr>
          <p:cNvSpPr txBox="1"/>
          <p:nvPr/>
        </p:nvSpPr>
        <p:spPr>
          <a:xfrm>
            <a:off x="5878969"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研究结论</a:t>
            </a:r>
          </a:p>
        </p:txBody>
      </p:sp>
      <p:sp>
        <p:nvSpPr>
          <p:cNvPr id="13" name="矩形 12">
            <a:extLst>
              <a:ext uri="{FF2B5EF4-FFF2-40B4-BE49-F238E27FC236}">
                <a16:creationId xmlns:a16="http://schemas.microsoft.com/office/drawing/2014/main" id="{E661AA25-3EE4-9841-821F-8BA8FB26D6BF}"/>
              </a:ext>
            </a:extLst>
          </p:cNvPr>
          <p:cNvSpPr/>
          <p:nvPr/>
        </p:nvSpPr>
        <p:spPr>
          <a:xfrm>
            <a:off x="0" y="0"/>
            <a:ext cx="12192000" cy="830997"/>
          </a:xfrm>
          <a:prstGeom prst="rect">
            <a:avLst/>
          </a:prstGeom>
          <a:gradFill>
            <a:gsLst>
              <a:gs pos="17000">
                <a:srgbClr val="004EA2"/>
              </a:gs>
              <a:gs pos="100000">
                <a:srgbClr val="007BF6"/>
              </a:gs>
            </a:gsLst>
            <a:lin ang="81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elveticaExt-Normal"/>
              <a:ea typeface="OPPOSans B"/>
              <a:cs typeface="+mn-cs"/>
            </a:endParaRPr>
          </a:p>
        </p:txBody>
      </p:sp>
      <p:sp>
        <p:nvSpPr>
          <p:cNvPr id="2" name="灯片编号占位符 1">
            <a:extLst>
              <a:ext uri="{FF2B5EF4-FFF2-40B4-BE49-F238E27FC236}">
                <a16:creationId xmlns:a16="http://schemas.microsoft.com/office/drawing/2014/main" id="{54395DA6-9953-5C46-AF45-B99533D59904}"/>
              </a:ext>
            </a:extLst>
          </p:cNvPr>
          <p:cNvSpPr>
            <a:spLocks noGrp="1"/>
          </p:cNvSpPr>
          <p:nvPr>
            <p:ph type="sldNum" sz="quarter" idx="12"/>
          </p:nvPr>
        </p:nvSpPr>
        <p:spPr/>
        <p:txBody>
          <a:bodyPr/>
          <a:lstStyle/>
          <a:p>
            <a:fld id="{573AE892-A395-D04A-8DE8-8AB11E9967EA}" type="slidenum">
              <a:rPr kumimoji="1" lang="zh-CN" altLang="en-US" smtClean="0"/>
              <a:t>21</a:t>
            </a:fld>
            <a:r>
              <a:rPr kumimoji="1" lang="en-US" altLang="zh-CN"/>
              <a:t>/13</a:t>
            </a:r>
            <a:endParaRPr kumimoji="1" lang="zh-CN" altLang="en-US" dirty="0"/>
          </a:p>
        </p:txBody>
      </p:sp>
      <p:sp>
        <p:nvSpPr>
          <p:cNvPr id="31" name="矩形 30">
            <a:extLst>
              <a:ext uri="{FF2B5EF4-FFF2-40B4-BE49-F238E27FC236}">
                <a16:creationId xmlns:a16="http://schemas.microsoft.com/office/drawing/2014/main" id="{A90F0F83-4685-4152-9FB9-3FC52AC76537}"/>
              </a:ext>
            </a:extLst>
          </p:cNvPr>
          <p:cNvSpPr/>
          <p:nvPr/>
        </p:nvSpPr>
        <p:spPr>
          <a:xfrm>
            <a:off x="0" y="6027597"/>
            <a:ext cx="12192000" cy="830997"/>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2" name="图形 31">
            <a:extLst>
              <a:ext uri="{FF2B5EF4-FFF2-40B4-BE49-F238E27FC236}">
                <a16:creationId xmlns:a16="http://schemas.microsoft.com/office/drawing/2014/main" id="{28AA576F-9CB2-4F38-AD25-5669ED55E0E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23039"/>
          <a:stretch/>
        </p:blipFill>
        <p:spPr>
          <a:xfrm>
            <a:off x="206279" y="6255810"/>
            <a:ext cx="636861" cy="417524"/>
          </a:xfrm>
          <a:prstGeom prst="rect">
            <a:avLst/>
          </a:prstGeom>
        </p:spPr>
      </p:pic>
      <p:sp>
        <p:nvSpPr>
          <p:cNvPr id="33" name="文本框 32">
            <a:extLst>
              <a:ext uri="{FF2B5EF4-FFF2-40B4-BE49-F238E27FC236}">
                <a16:creationId xmlns:a16="http://schemas.microsoft.com/office/drawing/2014/main" id="{95C09C57-96F6-4DE1-B313-F214CFAD626F}"/>
              </a:ext>
            </a:extLst>
          </p:cNvPr>
          <p:cNvSpPr txBox="1"/>
          <p:nvPr/>
        </p:nvSpPr>
        <p:spPr>
          <a:xfrm>
            <a:off x="905393" y="6192119"/>
            <a:ext cx="1453830" cy="523220"/>
          </a:xfrm>
          <a:prstGeom prst="rect">
            <a:avLst/>
          </a:prstGeom>
          <a:noFill/>
        </p:spPr>
        <p:txBody>
          <a:bodyPr wrap="square" rtlCol="0">
            <a:spAutoFit/>
          </a:bodyPr>
          <a:lstStyle>
            <a:defPPr>
              <a:defRPr lang="zh-CN"/>
            </a:defPPr>
            <a:lvl1pPr>
              <a:defRPr sz="1400">
                <a:solidFill>
                  <a:schemeClr val="bg1">
                    <a:lumMod val="65000"/>
                  </a:schemeClr>
                </a:solidFill>
              </a:defRPr>
            </a:lvl1pPr>
          </a:lstStyle>
          <a:p>
            <a:pPr algn="ctr">
              <a:defRPr/>
            </a:pPr>
            <a:r>
              <a:rPr lang="zh-CN" altLang="en-US" dirty="0">
                <a:latin typeface="Microsoft YaHei" panose="020B0503020204020204" pitchFamily="34" charset="-122"/>
                <a:ea typeface="Microsoft YaHei" panose="020B0503020204020204" pitchFamily="34" charset="-122"/>
                <a:sym typeface="+mn-lt"/>
              </a:rPr>
              <a:t>小样本学习</a:t>
            </a:r>
            <a:endParaRPr lang="en-US" altLang="zh-CN" dirty="0">
              <a:latin typeface="Microsoft YaHei" panose="020B0503020204020204" pitchFamily="34" charset="-122"/>
              <a:ea typeface="Microsoft YaHei" panose="020B0503020204020204" pitchFamily="34" charset="-122"/>
              <a:sym typeface="+mn-lt"/>
            </a:endParaRPr>
          </a:p>
          <a:p>
            <a:pPr algn="ctr">
              <a:defRPr/>
            </a:pPr>
            <a:r>
              <a:rPr lang="zh-CN" altLang="en-US" dirty="0">
                <a:latin typeface="Microsoft YaHei" panose="020B0503020204020204" pitchFamily="34" charset="-122"/>
                <a:ea typeface="Microsoft YaHei" panose="020B0503020204020204" pitchFamily="34" charset="-122"/>
                <a:sym typeface="+mn-lt"/>
              </a:rPr>
              <a:t>     简介</a:t>
            </a:r>
          </a:p>
        </p:txBody>
      </p:sp>
      <p:sp>
        <p:nvSpPr>
          <p:cNvPr id="34" name="文本框 33">
            <a:extLst>
              <a:ext uri="{FF2B5EF4-FFF2-40B4-BE49-F238E27FC236}">
                <a16:creationId xmlns:a16="http://schemas.microsoft.com/office/drawing/2014/main" id="{878B1F13-7288-47C7-9555-F2325F617E30}"/>
              </a:ext>
            </a:extLst>
          </p:cNvPr>
          <p:cNvSpPr txBox="1"/>
          <p:nvPr/>
        </p:nvSpPr>
        <p:spPr>
          <a:xfrm>
            <a:off x="2330446" y="6310683"/>
            <a:ext cx="934170" cy="307777"/>
          </a:xfrm>
          <a:prstGeom prst="rect">
            <a:avLst/>
          </a:prstGeom>
          <a:noFill/>
        </p:spPr>
        <p:txBody>
          <a:bodyPr wrap="square" rtlCol="0">
            <a:spAutoFit/>
          </a:bodyPr>
          <a:lstStyle/>
          <a:p>
            <a:pPr algn="ctr">
              <a:defRPr/>
            </a:pPr>
            <a:r>
              <a:rPr lang="zh-CN" altLang="en-US" sz="1400" dirty="0">
                <a:solidFill>
                  <a:schemeClr val="bg1">
                    <a:lumMod val="65000"/>
                  </a:schemeClr>
                </a:solidFill>
                <a:latin typeface="Microsoft YaHei" panose="020B0503020204020204" pitchFamily="34" charset="-122"/>
                <a:ea typeface="Microsoft YaHei" panose="020B0503020204020204" pitchFamily="34" charset="-122"/>
              </a:rPr>
              <a:t>论文背景</a:t>
            </a:r>
          </a:p>
        </p:txBody>
      </p:sp>
      <p:sp>
        <p:nvSpPr>
          <p:cNvPr id="35" name="文本框 34">
            <a:extLst>
              <a:ext uri="{FF2B5EF4-FFF2-40B4-BE49-F238E27FC236}">
                <a16:creationId xmlns:a16="http://schemas.microsoft.com/office/drawing/2014/main" id="{9B588807-DBE1-41B5-86C0-B3238475AFA5}"/>
              </a:ext>
            </a:extLst>
          </p:cNvPr>
          <p:cNvSpPr txBox="1"/>
          <p:nvPr/>
        </p:nvSpPr>
        <p:spPr>
          <a:xfrm>
            <a:off x="4684970" y="6310683"/>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effectLst/>
                <a:uLnTx/>
                <a:uFillTx/>
                <a:latin typeface="Microsoft YaHei" panose="020B0503020204020204" pitchFamily="34" charset="-122"/>
                <a:ea typeface="Microsoft YaHei" panose="020B0503020204020204" pitchFamily="34" charset="-122"/>
              </a:rPr>
              <a:t>结果分析</a:t>
            </a:r>
          </a:p>
        </p:txBody>
      </p:sp>
      <p:sp>
        <p:nvSpPr>
          <p:cNvPr id="36" name="文本框 35">
            <a:extLst>
              <a:ext uri="{FF2B5EF4-FFF2-40B4-BE49-F238E27FC236}">
                <a16:creationId xmlns:a16="http://schemas.microsoft.com/office/drawing/2014/main" id="{0888049C-3D84-468D-A682-AA865A8AA3B2}"/>
              </a:ext>
            </a:extLst>
          </p:cNvPr>
          <p:cNvSpPr txBox="1"/>
          <p:nvPr/>
        </p:nvSpPr>
        <p:spPr>
          <a:xfrm>
            <a:off x="5878969" y="6310683"/>
            <a:ext cx="111436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思考与讨论</a:t>
            </a:r>
          </a:p>
        </p:txBody>
      </p:sp>
      <p:sp>
        <p:nvSpPr>
          <p:cNvPr id="37" name="灯片编号占位符 1">
            <a:extLst>
              <a:ext uri="{FF2B5EF4-FFF2-40B4-BE49-F238E27FC236}">
                <a16:creationId xmlns:a16="http://schemas.microsoft.com/office/drawing/2014/main" id="{2E79EA0F-CC79-4003-AD06-13A7AE7DA58F}"/>
              </a:ext>
            </a:extLst>
          </p:cNvPr>
          <p:cNvSpPr txBox="1">
            <a:spLocks/>
          </p:cNvSpPr>
          <p:nvPr/>
        </p:nvSpPr>
        <p:spPr>
          <a:xfrm>
            <a:off x="9275625" y="6411769"/>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3AE892-A395-D04A-8DE8-8AB11E9967EA}" type="slidenum">
              <a:rPr kumimoji="1" lang="zh-CN" altLang="en-US" smtClean="0"/>
              <a:pPr/>
              <a:t>21</a:t>
            </a:fld>
            <a:r>
              <a:rPr kumimoji="1" lang="en-US" altLang="zh-CN" dirty="0"/>
              <a:t> /21</a:t>
            </a:r>
            <a:endParaRPr kumimoji="1" lang="zh-CN" altLang="en-US" dirty="0"/>
          </a:p>
        </p:txBody>
      </p:sp>
      <p:cxnSp>
        <p:nvCxnSpPr>
          <p:cNvPr id="38" name="直接连接符 26">
            <a:extLst>
              <a:ext uri="{FF2B5EF4-FFF2-40B4-BE49-F238E27FC236}">
                <a16:creationId xmlns:a16="http://schemas.microsoft.com/office/drawing/2014/main" id="{A330A086-69E5-418C-8591-F09661BD95A0}"/>
              </a:ext>
            </a:extLst>
          </p:cNvPr>
          <p:cNvCxnSpPr>
            <a:cxnSpLocks/>
          </p:cNvCxnSpPr>
          <p:nvPr/>
        </p:nvCxnSpPr>
        <p:spPr>
          <a:xfrm>
            <a:off x="4684970" y="6157953"/>
            <a:ext cx="9959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E2E25418-0B83-48B3-83FA-45DF543A1A60}"/>
              </a:ext>
            </a:extLst>
          </p:cNvPr>
          <p:cNvSpPr txBox="1"/>
          <p:nvPr/>
        </p:nvSpPr>
        <p:spPr>
          <a:xfrm>
            <a:off x="3471593" y="6177539"/>
            <a:ext cx="934170" cy="523220"/>
          </a:xfrm>
          <a:prstGeom prst="rect">
            <a:avLst/>
          </a:prstGeom>
          <a:noFill/>
        </p:spPr>
        <p:txBody>
          <a:bodyPr wrap="square" rtlCol="0">
            <a:spAutoFit/>
          </a:bodyPr>
          <a:lstStyle/>
          <a:p>
            <a:pPr marR="0" lvl="0" indent="0" algn="ctr" fontAlgn="auto">
              <a:lnSpc>
                <a:spcPct val="100000"/>
              </a:lnSpc>
              <a:spcBef>
                <a:spcPts val="0"/>
              </a:spcBef>
              <a:spcAft>
                <a:spcPts val="0"/>
              </a:spcAft>
              <a:buClrTx/>
              <a:buSzTx/>
              <a:buFontTx/>
              <a:buNone/>
              <a:tabLst/>
              <a:defRPr/>
            </a:pPr>
            <a:r>
              <a:rPr lang="zh-CN" altLang="en-US" sz="1400" dirty="0">
                <a:solidFill>
                  <a:schemeClr val="bg1">
                    <a:lumMod val="65000"/>
                  </a:schemeClr>
                </a:solidFill>
                <a:latin typeface="Microsoft YaHei" panose="020B0503020204020204" pitchFamily="34" charset="-122"/>
                <a:ea typeface="Microsoft YaHei" panose="020B0503020204020204" pitchFamily="34" charset="-122"/>
              </a:rPr>
              <a:t>创新点探究</a:t>
            </a:r>
          </a:p>
        </p:txBody>
      </p:sp>
      <p:sp>
        <p:nvSpPr>
          <p:cNvPr id="49" name="文本框 48">
            <a:extLst>
              <a:ext uri="{FF2B5EF4-FFF2-40B4-BE49-F238E27FC236}">
                <a16:creationId xmlns:a16="http://schemas.microsoft.com/office/drawing/2014/main" id="{D220DA4F-5693-40E6-A4B5-840114CA396E}"/>
              </a:ext>
            </a:extLst>
          </p:cNvPr>
          <p:cNvSpPr txBox="1"/>
          <p:nvPr/>
        </p:nvSpPr>
        <p:spPr>
          <a:xfrm>
            <a:off x="320813" y="184443"/>
            <a:ext cx="10626387" cy="461665"/>
          </a:xfrm>
          <a:prstGeom prst="rect">
            <a:avLst/>
          </a:prstGeom>
          <a:noFill/>
        </p:spPr>
        <p:txBody>
          <a:bodyPr wrap="square">
            <a:spAutoFit/>
          </a:bodyPr>
          <a:lstStyle/>
          <a:p>
            <a:pPr>
              <a:defRPr/>
            </a:pPr>
            <a:r>
              <a:rPr lang="zh-CN" altLang="en-US" sz="2400" b="1" dirty="0">
                <a:solidFill>
                  <a:schemeClr val="bg1"/>
                </a:solidFill>
                <a:latin typeface="华文仿宋" panose="02010600040101010101" pitchFamily="2" charset="-122"/>
                <a:ea typeface="华文仿宋" panose="02010600040101010101" pitchFamily="2" charset="-122"/>
                <a:cs typeface="+mn-ea"/>
              </a:rPr>
              <a:t>结果分析</a:t>
            </a:r>
          </a:p>
        </p:txBody>
      </p:sp>
      <p:sp>
        <p:nvSpPr>
          <p:cNvPr id="40" name="文本框 39">
            <a:extLst>
              <a:ext uri="{FF2B5EF4-FFF2-40B4-BE49-F238E27FC236}">
                <a16:creationId xmlns:a16="http://schemas.microsoft.com/office/drawing/2014/main" id="{5E473B17-B1F1-4341-BB3E-FD423FD95543}"/>
              </a:ext>
            </a:extLst>
          </p:cNvPr>
          <p:cNvSpPr txBox="1"/>
          <p:nvPr/>
        </p:nvSpPr>
        <p:spPr>
          <a:xfrm>
            <a:off x="4851200" y="1092105"/>
            <a:ext cx="6096000" cy="400110"/>
          </a:xfrm>
          <a:prstGeom prst="rect">
            <a:avLst/>
          </a:prstGeom>
          <a:noFill/>
        </p:spPr>
        <p:txBody>
          <a:bodyPr wrap="square">
            <a:spAutoFit/>
          </a:bodyPr>
          <a:lstStyle/>
          <a:p>
            <a:r>
              <a:rPr lang="zh-CN" altLang="en-US" sz="2000" b="0" dirty="0">
                <a:solidFill>
                  <a:schemeClr val="accent1">
                    <a:lumMod val="75000"/>
                  </a:schemeClr>
                </a:solidFill>
                <a:effectLst/>
                <a:latin typeface="华文仿宋" panose="02010600040101010101" pitchFamily="2" charset="-122"/>
                <a:ea typeface="华文仿宋" panose="02010600040101010101" pitchFamily="2" charset="-122"/>
              </a:rPr>
              <a:t>适应性分析</a:t>
            </a:r>
            <a:endParaRPr lang="en-US" altLang="zh-CN" sz="2000" b="0" dirty="0">
              <a:effectLst/>
              <a:latin typeface="华文仿宋" panose="02010600040101010101" pitchFamily="2" charset="-122"/>
              <a:ea typeface="华文仿宋" panose="02010600040101010101" pitchFamily="2" charset="-122"/>
            </a:endParaRPr>
          </a:p>
        </p:txBody>
      </p:sp>
      <p:sp>
        <p:nvSpPr>
          <p:cNvPr id="41" name="文本框 40">
            <a:extLst>
              <a:ext uri="{FF2B5EF4-FFF2-40B4-BE49-F238E27FC236}">
                <a16:creationId xmlns:a16="http://schemas.microsoft.com/office/drawing/2014/main" id="{8D8DA808-7D7C-4855-A10A-B3FB2E136580}"/>
              </a:ext>
            </a:extLst>
          </p:cNvPr>
          <p:cNvSpPr txBox="1"/>
          <p:nvPr/>
        </p:nvSpPr>
        <p:spPr>
          <a:xfrm>
            <a:off x="1704974" y="1918476"/>
            <a:ext cx="8083459" cy="707886"/>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sz="1400" b="0" i="0" dirty="0">
                <a:solidFill>
                  <a:srgbClr val="4D4D4D"/>
                </a:solidFill>
                <a:effectLst/>
                <a:latin typeface="华文仿宋" panose="02010600040101010101" pitchFamily="2" charset="-122"/>
                <a:ea typeface="华文仿宋" panose="02010600040101010101" pitchFamily="2" charset="-122"/>
              </a:rPr>
              <a:t>适应性机制是性能提高的主要原因。</a:t>
            </a:r>
            <a:endParaRPr lang="en-US" altLang="zh-CN" sz="1400" b="0" i="0" dirty="0">
              <a:solidFill>
                <a:srgbClr val="4D4D4D"/>
              </a:solidFill>
              <a:effectLst/>
              <a:latin typeface="华文仿宋" panose="02010600040101010101" pitchFamily="2" charset="-122"/>
              <a:ea typeface="华文仿宋" panose="02010600040101010101" pitchFamily="2" charset="-122"/>
            </a:endParaRPr>
          </a:p>
          <a:p>
            <a:pPr marL="742950" lvl="1" indent="-285750">
              <a:lnSpc>
                <a:spcPct val="150000"/>
              </a:lnSpc>
              <a:buFont typeface="Arial" panose="020B0604020202020204" pitchFamily="34" charset="0"/>
              <a:buChar char="•"/>
            </a:pPr>
            <a:r>
              <a:rPr lang="en-US" altLang="zh-CN" sz="1400" b="0" i="0" dirty="0" err="1">
                <a:solidFill>
                  <a:srgbClr val="4D4D4D"/>
                </a:solidFill>
                <a:effectLst/>
                <a:latin typeface="华文仿宋" panose="02010600040101010101" pitchFamily="2" charset="-122"/>
                <a:ea typeface="华文仿宋" panose="02010600040101010101" pitchFamily="2" charset="-122"/>
              </a:rPr>
              <a:t>miniImageNet</a:t>
            </a:r>
            <a:r>
              <a:rPr lang="zh-CN" altLang="en-US" sz="1400" b="0" i="0" dirty="0">
                <a:solidFill>
                  <a:srgbClr val="4D4D4D"/>
                </a:solidFill>
                <a:effectLst/>
                <a:latin typeface="华文仿宋" panose="02010600040101010101" pitchFamily="2" charset="-122"/>
                <a:ea typeface="华文仿宋" panose="02010600040101010101" pitchFamily="2" charset="-122"/>
              </a:rPr>
              <a:t>上测试</a:t>
            </a:r>
            <a:r>
              <a:rPr lang="en-US" altLang="zh-CN" sz="1400" b="0" i="0" dirty="0" err="1">
                <a:solidFill>
                  <a:srgbClr val="4D4D4D"/>
                </a:solidFill>
                <a:effectLst/>
                <a:latin typeface="华文仿宋" panose="02010600040101010101" pitchFamily="2" charset="-122"/>
                <a:ea typeface="华文仿宋" panose="02010600040101010101" pitchFamily="2" charset="-122"/>
              </a:rPr>
              <a:t>ProtoNets</a:t>
            </a:r>
            <a:r>
              <a:rPr lang="en-US" altLang="zh-CN" sz="1400" b="0" i="0" dirty="0">
                <a:solidFill>
                  <a:srgbClr val="4D4D4D"/>
                </a:solidFill>
                <a:effectLst/>
                <a:latin typeface="华文仿宋" panose="02010600040101010101" pitchFamily="2" charset="-122"/>
                <a:ea typeface="华文仿宋" panose="02010600040101010101" pitchFamily="2" charset="-122"/>
              </a:rPr>
              <a:t>++</a:t>
            </a:r>
            <a:r>
              <a:rPr lang="zh-CN" altLang="en-US" sz="1400" b="0" i="0" dirty="0">
                <a:solidFill>
                  <a:srgbClr val="4D4D4D"/>
                </a:solidFill>
                <a:effectLst/>
                <a:latin typeface="华文仿宋" panose="02010600040101010101" pitchFamily="2" charset="-122"/>
                <a:ea typeface="华文仿宋" panose="02010600040101010101" pitchFamily="2" charset="-122"/>
              </a:rPr>
              <a:t>和</a:t>
            </a:r>
            <a:r>
              <a:rPr lang="en-US" altLang="zh-CN" sz="1400" b="0" i="0" dirty="0">
                <a:solidFill>
                  <a:srgbClr val="4D4D4D"/>
                </a:solidFill>
                <a:effectLst/>
                <a:latin typeface="华文仿宋" panose="02010600040101010101" pitchFamily="2" charset="-122"/>
                <a:ea typeface="华文仿宋" panose="02010600040101010101" pitchFamily="2" charset="-122"/>
              </a:rPr>
              <a:t>TADAM</a:t>
            </a:r>
            <a:r>
              <a:rPr lang="zh-CN" altLang="en-US" sz="1400" b="0" i="0" dirty="0">
                <a:solidFill>
                  <a:srgbClr val="4D4D4D"/>
                </a:solidFill>
                <a:effectLst/>
                <a:latin typeface="华文仿宋" panose="02010600040101010101" pitchFamily="2" charset="-122"/>
                <a:ea typeface="华文仿宋" panose="02010600040101010101" pitchFamily="2" charset="-122"/>
              </a:rPr>
              <a:t>在</a:t>
            </a:r>
            <a:r>
              <a:rPr lang="en-US" altLang="zh-CN" sz="1400" b="0" i="0" dirty="0">
                <a:solidFill>
                  <a:srgbClr val="4D4D4D"/>
                </a:solidFill>
                <a:effectLst/>
                <a:latin typeface="华文仿宋" panose="02010600040101010101" pitchFamily="2" charset="-122"/>
                <a:ea typeface="华文仿宋" panose="02010600040101010101" pitchFamily="2" charset="-122"/>
              </a:rPr>
              <a:t>1-10shot</a:t>
            </a:r>
            <a:r>
              <a:rPr lang="zh-CN" altLang="en-US" sz="1400" b="0" i="0" dirty="0">
                <a:solidFill>
                  <a:srgbClr val="4D4D4D"/>
                </a:solidFill>
                <a:effectLst/>
                <a:latin typeface="华文仿宋" panose="02010600040101010101" pitchFamily="2" charset="-122"/>
                <a:ea typeface="华文仿宋" panose="02010600040101010101" pitchFamily="2" charset="-122"/>
              </a:rPr>
              <a:t>场景下的准确性。</a:t>
            </a:r>
            <a:endParaRPr lang="zh-CN" altLang="en-US" sz="1400" dirty="0">
              <a:latin typeface="华文仿宋" panose="02010600040101010101" pitchFamily="2" charset="-122"/>
              <a:ea typeface="华文仿宋" panose="02010600040101010101" pitchFamily="2" charset="-122"/>
            </a:endParaRPr>
          </a:p>
        </p:txBody>
      </p:sp>
      <p:sp>
        <p:nvSpPr>
          <p:cNvPr id="43" name="文本框 42">
            <a:extLst>
              <a:ext uri="{FF2B5EF4-FFF2-40B4-BE49-F238E27FC236}">
                <a16:creationId xmlns:a16="http://schemas.microsoft.com/office/drawing/2014/main" id="{A3A256A6-D47A-41D2-B21F-C6A5AD154736}"/>
              </a:ext>
            </a:extLst>
          </p:cNvPr>
          <p:cNvSpPr txBox="1"/>
          <p:nvPr/>
        </p:nvSpPr>
        <p:spPr>
          <a:xfrm>
            <a:off x="3586579" y="3108054"/>
            <a:ext cx="7173156" cy="369332"/>
          </a:xfrm>
          <a:prstGeom prst="rect">
            <a:avLst/>
          </a:prstGeom>
          <a:noFill/>
        </p:spPr>
        <p:txBody>
          <a:bodyPr wrap="square">
            <a:spAutoFit/>
          </a:bodyPr>
          <a:lstStyle/>
          <a:p>
            <a:endParaRPr lang="zh-CN" altLang="en-US" dirty="0"/>
          </a:p>
        </p:txBody>
      </p:sp>
      <p:pic>
        <p:nvPicPr>
          <p:cNvPr id="14" name="图片 13">
            <a:extLst>
              <a:ext uri="{FF2B5EF4-FFF2-40B4-BE49-F238E27FC236}">
                <a16:creationId xmlns:a16="http://schemas.microsoft.com/office/drawing/2014/main" id="{6B6BB68E-F8BF-41A6-84CB-8CF08CDB9313}"/>
              </a:ext>
            </a:extLst>
          </p:cNvPr>
          <p:cNvPicPr>
            <a:picLocks noChangeAspect="1"/>
          </p:cNvPicPr>
          <p:nvPr/>
        </p:nvPicPr>
        <p:blipFill rotWithShape="1">
          <a:blip r:embed="rId5"/>
          <a:srcRect b="32419"/>
          <a:stretch/>
        </p:blipFill>
        <p:spPr>
          <a:xfrm>
            <a:off x="1564437" y="3150991"/>
            <a:ext cx="9283579" cy="2073659"/>
          </a:xfrm>
          <a:prstGeom prst="rect">
            <a:avLst/>
          </a:prstGeom>
        </p:spPr>
      </p:pic>
    </p:spTree>
    <p:extLst>
      <p:ext uri="{BB962C8B-B14F-4D97-AF65-F5344CB8AC3E}">
        <p14:creationId xmlns:p14="http://schemas.microsoft.com/office/powerpoint/2010/main" val="561672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5D8330F3-5B26-1B43-97A5-977F7A4477C8}"/>
              </a:ext>
            </a:extLst>
          </p:cNvPr>
          <p:cNvSpPr/>
          <p:nvPr/>
        </p:nvSpPr>
        <p:spPr>
          <a:xfrm>
            <a:off x="0" y="6295004"/>
            <a:ext cx="12192000" cy="562996"/>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形 3">
            <a:extLst>
              <a:ext uri="{FF2B5EF4-FFF2-40B4-BE49-F238E27FC236}">
                <a16:creationId xmlns:a16="http://schemas.microsoft.com/office/drawing/2014/main" id="{C34EBAF3-A19E-2948-860E-1DF0CA82E11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23039"/>
          <a:stretch/>
        </p:blipFill>
        <p:spPr>
          <a:xfrm>
            <a:off x="206279" y="6367740"/>
            <a:ext cx="636861" cy="417524"/>
          </a:xfrm>
          <a:prstGeom prst="rect">
            <a:avLst/>
          </a:prstGeom>
        </p:spPr>
      </p:pic>
      <p:sp>
        <p:nvSpPr>
          <p:cNvPr id="5" name="文本框 4">
            <a:extLst>
              <a:ext uri="{FF2B5EF4-FFF2-40B4-BE49-F238E27FC236}">
                <a16:creationId xmlns:a16="http://schemas.microsoft.com/office/drawing/2014/main" id="{7CAF69AC-61A0-A946-AD23-2CC4A000D0F3}"/>
              </a:ext>
            </a:extLst>
          </p:cNvPr>
          <p:cNvSpPr txBox="1"/>
          <p:nvPr/>
        </p:nvSpPr>
        <p:spPr>
          <a:xfrm>
            <a:off x="1102970" y="6443096"/>
            <a:ext cx="934170" cy="307777"/>
          </a:xfrm>
          <a:prstGeom prst="rect">
            <a:avLst/>
          </a:prstGeom>
          <a:noFill/>
        </p:spPr>
        <p:txBody>
          <a:bodyPr wrap="square" rtlCol="0">
            <a:spAutoFit/>
          </a:bodyPr>
          <a:lstStyle>
            <a:defPPr>
              <a:defRPr lang="zh-CN"/>
            </a:defPPr>
            <a:lvl1pPr>
              <a:defRPr sz="1400">
                <a:solidFill>
                  <a:schemeClr val="bg1">
                    <a:lumMod val="6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研究背景</a:t>
            </a:r>
          </a:p>
        </p:txBody>
      </p:sp>
      <p:sp>
        <p:nvSpPr>
          <p:cNvPr id="6" name="文本框 5">
            <a:extLst>
              <a:ext uri="{FF2B5EF4-FFF2-40B4-BE49-F238E27FC236}">
                <a16:creationId xmlns:a16="http://schemas.microsoft.com/office/drawing/2014/main" id="{F2D1B441-7B6F-264E-9CA5-C3C4D7593CC6}"/>
              </a:ext>
            </a:extLst>
          </p:cNvPr>
          <p:cNvSpPr txBox="1"/>
          <p:nvPr/>
        </p:nvSpPr>
        <p:spPr>
          <a:xfrm>
            <a:off x="3490970"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rPr>
              <a:t>模型建立</a:t>
            </a:r>
          </a:p>
        </p:txBody>
      </p:sp>
      <p:cxnSp>
        <p:nvCxnSpPr>
          <p:cNvPr id="7" name="直接连接符 26">
            <a:extLst>
              <a:ext uri="{FF2B5EF4-FFF2-40B4-BE49-F238E27FC236}">
                <a16:creationId xmlns:a16="http://schemas.microsoft.com/office/drawing/2014/main" id="{174B25E4-99A5-1E46-9359-DC1F2B0422A3}"/>
              </a:ext>
            </a:extLst>
          </p:cNvPr>
          <p:cNvCxnSpPr>
            <a:cxnSpLocks/>
          </p:cNvCxnSpPr>
          <p:nvPr/>
        </p:nvCxnSpPr>
        <p:spPr>
          <a:xfrm>
            <a:off x="3609146" y="6392545"/>
            <a:ext cx="6985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3687AC07-2BD7-FE4B-B0CB-40A723D0FD20}"/>
              </a:ext>
            </a:extLst>
          </p:cNvPr>
          <p:cNvSpPr txBox="1"/>
          <p:nvPr/>
        </p:nvSpPr>
        <p:spPr>
          <a:xfrm>
            <a:off x="2296970"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技术路线</a:t>
            </a:r>
          </a:p>
        </p:txBody>
      </p:sp>
      <p:sp>
        <p:nvSpPr>
          <p:cNvPr id="9" name="文本框 8">
            <a:extLst>
              <a:ext uri="{FF2B5EF4-FFF2-40B4-BE49-F238E27FC236}">
                <a16:creationId xmlns:a16="http://schemas.microsoft.com/office/drawing/2014/main" id="{DC06BD24-AEBD-074C-9749-C7C1FDF27FD2}"/>
              </a:ext>
            </a:extLst>
          </p:cNvPr>
          <p:cNvSpPr txBox="1"/>
          <p:nvPr/>
        </p:nvSpPr>
        <p:spPr>
          <a:xfrm>
            <a:off x="4684970"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结果分析</a:t>
            </a:r>
          </a:p>
        </p:txBody>
      </p:sp>
      <p:sp>
        <p:nvSpPr>
          <p:cNvPr id="10" name="文本框 9">
            <a:extLst>
              <a:ext uri="{FF2B5EF4-FFF2-40B4-BE49-F238E27FC236}">
                <a16:creationId xmlns:a16="http://schemas.microsoft.com/office/drawing/2014/main" id="{FE679160-767E-844A-BBD9-D81EA1EF2B01}"/>
              </a:ext>
            </a:extLst>
          </p:cNvPr>
          <p:cNvSpPr txBox="1"/>
          <p:nvPr/>
        </p:nvSpPr>
        <p:spPr>
          <a:xfrm>
            <a:off x="5878969" y="6443096"/>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研究结论</a:t>
            </a:r>
          </a:p>
        </p:txBody>
      </p:sp>
      <p:sp>
        <p:nvSpPr>
          <p:cNvPr id="13" name="矩形 12">
            <a:extLst>
              <a:ext uri="{FF2B5EF4-FFF2-40B4-BE49-F238E27FC236}">
                <a16:creationId xmlns:a16="http://schemas.microsoft.com/office/drawing/2014/main" id="{E661AA25-3EE4-9841-821F-8BA8FB26D6BF}"/>
              </a:ext>
            </a:extLst>
          </p:cNvPr>
          <p:cNvSpPr/>
          <p:nvPr/>
        </p:nvSpPr>
        <p:spPr>
          <a:xfrm>
            <a:off x="0" y="0"/>
            <a:ext cx="12192000" cy="830997"/>
          </a:xfrm>
          <a:prstGeom prst="rect">
            <a:avLst/>
          </a:prstGeom>
          <a:gradFill>
            <a:gsLst>
              <a:gs pos="17000">
                <a:srgbClr val="004EA2"/>
              </a:gs>
              <a:gs pos="100000">
                <a:srgbClr val="007BF6"/>
              </a:gs>
            </a:gsLst>
            <a:lin ang="81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elveticaExt-Normal"/>
              <a:ea typeface="OPPOSans B"/>
              <a:cs typeface="+mn-cs"/>
            </a:endParaRPr>
          </a:p>
        </p:txBody>
      </p:sp>
      <p:sp>
        <p:nvSpPr>
          <p:cNvPr id="2" name="灯片编号占位符 1">
            <a:extLst>
              <a:ext uri="{FF2B5EF4-FFF2-40B4-BE49-F238E27FC236}">
                <a16:creationId xmlns:a16="http://schemas.microsoft.com/office/drawing/2014/main" id="{54395DA6-9953-5C46-AF45-B99533D59904}"/>
              </a:ext>
            </a:extLst>
          </p:cNvPr>
          <p:cNvSpPr>
            <a:spLocks noGrp="1"/>
          </p:cNvSpPr>
          <p:nvPr>
            <p:ph type="sldNum" sz="quarter" idx="12"/>
          </p:nvPr>
        </p:nvSpPr>
        <p:spPr/>
        <p:txBody>
          <a:bodyPr/>
          <a:lstStyle/>
          <a:p>
            <a:fld id="{573AE892-A395-D04A-8DE8-8AB11E9967EA}" type="slidenum">
              <a:rPr kumimoji="1" lang="zh-CN" altLang="en-US" smtClean="0"/>
              <a:t>22</a:t>
            </a:fld>
            <a:r>
              <a:rPr kumimoji="1" lang="en-US" altLang="zh-CN"/>
              <a:t>/13</a:t>
            </a:r>
            <a:endParaRPr kumimoji="1" lang="zh-CN" altLang="en-US" dirty="0"/>
          </a:p>
        </p:txBody>
      </p:sp>
      <p:sp>
        <p:nvSpPr>
          <p:cNvPr id="31" name="矩形 30">
            <a:extLst>
              <a:ext uri="{FF2B5EF4-FFF2-40B4-BE49-F238E27FC236}">
                <a16:creationId xmlns:a16="http://schemas.microsoft.com/office/drawing/2014/main" id="{A90F0F83-4685-4152-9FB9-3FC52AC76537}"/>
              </a:ext>
            </a:extLst>
          </p:cNvPr>
          <p:cNvSpPr/>
          <p:nvPr/>
        </p:nvSpPr>
        <p:spPr>
          <a:xfrm>
            <a:off x="0" y="6027597"/>
            <a:ext cx="12192000" cy="830997"/>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2" name="图形 31">
            <a:extLst>
              <a:ext uri="{FF2B5EF4-FFF2-40B4-BE49-F238E27FC236}">
                <a16:creationId xmlns:a16="http://schemas.microsoft.com/office/drawing/2014/main" id="{28AA576F-9CB2-4F38-AD25-5669ED55E0E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23039"/>
          <a:stretch/>
        </p:blipFill>
        <p:spPr>
          <a:xfrm>
            <a:off x="206279" y="6255810"/>
            <a:ext cx="636861" cy="417524"/>
          </a:xfrm>
          <a:prstGeom prst="rect">
            <a:avLst/>
          </a:prstGeom>
        </p:spPr>
      </p:pic>
      <p:sp>
        <p:nvSpPr>
          <p:cNvPr id="33" name="文本框 32">
            <a:extLst>
              <a:ext uri="{FF2B5EF4-FFF2-40B4-BE49-F238E27FC236}">
                <a16:creationId xmlns:a16="http://schemas.microsoft.com/office/drawing/2014/main" id="{95C09C57-96F6-4DE1-B313-F214CFAD626F}"/>
              </a:ext>
            </a:extLst>
          </p:cNvPr>
          <p:cNvSpPr txBox="1"/>
          <p:nvPr/>
        </p:nvSpPr>
        <p:spPr>
          <a:xfrm>
            <a:off x="905393" y="6192119"/>
            <a:ext cx="1453830" cy="523220"/>
          </a:xfrm>
          <a:prstGeom prst="rect">
            <a:avLst/>
          </a:prstGeom>
          <a:noFill/>
        </p:spPr>
        <p:txBody>
          <a:bodyPr wrap="square" rtlCol="0">
            <a:spAutoFit/>
          </a:bodyPr>
          <a:lstStyle>
            <a:defPPr>
              <a:defRPr lang="zh-CN"/>
            </a:defPPr>
            <a:lvl1pPr>
              <a:defRPr sz="1400">
                <a:solidFill>
                  <a:schemeClr val="bg1">
                    <a:lumMod val="65000"/>
                  </a:schemeClr>
                </a:solidFill>
              </a:defRPr>
            </a:lvl1pPr>
          </a:lstStyle>
          <a:p>
            <a:pPr algn="ctr">
              <a:defRPr/>
            </a:pPr>
            <a:r>
              <a:rPr lang="zh-CN" altLang="en-US" dirty="0">
                <a:latin typeface="Microsoft YaHei" panose="020B0503020204020204" pitchFamily="34" charset="-122"/>
                <a:ea typeface="Microsoft YaHei" panose="020B0503020204020204" pitchFamily="34" charset="-122"/>
                <a:sym typeface="+mn-lt"/>
              </a:rPr>
              <a:t>小样本学习</a:t>
            </a:r>
            <a:endParaRPr lang="en-US" altLang="zh-CN" dirty="0">
              <a:latin typeface="Microsoft YaHei" panose="020B0503020204020204" pitchFamily="34" charset="-122"/>
              <a:ea typeface="Microsoft YaHei" panose="020B0503020204020204" pitchFamily="34" charset="-122"/>
              <a:sym typeface="+mn-lt"/>
            </a:endParaRPr>
          </a:p>
          <a:p>
            <a:pPr algn="ctr">
              <a:defRPr/>
            </a:pPr>
            <a:r>
              <a:rPr lang="zh-CN" altLang="en-US" dirty="0">
                <a:latin typeface="Microsoft YaHei" panose="020B0503020204020204" pitchFamily="34" charset="-122"/>
                <a:ea typeface="Microsoft YaHei" panose="020B0503020204020204" pitchFamily="34" charset="-122"/>
                <a:sym typeface="+mn-lt"/>
              </a:rPr>
              <a:t>     简介</a:t>
            </a:r>
          </a:p>
        </p:txBody>
      </p:sp>
      <p:sp>
        <p:nvSpPr>
          <p:cNvPr id="34" name="文本框 33">
            <a:extLst>
              <a:ext uri="{FF2B5EF4-FFF2-40B4-BE49-F238E27FC236}">
                <a16:creationId xmlns:a16="http://schemas.microsoft.com/office/drawing/2014/main" id="{878B1F13-7288-47C7-9555-F2325F617E30}"/>
              </a:ext>
            </a:extLst>
          </p:cNvPr>
          <p:cNvSpPr txBox="1"/>
          <p:nvPr/>
        </p:nvSpPr>
        <p:spPr>
          <a:xfrm>
            <a:off x="2330446" y="6310683"/>
            <a:ext cx="934170" cy="307777"/>
          </a:xfrm>
          <a:prstGeom prst="rect">
            <a:avLst/>
          </a:prstGeom>
          <a:noFill/>
        </p:spPr>
        <p:txBody>
          <a:bodyPr wrap="square" rtlCol="0">
            <a:spAutoFit/>
          </a:bodyPr>
          <a:lstStyle/>
          <a:p>
            <a:pPr algn="ctr">
              <a:defRPr/>
            </a:pPr>
            <a:r>
              <a:rPr lang="zh-CN" altLang="en-US" sz="1400" dirty="0">
                <a:solidFill>
                  <a:schemeClr val="bg1">
                    <a:lumMod val="65000"/>
                  </a:schemeClr>
                </a:solidFill>
                <a:latin typeface="Microsoft YaHei" panose="020B0503020204020204" pitchFamily="34" charset="-122"/>
                <a:ea typeface="Microsoft YaHei" panose="020B0503020204020204" pitchFamily="34" charset="-122"/>
              </a:rPr>
              <a:t>论文背景</a:t>
            </a:r>
          </a:p>
        </p:txBody>
      </p:sp>
      <p:sp>
        <p:nvSpPr>
          <p:cNvPr id="35" name="文本框 34">
            <a:extLst>
              <a:ext uri="{FF2B5EF4-FFF2-40B4-BE49-F238E27FC236}">
                <a16:creationId xmlns:a16="http://schemas.microsoft.com/office/drawing/2014/main" id="{9B588807-DBE1-41B5-86C0-B3238475AFA5}"/>
              </a:ext>
            </a:extLst>
          </p:cNvPr>
          <p:cNvSpPr txBox="1"/>
          <p:nvPr/>
        </p:nvSpPr>
        <p:spPr>
          <a:xfrm>
            <a:off x="4684970" y="6310683"/>
            <a:ext cx="934170" cy="307777"/>
          </a:xfrm>
          <a:prstGeom prst="rect">
            <a:avLst/>
          </a:prstGeom>
          <a:noFill/>
        </p:spPr>
        <p:txBody>
          <a:bodyPr wrap="square" rtlCol="0">
            <a:spAutoFit/>
          </a:bodyPr>
          <a:lstStyle/>
          <a:p>
            <a:pPr algn="ctr">
              <a:defRPr/>
            </a:pPr>
            <a:r>
              <a:rPr lang="zh-CN" altLang="en-US" sz="1400" dirty="0">
                <a:solidFill>
                  <a:schemeClr val="bg1">
                    <a:lumMod val="65000"/>
                  </a:schemeClr>
                </a:solidFill>
                <a:latin typeface="Microsoft YaHei" panose="020B0503020204020204" pitchFamily="34" charset="-122"/>
                <a:ea typeface="Microsoft YaHei" panose="020B0503020204020204" pitchFamily="34" charset="-122"/>
              </a:rPr>
              <a:t>结果分析</a:t>
            </a:r>
          </a:p>
        </p:txBody>
      </p:sp>
      <p:sp>
        <p:nvSpPr>
          <p:cNvPr id="36" name="文本框 35">
            <a:extLst>
              <a:ext uri="{FF2B5EF4-FFF2-40B4-BE49-F238E27FC236}">
                <a16:creationId xmlns:a16="http://schemas.microsoft.com/office/drawing/2014/main" id="{0888049C-3D84-468D-A682-AA865A8AA3B2}"/>
              </a:ext>
            </a:extLst>
          </p:cNvPr>
          <p:cNvSpPr txBox="1"/>
          <p:nvPr/>
        </p:nvSpPr>
        <p:spPr>
          <a:xfrm>
            <a:off x="5878969" y="6310683"/>
            <a:ext cx="111436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u="none" strike="noStrike" kern="1200" cap="none" spc="0" normalizeH="0" baseline="0" noProof="0" dirty="0">
                <a:ln>
                  <a:noFill/>
                </a:ln>
                <a:effectLst/>
                <a:uLnTx/>
                <a:uFillTx/>
                <a:latin typeface="Microsoft YaHei" panose="020B0503020204020204" pitchFamily="34" charset="-122"/>
                <a:ea typeface="Microsoft YaHei" panose="020B0503020204020204" pitchFamily="34" charset="-122"/>
              </a:rPr>
              <a:t>思考与讨论</a:t>
            </a:r>
          </a:p>
        </p:txBody>
      </p:sp>
      <p:sp>
        <p:nvSpPr>
          <p:cNvPr id="37" name="灯片编号占位符 1">
            <a:extLst>
              <a:ext uri="{FF2B5EF4-FFF2-40B4-BE49-F238E27FC236}">
                <a16:creationId xmlns:a16="http://schemas.microsoft.com/office/drawing/2014/main" id="{2E79EA0F-CC79-4003-AD06-13A7AE7DA58F}"/>
              </a:ext>
            </a:extLst>
          </p:cNvPr>
          <p:cNvSpPr txBox="1">
            <a:spLocks/>
          </p:cNvSpPr>
          <p:nvPr/>
        </p:nvSpPr>
        <p:spPr>
          <a:xfrm>
            <a:off x="9275625" y="6411769"/>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3AE892-A395-D04A-8DE8-8AB11E9967EA}" type="slidenum">
              <a:rPr kumimoji="1" lang="zh-CN" altLang="en-US" smtClean="0"/>
              <a:pPr/>
              <a:t>22</a:t>
            </a:fld>
            <a:r>
              <a:rPr kumimoji="1" lang="en-US" altLang="zh-CN" dirty="0"/>
              <a:t> /21</a:t>
            </a:r>
            <a:endParaRPr kumimoji="1" lang="zh-CN" altLang="en-US" dirty="0"/>
          </a:p>
        </p:txBody>
      </p:sp>
      <p:cxnSp>
        <p:nvCxnSpPr>
          <p:cNvPr id="38" name="直接连接符 26">
            <a:extLst>
              <a:ext uri="{FF2B5EF4-FFF2-40B4-BE49-F238E27FC236}">
                <a16:creationId xmlns:a16="http://schemas.microsoft.com/office/drawing/2014/main" id="{A330A086-69E5-418C-8591-F09661BD95A0}"/>
              </a:ext>
            </a:extLst>
          </p:cNvPr>
          <p:cNvCxnSpPr>
            <a:cxnSpLocks/>
          </p:cNvCxnSpPr>
          <p:nvPr/>
        </p:nvCxnSpPr>
        <p:spPr>
          <a:xfrm>
            <a:off x="5938179" y="6157953"/>
            <a:ext cx="9959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E2E25418-0B83-48B3-83FA-45DF543A1A60}"/>
              </a:ext>
            </a:extLst>
          </p:cNvPr>
          <p:cNvSpPr txBox="1"/>
          <p:nvPr/>
        </p:nvSpPr>
        <p:spPr>
          <a:xfrm>
            <a:off x="3471593" y="6177539"/>
            <a:ext cx="934170" cy="523220"/>
          </a:xfrm>
          <a:prstGeom prst="rect">
            <a:avLst/>
          </a:prstGeom>
          <a:noFill/>
        </p:spPr>
        <p:txBody>
          <a:bodyPr wrap="square" rtlCol="0">
            <a:spAutoFit/>
          </a:bodyPr>
          <a:lstStyle/>
          <a:p>
            <a:pPr marR="0" lvl="0" indent="0" algn="ctr" fontAlgn="auto">
              <a:lnSpc>
                <a:spcPct val="100000"/>
              </a:lnSpc>
              <a:spcBef>
                <a:spcPts val="0"/>
              </a:spcBef>
              <a:spcAft>
                <a:spcPts val="0"/>
              </a:spcAft>
              <a:buClrTx/>
              <a:buSzTx/>
              <a:buFontTx/>
              <a:buNone/>
              <a:tabLst/>
              <a:defRPr/>
            </a:pPr>
            <a:r>
              <a:rPr lang="zh-CN" altLang="en-US" sz="1400" dirty="0">
                <a:solidFill>
                  <a:schemeClr val="bg1">
                    <a:lumMod val="65000"/>
                  </a:schemeClr>
                </a:solidFill>
                <a:latin typeface="Microsoft YaHei" panose="020B0503020204020204" pitchFamily="34" charset="-122"/>
                <a:ea typeface="Microsoft YaHei" panose="020B0503020204020204" pitchFamily="34" charset="-122"/>
              </a:rPr>
              <a:t>创新点探究</a:t>
            </a:r>
          </a:p>
        </p:txBody>
      </p:sp>
      <p:sp>
        <p:nvSpPr>
          <p:cNvPr id="27" name="文本框 26">
            <a:extLst>
              <a:ext uri="{FF2B5EF4-FFF2-40B4-BE49-F238E27FC236}">
                <a16:creationId xmlns:a16="http://schemas.microsoft.com/office/drawing/2014/main" id="{4CE0CDCC-466D-4653-9D9C-8662A92672B3}"/>
              </a:ext>
            </a:extLst>
          </p:cNvPr>
          <p:cNvSpPr txBox="1"/>
          <p:nvPr/>
        </p:nvSpPr>
        <p:spPr>
          <a:xfrm>
            <a:off x="4969192" y="2941357"/>
            <a:ext cx="6096000" cy="584775"/>
          </a:xfrm>
          <a:prstGeom prst="rect">
            <a:avLst/>
          </a:prstGeom>
          <a:noFill/>
        </p:spPr>
        <p:txBody>
          <a:bodyPr wrap="square">
            <a:spAutoFit/>
          </a:bodyPr>
          <a:lstStyle/>
          <a:p>
            <a:pPr>
              <a:defRPr/>
            </a:pPr>
            <a:r>
              <a:rPr lang="zh-CN" altLang="en-US" sz="3200" b="1" dirty="0">
                <a:latin typeface="华文仿宋" panose="02010600040101010101" pitchFamily="2" charset="-122"/>
                <a:ea typeface="华文仿宋" panose="02010600040101010101" pitchFamily="2" charset="-122"/>
                <a:cs typeface="+mn-ea"/>
              </a:rPr>
              <a:t>思考与讨论</a:t>
            </a:r>
          </a:p>
        </p:txBody>
      </p:sp>
    </p:spTree>
    <p:extLst>
      <p:ext uri="{BB962C8B-B14F-4D97-AF65-F5344CB8AC3E}">
        <p14:creationId xmlns:p14="http://schemas.microsoft.com/office/powerpoint/2010/main" val="3716393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id="{52E9B6CC-22F0-8848-9A16-AB31762CF526}"/>
              </a:ext>
            </a:extLst>
          </p:cNvPr>
          <p:cNvSpPr/>
          <p:nvPr/>
        </p:nvSpPr>
        <p:spPr>
          <a:xfrm>
            <a:off x="0" y="1"/>
            <a:ext cx="12192000" cy="3428999"/>
          </a:xfrm>
          <a:prstGeom prst="rect">
            <a:avLst/>
          </a:prstGeom>
          <a:gradFill>
            <a:gsLst>
              <a:gs pos="17000">
                <a:srgbClr val="004EA2"/>
              </a:gs>
              <a:gs pos="100000">
                <a:srgbClr val="007BF6"/>
              </a:gs>
            </a:gsLst>
            <a:lin ang="81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elveticaExt-Normal"/>
              <a:ea typeface="OPPOSans B"/>
              <a:cs typeface="+mn-cs"/>
            </a:endParaRPr>
          </a:p>
        </p:txBody>
      </p:sp>
      <p:sp>
        <p:nvSpPr>
          <p:cNvPr id="27" name="矩形 26">
            <a:extLst>
              <a:ext uri="{FF2B5EF4-FFF2-40B4-BE49-F238E27FC236}">
                <a16:creationId xmlns:a16="http://schemas.microsoft.com/office/drawing/2014/main" id="{E9915B16-A254-A541-AAE7-1D2C8FEBECE0}"/>
              </a:ext>
            </a:extLst>
          </p:cNvPr>
          <p:cNvSpPr/>
          <p:nvPr/>
        </p:nvSpPr>
        <p:spPr>
          <a:xfrm>
            <a:off x="695325" y="1643063"/>
            <a:ext cx="10764838" cy="35718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Light"/>
              <a:cs typeface="+mn-cs"/>
            </a:endParaRPr>
          </a:p>
        </p:txBody>
      </p:sp>
      <p:sp>
        <p:nvSpPr>
          <p:cNvPr id="36" name="文本框 35">
            <a:extLst>
              <a:ext uri="{FF2B5EF4-FFF2-40B4-BE49-F238E27FC236}">
                <a16:creationId xmlns:a16="http://schemas.microsoft.com/office/drawing/2014/main" id="{436FA5AB-92D5-0548-B806-8A9AB65CDAC4}"/>
              </a:ext>
            </a:extLst>
          </p:cNvPr>
          <p:cNvSpPr txBox="1"/>
          <p:nvPr/>
        </p:nvSpPr>
        <p:spPr>
          <a:xfrm>
            <a:off x="6096000" y="3092464"/>
            <a:ext cx="3877985"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u="none" strike="noStrike" kern="1200" cap="none" spc="0" normalizeH="0" baseline="0" noProof="0" dirty="0">
                <a:ln>
                  <a:noFill/>
                </a:ln>
                <a:effectLst/>
                <a:uLnTx/>
                <a:uFillTx/>
                <a:latin typeface="Microsoft YaHei" panose="020B0503020204020204" pitchFamily="34" charset="-122"/>
                <a:ea typeface="Microsoft YaHei" panose="020B0503020204020204" pitchFamily="34" charset="-122"/>
                <a:cs typeface="Arial" panose="020B0604020202020204" pitchFamily="34" charset="0"/>
              </a:rPr>
              <a:t>请老师同学批评指正</a:t>
            </a:r>
          </a:p>
        </p:txBody>
      </p:sp>
      <p:sp>
        <p:nvSpPr>
          <p:cNvPr id="37" name="文本框 36">
            <a:extLst>
              <a:ext uri="{FF2B5EF4-FFF2-40B4-BE49-F238E27FC236}">
                <a16:creationId xmlns:a16="http://schemas.microsoft.com/office/drawing/2014/main" id="{12ED104B-F149-5349-AE20-2AECEF1F6A00}"/>
              </a:ext>
            </a:extLst>
          </p:cNvPr>
          <p:cNvSpPr txBox="1"/>
          <p:nvPr/>
        </p:nvSpPr>
        <p:spPr>
          <a:xfrm>
            <a:off x="2468836" y="3000130"/>
            <a:ext cx="2456122"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400" b="1" u="none" strike="noStrike" kern="1200" cap="none" spc="0" normalizeH="0" baseline="0" noProof="0" dirty="0">
                <a:ln>
                  <a:noFill/>
                </a:ln>
                <a:effectLst/>
                <a:uLnTx/>
                <a:uFillTx/>
                <a:latin typeface="Microsoft YaHei" panose="020B0503020204020204" pitchFamily="34" charset="-122"/>
                <a:ea typeface="Microsoft YaHei" panose="020B0503020204020204" pitchFamily="34" charset="-122"/>
              </a:rPr>
              <a:t>谢谢聆听</a:t>
            </a:r>
          </a:p>
        </p:txBody>
      </p:sp>
      <p:cxnSp>
        <p:nvCxnSpPr>
          <p:cNvPr id="38" name="直接连接符 44">
            <a:extLst>
              <a:ext uri="{FF2B5EF4-FFF2-40B4-BE49-F238E27FC236}">
                <a16:creationId xmlns:a16="http://schemas.microsoft.com/office/drawing/2014/main" id="{B06CFDC9-952E-DF41-8983-52F377FBBA5C}"/>
              </a:ext>
            </a:extLst>
          </p:cNvPr>
          <p:cNvCxnSpPr>
            <a:cxnSpLocks/>
          </p:cNvCxnSpPr>
          <p:nvPr/>
        </p:nvCxnSpPr>
        <p:spPr>
          <a:xfrm>
            <a:off x="5577448" y="2489490"/>
            <a:ext cx="0" cy="187901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890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B96CD895-BB0A-5C43-9D9B-C73502DE282C}"/>
              </a:ext>
            </a:extLst>
          </p:cNvPr>
          <p:cNvSpPr/>
          <p:nvPr/>
        </p:nvSpPr>
        <p:spPr>
          <a:xfrm>
            <a:off x="0" y="0"/>
            <a:ext cx="12192000" cy="1201097"/>
          </a:xfrm>
          <a:prstGeom prst="rect">
            <a:avLst/>
          </a:prstGeom>
          <a:gradFill>
            <a:gsLst>
              <a:gs pos="17000">
                <a:srgbClr val="004EA2"/>
              </a:gs>
              <a:gs pos="100000">
                <a:srgbClr val="007BF6"/>
              </a:gs>
            </a:gsLst>
            <a:lin ang="81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HelveticaExt-Normal"/>
              <a:ea typeface="OPPOSans B"/>
              <a:cs typeface="+mn-cs"/>
            </a:endParaRPr>
          </a:p>
        </p:txBody>
      </p:sp>
      <p:sp>
        <p:nvSpPr>
          <p:cNvPr id="16" name="文本框 15">
            <a:extLst>
              <a:ext uri="{FF2B5EF4-FFF2-40B4-BE49-F238E27FC236}">
                <a16:creationId xmlns:a16="http://schemas.microsoft.com/office/drawing/2014/main" id="{CD03C07E-8845-6847-82E5-846CDF07F142}"/>
              </a:ext>
            </a:extLst>
          </p:cNvPr>
          <p:cNvSpPr txBox="1"/>
          <p:nvPr/>
        </p:nvSpPr>
        <p:spPr>
          <a:xfrm>
            <a:off x="5126181" y="308161"/>
            <a:ext cx="1939638"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1"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rPr>
              <a:t>目   录</a:t>
            </a:r>
            <a:endParaRPr kumimoji="0" lang="zh-CN" altLang="en-US" sz="3200" b="1" u="none" strike="noStrike" kern="1200" cap="none" spc="0" normalizeH="0" baseline="30000" noProof="0" dirty="0">
              <a:ln>
                <a:noFill/>
              </a:ln>
              <a:solidFill>
                <a:prstClr val="white"/>
              </a:solidFill>
              <a:effectLst/>
              <a:uLnTx/>
              <a:uFillTx/>
              <a:latin typeface="Microsoft YaHei" panose="020B0503020204020204" pitchFamily="34" charset="-122"/>
              <a:ea typeface="Microsoft YaHei" panose="020B0503020204020204" pitchFamily="34" charset="-122"/>
            </a:endParaRPr>
          </a:p>
        </p:txBody>
      </p:sp>
      <p:sp>
        <p:nvSpPr>
          <p:cNvPr id="26" name="任意形状 25">
            <a:extLst>
              <a:ext uri="{FF2B5EF4-FFF2-40B4-BE49-F238E27FC236}">
                <a16:creationId xmlns:a16="http://schemas.microsoft.com/office/drawing/2014/main" id="{CAD21CA1-6BC7-EC4C-AA2B-F1A62BC47E30}"/>
              </a:ext>
            </a:extLst>
          </p:cNvPr>
          <p:cNvSpPr/>
          <p:nvPr/>
        </p:nvSpPr>
        <p:spPr>
          <a:xfrm rot="5400000">
            <a:off x="3903714" y="626012"/>
            <a:ext cx="746457" cy="3269084"/>
          </a:xfrm>
          <a:custGeom>
            <a:avLst/>
            <a:gdLst>
              <a:gd name="connsiteX0" fmla="*/ 0 w 746457"/>
              <a:gd name="connsiteY0" fmla="*/ 4115358 h 4115358"/>
              <a:gd name="connsiteX1" fmla="*/ 0 w 746457"/>
              <a:gd name="connsiteY1" fmla="*/ 643496 h 4115358"/>
              <a:gd name="connsiteX2" fmla="*/ 2 w 746457"/>
              <a:gd name="connsiteY2" fmla="*/ 643496 h 4115358"/>
              <a:gd name="connsiteX3" fmla="*/ 373230 w 746457"/>
              <a:gd name="connsiteY3" fmla="*/ 0 h 4115358"/>
              <a:gd name="connsiteX4" fmla="*/ 746457 w 746457"/>
              <a:gd name="connsiteY4" fmla="*/ 643496 h 4115358"/>
              <a:gd name="connsiteX5" fmla="*/ 746147 w 746457"/>
              <a:gd name="connsiteY5" fmla="*/ 643496 h 4115358"/>
              <a:gd name="connsiteX6" fmla="*/ 746146 w 746457"/>
              <a:gd name="connsiteY6" fmla="*/ 4115358 h 4115358"/>
              <a:gd name="connsiteX0" fmla="*/ 0 w 746457"/>
              <a:gd name="connsiteY0" fmla="*/ 3799474 h 3799474"/>
              <a:gd name="connsiteX1" fmla="*/ 0 w 746457"/>
              <a:gd name="connsiteY1" fmla="*/ 327612 h 3799474"/>
              <a:gd name="connsiteX2" fmla="*/ 2 w 746457"/>
              <a:gd name="connsiteY2" fmla="*/ 327612 h 3799474"/>
              <a:gd name="connsiteX3" fmla="*/ 373233 w 746457"/>
              <a:gd name="connsiteY3" fmla="*/ 0 h 3799474"/>
              <a:gd name="connsiteX4" fmla="*/ 746457 w 746457"/>
              <a:gd name="connsiteY4" fmla="*/ 327612 h 3799474"/>
              <a:gd name="connsiteX5" fmla="*/ 746147 w 746457"/>
              <a:gd name="connsiteY5" fmla="*/ 327612 h 3799474"/>
              <a:gd name="connsiteX6" fmla="*/ 746146 w 746457"/>
              <a:gd name="connsiteY6" fmla="*/ 3799474 h 3799474"/>
              <a:gd name="connsiteX7" fmla="*/ 0 w 746457"/>
              <a:gd name="connsiteY7" fmla="*/ 3799474 h 3799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457" h="3799474">
                <a:moveTo>
                  <a:pt x="0" y="3799474"/>
                </a:moveTo>
                <a:lnTo>
                  <a:pt x="0" y="327612"/>
                </a:lnTo>
                <a:lnTo>
                  <a:pt x="2" y="327612"/>
                </a:lnTo>
                <a:lnTo>
                  <a:pt x="373233" y="0"/>
                </a:lnTo>
                <a:lnTo>
                  <a:pt x="746457" y="327612"/>
                </a:lnTo>
                <a:lnTo>
                  <a:pt x="746147" y="327612"/>
                </a:lnTo>
                <a:cubicBezTo>
                  <a:pt x="746147" y="1484899"/>
                  <a:pt x="746146" y="2642187"/>
                  <a:pt x="746146" y="3799474"/>
                </a:cubicBezTo>
                <a:lnTo>
                  <a:pt x="0" y="3799474"/>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2400" b="1">
              <a:latin typeface="华文仿宋" panose="02010600040101010101" pitchFamily="2" charset="-122"/>
              <a:ea typeface="华文仿宋" panose="02010600040101010101" pitchFamily="2" charset="-122"/>
            </a:endParaRPr>
          </a:p>
        </p:txBody>
      </p:sp>
      <p:sp>
        <p:nvSpPr>
          <p:cNvPr id="14" name="任意多边形 20">
            <a:extLst>
              <a:ext uri="{FF2B5EF4-FFF2-40B4-BE49-F238E27FC236}">
                <a16:creationId xmlns:a16="http://schemas.microsoft.com/office/drawing/2014/main" id="{6D72CBE2-195E-0D47-9EB5-03EE5672ADBA}"/>
              </a:ext>
            </a:extLst>
          </p:cNvPr>
          <p:cNvSpPr/>
          <p:nvPr/>
        </p:nvSpPr>
        <p:spPr>
          <a:xfrm>
            <a:off x="3068790" y="2110561"/>
            <a:ext cx="300295"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rgbClr val="1F4D9D"/>
          </a:solidFill>
          <a:ln w="7600" cap="flat">
            <a:noFill/>
            <a:bevel/>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2400" b="1" u="none" strike="noStrike" kern="0" cap="none" spc="0" normalizeH="0" baseline="0" noProof="0">
              <a:ln>
                <a:noFill/>
              </a:ln>
              <a:solidFill>
                <a:srgbClr val="000000"/>
              </a:solidFill>
              <a:effectLst/>
              <a:uLnTx/>
              <a:uFillTx/>
              <a:latin typeface="华文仿宋" panose="02010600040101010101" pitchFamily="2" charset="-122"/>
              <a:ea typeface="华文仿宋" panose="02010600040101010101" pitchFamily="2" charset="-122"/>
              <a:cs typeface="+mn-ea"/>
              <a:sym typeface="+mn-lt"/>
            </a:endParaRPr>
          </a:p>
        </p:txBody>
      </p:sp>
      <p:sp>
        <p:nvSpPr>
          <p:cNvPr id="21" name="文本框 22">
            <a:extLst>
              <a:ext uri="{FF2B5EF4-FFF2-40B4-BE49-F238E27FC236}">
                <a16:creationId xmlns:a16="http://schemas.microsoft.com/office/drawing/2014/main" id="{6A8F362E-F178-6B4E-A609-53EC1723F83D}"/>
              </a:ext>
            </a:extLst>
          </p:cNvPr>
          <p:cNvSpPr txBox="1"/>
          <p:nvPr/>
        </p:nvSpPr>
        <p:spPr>
          <a:xfrm>
            <a:off x="3569265" y="2040663"/>
            <a:ext cx="2342220" cy="461665"/>
          </a:xfrm>
          <a:prstGeom prst="rect">
            <a:avLst/>
          </a:prstGeom>
          <a:noFill/>
        </p:spPr>
        <p:txBody>
          <a:bodyPr wrap="square" rtlCol="0">
            <a:spAutoFit/>
            <a:scene3d>
              <a:camera prst="orthographicFront"/>
              <a:lightRig rig="threePt" dir="t"/>
            </a:scene3d>
            <a:sp3d contourW="12700"/>
          </a:bodyPr>
          <a:lstStyle/>
          <a:p>
            <a:pPr defTabSz="457200"/>
            <a:r>
              <a:rPr lang="zh-CN" altLang="en-US" sz="24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rPr>
              <a:t>小样本学习简介</a:t>
            </a:r>
          </a:p>
        </p:txBody>
      </p:sp>
      <p:sp>
        <p:nvSpPr>
          <p:cNvPr id="17" name="任意多边形 21">
            <a:extLst>
              <a:ext uri="{FF2B5EF4-FFF2-40B4-BE49-F238E27FC236}">
                <a16:creationId xmlns:a16="http://schemas.microsoft.com/office/drawing/2014/main" id="{56812CD4-6E68-1F41-B688-E7DAE5B33A69}"/>
              </a:ext>
            </a:extLst>
          </p:cNvPr>
          <p:cNvSpPr/>
          <p:nvPr/>
        </p:nvSpPr>
        <p:spPr>
          <a:xfrm>
            <a:off x="3068790" y="3032457"/>
            <a:ext cx="300295"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rgbClr val="357AED"/>
          </a:solidFill>
          <a:ln w="7600" cap="flat">
            <a:noFill/>
            <a:bevel/>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2400" b="1" u="none" strike="noStrike" kern="0" cap="none" spc="0" normalizeH="0" baseline="0" noProof="0" dirty="0">
              <a:ln>
                <a:noFill/>
              </a:ln>
              <a:solidFill>
                <a:srgbClr val="000000"/>
              </a:solidFill>
              <a:effectLst/>
              <a:uLnTx/>
              <a:uFillTx/>
              <a:latin typeface="华文仿宋" panose="02010600040101010101" pitchFamily="2" charset="-122"/>
              <a:ea typeface="华文仿宋" panose="02010600040101010101" pitchFamily="2" charset="-122"/>
              <a:cs typeface="+mn-ea"/>
              <a:sym typeface="+mn-lt"/>
            </a:endParaRPr>
          </a:p>
        </p:txBody>
      </p:sp>
      <p:sp>
        <p:nvSpPr>
          <p:cNvPr id="32" name="文本框 22">
            <a:extLst>
              <a:ext uri="{FF2B5EF4-FFF2-40B4-BE49-F238E27FC236}">
                <a16:creationId xmlns:a16="http://schemas.microsoft.com/office/drawing/2014/main" id="{BAB44B20-ED56-3E4A-84F8-5F3DD757A6B3}"/>
              </a:ext>
            </a:extLst>
          </p:cNvPr>
          <p:cNvSpPr txBox="1"/>
          <p:nvPr/>
        </p:nvSpPr>
        <p:spPr>
          <a:xfrm>
            <a:off x="3569265" y="2962559"/>
            <a:ext cx="1856074" cy="461665"/>
          </a:xfrm>
          <a:prstGeom prst="rect">
            <a:avLst/>
          </a:prstGeom>
          <a:noFill/>
        </p:spPr>
        <p:txBody>
          <a:bodyPr wrap="square" rtlCol="0">
            <a:spAutoFit/>
            <a:scene3d>
              <a:camera prst="orthographicFront"/>
              <a:lightRig rig="threePt" dir="t"/>
            </a:scene3d>
            <a:sp3d contourW="12700"/>
          </a:bodyPr>
          <a:lstStyle/>
          <a:p>
            <a:pPr defTabSz="457200"/>
            <a:r>
              <a:rPr lang="zh-CN" altLang="en-US" sz="24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rPr>
              <a:t>论文背景</a:t>
            </a:r>
            <a:endParaRPr lang="zh-CN" altLang="en-US" sz="16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endParaRPr>
          </a:p>
        </p:txBody>
      </p:sp>
      <p:sp>
        <p:nvSpPr>
          <p:cNvPr id="18" name="任意多边形 22">
            <a:extLst>
              <a:ext uri="{FF2B5EF4-FFF2-40B4-BE49-F238E27FC236}">
                <a16:creationId xmlns:a16="http://schemas.microsoft.com/office/drawing/2014/main" id="{DF222237-A6AC-0748-9CE7-A4D9B7AD188D}"/>
              </a:ext>
            </a:extLst>
          </p:cNvPr>
          <p:cNvSpPr/>
          <p:nvPr/>
        </p:nvSpPr>
        <p:spPr>
          <a:xfrm>
            <a:off x="3068790" y="3954353"/>
            <a:ext cx="300295"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rgbClr val="1F4D9D"/>
          </a:solidFill>
          <a:ln w="7600" cap="flat">
            <a:noFill/>
            <a:bevel/>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2400" b="1" u="none" strike="noStrike" kern="0" cap="none" spc="0" normalizeH="0" baseline="0" noProof="0">
              <a:ln>
                <a:noFill/>
              </a:ln>
              <a:solidFill>
                <a:srgbClr val="000000"/>
              </a:solidFill>
              <a:effectLst/>
              <a:uLnTx/>
              <a:uFillTx/>
              <a:latin typeface="华文仿宋" panose="02010600040101010101" pitchFamily="2" charset="-122"/>
              <a:ea typeface="华文仿宋" panose="02010600040101010101" pitchFamily="2" charset="-122"/>
              <a:cs typeface="+mn-ea"/>
              <a:sym typeface="+mn-lt"/>
            </a:endParaRPr>
          </a:p>
        </p:txBody>
      </p:sp>
      <p:sp>
        <p:nvSpPr>
          <p:cNvPr id="33" name="文本框 22">
            <a:extLst>
              <a:ext uri="{FF2B5EF4-FFF2-40B4-BE49-F238E27FC236}">
                <a16:creationId xmlns:a16="http://schemas.microsoft.com/office/drawing/2014/main" id="{CC535E11-9735-3C47-B84B-D60627641111}"/>
              </a:ext>
            </a:extLst>
          </p:cNvPr>
          <p:cNvSpPr txBox="1"/>
          <p:nvPr/>
        </p:nvSpPr>
        <p:spPr>
          <a:xfrm>
            <a:off x="3569264" y="3884455"/>
            <a:ext cx="2407253" cy="461665"/>
          </a:xfrm>
          <a:prstGeom prst="rect">
            <a:avLst/>
          </a:prstGeom>
          <a:noFill/>
        </p:spPr>
        <p:txBody>
          <a:bodyPr wrap="square" rtlCol="0">
            <a:spAutoFit/>
            <a:scene3d>
              <a:camera prst="orthographicFront"/>
              <a:lightRig rig="threePt" dir="t"/>
            </a:scene3d>
            <a:sp3d contourW="12700"/>
          </a:bodyPr>
          <a:lstStyle/>
          <a:p>
            <a:pPr defTabSz="457200"/>
            <a:r>
              <a:rPr lang="zh-CN" altLang="en-US" sz="24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rPr>
              <a:t>创新点探究</a:t>
            </a:r>
          </a:p>
        </p:txBody>
      </p:sp>
      <p:sp>
        <p:nvSpPr>
          <p:cNvPr id="19" name="任意多边形 23">
            <a:extLst>
              <a:ext uri="{FF2B5EF4-FFF2-40B4-BE49-F238E27FC236}">
                <a16:creationId xmlns:a16="http://schemas.microsoft.com/office/drawing/2014/main" id="{BBE6A202-D1DD-8245-AFEB-AA5055C29F95}"/>
              </a:ext>
            </a:extLst>
          </p:cNvPr>
          <p:cNvSpPr/>
          <p:nvPr/>
        </p:nvSpPr>
        <p:spPr>
          <a:xfrm>
            <a:off x="3068790" y="4876249"/>
            <a:ext cx="300295"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rgbClr val="357AED"/>
          </a:solidFill>
          <a:ln w="7600" cap="flat">
            <a:noFill/>
            <a:bevel/>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2400" b="1" u="none" strike="noStrike" kern="0" cap="none" spc="0" normalizeH="0" baseline="0" noProof="0">
              <a:ln>
                <a:noFill/>
              </a:ln>
              <a:solidFill>
                <a:srgbClr val="000000"/>
              </a:solidFill>
              <a:effectLst/>
              <a:uLnTx/>
              <a:uFillTx/>
              <a:latin typeface="华文仿宋" panose="02010600040101010101" pitchFamily="2" charset="-122"/>
              <a:ea typeface="华文仿宋" panose="02010600040101010101" pitchFamily="2" charset="-122"/>
              <a:cs typeface="+mn-ea"/>
              <a:sym typeface="+mn-lt"/>
            </a:endParaRPr>
          </a:p>
        </p:txBody>
      </p:sp>
      <p:sp>
        <p:nvSpPr>
          <p:cNvPr id="34" name="文本框 22">
            <a:extLst>
              <a:ext uri="{FF2B5EF4-FFF2-40B4-BE49-F238E27FC236}">
                <a16:creationId xmlns:a16="http://schemas.microsoft.com/office/drawing/2014/main" id="{AF9150BF-53AA-7442-AA81-C4280BAF71C7}"/>
              </a:ext>
            </a:extLst>
          </p:cNvPr>
          <p:cNvSpPr txBox="1"/>
          <p:nvPr/>
        </p:nvSpPr>
        <p:spPr>
          <a:xfrm>
            <a:off x="3569265" y="4806351"/>
            <a:ext cx="1856074" cy="461665"/>
          </a:xfrm>
          <a:prstGeom prst="rect">
            <a:avLst/>
          </a:prstGeom>
          <a:noFill/>
        </p:spPr>
        <p:txBody>
          <a:bodyPr wrap="square" rtlCol="0">
            <a:spAutoFit/>
            <a:scene3d>
              <a:camera prst="orthographicFront"/>
              <a:lightRig rig="threePt" dir="t"/>
            </a:scene3d>
            <a:sp3d contourW="12700"/>
          </a:bodyPr>
          <a:lstStyle/>
          <a:p>
            <a:pPr defTabSz="457200"/>
            <a:r>
              <a:rPr lang="zh-CN" altLang="en-US" sz="24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rPr>
              <a:t>结果分析</a:t>
            </a:r>
          </a:p>
        </p:txBody>
      </p:sp>
      <p:sp>
        <p:nvSpPr>
          <p:cNvPr id="39" name="文本框 22">
            <a:extLst>
              <a:ext uri="{FF2B5EF4-FFF2-40B4-BE49-F238E27FC236}">
                <a16:creationId xmlns:a16="http://schemas.microsoft.com/office/drawing/2014/main" id="{FE678E13-154C-D64E-BCF4-B0243A180440}"/>
              </a:ext>
            </a:extLst>
          </p:cNvPr>
          <p:cNvSpPr txBox="1"/>
          <p:nvPr/>
        </p:nvSpPr>
        <p:spPr>
          <a:xfrm>
            <a:off x="3569265" y="5728246"/>
            <a:ext cx="1856074" cy="461665"/>
          </a:xfrm>
          <a:prstGeom prst="rect">
            <a:avLst/>
          </a:prstGeom>
          <a:noFill/>
        </p:spPr>
        <p:txBody>
          <a:bodyPr wrap="square" rtlCol="0">
            <a:spAutoFit/>
            <a:scene3d>
              <a:camera prst="orthographicFront"/>
              <a:lightRig rig="threePt" dir="t"/>
            </a:scene3d>
            <a:sp3d contourW="12700"/>
          </a:bodyPr>
          <a:lstStyle/>
          <a:p>
            <a:pPr defTabSz="457200"/>
            <a:r>
              <a:rPr lang="zh-CN" altLang="en-US" sz="24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rPr>
              <a:t>思考与讨论</a:t>
            </a:r>
          </a:p>
        </p:txBody>
      </p:sp>
      <p:sp>
        <p:nvSpPr>
          <p:cNvPr id="40" name="任意多边形 22">
            <a:extLst>
              <a:ext uri="{FF2B5EF4-FFF2-40B4-BE49-F238E27FC236}">
                <a16:creationId xmlns:a16="http://schemas.microsoft.com/office/drawing/2014/main" id="{17BD5C1C-3A52-EA4C-A434-93110CD5611E}"/>
              </a:ext>
            </a:extLst>
          </p:cNvPr>
          <p:cNvSpPr/>
          <p:nvPr/>
        </p:nvSpPr>
        <p:spPr>
          <a:xfrm>
            <a:off x="3068790" y="5798144"/>
            <a:ext cx="300295"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rgbClr val="1F4D9D"/>
          </a:solidFill>
          <a:ln w="7600" cap="flat">
            <a:noFill/>
            <a:bevel/>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2400" b="1" u="none" strike="noStrike" kern="0" cap="none" spc="0" normalizeH="0" baseline="0" noProof="0">
              <a:ln>
                <a:noFill/>
              </a:ln>
              <a:solidFill>
                <a:srgbClr val="000000"/>
              </a:solidFill>
              <a:effectLst/>
              <a:uLnTx/>
              <a:uFillTx/>
              <a:latin typeface="华文仿宋" panose="02010600040101010101" pitchFamily="2" charset="-122"/>
              <a:ea typeface="华文仿宋" panose="02010600040101010101" pitchFamily="2" charset="-122"/>
              <a:cs typeface="+mn-ea"/>
              <a:sym typeface="+mn-lt"/>
            </a:endParaRPr>
          </a:p>
        </p:txBody>
      </p:sp>
      <p:sp>
        <p:nvSpPr>
          <p:cNvPr id="20" name="矩形 19">
            <a:extLst>
              <a:ext uri="{FF2B5EF4-FFF2-40B4-BE49-F238E27FC236}">
                <a16:creationId xmlns:a16="http://schemas.microsoft.com/office/drawing/2014/main" id="{9C44F1A0-525C-B04B-960C-582E24FA03FD}"/>
              </a:ext>
            </a:extLst>
          </p:cNvPr>
          <p:cNvSpPr/>
          <p:nvPr/>
        </p:nvSpPr>
        <p:spPr>
          <a:xfrm>
            <a:off x="6077738" y="1848951"/>
            <a:ext cx="2927273" cy="2159779"/>
          </a:xfrm>
          <a:prstGeom prst="rect">
            <a:avLst/>
          </a:prstGeom>
          <a:solidFill>
            <a:schemeClr val="accent5">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b="1">
              <a:latin typeface="华文仿宋" panose="02010600040101010101" pitchFamily="2" charset="-122"/>
              <a:ea typeface="华文仿宋" panose="02010600040101010101" pitchFamily="2" charset="-122"/>
            </a:endParaRPr>
          </a:p>
        </p:txBody>
      </p:sp>
      <p:sp>
        <p:nvSpPr>
          <p:cNvPr id="22" name="文本框 22">
            <a:extLst>
              <a:ext uri="{FF2B5EF4-FFF2-40B4-BE49-F238E27FC236}">
                <a16:creationId xmlns:a16="http://schemas.microsoft.com/office/drawing/2014/main" id="{881E7F41-F70F-9848-B2CA-CB78A4C4A0AA}"/>
              </a:ext>
            </a:extLst>
          </p:cNvPr>
          <p:cNvSpPr txBox="1"/>
          <p:nvPr/>
        </p:nvSpPr>
        <p:spPr>
          <a:xfrm>
            <a:off x="6258712" y="2001352"/>
            <a:ext cx="2314702" cy="1688347"/>
          </a:xfrm>
          <a:prstGeom prst="rect">
            <a:avLst/>
          </a:prstGeom>
          <a:noFill/>
        </p:spPr>
        <p:txBody>
          <a:bodyPr wrap="square" rtlCol="0">
            <a:spAutoFit/>
            <a:scene3d>
              <a:camera prst="orthographicFront"/>
              <a:lightRig rig="threePt" dir="t"/>
            </a:scene3d>
            <a:sp3d contourW="12700"/>
          </a:bodyPr>
          <a:lstStyle/>
          <a:p>
            <a:pPr defTabSz="457200">
              <a:lnSpc>
                <a:spcPct val="150000"/>
              </a:lnSpc>
            </a:pPr>
            <a:r>
              <a:rPr lang="en-US" altLang="zh-CN" sz="24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rPr>
              <a:t>◼︎ </a:t>
            </a:r>
            <a:r>
              <a:rPr lang="zh-CN" altLang="en-US" sz="24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rPr>
              <a:t>研究背景</a:t>
            </a:r>
            <a:endParaRPr lang="en-US" altLang="zh-CN" sz="24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endParaRPr>
          </a:p>
          <a:p>
            <a:pPr defTabSz="457200">
              <a:lnSpc>
                <a:spcPct val="150000"/>
              </a:lnSpc>
            </a:pPr>
            <a:r>
              <a:rPr lang="en-US" altLang="zh-CN" sz="24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rPr>
              <a:t>◼︎ </a:t>
            </a:r>
            <a:r>
              <a:rPr lang="zh-CN" altLang="en-US" sz="24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ea"/>
              </a:rPr>
              <a:t>相关定义</a:t>
            </a:r>
            <a:endParaRPr lang="en-US" altLang="zh-CN" sz="24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endParaRPr>
          </a:p>
          <a:p>
            <a:pPr defTabSz="457200">
              <a:lnSpc>
                <a:spcPct val="150000"/>
              </a:lnSpc>
            </a:pPr>
            <a:r>
              <a:rPr lang="en-US" altLang="zh-CN" sz="24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rPr>
              <a:t>◼︎ </a:t>
            </a:r>
            <a:r>
              <a:rPr lang="zh-CN" altLang="en-US" sz="24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ea"/>
              </a:rPr>
              <a:t>问题分析</a:t>
            </a:r>
            <a:endParaRPr lang="zh-CN" altLang="en-US" sz="24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endParaRPr>
          </a:p>
        </p:txBody>
      </p:sp>
    </p:spTree>
    <p:extLst>
      <p:ext uri="{BB962C8B-B14F-4D97-AF65-F5344CB8AC3E}">
        <p14:creationId xmlns:p14="http://schemas.microsoft.com/office/powerpoint/2010/main" val="2596269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5D8330F3-5B26-1B43-97A5-977F7A4477C8}"/>
              </a:ext>
            </a:extLst>
          </p:cNvPr>
          <p:cNvSpPr/>
          <p:nvPr/>
        </p:nvSpPr>
        <p:spPr>
          <a:xfrm>
            <a:off x="0" y="6027597"/>
            <a:ext cx="12192000" cy="830997"/>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形 3">
            <a:extLst>
              <a:ext uri="{FF2B5EF4-FFF2-40B4-BE49-F238E27FC236}">
                <a16:creationId xmlns:a16="http://schemas.microsoft.com/office/drawing/2014/main" id="{C34EBAF3-A19E-2948-860E-1DF0CA82E11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23039"/>
          <a:stretch/>
        </p:blipFill>
        <p:spPr>
          <a:xfrm>
            <a:off x="206279" y="6255810"/>
            <a:ext cx="636861" cy="417524"/>
          </a:xfrm>
          <a:prstGeom prst="rect">
            <a:avLst/>
          </a:prstGeom>
        </p:spPr>
      </p:pic>
      <p:sp>
        <p:nvSpPr>
          <p:cNvPr id="5" name="文本框 4">
            <a:extLst>
              <a:ext uri="{FF2B5EF4-FFF2-40B4-BE49-F238E27FC236}">
                <a16:creationId xmlns:a16="http://schemas.microsoft.com/office/drawing/2014/main" id="{7CAF69AC-61A0-A946-AD23-2CC4A000D0F3}"/>
              </a:ext>
            </a:extLst>
          </p:cNvPr>
          <p:cNvSpPr txBox="1"/>
          <p:nvPr/>
        </p:nvSpPr>
        <p:spPr>
          <a:xfrm>
            <a:off x="905393" y="6192119"/>
            <a:ext cx="1453830" cy="584775"/>
          </a:xfrm>
          <a:prstGeom prst="rect">
            <a:avLst/>
          </a:prstGeom>
          <a:noFill/>
        </p:spPr>
        <p:txBody>
          <a:bodyPr wrap="square" rtlCol="0">
            <a:spAutoFit/>
          </a:bodyPr>
          <a:lstStyle>
            <a:defPPr>
              <a:defRPr lang="zh-CN"/>
            </a:defPPr>
            <a:lvl1pPr>
              <a:defRPr sz="1400">
                <a:solidFill>
                  <a:schemeClr val="bg1">
                    <a:lumMod val="65000"/>
                  </a:schemeClr>
                </a:solidFill>
              </a:defRPr>
            </a:lvl1pPr>
          </a:lstStyle>
          <a:p>
            <a:pPr defTabSz="457200"/>
            <a:r>
              <a:rPr lang="zh-CN" altLang="en-US" sz="16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rPr>
              <a:t>小样本学习</a:t>
            </a:r>
            <a:endParaRPr lang="en-US" altLang="zh-CN" sz="16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endParaRPr>
          </a:p>
          <a:p>
            <a:pPr defTabSz="457200"/>
            <a:r>
              <a:rPr lang="zh-CN" altLang="en-US" sz="16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rPr>
              <a:t>     简介</a:t>
            </a:r>
          </a:p>
        </p:txBody>
      </p:sp>
      <p:sp>
        <p:nvSpPr>
          <p:cNvPr id="6" name="文本框 5">
            <a:extLst>
              <a:ext uri="{FF2B5EF4-FFF2-40B4-BE49-F238E27FC236}">
                <a16:creationId xmlns:a16="http://schemas.microsoft.com/office/drawing/2014/main" id="{F2D1B441-7B6F-264E-9CA5-C3C4D7593CC6}"/>
              </a:ext>
            </a:extLst>
          </p:cNvPr>
          <p:cNvSpPr txBox="1"/>
          <p:nvPr/>
        </p:nvSpPr>
        <p:spPr>
          <a:xfrm>
            <a:off x="3471593" y="6203418"/>
            <a:ext cx="93417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schemeClr val="bg1">
                    <a:lumMod val="65000"/>
                  </a:schemeClr>
                </a:solidFill>
                <a:effectLst/>
                <a:uLnTx/>
                <a:uFillTx/>
                <a:latin typeface="Microsoft YaHei" panose="020B0503020204020204" pitchFamily="34" charset="-122"/>
                <a:ea typeface="Microsoft YaHei" panose="020B0503020204020204" pitchFamily="34" charset="-122"/>
              </a:rPr>
              <a:t>创新点探究</a:t>
            </a:r>
          </a:p>
        </p:txBody>
      </p:sp>
      <p:sp>
        <p:nvSpPr>
          <p:cNvPr id="8" name="文本框 7">
            <a:extLst>
              <a:ext uri="{FF2B5EF4-FFF2-40B4-BE49-F238E27FC236}">
                <a16:creationId xmlns:a16="http://schemas.microsoft.com/office/drawing/2014/main" id="{3687AC07-2BD7-FE4B-B0CB-40A723D0FD20}"/>
              </a:ext>
            </a:extLst>
          </p:cNvPr>
          <p:cNvSpPr txBox="1"/>
          <p:nvPr/>
        </p:nvSpPr>
        <p:spPr>
          <a:xfrm>
            <a:off x="2330446" y="6310683"/>
            <a:ext cx="934170" cy="307777"/>
          </a:xfrm>
          <a:prstGeom prst="rect">
            <a:avLst/>
          </a:prstGeom>
          <a:noFill/>
        </p:spPr>
        <p:txBody>
          <a:bodyPr wrap="square" rtlCol="0">
            <a:spAutoFit/>
          </a:bodyPr>
          <a:lstStyle/>
          <a:p>
            <a:pPr algn="ctr">
              <a:defRPr/>
            </a:pPr>
            <a:r>
              <a:rPr lang="zh-CN" altLang="en-US" sz="1400" dirty="0">
                <a:solidFill>
                  <a:schemeClr val="bg1">
                    <a:lumMod val="65000"/>
                  </a:schemeClr>
                </a:solidFill>
                <a:latin typeface="Microsoft YaHei" panose="020B0503020204020204" pitchFamily="34" charset="-122"/>
                <a:ea typeface="Microsoft YaHei" panose="020B0503020204020204" pitchFamily="34" charset="-122"/>
              </a:rPr>
              <a:t>论文背景</a:t>
            </a:r>
          </a:p>
        </p:txBody>
      </p:sp>
      <p:sp>
        <p:nvSpPr>
          <p:cNvPr id="9" name="文本框 8">
            <a:extLst>
              <a:ext uri="{FF2B5EF4-FFF2-40B4-BE49-F238E27FC236}">
                <a16:creationId xmlns:a16="http://schemas.microsoft.com/office/drawing/2014/main" id="{DC06BD24-AEBD-074C-9749-C7C1FDF27FD2}"/>
              </a:ext>
            </a:extLst>
          </p:cNvPr>
          <p:cNvSpPr txBox="1"/>
          <p:nvPr/>
        </p:nvSpPr>
        <p:spPr>
          <a:xfrm>
            <a:off x="4684970" y="6310683"/>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结果分析</a:t>
            </a:r>
          </a:p>
        </p:txBody>
      </p:sp>
      <p:sp>
        <p:nvSpPr>
          <p:cNvPr id="10" name="文本框 9">
            <a:extLst>
              <a:ext uri="{FF2B5EF4-FFF2-40B4-BE49-F238E27FC236}">
                <a16:creationId xmlns:a16="http://schemas.microsoft.com/office/drawing/2014/main" id="{FE679160-767E-844A-BBD9-D81EA1EF2B01}"/>
              </a:ext>
            </a:extLst>
          </p:cNvPr>
          <p:cNvSpPr txBox="1"/>
          <p:nvPr/>
        </p:nvSpPr>
        <p:spPr>
          <a:xfrm>
            <a:off x="5878969" y="6310683"/>
            <a:ext cx="111436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思考与讨论</a:t>
            </a:r>
          </a:p>
        </p:txBody>
      </p:sp>
      <p:sp>
        <p:nvSpPr>
          <p:cNvPr id="14" name="矩形 13">
            <a:extLst>
              <a:ext uri="{FF2B5EF4-FFF2-40B4-BE49-F238E27FC236}">
                <a16:creationId xmlns:a16="http://schemas.microsoft.com/office/drawing/2014/main" id="{22B031A0-767C-2843-B947-BA9AEBBEEB1B}"/>
              </a:ext>
            </a:extLst>
          </p:cNvPr>
          <p:cNvSpPr/>
          <p:nvPr/>
        </p:nvSpPr>
        <p:spPr>
          <a:xfrm>
            <a:off x="0" y="0"/>
            <a:ext cx="12192000" cy="830997"/>
          </a:xfrm>
          <a:prstGeom prst="rect">
            <a:avLst/>
          </a:prstGeom>
          <a:gradFill>
            <a:gsLst>
              <a:gs pos="17000">
                <a:srgbClr val="004EA2"/>
              </a:gs>
              <a:gs pos="100000">
                <a:srgbClr val="007BF6"/>
              </a:gs>
            </a:gsLst>
            <a:lin ang="81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elveticaExt-Normal"/>
              <a:ea typeface="OPPOSans B"/>
              <a:cs typeface="+mn-cs"/>
            </a:endParaRPr>
          </a:p>
        </p:txBody>
      </p:sp>
      <p:sp>
        <p:nvSpPr>
          <p:cNvPr id="15" name="文本框 14">
            <a:extLst>
              <a:ext uri="{FF2B5EF4-FFF2-40B4-BE49-F238E27FC236}">
                <a16:creationId xmlns:a16="http://schemas.microsoft.com/office/drawing/2014/main" id="{95355D6E-1C5E-984B-BCD2-7F64C86528EB}"/>
              </a:ext>
            </a:extLst>
          </p:cNvPr>
          <p:cNvSpPr txBox="1"/>
          <p:nvPr/>
        </p:nvSpPr>
        <p:spPr>
          <a:xfrm>
            <a:off x="305946" y="184666"/>
            <a:ext cx="10626387" cy="461665"/>
          </a:xfrm>
          <a:prstGeom prst="rect">
            <a:avLst/>
          </a:prstGeom>
          <a:noFill/>
        </p:spPr>
        <p:txBody>
          <a:bodyPr wrap="square">
            <a:spAutoFit/>
          </a:bodyPr>
          <a:lstStyle/>
          <a:p>
            <a:pPr lvl="0">
              <a:defRPr/>
            </a:pPr>
            <a:r>
              <a:rPr lang="zh-CN" altLang="en-US" sz="2400" b="1" dirty="0">
                <a:solidFill>
                  <a:schemeClr val="bg1"/>
                </a:solidFill>
                <a:latin typeface="华文仿宋" panose="02010600040101010101" pitchFamily="2" charset="-122"/>
                <a:ea typeface="华文仿宋" panose="02010600040101010101" pitchFamily="2" charset="-122"/>
                <a:cs typeface="+mn-ea"/>
                <a:sym typeface="+mn-lt"/>
              </a:rPr>
              <a:t>研究背景</a:t>
            </a:r>
            <a:endParaRPr lang="zh-CN" altLang="en-US" sz="2400" dirty="0">
              <a:solidFill>
                <a:schemeClr val="bg1"/>
              </a:solidFill>
              <a:latin typeface="Microsoft YaHei" panose="020B0503020204020204" pitchFamily="34" charset="-122"/>
              <a:ea typeface="Microsoft YaHei" panose="020B0503020204020204" pitchFamily="34" charset="-122"/>
            </a:endParaRPr>
          </a:p>
        </p:txBody>
      </p:sp>
      <p:sp>
        <p:nvSpPr>
          <p:cNvPr id="2" name="灯片编号占位符 1">
            <a:extLst>
              <a:ext uri="{FF2B5EF4-FFF2-40B4-BE49-F238E27FC236}">
                <a16:creationId xmlns:a16="http://schemas.microsoft.com/office/drawing/2014/main" id="{211170C9-7BDA-F545-906D-4A61186A2436}"/>
              </a:ext>
            </a:extLst>
          </p:cNvPr>
          <p:cNvSpPr>
            <a:spLocks noGrp="1"/>
          </p:cNvSpPr>
          <p:nvPr>
            <p:ph type="sldNum" sz="quarter" idx="12"/>
          </p:nvPr>
        </p:nvSpPr>
        <p:spPr/>
        <p:txBody>
          <a:bodyPr/>
          <a:lstStyle/>
          <a:p>
            <a:fld id="{573AE892-A395-D04A-8DE8-8AB11E9967EA}" type="slidenum">
              <a:rPr kumimoji="1" lang="zh-CN" altLang="en-US" smtClean="0"/>
              <a:t>4</a:t>
            </a:fld>
            <a:r>
              <a:rPr kumimoji="1" lang="en-US" altLang="zh-CN" dirty="0"/>
              <a:t>/21</a:t>
            </a:r>
            <a:endParaRPr kumimoji="1" lang="zh-CN" altLang="en-US" dirty="0"/>
          </a:p>
        </p:txBody>
      </p:sp>
      <p:cxnSp>
        <p:nvCxnSpPr>
          <p:cNvPr id="44" name="直接连接符 26">
            <a:extLst>
              <a:ext uri="{FF2B5EF4-FFF2-40B4-BE49-F238E27FC236}">
                <a16:creationId xmlns:a16="http://schemas.microsoft.com/office/drawing/2014/main" id="{260CB235-D109-44DB-8A58-F4DAE048BD10}"/>
              </a:ext>
            </a:extLst>
          </p:cNvPr>
          <p:cNvCxnSpPr>
            <a:cxnSpLocks/>
          </p:cNvCxnSpPr>
          <p:nvPr/>
        </p:nvCxnSpPr>
        <p:spPr>
          <a:xfrm>
            <a:off x="1008424" y="6160699"/>
            <a:ext cx="9959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6" name="图片 45">
            <a:extLst>
              <a:ext uri="{FF2B5EF4-FFF2-40B4-BE49-F238E27FC236}">
                <a16:creationId xmlns:a16="http://schemas.microsoft.com/office/drawing/2014/main" id="{227E3125-5CF7-4C51-A61B-F6FEBAA4B5D6}"/>
              </a:ext>
            </a:extLst>
          </p:cNvPr>
          <p:cNvPicPr>
            <a:picLocks noChangeAspect="1"/>
          </p:cNvPicPr>
          <p:nvPr/>
        </p:nvPicPr>
        <p:blipFill>
          <a:blip r:embed="rId5"/>
          <a:stretch>
            <a:fillRect/>
          </a:stretch>
        </p:blipFill>
        <p:spPr>
          <a:xfrm>
            <a:off x="1" y="830998"/>
            <a:ext cx="8306482" cy="5254990"/>
          </a:xfrm>
          <a:prstGeom prst="rect">
            <a:avLst/>
          </a:prstGeom>
        </p:spPr>
      </p:pic>
      <p:sp>
        <p:nvSpPr>
          <p:cNvPr id="48" name="矩形 47">
            <a:extLst>
              <a:ext uri="{FF2B5EF4-FFF2-40B4-BE49-F238E27FC236}">
                <a16:creationId xmlns:a16="http://schemas.microsoft.com/office/drawing/2014/main" id="{DD91A77E-B345-4B18-9160-2BC26076550A}"/>
              </a:ext>
            </a:extLst>
          </p:cNvPr>
          <p:cNvSpPr/>
          <p:nvPr/>
        </p:nvSpPr>
        <p:spPr>
          <a:xfrm>
            <a:off x="8306411" y="830997"/>
            <a:ext cx="3885565" cy="52549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2F2F2"/>
              </a:solidFill>
              <a:effectLst/>
              <a:uLnTx/>
              <a:uFillTx/>
              <a:latin typeface="DIN"/>
              <a:ea typeface="方正兰亭细黑_GBK"/>
              <a:cs typeface="+mn-cs"/>
            </a:endParaRPr>
          </a:p>
        </p:txBody>
      </p:sp>
      <p:sp>
        <p:nvSpPr>
          <p:cNvPr id="50" name="文本框 49">
            <a:extLst>
              <a:ext uri="{FF2B5EF4-FFF2-40B4-BE49-F238E27FC236}">
                <a16:creationId xmlns:a16="http://schemas.microsoft.com/office/drawing/2014/main" id="{98F4FFF5-1859-4223-BA68-C5E3444B3B68}"/>
              </a:ext>
            </a:extLst>
          </p:cNvPr>
          <p:cNvSpPr txBox="1"/>
          <p:nvPr/>
        </p:nvSpPr>
        <p:spPr>
          <a:xfrm>
            <a:off x="7832558" y="916923"/>
            <a:ext cx="4359418" cy="5232202"/>
          </a:xfrm>
          <a:prstGeom prst="rect">
            <a:avLst/>
          </a:prstGeom>
          <a:noFill/>
        </p:spPr>
        <p:txBody>
          <a:bodyPr wrap="square">
            <a:spAutoFit/>
          </a:bodyPr>
          <a:lstStyle/>
          <a:p>
            <a:pPr marL="800100" lvl="1" indent="-342900">
              <a:lnSpc>
                <a:spcPct val="150000"/>
              </a:lnSpc>
              <a:buFont typeface="Wingdings" panose="05000000000000000000" pitchFamily="2" charset="2"/>
              <a:buChar char="Ø"/>
            </a:pPr>
            <a:r>
              <a:rPr lang="zh-CN" altLang="en-US" sz="1400" dirty="0">
                <a:latin typeface="华文仿宋" panose="02010600040101010101" pitchFamily="2" charset="-122"/>
                <a:ea typeface="华文仿宋" panose="02010600040101010101" pitchFamily="2" charset="-122"/>
              </a:rPr>
              <a:t>近年来，由于强大的计算设备（如</a:t>
            </a:r>
            <a:r>
              <a:rPr lang="en-US" altLang="zh-CN" sz="1400" dirty="0">
                <a:latin typeface="华文仿宋" panose="02010600040101010101" pitchFamily="2" charset="-122"/>
                <a:ea typeface="华文仿宋" panose="02010600040101010101" pitchFamily="2" charset="-122"/>
              </a:rPr>
              <a:t>GPU</a:t>
            </a:r>
            <a:r>
              <a:rPr lang="zh-CN" altLang="en-US" sz="1400" dirty="0">
                <a:latin typeface="华文仿宋" panose="02010600040101010101" pitchFamily="2" charset="-122"/>
                <a:ea typeface="华文仿宋" panose="02010600040101010101" pitchFamily="2" charset="-122"/>
              </a:rPr>
              <a:t>、</a:t>
            </a:r>
            <a:r>
              <a:rPr lang="en-US" altLang="zh-CN" sz="1400" dirty="0">
                <a:latin typeface="华文仿宋" panose="02010600040101010101" pitchFamily="2" charset="-122"/>
                <a:ea typeface="华文仿宋" panose="02010600040101010101" pitchFamily="2" charset="-122"/>
              </a:rPr>
              <a:t>TPU</a:t>
            </a:r>
            <a:r>
              <a:rPr lang="zh-CN" altLang="en-US" sz="1400" dirty="0">
                <a:latin typeface="华文仿宋" panose="02010600040101010101" pitchFamily="2" charset="-122"/>
                <a:ea typeface="华文仿宋" panose="02010600040101010101" pitchFamily="2" charset="-122"/>
              </a:rPr>
              <a:t>）、大数据集（如拥有</a:t>
            </a:r>
            <a:r>
              <a:rPr lang="en-US" altLang="zh-CN" sz="1400" dirty="0">
                <a:latin typeface="华文仿宋" panose="02010600040101010101" pitchFamily="2" charset="-122"/>
                <a:ea typeface="华文仿宋" panose="02010600040101010101" pitchFamily="2" charset="-122"/>
              </a:rPr>
              <a:t>2</a:t>
            </a:r>
            <a:r>
              <a:rPr lang="zh-CN" altLang="en-US" sz="1400" dirty="0">
                <a:latin typeface="华文仿宋" panose="02010600040101010101" pitchFamily="2" charset="-122"/>
                <a:ea typeface="华文仿宋" panose="02010600040101010101" pitchFamily="2" charset="-122"/>
              </a:rPr>
              <a:t>万多个类的</a:t>
            </a:r>
            <a:r>
              <a:rPr lang="en-US" altLang="zh-CN" sz="1400" dirty="0">
                <a:latin typeface="华文仿宋" panose="02010600040101010101" pitchFamily="2" charset="-122"/>
                <a:ea typeface="华文仿宋" panose="02010600040101010101" pitchFamily="2" charset="-122"/>
              </a:rPr>
              <a:t>ImageNet</a:t>
            </a:r>
            <a:r>
              <a:rPr lang="zh-CN" altLang="en-US" sz="1400" dirty="0">
                <a:latin typeface="华文仿宋" panose="02010600040101010101" pitchFamily="2" charset="-122"/>
                <a:ea typeface="华文仿宋" panose="02010600040101010101" pitchFamily="2" charset="-122"/>
              </a:rPr>
              <a:t>）以及先进的模型和算法（如卷积神经网络）的出现，深度学习快速发展，在许多领域击败人类。</a:t>
            </a:r>
            <a:endParaRPr lang="en-US" altLang="zh-CN" sz="1400" dirty="0">
              <a:latin typeface="华文仿宋" panose="02010600040101010101" pitchFamily="2" charset="-122"/>
              <a:ea typeface="华文仿宋" panose="02010600040101010101" pitchFamily="2" charset="-122"/>
            </a:endParaRPr>
          </a:p>
          <a:p>
            <a:pPr marL="1257300" lvl="2" indent="-342900">
              <a:lnSpc>
                <a:spcPct val="150000"/>
              </a:lnSpc>
              <a:buFont typeface="Arial" panose="020B0604020202020204" pitchFamily="34" charset="0"/>
              <a:buChar char="•"/>
            </a:pPr>
            <a:r>
              <a:rPr lang="zh-CN" altLang="en-US" sz="1400" dirty="0">
                <a:latin typeface="华文仿宋" panose="02010600040101010101" pitchFamily="2" charset="-122"/>
                <a:ea typeface="华文仿宋" panose="02010600040101010101" pitchFamily="2" charset="-122"/>
              </a:rPr>
              <a:t>残差网络在</a:t>
            </a:r>
            <a:r>
              <a:rPr lang="en-US" altLang="zh-CN" sz="1400" dirty="0">
                <a:latin typeface="华文仿宋" panose="02010600040101010101" pitchFamily="2" charset="-122"/>
                <a:ea typeface="华文仿宋" panose="02010600040101010101" pitchFamily="2" charset="-122"/>
              </a:rPr>
              <a:t>ImageNet</a:t>
            </a:r>
            <a:r>
              <a:rPr lang="zh-CN" altLang="en-US" sz="1400" dirty="0">
                <a:latin typeface="华文仿宋" panose="02010600040101010101" pitchFamily="2" charset="-122"/>
                <a:ea typeface="华文仿宋" panose="02010600040101010101" pitchFamily="2" charset="-122"/>
              </a:rPr>
              <a:t>上的分类性能优于人类（</a:t>
            </a:r>
            <a:r>
              <a:rPr lang="en-US" altLang="zh-CN" sz="1400" dirty="0">
                <a:latin typeface="华文仿宋" panose="02010600040101010101" pitchFamily="2" charset="-122"/>
                <a:ea typeface="华文仿宋" panose="02010600040101010101" pitchFamily="2" charset="-122"/>
              </a:rPr>
              <a:t>2015</a:t>
            </a:r>
            <a:r>
              <a:rPr lang="zh-CN" altLang="en-US" sz="1400" dirty="0">
                <a:latin typeface="华文仿宋" panose="02010600040101010101" pitchFamily="2" charset="-122"/>
                <a:ea typeface="华文仿宋" panose="02010600040101010101" pitchFamily="2" charset="-122"/>
              </a:rPr>
              <a:t>年）</a:t>
            </a:r>
            <a:endParaRPr lang="en-US" altLang="zh-CN" sz="1400" dirty="0">
              <a:latin typeface="华文仿宋" panose="02010600040101010101" pitchFamily="2" charset="-122"/>
              <a:ea typeface="华文仿宋" panose="02010600040101010101" pitchFamily="2" charset="-122"/>
            </a:endParaRPr>
          </a:p>
          <a:p>
            <a:pPr marL="1257300" lvl="2" indent="-342900">
              <a:lnSpc>
                <a:spcPct val="150000"/>
              </a:lnSpc>
              <a:buFont typeface="Arial" panose="020B0604020202020204" pitchFamily="34" charset="0"/>
              <a:buChar char="•"/>
            </a:pPr>
            <a:r>
              <a:rPr lang="en-US" altLang="zh-CN" sz="1400" dirty="0">
                <a:latin typeface="华文仿宋" panose="02010600040101010101" pitchFamily="2" charset="-122"/>
                <a:ea typeface="华文仿宋" panose="02010600040101010101" pitchFamily="2" charset="-122"/>
              </a:rPr>
              <a:t>AlphaGo</a:t>
            </a:r>
            <a:r>
              <a:rPr lang="zh-CN" altLang="en-US" sz="1400" dirty="0">
                <a:latin typeface="华文仿宋" panose="02010600040101010101" pitchFamily="2" charset="-122"/>
                <a:ea typeface="华文仿宋" panose="02010600040101010101" pitchFamily="2" charset="-122"/>
              </a:rPr>
              <a:t>在围棋比赛中击败人类冠军（</a:t>
            </a:r>
            <a:r>
              <a:rPr lang="en-US" altLang="zh-CN" sz="1400" dirty="0">
                <a:latin typeface="华文仿宋" panose="02010600040101010101" pitchFamily="2" charset="-122"/>
                <a:ea typeface="华文仿宋" panose="02010600040101010101" pitchFamily="2" charset="-122"/>
              </a:rPr>
              <a:t>2016</a:t>
            </a:r>
            <a:r>
              <a:rPr lang="zh-CN" altLang="en-US" sz="1400" dirty="0">
                <a:latin typeface="华文仿宋" panose="02010600040101010101" pitchFamily="2" charset="-122"/>
                <a:ea typeface="华文仿宋" panose="02010600040101010101" pitchFamily="2" charset="-122"/>
              </a:rPr>
              <a:t>年）</a:t>
            </a:r>
            <a:endParaRPr lang="en-US" altLang="zh-CN" sz="1400" dirty="0">
              <a:latin typeface="华文仿宋" panose="02010600040101010101" pitchFamily="2" charset="-122"/>
              <a:ea typeface="华文仿宋" panose="02010600040101010101" pitchFamily="2" charset="-122"/>
            </a:endParaRPr>
          </a:p>
          <a:p>
            <a:pPr marL="1257300" lvl="2" indent="-342900">
              <a:lnSpc>
                <a:spcPct val="150000"/>
              </a:lnSpc>
              <a:buFont typeface="Arial" panose="020B0604020202020204" pitchFamily="34" charset="0"/>
              <a:buChar char="•"/>
            </a:pPr>
            <a:r>
              <a:rPr lang="en-US" altLang="zh-CN" sz="1400" dirty="0">
                <a:latin typeface="华文仿宋" panose="02010600040101010101" pitchFamily="2" charset="-122"/>
                <a:ea typeface="华文仿宋" panose="02010600040101010101" pitchFamily="2" charset="-122"/>
              </a:rPr>
              <a:t>···</a:t>
            </a:r>
          </a:p>
          <a:p>
            <a:pPr marL="800100" lvl="1" indent="-342900">
              <a:lnSpc>
                <a:spcPct val="150000"/>
              </a:lnSpc>
              <a:buFont typeface="Wingdings" panose="05000000000000000000" pitchFamily="2" charset="2"/>
              <a:buChar char="Ø"/>
            </a:pPr>
            <a:r>
              <a:rPr lang="zh-CN" altLang="en-US" sz="1400" dirty="0">
                <a:latin typeface="华文仿宋" panose="02010600040101010101" pitchFamily="2" charset="-122"/>
                <a:ea typeface="华文仿宋" panose="02010600040101010101" pitchFamily="2" charset="-122"/>
              </a:rPr>
              <a:t>上述成功的人工智能应用都依赖于从大规模数据中进行学习。</a:t>
            </a:r>
            <a:endParaRPr lang="en-US" altLang="zh-CN" sz="1400" dirty="0">
              <a:latin typeface="华文仿宋" panose="02010600040101010101" pitchFamily="2" charset="-122"/>
              <a:ea typeface="华文仿宋" panose="02010600040101010101" pitchFamily="2" charset="-122"/>
            </a:endParaRPr>
          </a:p>
          <a:p>
            <a:pPr marL="1257300" lvl="2" indent="-342900">
              <a:lnSpc>
                <a:spcPct val="150000"/>
              </a:lnSpc>
              <a:buFont typeface="Arial" panose="020B0604020202020204" pitchFamily="34" charset="0"/>
              <a:buChar char="•"/>
            </a:pPr>
            <a:r>
              <a:rPr lang="en-US" altLang="zh-CN" sz="1400" dirty="0">
                <a:latin typeface="华文仿宋" panose="02010600040101010101" pitchFamily="2" charset="-122"/>
                <a:ea typeface="华文仿宋" panose="02010600040101010101" pitchFamily="2" charset="-122"/>
              </a:rPr>
              <a:t>AlphaGo</a:t>
            </a:r>
            <a:r>
              <a:rPr lang="zh-CN" altLang="en-US" sz="1400" dirty="0">
                <a:latin typeface="华文仿宋" panose="02010600040101010101" pitchFamily="2" charset="-122"/>
                <a:ea typeface="华文仿宋" panose="02010600040101010101" pitchFamily="2" charset="-122"/>
              </a:rPr>
              <a:t>自我对弈高达</a:t>
            </a:r>
            <a:r>
              <a:rPr lang="en-US" altLang="zh-CN" sz="1400" dirty="0">
                <a:latin typeface="华文仿宋" panose="02010600040101010101" pitchFamily="2" charset="-122"/>
                <a:ea typeface="华文仿宋" panose="02010600040101010101" pitchFamily="2" charset="-122"/>
              </a:rPr>
              <a:t>3000</a:t>
            </a:r>
            <a:r>
              <a:rPr lang="zh-CN" altLang="en-US" sz="1400" dirty="0">
                <a:latin typeface="华文仿宋" panose="02010600040101010101" pitchFamily="2" charset="-122"/>
                <a:ea typeface="华文仿宋" panose="02010600040101010101" pitchFamily="2" charset="-122"/>
              </a:rPr>
              <a:t>万盘</a:t>
            </a:r>
            <a:endParaRPr lang="en-US" altLang="zh-CN" sz="1400" dirty="0">
              <a:latin typeface="华文仿宋" panose="02010600040101010101" pitchFamily="2" charset="-122"/>
              <a:ea typeface="华文仿宋" panose="02010600040101010101" pitchFamily="2" charset="-122"/>
            </a:endParaRPr>
          </a:p>
          <a:p>
            <a:pPr marL="1257300" lvl="2" indent="-342900">
              <a:lnSpc>
                <a:spcPct val="150000"/>
              </a:lnSpc>
              <a:buFont typeface="Arial" panose="020B0604020202020204" pitchFamily="34" charset="0"/>
              <a:buChar char="•"/>
            </a:pPr>
            <a:r>
              <a:rPr lang="en-US" altLang="zh-CN" sz="1400" dirty="0">
                <a:latin typeface="华文仿宋" panose="02010600040101010101" pitchFamily="2" charset="-122"/>
                <a:ea typeface="华文仿宋" panose="02010600040101010101" pitchFamily="2" charset="-122"/>
              </a:rPr>
              <a:t>ISLVRC 2012</a:t>
            </a:r>
            <a:r>
              <a:rPr lang="zh-CN" altLang="en-US" sz="1400" dirty="0">
                <a:latin typeface="华文仿宋" panose="02010600040101010101" pitchFamily="2" charset="-122"/>
                <a:ea typeface="华文仿宋" panose="02010600040101010101" pitchFamily="2" charset="-122"/>
              </a:rPr>
              <a:t>训练集有</a:t>
            </a:r>
            <a:r>
              <a:rPr lang="en-US" altLang="zh-CN" sz="1400" dirty="0">
                <a:latin typeface="华文仿宋" panose="02010600040101010101" pitchFamily="2" charset="-122"/>
                <a:ea typeface="华文仿宋" panose="02010600040101010101" pitchFamily="2" charset="-122"/>
              </a:rPr>
              <a:t>128</a:t>
            </a:r>
            <a:r>
              <a:rPr lang="zh-CN" altLang="en-US" sz="1400" dirty="0">
                <a:latin typeface="华文仿宋" panose="02010600040101010101" pitchFamily="2" charset="-122"/>
                <a:ea typeface="华文仿宋" panose="02010600040101010101" pitchFamily="2" charset="-122"/>
              </a:rPr>
              <a:t>万多张图像</a:t>
            </a:r>
            <a:endParaRPr lang="en-US" altLang="zh-CN" sz="1400" dirty="0">
              <a:latin typeface="华文仿宋" panose="02010600040101010101" pitchFamily="2" charset="-122"/>
              <a:ea typeface="华文仿宋" panose="02010600040101010101" pitchFamily="2" charset="-122"/>
            </a:endParaRPr>
          </a:p>
          <a:p>
            <a:pPr marL="1257300" lvl="2" indent="-342900">
              <a:lnSpc>
                <a:spcPct val="150000"/>
              </a:lnSpc>
              <a:buFont typeface="Arial" panose="020B0604020202020204" pitchFamily="34" charset="0"/>
              <a:buChar char="•"/>
            </a:pPr>
            <a:r>
              <a:rPr lang="en-US" altLang="zh-CN" sz="1400" dirty="0">
                <a:latin typeface="华文仿宋" panose="02010600040101010101" pitchFamily="2" charset="-122"/>
                <a:ea typeface="华文仿宋" panose="02010600040101010101" pitchFamily="2" charset="-122"/>
              </a:rPr>
              <a:t>···</a:t>
            </a:r>
          </a:p>
          <a:p>
            <a:pPr marL="1257300" lvl="2" indent="-342900">
              <a:lnSpc>
                <a:spcPct val="150000"/>
              </a:lnSpc>
              <a:buFont typeface="Arial" panose="020B0604020202020204" pitchFamily="34" charset="0"/>
              <a:buChar char="•"/>
            </a:pPr>
            <a:endParaRPr lang="en-US" altLang="zh-CN" sz="14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755302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22B031A0-767C-2843-B947-BA9AEBBEEB1B}"/>
              </a:ext>
            </a:extLst>
          </p:cNvPr>
          <p:cNvSpPr/>
          <p:nvPr/>
        </p:nvSpPr>
        <p:spPr>
          <a:xfrm>
            <a:off x="0" y="0"/>
            <a:ext cx="12192000" cy="830997"/>
          </a:xfrm>
          <a:prstGeom prst="rect">
            <a:avLst/>
          </a:prstGeom>
          <a:gradFill>
            <a:gsLst>
              <a:gs pos="17000">
                <a:srgbClr val="004EA2"/>
              </a:gs>
              <a:gs pos="100000">
                <a:srgbClr val="007BF6"/>
              </a:gs>
            </a:gsLst>
            <a:lin ang="81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elveticaExt-Normal"/>
              <a:ea typeface="OPPOSans B"/>
              <a:cs typeface="+mn-cs"/>
            </a:endParaRPr>
          </a:p>
        </p:txBody>
      </p:sp>
      <p:sp>
        <p:nvSpPr>
          <p:cNvPr id="15" name="文本框 14">
            <a:extLst>
              <a:ext uri="{FF2B5EF4-FFF2-40B4-BE49-F238E27FC236}">
                <a16:creationId xmlns:a16="http://schemas.microsoft.com/office/drawing/2014/main" id="{95355D6E-1C5E-984B-BCD2-7F64C86528EB}"/>
              </a:ext>
            </a:extLst>
          </p:cNvPr>
          <p:cNvSpPr txBox="1"/>
          <p:nvPr/>
        </p:nvSpPr>
        <p:spPr>
          <a:xfrm>
            <a:off x="305946" y="184666"/>
            <a:ext cx="10626387" cy="461665"/>
          </a:xfrm>
          <a:prstGeom prst="rect">
            <a:avLst/>
          </a:prstGeom>
          <a:noFill/>
        </p:spPr>
        <p:txBody>
          <a:bodyPr wrap="square">
            <a:spAutoFit/>
          </a:bodyPr>
          <a:lstStyle/>
          <a:p>
            <a:pPr lvl="0">
              <a:defRPr/>
            </a:pPr>
            <a:r>
              <a:rPr lang="zh-CN" altLang="en-US" sz="2400" b="1" dirty="0">
                <a:solidFill>
                  <a:schemeClr val="bg1"/>
                </a:solidFill>
                <a:latin typeface="华文仿宋" panose="02010600040101010101" pitchFamily="2" charset="-122"/>
                <a:ea typeface="华文仿宋" panose="02010600040101010101" pitchFamily="2" charset="-122"/>
                <a:cs typeface="+mn-ea"/>
                <a:sym typeface="+mn-lt"/>
              </a:rPr>
              <a:t>研究背景</a:t>
            </a:r>
            <a:endParaRPr lang="zh-CN" altLang="en-US" sz="2400" dirty="0">
              <a:solidFill>
                <a:schemeClr val="bg1"/>
              </a:solidFill>
              <a:latin typeface="Microsoft YaHei" panose="020B0503020204020204" pitchFamily="34" charset="-122"/>
              <a:ea typeface="Microsoft YaHei" panose="020B0503020204020204" pitchFamily="34" charset="-122"/>
            </a:endParaRPr>
          </a:p>
        </p:txBody>
      </p:sp>
      <p:sp>
        <p:nvSpPr>
          <p:cNvPr id="13" name="矩形 12">
            <a:extLst>
              <a:ext uri="{FF2B5EF4-FFF2-40B4-BE49-F238E27FC236}">
                <a16:creationId xmlns:a16="http://schemas.microsoft.com/office/drawing/2014/main" id="{8AC2196F-6185-6947-8C39-A43A41C04C9D}"/>
              </a:ext>
            </a:extLst>
          </p:cNvPr>
          <p:cNvSpPr/>
          <p:nvPr/>
        </p:nvSpPr>
        <p:spPr>
          <a:xfrm>
            <a:off x="7445696" y="830997"/>
            <a:ext cx="4806462" cy="54640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2F2F2"/>
              </a:solidFill>
              <a:effectLst/>
              <a:uLnTx/>
              <a:uFillTx/>
              <a:latin typeface="DIN"/>
              <a:ea typeface="方正兰亭细黑_GBK"/>
              <a:cs typeface="+mn-cs"/>
            </a:endParaRPr>
          </a:p>
        </p:txBody>
      </p:sp>
      <p:sp>
        <p:nvSpPr>
          <p:cNvPr id="20" name="文本框 19">
            <a:extLst>
              <a:ext uri="{FF2B5EF4-FFF2-40B4-BE49-F238E27FC236}">
                <a16:creationId xmlns:a16="http://schemas.microsoft.com/office/drawing/2014/main" id="{12173934-529B-4CDF-8103-0ED1F1BA04BB}"/>
              </a:ext>
            </a:extLst>
          </p:cNvPr>
          <p:cNvSpPr txBox="1"/>
          <p:nvPr/>
        </p:nvSpPr>
        <p:spPr>
          <a:xfrm>
            <a:off x="7052009" y="1237827"/>
            <a:ext cx="4758332" cy="4624728"/>
          </a:xfrm>
          <a:prstGeom prst="rect">
            <a:avLst/>
          </a:prstGeom>
          <a:noFill/>
        </p:spPr>
        <p:txBody>
          <a:bodyPr wrap="square">
            <a:spAutoFit/>
          </a:bodyPr>
          <a:lstStyle/>
          <a:p>
            <a:pPr marL="800100" lvl="1" indent="-342900">
              <a:lnSpc>
                <a:spcPct val="150000"/>
              </a:lnSpc>
              <a:buFont typeface="Wingdings" panose="05000000000000000000" pitchFamily="2" charset="2"/>
              <a:buChar char="Ø"/>
            </a:pPr>
            <a:r>
              <a:rPr lang="zh-CN" altLang="en-US" sz="1600" dirty="0">
                <a:latin typeface="华文仿宋" panose="02010600040101010101" pitchFamily="2" charset="-122"/>
                <a:ea typeface="华文仿宋" panose="02010600040101010101" pitchFamily="2" charset="-122"/>
              </a:rPr>
              <a:t>在</a:t>
            </a:r>
            <a:r>
              <a:rPr lang="zh-CN" altLang="en-US" sz="1400" dirty="0">
                <a:latin typeface="华文仿宋" panose="02010600040101010101" pitchFamily="2" charset="-122"/>
                <a:ea typeface="华文仿宋" panose="02010600040101010101" pitchFamily="2" charset="-122"/>
              </a:rPr>
              <a:t>很多场景下，收集大量的有标签数据是</a:t>
            </a:r>
            <a:r>
              <a:rPr lang="zh-CN" altLang="en-US" sz="1400" b="1" dirty="0">
                <a:latin typeface="华文仿宋" panose="02010600040101010101" pitchFamily="2" charset="-122"/>
                <a:ea typeface="华文仿宋" panose="02010600040101010101" pitchFamily="2" charset="-122"/>
              </a:rPr>
              <a:t>非常昂贵、困难、甚至不可能</a:t>
            </a:r>
            <a:r>
              <a:rPr lang="zh-CN" altLang="en-US" sz="1400" dirty="0">
                <a:latin typeface="华文仿宋" panose="02010600040101010101" pitchFamily="2" charset="-122"/>
                <a:ea typeface="华文仿宋" panose="02010600040101010101" pitchFamily="2" charset="-122"/>
              </a:rPr>
              <a:t>的</a:t>
            </a:r>
            <a:endParaRPr lang="en-US" altLang="zh-CN" sz="1400" dirty="0">
              <a:latin typeface="华文仿宋" panose="02010600040101010101" pitchFamily="2" charset="-122"/>
              <a:ea typeface="华文仿宋" panose="02010600040101010101" pitchFamily="2" charset="-122"/>
            </a:endParaRPr>
          </a:p>
          <a:p>
            <a:pPr marL="1257300" lvl="2" indent="-342900">
              <a:lnSpc>
                <a:spcPct val="150000"/>
              </a:lnSpc>
              <a:buFont typeface="Arial" panose="020B0604020202020204" pitchFamily="34" charset="0"/>
              <a:buChar char="•"/>
            </a:pPr>
            <a:r>
              <a:rPr lang="zh-CN" altLang="en-US" sz="1400" dirty="0">
                <a:latin typeface="华文仿宋" panose="02010600040101010101" pitchFamily="2" charset="-122"/>
                <a:ea typeface="华文仿宋" panose="02010600040101010101" pitchFamily="2" charset="-122"/>
              </a:rPr>
              <a:t>医疗数据</a:t>
            </a:r>
            <a:endParaRPr lang="en-US" altLang="zh-CN" sz="1400" dirty="0">
              <a:latin typeface="华文仿宋" panose="02010600040101010101" pitchFamily="2" charset="-122"/>
              <a:ea typeface="华文仿宋" panose="02010600040101010101" pitchFamily="2" charset="-122"/>
            </a:endParaRPr>
          </a:p>
          <a:p>
            <a:pPr marL="1257300" lvl="2" indent="-342900">
              <a:lnSpc>
                <a:spcPct val="150000"/>
              </a:lnSpc>
              <a:buFont typeface="Arial" panose="020B0604020202020204" pitchFamily="34" charset="0"/>
              <a:buChar char="•"/>
            </a:pPr>
            <a:r>
              <a:rPr lang="zh-CN" altLang="en-US" sz="1400" dirty="0">
                <a:latin typeface="华文仿宋" panose="02010600040101010101" pitchFamily="2" charset="-122"/>
                <a:ea typeface="华文仿宋" panose="02010600040101010101" pitchFamily="2" charset="-122"/>
              </a:rPr>
              <a:t>涉及隐私、伦理以及安全问题的数据</a:t>
            </a:r>
            <a:endParaRPr lang="en-US" altLang="zh-CN" sz="1400" dirty="0">
              <a:latin typeface="华文仿宋" panose="02010600040101010101" pitchFamily="2" charset="-122"/>
              <a:ea typeface="华文仿宋" panose="02010600040101010101" pitchFamily="2" charset="-122"/>
            </a:endParaRPr>
          </a:p>
          <a:p>
            <a:pPr marL="1257300" lvl="2" indent="-342900">
              <a:lnSpc>
                <a:spcPct val="150000"/>
              </a:lnSpc>
              <a:buFont typeface="Arial" panose="020B0604020202020204" pitchFamily="34" charset="0"/>
              <a:buChar char="•"/>
            </a:pPr>
            <a:r>
              <a:rPr lang="zh-CN" altLang="en-US" sz="1400" dirty="0">
                <a:latin typeface="华文仿宋" panose="02010600040101010101" pitchFamily="2" charset="-122"/>
                <a:ea typeface="华文仿宋" panose="02010600040101010101" pitchFamily="2" charset="-122"/>
              </a:rPr>
              <a:t>化学数据 </a:t>
            </a:r>
            <a:endParaRPr lang="en-US" altLang="zh-CN" sz="1400" dirty="0">
              <a:latin typeface="华文仿宋" panose="02010600040101010101" pitchFamily="2" charset="-122"/>
              <a:ea typeface="华文仿宋" panose="02010600040101010101" pitchFamily="2" charset="-122"/>
            </a:endParaRPr>
          </a:p>
          <a:p>
            <a:pPr marL="1257300" lvl="2" indent="-342900">
              <a:lnSpc>
                <a:spcPct val="150000"/>
              </a:lnSpc>
              <a:buFont typeface="Arial" panose="020B0604020202020204" pitchFamily="34" charset="0"/>
              <a:buChar char="•"/>
            </a:pPr>
            <a:r>
              <a:rPr lang="en-US" altLang="zh-CN" sz="1400" dirty="0">
                <a:latin typeface="华文仿宋" panose="02010600040101010101" pitchFamily="2" charset="-122"/>
                <a:ea typeface="华文仿宋" panose="02010600040101010101" pitchFamily="2" charset="-122"/>
              </a:rPr>
              <a:t>····</a:t>
            </a:r>
          </a:p>
          <a:p>
            <a:pPr marL="800100" lvl="1" indent="-342900">
              <a:lnSpc>
                <a:spcPct val="150000"/>
              </a:lnSpc>
              <a:buFont typeface="Arial" panose="020B0604020202020204" pitchFamily="34" charset="0"/>
              <a:buChar char="•"/>
            </a:pPr>
            <a:endParaRPr lang="en-US" altLang="zh-CN" sz="1400" dirty="0">
              <a:latin typeface="华文仿宋" panose="02010600040101010101" pitchFamily="2" charset="-122"/>
              <a:ea typeface="华文仿宋" panose="02010600040101010101" pitchFamily="2" charset="-122"/>
            </a:endParaRPr>
          </a:p>
          <a:p>
            <a:pPr marL="800100" lvl="1" indent="-342900">
              <a:lnSpc>
                <a:spcPct val="150000"/>
              </a:lnSpc>
              <a:buFont typeface="Wingdings" panose="05000000000000000000" pitchFamily="2" charset="2"/>
              <a:buChar char="Ø"/>
            </a:pPr>
            <a:r>
              <a:rPr lang="zh-CN" altLang="en-US" sz="1400" dirty="0">
                <a:latin typeface="华文仿宋" panose="02010600040101010101" pitchFamily="2" charset="-122"/>
                <a:ea typeface="华文仿宋" panose="02010600040101010101" pitchFamily="2" charset="-122"/>
              </a:rPr>
              <a:t>“是否能仅使用数量有限的样本学习得到一个好的模型？”为了解决这个问题，提出一种新的机器学习范式，称为</a:t>
            </a:r>
            <a:r>
              <a:rPr lang="en-US" altLang="zh-CN" sz="1400" dirty="0">
                <a:latin typeface="华文仿宋" panose="02010600040101010101" pitchFamily="2" charset="-122"/>
                <a:ea typeface="华文仿宋" panose="02010600040101010101" pitchFamily="2" charset="-122"/>
              </a:rPr>
              <a:t>Few-Shot Learning</a:t>
            </a:r>
            <a:r>
              <a:rPr lang="zh-CN" altLang="en-US" sz="1400" dirty="0">
                <a:latin typeface="华文仿宋" panose="02010600040101010101" pitchFamily="2" charset="-122"/>
                <a:ea typeface="华文仿宋" panose="02010600040101010101" pitchFamily="2" charset="-122"/>
              </a:rPr>
              <a:t>（</a:t>
            </a:r>
            <a:r>
              <a:rPr lang="en-US" altLang="zh-CN" sz="1400" dirty="0">
                <a:latin typeface="华文仿宋" panose="02010600040101010101" pitchFamily="2" charset="-122"/>
                <a:ea typeface="华文仿宋" panose="02010600040101010101" pitchFamily="2" charset="-122"/>
              </a:rPr>
              <a:t>FSL</a:t>
            </a:r>
            <a:r>
              <a:rPr lang="zh-CN" altLang="en-US" sz="1400" dirty="0">
                <a:latin typeface="华文仿宋" panose="02010600040101010101" pitchFamily="2" charset="-122"/>
                <a:ea typeface="华文仿宋" panose="02010600040101010101" pitchFamily="2" charset="-122"/>
              </a:rPr>
              <a:t>）</a:t>
            </a:r>
            <a:r>
              <a:rPr lang="en-US" altLang="zh-CN" sz="1400" dirty="0">
                <a:latin typeface="华文仿宋" panose="02010600040101010101" pitchFamily="2" charset="-122"/>
                <a:ea typeface="华文仿宋" panose="02010600040101010101" pitchFamily="2" charset="-122"/>
              </a:rPr>
              <a:t>.</a:t>
            </a:r>
          </a:p>
          <a:p>
            <a:pPr marL="800100" lvl="1" indent="-342900">
              <a:lnSpc>
                <a:spcPct val="150000"/>
              </a:lnSpc>
              <a:buFont typeface="Wingdings" panose="05000000000000000000" pitchFamily="2" charset="2"/>
              <a:buChar char="Ø"/>
            </a:pPr>
            <a:r>
              <a:rPr lang="en-US" altLang="zh-CN" sz="1400" dirty="0">
                <a:latin typeface="仿宋" panose="02010609060101010101" charset="-122"/>
                <a:ea typeface="仿宋" panose="02010609060101010101" charset="-122"/>
              </a:rPr>
              <a:t>FSL</a:t>
            </a:r>
            <a:r>
              <a:rPr lang="zh-CN" altLang="en-US" sz="1400" dirty="0">
                <a:latin typeface="仿宋" panose="02010609060101010101" charset="-122"/>
                <a:ea typeface="仿宋" panose="02010609060101010101" charset="-122"/>
              </a:rPr>
              <a:t>已经成为机器学习的发展中一个十分重要的课题，不论是学术界还是工业界都高度关注。</a:t>
            </a:r>
          </a:p>
          <a:p>
            <a:pPr lvl="1">
              <a:lnSpc>
                <a:spcPct val="150000"/>
              </a:lnSpc>
            </a:pPr>
            <a:br>
              <a:rPr lang="zh-CN" altLang="en-US" sz="1400" dirty="0"/>
            </a:br>
            <a:endParaRPr lang="ko-KR" altLang="en-US" sz="1400" b="1" dirty="0">
              <a:latin typeface="微软雅黑" panose="020B0503020204020204" pitchFamily="34" charset="-122"/>
              <a:cs typeface="Arial" panose="020B0604020202020204" pitchFamily="34" charset="0"/>
            </a:endParaRPr>
          </a:p>
        </p:txBody>
      </p:sp>
      <p:pic>
        <p:nvPicPr>
          <p:cNvPr id="21" name="图片 20">
            <a:extLst>
              <a:ext uri="{FF2B5EF4-FFF2-40B4-BE49-F238E27FC236}">
                <a16:creationId xmlns:a16="http://schemas.microsoft.com/office/drawing/2014/main" id="{A5BB7E25-E07C-48FB-A2BF-FF71EA72097A}"/>
              </a:ext>
            </a:extLst>
          </p:cNvPr>
          <p:cNvPicPr>
            <a:picLocks noChangeAspect="1"/>
          </p:cNvPicPr>
          <p:nvPr/>
        </p:nvPicPr>
        <p:blipFill>
          <a:blip r:embed="rId3"/>
          <a:stretch>
            <a:fillRect/>
          </a:stretch>
        </p:blipFill>
        <p:spPr>
          <a:xfrm>
            <a:off x="1250661" y="881547"/>
            <a:ext cx="4944375" cy="5339423"/>
          </a:xfrm>
          <a:prstGeom prst="rect">
            <a:avLst/>
          </a:prstGeom>
        </p:spPr>
      </p:pic>
      <p:sp>
        <p:nvSpPr>
          <p:cNvPr id="22" name="矩形 21">
            <a:extLst>
              <a:ext uri="{FF2B5EF4-FFF2-40B4-BE49-F238E27FC236}">
                <a16:creationId xmlns:a16="http://schemas.microsoft.com/office/drawing/2014/main" id="{3B057752-6A1E-4132-B941-63C74B18F480}"/>
              </a:ext>
            </a:extLst>
          </p:cNvPr>
          <p:cNvSpPr/>
          <p:nvPr/>
        </p:nvSpPr>
        <p:spPr>
          <a:xfrm>
            <a:off x="0" y="6027597"/>
            <a:ext cx="12192000" cy="830997"/>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3" name="图形 22">
            <a:extLst>
              <a:ext uri="{FF2B5EF4-FFF2-40B4-BE49-F238E27FC236}">
                <a16:creationId xmlns:a16="http://schemas.microsoft.com/office/drawing/2014/main" id="{140FE706-BECF-40DC-BBF2-E147A2C61DA3}"/>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b="23039"/>
          <a:stretch/>
        </p:blipFill>
        <p:spPr>
          <a:xfrm>
            <a:off x="206279" y="6255810"/>
            <a:ext cx="636861" cy="417524"/>
          </a:xfrm>
          <a:prstGeom prst="rect">
            <a:avLst/>
          </a:prstGeom>
        </p:spPr>
      </p:pic>
      <p:sp>
        <p:nvSpPr>
          <p:cNvPr id="24" name="文本框 23">
            <a:extLst>
              <a:ext uri="{FF2B5EF4-FFF2-40B4-BE49-F238E27FC236}">
                <a16:creationId xmlns:a16="http://schemas.microsoft.com/office/drawing/2014/main" id="{AF7B2508-D0A3-4DE5-8911-2E08CDDF0D1E}"/>
              </a:ext>
            </a:extLst>
          </p:cNvPr>
          <p:cNvSpPr txBox="1"/>
          <p:nvPr/>
        </p:nvSpPr>
        <p:spPr>
          <a:xfrm>
            <a:off x="905393" y="6192119"/>
            <a:ext cx="1453830" cy="584775"/>
          </a:xfrm>
          <a:prstGeom prst="rect">
            <a:avLst/>
          </a:prstGeom>
          <a:noFill/>
        </p:spPr>
        <p:txBody>
          <a:bodyPr wrap="square" rtlCol="0">
            <a:spAutoFit/>
          </a:bodyPr>
          <a:lstStyle>
            <a:defPPr>
              <a:defRPr lang="zh-CN"/>
            </a:defPPr>
            <a:lvl1pPr>
              <a:defRPr sz="1400">
                <a:solidFill>
                  <a:schemeClr val="bg1">
                    <a:lumMod val="65000"/>
                  </a:schemeClr>
                </a:solidFill>
              </a:defRPr>
            </a:lvl1pPr>
          </a:lstStyle>
          <a:p>
            <a:pPr defTabSz="457200"/>
            <a:r>
              <a:rPr lang="zh-CN" altLang="en-US" sz="16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rPr>
              <a:t>小样本学习</a:t>
            </a:r>
            <a:endParaRPr lang="en-US" altLang="zh-CN" sz="16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endParaRPr>
          </a:p>
          <a:p>
            <a:pPr defTabSz="457200"/>
            <a:r>
              <a:rPr lang="zh-CN" altLang="en-US" sz="16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rPr>
              <a:t>     简介</a:t>
            </a:r>
          </a:p>
        </p:txBody>
      </p:sp>
      <p:sp>
        <p:nvSpPr>
          <p:cNvPr id="26" name="文本框 25">
            <a:extLst>
              <a:ext uri="{FF2B5EF4-FFF2-40B4-BE49-F238E27FC236}">
                <a16:creationId xmlns:a16="http://schemas.microsoft.com/office/drawing/2014/main" id="{D8A60B44-9425-4FAD-A03E-C3F1904F39EF}"/>
              </a:ext>
            </a:extLst>
          </p:cNvPr>
          <p:cNvSpPr txBox="1"/>
          <p:nvPr/>
        </p:nvSpPr>
        <p:spPr>
          <a:xfrm>
            <a:off x="2330446" y="6310683"/>
            <a:ext cx="934170" cy="307777"/>
          </a:xfrm>
          <a:prstGeom prst="rect">
            <a:avLst/>
          </a:prstGeom>
          <a:noFill/>
        </p:spPr>
        <p:txBody>
          <a:bodyPr wrap="square" rtlCol="0">
            <a:spAutoFit/>
          </a:bodyPr>
          <a:lstStyle/>
          <a:p>
            <a:pPr algn="ctr">
              <a:defRPr/>
            </a:pPr>
            <a:r>
              <a:rPr lang="zh-CN" altLang="en-US" sz="1400" dirty="0">
                <a:solidFill>
                  <a:schemeClr val="bg1">
                    <a:lumMod val="65000"/>
                  </a:schemeClr>
                </a:solidFill>
                <a:latin typeface="Microsoft YaHei" panose="020B0503020204020204" pitchFamily="34" charset="-122"/>
                <a:ea typeface="Microsoft YaHei" panose="020B0503020204020204" pitchFamily="34" charset="-122"/>
              </a:rPr>
              <a:t>论文背景</a:t>
            </a:r>
          </a:p>
        </p:txBody>
      </p:sp>
      <p:sp>
        <p:nvSpPr>
          <p:cNvPr id="27" name="文本框 26">
            <a:extLst>
              <a:ext uri="{FF2B5EF4-FFF2-40B4-BE49-F238E27FC236}">
                <a16:creationId xmlns:a16="http://schemas.microsoft.com/office/drawing/2014/main" id="{2A5FBD2B-89D5-452E-95CE-D935FC576EF3}"/>
              </a:ext>
            </a:extLst>
          </p:cNvPr>
          <p:cNvSpPr txBox="1"/>
          <p:nvPr/>
        </p:nvSpPr>
        <p:spPr>
          <a:xfrm>
            <a:off x="4684970" y="6310683"/>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结果分析</a:t>
            </a:r>
          </a:p>
        </p:txBody>
      </p:sp>
      <p:sp>
        <p:nvSpPr>
          <p:cNvPr id="28" name="文本框 27">
            <a:extLst>
              <a:ext uri="{FF2B5EF4-FFF2-40B4-BE49-F238E27FC236}">
                <a16:creationId xmlns:a16="http://schemas.microsoft.com/office/drawing/2014/main" id="{255542D9-DA3E-4BF2-95DF-F8B22489DB1E}"/>
              </a:ext>
            </a:extLst>
          </p:cNvPr>
          <p:cNvSpPr txBox="1"/>
          <p:nvPr/>
        </p:nvSpPr>
        <p:spPr>
          <a:xfrm>
            <a:off x="5878969" y="6310683"/>
            <a:ext cx="111436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思考与讨论</a:t>
            </a:r>
          </a:p>
        </p:txBody>
      </p:sp>
      <p:sp>
        <p:nvSpPr>
          <p:cNvPr id="29" name="灯片编号占位符 1">
            <a:extLst>
              <a:ext uri="{FF2B5EF4-FFF2-40B4-BE49-F238E27FC236}">
                <a16:creationId xmlns:a16="http://schemas.microsoft.com/office/drawing/2014/main" id="{82DA6FD1-B895-4EEB-8656-4F23C1BF359D}"/>
              </a:ext>
            </a:extLst>
          </p:cNvPr>
          <p:cNvSpPr>
            <a:spLocks noGrp="1"/>
          </p:cNvSpPr>
          <p:nvPr>
            <p:ph type="sldNum" sz="quarter" idx="12"/>
          </p:nvPr>
        </p:nvSpPr>
        <p:spPr>
          <a:xfrm>
            <a:off x="9275625" y="6411769"/>
            <a:ext cx="2743200" cy="365125"/>
          </a:xfrm>
        </p:spPr>
        <p:txBody>
          <a:bodyPr/>
          <a:lstStyle/>
          <a:p>
            <a:fld id="{573AE892-A395-D04A-8DE8-8AB11E9967EA}" type="slidenum">
              <a:rPr kumimoji="1" lang="zh-CN" altLang="en-US" smtClean="0"/>
              <a:t>5</a:t>
            </a:fld>
            <a:r>
              <a:rPr kumimoji="1" lang="en-US" altLang="zh-CN" dirty="0"/>
              <a:t> /21</a:t>
            </a:r>
            <a:endParaRPr kumimoji="1" lang="zh-CN" altLang="en-US" dirty="0"/>
          </a:p>
        </p:txBody>
      </p:sp>
      <p:cxnSp>
        <p:nvCxnSpPr>
          <p:cNvPr id="30" name="直接连接符 26">
            <a:extLst>
              <a:ext uri="{FF2B5EF4-FFF2-40B4-BE49-F238E27FC236}">
                <a16:creationId xmlns:a16="http://schemas.microsoft.com/office/drawing/2014/main" id="{B3FFE7F9-4331-4FB3-8F9F-8EE9E5175A8A}"/>
              </a:ext>
            </a:extLst>
          </p:cNvPr>
          <p:cNvCxnSpPr>
            <a:cxnSpLocks/>
          </p:cNvCxnSpPr>
          <p:nvPr/>
        </p:nvCxnSpPr>
        <p:spPr>
          <a:xfrm>
            <a:off x="1008424" y="6160699"/>
            <a:ext cx="9959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A7E7C0B4-241C-45EA-8897-8242B63D361C}"/>
              </a:ext>
            </a:extLst>
          </p:cNvPr>
          <p:cNvSpPr txBox="1"/>
          <p:nvPr/>
        </p:nvSpPr>
        <p:spPr>
          <a:xfrm>
            <a:off x="3471593" y="6203418"/>
            <a:ext cx="93417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schemeClr val="bg1">
                    <a:lumMod val="65000"/>
                  </a:schemeClr>
                </a:solidFill>
                <a:effectLst/>
                <a:uLnTx/>
                <a:uFillTx/>
                <a:latin typeface="Microsoft YaHei" panose="020B0503020204020204" pitchFamily="34" charset="-122"/>
                <a:ea typeface="Microsoft YaHei" panose="020B0503020204020204" pitchFamily="34" charset="-122"/>
              </a:rPr>
              <a:t>创新点探究</a:t>
            </a:r>
          </a:p>
        </p:txBody>
      </p:sp>
    </p:spTree>
    <p:extLst>
      <p:ext uri="{BB962C8B-B14F-4D97-AF65-F5344CB8AC3E}">
        <p14:creationId xmlns:p14="http://schemas.microsoft.com/office/powerpoint/2010/main" val="111041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E661AA25-3EE4-9841-821F-8BA8FB26D6BF}"/>
              </a:ext>
            </a:extLst>
          </p:cNvPr>
          <p:cNvSpPr/>
          <p:nvPr/>
        </p:nvSpPr>
        <p:spPr>
          <a:xfrm>
            <a:off x="0" y="0"/>
            <a:ext cx="12192000" cy="830997"/>
          </a:xfrm>
          <a:prstGeom prst="rect">
            <a:avLst/>
          </a:prstGeom>
          <a:gradFill>
            <a:gsLst>
              <a:gs pos="17000">
                <a:srgbClr val="004EA2"/>
              </a:gs>
              <a:gs pos="100000">
                <a:srgbClr val="007BF6"/>
              </a:gs>
            </a:gsLst>
            <a:lin ang="81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elveticaExt-Normal"/>
              <a:ea typeface="OPPOSans B"/>
              <a:cs typeface="+mn-cs"/>
            </a:endParaRPr>
          </a:p>
        </p:txBody>
      </p:sp>
      <p:sp>
        <p:nvSpPr>
          <p:cNvPr id="14" name="文本框 13">
            <a:extLst>
              <a:ext uri="{FF2B5EF4-FFF2-40B4-BE49-F238E27FC236}">
                <a16:creationId xmlns:a16="http://schemas.microsoft.com/office/drawing/2014/main" id="{575B287A-F2A8-0648-B0F8-F3D976C390AD}"/>
              </a:ext>
            </a:extLst>
          </p:cNvPr>
          <p:cNvSpPr txBox="1"/>
          <p:nvPr/>
        </p:nvSpPr>
        <p:spPr>
          <a:xfrm>
            <a:off x="305946" y="192063"/>
            <a:ext cx="10626387" cy="461665"/>
          </a:xfrm>
          <a:prstGeom prst="rect">
            <a:avLst/>
          </a:prstGeom>
          <a:noFill/>
        </p:spPr>
        <p:txBody>
          <a:bodyPr wrap="square">
            <a:spAutoFit/>
          </a:bodyPr>
          <a:lstStyle/>
          <a:p>
            <a:pPr>
              <a:defRPr/>
            </a:pPr>
            <a:r>
              <a:rPr lang="zh-CN" altLang="en-US" sz="2400" b="1" dirty="0">
                <a:solidFill>
                  <a:schemeClr val="bg1"/>
                </a:solidFill>
                <a:latin typeface="华文仿宋" panose="02010600040101010101" pitchFamily="2" charset="-122"/>
                <a:ea typeface="华文仿宋" panose="02010600040101010101" pitchFamily="2" charset="-122"/>
                <a:cs typeface="+mn-ea"/>
                <a:sym typeface="+mn-lt"/>
              </a:rPr>
              <a:t>相关定义</a:t>
            </a:r>
            <a:endParaRPr lang="zh-CN" altLang="en-US" sz="2400" b="1" dirty="0">
              <a:solidFill>
                <a:schemeClr val="bg1"/>
              </a:solidFill>
              <a:latin typeface="华文仿宋" panose="02010600040101010101" pitchFamily="2" charset="-122"/>
              <a:ea typeface="华文仿宋" panose="02010600040101010101" pitchFamily="2" charset="-122"/>
              <a:cs typeface="+mn-ea"/>
            </a:endParaRPr>
          </a:p>
        </p:txBody>
      </p:sp>
      <p:sp>
        <p:nvSpPr>
          <p:cNvPr id="24" name="矩形 23">
            <a:extLst>
              <a:ext uri="{FF2B5EF4-FFF2-40B4-BE49-F238E27FC236}">
                <a16:creationId xmlns:a16="http://schemas.microsoft.com/office/drawing/2014/main" id="{007B43CF-0AEE-4F3D-8700-01CA48475DE6}"/>
              </a:ext>
            </a:extLst>
          </p:cNvPr>
          <p:cNvSpPr/>
          <p:nvPr/>
        </p:nvSpPr>
        <p:spPr>
          <a:xfrm>
            <a:off x="0" y="6027597"/>
            <a:ext cx="12192000" cy="830997"/>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5" name="图形 24">
            <a:extLst>
              <a:ext uri="{FF2B5EF4-FFF2-40B4-BE49-F238E27FC236}">
                <a16:creationId xmlns:a16="http://schemas.microsoft.com/office/drawing/2014/main" id="{A2304233-0DA5-44BD-8C94-9E11127381E9}"/>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23039"/>
          <a:stretch/>
        </p:blipFill>
        <p:spPr>
          <a:xfrm>
            <a:off x="206279" y="6255810"/>
            <a:ext cx="636861" cy="417524"/>
          </a:xfrm>
          <a:prstGeom prst="rect">
            <a:avLst/>
          </a:prstGeom>
        </p:spPr>
      </p:pic>
      <p:sp>
        <p:nvSpPr>
          <p:cNvPr id="26" name="文本框 25">
            <a:extLst>
              <a:ext uri="{FF2B5EF4-FFF2-40B4-BE49-F238E27FC236}">
                <a16:creationId xmlns:a16="http://schemas.microsoft.com/office/drawing/2014/main" id="{47EA90C0-0211-41A8-B91D-C840723555ED}"/>
              </a:ext>
            </a:extLst>
          </p:cNvPr>
          <p:cNvSpPr txBox="1"/>
          <p:nvPr/>
        </p:nvSpPr>
        <p:spPr>
          <a:xfrm>
            <a:off x="905393" y="6192119"/>
            <a:ext cx="1453830" cy="584775"/>
          </a:xfrm>
          <a:prstGeom prst="rect">
            <a:avLst/>
          </a:prstGeom>
          <a:noFill/>
        </p:spPr>
        <p:txBody>
          <a:bodyPr wrap="square" rtlCol="0">
            <a:spAutoFit/>
          </a:bodyPr>
          <a:lstStyle>
            <a:defPPr>
              <a:defRPr lang="zh-CN"/>
            </a:defPPr>
            <a:lvl1pPr>
              <a:defRPr sz="1400">
                <a:solidFill>
                  <a:schemeClr val="bg1">
                    <a:lumMod val="65000"/>
                  </a:schemeClr>
                </a:solidFill>
              </a:defRPr>
            </a:lvl1pPr>
          </a:lstStyle>
          <a:p>
            <a:pPr defTabSz="457200"/>
            <a:r>
              <a:rPr lang="zh-CN" altLang="en-US" sz="16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rPr>
              <a:t>小样本学习</a:t>
            </a:r>
            <a:endParaRPr lang="en-US" altLang="zh-CN" sz="16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endParaRPr>
          </a:p>
          <a:p>
            <a:pPr defTabSz="457200"/>
            <a:r>
              <a:rPr lang="zh-CN" altLang="en-US" sz="16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rPr>
              <a:t>     简介</a:t>
            </a:r>
          </a:p>
        </p:txBody>
      </p:sp>
      <p:sp>
        <p:nvSpPr>
          <p:cNvPr id="28" name="文本框 27">
            <a:extLst>
              <a:ext uri="{FF2B5EF4-FFF2-40B4-BE49-F238E27FC236}">
                <a16:creationId xmlns:a16="http://schemas.microsoft.com/office/drawing/2014/main" id="{27A9FA2F-5E84-4964-A753-F952E15EB2EA}"/>
              </a:ext>
            </a:extLst>
          </p:cNvPr>
          <p:cNvSpPr txBox="1"/>
          <p:nvPr/>
        </p:nvSpPr>
        <p:spPr>
          <a:xfrm>
            <a:off x="2330446" y="6310683"/>
            <a:ext cx="934170" cy="307777"/>
          </a:xfrm>
          <a:prstGeom prst="rect">
            <a:avLst/>
          </a:prstGeom>
          <a:noFill/>
        </p:spPr>
        <p:txBody>
          <a:bodyPr wrap="square" rtlCol="0">
            <a:spAutoFit/>
          </a:bodyPr>
          <a:lstStyle/>
          <a:p>
            <a:pPr algn="ctr">
              <a:defRPr/>
            </a:pPr>
            <a:r>
              <a:rPr lang="zh-CN" altLang="en-US" sz="1400" dirty="0">
                <a:solidFill>
                  <a:schemeClr val="bg1">
                    <a:lumMod val="65000"/>
                  </a:schemeClr>
                </a:solidFill>
                <a:latin typeface="Microsoft YaHei" panose="020B0503020204020204" pitchFamily="34" charset="-122"/>
                <a:ea typeface="Microsoft YaHei" panose="020B0503020204020204" pitchFamily="34" charset="-122"/>
              </a:rPr>
              <a:t>论文背景</a:t>
            </a:r>
          </a:p>
        </p:txBody>
      </p:sp>
      <p:sp>
        <p:nvSpPr>
          <p:cNvPr id="29" name="文本框 28">
            <a:extLst>
              <a:ext uri="{FF2B5EF4-FFF2-40B4-BE49-F238E27FC236}">
                <a16:creationId xmlns:a16="http://schemas.microsoft.com/office/drawing/2014/main" id="{29D3E7C6-AEEE-4C8B-8EE6-951E569DB5AF}"/>
              </a:ext>
            </a:extLst>
          </p:cNvPr>
          <p:cNvSpPr txBox="1"/>
          <p:nvPr/>
        </p:nvSpPr>
        <p:spPr>
          <a:xfrm>
            <a:off x="4684970" y="6310683"/>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结果分析</a:t>
            </a:r>
          </a:p>
        </p:txBody>
      </p:sp>
      <p:sp>
        <p:nvSpPr>
          <p:cNvPr id="30" name="文本框 29">
            <a:extLst>
              <a:ext uri="{FF2B5EF4-FFF2-40B4-BE49-F238E27FC236}">
                <a16:creationId xmlns:a16="http://schemas.microsoft.com/office/drawing/2014/main" id="{9E6A2DFF-FA93-405A-B1BE-B3F1116FF710}"/>
              </a:ext>
            </a:extLst>
          </p:cNvPr>
          <p:cNvSpPr txBox="1"/>
          <p:nvPr/>
        </p:nvSpPr>
        <p:spPr>
          <a:xfrm>
            <a:off x="5878969" y="6310683"/>
            <a:ext cx="111436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思考与讨论</a:t>
            </a:r>
          </a:p>
        </p:txBody>
      </p:sp>
      <p:sp>
        <p:nvSpPr>
          <p:cNvPr id="32" name="灯片编号占位符 1">
            <a:extLst>
              <a:ext uri="{FF2B5EF4-FFF2-40B4-BE49-F238E27FC236}">
                <a16:creationId xmlns:a16="http://schemas.microsoft.com/office/drawing/2014/main" id="{94A8DFE3-B88E-432F-8EBC-1709F457EAEF}"/>
              </a:ext>
            </a:extLst>
          </p:cNvPr>
          <p:cNvSpPr>
            <a:spLocks noGrp="1"/>
          </p:cNvSpPr>
          <p:nvPr>
            <p:ph type="sldNum" sz="quarter" idx="12"/>
          </p:nvPr>
        </p:nvSpPr>
        <p:spPr>
          <a:xfrm>
            <a:off x="9275625" y="6411769"/>
            <a:ext cx="2743200" cy="365125"/>
          </a:xfrm>
        </p:spPr>
        <p:txBody>
          <a:bodyPr/>
          <a:lstStyle/>
          <a:p>
            <a:fld id="{573AE892-A395-D04A-8DE8-8AB11E9967EA}" type="slidenum">
              <a:rPr kumimoji="1" lang="zh-CN" altLang="en-US" smtClean="0"/>
              <a:t>6</a:t>
            </a:fld>
            <a:r>
              <a:rPr kumimoji="1" lang="en-US" altLang="zh-CN" dirty="0"/>
              <a:t> /21</a:t>
            </a:r>
            <a:endParaRPr kumimoji="1" lang="zh-CN" altLang="en-US" dirty="0"/>
          </a:p>
        </p:txBody>
      </p:sp>
      <p:cxnSp>
        <p:nvCxnSpPr>
          <p:cNvPr id="33" name="直接连接符 26">
            <a:extLst>
              <a:ext uri="{FF2B5EF4-FFF2-40B4-BE49-F238E27FC236}">
                <a16:creationId xmlns:a16="http://schemas.microsoft.com/office/drawing/2014/main" id="{32DF11CF-CE40-4AFD-8C10-BC836466B151}"/>
              </a:ext>
            </a:extLst>
          </p:cNvPr>
          <p:cNvCxnSpPr>
            <a:cxnSpLocks/>
          </p:cNvCxnSpPr>
          <p:nvPr/>
        </p:nvCxnSpPr>
        <p:spPr>
          <a:xfrm>
            <a:off x="1008424" y="6160699"/>
            <a:ext cx="9959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56FE8140-55A3-42C7-8E6F-158AE4BEDE26}"/>
              </a:ext>
            </a:extLst>
          </p:cNvPr>
          <p:cNvSpPr txBox="1"/>
          <p:nvPr/>
        </p:nvSpPr>
        <p:spPr>
          <a:xfrm>
            <a:off x="524709" y="1623844"/>
            <a:ext cx="9497231" cy="2948499"/>
          </a:xfrm>
          <a:prstGeom prst="rect">
            <a:avLst/>
          </a:prstGeom>
          <a:noFill/>
        </p:spPr>
        <p:txBody>
          <a:bodyPr wrap="square">
            <a:spAutoFit/>
          </a:bodyPr>
          <a:lstStyle/>
          <a:p>
            <a:pPr marL="742950" lvl="1" indent="-285750" fontAlgn="base">
              <a:lnSpc>
                <a:spcPct val="150000"/>
              </a:lnSpc>
              <a:spcBef>
                <a:spcPct val="20000"/>
              </a:spcBef>
              <a:spcAft>
                <a:spcPct val="0"/>
              </a:spcAft>
              <a:buFont typeface="Wingdings" panose="05000000000000000000" pitchFamily="2" charset="2"/>
              <a:buChar char="Ø"/>
            </a:pPr>
            <a:r>
              <a:rPr lang="zh-CN" altLang="en-US" sz="1400" b="1" dirty="0">
                <a:solidFill>
                  <a:srgbClr val="357AED"/>
                </a:solidFill>
                <a:latin typeface="华文仿宋" panose="02010600040101010101" pitchFamily="2" charset="-122"/>
                <a:ea typeface="华文仿宋" panose="02010600040101010101" pitchFamily="2" charset="-122"/>
                <a:cs typeface="Times New Roman" panose="02020603050405020304" pitchFamily="18" charset="0"/>
                <a:sym typeface="+mn-ea"/>
              </a:rPr>
              <a:t>机器学习</a:t>
            </a:r>
            <a:endParaRPr lang="zh-CN" altLang="en-US" sz="1400" b="1" dirty="0">
              <a:solidFill>
                <a:srgbClr val="357AED"/>
              </a:solidFill>
              <a:latin typeface="华文仿宋" panose="02010600040101010101" pitchFamily="2" charset="-122"/>
              <a:ea typeface="华文仿宋" panose="02010600040101010101" pitchFamily="2" charset="-122"/>
              <a:cs typeface="Times New Roman" panose="02020603050405020304" pitchFamily="18" charset="0"/>
            </a:endParaRPr>
          </a:p>
          <a:p>
            <a:pPr marL="1200150" lvl="2" indent="-285750" fontAlgn="base">
              <a:lnSpc>
                <a:spcPct val="150000"/>
              </a:lnSpc>
              <a:spcBef>
                <a:spcPct val="20000"/>
              </a:spcBef>
              <a:spcAft>
                <a:spcPct val="0"/>
              </a:spcAft>
              <a:buFont typeface="Arial" panose="020B0604020202020204" pitchFamily="34" charset="0"/>
              <a:buChar char="•"/>
            </a:pPr>
            <a:r>
              <a:rPr kumimoji="1" lang="zh-CN" altLang="en-US" sz="1400" b="1" kern="0" dirty="0">
                <a:latin typeface="华文仿宋" panose="02010600040101010101" pitchFamily="2" charset="-122"/>
                <a:ea typeface="华文仿宋" panose="02010600040101010101" pitchFamily="2" charset="-122"/>
                <a:sym typeface="+mn-ea"/>
              </a:rPr>
              <a:t>对于一个计算机程序，如果它以</a:t>
            </a:r>
            <a:r>
              <a:rPr kumimoji="1" lang="en-US" altLang="zh-CN" sz="1400" b="1" kern="0" dirty="0">
                <a:latin typeface="华文仿宋" panose="02010600040101010101" pitchFamily="2" charset="-122"/>
                <a:ea typeface="华文仿宋" panose="02010600040101010101" pitchFamily="2" charset="-122"/>
                <a:sym typeface="+mn-ea"/>
              </a:rPr>
              <a:t>P</a:t>
            </a:r>
            <a:r>
              <a:rPr kumimoji="1" lang="zh-CN" altLang="en-US" sz="1400" b="1" kern="0" dirty="0">
                <a:latin typeface="华文仿宋" panose="02010600040101010101" pitchFamily="2" charset="-122"/>
                <a:ea typeface="华文仿宋" panose="02010600040101010101" pitchFamily="2" charset="-122"/>
                <a:sym typeface="+mn-ea"/>
              </a:rPr>
              <a:t>度量的性能在任务</a:t>
            </a:r>
            <a:r>
              <a:rPr kumimoji="1" lang="en-US" altLang="zh-CN" sz="1400" b="1" kern="0" dirty="0">
                <a:latin typeface="华文仿宋" panose="02010600040101010101" pitchFamily="2" charset="-122"/>
                <a:ea typeface="华文仿宋" panose="02010600040101010101" pitchFamily="2" charset="-122"/>
                <a:sym typeface="+mn-ea"/>
              </a:rPr>
              <a:t>T</a:t>
            </a:r>
            <a:r>
              <a:rPr kumimoji="1" lang="zh-CN" altLang="en-US" sz="1400" b="1" kern="0" dirty="0">
                <a:latin typeface="华文仿宋" panose="02010600040101010101" pitchFamily="2" charset="-122"/>
                <a:ea typeface="华文仿宋" panose="02010600040101010101" pitchFamily="2" charset="-122"/>
                <a:sym typeface="+mn-ea"/>
              </a:rPr>
              <a:t>上随经验</a:t>
            </a:r>
            <a:r>
              <a:rPr kumimoji="1" lang="en-US" altLang="zh-CN" sz="1400" b="1" kern="0" dirty="0">
                <a:latin typeface="华文仿宋" panose="02010600040101010101" pitchFamily="2" charset="-122"/>
                <a:ea typeface="华文仿宋" panose="02010600040101010101" pitchFamily="2" charset="-122"/>
                <a:sym typeface="+mn-ea"/>
              </a:rPr>
              <a:t>E</a:t>
            </a:r>
            <a:r>
              <a:rPr kumimoji="1" lang="zh-CN" altLang="en-US" sz="1400" b="1" kern="0" dirty="0">
                <a:latin typeface="华文仿宋" panose="02010600040101010101" pitchFamily="2" charset="-122"/>
                <a:ea typeface="华文仿宋" panose="02010600040101010101" pitchFamily="2" charset="-122"/>
                <a:sym typeface="+mn-ea"/>
              </a:rPr>
              <a:t>改善，那么认为它可以从经验</a:t>
            </a:r>
            <a:r>
              <a:rPr kumimoji="1" lang="en" altLang="zh-CN" sz="1400" b="1" kern="0" dirty="0">
                <a:latin typeface="华文仿宋" panose="02010600040101010101" pitchFamily="2" charset="-122"/>
                <a:ea typeface="华文仿宋" panose="02010600040101010101" pitchFamily="2" charset="-122"/>
                <a:sym typeface="+mn-ea"/>
              </a:rPr>
              <a:t>E</a:t>
            </a:r>
            <a:r>
              <a:rPr kumimoji="1" lang="zh-CN" altLang="en-US" sz="1400" b="1" kern="0" dirty="0">
                <a:latin typeface="华文仿宋" panose="02010600040101010101" pitchFamily="2" charset="-122"/>
                <a:ea typeface="华文仿宋" panose="02010600040101010101" pitchFamily="2" charset="-122"/>
                <a:sym typeface="+mn-ea"/>
              </a:rPr>
              <a:t>中学习</a:t>
            </a:r>
            <a:r>
              <a:rPr kumimoji="1" lang="zh-CN" altLang="en" sz="1400" b="1" kern="0" dirty="0">
                <a:latin typeface="华文仿宋" panose="02010600040101010101" pitchFamily="2" charset="-122"/>
                <a:ea typeface="华文仿宋" panose="02010600040101010101" pitchFamily="2" charset="-122"/>
                <a:sym typeface="+mn-ea"/>
              </a:rPr>
              <a:t>。</a:t>
            </a:r>
            <a:endParaRPr kumimoji="1" lang="en-US" altLang="zh-CN" sz="1400" b="1" kern="0" dirty="0">
              <a:latin typeface="华文仿宋" panose="02010600040101010101" pitchFamily="2" charset="-122"/>
              <a:ea typeface="华文仿宋" panose="02010600040101010101" pitchFamily="2" charset="-122"/>
              <a:sym typeface="+mn-ea"/>
            </a:endParaRPr>
          </a:p>
          <a:p>
            <a:pPr marL="742950" lvl="1" indent="-285750" fontAlgn="base">
              <a:lnSpc>
                <a:spcPct val="150000"/>
              </a:lnSpc>
              <a:spcBef>
                <a:spcPct val="20000"/>
              </a:spcBef>
              <a:spcAft>
                <a:spcPct val="0"/>
              </a:spcAft>
              <a:buFont typeface="Wingdings" pitchFamily="2" charset="2"/>
              <a:buChar char="Ø"/>
            </a:pPr>
            <a:r>
              <a:rPr lang="zh-CN" altLang="en-US" sz="1400" b="1" dirty="0">
                <a:solidFill>
                  <a:srgbClr val="357AED"/>
                </a:solidFill>
                <a:latin typeface="华文仿宋" panose="02010600040101010101" pitchFamily="2" charset="-122"/>
                <a:ea typeface="华文仿宋" panose="02010600040101010101" pitchFamily="2" charset="-122"/>
                <a:cs typeface="Times New Roman" panose="02020603050405020304" pitchFamily="18" charset="0"/>
                <a:sym typeface="+mn-ea"/>
              </a:rPr>
              <a:t>小样本学习</a:t>
            </a:r>
            <a:endParaRPr lang="zh-CN" altLang="en-US" sz="1400" b="1" dirty="0">
              <a:solidFill>
                <a:srgbClr val="357AED"/>
              </a:solidFill>
              <a:latin typeface="华文仿宋" panose="02010600040101010101" pitchFamily="2" charset="-122"/>
              <a:ea typeface="华文仿宋" panose="02010600040101010101" pitchFamily="2" charset="-122"/>
              <a:cs typeface="Times New Roman" panose="02020603050405020304" pitchFamily="18" charset="0"/>
            </a:endParaRPr>
          </a:p>
          <a:p>
            <a:pPr marL="1200150" lvl="2" indent="-285750" fontAlgn="base">
              <a:lnSpc>
                <a:spcPct val="150000"/>
              </a:lnSpc>
              <a:spcBef>
                <a:spcPct val="20000"/>
              </a:spcBef>
              <a:spcAft>
                <a:spcPct val="0"/>
              </a:spcAft>
              <a:buFont typeface="Arial" panose="020B0604020202020204" pitchFamily="34" charset="0"/>
              <a:buChar char="•"/>
            </a:pPr>
            <a:r>
              <a:rPr kumimoji="1" lang="en" altLang="zh-CN" sz="1400" b="1" kern="0" dirty="0">
                <a:latin typeface="华文仿宋" panose="02010600040101010101" pitchFamily="2" charset="-122"/>
                <a:ea typeface="华文仿宋" panose="02010600040101010101" pitchFamily="2" charset="-122"/>
              </a:rPr>
              <a:t>FSL</a:t>
            </a:r>
            <a:r>
              <a:rPr kumimoji="1" lang="zh-CN" altLang="en-US" sz="1400" b="1" kern="0" dirty="0">
                <a:latin typeface="华文仿宋" panose="02010600040101010101" pitchFamily="2" charset="-122"/>
                <a:ea typeface="华文仿宋" panose="02010600040101010101" pitchFamily="2" charset="-122"/>
              </a:rPr>
              <a:t>是一种机器学习问题</a:t>
            </a:r>
            <a:r>
              <a:rPr kumimoji="1" lang="en-US" altLang="zh-CN" sz="1400" b="1" kern="0" dirty="0">
                <a:latin typeface="华文仿宋" panose="02010600040101010101" pitchFamily="2" charset="-122"/>
                <a:ea typeface="华文仿宋" panose="02010600040101010101" pitchFamily="2" charset="-122"/>
              </a:rPr>
              <a:t>(</a:t>
            </a:r>
            <a:r>
              <a:rPr kumimoji="1" lang="zh-CN" altLang="en-US" sz="1400" b="1" kern="0" dirty="0">
                <a:latin typeface="华文仿宋" panose="02010600040101010101" pitchFamily="2" charset="-122"/>
                <a:ea typeface="华文仿宋" panose="02010600040101010101" pitchFamily="2" charset="-122"/>
              </a:rPr>
              <a:t>由 </a:t>
            </a:r>
            <a:r>
              <a:rPr kumimoji="1" lang="en" altLang="zh-CN" sz="1400" b="1" kern="0" dirty="0">
                <a:latin typeface="华文仿宋" panose="02010600040101010101" pitchFamily="2" charset="-122"/>
                <a:ea typeface="华文仿宋" panose="02010600040101010101" pitchFamily="2" charset="-122"/>
              </a:rPr>
              <a:t>E, T</a:t>
            </a:r>
            <a:r>
              <a:rPr kumimoji="1" lang="zh-CN" altLang="en-US" sz="1400" b="1" kern="0" dirty="0">
                <a:latin typeface="华文仿宋" panose="02010600040101010101" pitchFamily="2" charset="-122"/>
                <a:ea typeface="华文仿宋" panose="02010600040101010101" pitchFamily="2" charset="-122"/>
              </a:rPr>
              <a:t>和</a:t>
            </a:r>
            <a:r>
              <a:rPr kumimoji="1" lang="en" altLang="zh-CN" sz="1400" b="1" kern="0" dirty="0">
                <a:latin typeface="华文仿宋" panose="02010600040101010101" pitchFamily="2" charset="-122"/>
                <a:ea typeface="华文仿宋" panose="02010600040101010101" pitchFamily="2" charset="-122"/>
              </a:rPr>
              <a:t>P</a:t>
            </a:r>
            <a:r>
              <a:rPr kumimoji="1" lang="zh-CN" altLang="en-US" sz="1400" b="1" kern="0" dirty="0">
                <a:latin typeface="华文仿宋" panose="02010600040101010101" pitchFamily="2" charset="-122"/>
                <a:ea typeface="华文仿宋" panose="02010600040101010101" pitchFamily="2" charset="-122"/>
              </a:rPr>
              <a:t>指定</a:t>
            </a:r>
            <a:r>
              <a:rPr kumimoji="1" lang="en-US" altLang="zh-CN" sz="1400" b="1" kern="0" dirty="0">
                <a:latin typeface="华文仿宋" panose="02010600040101010101" pitchFamily="2" charset="-122"/>
                <a:ea typeface="华文仿宋" panose="02010600040101010101" pitchFamily="2" charset="-122"/>
              </a:rPr>
              <a:t>)</a:t>
            </a:r>
            <a:r>
              <a:rPr kumimoji="1" lang="zh-CN" altLang="en-US" sz="1400" b="1" kern="0" dirty="0">
                <a:latin typeface="华文仿宋" panose="02010600040101010101" pitchFamily="2" charset="-122"/>
                <a:ea typeface="华文仿宋" panose="02010600040101010101" pitchFamily="2" charset="-122"/>
              </a:rPr>
              <a:t>，其中</a:t>
            </a:r>
            <a:r>
              <a:rPr kumimoji="1" lang="en" altLang="zh-CN" sz="1400" b="1" kern="0" dirty="0">
                <a:latin typeface="华文仿宋" panose="02010600040101010101" pitchFamily="2" charset="-122"/>
                <a:ea typeface="华文仿宋" panose="02010600040101010101" pitchFamily="2" charset="-122"/>
              </a:rPr>
              <a:t>E</a:t>
            </a:r>
            <a:r>
              <a:rPr kumimoji="1" lang="zh-CN" altLang="en-US" sz="1400" b="1" kern="0" dirty="0">
                <a:latin typeface="华文仿宋" panose="02010600040101010101" pitchFamily="2" charset="-122"/>
                <a:ea typeface="华文仿宋" panose="02010600040101010101" pitchFamily="2" charset="-122"/>
              </a:rPr>
              <a:t>只包含任务</a:t>
            </a:r>
            <a:r>
              <a:rPr kumimoji="1" lang="en-US" altLang="zh-CN" sz="1400" b="1" kern="0" dirty="0">
                <a:latin typeface="华文仿宋" panose="02010600040101010101" pitchFamily="2" charset="-122"/>
                <a:ea typeface="华文仿宋" panose="02010600040101010101" pitchFamily="2" charset="-122"/>
              </a:rPr>
              <a:t>T</a:t>
            </a:r>
            <a:r>
              <a:rPr kumimoji="1" lang="zh-CN" altLang="en-US" sz="1400" b="1" kern="0" dirty="0">
                <a:latin typeface="华文仿宋" panose="02010600040101010101" pitchFamily="2" charset="-122"/>
                <a:ea typeface="华文仿宋" panose="02010600040101010101" pitchFamily="2" charset="-122"/>
              </a:rPr>
              <a:t>有限数量的监督信息。</a:t>
            </a:r>
            <a:endParaRPr kumimoji="1" lang="en-US" altLang="zh-CN" sz="1400" b="1" kern="0" dirty="0">
              <a:latin typeface="华文仿宋" panose="02010600040101010101" pitchFamily="2" charset="-122"/>
              <a:ea typeface="华文仿宋" panose="02010600040101010101" pitchFamily="2" charset="-122"/>
              <a:sym typeface="+mn-ea"/>
            </a:endParaRPr>
          </a:p>
          <a:p>
            <a:pPr marL="742950" lvl="1" indent="-285750" fontAlgn="base">
              <a:lnSpc>
                <a:spcPct val="150000"/>
              </a:lnSpc>
              <a:spcBef>
                <a:spcPct val="20000"/>
              </a:spcBef>
              <a:spcAft>
                <a:spcPct val="0"/>
              </a:spcAft>
              <a:buFont typeface="Wingdings" pitchFamily="2" charset="2"/>
              <a:buChar char="Ø"/>
            </a:pPr>
            <a:r>
              <a:rPr lang="en" altLang="zh-CN" sz="1400" b="1" dirty="0">
                <a:solidFill>
                  <a:srgbClr val="357AED"/>
                </a:solidFill>
                <a:latin typeface="华文仿宋" panose="02010600040101010101" pitchFamily="2" charset="-122"/>
                <a:ea typeface="华文仿宋" panose="02010600040101010101" pitchFamily="2" charset="-122"/>
                <a:cs typeface="Times New Roman" panose="02020603050405020304" pitchFamily="18" charset="0"/>
                <a:sym typeface="+mn-ea"/>
              </a:rPr>
              <a:t>FSL</a:t>
            </a:r>
            <a:r>
              <a:rPr lang="zh-CN" altLang="en-US" sz="1400" b="1" dirty="0">
                <a:solidFill>
                  <a:srgbClr val="357AED"/>
                </a:solidFill>
                <a:latin typeface="华文仿宋" panose="02010600040101010101" pitchFamily="2" charset="-122"/>
                <a:ea typeface="华文仿宋" panose="02010600040101010101" pitchFamily="2" charset="-122"/>
                <a:cs typeface="Times New Roman" panose="02020603050405020304" pitchFamily="18" charset="0"/>
                <a:sym typeface="+mn-ea"/>
              </a:rPr>
              <a:t>的三种典型场景</a:t>
            </a:r>
            <a:endParaRPr lang="en-US" altLang="zh-CN" sz="1400" b="1" dirty="0">
              <a:solidFill>
                <a:srgbClr val="357AED"/>
              </a:solidFill>
              <a:latin typeface="华文仿宋" panose="02010600040101010101" pitchFamily="2" charset="-122"/>
              <a:ea typeface="华文仿宋" panose="02010600040101010101" pitchFamily="2" charset="-122"/>
              <a:cs typeface="Times New Roman" panose="02020603050405020304" pitchFamily="18" charset="0"/>
              <a:sym typeface="+mn-ea"/>
            </a:endParaRPr>
          </a:p>
          <a:p>
            <a:pPr marL="1200150" lvl="2" indent="-285750" fontAlgn="base">
              <a:lnSpc>
                <a:spcPct val="150000"/>
              </a:lnSpc>
              <a:spcBef>
                <a:spcPct val="20000"/>
              </a:spcBef>
              <a:spcAft>
                <a:spcPct val="0"/>
              </a:spcAft>
              <a:buFont typeface="Arial" panose="020B0604020202020204" pitchFamily="34" charset="0"/>
              <a:buChar char="•"/>
            </a:pPr>
            <a:r>
              <a:rPr lang="zh-CN" altLang="en-US" sz="1400" dirty="0">
                <a:latin typeface="华文仿宋" panose="02010600040101010101" pitchFamily="2" charset="-122"/>
                <a:ea typeface="华文仿宋" panose="02010600040101010101" pitchFamily="2" charset="-122"/>
                <a:cs typeface="仿宋" panose="02010609060101010101" charset="-122"/>
                <a:sym typeface="+mn-ea"/>
              </a:rPr>
              <a:t>作为模仿人类学习的测试。</a:t>
            </a:r>
            <a:endParaRPr lang="en-US" altLang="zh-CN" sz="1400" dirty="0">
              <a:latin typeface="华文仿宋" panose="02010600040101010101" pitchFamily="2" charset="-122"/>
              <a:ea typeface="华文仿宋" panose="02010600040101010101" pitchFamily="2" charset="-122"/>
              <a:cs typeface="仿宋" panose="02010609060101010101" charset="-122"/>
              <a:sym typeface="+mn-ea"/>
            </a:endParaRPr>
          </a:p>
          <a:p>
            <a:pPr marL="1200150" lvl="2" indent="-285750" fontAlgn="base">
              <a:lnSpc>
                <a:spcPct val="150000"/>
              </a:lnSpc>
              <a:spcBef>
                <a:spcPct val="20000"/>
              </a:spcBef>
              <a:spcAft>
                <a:spcPct val="0"/>
              </a:spcAft>
              <a:buFont typeface="Arial" panose="020B0604020202020204" pitchFamily="34" charset="0"/>
              <a:buChar char="•"/>
            </a:pPr>
            <a:r>
              <a:rPr lang="zh-CN" altLang="en-US" sz="1400" dirty="0">
                <a:latin typeface="华文仿宋" panose="02010600040101010101" pitchFamily="2" charset="-122"/>
                <a:ea typeface="华文仿宋" panose="02010600040101010101" pitchFamily="2" charset="-122"/>
                <a:cs typeface="仿宋" panose="02010609060101010101" charset="-122"/>
                <a:sym typeface="+mn-ea"/>
              </a:rPr>
              <a:t>当很难或不可能获得足够的有监督信息时。</a:t>
            </a:r>
            <a:endParaRPr lang="en-US" altLang="zh-CN" sz="1400" dirty="0">
              <a:latin typeface="华文仿宋" panose="02010600040101010101" pitchFamily="2" charset="-122"/>
              <a:ea typeface="华文仿宋" panose="02010600040101010101" pitchFamily="2" charset="-122"/>
              <a:cs typeface="仿宋" panose="02010609060101010101" charset="-122"/>
              <a:sym typeface="+mn-ea"/>
            </a:endParaRPr>
          </a:p>
          <a:p>
            <a:pPr marL="1200150" lvl="2" indent="-285750" fontAlgn="base">
              <a:lnSpc>
                <a:spcPct val="150000"/>
              </a:lnSpc>
              <a:spcBef>
                <a:spcPct val="20000"/>
              </a:spcBef>
              <a:spcAft>
                <a:spcPct val="0"/>
              </a:spcAft>
              <a:buFont typeface="Arial" panose="020B0604020202020204" pitchFamily="34" charset="0"/>
              <a:buChar char="•"/>
            </a:pPr>
            <a:r>
              <a:rPr lang="zh-CN" altLang="en-US" sz="1400" dirty="0">
                <a:latin typeface="华文仿宋" panose="02010600040101010101" pitchFamily="2" charset="-122"/>
                <a:ea typeface="华文仿宋" panose="02010600040101010101" pitchFamily="2" charset="-122"/>
                <a:cs typeface="仿宋" panose="02010609060101010101" charset="-122"/>
                <a:sym typeface="+mn-ea"/>
              </a:rPr>
              <a:t>帮助减轻使用监督信息时要收集大量样本的负担。</a:t>
            </a:r>
          </a:p>
        </p:txBody>
      </p:sp>
      <p:sp>
        <p:nvSpPr>
          <p:cNvPr id="56" name="文本框 55">
            <a:extLst>
              <a:ext uri="{FF2B5EF4-FFF2-40B4-BE49-F238E27FC236}">
                <a16:creationId xmlns:a16="http://schemas.microsoft.com/office/drawing/2014/main" id="{998790BA-F02F-431F-8725-7D7B328EB843}"/>
              </a:ext>
            </a:extLst>
          </p:cNvPr>
          <p:cNvSpPr txBox="1"/>
          <p:nvPr/>
        </p:nvSpPr>
        <p:spPr>
          <a:xfrm>
            <a:off x="3471593" y="6203418"/>
            <a:ext cx="93417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schemeClr val="bg1">
                    <a:lumMod val="65000"/>
                  </a:schemeClr>
                </a:solidFill>
                <a:effectLst/>
                <a:uLnTx/>
                <a:uFillTx/>
                <a:latin typeface="Microsoft YaHei" panose="020B0503020204020204" pitchFamily="34" charset="-122"/>
                <a:ea typeface="Microsoft YaHei" panose="020B0503020204020204" pitchFamily="34" charset="-122"/>
              </a:rPr>
              <a:t>创新点探究</a:t>
            </a:r>
          </a:p>
        </p:txBody>
      </p:sp>
    </p:spTree>
    <p:extLst>
      <p:ext uri="{BB962C8B-B14F-4D97-AF65-F5344CB8AC3E}">
        <p14:creationId xmlns:p14="http://schemas.microsoft.com/office/powerpoint/2010/main" val="491582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E661AA25-3EE4-9841-821F-8BA8FB26D6BF}"/>
              </a:ext>
            </a:extLst>
          </p:cNvPr>
          <p:cNvSpPr/>
          <p:nvPr/>
        </p:nvSpPr>
        <p:spPr>
          <a:xfrm>
            <a:off x="0" y="0"/>
            <a:ext cx="12192000" cy="830997"/>
          </a:xfrm>
          <a:prstGeom prst="rect">
            <a:avLst/>
          </a:prstGeom>
          <a:gradFill>
            <a:gsLst>
              <a:gs pos="17000">
                <a:srgbClr val="004EA2"/>
              </a:gs>
              <a:gs pos="100000">
                <a:srgbClr val="007BF6"/>
              </a:gs>
            </a:gsLst>
            <a:lin ang="81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elveticaExt-Normal"/>
              <a:ea typeface="OPPOSans B"/>
              <a:cs typeface="+mn-cs"/>
            </a:endParaRPr>
          </a:p>
        </p:txBody>
      </p:sp>
      <p:sp>
        <p:nvSpPr>
          <p:cNvPr id="14" name="文本框 13">
            <a:extLst>
              <a:ext uri="{FF2B5EF4-FFF2-40B4-BE49-F238E27FC236}">
                <a16:creationId xmlns:a16="http://schemas.microsoft.com/office/drawing/2014/main" id="{575B287A-F2A8-0648-B0F8-F3D976C390AD}"/>
              </a:ext>
            </a:extLst>
          </p:cNvPr>
          <p:cNvSpPr txBox="1"/>
          <p:nvPr/>
        </p:nvSpPr>
        <p:spPr>
          <a:xfrm>
            <a:off x="305946" y="192063"/>
            <a:ext cx="10626387" cy="461665"/>
          </a:xfrm>
          <a:prstGeom prst="rect">
            <a:avLst/>
          </a:prstGeom>
          <a:noFill/>
        </p:spPr>
        <p:txBody>
          <a:bodyPr wrap="square">
            <a:spAutoFit/>
          </a:bodyPr>
          <a:lstStyle/>
          <a:p>
            <a:pPr>
              <a:defRPr/>
            </a:pPr>
            <a:r>
              <a:rPr lang="zh-CN" altLang="en-US" sz="2400" b="1" dirty="0">
                <a:solidFill>
                  <a:schemeClr val="bg1"/>
                </a:solidFill>
                <a:latin typeface="华文仿宋" panose="02010600040101010101" pitchFamily="2" charset="-122"/>
                <a:ea typeface="华文仿宋" panose="02010600040101010101" pitchFamily="2" charset="-122"/>
                <a:cs typeface="+mn-ea"/>
                <a:sym typeface="+mn-lt"/>
              </a:rPr>
              <a:t>相关定义</a:t>
            </a:r>
            <a:endParaRPr lang="zh-CN" altLang="en-US" sz="2400" b="1" dirty="0">
              <a:solidFill>
                <a:schemeClr val="bg1"/>
              </a:solidFill>
              <a:latin typeface="华文仿宋" panose="02010600040101010101" pitchFamily="2" charset="-122"/>
              <a:ea typeface="华文仿宋" panose="02010600040101010101" pitchFamily="2" charset="-122"/>
              <a:cs typeface="+mn-ea"/>
            </a:endParaRPr>
          </a:p>
        </p:txBody>
      </p:sp>
      <p:sp>
        <p:nvSpPr>
          <p:cNvPr id="15" name="矩形: 圆角 40">
            <a:extLst>
              <a:ext uri="{FF2B5EF4-FFF2-40B4-BE49-F238E27FC236}">
                <a16:creationId xmlns:a16="http://schemas.microsoft.com/office/drawing/2014/main" id="{4BCB0C1F-F30D-A040-8584-31464536C55F}"/>
              </a:ext>
            </a:extLst>
          </p:cNvPr>
          <p:cNvSpPr/>
          <p:nvPr/>
        </p:nvSpPr>
        <p:spPr>
          <a:xfrm>
            <a:off x="584490" y="978411"/>
            <a:ext cx="3647153" cy="4901179"/>
          </a:xfrm>
          <a:prstGeom prst="roundRect">
            <a:avLst>
              <a:gd name="adj" fmla="val 0"/>
            </a:avLst>
          </a:prstGeom>
          <a:solidFill>
            <a:schemeClr val="bg1"/>
          </a:solidFill>
          <a:ln>
            <a:noFill/>
          </a:ln>
          <a:effectLst>
            <a:outerShdw blurRad="381000" dist="762000" dir="5400000" sx="84000" sy="8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方正兰亭黑简体"/>
              <a:ea typeface="方正兰亭黑简体"/>
              <a:cs typeface="+mn-cs"/>
            </a:endParaRPr>
          </a:p>
        </p:txBody>
      </p:sp>
      <p:sp>
        <p:nvSpPr>
          <p:cNvPr id="18" name="文本框 17">
            <a:extLst>
              <a:ext uri="{FF2B5EF4-FFF2-40B4-BE49-F238E27FC236}">
                <a16:creationId xmlns:a16="http://schemas.microsoft.com/office/drawing/2014/main" id="{24D4DAF2-29C9-094C-9C83-1343CAD65BE0}"/>
              </a:ext>
            </a:extLst>
          </p:cNvPr>
          <p:cNvSpPr txBox="1"/>
          <p:nvPr/>
        </p:nvSpPr>
        <p:spPr>
          <a:xfrm>
            <a:off x="1778709" y="1114083"/>
            <a:ext cx="1338828" cy="369332"/>
          </a:xfrm>
          <a:prstGeom prst="rect">
            <a:avLst/>
          </a:prstGeom>
          <a:no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rgbClr val="357AED"/>
                </a:solidFill>
                <a:latin typeface="华文仿宋" panose="02010600040101010101" pitchFamily="2" charset="-122"/>
                <a:ea typeface="华文仿宋" panose="02010600040101010101" pitchFamily="2" charset="-122"/>
                <a:cs typeface="Times New Roman" panose="02020603050405020304" pitchFamily="18" charset="0"/>
                <a:sym typeface="+mn-ea"/>
              </a:rPr>
              <a:t>数据集划分</a:t>
            </a:r>
            <a:endParaRPr lang="zh-CN" altLang="en-US" b="1" dirty="0">
              <a:solidFill>
                <a:srgbClr val="357AED"/>
              </a:solidFill>
              <a:latin typeface="华文仿宋" panose="02010600040101010101" pitchFamily="2" charset="-122"/>
              <a:ea typeface="华文仿宋" panose="02010600040101010101" pitchFamily="2" charset="-122"/>
              <a:cs typeface="Times New Roman" panose="02020603050405020304" pitchFamily="18" charset="0"/>
            </a:endParaRPr>
          </a:p>
        </p:txBody>
      </p:sp>
      <p:cxnSp>
        <p:nvCxnSpPr>
          <p:cNvPr id="19" name="直接连接符 20">
            <a:extLst>
              <a:ext uri="{FF2B5EF4-FFF2-40B4-BE49-F238E27FC236}">
                <a16:creationId xmlns:a16="http://schemas.microsoft.com/office/drawing/2014/main" id="{CE4C963A-9F5D-DC41-956B-A76C5F7C7FCC}"/>
              </a:ext>
            </a:extLst>
          </p:cNvPr>
          <p:cNvCxnSpPr>
            <a:cxnSpLocks/>
          </p:cNvCxnSpPr>
          <p:nvPr/>
        </p:nvCxnSpPr>
        <p:spPr>
          <a:xfrm>
            <a:off x="832414" y="1489254"/>
            <a:ext cx="33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矩形: 圆角 44">
            <a:extLst>
              <a:ext uri="{FF2B5EF4-FFF2-40B4-BE49-F238E27FC236}">
                <a16:creationId xmlns:a16="http://schemas.microsoft.com/office/drawing/2014/main" id="{4F5E71F9-80D9-4C49-B623-4009A5ACB943}"/>
              </a:ext>
            </a:extLst>
          </p:cNvPr>
          <p:cNvSpPr/>
          <p:nvPr/>
        </p:nvSpPr>
        <p:spPr>
          <a:xfrm>
            <a:off x="4536440" y="978411"/>
            <a:ext cx="7362615" cy="4901179"/>
          </a:xfrm>
          <a:prstGeom prst="roundRect">
            <a:avLst>
              <a:gd name="adj" fmla="val 0"/>
            </a:avLst>
          </a:prstGeom>
          <a:solidFill>
            <a:schemeClr val="bg1"/>
          </a:solidFill>
          <a:ln>
            <a:noFill/>
          </a:ln>
          <a:effectLst>
            <a:outerShdw blurRad="381000" dist="762000" dir="5400000" sx="84000" sy="8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marR="0" lvl="1" indent="-285750" algn="l" defTabSz="914400" rtl="0" eaLnBrk="1" fontAlgn="base" latinLnBrk="0" hangingPunct="1">
              <a:lnSpc>
                <a:spcPct val="150000"/>
              </a:lnSpc>
              <a:spcBef>
                <a:spcPct val="20000"/>
              </a:spcBef>
              <a:spcAft>
                <a:spcPct val="0"/>
              </a:spcAft>
              <a:buClrTx/>
              <a:buSzTx/>
              <a:buFont typeface="仿宋" panose="02010609060101010101" pitchFamily="49" charset="-122"/>
              <a:buChar char="·"/>
            </a:pPr>
            <a:r>
              <a:rPr kumimoji="1" lang="zh-CN" altLang="en-US" sz="1800" kern="0" dirty="0">
                <a:latin typeface="华文仿宋" panose="02010600040101010101" pitchFamily="2" charset="-122"/>
                <a:ea typeface="华文仿宋" panose="02010600040101010101" pitchFamily="2" charset="-122"/>
                <a:sym typeface="+mn-ea"/>
              </a:rPr>
              <a:t>用于训练一个用于训练一个深度神经网络，类别多，每类样深度神经网络，类别多，每类样本也相对较多。</a:t>
            </a:r>
            <a:endParaRPr kumimoji="1" lang="zh-CN" altLang="en-US" sz="1800" b="0" i="0" u="none" strike="noStrike" kern="0" cap="none" spc="0" normalizeH="0" baseline="0" noProof="1">
              <a:solidFill>
                <a:schemeClr val="tx1"/>
              </a:solidFill>
              <a:latin typeface="华文仿宋" panose="02010600040101010101" pitchFamily="2" charset="-122"/>
              <a:ea typeface="华文仿宋" panose="02010600040101010101" pitchFamily="2" charset="-122"/>
            </a:endParaRPr>
          </a:p>
        </p:txBody>
      </p:sp>
      <p:cxnSp>
        <p:nvCxnSpPr>
          <p:cNvPr id="23" name="直接连接符 48">
            <a:extLst>
              <a:ext uri="{FF2B5EF4-FFF2-40B4-BE49-F238E27FC236}">
                <a16:creationId xmlns:a16="http://schemas.microsoft.com/office/drawing/2014/main" id="{A78D58AD-2F11-994E-B75E-44B16B7FC034}"/>
              </a:ext>
            </a:extLst>
          </p:cNvPr>
          <p:cNvCxnSpPr>
            <a:cxnSpLocks/>
          </p:cNvCxnSpPr>
          <p:nvPr/>
        </p:nvCxnSpPr>
        <p:spPr>
          <a:xfrm>
            <a:off x="5166952" y="1479550"/>
            <a:ext cx="6161448"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007B43CF-0AEE-4F3D-8700-01CA48475DE6}"/>
              </a:ext>
            </a:extLst>
          </p:cNvPr>
          <p:cNvSpPr/>
          <p:nvPr/>
        </p:nvSpPr>
        <p:spPr>
          <a:xfrm>
            <a:off x="0" y="6027597"/>
            <a:ext cx="12192000" cy="830997"/>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5" name="图形 24">
            <a:extLst>
              <a:ext uri="{FF2B5EF4-FFF2-40B4-BE49-F238E27FC236}">
                <a16:creationId xmlns:a16="http://schemas.microsoft.com/office/drawing/2014/main" id="{A2304233-0DA5-44BD-8C94-9E11127381E9}"/>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23039"/>
          <a:stretch/>
        </p:blipFill>
        <p:spPr>
          <a:xfrm>
            <a:off x="206279" y="6255810"/>
            <a:ext cx="636861" cy="417524"/>
          </a:xfrm>
          <a:prstGeom prst="rect">
            <a:avLst/>
          </a:prstGeom>
        </p:spPr>
      </p:pic>
      <p:sp>
        <p:nvSpPr>
          <p:cNvPr id="26" name="文本框 25">
            <a:extLst>
              <a:ext uri="{FF2B5EF4-FFF2-40B4-BE49-F238E27FC236}">
                <a16:creationId xmlns:a16="http://schemas.microsoft.com/office/drawing/2014/main" id="{47EA90C0-0211-41A8-B91D-C840723555ED}"/>
              </a:ext>
            </a:extLst>
          </p:cNvPr>
          <p:cNvSpPr txBox="1"/>
          <p:nvPr/>
        </p:nvSpPr>
        <p:spPr>
          <a:xfrm>
            <a:off x="905393" y="6192119"/>
            <a:ext cx="1453830" cy="584775"/>
          </a:xfrm>
          <a:prstGeom prst="rect">
            <a:avLst/>
          </a:prstGeom>
          <a:noFill/>
        </p:spPr>
        <p:txBody>
          <a:bodyPr wrap="square" rtlCol="0">
            <a:spAutoFit/>
          </a:bodyPr>
          <a:lstStyle>
            <a:defPPr>
              <a:defRPr lang="zh-CN"/>
            </a:defPPr>
            <a:lvl1pPr>
              <a:defRPr sz="1400">
                <a:solidFill>
                  <a:schemeClr val="bg1">
                    <a:lumMod val="65000"/>
                  </a:schemeClr>
                </a:solidFill>
              </a:defRPr>
            </a:lvl1pPr>
          </a:lstStyle>
          <a:p>
            <a:pPr defTabSz="457200"/>
            <a:r>
              <a:rPr lang="zh-CN" altLang="en-US" sz="16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rPr>
              <a:t>小样本学习</a:t>
            </a:r>
            <a:endParaRPr lang="en-US" altLang="zh-CN" sz="16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endParaRPr>
          </a:p>
          <a:p>
            <a:pPr defTabSz="457200"/>
            <a:r>
              <a:rPr lang="zh-CN" altLang="en-US" sz="16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rPr>
              <a:t>     简介</a:t>
            </a:r>
          </a:p>
        </p:txBody>
      </p:sp>
      <p:sp>
        <p:nvSpPr>
          <p:cNvPr id="28" name="文本框 27">
            <a:extLst>
              <a:ext uri="{FF2B5EF4-FFF2-40B4-BE49-F238E27FC236}">
                <a16:creationId xmlns:a16="http://schemas.microsoft.com/office/drawing/2014/main" id="{27A9FA2F-5E84-4964-A753-F952E15EB2EA}"/>
              </a:ext>
            </a:extLst>
          </p:cNvPr>
          <p:cNvSpPr txBox="1"/>
          <p:nvPr/>
        </p:nvSpPr>
        <p:spPr>
          <a:xfrm>
            <a:off x="2330446" y="6310683"/>
            <a:ext cx="934170" cy="307777"/>
          </a:xfrm>
          <a:prstGeom prst="rect">
            <a:avLst/>
          </a:prstGeom>
          <a:noFill/>
        </p:spPr>
        <p:txBody>
          <a:bodyPr wrap="square" rtlCol="0">
            <a:spAutoFit/>
          </a:bodyPr>
          <a:lstStyle/>
          <a:p>
            <a:pPr algn="ctr">
              <a:defRPr/>
            </a:pPr>
            <a:r>
              <a:rPr lang="zh-CN" altLang="en-US" sz="1400" dirty="0">
                <a:solidFill>
                  <a:schemeClr val="bg1">
                    <a:lumMod val="65000"/>
                  </a:schemeClr>
                </a:solidFill>
                <a:latin typeface="Microsoft YaHei" panose="020B0503020204020204" pitchFamily="34" charset="-122"/>
                <a:ea typeface="Microsoft YaHei" panose="020B0503020204020204" pitchFamily="34" charset="-122"/>
              </a:rPr>
              <a:t>论文背景</a:t>
            </a:r>
          </a:p>
        </p:txBody>
      </p:sp>
      <p:sp>
        <p:nvSpPr>
          <p:cNvPr id="29" name="文本框 28">
            <a:extLst>
              <a:ext uri="{FF2B5EF4-FFF2-40B4-BE49-F238E27FC236}">
                <a16:creationId xmlns:a16="http://schemas.microsoft.com/office/drawing/2014/main" id="{29D3E7C6-AEEE-4C8B-8EE6-951E569DB5AF}"/>
              </a:ext>
            </a:extLst>
          </p:cNvPr>
          <p:cNvSpPr txBox="1"/>
          <p:nvPr/>
        </p:nvSpPr>
        <p:spPr>
          <a:xfrm>
            <a:off x="4684970" y="6310683"/>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结果分析</a:t>
            </a:r>
          </a:p>
        </p:txBody>
      </p:sp>
      <p:sp>
        <p:nvSpPr>
          <p:cNvPr id="30" name="文本框 29">
            <a:extLst>
              <a:ext uri="{FF2B5EF4-FFF2-40B4-BE49-F238E27FC236}">
                <a16:creationId xmlns:a16="http://schemas.microsoft.com/office/drawing/2014/main" id="{9E6A2DFF-FA93-405A-B1BE-B3F1116FF710}"/>
              </a:ext>
            </a:extLst>
          </p:cNvPr>
          <p:cNvSpPr txBox="1"/>
          <p:nvPr/>
        </p:nvSpPr>
        <p:spPr>
          <a:xfrm>
            <a:off x="5878969" y="6310683"/>
            <a:ext cx="111436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思考与讨论</a:t>
            </a:r>
          </a:p>
        </p:txBody>
      </p:sp>
      <p:sp>
        <p:nvSpPr>
          <p:cNvPr id="32" name="灯片编号占位符 1">
            <a:extLst>
              <a:ext uri="{FF2B5EF4-FFF2-40B4-BE49-F238E27FC236}">
                <a16:creationId xmlns:a16="http://schemas.microsoft.com/office/drawing/2014/main" id="{94A8DFE3-B88E-432F-8EBC-1709F457EAEF}"/>
              </a:ext>
            </a:extLst>
          </p:cNvPr>
          <p:cNvSpPr>
            <a:spLocks noGrp="1"/>
          </p:cNvSpPr>
          <p:nvPr>
            <p:ph type="sldNum" sz="quarter" idx="12"/>
          </p:nvPr>
        </p:nvSpPr>
        <p:spPr>
          <a:xfrm>
            <a:off x="9275625" y="6411769"/>
            <a:ext cx="2743200" cy="365125"/>
          </a:xfrm>
        </p:spPr>
        <p:txBody>
          <a:bodyPr/>
          <a:lstStyle/>
          <a:p>
            <a:fld id="{573AE892-A395-D04A-8DE8-8AB11E9967EA}" type="slidenum">
              <a:rPr kumimoji="1" lang="zh-CN" altLang="en-US" smtClean="0"/>
              <a:t>7</a:t>
            </a:fld>
            <a:r>
              <a:rPr kumimoji="1" lang="en-US" altLang="zh-CN" dirty="0"/>
              <a:t> /21</a:t>
            </a:r>
            <a:endParaRPr kumimoji="1" lang="zh-CN" altLang="en-US" dirty="0"/>
          </a:p>
        </p:txBody>
      </p:sp>
      <p:cxnSp>
        <p:nvCxnSpPr>
          <p:cNvPr id="33" name="直接连接符 26">
            <a:extLst>
              <a:ext uri="{FF2B5EF4-FFF2-40B4-BE49-F238E27FC236}">
                <a16:creationId xmlns:a16="http://schemas.microsoft.com/office/drawing/2014/main" id="{32DF11CF-CE40-4AFD-8C10-BC836466B151}"/>
              </a:ext>
            </a:extLst>
          </p:cNvPr>
          <p:cNvCxnSpPr>
            <a:cxnSpLocks/>
          </p:cNvCxnSpPr>
          <p:nvPr/>
        </p:nvCxnSpPr>
        <p:spPr>
          <a:xfrm>
            <a:off x="1008424" y="6160699"/>
            <a:ext cx="9959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589D7F85-D957-4A0E-9777-AE18081DAF64}"/>
              </a:ext>
            </a:extLst>
          </p:cNvPr>
          <p:cNvSpPr txBox="1"/>
          <p:nvPr/>
        </p:nvSpPr>
        <p:spPr>
          <a:xfrm>
            <a:off x="7758341" y="1110218"/>
            <a:ext cx="1107996" cy="369332"/>
          </a:xfrm>
          <a:prstGeom prst="rect">
            <a:avLst/>
          </a:prstGeom>
          <a:no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rgbClr val="357AED"/>
                </a:solidFill>
                <a:latin typeface="华文仿宋" panose="02010600040101010101" pitchFamily="2" charset="-122"/>
                <a:ea typeface="华文仿宋" panose="02010600040101010101" pitchFamily="2" charset="-122"/>
                <a:cs typeface="Times New Roman" panose="02020603050405020304" pitchFamily="18" charset="0"/>
                <a:sym typeface="+mn-ea"/>
              </a:rPr>
              <a:t>训练模式</a:t>
            </a:r>
            <a:endParaRPr lang="zh-CN" altLang="en-US" b="1" dirty="0">
              <a:solidFill>
                <a:srgbClr val="357AED"/>
              </a:solidFill>
              <a:latin typeface="华文仿宋" panose="02010600040101010101" pitchFamily="2" charset="-122"/>
              <a:ea typeface="华文仿宋" panose="02010600040101010101" pitchFamily="2" charset="-122"/>
              <a:cs typeface="Times New Roman" panose="02020603050405020304" pitchFamily="18" charset="0"/>
            </a:endParaRPr>
          </a:p>
        </p:txBody>
      </p:sp>
      <p:sp>
        <p:nvSpPr>
          <p:cNvPr id="36" name="文本框 35">
            <a:extLst>
              <a:ext uri="{FF2B5EF4-FFF2-40B4-BE49-F238E27FC236}">
                <a16:creationId xmlns:a16="http://schemas.microsoft.com/office/drawing/2014/main" id="{56FE8140-55A3-42C7-8E6F-158AE4BEDE26}"/>
              </a:ext>
            </a:extLst>
          </p:cNvPr>
          <p:cNvSpPr txBox="1"/>
          <p:nvPr/>
        </p:nvSpPr>
        <p:spPr>
          <a:xfrm>
            <a:off x="305946" y="1619692"/>
            <a:ext cx="3805028" cy="1720471"/>
          </a:xfrm>
          <a:prstGeom prst="rect">
            <a:avLst/>
          </a:prstGeom>
          <a:noFill/>
        </p:spPr>
        <p:txBody>
          <a:bodyPr wrap="square">
            <a:spAutoFit/>
          </a:bodyPr>
          <a:lstStyle/>
          <a:p>
            <a:pPr marL="742950" marR="0" lvl="1" indent="-285750" algn="l" defTabSz="914400" rtl="0" eaLnBrk="1" fontAlgn="base" latinLnBrk="0" hangingPunct="1">
              <a:lnSpc>
                <a:spcPct val="150000"/>
              </a:lnSpc>
              <a:spcBef>
                <a:spcPct val="20000"/>
              </a:spcBef>
              <a:spcAft>
                <a:spcPct val="0"/>
              </a:spcAft>
              <a:buClrTx/>
              <a:buSzTx/>
              <a:buFont typeface="Wingdings" panose="05000000000000000000" pitchFamily="2" charset="2"/>
              <a:buChar char="Ø"/>
            </a:pPr>
            <a:r>
              <a:rPr kumimoji="1" lang="zh-CN" altLang="en-US" sz="1400" b="1" kern="0" dirty="0">
                <a:latin typeface="华文仿宋" panose="02010600040101010101" pitchFamily="2" charset="-122"/>
                <a:ea typeface="华文仿宋" panose="02010600040101010101" pitchFamily="2" charset="-122"/>
                <a:sym typeface="+mn-ea"/>
              </a:rPr>
              <a:t>base classes</a:t>
            </a:r>
            <a:r>
              <a:rPr kumimoji="1" lang="zh-CN" altLang="en-US" sz="1400" kern="0" dirty="0">
                <a:latin typeface="华文仿宋" panose="02010600040101010101" pitchFamily="2" charset="-122"/>
                <a:ea typeface="华文仿宋" panose="02010600040101010101" pitchFamily="2" charset="-122"/>
                <a:sym typeface="+mn-ea"/>
              </a:rPr>
              <a:t>:用于训练一个深度神经网络，类别多，每类样本也相对较多。</a:t>
            </a:r>
            <a:endParaRPr kumimoji="1" lang="zh-CN" altLang="en-US" sz="1400" b="0" i="0" u="none" strike="noStrike" kern="0" cap="none" spc="0" normalizeH="0" baseline="0" noProof="1">
              <a:solidFill>
                <a:schemeClr val="tx1"/>
              </a:solidFill>
              <a:latin typeface="华文仿宋" panose="02010600040101010101" pitchFamily="2" charset="-122"/>
              <a:ea typeface="华文仿宋" panose="02010600040101010101" pitchFamily="2" charset="-122"/>
            </a:endParaRPr>
          </a:p>
          <a:p>
            <a:pPr marL="742950" marR="0" lvl="1" indent="-285750" algn="l" defTabSz="914400" rtl="0" eaLnBrk="1" fontAlgn="base" latinLnBrk="0" hangingPunct="1">
              <a:lnSpc>
                <a:spcPct val="150000"/>
              </a:lnSpc>
              <a:spcBef>
                <a:spcPct val="20000"/>
              </a:spcBef>
              <a:spcAft>
                <a:spcPct val="0"/>
              </a:spcAft>
              <a:buClrTx/>
              <a:buSzTx/>
              <a:buFont typeface="Wingdings" panose="05000000000000000000" pitchFamily="2" charset="2"/>
              <a:buChar char="Ø"/>
            </a:pPr>
            <a:r>
              <a:rPr kumimoji="1" lang="zh-CN" altLang="en-US" sz="1400" b="1" kern="0" dirty="0">
                <a:latin typeface="华文仿宋" panose="02010600040101010101" pitchFamily="2" charset="-122"/>
                <a:ea typeface="华文仿宋" panose="02010600040101010101" pitchFamily="2" charset="-122"/>
                <a:sym typeface="+mn-ea"/>
              </a:rPr>
              <a:t>novel classes</a:t>
            </a:r>
            <a:r>
              <a:rPr kumimoji="1" lang="zh-CN" altLang="en-US" sz="1400" kern="0" dirty="0">
                <a:latin typeface="华文仿宋" panose="02010600040101010101" pitchFamily="2" charset="-122"/>
                <a:ea typeface="华文仿宋" panose="02010600040101010101" pitchFamily="2" charset="-122"/>
                <a:sym typeface="+mn-ea"/>
              </a:rPr>
              <a:t>:用于测试，与base classes中类别</a:t>
            </a:r>
            <a:r>
              <a:rPr lang="zh-CN" altLang="en-US" sz="1400" dirty="0">
                <a:latin typeface="华文仿宋" panose="02010600040101010101" pitchFamily="2" charset="-122"/>
                <a:ea typeface="华文仿宋" panose="02010600040101010101" pitchFamily="2" charset="-122"/>
                <a:cs typeface="仿宋" panose="02010609060101010101" charset="-122"/>
                <a:sym typeface="+mn-ea"/>
              </a:rPr>
              <a:t>没有交集</a:t>
            </a:r>
            <a:r>
              <a:rPr lang="en-US" altLang="zh-CN" sz="1400" dirty="0">
                <a:latin typeface="华文仿宋" panose="02010600040101010101" pitchFamily="2" charset="-122"/>
                <a:ea typeface="华文仿宋" panose="02010600040101010101" pitchFamily="2" charset="-122"/>
                <a:cs typeface="仿宋" panose="02010609060101010101" charset="-122"/>
                <a:sym typeface="+mn-ea"/>
              </a:rPr>
              <a:t>,</a:t>
            </a:r>
            <a:r>
              <a:rPr lang="zh-CN" altLang="en-US" sz="1400" dirty="0">
                <a:latin typeface="华文仿宋" panose="02010600040101010101" pitchFamily="2" charset="-122"/>
                <a:ea typeface="华文仿宋" panose="02010600040101010101" pitchFamily="2" charset="-122"/>
                <a:cs typeface="仿宋" panose="02010609060101010101" charset="-122"/>
                <a:sym typeface="+mn-ea"/>
              </a:rPr>
              <a:t>每个类别样本数目很少</a:t>
            </a:r>
            <a:r>
              <a:rPr lang="en-US" altLang="zh-CN" sz="1400" dirty="0">
                <a:latin typeface="华文仿宋" panose="02010600040101010101" pitchFamily="2" charset="-122"/>
                <a:ea typeface="华文仿宋" panose="02010600040101010101" pitchFamily="2" charset="-122"/>
                <a:cs typeface="仿宋" panose="02010609060101010101" charset="-122"/>
                <a:sym typeface="+mn-ea"/>
              </a:rPr>
              <a:t>( &lt; 5</a:t>
            </a:r>
            <a:r>
              <a:rPr lang="zh-CN" altLang="en-US" sz="1400" dirty="0">
                <a:latin typeface="华文仿宋" panose="02010600040101010101" pitchFamily="2" charset="-122"/>
                <a:ea typeface="华文仿宋" panose="02010600040101010101" pitchFamily="2" charset="-122"/>
                <a:cs typeface="仿宋" panose="02010609060101010101" charset="-122"/>
                <a:sym typeface="+mn-ea"/>
              </a:rPr>
              <a:t>张</a:t>
            </a:r>
            <a:r>
              <a:rPr lang="en-US" altLang="zh-CN" sz="1400" dirty="0">
                <a:latin typeface="华文仿宋" panose="02010600040101010101" pitchFamily="2" charset="-122"/>
                <a:ea typeface="华文仿宋" panose="02010600040101010101" pitchFamily="2" charset="-122"/>
                <a:cs typeface="仿宋" panose="02010609060101010101" charset="-122"/>
                <a:sym typeface="+mn-ea"/>
              </a:rPr>
              <a:t>)</a:t>
            </a:r>
            <a:r>
              <a:rPr lang="zh-CN" altLang="en-US" sz="1400" dirty="0">
                <a:latin typeface="华文仿宋" panose="02010600040101010101" pitchFamily="2" charset="-122"/>
                <a:ea typeface="华文仿宋" panose="02010600040101010101" pitchFamily="2" charset="-122"/>
                <a:cs typeface="仿宋" panose="02010609060101010101" charset="-122"/>
                <a:sym typeface="+mn-ea"/>
              </a:rPr>
              <a:t>。</a:t>
            </a:r>
          </a:p>
        </p:txBody>
      </p:sp>
      <p:pic>
        <p:nvPicPr>
          <p:cNvPr id="47" name="图片 46">
            <a:extLst>
              <a:ext uri="{FF2B5EF4-FFF2-40B4-BE49-F238E27FC236}">
                <a16:creationId xmlns:a16="http://schemas.microsoft.com/office/drawing/2014/main" id="{6D2FF5B3-B0CD-49FC-86B0-7BFEA27D8BB1}"/>
              </a:ext>
            </a:extLst>
          </p:cNvPr>
          <p:cNvPicPr>
            <a:picLocks noChangeAspect="1"/>
          </p:cNvPicPr>
          <p:nvPr/>
        </p:nvPicPr>
        <p:blipFill>
          <a:blip r:embed="rId5"/>
          <a:stretch>
            <a:fillRect/>
          </a:stretch>
        </p:blipFill>
        <p:spPr>
          <a:xfrm>
            <a:off x="843140" y="3819366"/>
            <a:ext cx="3340272" cy="1231963"/>
          </a:xfrm>
          <a:prstGeom prst="rect">
            <a:avLst/>
          </a:prstGeom>
          <a:ln>
            <a:solidFill>
              <a:schemeClr val="tx1"/>
            </a:solidFill>
          </a:ln>
        </p:spPr>
      </p:pic>
      <p:pic>
        <p:nvPicPr>
          <p:cNvPr id="49" name="图片 48">
            <a:extLst>
              <a:ext uri="{FF2B5EF4-FFF2-40B4-BE49-F238E27FC236}">
                <a16:creationId xmlns:a16="http://schemas.microsoft.com/office/drawing/2014/main" id="{92F420B8-091F-41D8-AA41-3A87AD6AEFAA}"/>
              </a:ext>
            </a:extLst>
          </p:cNvPr>
          <p:cNvPicPr>
            <a:picLocks noChangeAspect="1"/>
          </p:cNvPicPr>
          <p:nvPr/>
        </p:nvPicPr>
        <p:blipFill rotWithShape="1">
          <a:blip r:embed="rId6"/>
          <a:srcRect r="17151"/>
          <a:stretch/>
        </p:blipFill>
        <p:spPr>
          <a:xfrm>
            <a:off x="843140" y="5143107"/>
            <a:ext cx="3368342" cy="613295"/>
          </a:xfrm>
          <a:prstGeom prst="rect">
            <a:avLst/>
          </a:prstGeom>
          <a:ln>
            <a:solidFill>
              <a:schemeClr val="tx1"/>
            </a:solidFill>
          </a:ln>
        </p:spPr>
      </p:pic>
      <p:sp>
        <p:nvSpPr>
          <p:cNvPr id="51" name="文本框 50">
            <a:extLst>
              <a:ext uri="{FF2B5EF4-FFF2-40B4-BE49-F238E27FC236}">
                <a16:creationId xmlns:a16="http://schemas.microsoft.com/office/drawing/2014/main" id="{184B9328-7CE7-44F7-8587-1B9B35D8ADE7}"/>
              </a:ext>
            </a:extLst>
          </p:cNvPr>
          <p:cNvSpPr txBox="1"/>
          <p:nvPr/>
        </p:nvSpPr>
        <p:spPr>
          <a:xfrm>
            <a:off x="0" y="4188246"/>
            <a:ext cx="819652" cy="261610"/>
          </a:xfrm>
          <a:prstGeom prst="rect">
            <a:avLst/>
          </a:prstGeom>
          <a:noFill/>
        </p:spPr>
        <p:txBody>
          <a:bodyPr wrap="square">
            <a:spAutoFit/>
          </a:bodyPr>
          <a:lstStyle/>
          <a:p>
            <a:r>
              <a:rPr kumimoji="1" lang="zh-CN" altLang="en-US" sz="1100" b="1" kern="0" dirty="0">
                <a:latin typeface="华文仿宋" panose="02010600040101010101" pitchFamily="2" charset="-122"/>
                <a:ea typeface="华文仿宋" panose="02010600040101010101" pitchFamily="2" charset="-122"/>
                <a:sym typeface="+mn-ea"/>
              </a:rPr>
              <a:t>base classes</a:t>
            </a:r>
            <a:endParaRPr lang="zh-CN" altLang="en-US" sz="1100" dirty="0"/>
          </a:p>
        </p:txBody>
      </p:sp>
      <p:sp>
        <p:nvSpPr>
          <p:cNvPr id="52" name="文本框 51">
            <a:extLst>
              <a:ext uri="{FF2B5EF4-FFF2-40B4-BE49-F238E27FC236}">
                <a16:creationId xmlns:a16="http://schemas.microsoft.com/office/drawing/2014/main" id="{D9F02668-A236-42B9-A679-272AEFFAE419}"/>
              </a:ext>
            </a:extLst>
          </p:cNvPr>
          <p:cNvSpPr txBox="1"/>
          <p:nvPr/>
        </p:nvSpPr>
        <p:spPr>
          <a:xfrm>
            <a:off x="-32037" y="5181426"/>
            <a:ext cx="937430" cy="261610"/>
          </a:xfrm>
          <a:prstGeom prst="rect">
            <a:avLst/>
          </a:prstGeom>
          <a:noFill/>
        </p:spPr>
        <p:txBody>
          <a:bodyPr wrap="square">
            <a:spAutoFit/>
          </a:bodyPr>
          <a:lstStyle/>
          <a:p>
            <a:r>
              <a:rPr kumimoji="1" lang="en-US" altLang="zh-CN" sz="1100" b="1" kern="0" dirty="0">
                <a:latin typeface="华文仿宋" panose="02010600040101010101" pitchFamily="2" charset="-122"/>
                <a:ea typeface="华文仿宋" panose="02010600040101010101" pitchFamily="2" charset="-122"/>
                <a:sym typeface="+mn-ea"/>
              </a:rPr>
              <a:t>novel</a:t>
            </a:r>
            <a:r>
              <a:rPr kumimoji="1" lang="zh-CN" altLang="en-US" sz="1100" b="1" kern="0" dirty="0">
                <a:latin typeface="华文仿宋" panose="02010600040101010101" pitchFamily="2" charset="-122"/>
                <a:ea typeface="华文仿宋" panose="02010600040101010101" pitchFamily="2" charset="-122"/>
                <a:sym typeface="+mn-ea"/>
              </a:rPr>
              <a:t> classes</a:t>
            </a:r>
            <a:endParaRPr lang="zh-CN" altLang="en-US" sz="1100" dirty="0"/>
          </a:p>
        </p:txBody>
      </p:sp>
      <p:sp>
        <p:nvSpPr>
          <p:cNvPr id="53" name="文本框 52">
            <a:extLst>
              <a:ext uri="{FF2B5EF4-FFF2-40B4-BE49-F238E27FC236}">
                <a16:creationId xmlns:a16="http://schemas.microsoft.com/office/drawing/2014/main" id="{05639DCC-3E79-44E0-B253-70301CE491A4}"/>
              </a:ext>
            </a:extLst>
          </p:cNvPr>
          <p:cNvSpPr txBox="1"/>
          <p:nvPr/>
        </p:nvSpPr>
        <p:spPr>
          <a:xfrm>
            <a:off x="5017168" y="1620298"/>
            <a:ext cx="6590342" cy="2862322"/>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kumimoji="1" lang="zh-CN" altLang="en-US" sz="1400" kern="0" dirty="0">
                <a:latin typeface="华文仿宋" panose="02010600040101010101" pitchFamily="2" charset="-122"/>
                <a:ea typeface="华文仿宋" panose="02010600040101010101" pitchFamily="2" charset="-122"/>
              </a:rPr>
              <a:t>为了</a:t>
            </a:r>
            <a:r>
              <a:rPr kumimoji="1" lang="zh-CN" altLang="en-US" sz="1400" kern="0" dirty="0">
                <a:latin typeface="华文仿宋" panose="02010600040101010101" pitchFamily="2" charset="-122"/>
                <a:ea typeface="华文仿宋" panose="02010600040101010101" pitchFamily="2" charset="-122"/>
                <a:sym typeface="+mn-ea"/>
              </a:rPr>
              <a:t>在训练时模仿测试时的情形，</a:t>
            </a:r>
            <a:r>
              <a:rPr kumimoji="1" lang="zh-CN" altLang="en-US" sz="1400" kern="0" dirty="0">
                <a:latin typeface="华文仿宋" panose="02010600040101010101" pitchFamily="2" charset="-122"/>
                <a:ea typeface="华文仿宋" panose="02010600040101010101" pitchFamily="2" charset="-122"/>
              </a:rPr>
              <a:t>采用</a:t>
            </a:r>
            <a:r>
              <a:rPr kumimoji="1" lang="en-US" altLang="zh-CN" sz="1400" b="1" kern="0" dirty="0">
                <a:latin typeface="华文仿宋" panose="02010600040101010101" pitchFamily="2" charset="-122"/>
                <a:ea typeface="华文仿宋" panose="02010600040101010101" pitchFamily="2" charset="-122"/>
                <a:sym typeface="+mn-ea"/>
              </a:rPr>
              <a:t>episode</a:t>
            </a:r>
            <a:r>
              <a:rPr kumimoji="1" lang="zh-CN" altLang="en-US" sz="1400" kern="0" dirty="0">
                <a:latin typeface="华文仿宋" panose="02010600040101010101" pitchFamily="2" charset="-122"/>
                <a:ea typeface="华文仿宋" panose="02010600040101010101" pitchFamily="2" charset="-122"/>
              </a:rPr>
              <a:t>为单位训练</a:t>
            </a:r>
            <a:r>
              <a:rPr kumimoji="1" lang="zh-CN" altLang="en-US" sz="1400" kern="0" dirty="0">
                <a:latin typeface="华文仿宋" panose="02010600040101010101" pitchFamily="2" charset="-122"/>
                <a:ea typeface="华文仿宋" panose="02010600040101010101" pitchFamily="2" charset="-122"/>
                <a:sym typeface="+mn-ea"/>
              </a:rPr>
              <a:t>。</a:t>
            </a:r>
            <a:endParaRPr kumimoji="1" lang="zh-CN" altLang="en-US" sz="1400" kern="0" dirty="0">
              <a:latin typeface="华文仿宋" panose="02010600040101010101" pitchFamily="2" charset="-122"/>
              <a:ea typeface="华文仿宋" panose="02010600040101010101" pitchFamily="2" charset="-122"/>
            </a:endParaRPr>
          </a:p>
          <a:p>
            <a:pPr marL="742950" lvl="1" indent="-285750" algn="l" fontAlgn="base">
              <a:lnSpc>
                <a:spcPct val="150000"/>
              </a:lnSpc>
              <a:spcBef>
                <a:spcPct val="20000"/>
              </a:spcBef>
              <a:buClrTx/>
              <a:buSzTx/>
              <a:buFont typeface="Arial" panose="020B0604020202020204" pitchFamily="34" charset="0"/>
              <a:buChar char="•"/>
            </a:pPr>
            <a:r>
              <a:rPr kumimoji="1" lang="en-US" altLang="zh-CN" sz="1400" kern="0" dirty="0" err="1">
                <a:latin typeface="华文仿宋" panose="02010600040101010101" pitchFamily="2" charset="-122"/>
                <a:ea typeface="华文仿宋" panose="02010600040101010101" pitchFamily="2" charset="-122"/>
              </a:rPr>
              <a:t>在</a:t>
            </a:r>
            <a:r>
              <a:rPr kumimoji="1" lang="zh-CN" altLang="en-US" sz="1400" kern="0" dirty="0">
                <a:latin typeface="华文仿宋" panose="02010600040101010101" pitchFamily="2" charset="-122"/>
                <a:ea typeface="华文仿宋" panose="02010600040101010101" pitchFamily="2" charset="-122"/>
              </a:rPr>
              <a:t>训练</a:t>
            </a:r>
            <a:r>
              <a:rPr kumimoji="1" lang="en-US" altLang="zh-CN" sz="1400" kern="0" dirty="0">
                <a:latin typeface="华文仿宋" panose="02010600040101010101" pitchFamily="2" charset="-122"/>
                <a:ea typeface="华文仿宋" panose="02010600040101010101" pitchFamily="2" charset="-122"/>
              </a:rPr>
              <a:t>/</a:t>
            </a:r>
            <a:r>
              <a:rPr kumimoji="1" lang="zh-CN" altLang="en-US" sz="1400" kern="0" dirty="0">
                <a:latin typeface="华文仿宋" panose="02010600040101010101" pitchFamily="2" charset="-122"/>
                <a:ea typeface="华文仿宋" panose="02010600040101010101" pitchFamily="2" charset="-122"/>
              </a:rPr>
              <a:t>测试时，从</a:t>
            </a:r>
            <a:r>
              <a:rPr kumimoji="1" lang="zh-CN" altLang="en-US" sz="1400" kern="0" dirty="0">
                <a:latin typeface="华文仿宋" panose="02010600040101010101" pitchFamily="2" charset="-122"/>
                <a:ea typeface="华文仿宋" panose="02010600040101010101" pitchFamily="2" charset="-122"/>
                <a:sym typeface="+mn-ea"/>
              </a:rPr>
              <a:t>数据集</a:t>
            </a:r>
            <a:r>
              <a:rPr kumimoji="1" lang="en-US" altLang="zh-CN" sz="1400" kern="0" dirty="0" err="1">
                <a:latin typeface="华文仿宋" panose="02010600040101010101" pitchFamily="2" charset="-122"/>
                <a:ea typeface="华文仿宋" panose="02010600040101010101" pitchFamily="2" charset="-122"/>
                <a:sym typeface="+mn-ea"/>
              </a:rPr>
              <a:t>中</a:t>
            </a:r>
            <a:r>
              <a:rPr kumimoji="1" lang="en-US" altLang="zh-CN" sz="1400" kern="0" dirty="0" err="1">
                <a:latin typeface="华文仿宋" panose="02010600040101010101" pitchFamily="2" charset="-122"/>
                <a:ea typeface="华文仿宋" panose="02010600040101010101" pitchFamily="2" charset="-122"/>
              </a:rPr>
              <a:t>随机抽取</a:t>
            </a:r>
            <a:r>
              <a:rPr kumimoji="1" lang="en-US" altLang="zh-CN" sz="1400" kern="0" dirty="0">
                <a:latin typeface="华文仿宋" panose="02010600040101010101" pitchFamily="2" charset="-122"/>
                <a:ea typeface="华文仿宋" panose="02010600040101010101" pitchFamily="2" charset="-122"/>
              </a:rPr>
              <a:t> C </a:t>
            </a:r>
            <a:r>
              <a:rPr kumimoji="1" lang="en-US" altLang="zh-CN" sz="1400" kern="0" dirty="0" err="1">
                <a:latin typeface="华文仿宋" panose="02010600040101010101" pitchFamily="2" charset="-122"/>
                <a:ea typeface="华文仿宋" panose="02010600040101010101" pitchFamily="2" charset="-122"/>
              </a:rPr>
              <a:t>个类别，每个类别</a:t>
            </a:r>
            <a:r>
              <a:rPr kumimoji="1" lang="en-US" altLang="zh-CN" sz="1400" kern="0" dirty="0">
                <a:latin typeface="华文仿宋" panose="02010600040101010101" pitchFamily="2" charset="-122"/>
                <a:ea typeface="华文仿宋" panose="02010600040101010101" pitchFamily="2" charset="-122"/>
              </a:rPr>
              <a:t> K(&lt;=5) </a:t>
            </a:r>
            <a:r>
              <a:rPr kumimoji="1" lang="en-US" altLang="zh-CN" sz="1400" kern="0" dirty="0" err="1">
                <a:latin typeface="华文仿宋" panose="02010600040101010101" pitchFamily="2" charset="-122"/>
                <a:ea typeface="华文仿宋" panose="02010600040101010101" pitchFamily="2" charset="-122"/>
              </a:rPr>
              <a:t>个样本（总共</a:t>
            </a:r>
            <a:r>
              <a:rPr kumimoji="1" lang="en-US" altLang="zh-CN" sz="1400" kern="0" dirty="0">
                <a:latin typeface="华文仿宋" panose="02010600040101010101" pitchFamily="2" charset="-122"/>
                <a:ea typeface="华文仿宋" panose="02010600040101010101" pitchFamily="2" charset="-122"/>
              </a:rPr>
              <a:t> CK 个数据），</a:t>
            </a:r>
            <a:r>
              <a:rPr kumimoji="1" lang="en-US" altLang="zh-CN" sz="1400" kern="0" dirty="0" err="1">
                <a:latin typeface="华文仿宋" panose="02010600040101010101" pitchFamily="2" charset="-122"/>
                <a:ea typeface="华文仿宋" panose="02010600040101010101" pitchFamily="2" charset="-122"/>
              </a:rPr>
              <a:t>作为support</a:t>
            </a:r>
            <a:r>
              <a:rPr kumimoji="1" lang="en-US" altLang="zh-CN" sz="1400" kern="0" dirty="0">
                <a:latin typeface="华文仿宋" panose="02010600040101010101" pitchFamily="2" charset="-122"/>
                <a:ea typeface="华文仿宋" panose="02010600040101010101" pitchFamily="2" charset="-122"/>
              </a:rPr>
              <a:t> </a:t>
            </a:r>
            <a:r>
              <a:rPr kumimoji="1" lang="en-US" altLang="zh-CN" sz="1400" kern="0" dirty="0" err="1">
                <a:latin typeface="华文仿宋" panose="02010600040101010101" pitchFamily="2" charset="-122"/>
                <a:ea typeface="华文仿宋" panose="02010600040101010101" pitchFamily="2" charset="-122"/>
              </a:rPr>
              <a:t>set输入</a:t>
            </a:r>
            <a:r>
              <a:rPr kumimoji="1" lang="en-US" altLang="zh-CN" sz="1400" kern="0" dirty="0">
                <a:latin typeface="华文仿宋" panose="02010600040101010101" pitchFamily="2" charset="-122"/>
                <a:ea typeface="华文仿宋" panose="02010600040101010101" pitchFamily="2" charset="-122"/>
              </a:rPr>
              <a:t>；</a:t>
            </a:r>
          </a:p>
          <a:p>
            <a:pPr marL="742950" lvl="1" indent="-285750" algn="l" fontAlgn="base">
              <a:lnSpc>
                <a:spcPct val="150000"/>
              </a:lnSpc>
              <a:spcBef>
                <a:spcPct val="20000"/>
              </a:spcBef>
              <a:buClrTx/>
              <a:buSzTx/>
              <a:buFont typeface="Arial" panose="020B0604020202020204" pitchFamily="34" charset="0"/>
              <a:buChar char="•"/>
            </a:pPr>
            <a:r>
              <a:rPr kumimoji="1" lang="en-US" altLang="zh-CN" sz="1400" kern="0" dirty="0" err="1">
                <a:latin typeface="华文仿宋" panose="02010600040101010101" pitchFamily="2" charset="-122"/>
                <a:ea typeface="华文仿宋" panose="02010600040101010101" pitchFamily="2" charset="-122"/>
              </a:rPr>
              <a:t>再从这</a:t>
            </a:r>
            <a:r>
              <a:rPr kumimoji="1" lang="en-US" altLang="zh-CN" sz="1400" kern="0" dirty="0">
                <a:latin typeface="华文仿宋" panose="02010600040101010101" pitchFamily="2" charset="-122"/>
                <a:ea typeface="华文仿宋" panose="02010600040101010101" pitchFamily="2" charset="-122"/>
              </a:rPr>
              <a:t> C </a:t>
            </a:r>
            <a:r>
              <a:rPr kumimoji="1" lang="en-US" altLang="zh-CN" sz="1400" kern="0" dirty="0" err="1">
                <a:latin typeface="华文仿宋" panose="02010600040101010101" pitchFamily="2" charset="-122"/>
                <a:ea typeface="华文仿宋" panose="02010600040101010101" pitchFamily="2" charset="-122"/>
              </a:rPr>
              <a:t>个类中剩余的数据中抽取一批样本作为模型的预测对象</a:t>
            </a:r>
            <a:r>
              <a:rPr kumimoji="1" lang="zh-CN" altLang="en-US" sz="1400" kern="0" dirty="0">
                <a:latin typeface="华文仿宋" panose="02010600040101010101" pitchFamily="2" charset="-122"/>
                <a:ea typeface="华文仿宋" panose="02010600040101010101" pitchFamily="2" charset="-122"/>
              </a:rPr>
              <a:t>构成</a:t>
            </a:r>
            <a:r>
              <a:rPr kumimoji="1" lang="en-US" altLang="zh-CN" sz="1400" kern="0" dirty="0">
                <a:latin typeface="华文仿宋" panose="02010600040101010101" pitchFamily="2" charset="-122"/>
                <a:ea typeface="华文仿宋" panose="02010600040101010101" pitchFamily="2" charset="-122"/>
              </a:rPr>
              <a:t>query</a:t>
            </a:r>
            <a:r>
              <a:rPr kumimoji="1" lang="zh-CN" altLang="en-US" sz="1400" kern="0" dirty="0">
                <a:latin typeface="华文仿宋" panose="02010600040101010101" pitchFamily="2" charset="-122"/>
                <a:ea typeface="华文仿宋" panose="02010600040101010101" pitchFamily="2" charset="-122"/>
              </a:rPr>
              <a:t> </a:t>
            </a:r>
            <a:r>
              <a:rPr kumimoji="1" lang="en-US" altLang="zh-CN" sz="1400" kern="0" dirty="0">
                <a:latin typeface="华文仿宋" panose="02010600040101010101" pitchFamily="2" charset="-122"/>
                <a:ea typeface="华文仿宋" panose="02010600040101010101" pitchFamily="2" charset="-122"/>
              </a:rPr>
              <a:t>set</a:t>
            </a:r>
            <a:r>
              <a:rPr kumimoji="1" lang="zh-CN" altLang="en-US" sz="1400" kern="0" dirty="0">
                <a:latin typeface="华文仿宋" panose="02010600040101010101" pitchFamily="2" charset="-122"/>
                <a:ea typeface="华文仿宋" panose="02010600040101010101" pitchFamily="2" charset="-122"/>
              </a:rPr>
              <a:t>；</a:t>
            </a:r>
            <a:endParaRPr kumimoji="1" lang="en-US" altLang="zh-CN" sz="1400" kern="0" dirty="0">
              <a:latin typeface="华文仿宋" panose="02010600040101010101" pitchFamily="2" charset="-122"/>
              <a:ea typeface="华文仿宋" panose="02010600040101010101" pitchFamily="2" charset="-122"/>
            </a:endParaRPr>
          </a:p>
          <a:p>
            <a:pPr marL="742950" lvl="1" indent="-285750" fontAlgn="base">
              <a:lnSpc>
                <a:spcPct val="150000"/>
              </a:lnSpc>
              <a:spcBef>
                <a:spcPct val="20000"/>
              </a:spcBef>
              <a:buFont typeface="Arial" panose="020B0604020202020204" pitchFamily="34" charset="0"/>
              <a:buChar char="•"/>
            </a:pPr>
            <a:r>
              <a:rPr kumimoji="1" lang="en-US" altLang="zh-CN" sz="1400" kern="0" dirty="0" err="1">
                <a:latin typeface="华文仿宋" panose="02010600040101010101" pitchFamily="2" charset="-122"/>
                <a:ea typeface="华文仿宋" panose="02010600040101010101" pitchFamily="2" charset="-122"/>
              </a:rPr>
              <a:t>模型从</a:t>
            </a:r>
            <a:r>
              <a:rPr kumimoji="1" lang="en-US" altLang="zh-CN" sz="1400" kern="0" dirty="0">
                <a:latin typeface="华文仿宋" panose="02010600040101010101" pitchFamily="2" charset="-122"/>
                <a:ea typeface="华文仿宋" panose="02010600040101010101" pitchFamily="2" charset="-122"/>
              </a:rPr>
              <a:t> C*K </a:t>
            </a:r>
            <a:r>
              <a:rPr kumimoji="1" lang="en-US" altLang="zh-CN" sz="1400" kern="0" dirty="0" err="1">
                <a:latin typeface="华文仿宋" panose="02010600040101010101" pitchFamily="2" charset="-122"/>
                <a:ea typeface="华文仿宋" panose="02010600040101010101" pitchFamily="2" charset="-122"/>
              </a:rPr>
              <a:t>个数据中学会如何区分这</a:t>
            </a:r>
            <a:r>
              <a:rPr kumimoji="1" lang="en-US" altLang="zh-CN" sz="1400" kern="0" dirty="0">
                <a:latin typeface="华文仿宋" panose="02010600040101010101" pitchFamily="2" charset="-122"/>
                <a:ea typeface="华文仿宋" panose="02010600040101010101" pitchFamily="2" charset="-122"/>
              </a:rPr>
              <a:t> C </a:t>
            </a:r>
            <a:r>
              <a:rPr kumimoji="1" lang="en-US" altLang="zh-CN" sz="1400" kern="0" dirty="0" err="1">
                <a:latin typeface="华文仿宋" panose="02010600040101010101" pitchFamily="2" charset="-122"/>
                <a:ea typeface="华文仿宋" panose="02010600040101010101" pitchFamily="2" charset="-122"/>
              </a:rPr>
              <a:t>个类别，这样的任务被称为</a:t>
            </a:r>
            <a:r>
              <a:rPr kumimoji="1" lang="en-US" altLang="zh-CN" sz="1400" kern="0" dirty="0">
                <a:latin typeface="华文仿宋" panose="02010600040101010101" pitchFamily="2" charset="-122"/>
                <a:ea typeface="华文仿宋" panose="02010600040101010101" pitchFamily="2" charset="-122"/>
              </a:rPr>
              <a:t> c-way k-shot </a:t>
            </a:r>
            <a:r>
              <a:rPr kumimoji="1" lang="zh-CN" altLang="en-US" sz="1400" kern="0" dirty="0">
                <a:latin typeface="华文仿宋" panose="02010600040101010101" pitchFamily="2" charset="-122"/>
                <a:ea typeface="华文仿宋" panose="02010600040101010101" pitchFamily="2" charset="-122"/>
              </a:rPr>
              <a:t>任务；</a:t>
            </a:r>
            <a:endParaRPr kumimoji="1" lang="en-US" altLang="zh-CN" sz="1400" kern="0" dirty="0">
              <a:latin typeface="华文仿宋" panose="02010600040101010101" pitchFamily="2" charset="-122"/>
              <a:ea typeface="华文仿宋" panose="02010600040101010101" pitchFamily="2" charset="-122"/>
            </a:endParaRPr>
          </a:p>
          <a:p>
            <a:pPr marR="0" lvl="1" algn="l" defTabSz="914400" rtl="0" eaLnBrk="1" fontAlgn="base" latinLnBrk="0" hangingPunct="1">
              <a:lnSpc>
                <a:spcPct val="150000"/>
              </a:lnSpc>
              <a:spcBef>
                <a:spcPct val="20000"/>
              </a:spcBef>
              <a:spcAft>
                <a:spcPct val="0"/>
              </a:spcAft>
              <a:buClrTx/>
              <a:buSzTx/>
            </a:pPr>
            <a:endParaRPr kumimoji="1" lang="zh-CN" altLang="en-US" sz="1400" kern="0" noProof="1">
              <a:latin typeface="华文仿宋" panose="02010600040101010101" pitchFamily="2" charset="-122"/>
              <a:ea typeface="华文仿宋" panose="02010600040101010101" pitchFamily="2" charset="-122"/>
            </a:endParaRPr>
          </a:p>
        </p:txBody>
      </p:sp>
      <p:pic>
        <p:nvPicPr>
          <p:cNvPr id="55" name="图片 4">
            <a:extLst>
              <a:ext uri="{FF2B5EF4-FFF2-40B4-BE49-F238E27FC236}">
                <a16:creationId xmlns:a16="http://schemas.microsoft.com/office/drawing/2014/main" id="{93E3051A-1D82-433A-A89B-9FAD4AB56D17}"/>
              </a:ext>
            </a:extLst>
          </p:cNvPr>
          <p:cNvPicPr>
            <a:picLocks noChangeAspect="1"/>
          </p:cNvPicPr>
          <p:nvPr/>
        </p:nvPicPr>
        <p:blipFill>
          <a:blip r:embed="rId7"/>
          <a:stretch>
            <a:fillRect/>
          </a:stretch>
        </p:blipFill>
        <p:spPr>
          <a:xfrm>
            <a:off x="6392607" y="4082264"/>
            <a:ext cx="3465102" cy="1720071"/>
          </a:xfrm>
          <a:prstGeom prst="rect">
            <a:avLst/>
          </a:prstGeom>
          <a:noFill/>
          <a:ln w="9525">
            <a:solidFill>
              <a:schemeClr val="tx1"/>
            </a:solidFill>
          </a:ln>
        </p:spPr>
      </p:pic>
      <p:sp>
        <p:nvSpPr>
          <p:cNvPr id="56" name="文本框 55">
            <a:extLst>
              <a:ext uri="{FF2B5EF4-FFF2-40B4-BE49-F238E27FC236}">
                <a16:creationId xmlns:a16="http://schemas.microsoft.com/office/drawing/2014/main" id="{998790BA-F02F-431F-8725-7D7B328EB843}"/>
              </a:ext>
            </a:extLst>
          </p:cNvPr>
          <p:cNvSpPr txBox="1"/>
          <p:nvPr/>
        </p:nvSpPr>
        <p:spPr>
          <a:xfrm>
            <a:off x="3471593" y="6203418"/>
            <a:ext cx="93417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schemeClr val="bg1">
                    <a:lumMod val="65000"/>
                  </a:schemeClr>
                </a:solidFill>
                <a:effectLst/>
                <a:uLnTx/>
                <a:uFillTx/>
                <a:latin typeface="Microsoft YaHei" panose="020B0503020204020204" pitchFamily="34" charset="-122"/>
                <a:ea typeface="Microsoft YaHei" panose="020B0503020204020204" pitchFamily="34" charset="-122"/>
              </a:rPr>
              <a:t>创新点探究</a:t>
            </a:r>
          </a:p>
        </p:txBody>
      </p:sp>
    </p:spTree>
    <p:extLst>
      <p:ext uri="{BB962C8B-B14F-4D97-AF65-F5344CB8AC3E}">
        <p14:creationId xmlns:p14="http://schemas.microsoft.com/office/powerpoint/2010/main" val="3413901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95E7617-1E22-6942-BAB1-486AF7F619A5}"/>
              </a:ext>
            </a:extLst>
          </p:cNvPr>
          <p:cNvSpPr/>
          <p:nvPr/>
        </p:nvSpPr>
        <p:spPr>
          <a:xfrm>
            <a:off x="0" y="0"/>
            <a:ext cx="12192000" cy="830997"/>
          </a:xfrm>
          <a:prstGeom prst="rect">
            <a:avLst/>
          </a:prstGeom>
          <a:gradFill>
            <a:gsLst>
              <a:gs pos="17000">
                <a:srgbClr val="004EA2"/>
              </a:gs>
              <a:gs pos="100000">
                <a:srgbClr val="007BF6"/>
              </a:gs>
            </a:gsLst>
            <a:lin ang="81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elveticaExt-Normal"/>
              <a:ea typeface="OPPOSans B"/>
              <a:cs typeface="+mn-cs"/>
            </a:endParaRPr>
          </a:p>
        </p:txBody>
      </p:sp>
      <p:sp>
        <p:nvSpPr>
          <p:cNvPr id="40" name="文本框 39">
            <a:extLst>
              <a:ext uri="{FF2B5EF4-FFF2-40B4-BE49-F238E27FC236}">
                <a16:creationId xmlns:a16="http://schemas.microsoft.com/office/drawing/2014/main" id="{60F5C4E8-81C7-493F-AD8B-B82FD9D51D2E}"/>
              </a:ext>
            </a:extLst>
          </p:cNvPr>
          <p:cNvSpPr txBox="1"/>
          <p:nvPr/>
        </p:nvSpPr>
        <p:spPr>
          <a:xfrm>
            <a:off x="320813" y="184443"/>
            <a:ext cx="10626387" cy="461665"/>
          </a:xfrm>
          <a:prstGeom prst="rect">
            <a:avLst/>
          </a:prstGeom>
          <a:noFill/>
        </p:spPr>
        <p:txBody>
          <a:bodyPr wrap="square">
            <a:spAutoFit/>
          </a:bodyPr>
          <a:lstStyle/>
          <a:p>
            <a:pPr>
              <a:defRPr/>
            </a:pPr>
            <a:r>
              <a:rPr lang="zh-CN" altLang="en-US" sz="2400" b="1" dirty="0">
                <a:solidFill>
                  <a:schemeClr val="bg1"/>
                </a:solidFill>
                <a:latin typeface="华文仿宋" panose="02010600040101010101" pitchFamily="2" charset="-122"/>
                <a:ea typeface="华文仿宋" panose="02010600040101010101" pitchFamily="2" charset="-122"/>
                <a:cs typeface="+mn-ea"/>
                <a:sym typeface="+mn-lt"/>
              </a:rPr>
              <a:t>问题分析</a:t>
            </a:r>
            <a:endParaRPr lang="zh-CN" altLang="en-US" sz="2400" b="1" dirty="0">
              <a:solidFill>
                <a:schemeClr val="bg1"/>
              </a:solidFill>
              <a:latin typeface="华文仿宋" panose="02010600040101010101" pitchFamily="2" charset="-122"/>
              <a:ea typeface="华文仿宋" panose="02010600040101010101" pitchFamily="2" charset="-122"/>
              <a:cs typeface="+mn-ea"/>
            </a:endParaRPr>
          </a:p>
        </p:txBody>
      </p:sp>
      <mc:AlternateContent xmlns:mc="http://schemas.openxmlformats.org/markup-compatibility/2006">
        <mc:Choice xmlns:a14="http://schemas.microsoft.com/office/drawing/2010/main" Requires="a14">
          <p:sp>
            <p:nvSpPr>
              <p:cNvPr id="43" name="内容占位符 4">
                <a:extLst>
                  <a:ext uri="{FF2B5EF4-FFF2-40B4-BE49-F238E27FC236}">
                    <a16:creationId xmlns:a16="http://schemas.microsoft.com/office/drawing/2014/main" id="{5A7A7FAE-5A5A-4686-899D-46228A57B842}"/>
                  </a:ext>
                </a:extLst>
              </p:cNvPr>
              <p:cNvSpPr txBox="1">
                <a:spLocks/>
              </p:cNvSpPr>
              <p:nvPr/>
            </p:nvSpPr>
            <p:spPr>
              <a:xfrm>
                <a:off x="512389" y="962019"/>
                <a:ext cx="10008419"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5750">
                  <a:lnSpc>
                    <a:spcPct val="150000"/>
                  </a:lnSpc>
                  <a:spcBef>
                    <a:spcPct val="0"/>
                  </a:spcBef>
                  <a:buFont typeface="Wingdings" panose="05000000000000000000" pitchFamily="2" charset="2"/>
                  <a:buChar char="Ø"/>
                </a:pPr>
                <a:r>
                  <a:rPr lang="zh-CN" altLang="en-US" sz="1400" dirty="0">
                    <a:latin typeface="华文仿宋" panose="02010600040101010101" pitchFamily="2" charset="-122"/>
                    <a:ea typeface="华文仿宋" panose="02010600040101010101" pitchFamily="2" charset="-122"/>
                    <a:sym typeface="+mn-ea"/>
                  </a:rPr>
                  <a:t>符号与术语</a:t>
                </a:r>
                <a:endParaRPr lang="zh-CN" altLang="en-US" sz="1400" dirty="0">
                  <a:latin typeface="华文仿宋" panose="02010600040101010101" pitchFamily="2" charset="-122"/>
                  <a:ea typeface="华文仿宋" panose="02010600040101010101" pitchFamily="2" charset="-122"/>
                </a:endParaRPr>
              </a:p>
              <a:p>
                <a:pPr lvl="1" indent="-285750">
                  <a:lnSpc>
                    <a:spcPct val="150000"/>
                  </a:lnSpc>
                  <a:spcBef>
                    <a:spcPct val="0"/>
                  </a:spcBef>
                </a:pPr>
                <a:r>
                  <a:rPr lang="zh-CN" altLang="en-US" sz="1400" dirty="0">
                    <a:latin typeface="华文仿宋" panose="02010600040101010101" pitchFamily="2" charset="-122"/>
                    <a:ea typeface="华文仿宋" panose="02010600040101010101" pitchFamily="2" charset="-122"/>
                    <a:sym typeface="+mn-ea"/>
                  </a:rPr>
                  <a:t>考虑图像分类任务, 有数据集 </a:t>
                </a:r>
                <a14:m>
                  <m:oMath xmlns:m="http://schemas.openxmlformats.org/officeDocument/2006/math">
                    <m:r>
                      <m:rPr>
                        <m:nor/>
                      </m:rPr>
                      <a:rPr lang="en-US" altLang="zh-CN" sz="1400" dirty="0">
                        <a:latin typeface="Cambria Math" panose="02040503050406030204" pitchFamily="18" charset="0"/>
                        <a:ea typeface="华文仿宋" panose="02010600040101010101" pitchFamily="2" charset="-122"/>
                        <a:sym typeface="+mn-ea"/>
                      </a:rPr>
                      <m:t>D</m:t>
                    </m:r>
                    <m:r>
                      <a:rPr lang="en-US" altLang="zh-CN" sz="1400" i="1" dirty="0" smtClean="0">
                        <a:latin typeface="Cambria Math" panose="02040503050406030204" pitchFamily="18" charset="0"/>
                        <a:ea typeface="华文仿宋" panose="02010600040101010101" pitchFamily="2" charset="-122"/>
                        <a:sym typeface="+mn-ea"/>
                      </a:rPr>
                      <m:t>=</m:t>
                    </m:r>
                    <m:r>
                      <a:rPr lang="zh-CN" altLang="en-US" sz="1400" i="1" dirty="0" smtClean="0">
                        <a:latin typeface="Cambria Math" panose="02040503050406030204" pitchFamily="18" charset="0"/>
                        <a:ea typeface="华文仿宋" panose="02010600040101010101" pitchFamily="2" charset="-122"/>
                        <a:sym typeface="+mn-ea"/>
                      </a:rPr>
                      <m:t>{</m:t>
                    </m:r>
                    <m:sSub>
                      <m:sSubPr>
                        <m:ctrlPr>
                          <a:rPr lang="en-US" altLang="zh-CN" sz="1400" i="1" dirty="0" smtClean="0">
                            <a:latin typeface="Cambria Math" panose="02040503050406030204" pitchFamily="18" charset="0"/>
                            <a:ea typeface="华文仿宋" panose="02010600040101010101" pitchFamily="2" charset="-122"/>
                            <a:sym typeface="+mn-ea"/>
                          </a:rPr>
                        </m:ctrlPr>
                      </m:sSubPr>
                      <m:e>
                        <m:r>
                          <a:rPr lang="zh-CN" altLang="en-US" sz="1400" i="1" dirty="0">
                            <a:latin typeface="Cambria Math" panose="02040503050406030204" pitchFamily="18" charset="0"/>
                            <a:ea typeface="华文仿宋" panose="02010600040101010101" pitchFamily="2" charset="-122"/>
                            <a:sym typeface="+mn-ea"/>
                          </a:rPr>
                          <m:t>𝐷</m:t>
                        </m:r>
                      </m:e>
                      <m:sub>
                        <m:r>
                          <a:rPr lang="en-US" altLang="zh-CN" sz="1400" i="1" dirty="0">
                            <a:latin typeface="Cambria Math" panose="02040503050406030204" pitchFamily="18" charset="0"/>
                            <a:ea typeface="华文仿宋" panose="02010600040101010101" pitchFamily="2" charset="-122"/>
                            <a:sym typeface="+mn-ea"/>
                          </a:rPr>
                          <m:t>𝑏𝑎𝑠𝑒</m:t>
                        </m:r>
                      </m:sub>
                    </m:sSub>
                    <m:r>
                      <a:rPr lang="zh-CN" altLang="en-US" sz="1400" i="1" dirty="0">
                        <a:latin typeface="Cambria Math" panose="02040503050406030204" pitchFamily="18" charset="0"/>
                        <a:ea typeface="华文仿宋" panose="02010600040101010101" pitchFamily="2" charset="-122"/>
                        <a:sym typeface="+mn-ea"/>
                      </a:rPr>
                      <m:t>，</m:t>
                    </m:r>
                    <m:sSub>
                      <m:sSubPr>
                        <m:ctrlPr>
                          <a:rPr lang="en-US" altLang="zh-CN" sz="1400" i="1" dirty="0">
                            <a:latin typeface="Cambria Math" panose="02040503050406030204" pitchFamily="18" charset="0"/>
                            <a:ea typeface="华文仿宋" panose="02010600040101010101" pitchFamily="2" charset="-122"/>
                            <a:sym typeface="+mn-ea"/>
                          </a:rPr>
                        </m:ctrlPr>
                      </m:sSubPr>
                      <m:e>
                        <m:r>
                          <a:rPr lang="zh-CN" altLang="en-US" sz="1400" i="1" dirty="0">
                            <a:latin typeface="Cambria Math" panose="02040503050406030204" pitchFamily="18" charset="0"/>
                            <a:ea typeface="华文仿宋" panose="02010600040101010101" pitchFamily="2" charset="-122"/>
                            <a:sym typeface="+mn-ea"/>
                          </a:rPr>
                          <m:t>𝐷</m:t>
                        </m:r>
                      </m:e>
                      <m:sub>
                        <m:r>
                          <m:rPr>
                            <m:sty m:val="p"/>
                          </m:rPr>
                          <a:rPr lang="en-US" altLang="zh-CN" sz="1400" i="1" dirty="0">
                            <a:latin typeface="Cambria Math" panose="02040503050406030204" pitchFamily="18" charset="0"/>
                            <a:ea typeface="华文仿宋" panose="02010600040101010101" pitchFamily="2" charset="-122"/>
                            <a:sym typeface="+mn-ea"/>
                          </a:rPr>
                          <m:t>novel</m:t>
                        </m:r>
                      </m:sub>
                    </m:sSub>
                    <m:r>
                      <m:rPr>
                        <m:nor/>
                      </m:rPr>
                      <a:rPr lang="zh-CN" altLang="en-US" sz="1400" dirty="0">
                        <a:latin typeface="华文仿宋" panose="02010600040101010101" pitchFamily="2" charset="-122"/>
                        <a:ea typeface="华文仿宋" panose="02010600040101010101" pitchFamily="2" charset="-122"/>
                        <a:sym typeface="+mn-ea"/>
                      </a:rPr>
                      <m:t>}</m:t>
                    </m:r>
                  </m:oMath>
                </a14:m>
                <a:endParaRPr lang="zh-CN" altLang="en-US" sz="1400" dirty="0">
                  <a:latin typeface="华文仿宋" panose="02010600040101010101" pitchFamily="2" charset="-122"/>
                  <a:ea typeface="华文仿宋" panose="02010600040101010101" pitchFamily="2" charset="-122"/>
                </a:endParaRPr>
              </a:p>
              <a:p>
                <a:pPr lvl="1" indent="-285750">
                  <a:lnSpc>
                    <a:spcPct val="150000"/>
                  </a:lnSpc>
                  <a:spcBef>
                    <a:spcPct val="0"/>
                  </a:spcBef>
                </a:pPr>
                <a14:m>
                  <m:oMath xmlns:m="http://schemas.openxmlformats.org/officeDocument/2006/math">
                    <m:r>
                      <a:rPr lang="zh-CN" altLang="en-US" sz="1400" i="1" dirty="0" smtClean="0">
                        <a:latin typeface="Cambria Math" panose="02040503050406030204" pitchFamily="18" charset="0"/>
                        <a:ea typeface="华文仿宋" panose="02010600040101010101" pitchFamily="2" charset="-122"/>
                        <a:sym typeface="+mn-ea"/>
                      </a:rPr>
                      <m:t>𝑝</m:t>
                    </m:r>
                    <m:r>
                      <a:rPr lang="zh-CN" altLang="en-US" sz="1400" i="1" dirty="0" smtClean="0">
                        <a:latin typeface="Cambria Math" panose="02040503050406030204" pitchFamily="18" charset="0"/>
                        <a:ea typeface="华文仿宋" panose="02010600040101010101" pitchFamily="2" charset="-122"/>
                        <a:sym typeface="+mn-ea"/>
                      </a:rPr>
                      <m:t>(</m:t>
                    </m:r>
                    <m:r>
                      <a:rPr lang="zh-CN" altLang="en-US" sz="1400" i="1" dirty="0" smtClean="0">
                        <a:latin typeface="Cambria Math" panose="02040503050406030204" pitchFamily="18" charset="0"/>
                        <a:ea typeface="华文仿宋" panose="02010600040101010101" pitchFamily="2" charset="-122"/>
                        <a:sym typeface="+mn-ea"/>
                      </a:rPr>
                      <m:t>𝑥</m:t>
                    </m:r>
                    <m:r>
                      <a:rPr lang="zh-CN" altLang="en-US" sz="1400" i="1" dirty="0" smtClean="0">
                        <a:latin typeface="Cambria Math" panose="02040503050406030204" pitchFamily="18" charset="0"/>
                        <a:ea typeface="华文仿宋" panose="02010600040101010101" pitchFamily="2" charset="-122"/>
                        <a:sym typeface="+mn-ea"/>
                      </a:rPr>
                      <m:t>,</m:t>
                    </m:r>
                    <m:r>
                      <a:rPr lang="zh-CN" altLang="en-US" sz="1400" i="1" dirty="0" smtClean="0">
                        <a:latin typeface="Cambria Math" panose="02040503050406030204" pitchFamily="18" charset="0"/>
                        <a:ea typeface="华文仿宋" panose="02010600040101010101" pitchFamily="2" charset="-122"/>
                        <a:sym typeface="+mn-ea"/>
                      </a:rPr>
                      <m:t>𝑦</m:t>
                    </m:r>
                    <m:r>
                      <a:rPr lang="zh-CN" altLang="en-US" sz="1400" i="1" dirty="0" smtClean="0">
                        <a:latin typeface="Cambria Math" panose="02040503050406030204" pitchFamily="18" charset="0"/>
                        <a:ea typeface="华文仿宋" panose="02010600040101010101" pitchFamily="2" charset="-122"/>
                        <a:sym typeface="+mn-ea"/>
                      </a:rPr>
                      <m:t>)</m:t>
                    </m:r>
                  </m:oMath>
                </a14:m>
                <a:r>
                  <a:rPr lang="zh-CN" altLang="en-US" sz="1400" dirty="0">
                    <a:latin typeface="华文仿宋" panose="02010600040101010101" pitchFamily="2" charset="-122"/>
                    <a:ea typeface="华文仿宋" panose="02010600040101010101" pitchFamily="2" charset="-122"/>
                    <a:sym typeface="+mn-ea"/>
                  </a:rPr>
                  <a:t>为输入</a:t>
                </a:r>
                <a14:m>
                  <m:oMath xmlns:m="http://schemas.openxmlformats.org/officeDocument/2006/math">
                    <m:r>
                      <a:rPr lang="zh-CN" altLang="en-US" sz="1400" i="1" dirty="0" smtClean="0">
                        <a:latin typeface="Cambria Math" panose="02040503050406030204" pitchFamily="18" charset="0"/>
                        <a:ea typeface="华文仿宋" panose="02010600040101010101" pitchFamily="2" charset="-122"/>
                        <a:sym typeface="+mn-ea"/>
                      </a:rPr>
                      <m:t>𝑥</m:t>
                    </m:r>
                  </m:oMath>
                </a14:m>
                <a:r>
                  <a:rPr lang="zh-CN" altLang="en-US" sz="1400" dirty="0">
                    <a:latin typeface="华文仿宋" panose="02010600040101010101" pitchFamily="2" charset="-122"/>
                    <a:ea typeface="华文仿宋" panose="02010600040101010101" pitchFamily="2" charset="-122"/>
                    <a:sym typeface="+mn-ea"/>
                  </a:rPr>
                  <a:t>和输出</a:t>
                </a:r>
                <a14:m>
                  <m:oMath xmlns:m="http://schemas.openxmlformats.org/officeDocument/2006/math">
                    <m:r>
                      <a:rPr lang="zh-CN" altLang="en-US" sz="1400" i="1" dirty="0" smtClean="0">
                        <a:latin typeface="Cambria Math" panose="02040503050406030204" pitchFamily="18" charset="0"/>
                        <a:ea typeface="华文仿宋" panose="02010600040101010101" pitchFamily="2" charset="-122"/>
                        <a:sym typeface="+mn-ea"/>
                      </a:rPr>
                      <m:t>𝑦</m:t>
                    </m:r>
                  </m:oMath>
                </a14:m>
                <a:r>
                  <a:rPr lang="zh-CN" altLang="en-US" sz="1400" dirty="0">
                    <a:latin typeface="华文仿宋" panose="02010600040101010101" pitchFamily="2" charset="-122"/>
                    <a:ea typeface="华文仿宋" panose="02010600040101010101" pitchFamily="2" charset="-122"/>
                    <a:sym typeface="+mn-ea"/>
                  </a:rPr>
                  <a:t>的联合概率分布，</a:t>
                </a:r>
                <a14:m>
                  <m:oMath xmlns:m="http://schemas.openxmlformats.org/officeDocument/2006/math">
                    <m:acc>
                      <m:accPr>
                        <m:chr m:val="̂"/>
                        <m:ctrlPr>
                          <a:rPr lang="zh-CN" altLang="en-US" sz="1400" i="1" dirty="0" smtClean="0">
                            <a:latin typeface="Cambria Math" panose="02040503050406030204" pitchFamily="18" charset="0"/>
                            <a:ea typeface="华文仿宋" panose="02010600040101010101" pitchFamily="2" charset="-122"/>
                            <a:sym typeface="+mn-ea"/>
                          </a:rPr>
                        </m:ctrlPr>
                      </m:accPr>
                      <m:e>
                        <m:r>
                          <a:rPr lang="en-US" altLang="zh-CN" sz="1400" b="0" i="1" dirty="0" smtClean="0">
                            <a:latin typeface="Cambria Math" panose="02040503050406030204" pitchFamily="18" charset="0"/>
                            <a:ea typeface="华文仿宋" panose="02010600040101010101" pitchFamily="2" charset="-122"/>
                            <a:sym typeface="+mn-ea"/>
                          </a:rPr>
                          <m:t>h</m:t>
                        </m:r>
                      </m:e>
                    </m:acc>
                  </m:oMath>
                </a14:m>
                <a:r>
                  <a:rPr lang="zh-CN" altLang="en-US" sz="1400" dirty="0">
                    <a:latin typeface="华文仿宋" panose="02010600040101010101" pitchFamily="2" charset="-122"/>
                    <a:ea typeface="华文仿宋" panose="02010600040101010101" pitchFamily="2" charset="-122"/>
                    <a:sym typeface="+mn-ea"/>
                  </a:rPr>
                  <a:t>为</a:t>
                </a:r>
                <a14:m>
                  <m:oMath xmlns:m="http://schemas.openxmlformats.org/officeDocument/2006/math">
                    <m:r>
                      <m:rPr>
                        <m:sty m:val="p"/>
                      </m:rPr>
                      <a:rPr lang="en-US" altLang="zh-CN" sz="1400" b="0" i="0" dirty="0" smtClean="0">
                        <a:latin typeface="Cambria Math" panose="02040503050406030204" pitchFamily="18" charset="0"/>
                        <a:ea typeface="华文仿宋" panose="02010600040101010101" pitchFamily="2" charset="-122"/>
                        <a:sym typeface="+mn-ea"/>
                      </a:rPr>
                      <m:t>x</m:t>
                    </m:r>
                    <m:groupChr>
                      <m:groupChrPr>
                        <m:chr m:val="→"/>
                        <m:vertJc m:val="bot"/>
                        <m:ctrlPr>
                          <a:rPr lang="en-US" altLang="zh-CN" sz="1400" i="1" dirty="0" smtClean="0">
                            <a:latin typeface="Cambria Math" panose="02040503050406030204" pitchFamily="18" charset="0"/>
                            <a:ea typeface="华文仿宋" panose="02010600040101010101" pitchFamily="2" charset="-122"/>
                            <a:sym typeface="+mn-ea"/>
                          </a:rPr>
                        </m:ctrlPr>
                      </m:groupChrPr>
                      <m:e/>
                    </m:groupChr>
                    <m:r>
                      <a:rPr lang="en-US" altLang="zh-CN" sz="1400" b="0" i="1" dirty="0" smtClean="0">
                        <a:latin typeface="Cambria Math" panose="02040503050406030204" pitchFamily="18" charset="0"/>
                        <a:ea typeface="华文仿宋" panose="02010600040101010101" pitchFamily="2" charset="-122"/>
                        <a:sym typeface="+mn-ea"/>
                      </a:rPr>
                      <m:t>𝑦</m:t>
                    </m:r>
                  </m:oMath>
                </a14:m>
                <a:r>
                  <a:rPr lang="zh-CN" altLang="en-US" sz="1400" dirty="0">
                    <a:latin typeface="华文仿宋" panose="02010600040101010101" pitchFamily="2" charset="-122"/>
                    <a:ea typeface="华文仿宋" panose="02010600040101010101" pitchFamily="2" charset="-122"/>
                    <a:sym typeface="+mn-ea"/>
                  </a:rPr>
                  <a:t>的最优函数，FSL通过拟合</a:t>
                </a:r>
                <a14:m>
                  <m:oMath xmlns:m="http://schemas.openxmlformats.org/officeDocument/2006/math">
                    <m:sSub>
                      <m:sSubPr>
                        <m:ctrlPr>
                          <a:rPr lang="en-US" altLang="zh-CN" sz="1400" i="1" dirty="0">
                            <a:latin typeface="Cambria Math" panose="02040503050406030204" pitchFamily="18" charset="0"/>
                            <a:ea typeface="华文仿宋" panose="02010600040101010101" pitchFamily="2" charset="-122"/>
                            <a:sym typeface="+mn-ea"/>
                          </a:rPr>
                        </m:ctrlPr>
                      </m:sSubPr>
                      <m:e>
                        <m:r>
                          <a:rPr lang="zh-CN" altLang="en-US" sz="1400" i="1" dirty="0">
                            <a:latin typeface="Cambria Math" panose="02040503050406030204" pitchFamily="18" charset="0"/>
                            <a:ea typeface="华文仿宋" panose="02010600040101010101" pitchFamily="2" charset="-122"/>
                            <a:sym typeface="+mn-ea"/>
                          </a:rPr>
                          <m:t>𝐷</m:t>
                        </m:r>
                      </m:e>
                      <m:sub>
                        <m:r>
                          <a:rPr lang="en-US" altLang="zh-CN" sz="1400" i="1" dirty="0">
                            <a:latin typeface="Cambria Math" panose="02040503050406030204" pitchFamily="18" charset="0"/>
                            <a:ea typeface="华文仿宋" panose="02010600040101010101" pitchFamily="2" charset="-122"/>
                            <a:sym typeface="+mn-ea"/>
                          </a:rPr>
                          <m:t>𝑏𝑎𝑠𝑒</m:t>
                        </m:r>
                      </m:sub>
                    </m:sSub>
                  </m:oMath>
                </a14:m>
                <a:r>
                  <a:rPr lang="zh-CN" altLang="en-US" sz="1400" dirty="0">
                    <a:latin typeface="华文仿宋" panose="02010600040101010101" pitchFamily="2" charset="-122"/>
                    <a:ea typeface="华文仿宋" panose="02010600040101010101" pitchFamily="2" charset="-122"/>
                    <a:sym typeface="+mn-ea"/>
                  </a:rPr>
                  <a:t>并在</a:t>
                </a:r>
                <a14:m>
                  <m:oMath xmlns:m="http://schemas.openxmlformats.org/officeDocument/2006/math">
                    <m:sSub>
                      <m:sSubPr>
                        <m:ctrlPr>
                          <a:rPr lang="en-US" altLang="zh-CN" sz="1400" i="1" dirty="0">
                            <a:latin typeface="Cambria Math" panose="02040503050406030204" pitchFamily="18" charset="0"/>
                            <a:ea typeface="华文仿宋" panose="02010600040101010101" pitchFamily="2" charset="-122"/>
                            <a:sym typeface="+mn-ea"/>
                          </a:rPr>
                        </m:ctrlPr>
                      </m:sSubPr>
                      <m:e>
                        <m:r>
                          <a:rPr lang="zh-CN" altLang="en-US" sz="1400" i="1" dirty="0">
                            <a:latin typeface="Cambria Math" panose="02040503050406030204" pitchFamily="18" charset="0"/>
                            <a:ea typeface="华文仿宋" panose="02010600040101010101" pitchFamily="2" charset="-122"/>
                            <a:sym typeface="+mn-ea"/>
                          </a:rPr>
                          <m:t>𝐷</m:t>
                        </m:r>
                      </m:e>
                      <m:sub>
                        <m:r>
                          <m:rPr>
                            <m:sty m:val="p"/>
                          </m:rPr>
                          <a:rPr lang="en-US" altLang="zh-CN" sz="1400" i="1" dirty="0">
                            <a:latin typeface="Cambria Math" panose="02040503050406030204" pitchFamily="18" charset="0"/>
                            <a:ea typeface="华文仿宋" panose="02010600040101010101" pitchFamily="2" charset="-122"/>
                            <a:sym typeface="+mn-ea"/>
                          </a:rPr>
                          <m:t>novel</m:t>
                        </m:r>
                      </m:sub>
                    </m:sSub>
                  </m:oMath>
                </a14:m>
                <a:r>
                  <a:rPr lang="zh-CN" altLang="en-US" sz="1400" dirty="0">
                    <a:latin typeface="华文仿宋" panose="02010600040101010101" pitchFamily="2" charset="-122"/>
                    <a:ea typeface="华文仿宋" panose="02010600040101010101" pitchFamily="2" charset="-122"/>
                    <a:sym typeface="+mn-ea"/>
                  </a:rPr>
                  <a:t>上进行测试来发现</a:t>
                </a:r>
                <a14:m>
                  <m:oMath xmlns:m="http://schemas.openxmlformats.org/officeDocument/2006/math">
                    <m:acc>
                      <m:accPr>
                        <m:chr m:val="̂"/>
                        <m:ctrlPr>
                          <a:rPr lang="zh-CN" altLang="en-US" sz="1400" i="1" dirty="0">
                            <a:latin typeface="Cambria Math" panose="02040503050406030204" pitchFamily="18" charset="0"/>
                            <a:ea typeface="华文仿宋" panose="02010600040101010101" pitchFamily="2" charset="-122"/>
                            <a:sym typeface="+mn-ea"/>
                          </a:rPr>
                        </m:ctrlPr>
                      </m:accPr>
                      <m:e>
                        <m:r>
                          <a:rPr lang="en-US" altLang="zh-CN" sz="1400" i="1" dirty="0">
                            <a:latin typeface="Cambria Math" panose="02040503050406030204" pitchFamily="18" charset="0"/>
                            <a:ea typeface="华文仿宋" panose="02010600040101010101" pitchFamily="2" charset="-122"/>
                            <a:sym typeface="+mn-ea"/>
                          </a:rPr>
                          <m:t>h</m:t>
                        </m:r>
                      </m:e>
                    </m:acc>
                    <m:r>
                      <a:rPr lang="en-US" altLang="zh-CN" sz="1400" i="1" dirty="0">
                        <a:latin typeface="Cambria Math" panose="02040503050406030204" pitchFamily="18" charset="0"/>
                        <a:ea typeface="华文仿宋" panose="02010600040101010101" pitchFamily="2" charset="-122"/>
                        <a:sym typeface="+mn-ea"/>
                      </a:rPr>
                      <m:t> </m:t>
                    </m:r>
                  </m:oMath>
                </a14:m>
                <a:r>
                  <a:rPr lang="zh-CN" altLang="en-US" sz="1400" dirty="0">
                    <a:latin typeface="华文仿宋" panose="02010600040101010101" pitchFamily="2" charset="-122"/>
                    <a:ea typeface="华文仿宋" panose="02010600040101010101" pitchFamily="2" charset="-122"/>
                    <a:sym typeface="+mn-ea"/>
                  </a:rPr>
                  <a:t>。</a:t>
                </a:r>
                <a:endParaRPr lang="zh-CN" altLang="en-US" sz="1400" dirty="0">
                  <a:latin typeface="华文仿宋" panose="02010600040101010101" pitchFamily="2" charset="-122"/>
                  <a:ea typeface="华文仿宋" panose="02010600040101010101" pitchFamily="2" charset="-122"/>
                </a:endParaRPr>
              </a:p>
              <a:p>
                <a:pPr lvl="1" indent="-285750">
                  <a:lnSpc>
                    <a:spcPct val="150000"/>
                  </a:lnSpc>
                  <a:spcBef>
                    <a:spcPct val="0"/>
                  </a:spcBef>
                </a:pPr>
                <a:r>
                  <a:rPr lang="zh-CN" altLang="en-US" sz="1400" dirty="0">
                    <a:latin typeface="华文仿宋" panose="02010600040101010101" pitchFamily="2" charset="-122"/>
                    <a:ea typeface="华文仿宋" panose="02010600040101010101" pitchFamily="2" charset="-122"/>
                    <a:sym typeface="+mn-ea"/>
                  </a:rPr>
                  <a:t>FSL模型确定了函数</a:t>
                </a:r>
                <a14:m>
                  <m:oMath xmlns:m="http://schemas.openxmlformats.org/officeDocument/2006/math">
                    <m:r>
                      <a:rPr lang="zh-CN" altLang="en-US" sz="1400" i="1" dirty="0" smtClean="0">
                        <a:latin typeface="Cambria Math" panose="02040503050406030204" pitchFamily="18" charset="0"/>
                        <a:ea typeface="华文仿宋" panose="02010600040101010101" pitchFamily="2" charset="-122"/>
                        <a:sym typeface="+mn-ea"/>
                      </a:rPr>
                      <m:t>h</m:t>
                    </m:r>
                    <m:r>
                      <a:rPr lang="zh-CN" altLang="en-US" sz="1400" i="1" dirty="0" smtClean="0">
                        <a:latin typeface="Cambria Math" panose="02040503050406030204" pitchFamily="18" charset="0"/>
                        <a:ea typeface="华文仿宋" panose="02010600040101010101" pitchFamily="2" charset="-122"/>
                        <a:sym typeface="+mn-ea"/>
                      </a:rPr>
                      <m:t>(· ; </m:t>
                    </m:r>
                    <m:r>
                      <a:rPr lang="zh-CN" altLang="en-US" sz="1400" i="1" dirty="0" smtClean="0">
                        <a:latin typeface="Cambria Math" panose="02040503050406030204" pitchFamily="18" charset="0"/>
                        <a:ea typeface="华文仿宋" panose="02010600040101010101" pitchFamily="2" charset="-122"/>
                        <a:sym typeface="+mn-ea"/>
                      </a:rPr>
                      <m:t>𝜃</m:t>
                    </m:r>
                    <m:r>
                      <a:rPr lang="zh-CN" altLang="en-US" sz="1400" i="1" dirty="0" smtClean="0">
                        <a:latin typeface="Cambria Math" panose="02040503050406030204" pitchFamily="18" charset="0"/>
                        <a:ea typeface="华文仿宋" panose="02010600040101010101" pitchFamily="2" charset="-122"/>
                        <a:sym typeface="+mn-ea"/>
                      </a:rPr>
                      <m:t>)</m:t>
                    </m:r>
                  </m:oMath>
                </a14:m>
                <a:r>
                  <a:rPr lang="zh-CN" altLang="en-US" sz="1400" dirty="0">
                    <a:latin typeface="华文仿宋" panose="02010600040101010101" pitchFamily="2" charset="-122"/>
                    <a:ea typeface="华文仿宋" panose="02010600040101010101" pitchFamily="2" charset="-122"/>
                    <a:sym typeface="+mn-ea"/>
                  </a:rPr>
                  <a:t>的假设空间</a:t>
                </a:r>
                <a14:m>
                  <m:oMath xmlns:m="http://schemas.openxmlformats.org/officeDocument/2006/math">
                    <m:r>
                      <a:rPr lang="zh-CN" altLang="en-US" sz="1400" i="1" dirty="0" smtClean="0">
                        <a:latin typeface="Cambria Math" panose="02040503050406030204" pitchFamily="18" charset="0"/>
                        <a:ea typeface="华文仿宋" panose="02010600040101010101" pitchFamily="2" charset="-122"/>
                        <a:sym typeface="+mn-ea"/>
                      </a:rPr>
                      <m:t>𝐻</m:t>
                    </m:r>
                  </m:oMath>
                </a14:m>
                <a:r>
                  <a:rPr lang="zh-CN" altLang="en-US" sz="1400" dirty="0">
                    <a:latin typeface="华文仿宋" panose="02010600040101010101" pitchFamily="2" charset="-122"/>
                    <a:ea typeface="华文仿宋" panose="02010600040101010101" pitchFamily="2" charset="-122"/>
                    <a:sym typeface="+mn-ea"/>
                  </a:rPr>
                  <a:t>，其中</a:t>
                </a:r>
                <a14:m>
                  <m:oMath xmlns:m="http://schemas.openxmlformats.org/officeDocument/2006/math">
                    <m:r>
                      <a:rPr lang="zh-CN" altLang="en-US" sz="1400" i="1" dirty="0">
                        <a:latin typeface="Cambria Math" panose="02040503050406030204" pitchFamily="18" charset="0"/>
                        <a:ea typeface="华文仿宋" panose="02010600040101010101" pitchFamily="2" charset="-122"/>
                        <a:sym typeface="+mn-ea"/>
                      </a:rPr>
                      <m:t>𝜃</m:t>
                    </m:r>
                  </m:oMath>
                </a14:m>
                <a:r>
                  <a:rPr lang="zh-CN" altLang="en-US" sz="1400" dirty="0">
                    <a:latin typeface="华文仿宋" panose="02010600040101010101" pitchFamily="2" charset="-122"/>
                    <a:ea typeface="华文仿宋" panose="02010600040101010101" pitchFamily="2" charset="-122"/>
                    <a:sym typeface="+mn-ea"/>
                  </a:rPr>
                  <a:t>表示</a:t>
                </a:r>
                <a14:m>
                  <m:oMath xmlns:m="http://schemas.openxmlformats.org/officeDocument/2006/math">
                    <m:r>
                      <a:rPr lang="zh-CN" altLang="en-US" sz="1400" i="1" dirty="0">
                        <a:latin typeface="Cambria Math" panose="02040503050406030204" pitchFamily="18" charset="0"/>
                        <a:ea typeface="华文仿宋" panose="02010600040101010101" pitchFamily="2" charset="-122"/>
                        <a:sym typeface="+mn-ea"/>
                      </a:rPr>
                      <m:t>𝐻</m:t>
                    </m:r>
                  </m:oMath>
                </a14:m>
                <a:r>
                  <a:rPr lang="zh-CN" altLang="en-US" sz="1400" dirty="0">
                    <a:latin typeface="华文仿宋" panose="02010600040101010101" pitchFamily="2" charset="-122"/>
                    <a:ea typeface="华文仿宋" panose="02010600040101010101" pitchFamily="2" charset="-122"/>
                    <a:sym typeface="+mn-ea"/>
                  </a:rPr>
                  <a:t>使用的所有参数</a:t>
                </a:r>
                <a:endParaRPr lang="zh-CN" altLang="en-US" sz="1400" dirty="0">
                  <a:latin typeface="华文仿宋" panose="02010600040101010101" pitchFamily="2" charset="-122"/>
                  <a:ea typeface="华文仿宋" panose="02010600040101010101" pitchFamily="2" charset="-122"/>
                </a:endParaRPr>
              </a:p>
              <a:p>
                <a:pPr lvl="1" indent="-285750">
                  <a:lnSpc>
                    <a:spcPct val="150000"/>
                  </a:lnSpc>
                  <a:spcBef>
                    <a:spcPct val="0"/>
                  </a:spcBef>
                </a:pPr>
                <a:r>
                  <a:rPr lang="zh-CN" altLang="en-US" sz="1400" dirty="0">
                    <a:latin typeface="华文仿宋" panose="02010600040101010101" pitchFamily="2" charset="-122"/>
                    <a:ea typeface="华文仿宋" panose="02010600040101010101" pitchFamily="2" charset="-122"/>
                    <a:sym typeface="+mn-ea"/>
                  </a:rPr>
                  <a:t>FSL算法是一种优化策略，它搜索函数空间</a:t>
                </a:r>
                <a14:m>
                  <m:oMath xmlns:m="http://schemas.openxmlformats.org/officeDocument/2006/math">
                    <m:r>
                      <a:rPr lang="zh-CN" altLang="en-US" sz="1400" i="1" dirty="0">
                        <a:latin typeface="Cambria Math" panose="02040503050406030204" pitchFamily="18" charset="0"/>
                        <a:ea typeface="华文仿宋" panose="02010600040101010101" pitchFamily="2" charset="-122"/>
                        <a:sym typeface="+mn-ea"/>
                      </a:rPr>
                      <m:t>𝐻</m:t>
                    </m:r>
                  </m:oMath>
                </a14:m>
                <a:r>
                  <a:rPr lang="zh-CN" altLang="en-US" sz="1400" dirty="0">
                    <a:latin typeface="华文仿宋" panose="02010600040101010101" pitchFamily="2" charset="-122"/>
                    <a:ea typeface="华文仿宋" panose="02010600040101010101" pitchFamily="2" charset="-122"/>
                    <a:sym typeface="+mn-ea"/>
                  </a:rPr>
                  <a:t>以找到参数化最佳</a:t>
                </a:r>
                <a14:m>
                  <m:oMath xmlns:m="http://schemas.openxmlformats.org/officeDocument/2006/math">
                    <m:sSup>
                      <m:sSupPr>
                        <m:ctrlPr>
                          <a:rPr lang="en-US" altLang="zh-CN" sz="1400" i="1" dirty="0" smtClean="0">
                            <a:latin typeface="Cambria Math" panose="02040503050406030204" pitchFamily="18" charset="0"/>
                            <a:ea typeface="华文仿宋" panose="02010600040101010101" pitchFamily="2" charset="-122"/>
                            <a:sym typeface="+mn-ea"/>
                          </a:rPr>
                        </m:ctrlPr>
                      </m:sSupPr>
                      <m:e>
                        <m:r>
                          <a:rPr lang="en-US" altLang="zh-CN" sz="1400" b="0" i="1" dirty="0" smtClean="0">
                            <a:latin typeface="Cambria Math" panose="02040503050406030204" pitchFamily="18" charset="0"/>
                            <a:ea typeface="华文仿宋" panose="02010600040101010101" pitchFamily="2" charset="-122"/>
                            <a:sym typeface="+mn-ea"/>
                          </a:rPr>
                          <m:t>h</m:t>
                        </m:r>
                      </m:e>
                      <m:sup>
                        <m:r>
                          <a:rPr lang="en-US" altLang="zh-CN" sz="1400" b="0" i="1" dirty="0" smtClean="0">
                            <a:latin typeface="Cambria Math" panose="02040503050406030204" pitchFamily="18" charset="0"/>
                            <a:ea typeface="华文仿宋" panose="02010600040101010101" pitchFamily="2" charset="-122"/>
                            <a:sym typeface="+mn-ea"/>
                          </a:rPr>
                          <m:t>∗</m:t>
                        </m:r>
                      </m:sup>
                    </m:sSup>
                  </m:oMath>
                </a14:m>
                <a:r>
                  <a:rPr lang="zh-CN" altLang="en-US" sz="1400" dirty="0">
                    <a:latin typeface="华文仿宋" panose="02010600040101010101" pitchFamily="2" charset="-122"/>
                    <a:ea typeface="华文仿宋" panose="02010600040101010101" pitchFamily="2" charset="-122"/>
                    <a:sym typeface="+mn-ea"/>
                  </a:rPr>
                  <a:t>∈</a:t>
                </a:r>
                <a14:m>
                  <m:oMath xmlns:m="http://schemas.openxmlformats.org/officeDocument/2006/math">
                    <m:r>
                      <a:rPr lang="zh-CN" altLang="en-US" sz="1400" i="1" dirty="0">
                        <a:latin typeface="Cambria Math" panose="02040503050406030204" pitchFamily="18" charset="0"/>
                        <a:ea typeface="华文仿宋" panose="02010600040101010101" pitchFamily="2" charset="-122"/>
                        <a:sym typeface="+mn-ea"/>
                      </a:rPr>
                      <m:t>𝐻</m:t>
                    </m:r>
                  </m:oMath>
                </a14:m>
                <a:r>
                  <a:rPr lang="zh-CN" altLang="en-US" sz="1400" dirty="0">
                    <a:latin typeface="华文仿宋" panose="02010600040101010101" pitchFamily="2" charset="-122"/>
                    <a:ea typeface="华文仿宋" panose="02010600040101010101" pitchFamily="2" charset="-122"/>
                    <a:sym typeface="+mn-ea"/>
                  </a:rPr>
                  <a:t>的</a:t>
                </a:r>
                <a14:m>
                  <m:oMath xmlns:m="http://schemas.openxmlformats.org/officeDocument/2006/math">
                    <m:r>
                      <a:rPr lang="zh-CN" altLang="en-US" sz="1400" i="1" dirty="0">
                        <a:latin typeface="Cambria Math" panose="02040503050406030204" pitchFamily="18" charset="0"/>
                        <a:ea typeface="华文仿宋" panose="02010600040101010101" pitchFamily="2" charset="-122"/>
                        <a:sym typeface="+mn-ea"/>
                      </a:rPr>
                      <m:t>𝜃</m:t>
                    </m:r>
                  </m:oMath>
                </a14:m>
                <a:endParaRPr lang="en-US" altLang="zh-CN" sz="1400" dirty="0">
                  <a:latin typeface="华文仿宋" panose="02010600040101010101" pitchFamily="2" charset="-122"/>
                  <a:ea typeface="华文仿宋" panose="02010600040101010101" pitchFamily="2" charset="-122"/>
                </a:endParaRPr>
              </a:p>
              <a:p>
                <a:pPr lvl="1" indent="-285750">
                  <a:lnSpc>
                    <a:spcPct val="150000"/>
                  </a:lnSpc>
                  <a:spcBef>
                    <a:spcPct val="0"/>
                  </a:spcBef>
                </a:pPr>
                <a:r>
                  <a:rPr lang="en-US" altLang="zh-CN" sz="1400" dirty="0">
                    <a:latin typeface="华文仿宋" panose="02010600040101010101" pitchFamily="2" charset="-122"/>
                    <a:ea typeface="华文仿宋" panose="02010600040101010101" pitchFamily="2" charset="-122"/>
                  </a:rPr>
                  <a:t>FSL</a:t>
                </a:r>
                <a:r>
                  <a:rPr lang="zh-CN" altLang="en-US" sz="1400" dirty="0">
                    <a:latin typeface="华文仿宋" panose="02010600040101010101" pitchFamily="2" charset="-122"/>
                    <a:ea typeface="华文仿宋" panose="02010600040101010101" pitchFamily="2" charset="-122"/>
                  </a:rPr>
                  <a:t>性能由损失函数</a:t>
                </a:r>
                <a14:m>
                  <m:oMath xmlns:m="http://schemas.openxmlformats.org/officeDocument/2006/math">
                    <m:r>
                      <a:rPr lang="en-US" altLang="zh-CN" sz="1400" b="0" i="1" smtClean="0">
                        <a:latin typeface="Cambria Math" panose="02040503050406030204" pitchFamily="18" charset="0"/>
                        <a:ea typeface="Cambria Math" panose="02040503050406030204" pitchFamily="18" charset="0"/>
                      </a:rPr>
                      <m:t>𝑙</m:t>
                    </m:r>
                    <m:d>
                      <m:dPr>
                        <m:ctrlPr>
                          <a:rPr lang="en-US" altLang="zh-CN" sz="1400" b="0" i="1" smtClean="0">
                            <a:latin typeface="Cambria Math" panose="02040503050406030204" pitchFamily="18" charset="0"/>
                            <a:ea typeface="Cambria Math" panose="02040503050406030204" pitchFamily="18" charset="0"/>
                          </a:rPr>
                        </m:ctrlPr>
                      </m:dPr>
                      <m:e>
                        <m:acc>
                          <m:accPr>
                            <m:chr m:val="̂"/>
                            <m:ctrlPr>
                              <a:rPr lang="en-US" altLang="zh-CN" sz="1400" b="0" i="1" smtClean="0">
                                <a:latin typeface="Cambria Math" panose="02040503050406030204" pitchFamily="18" charset="0"/>
                                <a:ea typeface="Cambria Math" panose="02040503050406030204" pitchFamily="18" charset="0"/>
                              </a:rPr>
                            </m:ctrlPr>
                          </m:accPr>
                          <m:e>
                            <m:r>
                              <a:rPr lang="en-US" altLang="zh-CN" sz="1400" b="0" i="1" smtClean="0">
                                <a:latin typeface="Cambria Math" panose="02040503050406030204" pitchFamily="18" charset="0"/>
                                <a:ea typeface="Cambria Math" panose="02040503050406030204" pitchFamily="18" charset="0"/>
                              </a:rPr>
                              <m:t>𝑦</m:t>
                            </m:r>
                          </m:e>
                        </m:acc>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𝑦</m:t>
                        </m:r>
                      </m:e>
                    </m:d>
                    <m:r>
                      <a:rPr lang="zh-CN" altLang="en-US" sz="1400" i="1">
                        <a:latin typeface="Cambria Math" panose="02040503050406030204" pitchFamily="18" charset="0"/>
                        <a:ea typeface="Cambria Math" panose="02040503050406030204" pitchFamily="18" charset="0"/>
                      </a:rPr>
                      <m:t>衡量</m:t>
                    </m:r>
                  </m:oMath>
                </a14:m>
                <a:r>
                  <a:rPr lang="en-US" altLang="zh-CN" sz="1400" dirty="0">
                    <a:latin typeface="华文仿宋" panose="02010600040101010101" pitchFamily="2" charset="-122"/>
                    <a:ea typeface="华文仿宋" panose="02010600040101010101" pitchFamily="2" charset="-122"/>
                  </a:rPr>
                  <a:t>,</a:t>
                </a:r>
                <a:r>
                  <a:rPr lang="zh-CN" altLang="en-US" sz="1400" dirty="0">
                    <a:latin typeface="华文仿宋" panose="02010600040101010101" pitchFamily="2" charset="-122"/>
                    <a:ea typeface="华文仿宋" panose="02010600040101010101" pitchFamily="2" charset="-122"/>
                  </a:rPr>
                  <a:t>其中</a:t>
                </a:r>
                <a14:m>
                  <m:oMath xmlns:m="http://schemas.openxmlformats.org/officeDocument/2006/math">
                    <m:acc>
                      <m:accPr>
                        <m:chr m:val="̂"/>
                        <m:ctrlPr>
                          <a:rPr lang="en-US" altLang="zh-CN" sz="1400" i="1">
                            <a:latin typeface="Cambria Math" panose="02040503050406030204" pitchFamily="18" charset="0"/>
                            <a:ea typeface="Cambria Math" panose="02040503050406030204" pitchFamily="18" charset="0"/>
                          </a:rPr>
                        </m:ctrlPr>
                      </m:accPr>
                      <m:e>
                        <m:r>
                          <a:rPr lang="en-US" altLang="zh-CN" sz="1400" i="1">
                            <a:latin typeface="Cambria Math" panose="02040503050406030204" pitchFamily="18" charset="0"/>
                            <a:ea typeface="Cambria Math" panose="02040503050406030204" pitchFamily="18" charset="0"/>
                          </a:rPr>
                          <m:t>𝑦</m:t>
                        </m:r>
                      </m:e>
                    </m:acc>
                  </m:oMath>
                </a14:m>
                <a:r>
                  <a:rPr lang="en-US" altLang="zh-CN" sz="1400" dirty="0">
                    <a:latin typeface="华文仿宋" panose="02010600040101010101" pitchFamily="2" charset="-122"/>
                    <a:ea typeface="华文仿宋" panose="02010600040101010101" pitchFamily="2" charset="-122"/>
                  </a:rPr>
                  <a:t>=</a:t>
                </a:r>
                <a:r>
                  <a:rPr lang="zh-CN" altLang="en-US" sz="1400" dirty="0">
                    <a:ea typeface="华文仿宋" panose="02010600040101010101" pitchFamily="2" charset="-122"/>
                    <a:sym typeface="+mn-ea"/>
                  </a:rPr>
                  <a:t> </a:t>
                </a:r>
                <a14:m>
                  <m:oMath xmlns:m="http://schemas.openxmlformats.org/officeDocument/2006/math">
                    <m:r>
                      <a:rPr lang="zh-CN" altLang="en-US" sz="1400" i="1" dirty="0">
                        <a:latin typeface="Cambria Math" panose="02040503050406030204" pitchFamily="18" charset="0"/>
                        <a:ea typeface="华文仿宋" panose="02010600040101010101" pitchFamily="2" charset="-122"/>
                        <a:sym typeface="+mn-ea"/>
                      </a:rPr>
                      <m:t>h</m:t>
                    </m:r>
                    <m:r>
                      <a:rPr lang="zh-CN" altLang="en-US" sz="1400" i="1" dirty="0">
                        <a:latin typeface="Cambria Math" panose="02040503050406030204" pitchFamily="18" charset="0"/>
                        <a:ea typeface="华文仿宋" panose="02010600040101010101" pitchFamily="2" charset="-122"/>
                        <a:sym typeface="+mn-ea"/>
                      </a:rPr>
                      <m:t>(</m:t>
                    </m:r>
                    <m:r>
                      <m:rPr>
                        <m:sty m:val="p"/>
                      </m:rPr>
                      <a:rPr lang="en-US" altLang="zh-CN" sz="1400" i="1" dirty="0" smtClean="0">
                        <a:latin typeface="Cambria Math" panose="02040503050406030204" pitchFamily="18" charset="0"/>
                        <a:ea typeface="华文仿宋" panose="02010600040101010101" pitchFamily="2" charset="-122"/>
                        <a:sym typeface="+mn-ea"/>
                      </a:rPr>
                      <m:t>x</m:t>
                    </m:r>
                    <m:r>
                      <a:rPr lang="zh-CN" altLang="en-US" sz="1400" i="1" dirty="0">
                        <a:latin typeface="Cambria Math" panose="02040503050406030204" pitchFamily="18" charset="0"/>
                        <a:ea typeface="华文仿宋" panose="02010600040101010101" pitchFamily="2" charset="-122"/>
                        <a:sym typeface="+mn-ea"/>
                      </a:rPr>
                      <m:t> ; </m:t>
                    </m:r>
                    <m:r>
                      <a:rPr lang="zh-CN" altLang="en-US" sz="1400" i="1" dirty="0">
                        <a:latin typeface="Cambria Math" panose="02040503050406030204" pitchFamily="18" charset="0"/>
                        <a:ea typeface="华文仿宋" panose="02010600040101010101" pitchFamily="2" charset="-122"/>
                        <a:sym typeface="+mn-ea"/>
                      </a:rPr>
                      <m:t>𝜃</m:t>
                    </m:r>
                    <m:r>
                      <a:rPr lang="zh-CN" altLang="en-US" sz="1400" i="1" dirty="0">
                        <a:latin typeface="Cambria Math" panose="02040503050406030204" pitchFamily="18" charset="0"/>
                        <a:ea typeface="华文仿宋" panose="02010600040101010101" pitchFamily="2" charset="-122"/>
                        <a:sym typeface="+mn-ea"/>
                      </a:rPr>
                      <m:t>)</m:t>
                    </m:r>
                  </m:oMath>
                </a14:m>
                <a:endParaRPr lang="zh-CN" altLang="en-US" sz="1400" dirty="0">
                  <a:latin typeface="华文仿宋" panose="02010600040101010101" pitchFamily="2" charset="-122"/>
                  <a:ea typeface="华文仿宋" panose="02010600040101010101" pitchFamily="2" charset="-122"/>
                </a:endParaRPr>
              </a:p>
              <a:p>
                <a:pPr lvl="1" indent="-285750">
                  <a:lnSpc>
                    <a:spcPct val="150000"/>
                  </a:lnSpc>
                  <a:spcBef>
                    <a:spcPct val="0"/>
                  </a:spcBef>
                </a:pPr>
                <a:r>
                  <a:rPr lang="zh-CN" altLang="en-US" sz="1400" dirty="0">
                    <a:latin typeface="华文仿宋" panose="02010600040101010101" pitchFamily="2" charset="-122"/>
                    <a:ea typeface="华文仿宋" panose="02010600040101010101" pitchFamily="2" charset="-122"/>
                    <a:sym typeface="+mn-ea"/>
                  </a:rPr>
                  <a:t>给定一个函数</a:t>
                </a:r>
                <a14:m>
                  <m:oMath xmlns:m="http://schemas.openxmlformats.org/officeDocument/2006/math">
                    <m:r>
                      <a:rPr lang="zh-CN" altLang="en-US" sz="1400" i="1" dirty="0" smtClean="0">
                        <a:latin typeface="Cambria Math" panose="02040503050406030204" pitchFamily="18" charset="0"/>
                        <a:ea typeface="华文仿宋" panose="02010600040101010101" pitchFamily="2" charset="-122"/>
                        <a:sym typeface="+mn-ea"/>
                      </a:rPr>
                      <m:t>h</m:t>
                    </m:r>
                  </m:oMath>
                </a14:m>
                <a:r>
                  <a:rPr lang="zh-CN" altLang="en-US" sz="1400" dirty="0">
                    <a:latin typeface="华文仿宋" panose="02010600040101010101" pitchFamily="2" charset="-122"/>
                    <a:ea typeface="华文仿宋" panose="02010600040101010101" pitchFamily="2" charset="-122"/>
                    <a:sym typeface="+mn-ea"/>
                  </a:rPr>
                  <a:t>，希望将其期望风险</a:t>
                </a:r>
                <a14:m>
                  <m:oMath xmlns:m="http://schemas.openxmlformats.org/officeDocument/2006/math">
                    <m:r>
                      <a:rPr lang="zh-CN" altLang="en-US" sz="1400" i="1" dirty="0" smtClean="0">
                        <a:latin typeface="Cambria Math" panose="02040503050406030204" pitchFamily="18" charset="0"/>
                        <a:ea typeface="华文仿宋" panose="02010600040101010101" pitchFamily="2" charset="-122"/>
                        <a:sym typeface="+mn-ea"/>
                      </a:rPr>
                      <m:t>𝑅</m:t>
                    </m:r>
                  </m:oMath>
                </a14:m>
                <a:r>
                  <a:rPr lang="zh-CN" altLang="en-US" sz="1400" dirty="0">
                    <a:latin typeface="华文仿宋" panose="02010600040101010101" pitchFamily="2" charset="-122"/>
                    <a:ea typeface="华文仿宋" panose="02010600040101010101" pitchFamily="2" charset="-122"/>
                    <a:sym typeface="+mn-ea"/>
                  </a:rPr>
                  <a:t>最小化</a:t>
                </a:r>
                <a:r>
                  <a:rPr lang="en-US" altLang="zh-CN" sz="1400" dirty="0">
                    <a:latin typeface="华文仿宋" panose="02010600040101010101" pitchFamily="2" charset="-122"/>
                    <a:ea typeface="华文仿宋" panose="02010600040101010101" pitchFamily="2" charset="-122"/>
                    <a:sym typeface="+mn-ea"/>
                  </a:rPr>
                  <a:t>:</a:t>
                </a:r>
                <a:endParaRPr lang="en-US" altLang="zh-CN" sz="1400" i="1" dirty="0">
                  <a:latin typeface="Cambria Math" panose="02040503050406030204" pitchFamily="18" charset="0"/>
                  <a:ea typeface="华文仿宋" panose="02010600040101010101" pitchFamily="2" charset="-122"/>
                  <a:sym typeface="+mn-ea"/>
                </a:endParaRPr>
              </a:p>
              <a:p>
                <a:pPr lvl="1" indent="-285750">
                  <a:lnSpc>
                    <a:spcPct val="150000"/>
                  </a:lnSpc>
                  <a:spcBef>
                    <a:spcPct val="0"/>
                  </a:spcBef>
                </a:pPr>
                <a14:m>
                  <m:oMath xmlns:m="http://schemas.openxmlformats.org/officeDocument/2006/math">
                    <m:r>
                      <a:rPr lang="zh-CN" altLang="en-US" sz="1400" i="1" dirty="0" smtClean="0">
                        <a:latin typeface="Cambria Math" panose="02040503050406030204" pitchFamily="18" charset="0"/>
                        <a:ea typeface="华文仿宋" panose="02010600040101010101" pitchFamily="2" charset="-122"/>
                        <a:sym typeface="+mn-ea"/>
                      </a:rPr>
                      <m:t>𝑝</m:t>
                    </m:r>
                    <m:r>
                      <a:rPr lang="zh-CN" altLang="en-US" sz="1400" i="1" dirty="0" smtClean="0">
                        <a:latin typeface="Cambria Math" panose="02040503050406030204" pitchFamily="18" charset="0"/>
                        <a:ea typeface="华文仿宋" panose="02010600040101010101" pitchFamily="2" charset="-122"/>
                        <a:sym typeface="+mn-ea"/>
                      </a:rPr>
                      <m:t>(</m:t>
                    </m:r>
                    <m:r>
                      <a:rPr lang="zh-CN" altLang="en-US" sz="1400" i="1" dirty="0" smtClean="0">
                        <a:latin typeface="Cambria Math" panose="02040503050406030204" pitchFamily="18" charset="0"/>
                        <a:ea typeface="华文仿宋" panose="02010600040101010101" pitchFamily="2" charset="-122"/>
                        <a:sym typeface="+mn-ea"/>
                      </a:rPr>
                      <m:t>𝑥</m:t>
                    </m:r>
                    <m:r>
                      <a:rPr lang="zh-CN" altLang="en-US" sz="1400" i="1" dirty="0" smtClean="0">
                        <a:latin typeface="Cambria Math" panose="02040503050406030204" pitchFamily="18" charset="0"/>
                        <a:ea typeface="华文仿宋" panose="02010600040101010101" pitchFamily="2" charset="-122"/>
                        <a:sym typeface="+mn-ea"/>
                      </a:rPr>
                      <m:t>,</m:t>
                    </m:r>
                    <m:r>
                      <a:rPr lang="zh-CN" altLang="en-US" sz="1400" i="1" dirty="0" smtClean="0">
                        <a:latin typeface="Cambria Math" panose="02040503050406030204" pitchFamily="18" charset="0"/>
                        <a:ea typeface="华文仿宋" panose="02010600040101010101" pitchFamily="2" charset="-122"/>
                        <a:sym typeface="+mn-ea"/>
                      </a:rPr>
                      <m:t>𝑦</m:t>
                    </m:r>
                    <m:r>
                      <a:rPr lang="zh-CN" altLang="en-US" sz="1400" i="1" dirty="0" smtClean="0">
                        <a:latin typeface="Cambria Math" panose="02040503050406030204" pitchFamily="18" charset="0"/>
                        <a:ea typeface="华文仿宋" panose="02010600040101010101" pitchFamily="2" charset="-122"/>
                        <a:sym typeface="+mn-ea"/>
                      </a:rPr>
                      <m:t>)</m:t>
                    </m:r>
                  </m:oMath>
                </a14:m>
                <a:r>
                  <a:rPr lang="zh-CN" altLang="en-US" sz="1400" dirty="0">
                    <a:latin typeface="华文仿宋" panose="02010600040101010101" pitchFamily="2" charset="-122"/>
                    <a:ea typeface="华文仿宋" panose="02010600040101010101" pitchFamily="2" charset="-122"/>
                    <a:sym typeface="+mn-ea"/>
                  </a:rPr>
                  <a:t>未知，使用经验风险近似</a:t>
                </a:r>
                <a:r>
                  <a:rPr lang="en-US" altLang="zh-CN" sz="1400" dirty="0">
                    <a:latin typeface="华文仿宋" panose="02010600040101010101" pitchFamily="2" charset="-122"/>
                    <a:ea typeface="华文仿宋" panose="02010600040101010101" pitchFamily="2" charset="-122"/>
                    <a:sym typeface="+mn-ea"/>
                  </a:rPr>
                  <a:t>:</a:t>
                </a:r>
                <a14:m>
                  <m:oMath xmlns:m="http://schemas.openxmlformats.org/officeDocument/2006/math">
                    <m:sSub>
                      <m:sSubPr>
                        <m:ctrlPr>
                          <a:rPr lang="en-US" altLang="zh-CN" sz="1400" i="1" smtClean="0">
                            <a:latin typeface="Cambria Math" panose="02040503050406030204" pitchFamily="18" charset="0"/>
                            <a:ea typeface="华文仿宋" panose="02010600040101010101" pitchFamily="2" charset="-122"/>
                            <a:sym typeface="+mn-ea"/>
                          </a:rPr>
                        </m:ctrlPr>
                      </m:sSubPr>
                      <m:e>
                        <m:r>
                          <a:rPr lang="en-US" altLang="zh-CN" sz="1400" b="0" i="1" smtClean="0">
                            <a:latin typeface="Cambria Math" panose="02040503050406030204" pitchFamily="18" charset="0"/>
                            <a:ea typeface="华文仿宋" panose="02010600040101010101" pitchFamily="2" charset="-122"/>
                            <a:sym typeface="+mn-ea"/>
                          </a:rPr>
                          <m:t> </m:t>
                        </m:r>
                        <m:r>
                          <a:rPr lang="en-US" altLang="zh-CN" sz="1400" b="0" i="1" smtClean="0">
                            <a:latin typeface="Cambria Math" panose="02040503050406030204" pitchFamily="18" charset="0"/>
                            <a:ea typeface="华文仿宋" panose="02010600040101010101" pitchFamily="2" charset="-122"/>
                            <a:sym typeface="+mn-ea"/>
                          </a:rPr>
                          <m:t>𝑅</m:t>
                        </m:r>
                      </m:e>
                      <m:sub>
                        <m:r>
                          <a:rPr lang="en-US" altLang="zh-CN" sz="1400" b="0" i="1" smtClean="0">
                            <a:latin typeface="Cambria Math" panose="02040503050406030204" pitchFamily="18" charset="0"/>
                            <a:ea typeface="华文仿宋" panose="02010600040101010101" pitchFamily="2" charset="-122"/>
                            <a:sym typeface="+mn-ea"/>
                          </a:rPr>
                          <m:t>𝐼</m:t>
                        </m:r>
                      </m:sub>
                    </m:sSub>
                    <m:d>
                      <m:dPr>
                        <m:ctrlPr>
                          <a:rPr lang="en-US" altLang="zh-CN" sz="1400" i="1">
                            <a:latin typeface="Cambria Math" panose="02040503050406030204" pitchFamily="18" charset="0"/>
                            <a:ea typeface="华文仿宋" panose="02010600040101010101" pitchFamily="2" charset="-122"/>
                            <a:sym typeface="+mn-ea"/>
                          </a:rPr>
                        </m:ctrlPr>
                      </m:dPr>
                      <m:e>
                        <m:r>
                          <a:rPr lang="en-US" altLang="zh-CN" sz="1400" i="1">
                            <a:latin typeface="Cambria Math" panose="02040503050406030204" pitchFamily="18" charset="0"/>
                            <a:ea typeface="华文仿宋" panose="02010600040101010101" pitchFamily="2" charset="-122"/>
                            <a:sym typeface="+mn-ea"/>
                          </a:rPr>
                          <m:t>h</m:t>
                        </m:r>
                      </m:e>
                    </m:d>
                    <m:r>
                      <a:rPr lang="en-US" altLang="zh-CN" sz="1400" i="1">
                        <a:latin typeface="Cambria Math" panose="02040503050406030204" pitchFamily="18" charset="0"/>
                        <a:ea typeface="华文仿宋" panose="02010600040101010101" pitchFamily="2" charset="-122"/>
                        <a:sym typeface="+mn-ea"/>
                      </a:rPr>
                      <m:t>=</m:t>
                    </m:r>
                    <m:f>
                      <m:fPr>
                        <m:ctrlPr>
                          <a:rPr lang="en-US" altLang="zh-CN" sz="1400" i="1" smtClean="0">
                            <a:latin typeface="Cambria Math" panose="02040503050406030204" pitchFamily="18" charset="0"/>
                            <a:ea typeface="华文仿宋" panose="02010600040101010101" pitchFamily="2" charset="-122"/>
                            <a:sym typeface="+mn-ea"/>
                          </a:rPr>
                        </m:ctrlPr>
                      </m:fPr>
                      <m:num>
                        <m:r>
                          <a:rPr lang="en-US" altLang="zh-CN" sz="1400" i="1">
                            <a:latin typeface="Cambria Math" panose="02040503050406030204" pitchFamily="18" charset="0"/>
                            <a:ea typeface="华文仿宋" panose="02010600040101010101" pitchFamily="2" charset="-122"/>
                            <a:sym typeface="+mn-ea"/>
                          </a:rPr>
                          <m:t>1</m:t>
                        </m:r>
                      </m:num>
                      <m:den>
                        <m:r>
                          <a:rPr lang="en-US" altLang="zh-CN" sz="1400" b="0" i="1" smtClean="0">
                            <a:latin typeface="Cambria Math" panose="02040503050406030204" pitchFamily="18" charset="0"/>
                            <a:ea typeface="华文仿宋" panose="02010600040101010101" pitchFamily="2" charset="-122"/>
                            <a:sym typeface="+mn-ea"/>
                          </a:rPr>
                          <m:t>𝐼</m:t>
                        </m:r>
                      </m:den>
                    </m:f>
                    <m:nary>
                      <m:naryPr>
                        <m:chr m:val="∑"/>
                        <m:ctrlPr>
                          <a:rPr lang="en-US" altLang="zh-CN" sz="1400" i="1" smtClean="0">
                            <a:latin typeface="Cambria Math" panose="02040503050406030204" pitchFamily="18" charset="0"/>
                            <a:ea typeface="华文仿宋" panose="02010600040101010101" pitchFamily="2" charset="-122"/>
                            <a:sym typeface="+mn-ea"/>
                          </a:rPr>
                        </m:ctrlPr>
                      </m:naryPr>
                      <m:sub>
                        <m:r>
                          <m:rPr>
                            <m:sty m:val="p"/>
                            <m:brk m:alnAt="23"/>
                          </m:rPr>
                          <a:rPr lang="en-US" altLang="zh-CN" sz="1400" i="1">
                            <a:latin typeface="Cambria Math" panose="02040503050406030204" pitchFamily="18" charset="0"/>
                            <a:ea typeface="华文仿宋" panose="02010600040101010101" pitchFamily="2" charset="-122"/>
                            <a:sym typeface="+mn-ea"/>
                          </a:rPr>
                          <m:t>i</m:t>
                        </m:r>
                        <m:r>
                          <a:rPr lang="en-US" altLang="zh-CN" sz="1400" i="1" smtClean="0">
                            <a:latin typeface="Cambria Math" panose="02040503050406030204" pitchFamily="18" charset="0"/>
                            <a:ea typeface="华文仿宋" panose="02010600040101010101" pitchFamily="2" charset="-122"/>
                            <a:sym typeface="+mn-ea"/>
                          </a:rPr>
                          <m:t>=</m:t>
                        </m:r>
                        <m:r>
                          <m:rPr>
                            <m:brk m:alnAt="23"/>
                          </m:rPr>
                          <a:rPr lang="en-US" altLang="zh-CN" sz="1400" i="1">
                            <a:latin typeface="Cambria Math" panose="02040503050406030204" pitchFamily="18" charset="0"/>
                            <a:ea typeface="华文仿宋" panose="02010600040101010101" pitchFamily="2" charset="-122"/>
                            <a:sym typeface="+mn-ea"/>
                          </a:rPr>
                          <m:t>1</m:t>
                        </m:r>
                      </m:sub>
                      <m:sup>
                        <m:r>
                          <a:rPr lang="en-US" altLang="zh-CN" sz="1400" b="0" i="1" smtClean="0">
                            <a:latin typeface="Cambria Math" panose="02040503050406030204" pitchFamily="18" charset="0"/>
                            <a:ea typeface="华文仿宋" panose="02010600040101010101" pitchFamily="2" charset="-122"/>
                            <a:sym typeface="+mn-ea"/>
                          </a:rPr>
                          <m:t>𝐼</m:t>
                        </m:r>
                      </m:sup>
                      <m:e>
                        <m:r>
                          <a:rPr lang="en-US" altLang="zh-CN" sz="1400" i="1">
                            <a:latin typeface="Cambria Math" panose="02040503050406030204" pitchFamily="18" charset="0"/>
                            <a:ea typeface="华文仿宋" panose="02010600040101010101" pitchFamily="2" charset="-122"/>
                            <a:sym typeface="+mn-ea"/>
                          </a:rPr>
                          <m:t>𝑙</m:t>
                        </m:r>
                        <m:d>
                          <m:dPr>
                            <m:ctrlPr>
                              <a:rPr lang="en-US" altLang="zh-CN" sz="1400" i="1">
                                <a:latin typeface="Cambria Math" panose="02040503050406030204" pitchFamily="18" charset="0"/>
                                <a:ea typeface="华文仿宋" panose="02010600040101010101" pitchFamily="2" charset="-122"/>
                                <a:sym typeface="+mn-ea"/>
                              </a:rPr>
                            </m:ctrlPr>
                          </m:dPr>
                          <m:e>
                            <m:r>
                              <a:rPr lang="en-US" altLang="zh-CN" sz="1400" i="1">
                                <a:latin typeface="Cambria Math" panose="02040503050406030204" pitchFamily="18" charset="0"/>
                                <a:ea typeface="华文仿宋" panose="02010600040101010101" pitchFamily="2" charset="-122"/>
                                <a:sym typeface="+mn-ea"/>
                              </a:rPr>
                              <m:t>h</m:t>
                            </m:r>
                            <m:d>
                              <m:dPr>
                                <m:ctrlPr>
                                  <a:rPr lang="en-US" altLang="zh-CN" sz="1400" i="1" smtClean="0">
                                    <a:latin typeface="Cambria Math" panose="02040503050406030204" pitchFamily="18" charset="0"/>
                                    <a:ea typeface="华文仿宋" panose="02010600040101010101" pitchFamily="2" charset="-122"/>
                                    <a:sym typeface="+mn-ea"/>
                                  </a:rPr>
                                </m:ctrlPr>
                              </m:dPr>
                              <m:e>
                                <m:sSub>
                                  <m:sSubPr>
                                    <m:ctrlPr>
                                      <a:rPr lang="en-US" altLang="zh-CN" sz="1400" i="1">
                                        <a:latin typeface="Cambria Math" panose="02040503050406030204" pitchFamily="18" charset="0"/>
                                        <a:ea typeface="华文仿宋" panose="02010600040101010101" pitchFamily="2" charset="-122"/>
                                        <a:sym typeface="+mn-ea"/>
                                      </a:rPr>
                                    </m:ctrlPr>
                                  </m:sSubPr>
                                  <m:e>
                                    <m:r>
                                      <m:rPr>
                                        <m:sty m:val="p"/>
                                      </m:rPr>
                                      <a:rPr lang="en-US" altLang="zh-CN" sz="1400" i="1">
                                        <a:latin typeface="Cambria Math" panose="02040503050406030204" pitchFamily="18" charset="0"/>
                                        <a:ea typeface="华文仿宋" panose="02010600040101010101" pitchFamily="2" charset="-122"/>
                                        <a:sym typeface="+mn-ea"/>
                                      </a:rPr>
                                      <m:t>x</m:t>
                                    </m:r>
                                  </m:e>
                                  <m:sub>
                                    <m:r>
                                      <m:rPr>
                                        <m:sty m:val="p"/>
                                      </m:rPr>
                                      <a:rPr lang="en-US" altLang="zh-CN" sz="1400" i="1">
                                        <a:latin typeface="Cambria Math" panose="02040503050406030204" pitchFamily="18" charset="0"/>
                                        <a:ea typeface="华文仿宋" panose="02010600040101010101" pitchFamily="2" charset="-122"/>
                                        <a:sym typeface="+mn-ea"/>
                                      </a:rPr>
                                      <m:t>i</m:t>
                                    </m:r>
                                  </m:sub>
                                </m:sSub>
                              </m:e>
                            </m:d>
                            <m:r>
                              <a:rPr lang="en-US" altLang="zh-CN" sz="1400" i="1">
                                <a:latin typeface="Cambria Math" panose="02040503050406030204" pitchFamily="18" charset="0"/>
                                <a:ea typeface="华文仿宋" panose="02010600040101010101" pitchFamily="2" charset="-122"/>
                                <a:sym typeface="+mn-ea"/>
                              </a:rPr>
                              <m:t>,</m:t>
                            </m:r>
                            <m:sSub>
                              <m:sSubPr>
                                <m:ctrlPr>
                                  <a:rPr lang="en-US" altLang="zh-CN" sz="1400" i="1">
                                    <a:latin typeface="Cambria Math" panose="02040503050406030204" pitchFamily="18" charset="0"/>
                                    <a:ea typeface="华文仿宋" panose="02010600040101010101" pitchFamily="2" charset="-122"/>
                                    <a:sym typeface="+mn-ea"/>
                                  </a:rPr>
                                </m:ctrlPr>
                              </m:sSubPr>
                              <m:e>
                                <m:r>
                                  <m:rPr>
                                    <m:sty m:val="p"/>
                                  </m:rPr>
                                  <a:rPr lang="en-US" altLang="zh-CN" sz="1400" i="1">
                                    <a:latin typeface="Cambria Math" panose="02040503050406030204" pitchFamily="18" charset="0"/>
                                    <a:ea typeface="华文仿宋" panose="02010600040101010101" pitchFamily="2" charset="-122"/>
                                    <a:sym typeface="+mn-ea"/>
                                  </a:rPr>
                                  <m:t>y</m:t>
                                </m:r>
                              </m:e>
                              <m:sub>
                                <m:r>
                                  <m:rPr>
                                    <m:sty m:val="p"/>
                                  </m:rPr>
                                  <a:rPr lang="en-US" altLang="zh-CN" sz="1400" i="1">
                                    <a:latin typeface="Cambria Math" panose="02040503050406030204" pitchFamily="18" charset="0"/>
                                    <a:ea typeface="华文仿宋" panose="02010600040101010101" pitchFamily="2" charset="-122"/>
                                    <a:sym typeface="+mn-ea"/>
                                  </a:rPr>
                                  <m:t>i</m:t>
                                </m:r>
                              </m:sub>
                            </m:sSub>
                          </m:e>
                        </m:d>
                      </m:e>
                    </m:nary>
                  </m:oMath>
                </a14:m>
                <a:endParaRPr lang="en-US" altLang="zh-CN" sz="1400" dirty="0">
                  <a:latin typeface="华文仿宋" panose="02010600040101010101" pitchFamily="2" charset="-122"/>
                  <a:ea typeface="华文仿宋" panose="02010600040101010101" pitchFamily="2" charset="-122"/>
                  <a:sym typeface="+mn-ea"/>
                </a:endParaRPr>
              </a:p>
              <a:p>
                <a:pPr lvl="1" indent="-285750">
                  <a:lnSpc>
                    <a:spcPct val="150000"/>
                  </a:lnSpc>
                  <a:spcBef>
                    <a:spcPct val="0"/>
                  </a:spcBef>
                </a:pPr>
                <a:r>
                  <a:rPr lang="zh-CN" altLang="en-US" sz="1400" dirty="0">
                    <a:latin typeface="华文仿宋" panose="02010600040101010101" pitchFamily="2" charset="-122"/>
                    <a:ea typeface="华文仿宋" panose="02010600040101010101" pitchFamily="2" charset="-122"/>
                    <a:sym typeface="+mn-ea"/>
                  </a:rPr>
                  <a:t>与样本数相关，</a:t>
                </a:r>
                <a:r>
                  <a:rPr lang="en-US" altLang="zh-CN" sz="1400" dirty="0">
                    <a:latin typeface="华文仿宋" panose="02010600040101010101" pitchFamily="2" charset="-122"/>
                    <a:ea typeface="华文仿宋" panose="02010600040101010101" pitchFamily="2" charset="-122"/>
                    <a:sym typeface="+mn-ea"/>
                  </a:rPr>
                  <a:t>I</a:t>
                </a:r>
                <a:r>
                  <a:rPr lang="zh-CN" altLang="en-US" sz="1400" dirty="0">
                    <a:latin typeface="华文仿宋" panose="02010600040101010101" pitchFamily="2" charset="-122"/>
                    <a:ea typeface="华文仿宋" panose="02010600040101010101" pitchFamily="2" charset="-122"/>
                    <a:sym typeface="+mn-ea"/>
                  </a:rPr>
                  <a:t>越大，</a:t>
                </a:r>
                <a:r>
                  <a:rPr lang="zh-CN" altLang="en-US" sz="1400" dirty="0">
                    <a:latin typeface="华文仿宋" panose="02010600040101010101" pitchFamily="2" charset="-122"/>
                    <a:ea typeface="华文仿宋" panose="02010600040101010101" pitchFamily="2" charset="-122"/>
                    <a:sym typeface="宋体" panose="02010600030101010101" pitchFamily="2" charset="-122"/>
                  </a:rPr>
                  <a:t>经验风险越接近期望风险</a:t>
                </a:r>
                <a:endParaRPr lang="en-US" altLang="zh-CN" sz="1400" dirty="0">
                  <a:latin typeface="华文仿宋" panose="02010600040101010101" pitchFamily="2" charset="-122"/>
                  <a:ea typeface="华文仿宋" panose="02010600040101010101" pitchFamily="2" charset="-122"/>
                  <a:sym typeface="+mn-ea"/>
                </a:endParaRPr>
              </a:p>
              <a:p>
                <a:pPr indent="-285750">
                  <a:lnSpc>
                    <a:spcPct val="150000"/>
                  </a:lnSpc>
                  <a:spcBef>
                    <a:spcPct val="0"/>
                  </a:spcBef>
                  <a:buFont typeface="Wingdings" pitchFamily="2" charset="2"/>
                  <a:buChar char="Ø"/>
                </a:pPr>
                <a14:m>
                  <m:oMath xmlns:m="http://schemas.openxmlformats.org/officeDocument/2006/math">
                    <m:acc>
                      <m:accPr>
                        <m:chr m:val="̂"/>
                        <m:ctrlPr>
                          <a:rPr lang="zh-CN" altLang="en-US" sz="1400" dirty="0">
                            <a:latin typeface="华文仿宋" panose="02010600040101010101" pitchFamily="2" charset="-122"/>
                            <a:ea typeface="华文仿宋" panose="02010600040101010101" pitchFamily="2" charset="-122"/>
                            <a:sym typeface="+mn-ea"/>
                          </a:rPr>
                        </m:ctrlPr>
                      </m:accPr>
                      <m:e>
                        <m:r>
                          <a:rPr lang="en-US" altLang="zh-CN" sz="1400" dirty="0">
                            <a:latin typeface="华文仿宋" panose="02010600040101010101" pitchFamily="2" charset="-122"/>
                            <a:ea typeface="华文仿宋" panose="02010600040101010101" pitchFamily="2" charset="-122"/>
                            <a:sym typeface="+mn-ea"/>
                          </a:rPr>
                          <m:t>h</m:t>
                        </m:r>
                      </m:e>
                    </m:acc>
                    <m:r>
                      <a:rPr lang="zh-CN" altLang="en-US" sz="1400" dirty="0">
                        <a:latin typeface="华文仿宋" panose="02010600040101010101" pitchFamily="2" charset="-122"/>
                        <a:ea typeface="华文仿宋" panose="02010600040101010101" pitchFamily="2" charset="-122"/>
                        <a:sym typeface="+mn-ea"/>
                      </a:rPr>
                      <m:t>= </m:t>
                    </m:r>
                    <m:sSub>
                      <m:sSubPr>
                        <m:ctrlPr>
                          <a:rPr lang="en-US" altLang="zh-CN" sz="1400" dirty="0">
                            <a:latin typeface="华文仿宋" panose="02010600040101010101" pitchFamily="2" charset="-122"/>
                            <a:ea typeface="华文仿宋" panose="02010600040101010101" pitchFamily="2" charset="-122"/>
                            <a:sym typeface="+mn-ea"/>
                          </a:rPr>
                        </m:ctrlPr>
                      </m:sSubPr>
                      <m:e>
                        <m:r>
                          <m:rPr>
                            <m:sty m:val="p"/>
                          </m:rPr>
                          <a:rPr lang="zh-CN" altLang="en-US" sz="1400" dirty="0">
                            <a:latin typeface="华文仿宋" panose="02010600040101010101" pitchFamily="2" charset="-122"/>
                            <a:ea typeface="华文仿宋" panose="02010600040101010101" pitchFamily="2" charset="-122"/>
                            <a:sym typeface="+mn-ea"/>
                          </a:rPr>
                          <m:t>arg</m:t>
                        </m:r>
                        <m:r>
                          <a:rPr lang="zh-CN" altLang="en-US" sz="1400" dirty="0">
                            <a:latin typeface="华文仿宋" panose="02010600040101010101" pitchFamily="2" charset="-122"/>
                            <a:ea typeface="华文仿宋" panose="02010600040101010101" pitchFamily="2" charset="-122"/>
                            <a:sym typeface="+mn-ea"/>
                          </a:rPr>
                          <m:t>𝑚𝑖𝑛</m:t>
                        </m:r>
                      </m:e>
                      <m:sub>
                        <m:r>
                          <a:rPr lang="zh-CN" altLang="en-US" sz="1400" dirty="0">
                            <a:latin typeface="华文仿宋" panose="02010600040101010101" pitchFamily="2" charset="-122"/>
                            <a:ea typeface="华文仿宋" panose="02010600040101010101" pitchFamily="2" charset="-122"/>
                            <a:sym typeface="+mn-ea"/>
                          </a:rPr>
                          <m:t>h</m:t>
                        </m:r>
                      </m:sub>
                    </m:sSub>
                    <m:r>
                      <a:rPr lang="zh-CN" altLang="en-US" sz="1400" dirty="0">
                        <a:latin typeface="华文仿宋" panose="02010600040101010101" pitchFamily="2" charset="-122"/>
                        <a:ea typeface="华文仿宋" panose="02010600040101010101" pitchFamily="2" charset="-122"/>
                        <a:sym typeface="+mn-ea"/>
                      </a:rPr>
                      <m:t> </m:t>
                    </m:r>
                    <m:r>
                      <a:rPr lang="zh-CN" altLang="en-US" sz="1400" dirty="0">
                        <a:latin typeface="华文仿宋" panose="02010600040101010101" pitchFamily="2" charset="-122"/>
                        <a:ea typeface="华文仿宋" panose="02010600040101010101" pitchFamily="2" charset="-122"/>
                        <a:sym typeface="+mn-ea"/>
                      </a:rPr>
                      <m:t>𝑅</m:t>
                    </m:r>
                    <m:r>
                      <a:rPr lang="zh-CN" altLang="en-US" sz="1400" dirty="0">
                        <a:latin typeface="华文仿宋" panose="02010600040101010101" pitchFamily="2" charset="-122"/>
                        <a:ea typeface="华文仿宋" panose="02010600040101010101" pitchFamily="2" charset="-122"/>
                        <a:sym typeface="+mn-ea"/>
                      </a:rPr>
                      <m:t>(</m:t>
                    </m:r>
                    <m:r>
                      <a:rPr lang="zh-CN" altLang="en-US" sz="1400" dirty="0">
                        <a:latin typeface="华文仿宋" panose="02010600040101010101" pitchFamily="2" charset="-122"/>
                        <a:ea typeface="华文仿宋" panose="02010600040101010101" pitchFamily="2" charset="-122"/>
                        <a:sym typeface="+mn-ea"/>
                      </a:rPr>
                      <m:t>h</m:t>
                    </m:r>
                    <m:r>
                      <a:rPr lang="zh-CN" altLang="en-US" sz="1400" dirty="0">
                        <a:latin typeface="华文仿宋" panose="02010600040101010101" pitchFamily="2" charset="-122"/>
                        <a:ea typeface="华文仿宋" panose="02010600040101010101" pitchFamily="2" charset="-122"/>
                        <a:sym typeface="+mn-ea"/>
                      </a:rPr>
                      <m:t>)</m:t>
                    </m:r>
                  </m:oMath>
                </a14:m>
                <a:r>
                  <a:rPr lang="zh-CN" altLang="en-US" sz="1400" dirty="0">
                    <a:latin typeface="华文仿宋" panose="02010600040101010101" pitchFamily="2" charset="-122"/>
                    <a:ea typeface="华文仿宋" panose="02010600040101010101" pitchFamily="2" charset="-122"/>
                    <a:sym typeface="+mn-ea"/>
                  </a:rPr>
                  <a:t>是使期望风险最小的函数</a:t>
                </a:r>
                <a:r>
                  <a:rPr lang="zh-CN" altLang="en-US" sz="1800" dirty="0">
                    <a:latin typeface="华文仿宋" panose="02010600040101010101" pitchFamily="2" charset="-122"/>
                    <a:ea typeface="华文仿宋" panose="02010600040101010101" pitchFamily="2" charset="-122"/>
                    <a:sym typeface="+mn-ea"/>
                  </a:rPr>
                  <a:t>;</a:t>
                </a:r>
                <a:endParaRPr lang="zh-CN" altLang="en-US" sz="1800" dirty="0">
                  <a:latin typeface="华文仿宋" panose="02010600040101010101" pitchFamily="2" charset="-122"/>
                  <a:ea typeface="华文仿宋" panose="02010600040101010101" pitchFamily="2" charset="-122"/>
                </a:endParaRPr>
              </a:p>
              <a:p>
                <a:pPr indent="-285750">
                  <a:lnSpc>
                    <a:spcPct val="150000"/>
                  </a:lnSpc>
                  <a:spcBef>
                    <a:spcPct val="0"/>
                  </a:spcBef>
                  <a:buFont typeface="Wingdings" pitchFamily="2" charset="2"/>
                  <a:buChar char="Ø"/>
                </a:pPr>
                <a14:m>
                  <m:oMath xmlns:m="http://schemas.openxmlformats.org/officeDocument/2006/math">
                    <m:sSup>
                      <m:sSupPr>
                        <m:ctrlPr>
                          <a:rPr lang="en-US" altLang="zh-CN" sz="1400" dirty="0">
                            <a:latin typeface="华文仿宋" panose="02010600040101010101" pitchFamily="2" charset="-122"/>
                            <a:ea typeface="华文仿宋" panose="02010600040101010101" pitchFamily="2" charset="-122"/>
                            <a:sym typeface="+mn-ea"/>
                          </a:rPr>
                        </m:ctrlPr>
                      </m:sSupPr>
                      <m:e>
                        <m:r>
                          <a:rPr lang="en-US" altLang="zh-CN" sz="1400" dirty="0">
                            <a:latin typeface="华文仿宋" panose="02010600040101010101" pitchFamily="2" charset="-122"/>
                            <a:ea typeface="华文仿宋" panose="02010600040101010101" pitchFamily="2" charset="-122"/>
                            <a:sym typeface="+mn-ea"/>
                          </a:rPr>
                          <m:t>h</m:t>
                        </m:r>
                      </m:e>
                      <m:sup>
                        <m:r>
                          <a:rPr lang="en-US" altLang="zh-CN" sz="1400" dirty="0">
                            <a:latin typeface="华文仿宋" panose="02010600040101010101" pitchFamily="2" charset="-122"/>
                            <a:ea typeface="华文仿宋" panose="02010600040101010101" pitchFamily="2" charset="-122"/>
                            <a:sym typeface="+mn-ea"/>
                          </a:rPr>
                          <m:t>∗</m:t>
                        </m:r>
                      </m:sup>
                    </m:sSup>
                    <m:r>
                      <a:rPr lang="zh-CN" altLang="en-US" sz="1400" dirty="0">
                        <a:latin typeface="华文仿宋" panose="02010600040101010101" pitchFamily="2" charset="-122"/>
                        <a:ea typeface="华文仿宋" panose="02010600040101010101" pitchFamily="2" charset="-122"/>
                        <a:sym typeface="+mn-ea"/>
                      </a:rPr>
                      <m:t>= </m:t>
                    </m:r>
                    <m:sSub>
                      <m:sSubPr>
                        <m:ctrlPr>
                          <a:rPr lang="en-US" altLang="zh-CN" sz="1400" dirty="0">
                            <a:latin typeface="华文仿宋" panose="02010600040101010101" pitchFamily="2" charset="-122"/>
                            <a:ea typeface="华文仿宋" panose="02010600040101010101" pitchFamily="2" charset="-122"/>
                            <a:sym typeface="+mn-ea"/>
                          </a:rPr>
                        </m:ctrlPr>
                      </m:sSubPr>
                      <m:e>
                        <m:r>
                          <m:rPr>
                            <m:sty m:val="p"/>
                          </m:rPr>
                          <a:rPr lang="zh-CN" altLang="en-US" sz="1400" dirty="0">
                            <a:latin typeface="华文仿宋" panose="02010600040101010101" pitchFamily="2" charset="-122"/>
                            <a:ea typeface="华文仿宋" panose="02010600040101010101" pitchFamily="2" charset="-122"/>
                            <a:sym typeface="+mn-ea"/>
                          </a:rPr>
                          <m:t>arg</m:t>
                        </m:r>
                        <m:r>
                          <a:rPr lang="zh-CN" altLang="en-US" sz="1400" dirty="0">
                            <a:latin typeface="华文仿宋" panose="02010600040101010101" pitchFamily="2" charset="-122"/>
                            <a:ea typeface="华文仿宋" panose="02010600040101010101" pitchFamily="2" charset="-122"/>
                            <a:sym typeface="+mn-ea"/>
                          </a:rPr>
                          <m:t>𝑚𝑖𝑛</m:t>
                        </m:r>
                      </m:e>
                      <m:sub>
                        <m:r>
                          <a:rPr lang="zh-CN" altLang="en-US" sz="1400" dirty="0">
                            <a:latin typeface="华文仿宋" panose="02010600040101010101" pitchFamily="2" charset="-122"/>
                            <a:ea typeface="华文仿宋" panose="02010600040101010101" pitchFamily="2" charset="-122"/>
                            <a:sym typeface="+mn-ea"/>
                          </a:rPr>
                          <m:t>h</m:t>
                        </m:r>
                        <m:r>
                          <a:rPr lang="zh-CN" altLang="en-US" sz="1400" dirty="0">
                            <a:latin typeface="华文仿宋" panose="02010600040101010101" pitchFamily="2" charset="-122"/>
                            <a:ea typeface="华文仿宋" panose="02010600040101010101" pitchFamily="2" charset="-122"/>
                            <a:sym typeface="+mn-ea"/>
                          </a:rPr>
                          <m:t>∈</m:t>
                        </m:r>
                        <m:r>
                          <a:rPr lang="en-US" altLang="zh-CN" sz="1400" dirty="0">
                            <a:latin typeface="华文仿宋" panose="02010600040101010101" pitchFamily="2" charset="-122"/>
                            <a:ea typeface="华文仿宋" panose="02010600040101010101" pitchFamily="2" charset="-122"/>
                            <a:sym typeface="+mn-ea"/>
                          </a:rPr>
                          <m:t>𝐻</m:t>
                        </m:r>
                      </m:sub>
                    </m:sSub>
                    <m:r>
                      <a:rPr lang="zh-CN" altLang="en-US" sz="1400" dirty="0">
                        <a:latin typeface="华文仿宋" panose="02010600040101010101" pitchFamily="2" charset="-122"/>
                        <a:ea typeface="华文仿宋" panose="02010600040101010101" pitchFamily="2" charset="-122"/>
                        <a:sym typeface="+mn-ea"/>
                      </a:rPr>
                      <m:t> </m:t>
                    </m:r>
                    <m:r>
                      <a:rPr lang="zh-CN" altLang="en-US" sz="1400" dirty="0">
                        <a:latin typeface="华文仿宋" panose="02010600040101010101" pitchFamily="2" charset="-122"/>
                        <a:ea typeface="华文仿宋" panose="02010600040101010101" pitchFamily="2" charset="-122"/>
                        <a:sym typeface="+mn-ea"/>
                      </a:rPr>
                      <m:t>𝑅</m:t>
                    </m:r>
                    <m:r>
                      <a:rPr lang="zh-CN" altLang="en-US" sz="1400" dirty="0">
                        <a:latin typeface="华文仿宋" panose="02010600040101010101" pitchFamily="2" charset="-122"/>
                        <a:ea typeface="华文仿宋" panose="02010600040101010101" pitchFamily="2" charset="-122"/>
                        <a:sym typeface="+mn-ea"/>
                      </a:rPr>
                      <m:t>(</m:t>
                    </m:r>
                    <m:r>
                      <a:rPr lang="zh-CN" altLang="en-US" sz="1400" dirty="0">
                        <a:latin typeface="华文仿宋" panose="02010600040101010101" pitchFamily="2" charset="-122"/>
                        <a:ea typeface="华文仿宋" panose="02010600040101010101" pitchFamily="2" charset="-122"/>
                        <a:sym typeface="+mn-ea"/>
                      </a:rPr>
                      <m:t>h</m:t>
                    </m:r>
                    <m:r>
                      <a:rPr lang="zh-CN" altLang="en-US" sz="1400" dirty="0" smtClean="0">
                        <a:latin typeface="华文仿宋" panose="02010600040101010101" pitchFamily="2" charset="-122"/>
                        <a:ea typeface="华文仿宋" panose="02010600040101010101" pitchFamily="2" charset="-122"/>
                        <a:sym typeface="+mn-ea"/>
                      </a:rPr>
                      <m:t>）</m:t>
                    </m:r>
                  </m:oMath>
                </a14:m>
                <a:r>
                  <a:rPr lang="zh-CN" altLang="en-US" sz="1400" dirty="0">
                    <a:latin typeface="华文仿宋" panose="02010600040101010101" pitchFamily="2" charset="-122"/>
                    <a:ea typeface="华文仿宋" panose="02010600040101010101" pitchFamily="2" charset="-122"/>
                    <a:sym typeface="+mn-ea"/>
                  </a:rPr>
                  <a:t>是</a:t>
                </a:r>
                <a14:m>
                  <m:oMath xmlns:m="http://schemas.openxmlformats.org/officeDocument/2006/math">
                    <m:r>
                      <a:rPr lang="en-US" altLang="zh-CN" sz="1400" dirty="0">
                        <a:latin typeface="华文仿宋" panose="02010600040101010101" pitchFamily="2" charset="-122"/>
                        <a:ea typeface="华文仿宋" panose="02010600040101010101" pitchFamily="2" charset="-122"/>
                        <a:sym typeface="+mn-ea"/>
                      </a:rPr>
                      <m:t>𝐻</m:t>
                    </m:r>
                  </m:oMath>
                </a14:m>
                <a:r>
                  <a:rPr lang="zh-CN" altLang="en-US" sz="1400" dirty="0">
                    <a:latin typeface="华文仿宋" panose="02010600040101010101" pitchFamily="2" charset="-122"/>
                    <a:ea typeface="华文仿宋" panose="02010600040101010101" pitchFamily="2" charset="-122"/>
                    <a:sym typeface="+mn-ea"/>
                  </a:rPr>
                  <a:t>中使期望风险最小化的函数;</a:t>
                </a:r>
                <a:endParaRPr lang="zh-CN" altLang="en-US" sz="1400" dirty="0">
                  <a:latin typeface="华文仿宋" panose="02010600040101010101" pitchFamily="2" charset="-122"/>
                  <a:ea typeface="华文仿宋" panose="02010600040101010101" pitchFamily="2" charset="-122"/>
                </a:endParaRPr>
              </a:p>
              <a:p>
                <a:pPr indent="-285750">
                  <a:lnSpc>
                    <a:spcPct val="150000"/>
                  </a:lnSpc>
                  <a:spcBef>
                    <a:spcPct val="0"/>
                  </a:spcBef>
                  <a:buFont typeface="Wingdings" pitchFamily="2" charset="2"/>
                  <a:buChar char="Ø"/>
                </a:pPr>
                <a14:m>
                  <m:oMath xmlns:m="http://schemas.openxmlformats.org/officeDocument/2006/math">
                    <m:sSub>
                      <m:sSubPr>
                        <m:ctrlPr>
                          <a:rPr lang="en-US" altLang="zh-CN" sz="1400" dirty="0">
                            <a:latin typeface="华文仿宋" panose="02010600040101010101" pitchFamily="2" charset="-122"/>
                            <a:ea typeface="华文仿宋" panose="02010600040101010101" pitchFamily="2" charset="-122"/>
                            <a:sym typeface="+mn-ea"/>
                          </a:rPr>
                        </m:ctrlPr>
                      </m:sSubPr>
                      <m:e>
                        <m:r>
                          <a:rPr lang="en-US" altLang="zh-CN" sz="1400" dirty="0">
                            <a:latin typeface="华文仿宋" panose="02010600040101010101" pitchFamily="2" charset="-122"/>
                            <a:ea typeface="华文仿宋" panose="02010600040101010101" pitchFamily="2" charset="-122"/>
                            <a:sym typeface="+mn-ea"/>
                          </a:rPr>
                          <m:t>h</m:t>
                        </m:r>
                      </m:e>
                      <m:sub>
                        <m:r>
                          <a:rPr lang="en-US" altLang="zh-CN" sz="1400" dirty="0">
                            <a:latin typeface="华文仿宋" panose="02010600040101010101" pitchFamily="2" charset="-122"/>
                            <a:ea typeface="华文仿宋" panose="02010600040101010101" pitchFamily="2" charset="-122"/>
                            <a:sym typeface="+mn-ea"/>
                          </a:rPr>
                          <m:t>𝐼</m:t>
                        </m:r>
                      </m:sub>
                    </m:sSub>
                    <m:r>
                      <a:rPr lang="zh-CN" altLang="en-US" sz="1400" dirty="0">
                        <a:latin typeface="华文仿宋" panose="02010600040101010101" pitchFamily="2" charset="-122"/>
                        <a:ea typeface="华文仿宋" panose="02010600040101010101" pitchFamily="2" charset="-122"/>
                        <a:sym typeface="+mn-ea"/>
                      </a:rPr>
                      <m:t>= </m:t>
                    </m:r>
                    <m:sSub>
                      <m:sSubPr>
                        <m:ctrlPr>
                          <a:rPr lang="en-US" altLang="zh-CN" sz="1400" dirty="0">
                            <a:latin typeface="华文仿宋" panose="02010600040101010101" pitchFamily="2" charset="-122"/>
                            <a:ea typeface="华文仿宋" panose="02010600040101010101" pitchFamily="2" charset="-122"/>
                            <a:sym typeface="+mn-ea"/>
                          </a:rPr>
                        </m:ctrlPr>
                      </m:sSubPr>
                      <m:e>
                        <m:r>
                          <m:rPr>
                            <m:sty m:val="p"/>
                          </m:rPr>
                          <a:rPr lang="zh-CN" altLang="en-US" sz="1400" dirty="0">
                            <a:latin typeface="华文仿宋" panose="02010600040101010101" pitchFamily="2" charset="-122"/>
                            <a:ea typeface="华文仿宋" panose="02010600040101010101" pitchFamily="2" charset="-122"/>
                            <a:sym typeface="+mn-ea"/>
                          </a:rPr>
                          <m:t>arg</m:t>
                        </m:r>
                        <m:r>
                          <a:rPr lang="zh-CN" altLang="en-US" sz="1400" dirty="0">
                            <a:latin typeface="华文仿宋" panose="02010600040101010101" pitchFamily="2" charset="-122"/>
                            <a:ea typeface="华文仿宋" panose="02010600040101010101" pitchFamily="2" charset="-122"/>
                            <a:sym typeface="+mn-ea"/>
                          </a:rPr>
                          <m:t>𝑚𝑖𝑛</m:t>
                        </m:r>
                      </m:e>
                      <m:sub>
                        <m:r>
                          <a:rPr lang="zh-CN" altLang="en-US" sz="1400" dirty="0">
                            <a:latin typeface="华文仿宋" panose="02010600040101010101" pitchFamily="2" charset="-122"/>
                            <a:ea typeface="华文仿宋" panose="02010600040101010101" pitchFamily="2" charset="-122"/>
                            <a:sym typeface="+mn-ea"/>
                          </a:rPr>
                          <m:t>h</m:t>
                        </m:r>
                        <m:r>
                          <a:rPr lang="zh-CN" altLang="en-US" sz="1400" dirty="0">
                            <a:latin typeface="华文仿宋" panose="02010600040101010101" pitchFamily="2" charset="-122"/>
                            <a:ea typeface="华文仿宋" panose="02010600040101010101" pitchFamily="2" charset="-122"/>
                            <a:sym typeface="+mn-ea"/>
                          </a:rPr>
                          <m:t>∈</m:t>
                        </m:r>
                        <m:r>
                          <a:rPr lang="en-US" altLang="zh-CN" sz="1400" dirty="0">
                            <a:latin typeface="华文仿宋" panose="02010600040101010101" pitchFamily="2" charset="-122"/>
                            <a:ea typeface="华文仿宋" panose="02010600040101010101" pitchFamily="2" charset="-122"/>
                            <a:sym typeface="+mn-ea"/>
                          </a:rPr>
                          <m:t>𝐻</m:t>
                        </m:r>
                      </m:sub>
                    </m:sSub>
                    <m:r>
                      <a:rPr lang="zh-CN" altLang="en-US" sz="1400" dirty="0">
                        <a:latin typeface="华文仿宋" panose="02010600040101010101" pitchFamily="2" charset="-122"/>
                        <a:ea typeface="华文仿宋" panose="02010600040101010101" pitchFamily="2" charset="-122"/>
                        <a:sym typeface="+mn-ea"/>
                      </a:rPr>
                      <m:t> </m:t>
                    </m:r>
                    <m:sSub>
                      <m:sSubPr>
                        <m:ctrlPr>
                          <a:rPr lang="en-US" altLang="zh-CN" sz="1400" dirty="0">
                            <a:latin typeface="华文仿宋" panose="02010600040101010101" pitchFamily="2" charset="-122"/>
                            <a:ea typeface="华文仿宋" panose="02010600040101010101" pitchFamily="2" charset="-122"/>
                            <a:sym typeface="+mn-ea"/>
                          </a:rPr>
                        </m:ctrlPr>
                      </m:sSubPr>
                      <m:e>
                        <m:r>
                          <a:rPr lang="en-US" altLang="zh-CN" sz="1400" dirty="0">
                            <a:latin typeface="华文仿宋" panose="02010600040101010101" pitchFamily="2" charset="-122"/>
                            <a:ea typeface="华文仿宋" panose="02010600040101010101" pitchFamily="2" charset="-122"/>
                            <a:sym typeface="+mn-ea"/>
                          </a:rPr>
                          <m:t>𝑅</m:t>
                        </m:r>
                      </m:e>
                      <m:sub>
                        <m:r>
                          <a:rPr lang="en-US" altLang="zh-CN" sz="1400" dirty="0">
                            <a:latin typeface="华文仿宋" panose="02010600040101010101" pitchFamily="2" charset="-122"/>
                            <a:ea typeface="华文仿宋" panose="02010600040101010101" pitchFamily="2" charset="-122"/>
                            <a:sym typeface="+mn-ea"/>
                          </a:rPr>
                          <m:t>𝐼</m:t>
                        </m:r>
                      </m:sub>
                    </m:sSub>
                  </m:oMath>
                </a14:m>
                <a:r>
                  <a:rPr lang="zh-CN" altLang="en-US" sz="1400" dirty="0">
                    <a:latin typeface="华文仿宋" panose="02010600040101010101" pitchFamily="2" charset="-122"/>
                    <a:ea typeface="华文仿宋" panose="02010600040101010101" pitchFamily="2" charset="-122"/>
                    <a:sym typeface="+mn-ea"/>
                  </a:rPr>
                  <a:t>是</a:t>
                </a:r>
                <a14:m>
                  <m:oMath xmlns:m="http://schemas.openxmlformats.org/officeDocument/2006/math">
                    <m:r>
                      <a:rPr lang="zh-CN" altLang="en-US" sz="1400" dirty="0">
                        <a:latin typeface="华文仿宋" panose="02010600040101010101" pitchFamily="2" charset="-122"/>
                        <a:ea typeface="华文仿宋" panose="02010600040101010101" pitchFamily="2" charset="-122"/>
                        <a:sym typeface="+mn-ea"/>
                      </a:rPr>
                      <m:t>𝐻</m:t>
                    </m:r>
                  </m:oMath>
                </a14:m>
                <a:r>
                  <a:rPr lang="zh-CN" altLang="en-US" sz="1400" dirty="0">
                    <a:latin typeface="华文仿宋" panose="02010600040101010101" pitchFamily="2" charset="-122"/>
                    <a:ea typeface="华文仿宋" panose="02010600040101010101" pitchFamily="2" charset="-122"/>
                    <a:sym typeface="+mn-ea"/>
                  </a:rPr>
                  <a:t>中使经验风险最小化的函数；</a:t>
                </a:r>
                <a:endParaRPr lang="zh-CN" altLang="en-US" sz="1400" dirty="0">
                  <a:latin typeface="华文仿宋" panose="02010600040101010101" pitchFamily="2" charset="-122"/>
                  <a:ea typeface="华文仿宋" panose="02010600040101010101" pitchFamily="2" charset="-122"/>
                </a:endParaRPr>
              </a:p>
              <a:p>
                <a:endParaRPr lang="zh-CN" altLang="en-US" sz="1400" dirty="0">
                  <a:latin typeface="仿宋" panose="02010609060101010101" charset="-122"/>
                  <a:ea typeface="仿宋" panose="02010609060101010101" charset="-122"/>
                </a:endParaRPr>
              </a:p>
            </p:txBody>
          </p:sp>
        </mc:Choice>
        <mc:Fallback>
          <p:sp>
            <p:nvSpPr>
              <p:cNvPr id="43" name="内容占位符 4">
                <a:extLst>
                  <a:ext uri="{FF2B5EF4-FFF2-40B4-BE49-F238E27FC236}">
                    <a16:creationId xmlns:a16="http://schemas.microsoft.com/office/drawing/2014/main" id="{5A7A7FAE-5A5A-4686-899D-46228A57B842}"/>
                  </a:ext>
                </a:extLst>
              </p:cNvPr>
              <p:cNvSpPr txBox="1">
                <a:spLocks noRot="1" noChangeAspect="1" noMove="1" noResize="1" noEditPoints="1" noAdjustHandles="1" noChangeArrowheads="1" noChangeShapeType="1" noTextEdit="1"/>
              </p:cNvSpPr>
              <p:nvPr/>
            </p:nvSpPr>
            <p:spPr>
              <a:xfrm>
                <a:off x="512389" y="962019"/>
                <a:ext cx="10008419" cy="4114800"/>
              </a:xfrm>
              <a:prstGeom prst="rect">
                <a:avLst/>
              </a:prstGeom>
              <a:blipFill>
                <a:blip r:embed="rId3"/>
                <a:stretch>
                  <a:fillRect l="-127" b="-5538"/>
                </a:stretch>
              </a:blipFill>
            </p:spPr>
            <p:txBody>
              <a:bodyPr/>
              <a:lstStyle/>
              <a:p>
                <a:r>
                  <a:rPr lang="zh-CN" altLang="en-US">
                    <a:noFill/>
                  </a:rPr>
                  <a:t> </a:t>
                </a:r>
              </a:p>
            </p:txBody>
          </p:sp>
        </mc:Fallback>
      </mc:AlternateContent>
      <p:sp>
        <p:nvSpPr>
          <p:cNvPr id="51" name="矩形 50">
            <a:extLst>
              <a:ext uri="{FF2B5EF4-FFF2-40B4-BE49-F238E27FC236}">
                <a16:creationId xmlns:a16="http://schemas.microsoft.com/office/drawing/2014/main" id="{92B74617-17FF-4E3A-8098-7CB674E1C014}"/>
              </a:ext>
            </a:extLst>
          </p:cNvPr>
          <p:cNvSpPr/>
          <p:nvPr/>
        </p:nvSpPr>
        <p:spPr>
          <a:xfrm>
            <a:off x="0" y="6027597"/>
            <a:ext cx="12192000" cy="830997"/>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2" name="图形 51">
            <a:extLst>
              <a:ext uri="{FF2B5EF4-FFF2-40B4-BE49-F238E27FC236}">
                <a16:creationId xmlns:a16="http://schemas.microsoft.com/office/drawing/2014/main" id="{CF490E5C-2767-4A6B-9C88-815E14C8FDDD}"/>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b="23039"/>
          <a:stretch/>
        </p:blipFill>
        <p:spPr>
          <a:xfrm>
            <a:off x="206279" y="6255810"/>
            <a:ext cx="636861" cy="417524"/>
          </a:xfrm>
          <a:prstGeom prst="rect">
            <a:avLst/>
          </a:prstGeom>
        </p:spPr>
      </p:pic>
      <p:sp>
        <p:nvSpPr>
          <p:cNvPr id="53" name="文本框 52">
            <a:extLst>
              <a:ext uri="{FF2B5EF4-FFF2-40B4-BE49-F238E27FC236}">
                <a16:creationId xmlns:a16="http://schemas.microsoft.com/office/drawing/2014/main" id="{0FBC0154-C1CF-4FAF-8632-C669678DB686}"/>
              </a:ext>
            </a:extLst>
          </p:cNvPr>
          <p:cNvSpPr txBox="1"/>
          <p:nvPr/>
        </p:nvSpPr>
        <p:spPr>
          <a:xfrm>
            <a:off x="905393" y="6192119"/>
            <a:ext cx="1453830" cy="584775"/>
          </a:xfrm>
          <a:prstGeom prst="rect">
            <a:avLst/>
          </a:prstGeom>
          <a:noFill/>
        </p:spPr>
        <p:txBody>
          <a:bodyPr wrap="square" rtlCol="0">
            <a:spAutoFit/>
          </a:bodyPr>
          <a:lstStyle>
            <a:defPPr>
              <a:defRPr lang="zh-CN"/>
            </a:defPPr>
            <a:lvl1pPr>
              <a:defRPr sz="1400">
                <a:solidFill>
                  <a:schemeClr val="bg1">
                    <a:lumMod val="65000"/>
                  </a:schemeClr>
                </a:solidFill>
              </a:defRPr>
            </a:lvl1pPr>
          </a:lstStyle>
          <a:p>
            <a:pPr defTabSz="457200"/>
            <a:r>
              <a:rPr lang="zh-CN" altLang="en-US" sz="16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rPr>
              <a:t>小样本学习</a:t>
            </a:r>
            <a:endParaRPr lang="en-US" altLang="zh-CN" sz="16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endParaRPr>
          </a:p>
          <a:p>
            <a:pPr defTabSz="457200"/>
            <a:r>
              <a:rPr lang="zh-CN" altLang="en-US" sz="16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rPr>
              <a:t>     简介</a:t>
            </a:r>
          </a:p>
        </p:txBody>
      </p:sp>
      <p:sp>
        <p:nvSpPr>
          <p:cNvPr id="55" name="文本框 54">
            <a:extLst>
              <a:ext uri="{FF2B5EF4-FFF2-40B4-BE49-F238E27FC236}">
                <a16:creationId xmlns:a16="http://schemas.microsoft.com/office/drawing/2014/main" id="{FCF1F575-6A72-47FE-95EB-F526F349670C}"/>
              </a:ext>
            </a:extLst>
          </p:cNvPr>
          <p:cNvSpPr txBox="1"/>
          <p:nvPr/>
        </p:nvSpPr>
        <p:spPr>
          <a:xfrm>
            <a:off x="2330446" y="6310683"/>
            <a:ext cx="934170" cy="307777"/>
          </a:xfrm>
          <a:prstGeom prst="rect">
            <a:avLst/>
          </a:prstGeom>
          <a:noFill/>
        </p:spPr>
        <p:txBody>
          <a:bodyPr wrap="square" rtlCol="0">
            <a:spAutoFit/>
          </a:bodyPr>
          <a:lstStyle/>
          <a:p>
            <a:pPr algn="ctr">
              <a:defRPr/>
            </a:pPr>
            <a:r>
              <a:rPr lang="zh-CN" altLang="en-US" sz="1400" dirty="0">
                <a:solidFill>
                  <a:schemeClr val="bg1">
                    <a:lumMod val="65000"/>
                  </a:schemeClr>
                </a:solidFill>
                <a:latin typeface="Microsoft YaHei" panose="020B0503020204020204" pitchFamily="34" charset="-122"/>
                <a:ea typeface="Microsoft YaHei" panose="020B0503020204020204" pitchFamily="34" charset="-122"/>
              </a:rPr>
              <a:t>论文背景</a:t>
            </a:r>
          </a:p>
        </p:txBody>
      </p:sp>
      <p:sp>
        <p:nvSpPr>
          <p:cNvPr id="56" name="文本框 55">
            <a:extLst>
              <a:ext uri="{FF2B5EF4-FFF2-40B4-BE49-F238E27FC236}">
                <a16:creationId xmlns:a16="http://schemas.microsoft.com/office/drawing/2014/main" id="{35A612FF-E8D4-44E2-B4C4-0613CB86B6FC}"/>
              </a:ext>
            </a:extLst>
          </p:cNvPr>
          <p:cNvSpPr txBox="1"/>
          <p:nvPr/>
        </p:nvSpPr>
        <p:spPr>
          <a:xfrm>
            <a:off x="4684970" y="6310683"/>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结果分析</a:t>
            </a:r>
          </a:p>
        </p:txBody>
      </p:sp>
      <p:sp>
        <p:nvSpPr>
          <p:cNvPr id="57" name="文本框 56">
            <a:extLst>
              <a:ext uri="{FF2B5EF4-FFF2-40B4-BE49-F238E27FC236}">
                <a16:creationId xmlns:a16="http://schemas.microsoft.com/office/drawing/2014/main" id="{F8A2FB94-1AAF-4067-8E4E-D8BF7BB2E206}"/>
              </a:ext>
            </a:extLst>
          </p:cNvPr>
          <p:cNvSpPr txBox="1"/>
          <p:nvPr/>
        </p:nvSpPr>
        <p:spPr>
          <a:xfrm>
            <a:off x="6479012" y="6979992"/>
            <a:ext cx="111436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思考与讨论</a:t>
            </a:r>
          </a:p>
        </p:txBody>
      </p:sp>
      <p:sp>
        <p:nvSpPr>
          <p:cNvPr id="58" name="灯片编号占位符 1">
            <a:extLst>
              <a:ext uri="{FF2B5EF4-FFF2-40B4-BE49-F238E27FC236}">
                <a16:creationId xmlns:a16="http://schemas.microsoft.com/office/drawing/2014/main" id="{32F4CC26-E3E4-4C0A-9E29-370AACBED6BA}"/>
              </a:ext>
            </a:extLst>
          </p:cNvPr>
          <p:cNvSpPr>
            <a:spLocks noGrp="1"/>
          </p:cNvSpPr>
          <p:nvPr>
            <p:ph type="sldNum" sz="quarter" idx="12"/>
          </p:nvPr>
        </p:nvSpPr>
        <p:spPr>
          <a:xfrm>
            <a:off x="9275625" y="6411769"/>
            <a:ext cx="2743200" cy="365125"/>
          </a:xfrm>
        </p:spPr>
        <p:txBody>
          <a:bodyPr/>
          <a:lstStyle/>
          <a:p>
            <a:fld id="{573AE892-A395-D04A-8DE8-8AB11E9967EA}" type="slidenum">
              <a:rPr kumimoji="1" lang="zh-CN" altLang="en-US" smtClean="0"/>
              <a:t>8</a:t>
            </a:fld>
            <a:r>
              <a:rPr kumimoji="1" lang="en-US" altLang="zh-CN" dirty="0"/>
              <a:t> /21</a:t>
            </a:r>
            <a:endParaRPr kumimoji="1" lang="zh-CN" altLang="en-US" dirty="0"/>
          </a:p>
        </p:txBody>
      </p:sp>
      <p:cxnSp>
        <p:nvCxnSpPr>
          <p:cNvPr id="59" name="直接连接符 26">
            <a:extLst>
              <a:ext uri="{FF2B5EF4-FFF2-40B4-BE49-F238E27FC236}">
                <a16:creationId xmlns:a16="http://schemas.microsoft.com/office/drawing/2014/main" id="{98AE02F2-82ED-4359-927C-51FBA76ABA63}"/>
              </a:ext>
            </a:extLst>
          </p:cNvPr>
          <p:cNvCxnSpPr>
            <a:cxnSpLocks/>
          </p:cNvCxnSpPr>
          <p:nvPr/>
        </p:nvCxnSpPr>
        <p:spPr>
          <a:xfrm>
            <a:off x="1008424" y="6160699"/>
            <a:ext cx="9959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graphicFrame>
            <p:nvGraphicFramePr>
              <p:cNvPr id="3" name="图示 2">
                <a:extLst>
                  <a:ext uri="{FF2B5EF4-FFF2-40B4-BE49-F238E27FC236}">
                    <a16:creationId xmlns:a16="http://schemas.microsoft.com/office/drawing/2014/main" id="{0A49E11C-400B-4171-8245-B6456C7C635C}"/>
                  </a:ext>
                </a:extLst>
              </p:cNvPr>
              <p:cNvGraphicFramePr/>
              <p:nvPr>
                <p:extLst>
                  <p:ext uri="{D42A27DB-BD31-4B8C-83A1-F6EECF244321}">
                    <p14:modId xmlns:p14="http://schemas.microsoft.com/office/powerpoint/2010/main" val="363537910"/>
                  </p:ext>
                </p:extLst>
              </p:nvPr>
            </p:nvGraphicFramePr>
            <p:xfrm>
              <a:off x="7518200" y="3585674"/>
              <a:ext cx="3429000" cy="324433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mc:Choice>
        <mc:Fallback>
          <p:graphicFrame>
            <p:nvGraphicFramePr>
              <p:cNvPr id="3" name="图示 2">
                <a:extLst>
                  <a:ext uri="{FF2B5EF4-FFF2-40B4-BE49-F238E27FC236}">
                    <a16:creationId xmlns:a16="http://schemas.microsoft.com/office/drawing/2014/main" id="{0A49E11C-400B-4171-8245-B6456C7C635C}"/>
                  </a:ext>
                </a:extLst>
              </p:cNvPr>
              <p:cNvGraphicFramePr/>
              <p:nvPr>
                <p:extLst>
                  <p:ext uri="{D42A27DB-BD31-4B8C-83A1-F6EECF244321}">
                    <p14:modId xmlns:p14="http://schemas.microsoft.com/office/powerpoint/2010/main" val="363537910"/>
                  </p:ext>
                </p:extLst>
              </p:nvPr>
            </p:nvGraphicFramePr>
            <p:xfrm>
              <a:off x="7518200" y="3585674"/>
              <a:ext cx="3429000" cy="3244334"/>
            </p:xfrm>
            <a:graphic>
              <a:graphicData uri="http://schemas.openxmlformats.org/drawingml/2006/diagram">
                <dgm:relIds xmlns:dgm="http://schemas.openxmlformats.org/drawingml/2006/diagram" xmlns:r="http://schemas.openxmlformats.org/officeDocument/2006/relationships" r:dm="rId11" r:lo="rId7" r:qs="rId8" r:cs="rId9"/>
              </a:graphicData>
            </a:graphic>
          </p:graphicFrame>
        </mc:Fallback>
      </mc:AlternateContent>
      <p:sp>
        <p:nvSpPr>
          <p:cNvPr id="11" name="文本框 10">
            <a:extLst>
              <a:ext uri="{FF2B5EF4-FFF2-40B4-BE49-F238E27FC236}">
                <a16:creationId xmlns:a16="http://schemas.microsoft.com/office/drawing/2014/main" id="{142193BE-B664-4F46-A9CE-9AB0CF0C6A9B}"/>
              </a:ext>
            </a:extLst>
          </p:cNvPr>
          <p:cNvSpPr txBox="1"/>
          <p:nvPr/>
        </p:nvSpPr>
        <p:spPr>
          <a:xfrm>
            <a:off x="7810840" y="4707010"/>
            <a:ext cx="1326646" cy="307777"/>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未知</a:t>
            </a:r>
          </a:p>
        </p:txBody>
      </p:sp>
      <p:sp>
        <p:nvSpPr>
          <p:cNvPr id="62" name="文本框 61">
            <a:extLst>
              <a:ext uri="{FF2B5EF4-FFF2-40B4-BE49-F238E27FC236}">
                <a16:creationId xmlns:a16="http://schemas.microsoft.com/office/drawing/2014/main" id="{90C97ABE-D28D-48A3-BECD-1645DB1B4334}"/>
              </a:ext>
            </a:extLst>
          </p:cNvPr>
          <p:cNvSpPr txBox="1"/>
          <p:nvPr/>
        </p:nvSpPr>
        <p:spPr>
          <a:xfrm>
            <a:off x="8733261" y="4426476"/>
            <a:ext cx="1326646" cy="307777"/>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最优估计</a:t>
            </a:r>
          </a:p>
        </p:txBody>
      </p:sp>
      <p:sp>
        <p:nvSpPr>
          <p:cNvPr id="63" name="文本框 62">
            <a:extLst>
              <a:ext uri="{FF2B5EF4-FFF2-40B4-BE49-F238E27FC236}">
                <a16:creationId xmlns:a16="http://schemas.microsoft.com/office/drawing/2014/main" id="{B8C15CEA-D45A-4CB5-B61C-08A4DE80FE23}"/>
              </a:ext>
            </a:extLst>
          </p:cNvPr>
          <p:cNvSpPr txBox="1"/>
          <p:nvPr/>
        </p:nvSpPr>
        <p:spPr>
          <a:xfrm>
            <a:off x="9879652" y="4118699"/>
            <a:ext cx="1326646" cy="307777"/>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进一步近似</a:t>
            </a:r>
          </a:p>
        </p:txBody>
      </p:sp>
      <p:pic>
        <p:nvPicPr>
          <p:cNvPr id="67" name="图片 66">
            <a:extLst>
              <a:ext uri="{FF2B5EF4-FFF2-40B4-BE49-F238E27FC236}">
                <a16:creationId xmlns:a16="http://schemas.microsoft.com/office/drawing/2014/main" id="{49E0A5E3-01B7-460F-A7BC-424EF82575F4}"/>
              </a:ext>
            </a:extLst>
          </p:cNvPr>
          <p:cNvPicPr>
            <a:picLocks noChangeAspect="1"/>
          </p:cNvPicPr>
          <p:nvPr/>
        </p:nvPicPr>
        <p:blipFill rotWithShape="1">
          <a:blip r:embed="rId12"/>
          <a:srcRect t="13831" b="13639"/>
          <a:stretch/>
        </p:blipFill>
        <p:spPr>
          <a:xfrm>
            <a:off x="4950559" y="3033439"/>
            <a:ext cx="3523604" cy="409075"/>
          </a:xfrm>
          <a:prstGeom prst="rect">
            <a:avLst/>
          </a:prstGeom>
        </p:spPr>
      </p:pic>
      <p:sp>
        <p:nvSpPr>
          <p:cNvPr id="22" name="文本框 21">
            <a:extLst>
              <a:ext uri="{FF2B5EF4-FFF2-40B4-BE49-F238E27FC236}">
                <a16:creationId xmlns:a16="http://schemas.microsoft.com/office/drawing/2014/main" id="{CD825EAF-2A89-44DB-84E4-C501506751BF}"/>
              </a:ext>
            </a:extLst>
          </p:cNvPr>
          <p:cNvSpPr txBox="1"/>
          <p:nvPr/>
        </p:nvSpPr>
        <p:spPr>
          <a:xfrm>
            <a:off x="3471593" y="6203418"/>
            <a:ext cx="93417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schemeClr val="bg1">
                    <a:lumMod val="65000"/>
                  </a:schemeClr>
                </a:solidFill>
                <a:effectLst/>
                <a:uLnTx/>
                <a:uFillTx/>
                <a:latin typeface="Microsoft YaHei" panose="020B0503020204020204" pitchFamily="34" charset="-122"/>
                <a:ea typeface="Microsoft YaHei" panose="020B0503020204020204" pitchFamily="34" charset="-122"/>
              </a:rPr>
              <a:t>创新点探究</a:t>
            </a:r>
          </a:p>
        </p:txBody>
      </p:sp>
      <p:sp>
        <p:nvSpPr>
          <p:cNvPr id="20" name="文本框 19">
            <a:extLst>
              <a:ext uri="{FF2B5EF4-FFF2-40B4-BE49-F238E27FC236}">
                <a16:creationId xmlns:a16="http://schemas.microsoft.com/office/drawing/2014/main" id="{7231B4D6-EF0D-448F-B0CC-ABF6F07D80B5}"/>
              </a:ext>
            </a:extLst>
          </p:cNvPr>
          <p:cNvSpPr txBox="1"/>
          <p:nvPr/>
        </p:nvSpPr>
        <p:spPr>
          <a:xfrm>
            <a:off x="167133" y="5644956"/>
            <a:ext cx="6096000" cy="384721"/>
          </a:xfrm>
          <a:prstGeom prst="rect">
            <a:avLst/>
          </a:prstGeom>
          <a:noFill/>
        </p:spPr>
        <p:txBody>
          <a:bodyPr wrap="square">
            <a:spAutoFit/>
          </a:bodyPr>
          <a:lstStyle/>
          <a:p>
            <a:pPr lvl="1" indent="-285750">
              <a:lnSpc>
                <a:spcPct val="150000"/>
              </a:lnSpc>
              <a:spcBef>
                <a:spcPct val="0"/>
              </a:spcBef>
            </a:pPr>
            <a:r>
              <a:rPr lang="en-US" altLang="zh-CN" sz="1400" b="1" dirty="0">
                <a:solidFill>
                  <a:srgbClr val="FF0000"/>
                </a:solidFill>
                <a:latin typeface="华文仿宋" panose="02010600040101010101" pitchFamily="2" charset="-122"/>
                <a:ea typeface="华文仿宋" panose="02010600040101010101" pitchFamily="2" charset="-122"/>
                <a:sym typeface="+mn-ea"/>
              </a:rPr>
              <a:t>[1]</a:t>
            </a:r>
            <a:r>
              <a:rPr lang="zh-CN" altLang="en-US" sz="1400" b="1" dirty="0">
                <a:solidFill>
                  <a:srgbClr val="FF0000"/>
                </a:solidFill>
                <a:latin typeface="华文仿宋" panose="02010600040101010101" pitchFamily="2" charset="-122"/>
                <a:ea typeface="华文仿宋" panose="02010600040101010101" pitchFamily="2" charset="-122"/>
                <a:sym typeface="+mn-ea"/>
              </a:rPr>
              <a:t>经验风险最小化详细推导见</a:t>
            </a:r>
            <a:r>
              <a:rPr lang="en-US" altLang="zh-CN" sz="1400" b="1" dirty="0">
                <a:solidFill>
                  <a:srgbClr val="FF0000"/>
                </a:solidFill>
                <a:latin typeface="华文仿宋" panose="02010600040101010101" pitchFamily="2" charset="-122"/>
                <a:ea typeface="华文仿宋" panose="02010600040101010101" pitchFamily="2" charset="-122"/>
                <a:sym typeface="+mn-ea"/>
              </a:rPr>
              <a:t>《</a:t>
            </a:r>
            <a:r>
              <a:rPr lang="zh-CN" altLang="en-US" sz="1400" b="1" dirty="0">
                <a:solidFill>
                  <a:srgbClr val="FF0000"/>
                </a:solidFill>
                <a:latin typeface="华文仿宋" panose="02010600040101010101" pitchFamily="2" charset="-122"/>
                <a:ea typeface="华文仿宋" panose="02010600040101010101" pitchFamily="2" charset="-122"/>
                <a:sym typeface="+mn-ea"/>
              </a:rPr>
              <a:t>统计学习方法</a:t>
            </a:r>
            <a:r>
              <a:rPr lang="en-US" altLang="zh-CN" sz="1400" b="1" dirty="0">
                <a:solidFill>
                  <a:srgbClr val="FF0000"/>
                </a:solidFill>
                <a:latin typeface="华文仿宋" panose="02010600040101010101" pitchFamily="2" charset="-122"/>
                <a:ea typeface="华文仿宋" panose="02010600040101010101" pitchFamily="2" charset="-122"/>
                <a:sym typeface="+mn-ea"/>
              </a:rPr>
              <a:t>》</a:t>
            </a:r>
            <a:endParaRPr lang="zh-CN" altLang="en-US" sz="1400" b="1" dirty="0">
              <a:solidFill>
                <a:srgbClr val="FF0000"/>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646398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圆角 40">
            <a:extLst>
              <a:ext uri="{FF2B5EF4-FFF2-40B4-BE49-F238E27FC236}">
                <a16:creationId xmlns:a16="http://schemas.microsoft.com/office/drawing/2014/main" id="{D6FD7DFC-4F07-41C2-AF49-93A864F4C74E}"/>
              </a:ext>
            </a:extLst>
          </p:cNvPr>
          <p:cNvSpPr/>
          <p:nvPr/>
        </p:nvSpPr>
        <p:spPr>
          <a:xfrm>
            <a:off x="584490" y="978411"/>
            <a:ext cx="5108370" cy="4997028"/>
          </a:xfrm>
          <a:prstGeom prst="roundRect">
            <a:avLst>
              <a:gd name="adj" fmla="val 0"/>
            </a:avLst>
          </a:prstGeom>
          <a:solidFill>
            <a:schemeClr val="bg1"/>
          </a:solidFill>
          <a:ln>
            <a:noFill/>
          </a:ln>
          <a:effectLst>
            <a:outerShdw blurRad="381000" dist="762000" dir="5400000" sx="84000" sy="8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方正兰亭黑简体"/>
              <a:ea typeface="方正兰亭黑简体"/>
              <a:cs typeface="+mn-cs"/>
            </a:endParaRPr>
          </a:p>
        </p:txBody>
      </p:sp>
      <p:sp>
        <p:nvSpPr>
          <p:cNvPr id="13" name="矩形 12">
            <a:extLst>
              <a:ext uri="{FF2B5EF4-FFF2-40B4-BE49-F238E27FC236}">
                <a16:creationId xmlns:a16="http://schemas.microsoft.com/office/drawing/2014/main" id="{295E7617-1E22-6942-BAB1-486AF7F619A5}"/>
              </a:ext>
            </a:extLst>
          </p:cNvPr>
          <p:cNvSpPr/>
          <p:nvPr/>
        </p:nvSpPr>
        <p:spPr>
          <a:xfrm>
            <a:off x="0" y="0"/>
            <a:ext cx="12192000" cy="830997"/>
          </a:xfrm>
          <a:prstGeom prst="rect">
            <a:avLst/>
          </a:prstGeom>
          <a:gradFill>
            <a:gsLst>
              <a:gs pos="17000">
                <a:srgbClr val="004EA2"/>
              </a:gs>
              <a:gs pos="100000">
                <a:srgbClr val="007BF6"/>
              </a:gs>
            </a:gsLst>
            <a:lin ang="81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elveticaExt-Normal"/>
              <a:ea typeface="OPPOSans B"/>
              <a:cs typeface="+mn-cs"/>
            </a:endParaRPr>
          </a:p>
        </p:txBody>
      </p:sp>
      <p:sp>
        <p:nvSpPr>
          <p:cNvPr id="40" name="文本框 39">
            <a:extLst>
              <a:ext uri="{FF2B5EF4-FFF2-40B4-BE49-F238E27FC236}">
                <a16:creationId xmlns:a16="http://schemas.microsoft.com/office/drawing/2014/main" id="{60F5C4E8-81C7-493F-AD8B-B82FD9D51D2E}"/>
              </a:ext>
            </a:extLst>
          </p:cNvPr>
          <p:cNvSpPr txBox="1"/>
          <p:nvPr/>
        </p:nvSpPr>
        <p:spPr>
          <a:xfrm>
            <a:off x="320813" y="184443"/>
            <a:ext cx="10626387" cy="461665"/>
          </a:xfrm>
          <a:prstGeom prst="rect">
            <a:avLst/>
          </a:prstGeom>
          <a:noFill/>
        </p:spPr>
        <p:txBody>
          <a:bodyPr wrap="square">
            <a:spAutoFit/>
          </a:bodyPr>
          <a:lstStyle/>
          <a:p>
            <a:pPr>
              <a:defRPr/>
            </a:pPr>
            <a:r>
              <a:rPr lang="zh-CN" altLang="en-US" sz="2400" b="1" dirty="0">
                <a:solidFill>
                  <a:schemeClr val="bg1"/>
                </a:solidFill>
                <a:latin typeface="华文仿宋" panose="02010600040101010101" pitchFamily="2" charset="-122"/>
                <a:ea typeface="华文仿宋" panose="02010600040101010101" pitchFamily="2" charset="-122"/>
                <a:cs typeface="+mn-ea"/>
                <a:sym typeface="+mn-lt"/>
              </a:rPr>
              <a:t>问题分析</a:t>
            </a:r>
            <a:endParaRPr lang="zh-CN" altLang="en-US" sz="2400" b="1" dirty="0">
              <a:solidFill>
                <a:schemeClr val="bg1"/>
              </a:solidFill>
              <a:latin typeface="华文仿宋" panose="02010600040101010101" pitchFamily="2" charset="-122"/>
              <a:ea typeface="华文仿宋" panose="02010600040101010101" pitchFamily="2" charset="-122"/>
              <a:cs typeface="+mn-ea"/>
            </a:endParaRPr>
          </a:p>
        </p:txBody>
      </p:sp>
      <p:sp>
        <p:nvSpPr>
          <p:cNvPr id="43" name="内容占位符 4">
            <a:extLst>
              <a:ext uri="{FF2B5EF4-FFF2-40B4-BE49-F238E27FC236}">
                <a16:creationId xmlns:a16="http://schemas.microsoft.com/office/drawing/2014/main" id="{5A7A7FAE-5A5A-4686-899D-46228A57B842}"/>
              </a:ext>
            </a:extLst>
          </p:cNvPr>
          <p:cNvSpPr txBox="1">
            <a:spLocks/>
          </p:cNvSpPr>
          <p:nvPr/>
        </p:nvSpPr>
        <p:spPr>
          <a:xfrm>
            <a:off x="230456" y="967013"/>
            <a:ext cx="6504398"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ct val="0"/>
              </a:spcBef>
              <a:buNone/>
            </a:pPr>
            <a:endParaRPr lang="zh-CN" altLang="en-US" sz="1400" dirty="0">
              <a:latin typeface="仿宋" panose="02010609060101010101" charset="-122"/>
              <a:ea typeface="仿宋" panose="02010609060101010101" charset="-122"/>
            </a:endParaRPr>
          </a:p>
        </p:txBody>
      </p:sp>
      <p:sp>
        <p:nvSpPr>
          <p:cNvPr id="51" name="矩形 50">
            <a:extLst>
              <a:ext uri="{FF2B5EF4-FFF2-40B4-BE49-F238E27FC236}">
                <a16:creationId xmlns:a16="http://schemas.microsoft.com/office/drawing/2014/main" id="{92B74617-17FF-4E3A-8098-7CB674E1C014}"/>
              </a:ext>
            </a:extLst>
          </p:cNvPr>
          <p:cNvSpPr/>
          <p:nvPr/>
        </p:nvSpPr>
        <p:spPr>
          <a:xfrm>
            <a:off x="0" y="6027597"/>
            <a:ext cx="12192000" cy="830997"/>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2" name="图形 51">
            <a:extLst>
              <a:ext uri="{FF2B5EF4-FFF2-40B4-BE49-F238E27FC236}">
                <a16:creationId xmlns:a16="http://schemas.microsoft.com/office/drawing/2014/main" id="{CF490E5C-2767-4A6B-9C88-815E14C8FDDD}"/>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23039"/>
          <a:stretch/>
        </p:blipFill>
        <p:spPr>
          <a:xfrm>
            <a:off x="206279" y="6255810"/>
            <a:ext cx="636861" cy="417524"/>
          </a:xfrm>
          <a:prstGeom prst="rect">
            <a:avLst/>
          </a:prstGeom>
        </p:spPr>
      </p:pic>
      <p:sp>
        <p:nvSpPr>
          <p:cNvPr id="53" name="文本框 52">
            <a:extLst>
              <a:ext uri="{FF2B5EF4-FFF2-40B4-BE49-F238E27FC236}">
                <a16:creationId xmlns:a16="http://schemas.microsoft.com/office/drawing/2014/main" id="{0FBC0154-C1CF-4FAF-8632-C669678DB686}"/>
              </a:ext>
            </a:extLst>
          </p:cNvPr>
          <p:cNvSpPr txBox="1"/>
          <p:nvPr/>
        </p:nvSpPr>
        <p:spPr>
          <a:xfrm>
            <a:off x="905393" y="6192119"/>
            <a:ext cx="1453830" cy="584775"/>
          </a:xfrm>
          <a:prstGeom prst="rect">
            <a:avLst/>
          </a:prstGeom>
          <a:noFill/>
        </p:spPr>
        <p:txBody>
          <a:bodyPr wrap="square" rtlCol="0">
            <a:spAutoFit/>
          </a:bodyPr>
          <a:lstStyle>
            <a:defPPr>
              <a:defRPr lang="zh-CN"/>
            </a:defPPr>
            <a:lvl1pPr>
              <a:defRPr sz="1400">
                <a:solidFill>
                  <a:schemeClr val="bg1">
                    <a:lumMod val="65000"/>
                  </a:schemeClr>
                </a:solidFill>
              </a:defRPr>
            </a:lvl1pPr>
          </a:lstStyle>
          <a:p>
            <a:pPr defTabSz="457200"/>
            <a:r>
              <a:rPr lang="zh-CN" altLang="en-US" sz="16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rPr>
              <a:t>小样本学习</a:t>
            </a:r>
            <a:endParaRPr lang="en-US" altLang="zh-CN" sz="16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endParaRPr>
          </a:p>
          <a:p>
            <a:pPr defTabSz="457200"/>
            <a:r>
              <a:rPr lang="zh-CN" altLang="en-US" sz="1600" b="1" dirty="0">
                <a:solidFill>
                  <a:srgbClr val="000000">
                    <a:lumMod val="75000"/>
                    <a:lumOff val="25000"/>
                  </a:srgbClr>
                </a:solidFill>
                <a:latin typeface="华文仿宋" panose="02010600040101010101" pitchFamily="2" charset="-122"/>
                <a:ea typeface="华文仿宋" panose="02010600040101010101" pitchFamily="2" charset="-122"/>
                <a:cs typeface="+mn-ea"/>
                <a:sym typeface="+mn-lt"/>
              </a:rPr>
              <a:t>     简介</a:t>
            </a:r>
          </a:p>
        </p:txBody>
      </p:sp>
      <p:sp>
        <p:nvSpPr>
          <p:cNvPr id="55" name="文本框 54">
            <a:extLst>
              <a:ext uri="{FF2B5EF4-FFF2-40B4-BE49-F238E27FC236}">
                <a16:creationId xmlns:a16="http://schemas.microsoft.com/office/drawing/2014/main" id="{FCF1F575-6A72-47FE-95EB-F526F349670C}"/>
              </a:ext>
            </a:extLst>
          </p:cNvPr>
          <p:cNvSpPr txBox="1"/>
          <p:nvPr/>
        </p:nvSpPr>
        <p:spPr>
          <a:xfrm>
            <a:off x="2330446" y="6310683"/>
            <a:ext cx="934170" cy="307777"/>
          </a:xfrm>
          <a:prstGeom prst="rect">
            <a:avLst/>
          </a:prstGeom>
          <a:noFill/>
        </p:spPr>
        <p:txBody>
          <a:bodyPr wrap="square" rtlCol="0">
            <a:spAutoFit/>
          </a:bodyPr>
          <a:lstStyle/>
          <a:p>
            <a:pPr algn="ctr">
              <a:defRPr/>
            </a:pPr>
            <a:r>
              <a:rPr lang="zh-CN" altLang="en-US" sz="1400" dirty="0">
                <a:solidFill>
                  <a:schemeClr val="bg1">
                    <a:lumMod val="65000"/>
                  </a:schemeClr>
                </a:solidFill>
                <a:latin typeface="Microsoft YaHei" panose="020B0503020204020204" pitchFamily="34" charset="-122"/>
                <a:ea typeface="Microsoft YaHei" panose="020B0503020204020204" pitchFamily="34" charset="-122"/>
              </a:rPr>
              <a:t>论文背景</a:t>
            </a:r>
          </a:p>
        </p:txBody>
      </p:sp>
      <p:sp>
        <p:nvSpPr>
          <p:cNvPr id="56" name="文本框 55">
            <a:extLst>
              <a:ext uri="{FF2B5EF4-FFF2-40B4-BE49-F238E27FC236}">
                <a16:creationId xmlns:a16="http://schemas.microsoft.com/office/drawing/2014/main" id="{35A612FF-E8D4-44E2-B4C4-0613CB86B6FC}"/>
              </a:ext>
            </a:extLst>
          </p:cNvPr>
          <p:cNvSpPr txBox="1"/>
          <p:nvPr/>
        </p:nvSpPr>
        <p:spPr>
          <a:xfrm>
            <a:off x="4684970" y="6310683"/>
            <a:ext cx="9341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结果分析</a:t>
            </a:r>
          </a:p>
        </p:txBody>
      </p:sp>
      <p:sp>
        <p:nvSpPr>
          <p:cNvPr id="57" name="文本框 56">
            <a:extLst>
              <a:ext uri="{FF2B5EF4-FFF2-40B4-BE49-F238E27FC236}">
                <a16:creationId xmlns:a16="http://schemas.microsoft.com/office/drawing/2014/main" id="{F8A2FB94-1AAF-4067-8E4E-D8BF7BB2E206}"/>
              </a:ext>
            </a:extLst>
          </p:cNvPr>
          <p:cNvSpPr txBox="1"/>
          <p:nvPr/>
        </p:nvSpPr>
        <p:spPr>
          <a:xfrm>
            <a:off x="5878969" y="6310683"/>
            <a:ext cx="111436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prstClr val="white">
                    <a:lumMod val="65000"/>
                  </a:prstClr>
                </a:solidFill>
                <a:effectLst/>
                <a:uLnTx/>
                <a:uFillTx/>
                <a:latin typeface="Microsoft YaHei" panose="020B0503020204020204" pitchFamily="34" charset="-122"/>
                <a:ea typeface="Microsoft YaHei" panose="020B0503020204020204" pitchFamily="34" charset="-122"/>
              </a:rPr>
              <a:t>思考与讨论</a:t>
            </a:r>
          </a:p>
        </p:txBody>
      </p:sp>
      <p:sp>
        <p:nvSpPr>
          <p:cNvPr id="58" name="灯片编号占位符 1">
            <a:extLst>
              <a:ext uri="{FF2B5EF4-FFF2-40B4-BE49-F238E27FC236}">
                <a16:creationId xmlns:a16="http://schemas.microsoft.com/office/drawing/2014/main" id="{32F4CC26-E3E4-4C0A-9E29-370AACBED6BA}"/>
              </a:ext>
            </a:extLst>
          </p:cNvPr>
          <p:cNvSpPr>
            <a:spLocks noGrp="1"/>
          </p:cNvSpPr>
          <p:nvPr>
            <p:ph type="sldNum" sz="quarter" idx="12"/>
          </p:nvPr>
        </p:nvSpPr>
        <p:spPr>
          <a:xfrm>
            <a:off x="9275625" y="6411769"/>
            <a:ext cx="2743200" cy="365125"/>
          </a:xfrm>
        </p:spPr>
        <p:txBody>
          <a:bodyPr/>
          <a:lstStyle/>
          <a:p>
            <a:fld id="{573AE892-A395-D04A-8DE8-8AB11E9967EA}" type="slidenum">
              <a:rPr kumimoji="1" lang="zh-CN" altLang="en-US" smtClean="0"/>
              <a:t>9</a:t>
            </a:fld>
            <a:r>
              <a:rPr kumimoji="1" lang="en-US" altLang="zh-CN" dirty="0"/>
              <a:t> /21</a:t>
            </a:r>
            <a:endParaRPr kumimoji="1" lang="zh-CN" altLang="en-US" dirty="0"/>
          </a:p>
        </p:txBody>
      </p:sp>
      <p:cxnSp>
        <p:nvCxnSpPr>
          <p:cNvPr id="59" name="直接连接符 26">
            <a:extLst>
              <a:ext uri="{FF2B5EF4-FFF2-40B4-BE49-F238E27FC236}">
                <a16:creationId xmlns:a16="http://schemas.microsoft.com/office/drawing/2014/main" id="{98AE02F2-82ED-4359-927C-51FBA76ABA63}"/>
              </a:ext>
            </a:extLst>
          </p:cNvPr>
          <p:cNvCxnSpPr>
            <a:cxnSpLocks/>
          </p:cNvCxnSpPr>
          <p:nvPr/>
        </p:nvCxnSpPr>
        <p:spPr>
          <a:xfrm>
            <a:off x="1008424" y="6160699"/>
            <a:ext cx="9959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64" name="图片 4">
            <a:extLst>
              <a:ext uri="{FF2B5EF4-FFF2-40B4-BE49-F238E27FC236}">
                <a16:creationId xmlns:a16="http://schemas.microsoft.com/office/drawing/2014/main" id="{315DCD05-296A-4652-AC6D-71E78AE60E3F}"/>
              </a:ext>
            </a:extLst>
          </p:cNvPr>
          <p:cNvPicPr>
            <a:picLocks noChangeAspect="1"/>
          </p:cNvPicPr>
          <p:nvPr/>
        </p:nvPicPr>
        <p:blipFill>
          <a:blip r:embed="rId5"/>
          <a:srcRect t="6631"/>
          <a:stretch>
            <a:fillRect/>
          </a:stretch>
        </p:blipFill>
        <p:spPr>
          <a:xfrm>
            <a:off x="413612" y="2654505"/>
            <a:ext cx="5123447" cy="2243101"/>
          </a:xfrm>
          <a:prstGeom prst="rect">
            <a:avLst/>
          </a:prstGeom>
          <a:noFill/>
          <a:ln w="9525">
            <a:solidFill>
              <a:schemeClr val="tx1"/>
            </a:solidFill>
          </a:ln>
        </p:spPr>
      </p:pic>
      <p:pic>
        <p:nvPicPr>
          <p:cNvPr id="65" name="内容占位符 3">
            <a:extLst>
              <a:ext uri="{FF2B5EF4-FFF2-40B4-BE49-F238E27FC236}">
                <a16:creationId xmlns:a16="http://schemas.microsoft.com/office/drawing/2014/main" id="{780FFF27-3AFB-4B12-9B57-2EBCF308A65F}"/>
              </a:ext>
            </a:extLst>
          </p:cNvPr>
          <p:cNvPicPr>
            <a:picLocks noGrp="1" noChangeAspect="1"/>
          </p:cNvPicPr>
          <p:nvPr/>
        </p:nvPicPr>
        <p:blipFill>
          <a:blip r:embed="rId6"/>
          <a:stretch>
            <a:fillRect/>
          </a:stretch>
        </p:blipFill>
        <p:spPr>
          <a:xfrm>
            <a:off x="665524" y="1621122"/>
            <a:ext cx="4619625" cy="876300"/>
          </a:xfrm>
          <a:prstGeom prst="rect">
            <a:avLst/>
          </a:prstGeom>
          <a:noFill/>
          <a:ln w="9525">
            <a:solidFill>
              <a:schemeClr val="tx1"/>
            </a:solidFill>
          </a:ln>
        </p:spPr>
      </p:pic>
      <p:sp>
        <p:nvSpPr>
          <p:cNvPr id="71" name="文本框 70">
            <a:extLst>
              <a:ext uri="{FF2B5EF4-FFF2-40B4-BE49-F238E27FC236}">
                <a16:creationId xmlns:a16="http://schemas.microsoft.com/office/drawing/2014/main" id="{FBA6D283-07C4-4D1B-A35F-2B2C46A36E86}"/>
              </a:ext>
            </a:extLst>
          </p:cNvPr>
          <p:cNvSpPr txBox="1"/>
          <p:nvPr/>
        </p:nvSpPr>
        <p:spPr>
          <a:xfrm>
            <a:off x="1115247" y="5251166"/>
            <a:ext cx="4046855" cy="368300"/>
          </a:xfrm>
          <a:prstGeom prst="rect">
            <a:avLst/>
          </a:prstGeom>
          <a:noFill/>
        </p:spPr>
        <p:txBody>
          <a:bodyPr wrap="square" rtlCol="0">
            <a:spAutoFit/>
          </a:bodyPr>
          <a:lstStyle/>
          <a:p>
            <a:r>
              <a:rPr lang="zh-CN" altLang="en-US" b="1" dirty="0">
                <a:solidFill>
                  <a:srgbClr val="FF0000"/>
                </a:solidFill>
                <a:latin typeface="华文仿宋" panose="02010600040101010101" pitchFamily="2" charset="-122"/>
                <a:ea typeface="华文仿宋" panose="02010600040101010101" pitchFamily="2" charset="-122"/>
              </a:rPr>
              <a:t>小样本情况下，经验风险不可靠</a:t>
            </a:r>
            <a:r>
              <a:rPr lang="zh-CN" altLang="en-US" dirty="0">
                <a:solidFill>
                  <a:srgbClr val="FF0000"/>
                </a:solidFill>
              </a:rPr>
              <a:t>！</a:t>
            </a:r>
          </a:p>
        </p:txBody>
      </p:sp>
      <p:sp>
        <p:nvSpPr>
          <p:cNvPr id="73" name="文本框 72">
            <a:extLst>
              <a:ext uri="{FF2B5EF4-FFF2-40B4-BE49-F238E27FC236}">
                <a16:creationId xmlns:a16="http://schemas.microsoft.com/office/drawing/2014/main" id="{B15BDCF6-B9F6-4793-B0B1-A63A05690474}"/>
              </a:ext>
            </a:extLst>
          </p:cNvPr>
          <p:cNvSpPr txBox="1"/>
          <p:nvPr/>
        </p:nvSpPr>
        <p:spPr>
          <a:xfrm>
            <a:off x="2618285" y="1114083"/>
            <a:ext cx="646331" cy="369332"/>
          </a:xfrm>
          <a:prstGeom prst="rect">
            <a:avLst/>
          </a:prstGeom>
          <a:no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rgbClr val="357AED"/>
                </a:solidFill>
                <a:latin typeface="华文仿宋" panose="02010600040101010101" pitchFamily="2" charset="-122"/>
                <a:ea typeface="华文仿宋" panose="02010600040101010101" pitchFamily="2" charset="-122"/>
                <a:cs typeface="Times New Roman" panose="02020603050405020304" pitchFamily="18" charset="0"/>
                <a:sym typeface="+mn-ea"/>
              </a:rPr>
              <a:t>损失</a:t>
            </a:r>
            <a:endParaRPr lang="zh-CN" altLang="en-US" b="1" dirty="0">
              <a:solidFill>
                <a:srgbClr val="357AED"/>
              </a:solidFill>
              <a:latin typeface="华文仿宋" panose="02010600040101010101" pitchFamily="2" charset="-122"/>
              <a:ea typeface="华文仿宋" panose="02010600040101010101" pitchFamily="2" charset="-122"/>
              <a:cs typeface="Times New Roman" panose="02020603050405020304" pitchFamily="18" charset="0"/>
            </a:endParaRPr>
          </a:p>
        </p:txBody>
      </p:sp>
      <p:cxnSp>
        <p:nvCxnSpPr>
          <p:cNvPr id="74" name="直接连接符 20">
            <a:extLst>
              <a:ext uri="{FF2B5EF4-FFF2-40B4-BE49-F238E27FC236}">
                <a16:creationId xmlns:a16="http://schemas.microsoft.com/office/drawing/2014/main" id="{9C691F24-4D63-4577-AA29-C100DC5F6DB3}"/>
              </a:ext>
            </a:extLst>
          </p:cNvPr>
          <p:cNvCxnSpPr>
            <a:cxnSpLocks/>
          </p:cNvCxnSpPr>
          <p:nvPr/>
        </p:nvCxnSpPr>
        <p:spPr>
          <a:xfrm>
            <a:off x="832414" y="1489254"/>
            <a:ext cx="440132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6" name="矩形: 圆角 44">
            <a:extLst>
              <a:ext uri="{FF2B5EF4-FFF2-40B4-BE49-F238E27FC236}">
                <a16:creationId xmlns:a16="http://schemas.microsoft.com/office/drawing/2014/main" id="{D7213569-A279-4156-80FD-75170C8A07F2}"/>
              </a:ext>
            </a:extLst>
          </p:cNvPr>
          <p:cNvSpPr/>
          <p:nvPr/>
        </p:nvSpPr>
        <p:spPr>
          <a:xfrm>
            <a:off x="5618093" y="978411"/>
            <a:ext cx="6339140" cy="4997027"/>
          </a:xfrm>
          <a:prstGeom prst="roundRect">
            <a:avLst>
              <a:gd name="adj" fmla="val 0"/>
            </a:avLst>
          </a:prstGeom>
          <a:solidFill>
            <a:schemeClr val="bg1"/>
          </a:solidFill>
          <a:ln>
            <a:noFill/>
          </a:ln>
          <a:effectLst>
            <a:outerShdw blurRad="381000" dist="762000" dir="5400000" sx="84000" sy="8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marR="0" lvl="1" indent="-285750" algn="l" defTabSz="914400" rtl="0" eaLnBrk="1" fontAlgn="base" latinLnBrk="0" hangingPunct="1">
              <a:lnSpc>
                <a:spcPct val="150000"/>
              </a:lnSpc>
              <a:spcBef>
                <a:spcPct val="20000"/>
              </a:spcBef>
              <a:spcAft>
                <a:spcPct val="0"/>
              </a:spcAft>
              <a:buClrTx/>
              <a:buSzTx/>
              <a:buFont typeface="仿宋" panose="02010609060101010101" pitchFamily="49" charset="-122"/>
              <a:buChar char="·"/>
            </a:pPr>
            <a:r>
              <a:rPr kumimoji="1" lang="zh-CN" altLang="en-US" sz="1800" kern="0" dirty="0">
                <a:latin typeface="华文仿宋" panose="02010600040101010101" pitchFamily="2" charset="-122"/>
                <a:ea typeface="华文仿宋" panose="02010600040101010101" pitchFamily="2" charset="-122"/>
                <a:sym typeface="+mn-ea"/>
              </a:rPr>
              <a:t>用于训练一个用于训练一个深度神经网络，类别多，每类样深度神经网络，类别多，每类样本也相对较多。</a:t>
            </a:r>
            <a:endParaRPr kumimoji="1" lang="zh-CN" altLang="en-US" sz="1800" b="0" i="0" u="none" strike="noStrike" kern="0" cap="none" spc="0" normalizeH="0" baseline="0" noProof="1">
              <a:solidFill>
                <a:schemeClr val="tx1"/>
              </a:solidFill>
              <a:latin typeface="华文仿宋" panose="02010600040101010101" pitchFamily="2" charset="-122"/>
              <a:ea typeface="华文仿宋" panose="02010600040101010101" pitchFamily="2" charset="-122"/>
            </a:endParaRPr>
          </a:p>
        </p:txBody>
      </p:sp>
      <p:cxnSp>
        <p:nvCxnSpPr>
          <p:cNvPr id="77" name="直接连接符 48">
            <a:extLst>
              <a:ext uri="{FF2B5EF4-FFF2-40B4-BE49-F238E27FC236}">
                <a16:creationId xmlns:a16="http://schemas.microsoft.com/office/drawing/2014/main" id="{4D359251-9060-452F-8B3A-25DC7C7EC589}"/>
              </a:ext>
            </a:extLst>
          </p:cNvPr>
          <p:cNvCxnSpPr>
            <a:cxnSpLocks/>
          </p:cNvCxnSpPr>
          <p:nvPr/>
        </p:nvCxnSpPr>
        <p:spPr>
          <a:xfrm>
            <a:off x="5972067" y="1479550"/>
            <a:ext cx="547237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51F58B3E-7B88-455F-8201-553113698D7A}"/>
              </a:ext>
            </a:extLst>
          </p:cNvPr>
          <p:cNvSpPr txBox="1"/>
          <p:nvPr/>
        </p:nvSpPr>
        <p:spPr>
          <a:xfrm>
            <a:off x="7746139" y="1121274"/>
            <a:ext cx="1452003"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rgbClr val="357AED"/>
                </a:solidFill>
                <a:latin typeface="华文仿宋" panose="02010600040101010101" pitchFamily="2" charset="-122"/>
                <a:ea typeface="华文仿宋" panose="02010600040101010101" pitchFamily="2" charset="-122"/>
                <a:cs typeface="Times New Roman" panose="02020603050405020304" pitchFamily="18" charset="0"/>
                <a:sym typeface="+mn-ea"/>
              </a:rPr>
              <a:t>解决办法</a:t>
            </a:r>
            <a:endParaRPr lang="zh-CN" altLang="en-US" b="1" dirty="0">
              <a:solidFill>
                <a:srgbClr val="357AED"/>
              </a:solidFill>
              <a:latin typeface="华文仿宋" panose="02010600040101010101" pitchFamily="2" charset="-122"/>
              <a:ea typeface="华文仿宋" panose="02010600040101010101" pitchFamily="2" charset="-122"/>
              <a:cs typeface="Times New Roman" panose="02020603050405020304" pitchFamily="18" charset="0"/>
            </a:endParaRPr>
          </a:p>
        </p:txBody>
      </p:sp>
      <p:sp>
        <p:nvSpPr>
          <p:cNvPr id="79" name="文本框 78">
            <a:extLst>
              <a:ext uri="{FF2B5EF4-FFF2-40B4-BE49-F238E27FC236}">
                <a16:creationId xmlns:a16="http://schemas.microsoft.com/office/drawing/2014/main" id="{7CD54743-9C4A-4A23-B774-B634E7EC1623}"/>
              </a:ext>
            </a:extLst>
          </p:cNvPr>
          <p:cNvSpPr txBox="1"/>
          <p:nvPr/>
        </p:nvSpPr>
        <p:spPr>
          <a:xfrm>
            <a:off x="5985365" y="1620298"/>
            <a:ext cx="5622146" cy="1074140"/>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altLang="zh-CN" sz="1400" dirty="0" err="1">
                <a:latin typeface="华文仿宋" panose="02010600040101010101" pitchFamily="2" charset="-122"/>
                <a:ea typeface="华文仿宋" panose="02010600040101010101" pitchFamily="2" charset="-122"/>
              </a:rPr>
              <a:t>为了缓解FSL中不可靠的经验风险最小化的问题，使用先验知识，现有的FSL工作可以分为以下几个</a:t>
            </a:r>
            <a:r>
              <a:rPr lang="zh-CN" altLang="en-US" sz="1400" dirty="0">
                <a:latin typeface="华文仿宋" panose="02010600040101010101" pitchFamily="2" charset="-122"/>
                <a:ea typeface="华文仿宋" panose="02010600040101010101" pitchFamily="2" charset="-122"/>
              </a:rPr>
              <a:t>类型</a:t>
            </a:r>
            <a:r>
              <a:rPr kumimoji="1" lang="en-US" altLang="zh-CN" sz="1400" kern="0" dirty="0">
                <a:latin typeface="华文仿宋" panose="02010600040101010101" pitchFamily="2" charset="-122"/>
                <a:ea typeface="华文仿宋" panose="02010600040101010101" pitchFamily="2" charset="-122"/>
              </a:rPr>
              <a:t>:</a:t>
            </a:r>
          </a:p>
          <a:p>
            <a:pPr marR="0" lvl="1" algn="l" defTabSz="914400" rtl="0" eaLnBrk="1" fontAlgn="base" latinLnBrk="0" hangingPunct="1">
              <a:lnSpc>
                <a:spcPct val="150000"/>
              </a:lnSpc>
              <a:spcBef>
                <a:spcPct val="20000"/>
              </a:spcBef>
              <a:spcAft>
                <a:spcPct val="0"/>
              </a:spcAft>
              <a:buClrTx/>
              <a:buSzTx/>
            </a:pPr>
            <a:endParaRPr kumimoji="1" lang="zh-CN" altLang="en-US" sz="1400" kern="0" noProof="1">
              <a:latin typeface="华文仿宋" panose="02010600040101010101" pitchFamily="2" charset="-122"/>
              <a:ea typeface="华文仿宋" panose="02010600040101010101" pitchFamily="2" charset="-122"/>
            </a:endParaRPr>
          </a:p>
        </p:txBody>
      </p:sp>
      <p:pic>
        <p:nvPicPr>
          <p:cNvPr id="84" name="图片 3">
            <a:extLst>
              <a:ext uri="{FF2B5EF4-FFF2-40B4-BE49-F238E27FC236}">
                <a16:creationId xmlns:a16="http://schemas.microsoft.com/office/drawing/2014/main" id="{6AF08438-9AFE-4FD7-8555-91BC36F25874}"/>
              </a:ext>
            </a:extLst>
          </p:cNvPr>
          <p:cNvPicPr>
            <a:picLocks noChangeAspect="1"/>
          </p:cNvPicPr>
          <p:nvPr/>
        </p:nvPicPr>
        <p:blipFill>
          <a:blip r:embed="rId7"/>
          <a:stretch>
            <a:fillRect/>
          </a:stretch>
        </p:blipFill>
        <p:spPr>
          <a:xfrm>
            <a:off x="6336068" y="2652729"/>
            <a:ext cx="5108370" cy="2244877"/>
          </a:xfrm>
          <a:prstGeom prst="rect">
            <a:avLst/>
          </a:prstGeom>
          <a:noFill/>
          <a:ln w="9525">
            <a:solidFill>
              <a:schemeClr val="tx1"/>
            </a:solidFill>
          </a:ln>
        </p:spPr>
      </p:pic>
      <p:sp>
        <p:nvSpPr>
          <p:cNvPr id="85" name="文本框 84">
            <a:extLst>
              <a:ext uri="{FF2B5EF4-FFF2-40B4-BE49-F238E27FC236}">
                <a16:creationId xmlns:a16="http://schemas.microsoft.com/office/drawing/2014/main" id="{0AB4FE63-01F5-4661-87FD-C2FE85107B14}"/>
              </a:ext>
            </a:extLst>
          </p:cNvPr>
          <p:cNvSpPr txBox="1"/>
          <p:nvPr/>
        </p:nvSpPr>
        <p:spPr>
          <a:xfrm>
            <a:off x="3471593" y="6203418"/>
            <a:ext cx="93417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u="none" strike="noStrike" kern="1200" cap="none" spc="0" normalizeH="0" baseline="0" noProof="0" dirty="0">
                <a:ln>
                  <a:noFill/>
                </a:ln>
                <a:solidFill>
                  <a:schemeClr val="bg1">
                    <a:lumMod val="65000"/>
                  </a:schemeClr>
                </a:solidFill>
                <a:effectLst/>
                <a:uLnTx/>
                <a:uFillTx/>
                <a:latin typeface="Microsoft YaHei" panose="020B0503020204020204" pitchFamily="34" charset="-122"/>
                <a:ea typeface="Microsoft YaHei" panose="020B0503020204020204" pitchFamily="34" charset="-122"/>
              </a:rPr>
              <a:t>创新点探究</a:t>
            </a:r>
          </a:p>
        </p:txBody>
      </p:sp>
    </p:spTree>
    <p:extLst>
      <p:ext uri="{BB962C8B-B14F-4D97-AF65-F5344CB8AC3E}">
        <p14:creationId xmlns:p14="http://schemas.microsoft.com/office/powerpoint/2010/main" val="3887595667"/>
      </p:ext>
    </p:extLst>
  </p:cSld>
  <p:clrMapOvr>
    <a:masterClrMapping/>
  </p:clrMapOvr>
</p:sld>
</file>

<file path=ppt/theme/theme1.xml><?xml version="1.0" encoding="utf-8"?>
<a:theme xmlns:a="http://schemas.openxmlformats.org/drawingml/2006/main" name="母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11104</TotalTime>
  <Words>4514</Words>
  <Application>Microsoft Macintosh PowerPoint</Application>
  <PresentationFormat>宽屏</PresentationFormat>
  <Paragraphs>439</Paragraphs>
  <Slides>23</Slides>
  <Notes>23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23</vt:i4>
      </vt:variant>
    </vt:vector>
  </HeadingPairs>
  <TitlesOfParts>
    <vt:vector size="37" baseType="lpstr">
      <vt:lpstr>-apple-system</vt:lpstr>
      <vt:lpstr>等线</vt:lpstr>
      <vt:lpstr>方正兰亭黑简体</vt:lpstr>
      <vt:lpstr>仿宋</vt:lpstr>
      <vt:lpstr>华文仿宋</vt:lpstr>
      <vt:lpstr>微软雅黑</vt:lpstr>
      <vt:lpstr>微软雅黑</vt:lpstr>
      <vt:lpstr>HelveticaExt-Normal</vt:lpstr>
      <vt:lpstr>Arial</vt:lpstr>
      <vt:lpstr>Cambria Math</vt:lpstr>
      <vt:lpstr>DIN</vt:lpstr>
      <vt:lpstr>Open Sans</vt:lpstr>
      <vt:lpstr>Wingdings</vt:lpstr>
      <vt:lpstr>母版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加鑫</dc:creator>
  <cp:lastModifiedBy>wens _Fu_</cp:lastModifiedBy>
  <cp:revision>171</cp:revision>
  <dcterms:created xsi:type="dcterms:W3CDTF">2021-04-16T02:40:43Z</dcterms:created>
  <dcterms:modified xsi:type="dcterms:W3CDTF">2021-12-18T12:05:45Z</dcterms:modified>
</cp:coreProperties>
</file>