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5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76" y="-102"/>
      </p:cViewPr>
      <p:guideLst>
        <p:guide orient="horz" pos="2143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D477A-371C-4B07-A5A4-18198A6E7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6B711-B86D-4357-AED2-E44FE1F9B0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89C4B-D30D-45F9-B483-0AAF7B82DAF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FADBC-C271-4321-B852-ADA078CB4F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929E8-F7E1-4A9F-A25F-20B7AF6E4ABA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DCC72-127E-4C3F-BD88-AD47F8471C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85800"/>
            <a:ext cx="25908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5692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EC25-D7A2-4178-8F13-B0FFAF5F1201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C15F3-E45A-4658-BE26-231E8FCA55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85800"/>
            <a:ext cx="103632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A61A7-1865-4AD6-B09B-432FC329DDCB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50B5A-0972-466B-ADD7-7858F605153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E61DB-D3ED-43B9-8533-C3F00C44C5A4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B5B53-EF29-4BCC-B34C-B4455DB1CD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6045D-7C87-4CD8-8F11-7EBF12A9EFAD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57AA0-11D0-4EB5-A9EC-08A6C77438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DDC03-0D9A-4FAC-A9CB-82EB307BB558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00ECA-678A-403D-8C79-55393861E0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5D8E5-F769-4135-9FC0-BEF093F52606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C69-73AE-4D06-A6EE-8E8BD2D6D5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82B96-84BD-428B-B2D6-E8A167FB4678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2D4DD-CCD8-445E-AD8C-55354402C6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6EF4D-0C47-425A-B16D-25639DAC238B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1EF7E-B616-491F-864D-A5B9B1261F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2B8BD-6F1C-4DEF-882F-807123B347FE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E344C-1DA2-4D6C-9F0E-A58CE0EBBA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5D27A-75FB-4162-8548-3F8C31F4621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63B5B-6829-477C-8B71-9CBD6B1086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12192000" cy="694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1036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37600" y="6477000"/>
            <a:ext cx="2032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 i="1">
                <a:latin typeface="+mj-ea"/>
                <a:ea typeface="+mj-ea"/>
              </a:defRPr>
            </a:lvl1pPr>
          </a:lstStyle>
          <a:p>
            <a:pPr>
              <a:defRPr/>
            </a:pPr>
            <a:fld id="{E688FFB1-1D92-41F0-ABD6-5D61E1AAA40B}" type="datetime1">
              <a:rPr lang="zh-CN" altLang="en-US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400800"/>
            <a:ext cx="3860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ClrTx/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23500" y="6381750"/>
            <a:ext cx="1524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9BF53CEC-E4B1-48EE-9B40-D6FC98413E8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v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anose="05000000000000000000" pitchFamily="2" charset="2"/>
        <a:buChar char="Ø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§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Font typeface="Wingdings" panose="05000000000000000000" pitchFamily="2" charset="2"/>
        <a:buChar char="ü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6A6EAB-A022-4A2D-BE9B-F6D8EEE2C3B6}" type="slidenum">
              <a:rPr lang="en-US" altLang="zh-CN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</a:fld>
            <a:endParaRPr lang="en-US" altLang="zh-CN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3075" name="Text Box 13"/>
          <p:cNvSpPr txBox="1">
            <a:spLocks noChangeArrowheads="1"/>
          </p:cNvSpPr>
          <p:nvPr/>
        </p:nvSpPr>
        <p:spPr bwMode="auto">
          <a:xfrm>
            <a:off x="222250" y="2865755"/>
            <a:ext cx="1174813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sz="2400" b="1" dirty="0" smtClean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A 116μW 104.4dB-DR 100.6dB-SNDR CT ΔΣ Audio ADC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sz="2400" b="1" dirty="0" smtClean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Using Tri-Level Current-Steering DAC with Gate-Leakage</a:t>
            </a:r>
            <a:r>
              <a:rPr lang="en-US" sz="2400" b="1" dirty="0" smtClean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sz="2400" b="1" dirty="0" smtClean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Compensated Off-Transistor-Based Bias Noise Filter</a:t>
            </a:r>
            <a:endParaRPr sz="2400" b="1" dirty="0" smtClean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6120" y="4521484"/>
            <a:ext cx="5699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王琨玉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246755" y="1333784"/>
            <a:ext cx="5699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论文研读汇报</a:t>
            </a:r>
            <a:endParaRPr lang="zh-CN" altLang="en-US" sz="4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075" grpId="0"/>
      <p:bldP spid="3075" grpId="1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6A6EAB-A022-4A2D-BE9B-F6D8EEE2C3B6}" type="slidenum">
              <a:rPr lang="en-US" altLang="zh-CN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</a:fld>
            <a:endParaRPr lang="en-US" altLang="zh-CN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3075" name="Text Box 13"/>
          <p:cNvSpPr txBox="1">
            <a:spLocks noChangeArrowheads="1"/>
          </p:cNvSpPr>
          <p:nvPr/>
        </p:nvSpPr>
        <p:spPr bwMode="auto">
          <a:xfrm>
            <a:off x="5925185" y="-9525"/>
            <a:ext cx="626681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关于</a:t>
            </a:r>
            <a:r>
              <a:rPr lang="en-US" altLang="zh-CN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chopping</a:t>
            </a:r>
            <a:r>
              <a:rPr lang="zh-CN" altLang="en-US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频率选择</a:t>
            </a:r>
            <a:endParaRPr lang="zh-CN" altLang="en-US" sz="40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4030" y="753110"/>
            <a:ext cx="11203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ΔΣ ADC结构中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由于其量化噪声被整形的特殊性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,chopping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会导致被整形的量化噪声折叠到信号带宽内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.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若斩波频率选择不当会起到反作用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.</a:t>
            </a:r>
            <a:endParaRPr lang="en-US" altLang="zh-CN" b="1" dirty="0" smtClean="0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8195" y="645223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20</a:t>
            </a:r>
            <a:r>
              <a:rPr lang="en-US" altLang="zh-CN" sz="1000"/>
              <a:t>19</a:t>
            </a:r>
            <a:r>
              <a:rPr lang="zh-CN" altLang="en-US" sz="1000"/>
              <a:t> I</a:t>
            </a:r>
            <a:r>
              <a:rPr lang="en-US" altLang="zh-CN" sz="1000"/>
              <a:t>SSCC 10</a:t>
            </a:r>
            <a:r>
              <a:rPr lang="en-US" altLang="zh-CN" sz="1000"/>
              <a:t>.4</a:t>
            </a:r>
            <a:endParaRPr lang="en-US" altLang="zh-CN" sz="10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4030" y="1544320"/>
            <a:ext cx="6096000" cy="31978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" y="5041265"/>
            <a:ext cx="4240530" cy="1181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160" y="1641475"/>
            <a:ext cx="4221480" cy="2260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65315" y="4232910"/>
            <a:ext cx="47320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2fc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处的噪声会由于寄生电容影响在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fs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内展开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.</a:t>
            </a:r>
            <a:endParaRPr lang="en-US" altLang="zh-CN" b="1" dirty="0" smtClean="0">
              <a:solidFill>
                <a:srgbClr val="000000"/>
              </a:solidFill>
              <a:cs typeface="+mn-lt"/>
              <a:sym typeface="+mn-ea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所以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fc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等于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fs/4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处折叠噪声最高，在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fc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等于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fs/2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处时由于量化噪声内在零点原因，不折叠任何噪声。</a:t>
            </a:r>
            <a:endParaRPr lang="zh-CN" altLang="en-US" b="1" dirty="0" smtClean="0">
              <a:solidFill>
                <a:srgbClr val="000000"/>
              </a:solidFill>
              <a:cs typeface="+mn-lt"/>
              <a:sym typeface="+mn-ea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为消除输入不匹配造成的奇次谐波噪声混叠进信号带宽内，在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fs/2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频率出建立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notch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可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补偿该问题。</a:t>
            </a:r>
            <a:endParaRPr lang="zh-CN" altLang="en-US" b="1" dirty="0" smtClean="0">
              <a:solidFill>
                <a:srgbClr val="000000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  <p:bldP spid="19" grpId="1"/>
      <p:bldP spid="6" grpId="0" animBg="1"/>
      <p:bldP spid="5" grpId="0"/>
      <p:bldP spid="6" grpId="1" animBg="1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6A6EAB-A022-4A2D-BE9B-F6D8EEE2C3B6}" type="slidenum">
              <a:rPr lang="en-US" altLang="zh-CN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</a:fld>
            <a:endParaRPr lang="en-US" altLang="zh-CN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8" name="标题 36865"/>
          <p:cNvSpPr txBox="1"/>
          <p:nvPr/>
        </p:nvSpPr>
        <p:spPr bwMode="auto">
          <a:xfrm>
            <a:off x="2410960" y="2121581"/>
            <a:ext cx="77724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anose="05000000000000000000" pitchFamily="2" charset="2"/>
              <a:buChar char="ü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sz="72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  谢！</a:t>
            </a:r>
            <a:endParaRPr lang="zh-CN" altLang="en-US" sz="72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6A6EAB-A022-4A2D-BE9B-F6D8EEE2C3B6}" type="slidenum">
              <a:rPr lang="en-US" altLang="zh-CN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</a:fld>
            <a:endParaRPr lang="en-US" altLang="zh-CN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3075" name="Text Box 13"/>
          <p:cNvSpPr txBox="1">
            <a:spLocks noChangeArrowheads="1"/>
          </p:cNvSpPr>
          <p:nvPr/>
        </p:nvSpPr>
        <p:spPr bwMode="auto">
          <a:xfrm>
            <a:off x="8418830" y="-9525"/>
            <a:ext cx="37731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背景介绍</a:t>
            </a:r>
            <a:endParaRPr lang="zh-CN" altLang="en-US" sz="40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307975" y="804545"/>
            <a:ext cx="1174813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本论文为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2021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ISSCC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会议上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韩国三星电子首次发表关于音频领域高精度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ADC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的文章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到今年为止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高水平会议上连续时间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cs typeface="+mn-lt"/>
                <a:sym typeface="+mn-ea"/>
              </a:rPr>
              <a:t>ΔΣ ADC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已经在各个频段替代离散时间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cs typeface="+mn-lt"/>
                <a:sym typeface="+mn-ea"/>
              </a:rPr>
              <a:t>ΔΣ ADC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成为研究主流.</a:t>
            </a:r>
            <a:endParaRPr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203575" y="4357370"/>
          <a:ext cx="5956935" cy="24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645"/>
                <a:gridCol w="1985645"/>
                <a:gridCol w="1985645"/>
              </a:tblGrid>
              <a:tr h="806450">
                <a:tc>
                  <a:txBody>
                    <a:bodyPr/>
                    <a:p>
                      <a:pPr algn="ctr" fontAlgn="ctr">
                        <a:buNone/>
                      </a:pPr>
                      <a:endParaRPr lang="zh-CN" altLang="en-US" sz="2000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000"/>
                        <a:t>连续型</a:t>
                      </a:r>
                      <a:endParaRPr lang="zh-CN" altLang="en-US" sz="2000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000"/>
                        <a:t>离散型</a:t>
                      </a:r>
                      <a:endParaRPr lang="zh-CN" altLang="en-US" sz="2000"/>
                    </a:p>
                  </a:txBody>
                  <a:tcPr anchor="ctr" anchorCtr="0">
                    <a:solidFill>
                      <a:schemeClr val="accent6"/>
                    </a:solidFill>
                  </a:tcPr>
                </a:tc>
              </a:tr>
              <a:tr h="806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/>
                        <a:t>优势</a:t>
                      </a:r>
                      <a:endParaRPr lang="zh-CN" altLang="en-US" sz="2000" b="1"/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有抗混叠滤波能力</a:t>
                      </a:r>
                      <a:r>
                        <a:rPr lang="en-US" altLang="zh-CN" sz="1600"/>
                        <a:t>;</a:t>
                      </a:r>
                      <a:endParaRPr lang="en-US" altLang="zh-CN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功耗低</a:t>
                      </a:r>
                      <a:r>
                        <a:rPr lang="en-US" altLang="zh-CN" sz="1600"/>
                        <a:t>,</a:t>
                      </a:r>
                      <a:r>
                        <a:rPr lang="zh-CN" altLang="en-US" sz="1600"/>
                        <a:t>能效高</a:t>
                      </a:r>
                      <a:endParaRPr lang="en-US" altLang="zh-CN" sz="1600"/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精度高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6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/>
                        <a:t>劣势</a:t>
                      </a:r>
                      <a:endParaRPr lang="zh-CN" altLang="en-US" sz="2000" b="1"/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精度很难做高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需要抗混叠滤波器</a:t>
                      </a:r>
                      <a:r>
                        <a:rPr lang="en-US" altLang="zh-CN" sz="1600"/>
                        <a:t>;</a:t>
                      </a:r>
                      <a:endParaRPr lang="en-US" altLang="zh-CN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功耗高</a:t>
                      </a:r>
                      <a:endParaRPr lang="zh-CN" altLang="en-US" sz="1600"/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1673225"/>
            <a:ext cx="5101590" cy="2176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32990" y="3919855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fontAlgn="ctr">
              <a:buNone/>
            </a:pPr>
            <a:r>
              <a:rPr lang="zh-CN" altLang="en-US" b="1">
                <a:sym typeface="+mn-ea"/>
              </a:rPr>
              <a:t>连续型</a:t>
            </a:r>
            <a:endParaRPr lang="zh-CN" altLang="en-US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50605" y="3968750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 fontAlgn="ctr">
              <a:buNone/>
            </a:pPr>
            <a:r>
              <a:rPr lang="zh-CN" altLang="en-US" b="1">
                <a:sym typeface="+mn-ea"/>
              </a:rPr>
              <a:t>离散型</a:t>
            </a:r>
            <a:endParaRPr lang="zh-CN" altLang="en-US" b="1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20" y="1618615"/>
            <a:ext cx="5742305" cy="21329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6A6EAB-A022-4A2D-BE9B-F6D8EEE2C3B6}" type="slidenum">
              <a:rPr lang="en-US" altLang="zh-CN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</a:fld>
            <a:endParaRPr lang="en-US" altLang="zh-CN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3075" name="Text Box 13"/>
          <p:cNvSpPr txBox="1">
            <a:spLocks noChangeArrowheads="1"/>
          </p:cNvSpPr>
          <p:nvPr/>
        </p:nvSpPr>
        <p:spPr bwMode="auto">
          <a:xfrm>
            <a:off x="8418830" y="-9525"/>
            <a:ext cx="37731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目录</a:t>
            </a:r>
            <a:endParaRPr lang="zh-CN" altLang="en-US" sz="40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170" y="1026795"/>
            <a:ext cx="6680835" cy="285115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652395" y="1269365"/>
            <a:ext cx="2339975" cy="2757805"/>
          </a:xfrm>
          <a:prstGeom prst="roundRect">
            <a:avLst/>
          </a:prstGeom>
          <a:solidFill>
            <a:prstClr val="black">
              <a:alpha val="0"/>
            </a:prst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anchor="t" anchorCtr="1" compatLnSpc="1"/>
          <a:p>
            <a:pPr marL="342900" marR="0" indent="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65775" y="1026795"/>
            <a:ext cx="2131695" cy="1864360"/>
          </a:xfrm>
          <a:prstGeom prst="roundRect">
            <a:avLst/>
          </a:prstGeom>
          <a:solidFill>
            <a:prstClr val="black">
              <a:alpha val="0"/>
            </a:prst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anchor="t" anchorCtr="1" compatLnSpc="1"/>
          <a:p>
            <a:pPr marL="342900" marR="0" indent="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783195" y="1520190"/>
            <a:ext cx="1284605" cy="1645920"/>
          </a:xfrm>
          <a:prstGeom prst="roundRect">
            <a:avLst/>
          </a:prstGeom>
          <a:solidFill>
            <a:prstClr val="black">
              <a:alpha val="0"/>
            </a:prstClr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anchor="t" anchorCtr="1" compatLnSpc="1"/>
          <a:p>
            <a:pPr marL="342900" marR="0" indent="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839970" y="4425950"/>
            <a:ext cx="300863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电流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DAC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 SAB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型积分器</a:t>
            </a:r>
            <a:endParaRPr lang="zh-CN" altLang="en-US" b="1" dirty="0" smtClean="0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accent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b="1" dirty="0" smtClean="0">
                <a:solidFill>
                  <a:schemeClr val="accent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噪声整形</a:t>
            </a:r>
            <a:r>
              <a:rPr lang="en-US" altLang="zh-CN" b="1" dirty="0" smtClean="0">
                <a:solidFill>
                  <a:schemeClr val="accent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SAR ADC</a:t>
            </a:r>
            <a:endParaRPr lang="en-US" altLang="zh-CN" b="1" dirty="0" smtClean="0">
              <a:solidFill>
                <a:schemeClr val="accent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6A6EAB-A022-4A2D-BE9B-F6D8EEE2C3B6}" type="slidenum">
              <a:rPr lang="en-US" altLang="zh-CN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</a:fld>
            <a:endParaRPr lang="en-US" altLang="zh-CN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3075" name="Text Box 13"/>
          <p:cNvSpPr txBox="1">
            <a:spLocks noChangeArrowheads="1"/>
          </p:cNvSpPr>
          <p:nvPr/>
        </p:nvSpPr>
        <p:spPr bwMode="auto">
          <a:xfrm>
            <a:off x="8418830" y="-9525"/>
            <a:ext cx="37731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电流</a:t>
            </a:r>
            <a:r>
              <a:rPr lang="en-US" altLang="zh-CN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DAC</a:t>
            </a:r>
            <a:endParaRPr lang="en-US" altLang="zh-CN" sz="40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07975" y="804545"/>
            <a:ext cx="117481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连续型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cs typeface="+mn-lt"/>
                <a:sym typeface="+mn-ea"/>
              </a:rPr>
              <a:t>ΔΣ ADC的积分器</a:t>
            </a:r>
            <a:r>
              <a:rPr lang="en-US" altLang="zh-CN" b="1" dirty="0" smtClean="0">
                <a:solidFill>
                  <a:srgbClr val="000000"/>
                </a:solidFill>
                <a:latin typeface="+mn-lt"/>
                <a:cs typeface="+mn-lt"/>
                <a:sym typeface="+mn-ea"/>
              </a:rPr>
              <a:t>DAC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cs typeface="+mn-lt"/>
                <a:sym typeface="+mn-ea"/>
              </a:rPr>
              <a:t>主流有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cs typeface="+mn-lt"/>
                <a:sym typeface="+mn-ea"/>
              </a:rPr>
              <a:t>两种类型：电阻型，</a:t>
            </a:r>
            <a:r>
              <a:rPr lang="zh-CN" altLang="en-US" b="1" dirty="0" smtClean="0">
                <a:solidFill>
                  <a:srgbClr val="000000"/>
                </a:solidFill>
                <a:latin typeface="+mn-lt"/>
                <a:cs typeface="+mn-lt"/>
                <a:sym typeface="+mn-ea"/>
              </a:rPr>
              <a:t>电流型</a:t>
            </a:r>
            <a:endParaRPr lang="zh-CN" altLang="en-US" b="1" dirty="0" smtClean="0">
              <a:solidFill>
                <a:srgbClr val="000000"/>
              </a:solidFill>
              <a:latin typeface="+mn-lt"/>
              <a:cs typeface="+mn-lt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95" y="1435735"/>
            <a:ext cx="4034790" cy="2108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9345" y="3705225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电阻型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8195" y="370522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2020 I</a:t>
            </a:r>
            <a:r>
              <a:rPr lang="en-US" altLang="zh-CN" sz="1000"/>
              <a:t>SSCC 9.8</a:t>
            </a:r>
            <a:endParaRPr lang="en-US" altLang="zh-CN" sz="1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10" y="1550670"/>
            <a:ext cx="5695950" cy="1295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52110" y="3216910"/>
            <a:ext cx="56959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主电路面积较大，产生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Vref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的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LDO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电路需要外部电容来提供足够精度。具有较高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PSRR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以及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闪烁噪声</a:t>
            </a:r>
            <a:endParaRPr lang="zh-CN" altLang="en-US" b="1" dirty="0" smtClean="0">
              <a:solidFill>
                <a:srgbClr val="000000"/>
              </a:solidFill>
              <a:cs typeface="+mn-lt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79345" y="6350000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电流型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52110" y="5683250"/>
            <a:ext cx="56959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通过一个周期为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T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的采样保持电容来消除闪烁噪声的影响，同时将热燥声转化为</a:t>
            </a:r>
            <a:r>
              <a:rPr lang="en-US" altLang="zh-CN" b="1" dirty="0" smtClean="0">
                <a:solidFill>
                  <a:srgbClr val="000000"/>
                </a:solidFill>
                <a:cs typeface="+mn-lt"/>
                <a:sym typeface="+mn-ea"/>
              </a:rPr>
              <a:t>kT/C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噪声，并且</a:t>
            </a:r>
            <a:r>
              <a:rPr lang="zh-CN" altLang="en-US" b="1" dirty="0" smtClean="0">
                <a:solidFill>
                  <a:srgbClr val="000000"/>
                </a:solidFill>
                <a:cs typeface="+mn-lt"/>
                <a:sym typeface="+mn-ea"/>
              </a:rPr>
              <a:t>被调频到低频处</a:t>
            </a:r>
            <a:endParaRPr lang="zh-CN" altLang="en-US" b="1" dirty="0" smtClean="0">
              <a:solidFill>
                <a:srgbClr val="000000"/>
              </a:solidFill>
              <a:cs typeface="+mn-lt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4010025"/>
            <a:ext cx="4467225" cy="2371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8195" y="645223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20</a:t>
            </a:r>
            <a:r>
              <a:rPr lang="en-US" altLang="zh-CN" sz="1000"/>
              <a:t>19</a:t>
            </a:r>
            <a:r>
              <a:rPr lang="zh-CN" altLang="en-US" sz="1000"/>
              <a:t> I</a:t>
            </a:r>
            <a:r>
              <a:rPr lang="en-US" altLang="zh-CN" sz="1000"/>
              <a:t>SSCC 18</a:t>
            </a:r>
            <a:r>
              <a:rPr lang="en-US" altLang="zh-CN" sz="1000"/>
              <a:t>.1</a:t>
            </a:r>
            <a:endParaRPr lang="en-US" altLang="zh-CN" sz="1000"/>
          </a:p>
        </p:txBody>
      </p:sp>
      <p:sp>
        <p:nvSpPr>
          <p:cNvPr id="20" name="文本框 19"/>
          <p:cNvSpPr txBox="1"/>
          <p:nvPr/>
        </p:nvSpPr>
        <p:spPr>
          <a:xfrm>
            <a:off x="3589655" y="369951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SNDR 96dB</a:t>
            </a:r>
            <a:endParaRPr lang="zh-CN" altLang="en-US" sz="10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005" y="4003040"/>
            <a:ext cx="2475865" cy="15398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9" grpId="0"/>
      <p:bldP spid="20" grpId="0"/>
      <p:bldP spid="8" grpId="1"/>
      <p:bldP spid="9" grpId="1"/>
      <p:bldP spid="20" grpId="1"/>
      <p:bldP spid="14" grpId="0"/>
      <p:bldP spid="14" grpId="1"/>
      <p:bldP spid="16" grpId="0"/>
      <p:bldP spid="19" grpId="0"/>
      <p:bldP spid="16" grpId="1"/>
      <p:bldP spid="19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6A6EAB-A022-4A2D-BE9B-F6D8EEE2C3B6}" type="slidenum">
              <a:rPr lang="en-US" altLang="zh-CN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</a:fld>
            <a:endParaRPr lang="en-US" altLang="zh-CN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3075" name="Text Box 13"/>
          <p:cNvSpPr txBox="1">
            <a:spLocks noChangeArrowheads="1"/>
          </p:cNvSpPr>
          <p:nvPr/>
        </p:nvSpPr>
        <p:spPr bwMode="auto">
          <a:xfrm>
            <a:off x="8418830" y="-9525"/>
            <a:ext cx="37731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电流</a:t>
            </a:r>
            <a:r>
              <a:rPr lang="en-US" altLang="zh-CN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DAC</a:t>
            </a:r>
            <a:endParaRPr lang="en-US" altLang="zh-CN" sz="40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25185" y="990600"/>
            <a:ext cx="5616575" cy="4375150"/>
          </a:xfrm>
          <a:prstGeom prst="rect">
            <a:avLst/>
          </a:prstGeom>
        </p:spPr>
      </p:pic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461010" y="3766820"/>
            <a:ext cx="478472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这种结构在先进工艺中会有较大栅电容馈通电流，需要</a:t>
            </a:r>
            <a:r>
              <a:rPr 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进一步滤波后才能在先进工艺中使用。</a:t>
            </a:r>
            <a:endParaRPr lang="zh-CN" b="1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990600"/>
            <a:ext cx="4467225" cy="237172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144770" y="2037080"/>
            <a:ext cx="641985" cy="278130"/>
          </a:xfrm>
          <a:prstGeom prst="rightArrow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anchor="t" anchorCtr="1" compatLnSpc="1"/>
          <a:p>
            <a:pPr marL="342900" marR="0" indent="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6A6EAB-A022-4A2D-BE9B-F6D8EEE2C3B6}" type="slidenum">
              <a:rPr lang="en-US" altLang="zh-CN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</a:fld>
            <a:endParaRPr lang="en-US" altLang="zh-CN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3075" name="Text Box 13"/>
          <p:cNvSpPr txBox="1">
            <a:spLocks noChangeArrowheads="1"/>
          </p:cNvSpPr>
          <p:nvPr/>
        </p:nvSpPr>
        <p:spPr bwMode="auto">
          <a:xfrm>
            <a:off x="5925185" y="-9525"/>
            <a:ext cx="626681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Single Amplifier </a:t>
            </a:r>
            <a:r>
              <a:rPr lang="en-US" altLang="zh-CN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Biquad</a:t>
            </a:r>
            <a:endParaRPr lang="en-US" altLang="zh-CN" sz="40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490220" y="3521710"/>
            <a:ext cx="51009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这种结构用单放大器实现了</a:t>
            </a:r>
            <a:r>
              <a:rPr 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两级积分与求和。</a:t>
            </a:r>
            <a:endParaRPr lang="zh-CN" b="1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603750" y="1816735"/>
            <a:ext cx="641985" cy="278130"/>
          </a:xfrm>
          <a:prstGeom prst="rightArrow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anchor="t" anchorCtr="1" compatLnSpc="1"/>
          <a:p>
            <a:pPr marL="342900" marR="0" indent="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1391285"/>
            <a:ext cx="1939290" cy="1602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85" y="982980"/>
            <a:ext cx="4962525" cy="2419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39485" y="3521710"/>
            <a:ext cx="57080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000"/>
              <a:t> “A 4.5mW CT self-coupled Delta-Sigma modulator with 2.2 MHz BW and 90.4 dB SNDR using residual ELD compensation,” IEEE JSSC, vol. 50, no. 12, pp. 2870–2879</a:t>
            </a:r>
            <a:endParaRPr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98536" y="4390009"/>
                <a:ext cx="213677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536" y="4390009"/>
                <a:ext cx="213677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27" t="-69" r="2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09536" y="5083429"/>
                <a:ext cx="4448175" cy="6521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36" y="5083429"/>
                <a:ext cx="4448175" cy="652145"/>
              </a:xfrm>
              <a:prstGeom prst="rect">
                <a:avLst/>
              </a:prstGeom>
              <a:blipFill rotWithShape="1">
                <a:blip r:embed="rId4"/>
                <a:stretch>
                  <a:fillRect l="-13" t="-39" r="1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>
          <a:xfrm>
            <a:off x="5751830" y="4878070"/>
            <a:ext cx="1734820" cy="306705"/>
          </a:xfrm>
          <a:prstGeom prst="rightArrow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2700000" scaled="1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anchor="t" anchorCtr="1" compatLnSpc="1"/>
          <a:p>
            <a:pPr marL="342900" marR="0" indent="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8396541" y="4702429"/>
                <a:ext cx="2107565" cy="6578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𝑠𝐶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541" y="4702429"/>
                <a:ext cx="2107565" cy="657860"/>
              </a:xfrm>
              <a:prstGeom prst="rect">
                <a:avLst/>
              </a:prstGeom>
              <a:blipFill rotWithShape="1">
                <a:blip r:embed="rId5"/>
                <a:stretch>
                  <a:fillRect l="-27" t="-39" r="27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871845" y="4509770"/>
            <a:ext cx="1494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kumimoji="1" 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电容相等时</a:t>
            </a:r>
            <a:endParaRPr kumimoji="1" 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3" grpId="1"/>
      <p:bldP spid="4" grpId="1" animBg="1"/>
      <p:bldP spid="9" grpId="0"/>
      <p:bldP spid="9" grpId="1"/>
      <p:bldP spid="8" grpId="0"/>
      <p:bldP spid="10" grpId="0"/>
      <p:bldP spid="11" grpId="0" animBg="1"/>
      <p:bldP spid="12" grpId="0"/>
      <p:bldP spid="14" grpId="0"/>
      <p:bldP spid="8" grpId="1"/>
      <p:bldP spid="10" grpId="1"/>
      <p:bldP spid="11" grpId="1" animBg="1"/>
      <p:bldP spid="12" grpId="1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6A6EAB-A022-4A2D-BE9B-F6D8EEE2C3B6}" type="slidenum">
              <a:rPr lang="en-US" altLang="zh-CN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</a:fld>
            <a:endParaRPr lang="en-US" altLang="zh-CN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3075" name="Text Box 13"/>
          <p:cNvSpPr txBox="1">
            <a:spLocks noChangeArrowheads="1"/>
          </p:cNvSpPr>
          <p:nvPr/>
        </p:nvSpPr>
        <p:spPr bwMode="auto">
          <a:xfrm>
            <a:off x="5925185" y="-9525"/>
            <a:ext cx="626681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ELDC embedded NS-SAR</a:t>
            </a:r>
            <a:endParaRPr lang="en-US" altLang="zh-CN" sz="40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48665" y="805180"/>
            <a:ext cx="10200005" cy="116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ELD:Excess loop delay 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超环路延迟</a:t>
            </a:r>
            <a:endParaRPr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理论上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DAC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在比较器给出比较结果时刻应立即反馈电流信号到积分器通路中，而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DAC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反馈电流达到正确电流值与比较器时钟沿之间的延时被称为超环路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延迟。</a:t>
            </a:r>
            <a:endParaRPr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" y="1964690"/>
            <a:ext cx="3611245" cy="16071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936115"/>
            <a:ext cx="8585200" cy="29851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400425" y="5180965"/>
            <a:ext cx="48971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ELD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会产生严重的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动态范围以及信噪比的损失。</a:t>
            </a:r>
            <a:endParaRPr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7445" y="4928870"/>
            <a:ext cx="79267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 IEEE TRANSACTIONS ON CIRCUITS AND SYSTEMS—II: ANALOG AND DIGITAL SIGNAL PROCESSING, VOL. 46, NO. 4, APRIL 1999</a:t>
            </a:r>
            <a:endParaRPr lang="zh-CN" altLang="en-US" sz="10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" y="3954145"/>
            <a:ext cx="3378835" cy="7042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6A6EAB-A022-4A2D-BE9B-F6D8EEE2C3B6}" type="slidenum">
              <a:rPr lang="en-US" altLang="zh-CN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</a:fld>
            <a:endParaRPr lang="en-US" altLang="zh-CN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3075" name="Text Box 13"/>
          <p:cNvSpPr txBox="1">
            <a:spLocks noChangeArrowheads="1"/>
          </p:cNvSpPr>
          <p:nvPr/>
        </p:nvSpPr>
        <p:spPr bwMode="auto">
          <a:xfrm>
            <a:off x="5925185" y="-9525"/>
            <a:ext cx="626681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ELDC embedded NS-SAR</a:t>
            </a:r>
            <a:endParaRPr lang="en-US" altLang="zh-CN" sz="40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555615" y="1049655"/>
            <a:ext cx="619188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CT ADC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在量化器之前仍需要将连续信号转化为离散信号。可将量化器前的采样电路视为模拟到数字的转换而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DAC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则视为数字到模拟的转换。</a:t>
            </a:r>
            <a:endParaRPr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4195" y="3819525"/>
            <a:ext cx="11203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我们通过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H(z)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到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H(s)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的映射设计出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CT ADC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，但由于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ELD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的存在改变了这个映射关系，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ADC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噪声整形能力受到影响。</a:t>
            </a:r>
            <a:endParaRPr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886460"/>
            <a:ext cx="4643120" cy="21697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615" y="2226310"/>
            <a:ext cx="2076450" cy="504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55" y="2226310"/>
            <a:ext cx="4171950" cy="55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590" y="2893060"/>
            <a:ext cx="6181725" cy="695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4936490"/>
            <a:ext cx="2790825" cy="781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175" y="5908040"/>
            <a:ext cx="2657475" cy="581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125" y="5316220"/>
            <a:ext cx="3081655" cy="701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0250" y="4914900"/>
            <a:ext cx="4667250" cy="1466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16A6EAB-A022-4A2D-BE9B-F6D8EEE2C3B6}" type="slidenum">
              <a:rPr lang="en-US" altLang="zh-CN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</a:fld>
            <a:endParaRPr lang="en-US" altLang="zh-CN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3075" name="Text Box 13"/>
          <p:cNvSpPr txBox="1">
            <a:spLocks noChangeArrowheads="1"/>
          </p:cNvSpPr>
          <p:nvPr/>
        </p:nvSpPr>
        <p:spPr bwMode="auto">
          <a:xfrm>
            <a:off x="5925185" y="-9525"/>
            <a:ext cx="626681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ELDC embedded NS-SAR</a:t>
            </a:r>
            <a:endParaRPr lang="en-US" altLang="zh-CN" sz="40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4195" y="2394585"/>
            <a:ext cx="11203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采用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RZ DAC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并不会有额外极点加入。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并且在已知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ELD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实际值时，可通过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域与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z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域的相互转换得到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补偿所需的系数改变。</a:t>
            </a:r>
            <a:endParaRPr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420" y="1151255"/>
            <a:ext cx="3081655" cy="701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85" y="927735"/>
            <a:ext cx="4667250" cy="14668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8195" y="6452235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20</a:t>
            </a:r>
            <a:r>
              <a:rPr lang="en-US" altLang="zh-CN" sz="1000"/>
              <a:t>19</a:t>
            </a:r>
            <a:r>
              <a:rPr lang="zh-CN" altLang="en-US" sz="1000"/>
              <a:t> I</a:t>
            </a:r>
            <a:r>
              <a:rPr lang="en-US" altLang="zh-CN" sz="1000"/>
              <a:t>SSCC 10</a:t>
            </a:r>
            <a:r>
              <a:rPr lang="en-US" altLang="zh-CN" sz="1000"/>
              <a:t>.4</a:t>
            </a:r>
            <a:endParaRPr lang="en-US" altLang="zh-CN" sz="1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" y="830580"/>
            <a:ext cx="772160" cy="1343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" y="3039745"/>
            <a:ext cx="4174490" cy="32543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05070" y="3039745"/>
            <a:ext cx="6938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在低频应用领域（如本论文），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ELD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指的是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图中延迟的</a:t>
            </a: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一个周期。</a:t>
            </a:r>
            <a:endParaRPr lang="zh-CN" altLang="en-US" b="1" dirty="0" smtClean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140" y="3539490"/>
            <a:ext cx="5306695" cy="28174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  <p:bldP spid="19" grpId="1"/>
      <p:bldP spid="15" grpId="0"/>
      <p:bldP spid="15" grpId="1"/>
    </p:bldLst>
  </p:timing>
</p:sld>
</file>

<file path=ppt/tags/tag1.xml><?xml version="1.0" encoding="utf-8"?>
<p:tagLst xmlns:p="http://schemas.openxmlformats.org/presentationml/2006/main">
  <p:tag name="KSO_WM_UNIT_TABLE_BEAUTIFY" val="smartTable{d349fcc1-71c8-4621-96c9-caf0e44bfa8b}"/>
  <p:tag name="TABLE_ENDDRAG_ORIGIN_RECT" val="468*190"/>
  <p:tag name="TABLE_ENDDRAG_RECT" val="61*178*468*190"/>
</p:tagLst>
</file>

<file path=ppt/tags/tag2.xml><?xml version="1.0" encoding="utf-8"?>
<p:tagLst xmlns:p="http://schemas.openxmlformats.org/presentationml/2006/main">
  <p:tag name="KSO_WM_UNIT_PLACING_PICTURE_USER_VIEWPORT" val="{&quot;height&quot;:7455,&quot;width&quot;:9570}"/>
</p:tagLst>
</file>

<file path=ppt/tags/tag3.xml><?xml version="1.0" encoding="utf-8"?>
<p:tagLst xmlns:p="http://schemas.openxmlformats.org/presentationml/2006/main">
  <p:tag name="KSO_WM_UNIT_PLACING_PICTURE_USER_VIEWPORT" val="{&quot;height&quot;:9915,&quot;width&quot;:18900}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45720" rIns="0" bIns="45720" numCol="1" anchor="t" anchorCtr="1" compatLnSpc="1"/>
      <a:lstStyle>
        <a:defPPr marL="342900" marR="0" indent="5715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FF"/>
          </a:buClr>
          <a:buSzTx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45720" rIns="0" bIns="45720" numCol="1" anchor="t" anchorCtr="1" compatLnSpc="1"/>
      <a:lstStyle>
        <a:defPPr marL="342900" marR="0" indent="5715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FF"/>
          </a:buClr>
          <a:buSzTx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WPS 演示</Application>
  <PresentationFormat>自定义</PresentationFormat>
  <Paragraphs>133</Paragraphs>
  <Slides>11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黑体</vt:lpstr>
      <vt:lpstr>楷体</vt:lpstr>
      <vt:lpstr>Cambria Math</vt:lpstr>
      <vt:lpstr>华文楷体</vt:lpstr>
      <vt:lpstr>微软雅黑</vt:lpstr>
      <vt:lpstr>Arial Unicode MS</vt:lpstr>
      <vt:lpstr>等线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Jiyuan Jia</dc:creator>
  <cp:lastModifiedBy>醒梦</cp:lastModifiedBy>
  <cp:revision>920</cp:revision>
  <dcterms:created xsi:type="dcterms:W3CDTF">2017-11-27T08:01:00Z</dcterms:created>
  <dcterms:modified xsi:type="dcterms:W3CDTF">2021-11-20T12:00:00Z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2E5F85669E74447BB5249BC27681D5E1</vt:lpwstr>
  </property>
</Properties>
</file>