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0"/>
  </p:notesMasterIdLst>
  <p:sldIdLst>
    <p:sldId id="701" r:id="rId3"/>
    <p:sldId id="784" r:id="rId4"/>
    <p:sldId id="840" r:id="rId5"/>
    <p:sldId id="843" r:id="rId6"/>
    <p:sldId id="845" r:id="rId7"/>
    <p:sldId id="846" r:id="rId8"/>
    <p:sldId id="848" r:id="rId9"/>
    <p:sldId id="852" r:id="rId10"/>
    <p:sldId id="849" r:id="rId11"/>
    <p:sldId id="850" r:id="rId12"/>
    <p:sldId id="841" r:id="rId13"/>
    <p:sldId id="842" r:id="rId14"/>
    <p:sldId id="830" r:id="rId15"/>
    <p:sldId id="853" r:id="rId16"/>
    <p:sldId id="844" r:id="rId17"/>
    <p:sldId id="847" r:id="rId18"/>
    <p:sldId id="7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DFF"/>
    <a:srgbClr val="BDEEFF"/>
    <a:srgbClr val="DDF6FF"/>
    <a:srgbClr val="65BDFF"/>
    <a:srgbClr val="4B8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20" autoAdjust="0"/>
  </p:normalViewPr>
  <p:slideViewPr>
    <p:cSldViewPr snapToGrid="0">
      <p:cViewPr>
        <p:scale>
          <a:sx n="96" d="100"/>
          <a:sy n="96" d="100"/>
        </p:scale>
        <p:origin x="58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728FB-0E16-4EBB-82C3-22CDFC435549}" type="doc">
      <dgm:prSet loTypeId="urn:microsoft.com/office/officeart/2005/8/layout/cycle2" loCatId="cycle" qsTypeId="urn:microsoft.com/office/officeart/2005/8/quickstyle/simple4" qsCatId="simple" csTypeId="urn:microsoft.com/office/officeart/2005/8/colors/colorful4" csCatId="colorful"/>
      <dgm:spPr/>
      <dgm:t>
        <a:bodyPr/>
        <a:lstStyle/>
        <a:p>
          <a:endParaRPr lang="zh-CN" altLang="en-US"/>
        </a:p>
      </dgm:t>
    </dgm:pt>
    <dgm:pt modelId="{6001E6AB-E269-4DC5-8353-CCA889670061}">
      <dgm:prSet/>
      <dgm:spPr/>
      <dgm:t>
        <a:bodyPr/>
        <a:lstStyle/>
        <a:p>
          <a:r>
            <a:rPr lang="en-US"/>
            <a:t>LIS</a:t>
          </a:r>
          <a:endParaRPr lang="zh-CN"/>
        </a:p>
      </dgm:t>
    </dgm:pt>
    <dgm:pt modelId="{90188C55-1919-4A18-8C24-43A1286B0717}" type="parTrans" cxnId="{0D5590DA-7605-4BB0-86A3-4B64EDBA3582}">
      <dgm:prSet/>
      <dgm:spPr/>
      <dgm:t>
        <a:bodyPr/>
        <a:lstStyle/>
        <a:p>
          <a:endParaRPr lang="zh-CN" altLang="en-US"/>
        </a:p>
      </dgm:t>
    </dgm:pt>
    <dgm:pt modelId="{3F712F5C-F51C-4992-BB6B-76589261B0F1}" type="sibTrans" cxnId="{0D5590DA-7605-4BB0-86A3-4B64EDBA3582}">
      <dgm:prSet/>
      <dgm:spPr/>
      <dgm:t>
        <a:bodyPr/>
        <a:lstStyle/>
        <a:p>
          <a:endParaRPr lang="zh-CN" altLang="en-US"/>
        </a:p>
      </dgm:t>
    </dgm:pt>
    <dgm:pt modelId="{D05C51D0-8887-4A98-838F-C54B36E8C996}">
      <dgm:prSet/>
      <dgm:spPr/>
      <dgm:t>
        <a:bodyPr/>
        <a:lstStyle/>
        <a:p>
          <a:r>
            <a:rPr lang="en-US"/>
            <a:t>VIS</a:t>
          </a:r>
          <a:endParaRPr lang="zh-CN"/>
        </a:p>
      </dgm:t>
    </dgm:pt>
    <dgm:pt modelId="{E40D5D43-B7B1-480F-AD8F-4211D0ECB3CF}" type="parTrans" cxnId="{64F9EF8E-EC89-4CD7-98DC-429797CB0993}">
      <dgm:prSet/>
      <dgm:spPr/>
      <dgm:t>
        <a:bodyPr/>
        <a:lstStyle/>
        <a:p>
          <a:endParaRPr lang="zh-CN" altLang="en-US"/>
        </a:p>
      </dgm:t>
    </dgm:pt>
    <dgm:pt modelId="{D38F8470-A951-4BC5-B134-6BFCF08E21FE}" type="sibTrans" cxnId="{64F9EF8E-EC89-4CD7-98DC-429797CB0993}">
      <dgm:prSet/>
      <dgm:spPr/>
      <dgm:t>
        <a:bodyPr/>
        <a:lstStyle/>
        <a:p>
          <a:endParaRPr lang="zh-CN" altLang="en-US"/>
        </a:p>
      </dgm:t>
    </dgm:pt>
    <dgm:pt modelId="{77EED9F8-2230-4D48-917C-4389D35C2C7B}" type="pres">
      <dgm:prSet presAssocID="{2B6728FB-0E16-4EBB-82C3-22CDFC435549}" presName="cycle" presStyleCnt="0">
        <dgm:presLayoutVars>
          <dgm:dir/>
          <dgm:resizeHandles val="exact"/>
        </dgm:presLayoutVars>
      </dgm:prSet>
      <dgm:spPr/>
    </dgm:pt>
    <dgm:pt modelId="{A392AC29-E629-42A5-AF08-1B838C1BE407}" type="pres">
      <dgm:prSet presAssocID="{6001E6AB-E269-4DC5-8353-CCA889670061}" presName="node" presStyleLbl="node1" presStyleIdx="0" presStyleCnt="2">
        <dgm:presLayoutVars>
          <dgm:bulletEnabled val="1"/>
        </dgm:presLayoutVars>
      </dgm:prSet>
      <dgm:spPr/>
    </dgm:pt>
    <dgm:pt modelId="{B4B1660F-A426-485B-A06B-95AD3A85B000}" type="pres">
      <dgm:prSet presAssocID="{3F712F5C-F51C-4992-BB6B-76589261B0F1}" presName="sibTrans" presStyleLbl="sibTrans2D1" presStyleIdx="0" presStyleCnt="2"/>
      <dgm:spPr/>
    </dgm:pt>
    <dgm:pt modelId="{850B8692-7571-4096-8A54-5BB6756984BA}" type="pres">
      <dgm:prSet presAssocID="{3F712F5C-F51C-4992-BB6B-76589261B0F1}" presName="connectorText" presStyleLbl="sibTrans2D1" presStyleIdx="0" presStyleCnt="2"/>
      <dgm:spPr/>
    </dgm:pt>
    <dgm:pt modelId="{00B905C7-C0D6-43C2-AE46-2768FFE4A1B9}" type="pres">
      <dgm:prSet presAssocID="{D05C51D0-8887-4A98-838F-C54B36E8C996}" presName="node" presStyleLbl="node1" presStyleIdx="1" presStyleCnt="2">
        <dgm:presLayoutVars>
          <dgm:bulletEnabled val="1"/>
        </dgm:presLayoutVars>
      </dgm:prSet>
      <dgm:spPr/>
    </dgm:pt>
    <dgm:pt modelId="{9A31AFFF-35CA-4F16-87D4-0AB0C3D0A62C}" type="pres">
      <dgm:prSet presAssocID="{D38F8470-A951-4BC5-B134-6BFCF08E21FE}" presName="sibTrans" presStyleLbl="sibTrans2D1" presStyleIdx="1" presStyleCnt="2"/>
      <dgm:spPr/>
    </dgm:pt>
    <dgm:pt modelId="{0EBB55AB-1863-4B82-9EDA-C1723A04E3EB}" type="pres">
      <dgm:prSet presAssocID="{D38F8470-A951-4BC5-B134-6BFCF08E21FE}" presName="connectorText" presStyleLbl="sibTrans2D1" presStyleIdx="1" presStyleCnt="2"/>
      <dgm:spPr/>
    </dgm:pt>
  </dgm:ptLst>
  <dgm:cxnLst>
    <dgm:cxn modelId="{17DD3A19-C093-4B12-9AB4-058F3C450D1D}" type="presOf" srcId="{D38F8470-A951-4BC5-B134-6BFCF08E21FE}" destId="{9A31AFFF-35CA-4F16-87D4-0AB0C3D0A62C}" srcOrd="0" destOrd="0" presId="urn:microsoft.com/office/officeart/2005/8/layout/cycle2"/>
    <dgm:cxn modelId="{80D3A339-513E-4402-A5E9-2788A416A2F4}" type="presOf" srcId="{2B6728FB-0E16-4EBB-82C3-22CDFC435549}" destId="{77EED9F8-2230-4D48-917C-4389D35C2C7B}" srcOrd="0" destOrd="0" presId="urn:microsoft.com/office/officeart/2005/8/layout/cycle2"/>
    <dgm:cxn modelId="{8F54DD7A-FFB5-4519-AB76-80E37A06E779}" type="presOf" srcId="{D05C51D0-8887-4A98-838F-C54B36E8C996}" destId="{00B905C7-C0D6-43C2-AE46-2768FFE4A1B9}" srcOrd="0" destOrd="0" presId="urn:microsoft.com/office/officeart/2005/8/layout/cycle2"/>
    <dgm:cxn modelId="{D758408E-5146-4E21-95B5-916227E602F8}" type="presOf" srcId="{6001E6AB-E269-4DC5-8353-CCA889670061}" destId="{A392AC29-E629-42A5-AF08-1B838C1BE407}" srcOrd="0" destOrd="0" presId="urn:microsoft.com/office/officeart/2005/8/layout/cycle2"/>
    <dgm:cxn modelId="{64F9EF8E-EC89-4CD7-98DC-429797CB0993}" srcId="{2B6728FB-0E16-4EBB-82C3-22CDFC435549}" destId="{D05C51D0-8887-4A98-838F-C54B36E8C996}" srcOrd="1" destOrd="0" parTransId="{E40D5D43-B7B1-480F-AD8F-4211D0ECB3CF}" sibTransId="{D38F8470-A951-4BC5-B134-6BFCF08E21FE}"/>
    <dgm:cxn modelId="{F6A47AD6-0671-4760-80A6-9B1EC4D0C8BD}" type="presOf" srcId="{3F712F5C-F51C-4992-BB6B-76589261B0F1}" destId="{B4B1660F-A426-485B-A06B-95AD3A85B000}" srcOrd="0" destOrd="0" presId="urn:microsoft.com/office/officeart/2005/8/layout/cycle2"/>
    <dgm:cxn modelId="{0D5590DA-7605-4BB0-86A3-4B64EDBA3582}" srcId="{2B6728FB-0E16-4EBB-82C3-22CDFC435549}" destId="{6001E6AB-E269-4DC5-8353-CCA889670061}" srcOrd="0" destOrd="0" parTransId="{90188C55-1919-4A18-8C24-43A1286B0717}" sibTransId="{3F712F5C-F51C-4992-BB6B-76589261B0F1}"/>
    <dgm:cxn modelId="{5DDD1BE8-1A9F-4374-A319-8F45437E5C4B}" type="presOf" srcId="{D38F8470-A951-4BC5-B134-6BFCF08E21FE}" destId="{0EBB55AB-1863-4B82-9EDA-C1723A04E3EB}" srcOrd="1" destOrd="0" presId="urn:microsoft.com/office/officeart/2005/8/layout/cycle2"/>
    <dgm:cxn modelId="{C4A41DFE-94D6-4B0F-9E0A-8C2CF4E7DBE5}" type="presOf" srcId="{3F712F5C-F51C-4992-BB6B-76589261B0F1}" destId="{850B8692-7571-4096-8A54-5BB6756984BA}" srcOrd="1" destOrd="0" presId="urn:microsoft.com/office/officeart/2005/8/layout/cycle2"/>
    <dgm:cxn modelId="{B3C0693C-B3D1-4E75-96CE-18006AD4D1F6}" type="presParOf" srcId="{77EED9F8-2230-4D48-917C-4389D35C2C7B}" destId="{A392AC29-E629-42A5-AF08-1B838C1BE407}" srcOrd="0" destOrd="0" presId="urn:microsoft.com/office/officeart/2005/8/layout/cycle2"/>
    <dgm:cxn modelId="{EE0E9D78-8A17-440D-9BFA-243ACD3AFE18}" type="presParOf" srcId="{77EED9F8-2230-4D48-917C-4389D35C2C7B}" destId="{B4B1660F-A426-485B-A06B-95AD3A85B000}" srcOrd="1" destOrd="0" presId="urn:microsoft.com/office/officeart/2005/8/layout/cycle2"/>
    <dgm:cxn modelId="{96121B71-2BCC-45F1-8CD6-C758A54CC9A2}" type="presParOf" srcId="{B4B1660F-A426-485B-A06B-95AD3A85B000}" destId="{850B8692-7571-4096-8A54-5BB6756984BA}" srcOrd="0" destOrd="0" presId="urn:microsoft.com/office/officeart/2005/8/layout/cycle2"/>
    <dgm:cxn modelId="{7F22E13C-88AE-4988-9005-21100DC31D6D}" type="presParOf" srcId="{77EED9F8-2230-4D48-917C-4389D35C2C7B}" destId="{00B905C7-C0D6-43C2-AE46-2768FFE4A1B9}" srcOrd="2" destOrd="0" presId="urn:microsoft.com/office/officeart/2005/8/layout/cycle2"/>
    <dgm:cxn modelId="{7BDD96D4-B49C-44C9-8183-B6829DBCB186}" type="presParOf" srcId="{77EED9F8-2230-4D48-917C-4389D35C2C7B}" destId="{9A31AFFF-35CA-4F16-87D4-0AB0C3D0A62C}" srcOrd="3" destOrd="0" presId="urn:microsoft.com/office/officeart/2005/8/layout/cycle2"/>
    <dgm:cxn modelId="{BC266D35-BD17-42C5-98EF-0EA143D0A7A8}" type="presParOf" srcId="{9A31AFFF-35CA-4F16-87D4-0AB0C3D0A62C}" destId="{0EBB55AB-1863-4B82-9EDA-C1723A04E3E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993A3A-C621-477D-863F-FC25E2A34AC3}"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zh-CN" altLang="en-US"/>
        </a:p>
      </dgm:t>
    </dgm:pt>
    <dgm:pt modelId="{338ED86C-F2F7-4137-B142-C6B414DE3380}">
      <dgm:prSet/>
      <dgm:spPr/>
      <dgm:t>
        <a:bodyPr/>
        <a:lstStyle/>
        <a:p>
          <a:r>
            <a:rPr lang="zh-CN" dirty="0"/>
            <a:t>闭环检测</a:t>
          </a:r>
        </a:p>
      </dgm:t>
    </dgm:pt>
    <dgm:pt modelId="{0C325851-4B29-49F6-BD64-1A275AAA379F}" type="parTrans" cxnId="{2E202F48-B441-4BD1-A676-43E3A358B8FF}">
      <dgm:prSet/>
      <dgm:spPr/>
      <dgm:t>
        <a:bodyPr/>
        <a:lstStyle/>
        <a:p>
          <a:endParaRPr lang="zh-CN" altLang="en-US"/>
        </a:p>
      </dgm:t>
    </dgm:pt>
    <dgm:pt modelId="{E868B265-FDD6-4A44-BC76-8D940DF2D115}" type="sibTrans" cxnId="{2E202F48-B441-4BD1-A676-43E3A358B8FF}">
      <dgm:prSet/>
      <dgm:spPr/>
      <dgm:t>
        <a:bodyPr/>
        <a:lstStyle/>
        <a:p>
          <a:endParaRPr lang="zh-CN" altLang="en-US"/>
        </a:p>
      </dgm:t>
    </dgm:pt>
    <dgm:pt modelId="{454F6D68-D6C3-4F13-926C-5B685BE17DAD}">
      <dgm:prSet/>
      <dgm:spPr/>
      <dgm:t>
        <a:bodyPr/>
        <a:lstStyle/>
        <a:p>
          <a:r>
            <a:rPr lang="zh-CN" dirty="0"/>
            <a:t>闭环修正</a:t>
          </a:r>
        </a:p>
      </dgm:t>
    </dgm:pt>
    <dgm:pt modelId="{6A3D3A94-CECF-478F-9D1F-BF12CD05FBB1}" type="parTrans" cxnId="{46BE5D9D-5177-4B0E-BA7C-320804E03A3E}">
      <dgm:prSet/>
      <dgm:spPr/>
      <dgm:t>
        <a:bodyPr/>
        <a:lstStyle/>
        <a:p>
          <a:endParaRPr lang="zh-CN" altLang="en-US"/>
        </a:p>
      </dgm:t>
    </dgm:pt>
    <dgm:pt modelId="{367FED80-EAB4-4EED-827F-FBBC207A205C}" type="sibTrans" cxnId="{46BE5D9D-5177-4B0E-BA7C-320804E03A3E}">
      <dgm:prSet/>
      <dgm:spPr/>
      <dgm:t>
        <a:bodyPr/>
        <a:lstStyle/>
        <a:p>
          <a:endParaRPr lang="zh-CN" altLang="en-US"/>
        </a:p>
      </dgm:t>
    </dgm:pt>
    <dgm:pt modelId="{A2381459-D27D-4234-A582-713678E18DAD}" type="pres">
      <dgm:prSet presAssocID="{B6993A3A-C621-477D-863F-FC25E2A34AC3}" presName="Name0" presStyleCnt="0">
        <dgm:presLayoutVars>
          <dgm:dir/>
          <dgm:resizeHandles val="exact"/>
        </dgm:presLayoutVars>
      </dgm:prSet>
      <dgm:spPr/>
    </dgm:pt>
    <dgm:pt modelId="{E1ED11CC-1ADA-4F51-A04D-D15ECE08AA6C}" type="pres">
      <dgm:prSet presAssocID="{338ED86C-F2F7-4137-B142-C6B414DE3380}" presName="node" presStyleLbl="node1" presStyleIdx="0" presStyleCnt="2">
        <dgm:presLayoutVars>
          <dgm:bulletEnabled val="1"/>
        </dgm:presLayoutVars>
      </dgm:prSet>
      <dgm:spPr/>
    </dgm:pt>
    <dgm:pt modelId="{925A5F5B-D2C9-4F28-B79E-016D6A155174}" type="pres">
      <dgm:prSet presAssocID="{E868B265-FDD6-4A44-BC76-8D940DF2D115}" presName="sibTrans" presStyleLbl="sibTrans2D1" presStyleIdx="0" presStyleCnt="1"/>
      <dgm:spPr/>
    </dgm:pt>
    <dgm:pt modelId="{5B90D46F-9402-4601-A828-B50B85BE86CB}" type="pres">
      <dgm:prSet presAssocID="{E868B265-FDD6-4A44-BC76-8D940DF2D115}" presName="connectorText" presStyleLbl="sibTrans2D1" presStyleIdx="0" presStyleCnt="1"/>
      <dgm:spPr/>
    </dgm:pt>
    <dgm:pt modelId="{084F9D7D-B83E-4913-A3CF-D9D5D1844C3A}" type="pres">
      <dgm:prSet presAssocID="{454F6D68-D6C3-4F13-926C-5B685BE17DAD}" presName="node" presStyleLbl="node1" presStyleIdx="1" presStyleCnt="2">
        <dgm:presLayoutVars>
          <dgm:bulletEnabled val="1"/>
        </dgm:presLayoutVars>
      </dgm:prSet>
      <dgm:spPr/>
    </dgm:pt>
  </dgm:ptLst>
  <dgm:cxnLst>
    <dgm:cxn modelId="{F4EEEE04-58E7-47BA-BE93-068F78D490A9}" type="presOf" srcId="{E868B265-FDD6-4A44-BC76-8D940DF2D115}" destId="{925A5F5B-D2C9-4F28-B79E-016D6A155174}" srcOrd="0" destOrd="0" presId="urn:microsoft.com/office/officeart/2005/8/layout/process1"/>
    <dgm:cxn modelId="{B91EAD11-8951-4DC9-A05D-64DBD5297980}" type="presOf" srcId="{454F6D68-D6C3-4F13-926C-5B685BE17DAD}" destId="{084F9D7D-B83E-4913-A3CF-D9D5D1844C3A}" srcOrd="0" destOrd="0" presId="urn:microsoft.com/office/officeart/2005/8/layout/process1"/>
    <dgm:cxn modelId="{C5832618-E0FE-4B5D-86B9-BCD1946F96C1}" type="presOf" srcId="{B6993A3A-C621-477D-863F-FC25E2A34AC3}" destId="{A2381459-D27D-4234-A582-713678E18DAD}" srcOrd="0" destOrd="0" presId="urn:microsoft.com/office/officeart/2005/8/layout/process1"/>
    <dgm:cxn modelId="{2E202F48-B441-4BD1-A676-43E3A358B8FF}" srcId="{B6993A3A-C621-477D-863F-FC25E2A34AC3}" destId="{338ED86C-F2F7-4137-B142-C6B414DE3380}" srcOrd="0" destOrd="0" parTransId="{0C325851-4B29-49F6-BD64-1A275AAA379F}" sibTransId="{E868B265-FDD6-4A44-BC76-8D940DF2D115}"/>
    <dgm:cxn modelId="{DB3DB76B-2E9C-4299-82A5-986D47CADD02}" type="presOf" srcId="{338ED86C-F2F7-4137-B142-C6B414DE3380}" destId="{E1ED11CC-1ADA-4F51-A04D-D15ECE08AA6C}" srcOrd="0" destOrd="0" presId="urn:microsoft.com/office/officeart/2005/8/layout/process1"/>
    <dgm:cxn modelId="{46BE5D9D-5177-4B0E-BA7C-320804E03A3E}" srcId="{B6993A3A-C621-477D-863F-FC25E2A34AC3}" destId="{454F6D68-D6C3-4F13-926C-5B685BE17DAD}" srcOrd="1" destOrd="0" parTransId="{6A3D3A94-CECF-478F-9D1F-BF12CD05FBB1}" sibTransId="{367FED80-EAB4-4EED-827F-FBBC207A205C}"/>
    <dgm:cxn modelId="{2208E2E9-472C-44D1-B5CE-7AE6B7F56B31}" type="presOf" srcId="{E868B265-FDD6-4A44-BC76-8D940DF2D115}" destId="{5B90D46F-9402-4601-A828-B50B85BE86CB}" srcOrd="1" destOrd="0" presId="urn:microsoft.com/office/officeart/2005/8/layout/process1"/>
    <dgm:cxn modelId="{F37BA1BA-95E9-470A-9DB3-453A23C2961B}" type="presParOf" srcId="{A2381459-D27D-4234-A582-713678E18DAD}" destId="{E1ED11CC-1ADA-4F51-A04D-D15ECE08AA6C}" srcOrd="0" destOrd="0" presId="urn:microsoft.com/office/officeart/2005/8/layout/process1"/>
    <dgm:cxn modelId="{BC06FBF5-6436-48B5-BC5B-FBEB985C16F8}" type="presParOf" srcId="{A2381459-D27D-4234-A582-713678E18DAD}" destId="{925A5F5B-D2C9-4F28-B79E-016D6A155174}" srcOrd="1" destOrd="0" presId="urn:microsoft.com/office/officeart/2005/8/layout/process1"/>
    <dgm:cxn modelId="{20E09B0E-5009-4820-B4BD-406858B89128}" type="presParOf" srcId="{925A5F5B-D2C9-4F28-B79E-016D6A155174}" destId="{5B90D46F-9402-4601-A828-B50B85BE86CB}" srcOrd="0" destOrd="0" presId="urn:microsoft.com/office/officeart/2005/8/layout/process1"/>
    <dgm:cxn modelId="{591BEF11-374F-4938-9D01-319429917C11}" type="presParOf" srcId="{A2381459-D27D-4234-A582-713678E18DAD}" destId="{084F9D7D-B83E-4913-A3CF-D9D5D1844C3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5661CD-54C8-4E6B-8862-AB5D185E43DC}"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zh-CN" altLang="en-US"/>
        </a:p>
      </dgm:t>
    </dgm:pt>
    <dgm:pt modelId="{D25BB5CD-139A-4D17-B862-F316482DA506}">
      <dgm:prSet/>
      <dgm:spPr/>
      <dgm:t>
        <a:bodyPr/>
        <a:lstStyle/>
        <a:p>
          <a:r>
            <a:rPr kumimoji="1" lang="zh-CN" b="1" dirty="0"/>
            <a:t>找论文</a:t>
          </a:r>
          <a:endParaRPr lang="zh-CN" dirty="0"/>
        </a:p>
      </dgm:t>
    </dgm:pt>
    <dgm:pt modelId="{479D2C1D-1AB0-4E6B-B938-FEF2650F0A89}" type="parTrans" cxnId="{4A17DFDD-F5C2-4C68-845C-235EBCFF523B}">
      <dgm:prSet/>
      <dgm:spPr/>
      <dgm:t>
        <a:bodyPr/>
        <a:lstStyle/>
        <a:p>
          <a:endParaRPr lang="zh-CN" altLang="en-US"/>
        </a:p>
      </dgm:t>
    </dgm:pt>
    <dgm:pt modelId="{178BDB6C-F141-4F25-9833-8E7BD826FAF2}" type="sibTrans" cxnId="{4A17DFDD-F5C2-4C68-845C-235EBCFF523B}">
      <dgm:prSet/>
      <dgm:spPr/>
      <dgm:t>
        <a:bodyPr/>
        <a:lstStyle/>
        <a:p>
          <a:endParaRPr lang="zh-CN" altLang="en-US"/>
        </a:p>
      </dgm:t>
    </dgm:pt>
    <dgm:pt modelId="{00B23145-78DE-4DAA-9217-6A6C9D86834F}">
      <dgm:prSet/>
      <dgm:spPr/>
      <dgm:t>
        <a:bodyPr/>
        <a:lstStyle/>
        <a:p>
          <a:r>
            <a:rPr kumimoji="1" lang="zh-CN" b="1"/>
            <a:t>读论文</a:t>
          </a:r>
          <a:endParaRPr lang="zh-CN"/>
        </a:p>
      </dgm:t>
    </dgm:pt>
    <dgm:pt modelId="{B58793D3-9B86-46BD-B319-7F0C207B2D32}" type="parTrans" cxnId="{F3BEAFBD-E1D6-473F-97E3-8BD26303A18B}">
      <dgm:prSet/>
      <dgm:spPr/>
      <dgm:t>
        <a:bodyPr/>
        <a:lstStyle/>
        <a:p>
          <a:endParaRPr lang="zh-CN" altLang="en-US"/>
        </a:p>
      </dgm:t>
    </dgm:pt>
    <dgm:pt modelId="{014DA630-B79D-4F0E-9E7F-3079366A7C30}" type="sibTrans" cxnId="{F3BEAFBD-E1D6-473F-97E3-8BD26303A18B}">
      <dgm:prSet/>
      <dgm:spPr/>
      <dgm:t>
        <a:bodyPr/>
        <a:lstStyle/>
        <a:p>
          <a:endParaRPr lang="zh-CN" altLang="en-US"/>
        </a:p>
      </dgm:t>
    </dgm:pt>
    <dgm:pt modelId="{1572A95B-1DEA-4A7F-B040-3635E62B7557}">
      <dgm:prSet/>
      <dgm:spPr/>
      <dgm:t>
        <a:bodyPr/>
        <a:lstStyle/>
        <a:p>
          <a:r>
            <a:rPr kumimoji="1" lang="zh-CN" b="1"/>
            <a:t>总结与复习</a:t>
          </a:r>
          <a:endParaRPr lang="zh-CN"/>
        </a:p>
      </dgm:t>
    </dgm:pt>
    <dgm:pt modelId="{BFC4095A-D1B7-4545-AEC5-3898DB947CF9}" type="parTrans" cxnId="{7B66649A-396B-4385-AC58-9C54DF99A9BD}">
      <dgm:prSet/>
      <dgm:spPr/>
      <dgm:t>
        <a:bodyPr/>
        <a:lstStyle/>
        <a:p>
          <a:endParaRPr lang="zh-CN" altLang="en-US"/>
        </a:p>
      </dgm:t>
    </dgm:pt>
    <dgm:pt modelId="{4FE696C0-0FEF-407F-B3D4-97538ECE5986}" type="sibTrans" cxnId="{7B66649A-396B-4385-AC58-9C54DF99A9BD}">
      <dgm:prSet/>
      <dgm:spPr/>
      <dgm:t>
        <a:bodyPr/>
        <a:lstStyle/>
        <a:p>
          <a:endParaRPr lang="zh-CN" altLang="en-US"/>
        </a:p>
      </dgm:t>
    </dgm:pt>
    <dgm:pt modelId="{B5EC175B-C68C-4A1E-B90B-34CEB5E56AB2}">
      <dgm:prSet custT="1"/>
      <dgm:spPr/>
      <dgm:t>
        <a:bodyPr/>
        <a:lstStyle/>
        <a:p>
          <a:r>
            <a:rPr lang="zh-CN" altLang="en-US" sz="1800" dirty="0">
              <a:latin typeface="隶书" panose="02010509060101010101" pitchFamily="49" charset="-122"/>
              <a:ea typeface="隶书" panose="02010509060101010101" pitchFamily="49" charset="-122"/>
            </a:rPr>
            <a:t>公众号或博主推荐</a:t>
          </a:r>
        </a:p>
      </dgm:t>
    </dgm:pt>
    <dgm:pt modelId="{AFCD8F25-1D08-4A5E-B6B1-D48CC1F3CA1D}" type="parTrans" cxnId="{60D92F04-5843-4485-835E-9EF27C34EA01}">
      <dgm:prSet/>
      <dgm:spPr/>
      <dgm:t>
        <a:bodyPr/>
        <a:lstStyle/>
        <a:p>
          <a:endParaRPr lang="zh-CN" altLang="en-US"/>
        </a:p>
      </dgm:t>
    </dgm:pt>
    <dgm:pt modelId="{43AB12DC-FE3B-4978-A20F-58AD80962352}" type="sibTrans" cxnId="{60D92F04-5843-4485-835E-9EF27C34EA01}">
      <dgm:prSet/>
      <dgm:spPr/>
      <dgm:t>
        <a:bodyPr/>
        <a:lstStyle/>
        <a:p>
          <a:endParaRPr lang="zh-CN" altLang="en-US"/>
        </a:p>
      </dgm:t>
    </dgm:pt>
    <dgm:pt modelId="{F73F0899-50D8-41C1-82F5-69261645CF58}">
      <dgm:prSet custT="1"/>
      <dgm:spPr/>
      <dgm:t>
        <a:bodyPr/>
        <a:lstStyle/>
        <a:p>
          <a:r>
            <a:rPr lang="zh-CN" altLang="en-US" sz="1800" dirty="0">
              <a:latin typeface="隶书" panose="02010509060101010101" pitchFamily="49" charset="-122"/>
              <a:ea typeface="隶书" panose="02010509060101010101" pitchFamily="49" charset="-122"/>
            </a:rPr>
            <a:t>数据库定期检索</a:t>
          </a:r>
        </a:p>
      </dgm:t>
    </dgm:pt>
    <dgm:pt modelId="{F9661D31-E67F-406B-9C4A-E5B6A44B6E1B}" type="parTrans" cxnId="{C4EDB1FB-0AFA-4F05-B360-4ECC1CB3DE5D}">
      <dgm:prSet/>
      <dgm:spPr/>
      <dgm:t>
        <a:bodyPr/>
        <a:lstStyle/>
        <a:p>
          <a:endParaRPr lang="zh-CN" altLang="en-US"/>
        </a:p>
      </dgm:t>
    </dgm:pt>
    <dgm:pt modelId="{DB867F0B-3A2C-4AFE-A5E1-6874729EE6A6}" type="sibTrans" cxnId="{C4EDB1FB-0AFA-4F05-B360-4ECC1CB3DE5D}">
      <dgm:prSet/>
      <dgm:spPr/>
      <dgm:t>
        <a:bodyPr/>
        <a:lstStyle/>
        <a:p>
          <a:endParaRPr lang="zh-CN" altLang="en-US"/>
        </a:p>
      </dgm:t>
    </dgm:pt>
    <dgm:pt modelId="{D0CC2B98-94AE-4F0B-8A15-8397C754AA82}">
      <dgm:prSet custT="1"/>
      <dgm:spPr/>
      <dgm:t>
        <a:bodyPr/>
        <a:lstStyle/>
        <a:p>
          <a:r>
            <a:rPr lang="zh-CN" altLang="en-US" sz="1800" kern="1200">
              <a:latin typeface="隶书" panose="02010509060101010101" pitchFamily="49" charset="-122"/>
              <a:ea typeface="隶书" panose="02010509060101010101" pitchFamily="49" charset="-122"/>
              <a:cs typeface="+mn-cs"/>
            </a:rPr>
            <a:t>泛读</a:t>
          </a:r>
          <a:endParaRPr lang="zh-CN" altLang="en-US" sz="1800" kern="1200" dirty="0">
            <a:latin typeface="隶书" panose="02010509060101010101" pitchFamily="49" charset="-122"/>
            <a:ea typeface="隶书" panose="02010509060101010101" pitchFamily="49" charset="-122"/>
            <a:cs typeface="+mn-cs"/>
          </a:endParaRPr>
        </a:p>
      </dgm:t>
    </dgm:pt>
    <dgm:pt modelId="{69466551-6B9E-412D-BBB7-CE27AD908B94}" type="parTrans" cxnId="{8C60040F-6B49-4DF7-B29D-7FF02AB9F8BA}">
      <dgm:prSet/>
      <dgm:spPr/>
      <dgm:t>
        <a:bodyPr/>
        <a:lstStyle/>
        <a:p>
          <a:endParaRPr lang="zh-CN" altLang="en-US"/>
        </a:p>
      </dgm:t>
    </dgm:pt>
    <dgm:pt modelId="{BDFE3509-F326-43AF-AE51-76848BC469F7}" type="sibTrans" cxnId="{8C60040F-6B49-4DF7-B29D-7FF02AB9F8BA}">
      <dgm:prSet/>
      <dgm:spPr/>
      <dgm:t>
        <a:bodyPr/>
        <a:lstStyle/>
        <a:p>
          <a:endParaRPr lang="zh-CN" altLang="en-US"/>
        </a:p>
      </dgm:t>
    </dgm:pt>
    <dgm:pt modelId="{729EDACB-D1AD-4C76-9B7A-3CBE33933BA5}">
      <dgm:prSet custT="1"/>
      <dgm:spPr/>
      <dgm:t>
        <a:bodyPr/>
        <a:lstStyle/>
        <a:p>
          <a:r>
            <a:rPr lang="zh-CN" altLang="en-US" sz="1800" kern="1200">
              <a:latin typeface="隶书" panose="02010509060101010101" pitchFamily="49" charset="-122"/>
              <a:ea typeface="隶书" panose="02010509060101010101" pitchFamily="49" charset="-122"/>
              <a:cs typeface="+mn-cs"/>
            </a:rPr>
            <a:t>精读</a:t>
          </a:r>
          <a:endParaRPr lang="zh-CN" altLang="en-US" sz="1800" kern="1200" dirty="0">
            <a:latin typeface="隶书" panose="02010509060101010101" pitchFamily="49" charset="-122"/>
            <a:ea typeface="隶书" panose="02010509060101010101" pitchFamily="49" charset="-122"/>
            <a:cs typeface="+mn-cs"/>
          </a:endParaRPr>
        </a:p>
      </dgm:t>
    </dgm:pt>
    <dgm:pt modelId="{F2B2600C-D6D8-420E-AF1A-E829F016415E}" type="parTrans" cxnId="{5505AE92-CB3A-461B-9554-580CD1EF95D3}">
      <dgm:prSet/>
      <dgm:spPr/>
      <dgm:t>
        <a:bodyPr/>
        <a:lstStyle/>
        <a:p>
          <a:endParaRPr lang="zh-CN" altLang="en-US"/>
        </a:p>
      </dgm:t>
    </dgm:pt>
    <dgm:pt modelId="{5A54A9B9-0846-4DF2-870A-3A1DBD70AEFD}" type="sibTrans" cxnId="{5505AE92-CB3A-461B-9554-580CD1EF95D3}">
      <dgm:prSet/>
      <dgm:spPr/>
      <dgm:t>
        <a:bodyPr/>
        <a:lstStyle/>
        <a:p>
          <a:endParaRPr lang="zh-CN" altLang="en-US"/>
        </a:p>
      </dgm:t>
    </dgm:pt>
    <dgm:pt modelId="{988411C4-ECCD-4431-87C9-E91DF11075B6}">
      <dgm:prSet custT="1"/>
      <dgm:spPr/>
      <dgm:t>
        <a:bodyPr/>
        <a:lstStyle/>
        <a:p>
          <a:pPr marL="171450" lvl="1" indent="-171450" algn="l" defTabSz="800100">
            <a:lnSpc>
              <a:spcPct val="90000"/>
            </a:lnSpc>
            <a:spcBef>
              <a:spcPct val="0"/>
            </a:spcBef>
            <a:spcAft>
              <a:spcPct val="15000"/>
            </a:spcAft>
            <a:buChar char="•"/>
          </a:pPr>
          <a:r>
            <a:rPr lang="zh-CN" altLang="en-US" sz="1800" kern="1200">
              <a:latin typeface="隶书" panose="02010509060101010101" pitchFamily="49" charset="-122"/>
              <a:ea typeface="隶书" panose="02010509060101010101" pitchFamily="49" charset="-122"/>
              <a:cs typeface="+mn-cs"/>
            </a:rPr>
            <a:t>做笔记</a:t>
          </a:r>
          <a:endParaRPr lang="zh-CN" altLang="en-US" sz="1800" kern="1200" dirty="0">
            <a:latin typeface="隶书" panose="02010509060101010101" pitchFamily="49" charset="-122"/>
            <a:ea typeface="隶书" panose="02010509060101010101" pitchFamily="49" charset="-122"/>
            <a:cs typeface="+mn-cs"/>
          </a:endParaRPr>
        </a:p>
      </dgm:t>
    </dgm:pt>
    <dgm:pt modelId="{3F2CA506-E3F3-44B1-949A-49E0271207E4}" type="parTrans" cxnId="{A9CF89C6-0EE3-495F-A1DD-16B33757C027}">
      <dgm:prSet/>
      <dgm:spPr/>
      <dgm:t>
        <a:bodyPr/>
        <a:lstStyle/>
        <a:p>
          <a:endParaRPr lang="zh-CN" altLang="en-US"/>
        </a:p>
      </dgm:t>
    </dgm:pt>
    <dgm:pt modelId="{7B0D45E6-7F4B-4B5C-9A2E-984F45BDF3E4}" type="sibTrans" cxnId="{A9CF89C6-0EE3-495F-A1DD-16B33757C027}">
      <dgm:prSet/>
      <dgm:spPr/>
      <dgm:t>
        <a:bodyPr/>
        <a:lstStyle/>
        <a:p>
          <a:endParaRPr lang="zh-CN" altLang="en-US"/>
        </a:p>
      </dgm:t>
    </dgm:pt>
    <dgm:pt modelId="{54087DD3-B55D-4542-B626-2BD538F0A266}">
      <dgm:prSet custT="1"/>
      <dgm:spPr/>
      <dgm:t>
        <a:bodyPr/>
        <a:lstStyle/>
        <a:p>
          <a:pPr marL="171450" lvl="1" indent="-171450" algn="l" defTabSz="800100">
            <a:lnSpc>
              <a:spcPct val="90000"/>
            </a:lnSpc>
            <a:spcBef>
              <a:spcPct val="0"/>
            </a:spcBef>
            <a:spcAft>
              <a:spcPct val="15000"/>
            </a:spcAft>
            <a:buChar char="•"/>
          </a:pPr>
          <a:r>
            <a:rPr lang="zh-CN" altLang="en-US" sz="1800" kern="1200">
              <a:latin typeface="隶书" panose="02010509060101010101" pitchFamily="49" charset="-122"/>
              <a:ea typeface="隶书" panose="02010509060101010101" pitchFamily="49" charset="-122"/>
              <a:cs typeface="+mn-cs"/>
            </a:rPr>
            <a:t>笔记管理</a:t>
          </a:r>
          <a:endParaRPr lang="zh-CN" altLang="en-US" sz="1800" kern="1200" dirty="0">
            <a:latin typeface="隶书" panose="02010509060101010101" pitchFamily="49" charset="-122"/>
            <a:ea typeface="隶书" panose="02010509060101010101" pitchFamily="49" charset="-122"/>
            <a:cs typeface="+mn-cs"/>
          </a:endParaRPr>
        </a:p>
      </dgm:t>
    </dgm:pt>
    <dgm:pt modelId="{F54FA601-AE15-4969-96F8-17EA2A102A38}" type="parTrans" cxnId="{E6AEE843-DB5C-4192-AA73-C4252C6225DC}">
      <dgm:prSet/>
      <dgm:spPr/>
      <dgm:t>
        <a:bodyPr/>
        <a:lstStyle/>
        <a:p>
          <a:endParaRPr lang="zh-CN" altLang="en-US"/>
        </a:p>
      </dgm:t>
    </dgm:pt>
    <dgm:pt modelId="{0C50C496-62C3-4912-805C-714887CD3A3D}" type="sibTrans" cxnId="{E6AEE843-DB5C-4192-AA73-C4252C6225DC}">
      <dgm:prSet/>
      <dgm:spPr/>
      <dgm:t>
        <a:bodyPr/>
        <a:lstStyle/>
        <a:p>
          <a:endParaRPr lang="zh-CN" altLang="en-US"/>
        </a:p>
      </dgm:t>
    </dgm:pt>
    <dgm:pt modelId="{B0E53732-2C32-424B-9327-4CC2A0184A89}" type="pres">
      <dgm:prSet presAssocID="{B65661CD-54C8-4E6B-8862-AB5D185E43DC}" presName="Name0" presStyleCnt="0">
        <dgm:presLayoutVars>
          <dgm:dir/>
          <dgm:animLvl val="lvl"/>
          <dgm:resizeHandles val="exact"/>
        </dgm:presLayoutVars>
      </dgm:prSet>
      <dgm:spPr/>
    </dgm:pt>
    <dgm:pt modelId="{5620B2BB-1EC2-4CE2-80E9-332A08BDDE0B}" type="pres">
      <dgm:prSet presAssocID="{D25BB5CD-139A-4D17-B862-F316482DA506}" presName="composite" presStyleCnt="0"/>
      <dgm:spPr/>
    </dgm:pt>
    <dgm:pt modelId="{4AE30E91-B12D-4BDB-8F0E-F73AD5D8DAAB}" type="pres">
      <dgm:prSet presAssocID="{D25BB5CD-139A-4D17-B862-F316482DA506}" presName="parTx" presStyleLbl="alignNode1" presStyleIdx="0" presStyleCnt="3">
        <dgm:presLayoutVars>
          <dgm:chMax val="0"/>
          <dgm:chPref val="0"/>
          <dgm:bulletEnabled val="1"/>
        </dgm:presLayoutVars>
      </dgm:prSet>
      <dgm:spPr/>
    </dgm:pt>
    <dgm:pt modelId="{A84B9767-DE14-4DAC-AAAF-A4CCEE942709}" type="pres">
      <dgm:prSet presAssocID="{D25BB5CD-139A-4D17-B862-F316482DA506}" presName="desTx" presStyleLbl="alignAccFollowNode1" presStyleIdx="0" presStyleCnt="3">
        <dgm:presLayoutVars>
          <dgm:bulletEnabled val="1"/>
        </dgm:presLayoutVars>
      </dgm:prSet>
      <dgm:spPr/>
    </dgm:pt>
    <dgm:pt modelId="{71E1C1F5-F4E8-47E4-A60E-06025540553D}" type="pres">
      <dgm:prSet presAssocID="{178BDB6C-F141-4F25-9833-8E7BD826FAF2}" presName="space" presStyleCnt="0"/>
      <dgm:spPr/>
    </dgm:pt>
    <dgm:pt modelId="{8B098934-3AEE-466F-BCD1-B6D21871678F}" type="pres">
      <dgm:prSet presAssocID="{00B23145-78DE-4DAA-9217-6A6C9D86834F}" presName="composite" presStyleCnt="0"/>
      <dgm:spPr/>
    </dgm:pt>
    <dgm:pt modelId="{E9723C1C-561A-46A3-BC10-56FD1A086BDE}" type="pres">
      <dgm:prSet presAssocID="{00B23145-78DE-4DAA-9217-6A6C9D86834F}" presName="parTx" presStyleLbl="alignNode1" presStyleIdx="1" presStyleCnt="3">
        <dgm:presLayoutVars>
          <dgm:chMax val="0"/>
          <dgm:chPref val="0"/>
          <dgm:bulletEnabled val="1"/>
        </dgm:presLayoutVars>
      </dgm:prSet>
      <dgm:spPr/>
    </dgm:pt>
    <dgm:pt modelId="{14350D1E-1F5F-4659-9A1E-1EC04842ADEC}" type="pres">
      <dgm:prSet presAssocID="{00B23145-78DE-4DAA-9217-6A6C9D86834F}" presName="desTx" presStyleLbl="alignAccFollowNode1" presStyleIdx="1" presStyleCnt="3">
        <dgm:presLayoutVars>
          <dgm:bulletEnabled val="1"/>
        </dgm:presLayoutVars>
      </dgm:prSet>
      <dgm:spPr/>
    </dgm:pt>
    <dgm:pt modelId="{BED0D180-077E-4DDF-88CE-19F199D3E5FE}" type="pres">
      <dgm:prSet presAssocID="{014DA630-B79D-4F0E-9E7F-3079366A7C30}" presName="space" presStyleCnt="0"/>
      <dgm:spPr/>
    </dgm:pt>
    <dgm:pt modelId="{9E16D61F-9B7D-40FC-8970-82A1042E81F7}" type="pres">
      <dgm:prSet presAssocID="{1572A95B-1DEA-4A7F-B040-3635E62B7557}" presName="composite" presStyleCnt="0"/>
      <dgm:spPr/>
    </dgm:pt>
    <dgm:pt modelId="{0B763E20-3BA6-4BEB-AFFE-4AD890DD6BDE}" type="pres">
      <dgm:prSet presAssocID="{1572A95B-1DEA-4A7F-B040-3635E62B7557}" presName="parTx" presStyleLbl="alignNode1" presStyleIdx="2" presStyleCnt="3">
        <dgm:presLayoutVars>
          <dgm:chMax val="0"/>
          <dgm:chPref val="0"/>
          <dgm:bulletEnabled val="1"/>
        </dgm:presLayoutVars>
      </dgm:prSet>
      <dgm:spPr/>
    </dgm:pt>
    <dgm:pt modelId="{6BF84E6F-7FF0-4804-8573-3F099CF74700}" type="pres">
      <dgm:prSet presAssocID="{1572A95B-1DEA-4A7F-B040-3635E62B7557}" presName="desTx" presStyleLbl="alignAccFollowNode1" presStyleIdx="2" presStyleCnt="3">
        <dgm:presLayoutVars>
          <dgm:bulletEnabled val="1"/>
        </dgm:presLayoutVars>
      </dgm:prSet>
      <dgm:spPr/>
    </dgm:pt>
  </dgm:ptLst>
  <dgm:cxnLst>
    <dgm:cxn modelId="{60D92F04-5843-4485-835E-9EF27C34EA01}" srcId="{D25BB5CD-139A-4D17-B862-F316482DA506}" destId="{B5EC175B-C68C-4A1E-B90B-34CEB5E56AB2}" srcOrd="0" destOrd="0" parTransId="{AFCD8F25-1D08-4A5E-B6B1-D48CC1F3CA1D}" sibTransId="{43AB12DC-FE3B-4978-A20F-58AD80962352}"/>
    <dgm:cxn modelId="{E30DFD0B-9A6E-4AF6-92D7-4B0550E7FA51}" type="presOf" srcId="{00B23145-78DE-4DAA-9217-6A6C9D86834F}" destId="{E9723C1C-561A-46A3-BC10-56FD1A086BDE}" srcOrd="0" destOrd="0" presId="urn:microsoft.com/office/officeart/2005/8/layout/hList1"/>
    <dgm:cxn modelId="{8C60040F-6B49-4DF7-B29D-7FF02AB9F8BA}" srcId="{00B23145-78DE-4DAA-9217-6A6C9D86834F}" destId="{D0CC2B98-94AE-4F0B-8A15-8397C754AA82}" srcOrd="0" destOrd="0" parTransId="{69466551-6B9E-412D-BBB7-CE27AD908B94}" sibTransId="{BDFE3509-F326-43AF-AE51-76848BC469F7}"/>
    <dgm:cxn modelId="{4A1C2127-0620-4031-9415-8F46AC5C00BE}" type="presOf" srcId="{729EDACB-D1AD-4C76-9B7A-3CBE33933BA5}" destId="{14350D1E-1F5F-4659-9A1E-1EC04842ADEC}" srcOrd="0" destOrd="1" presId="urn:microsoft.com/office/officeart/2005/8/layout/hList1"/>
    <dgm:cxn modelId="{81CC4F3D-AABE-4E8A-8FC6-D8319FAE7177}" type="presOf" srcId="{B65661CD-54C8-4E6B-8862-AB5D185E43DC}" destId="{B0E53732-2C32-424B-9327-4CC2A0184A89}" srcOrd="0" destOrd="0" presId="urn:microsoft.com/office/officeart/2005/8/layout/hList1"/>
    <dgm:cxn modelId="{E6AEE843-DB5C-4192-AA73-C4252C6225DC}" srcId="{1572A95B-1DEA-4A7F-B040-3635E62B7557}" destId="{54087DD3-B55D-4542-B626-2BD538F0A266}" srcOrd="1" destOrd="0" parTransId="{F54FA601-AE15-4969-96F8-17EA2A102A38}" sibTransId="{0C50C496-62C3-4912-805C-714887CD3A3D}"/>
    <dgm:cxn modelId="{A812EE46-3EED-4717-A40D-93205B489225}" type="presOf" srcId="{D25BB5CD-139A-4D17-B862-F316482DA506}" destId="{4AE30E91-B12D-4BDB-8F0E-F73AD5D8DAAB}" srcOrd="0" destOrd="0" presId="urn:microsoft.com/office/officeart/2005/8/layout/hList1"/>
    <dgm:cxn modelId="{7606D448-DC62-417F-A02F-E5C76F8F0815}" type="presOf" srcId="{988411C4-ECCD-4431-87C9-E91DF11075B6}" destId="{6BF84E6F-7FF0-4804-8573-3F099CF74700}" srcOrd="0" destOrd="0" presId="urn:microsoft.com/office/officeart/2005/8/layout/hList1"/>
    <dgm:cxn modelId="{ACA1E36B-6D71-4E6E-A265-6842F63371F0}" type="presOf" srcId="{F73F0899-50D8-41C1-82F5-69261645CF58}" destId="{A84B9767-DE14-4DAC-AAAF-A4CCEE942709}" srcOrd="0" destOrd="1" presId="urn:microsoft.com/office/officeart/2005/8/layout/hList1"/>
    <dgm:cxn modelId="{E4AEB34F-F28F-46E2-9502-6D75E135175A}" type="presOf" srcId="{D0CC2B98-94AE-4F0B-8A15-8397C754AA82}" destId="{14350D1E-1F5F-4659-9A1E-1EC04842ADEC}" srcOrd="0" destOrd="0" presId="urn:microsoft.com/office/officeart/2005/8/layout/hList1"/>
    <dgm:cxn modelId="{D6ACF451-CF0C-4C91-A026-6CF29C2AE5C9}" type="presOf" srcId="{B5EC175B-C68C-4A1E-B90B-34CEB5E56AB2}" destId="{A84B9767-DE14-4DAC-AAAF-A4CCEE942709}" srcOrd="0" destOrd="0" presId="urn:microsoft.com/office/officeart/2005/8/layout/hList1"/>
    <dgm:cxn modelId="{5505AE92-CB3A-461B-9554-580CD1EF95D3}" srcId="{00B23145-78DE-4DAA-9217-6A6C9D86834F}" destId="{729EDACB-D1AD-4C76-9B7A-3CBE33933BA5}" srcOrd="1" destOrd="0" parTransId="{F2B2600C-D6D8-420E-AF1A-E829F016415E}" sibTransId="{5A54A9B9-0846-4DF2-870A-3A1DBD70AEFD}"/>
    <dgm:cxn modelId="{7B66649A-396B-4385-AC58-9C54DF99A9BD}" srcId="{B65661CD-54C8-4E6B-8862-AB5D185E43DC}" destId="{1572A95B-1DEA-4A7F-B040-3635E62B7557}" srcOrd="2" destOrd="0" parTransId="{BFC4095A-D1B7-4545-AEC5-3898DB947CF9}" sibTransId="{4FE696C0-0FEF-407F-B3D4-97538ECE5986}"/>
    <dgm:cxn modelId="{D7FDEC9A-E90D-4079-B4D0-180844ACABB1}" type="presOf" srcId="{1572A95B-1DEA-4A7F-B040-3635E62B7557}" destId="{0B763E20-3BA6-4BEB-AFFE-4AD890DD6BDE}" srcOrd="0" destOrd="0" presId="urn:microsoft.com/office/officeart/2005/8/layout/hList1"/>
    <dgm:cxn modelId="{1188E3B5-7B88-47C7-B94F-D51602B4E4D7}" type="presOf" srcId="{54087DD3-B55D-4542-B626-2BD538F0A266}" destId="{6BF84E6F-7FF0-4804-8573-3F099CF74700}" srcOrd="0" destOrd="1" presId="urn:microsoft.com/office/officeart/2005/8/layout/hList1"/>
    <dgm:cxn modelId="{F3BEAFBD-E1D6-473F-97E3-8BD26303A18B}" srcId="{B65661CD-54C8-4E6B-8862-AB5D185E43DC}" destId="{00B23145-78DE-4DAA-9217-6A6C9D86834F}" srcOrd="1" destOrd="0" parTransId="{B58793D3-9B86-46BD-B319-7F0C207B2D32}" sibTransId="{014DA630-B79D-4F0E-9E7F-3079366A7C30}"/>
    <dgm:cxn modelId="{A9CF89C6-0EE3-495F-A1DD-16B33757C027}" srcId="{1572A95B-1DEA-4A7F-B040-3635E62B7557}" destId="{988411C4-ECCD-4431-87C9-E91DF11075B6}" srcOrd="0" destOrd="0" parTransId="{3F2CA506-E3F3-44B1-949A-49E0271207E4}" sibTransId="{7B0D45E6-7F4B-4B5C-9A2E-984F45BDF3E4}"/>
    <dgm:cxn modelId="{4A17DFDD-F5C2-4C68-845C-235EBCFF523B}" srcId="{B65661CD-54C8-4E6B-8862-AB5D185E43DC}" destId="{D25BB5CD-139A-4D17-B862-F316482DA506}" srcOrd="0" destOrd="0" parTransId="{479D2C1D-1AB0-4E6B-B938-FEF2650F0A89}" sibTransId="{178BDB6C-F141-4F25-9833-8E7BD826FAF2}"/>
    <dgm:cxn modelId="{C4EDB1FB-0AFA-4F05-B360-4ECC1CB3DE5D}" srcId="{D25BB5CD-139A-4D17-B862-F316482DA506}" destId="{F73F0899-50D8-41C1-82F5-69261645CF58}" srcOrd="1" destOrd="0" parTransId="{F9661D31-E67F-406B-9C4A-E5B6A44B6E1B}" sibTransId="{DB867F0B-3A2C-4AFE-A5E1-6874729EE6A6}"/>
    <dgm:cxn modelId="{B062ED36-9764-44AD-A9C3-0715629D97E9}" type="presParOf" srcId="{B0E53732-2C32-424B-9327-4CC2A0184A89}" destId="{5620B2BB-1EC2-4CE2-80E9-332A08BDDE0B}" srcOrd="0" destOrd="0" presId="urn:microsoft.com/office/officeart/2005/8/layout/hList1"/>
    <dgm:cxn modelId="{56B07D95-1D7B-4F4A-B745-E6CA7DF0E760}" type="presParOf" srcId="{5620B2BB-1EC2-4CE2-80E9-332A08BDDE0B}" destId="{4AE30E91-B12D-4BDB-8F0E-F73AD5D8DAAB}" srcOrd="0" destOrd="0" presId="urn:microsoft.com/office/officeart/2005/8/layout/hList1"/>
    <dgm:cxn modelId="{47732B82-86C8-4BA1-89C5-7FC6CA50E558}" type="presParOf" srcId="{5620B2BB-1EC2-4CE2-80E9-332A08BDDE0B}" destId="{A84B9767-DE14-4DAC-AAAF-A4CCEE942709}" srcOrd="1" destOrd="0" presId="urn:microsoft.com/office/officeart/2005/8/layout/hList1"/>
    <dgm:cxn modelId="{5A1F628E-79A0-46EF-A287-F83AE1F4E0E0}" type="presParOf" srcId="{B0E53732-2C32-424B-9327-4CC2A0184A89}" destId="{71E1C1F5-F4E8-47E4-A60E-06025540553D}" srcOrd="1" destOrd="0" presId="urn:microsoft.com/office/officeart/2005/8/layout/hList1"/>
    <dgm:cxn modelId="{E4CE80CD-BAE2-4E85-B183-B3A800E8C211}" type="presParOf" srcId="{B0E53732-2C32-424B-9327-4CC2A0184A89}" destId="{8B098934-3AEE-466F-BCD1-B6D21871678F}" srcOrd="2" destOrd="0" presId="urn:microsoft.com/office/officeart/2005/8/layout/hList1"/>
    <dgm:cxn modelId="{5FF06391-7D80-47FB-B119-E284DA14865E}" type="presParOf" srcId="{8B098934-3AEE-466F-BCD1-B6D21871678F}" destId="{E9723C1C-561A-46A3-BC10-56FD1A086BDE}" srcOrd="0" destOrd="0" presId="urn:microsoft.com/office/officeart/2005/8/layout/hList1"/>
    <dgm:cxn modelId="{65D20A26-4A12-4365-AE95-4D286E4DB5DF}" type="presParOf" srcId="{8B098934-3AEE-466F-BCD1-B6D21871678F}" destId="{14350D1E-1F5F-4659-9A1E-1EC04842ADEC}" srcOrd="1" destOrd="0" presId="urn:microsoft.com/office/officeart/2005/8/layout/hList1"/>
    <dgm:cxn modelId="{525C60A3-8CF3-4006-9733-C024E080D524}" type="presParOf" srcId="{B0E53732-2C32-424B-9327-4CC2A0184A89}" destId="{BED0D180-077E-4DDF-88CE-19F199D3E5FE}" srcOrd="3" destOrd="0" presId="urn:microsoft.com/office/officeart/2005/8/layout/hList1"/>
    <dgm:cxn modelId="{E0E0083F-08F1-42FD-B331-1512BA903022}" type="presParOf" srcId="{B0E53732-2C32-424B-9327-4CC2A0184A89}" destId="{9E16D61F-9B7D-40FC-8970-82A1042E81F7}" srcOrd="4" destOrd="0" presId="urn:microsoft.com/office/officeart/2005/8/layout/hList1"/>
    <dgm:cxn modelId="{0BD849AD-567E-487F-9895-0E8AE7BF33C3}" type="presParOf" srcId="{9E16D61F-9B7D-40FC-8970-82A1042E81F7}" destId="{0B763E20-3BA6-4BEB-AFFE-4AD890DD6BDE}" srcOrd="0" destOrd="0" presId="urn:microsoft.com/office/officeart/2005/8/layout/hList1"/>
    <dgm:cxn modelId="{5100812B-94B5-443D-90D8-D04C0D0BCC42}" type="presParOf" srcId="{9E16D61F-9B7D-40FC-8970-82A1042E81F7}" destId="{6BF84E6F-7FF0-4804-8573-3F099CF7470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2AC29-E629-42A5-AF08-1B838C1BE407}">
      <dsp:nvSpPr>
        <dsp:cNvPr id="0" name=""/>
        <dsp:cNvSpPr/>
      </dsp:nvSpPr>
      <dsp:spPr>
        <a:xfrm>
          <a:off x="1286" y="260"/>
          <a:ext cx="1147443" cy="1147443"/>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a:t>LIS</a:t>
          </a:r>
          <a:endParaRPr lang="zh-CN" sz="3500" kern="1200"/>
        </a:p>
      </dsp:txBody>
      <dsp:txXfrm>
        <a:off x="169325" y="168299"/>
        <a:ext cx="811365" cy="811365"/>
      </dsp:txXfrm>
    </dsp:sp>
    <dsp:sp modelId="{B4B1660F-A426-485B-A06B-95AD3A85B000}">
      <dsp:nvSpPr>
        <dsp:cNvPr id="0" name=""/>
        <dsp:cNvSpPr/>
      </dsp:nvSpPr>
      <dsp:spPr>
        <a:xfrm>
          <a:off x="1247253" y="-180962"/>
          <a:ext cx="1333600" cy="387262"/>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1247253" y="-103510"/>
        <a:ext cx="1217421" cy="232358"/>
      </dsp:txXfrm>
    </dsp:sp>
    <dsp:sp modelId="{00B905C7-C0D6-43C2-AE46-2768FFE4A1B9}">
      <dsp:nvSpPr>
        <dsp:cNvPr id="0" name=""/>
        <dsp:cNvSpPr/>
      </dsp:nvSpPr>
      <dsp:spPr>
        <a:xfrm>
          <a:off x="2754864" y="260"/>
          <a:ext cx="1147443" cy="1147443"/>
        </a:xfrm>
        <a:prstGeom prst="ellipse">
          <a:avLst/>
        </a:prstGeom>
        <a:gradFill rotWithShape="0">
          <a:gsLst>
            <a:gs pos="0">
              <a:schemeClr val="accent4">
                <a:hueOff val="9257164"/>
                <a:satOff val="49122"/>
                <a:lumOff val="77647"/>
                <a:alphaOff val="0"/>
                <a:shade val="51000"/>
                <a:satMod val="130000"/>
              </a:schemeClr>
            </a:gs>
            <a:gs pos="80000">
              <a:schemeClr val="accent4">
                <a:hueOff val="9257164"/>
                <a:satOff val="49122"/>
                <a:lumOff val="77647"/>
                <a:alphaOff val="0"/>
                <a:shade val="93000"/>
                <a:satMod val="130000"/>
              </a:schemeClr>
            </a:gs>
            <a:gs pos="100000">
              <a:schemeClr val="accent4">
                <a:hueOff val="9257164"/>
                <a:satOff val="49122"/>
                <a:lumOff val="7764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a:t>VIS</a:t>
          </a:r>
          <a:endParaRPr lang="zh-CN" sz="3500" kern="1200"/>
        </a:p>
      </dsp:txBody>
      <dsp:txXfrm>
        <a:off x="2922903" y="168299"/>
        <a:ext cx="811365" cy="811365"/>
      </dsp:txXfrm>
    </dsp:sp>
    <dsp:sp modelId="{9A31AFFF-35CA-4F16-87D4-0AB0C3D0A62C}">
      <dsp:nvSpPr>
        <dsp:cNvPr id="0" name=""/>
        <dsp:cNvSpPr/>
      </dsp:nvSpPr>
      <dsp:spPr>
        <a:xfrm rot="10800000">
          <a:off x="1322739" y="941664"/>
          <a:ext cx="1333600" cy="387262"/>
        </a:xfrm>
        <a:prstGeom prst="rightArrow">
          <a:avLst>
            <a:gd name="adj1" fmla="val 60000"/>
            <a:gd name="adj2" fmla="val 50000"/>
          </a:avLst>
        </a:prstGeom>
        <a:gradFill rotWithShape="0">
          <a:gsLst>
            <a:gs pos="0">
              <a:schemeClr val="accent4">
                <a:hueOff val="9257164"/>
                <a:satOff val="49122"/>
                <a:lumOff val="77647"/>
                <a:alphaOff val="0"/>
                <a:shade val="51000"/>
                <a:satMod val="130000"/>
              </a:schemeClr>
            </a:gs>
            <a:gs pos="80000">
              <a:schemeClr val="accent4">
                <a:hueOff val="9257164"/>
                <a:satOff val="49122"/>
                <a:lumOff val="77647"/>
                <a:alphaOff val="0"/>
                <a:shade val="93000"/>
                <a:satMod val="130000"/>
              </a:schemeClr>
            </a:gs>
            <a:gs pos="100000">
              <a:schemeClr val="accent4">
                <a:hueOff val="9257164"/>
                <a:satOff val="49122"/>
                <a:lumOff val="7764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10800000">
        <a:off x="1438918" y="1019116"/>
        <a:ext cx="1217421" cy="232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D11CC-1ADA-4F51-A04D-D15ECE08AA6C}">
      <dsp:nvSpPr>
        <dsp:cNvPr id="0" name=""/>
        <dsp:cNvSpPr/>
      </dsp:nvSpPr>
      <dsp:spPr>
        <a:xfrm>
          <a:off x="993" y="0"/>
          <a:ext cx="2119519" cy="112311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sz="3500" kern="1200" dirty="0"/>
            <a:t>闭环检测</a:t>
          </a:r>
        </a:p>
      </dsp:txBody>
      <dsp:txXfrm>
        <a:off x="33888" y="32895"/>
        <a:ext cx="2053729" cy="1057329"/>
      </dsp:txXfrm>
    </dsp:sp>
    <dsp:sp modelId="{925A5F5B-D2C9-4F28-B79E-016D6A155174}">
      <dsp:nvSpPr>
        <dsp:cNvPr id="0" name=""/>
        <dsp:cNvSpPr/>
      </dsp:nvSpPr>
      <dsp:spPr>
        <a:xfrm>
          <a:off x="2332465" y="298739"/>
          <a:ext cx="449338" cy="52564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2332465" y="403867"/>
        <a:ext cx="314537" cy="315384"/>
      </dsp:txXfrm>
    </dsp:sp>
    <dsp:sp modelId="{084F9D7D-B83E-4913-A3CF-D9D5D1844C3A}">
      <dsp:nvSpPr>
        <dsp:cNvPr id="0" name=""/>
        <dsp:cNvSpPr/>
      </dsp:nvSpPr>
      <dsp:spPr>
        <a:xfrm>
          <a:off x="2968320" y="0"/>
          <a:ext cx="2119519" cy="112311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sz="3500" kern="1200" dirty="0"/>
            <a:t>闭环修正</a:t>
          </a:r>
        </a:p>
      </dsp:txBody>
      <dsp:txXfrm>
        <a:off x="3001215" y="32895"/>
        <a:ext cx="2053729" cy="10573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30E91-B12D-4BDB-8F0E-F73AD5D8DAAB}">
      <dsp:nvSpPr>
        <dsp:cNvPr id="0" name=""/>
        <dsp:cNvSpPr/>
      </dsp:nvSpPr>
      <dsp:spPr>
        <a:xfrm>
          <a:off x="2428" y="1080900"/>
          <a:ext cx="2368153" cy="8640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kumimoji="1" lang="zh-CN" sz="3000" b="1" kern="1200" dirty="0"/>
            <a:t>找论文</a:t>
          </a:r>
          <a:endParaRPr lang="zh-CN" sz="3000" kern="1200" dirty="0"/>
        </a:p>
      </dsp:txBody>
      <dsp:txXfrm>
        <a:off x="2428" y="1080900"/>
        <a:ext cx="2368153" cy="864000"/>
      </dsp:txXfrm>
    </dsp:sp>
    <dsp:sp modelId="{A84B9767-DE14-4DAC-AAAF-A4CCEE942709}">
      <dsp:nvSpPr>
        <dsp:cNvPr id="0" name=""/>
        <dsp:cNvSpPr/>
      </dsp:nvSpPr>
      <dsp:spPr>
        <a:xfrm>
          <a:off x="2428" y="1944900"/>
          <a:ext cx="2368153" cy="131760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隶书" panose="02010509060101010101" pitchFamily="49" charset="-122"/>
              <a:ea typeface="隶书" panose="02010509060101010101" pitchFamily="49" charset="-122"/>
            </a:rPr>
            <a:t>公众号或博主推荐</a:t>
          </a:r>
        </a:p>
        <a:p>
          <a:pPr marL="171450" lvl="1" indent="-171450" algn="l" defTabSz="800100">
            <a:lnSpc>
              <a:spcPct val="90000"/>
            </a:lnSpc>
            <a:spcBef>
              <a:spcPct val="0"/>
            </a:spcBef>
            <a:spcAft>
              <a:spcPct val="15000"/>
            </a:spcAft>
            <a:buChar char="•"/>
          </a:pPr>
          <a:r>
            <a:rPr lang="zh-CN" altLang="en-US" sz="1800" kern="1200" dirty="0">
              <a:latin typeface="隶书" panose="02010509060101010101" pitchFamily="49" charset="-122"/>
              <a:ea typeface="隶书" panose="02010509060101010101" pitchFamily="49" charset="-122"/>
            </a:rPr>
            <a:t>数据库定期检索</a:t>
          </a:r>
        </a:p>
      </dsp:txBody>
      <dsp:txXfrm>
        <a:off x="2428" y="1944900"/>
        <a:ext cx="2368153" cy="1317600"/>
      </dsp:txXfrm>
    </dsp:sp>
    <dsp:sp modelId="{E9723C1C-561A-46A3-BC10-56FD1A086BDE}">
      <dsp:nvSpPr>
        <dsp:cNvPr id="0" name=""/>
        <dsp:cNvSpPr/>
      </dsp:nvSpPr>
      <dsp:spPr>
        <a:xfrm>
          <a:off x="2702123" y="1080900"/>
          <a:ext cx="2368153" cy="8640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kumimoji="1" lang="zh-CN" sz="3000" b="1" kern="1200"/>
            <a:t>读论文</a:t>
          </a:r>
          <a:endParaRPr lang="zh-CN" sz="3000" kern="1200"/>
        </a:p>
      </dsp:txBody>
      <dsp:txXfrm>
        <a:off x="2702123" y="1080900"/>
        <a:ext cx="2368153" cy="864000"/>
      </dsp:txXfrm>
    </dsp:sp>
    <dsp:sp modelId="{14350D1E-1F5F-4659-9A1E-1EC04842ADEC}">
      <dsp:nvSpPr>
        <dsp:cNvPr id="0" name=""/>
        <dsp:cNvSpPr/>
      </dsp:nvSpPr>
      <dsp:spPr>
        <a:xfrm>
          <a:off x="2702123" y="1944900"/>
          <a:ext cx="2368153" cy="131760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a:latin typeface="隶书" panose="02010509060101010101" pitchFamily="49" charset="-122"/>
              <a:ea typeface="隶书" panose="02010509060101010101" pitchFamily="49" charset="-122"/>
              <a:cs typeface="+mn-cs"/>
            </a:rPr>
            <a:t>泛读</a:t>
          </a:r>
          <a:endParaRPr lang="zh-CN" altLang="en-US" sz="1800" kern="1200" dirty="0">
            <a:latin typeface="隶书" panose="02010509060101010101" pitchFamily="49" charset="-122"/>
            <a:ea typeface="隶书" panose="02010509060101010101" pitchFamily="49" charset="-122"/>
            <a:cs typeface="+mn-cs"/>
          </a:endParaRPr>
        </a:p>
        <a:p>
          <a:pPr marL="171450" lvl="1" indent="-171450" algn="l" defTabSz="800100">
            <a:lnSpc>
              <a:spcPct val="90000"/>
            </a:lnSpc>
            <a:spcBef>
              <a:spcPct val="0"/>
            </a:spcBef>
            <a:spcAft>
              <a:spcPct val="15000"/>
            </a:spcAft>
            <a:buChar char="•"/>
          </a:pPr>
          <a:r>
            <a:rPr lang="zh-CN" altLang="en-US" sz="1800" kern="1200">
              <a:latin typeface="隶书" panose="02010509060101010101" pitchFamily="49" charset="-122"/>
              <a:ea typeface="隶书" panose="02010509060101010101" pitchFamily="49" charset="-122"/>
              <a:cs typeface="+mn-cs"/>
            </a:rPr>
            <a:t>精读</a:t>
          </a:r>
          <a:endParaRPr lang="zh-CN" altLang="en-US" sz="1800" kern="1200" dirty="0">
            <a:latin typeface="隶书" panose="02010509060101010101" pitchFamily="49" charset="-122"/>
            <a:ea typeface="隶书" panose="02010509060101010101" pitchFamily="49" charset="-122"/>
            <a:cs typeface="+mn-cs"/>
          </a:endParaRPr>
        </a:p>
      </dsp:txBody>
      <dsp:txXfrm>
        <a:off x="2702123" y="1944900"/>
        <a:ext cx="2368153" cy="1317600"/>
      </dsp:txXfrm>
    </dsp:sp>
    <dsp:sp modelId="{0B763E20-3BA6-4BEB-AFFE-4AD890DD6BDE}">
      <dsp:nvSpPr>
        <dsp:cNvPr id="0" name=""/>
        <dsp:cNvSpPr/>
      </dsp:nvSpPr>
      <dsp:spPr>
        <a:xfrm>
          <a:off x="5401818" y="1080900"/>
          <a:ext cx="2368153" cy="8640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kumimoji="1" lang="zh-CN" sz="3000" b="1" kern="1200"/>
            <a:t>总结与复习</a:t>
          </a:r>
          <a:endParaRPr lang="zh-CN" sz="3000" kern="1200"/>
        </a:p>
      </dsp:txBody>
      <dsp:txXfrm>
        <a:off x="5401818" y="1080900"/>
        <a:ext cx="2368153" cy="864000"/>
      </dsp:txXfrm>
    </dsp:sp>
    <dsp:sp modelId="{6BF84E6F-7FF0-4804-8573-3F099CF74700}">
      <dsp:nvSpPr>
        <dsp:cNvPr id="0" name=""/>
        <dsp:cNvSpPr/>
      </dsp:nvSpPr>
      <dsp:spPr>
        <a:xfrm>
          <a:off x="5401818" y="1944900"/>
          <a:ext cx="2368153" cy="131760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a:latin typeface="隶书" panose="02010509060101010101" pitchFamily="49" charset="-122"/>
              <a:ea typeface="隶书" panose="02010509060101010101" pitchFamily="49" charset="-122"/>
              <a:cs typeface="+mn-cs"/>
            </a:rPr>
            <a:t>做笔记</a:t>
          </a:r>
          <a:endParaRPr lang="zh-CN" altLang="en-US" sz="1800" kern="1200" dirty="0">
            <a:latin typeface="隶书" panose="02010509060101010101" pitchFamily="49" charset="-122"/>
            <a:ea typeface="隶书" panose="02010509060101010101" pitchFamily="49" charset="-122"/>
            <a:cs typeface="+mn-cs"/>
          </a:endParaRPr>
        </a:p>
        <a:p>
          <a:pPr marL="171450" lvl="1" indent="-171450" algn="l" defTabSz="800100">
            <a:lnSpc>
              <a:spcPct val="90000"/>
            </a:lnSpc>
            <a:spcBef>
              <a:spcPct val="0"/>
            </a:spcBef>
            <a:spcAft>
              <a:spcPct val="15000"/>
            </a:spcAft>
            <a:buChar char="•"/>
          </a:pPr>
          <a:r>
            <a:rPr lang="zh-CN" altLang="en-US" sz="1800" kern="1200">
              <a:latin typeface="隶书" panose="02010509060101010101" pitchFamily="49" charset="-122"/>
              <a:ea typeface="隶书" panose="02010509060101010101" pitchFamily="49" charset="-122"/>
              <a:cs typeface="+mn-cs"/>
            </a:rPr>
            <a:t>笔记管理</a:t>
          </a:r>
          <a:endParaRPr lang="zh-CN" altLang="en-US" sz="1800" kern="1200" dirty="0">
            <a:latin typeface="隶书" panose="02010509060101010101" pitchFamily="49" charset="-122"/>
            <a:ea typeface="隶书" panose="02010509060101010101" pitchFamily="49" charset="-122"/>
            <a:cs typeface="+mn-cs"/>
          </a:endParaRPr>
        </a:p>
      </dsp:txBody>
      <dsp:txXfrm>
        <a:off x="5401818" y="1944900"/>
        <a:ext cx="2368153" cy="131760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75F17-D309-4897-B061-C262C61624A2}" type="datetimeFigureOut">
              <a:rPr lang="zh-CN" altLang="en-US" smtClean="0"/>
              <a:t>2021/11/6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0095E-BBE3-4B2D-9014-789815EB6470}" type="slidenum">
              <a:rPr lang="zh-CN" altLang="en-US" smtClean="0"/>
              <a:t>‹#›</a:t>
            </a:fld>
            <a:endParaRPr lang="zh-CN" altLang="en-US"/>
          </a:p>
        </p:txBody>
      </p:sp>
    </p:spTree>
    <p:extLst>
      <p:ext uri="{BB962C8B-B14F-4D97-AF65-F5344CB8AC3E}">
        <p14:creationId xmlns:p14="http://schemas.microsoft.com/office/powerpoint/2010/main" val="180067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EA589871-C08A-44BE-963B-C0F74812975A}" type="datetime1">
              <a:rPr lang="zh-CN" altLang="en-US"/>
              <a:pPr>
                <a:defRPr/>
              </a:pPr>
              <a:t>2021/11/6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901C635-627C-4937-8595-E35F9BC7FF88}"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4A637771-42C8-4266-A0B8-C4FF5EFE0CFC}" type="datetime1">
              <a:rPr lang="zh-CN" altLang="en-US"/>
              <a:pPr>
                <a:defRPr/>
              </a:pPr>
              <a:t>2021/11/6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9FE1BB0-D358-4166-B270-0173456EBDB0}" type="slidenum">
              <a:rPr lang="en-US" altLang="zh-CN"/>
              <a:pPr>
                <a:defRPr/>
              </a:pPr>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0477C595-D50C-4A55-A466-98E83655D763}" type="datetime1">
              <a:rPr lang="zh-CN" altLang="en-US"/>
              <a:pPr>
                <a:defRPr/>
              </a:pPr>
              <a:t>2021/11/6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861817C-8481-43BD-980E-FE2C651A4D5D}" type="slidenum">
              <a:rPr lang="en-US" altLang="zh-CN"/>
              <a:pPr>
                <a:defRPr/>
              </a:pPr>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52600"/>
            <a:ext cx="3810000" cy="4343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3810000" cy="4343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AA71DEA2-CE73-46C6-897B-24F08398E4A1}" type="datetime1">
              <a:rPr lang="zh-CN" altLang="en-US"/>
              <a:pPr>
                <a:defRPr/>
              </a:pPr>
              <a:t>2021/11/6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E713274-2B91-426E-AE64-DD9F3B2211B9}" type="slidenum">
              <a:rPr lang="en-US" altLang="zh-CN"/>
              <a:pPr>
                <a:defRPr/>
              </a:pPr>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05D8BB1C-4049-4C1C-A80F-7B8B3BA188B3}" type="datetime1">
              <a:rPr lang="zh-CN" altLang="en-US"/>
              <a:pPr>
                <a:defRPr/>
              </a:pPr>
              <a:t>2021/11/6</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DA8FC276-FE50-463A-A18C-201CE2E8E582}" type="slidenum">
              <a:rPr lang="en-US" altLang="zh-CN"/>
              <a:pPr>
                <a:defRPr/>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0A73FD95-EC4C-4003-BD9E-6A5DCBC7A8C8}" type="datetime1">
              <a:rPr lang="zh-CN" altLang="en-US"/>
              <a:pPr>
                <a:defRPr/>
              </a:pPr>
              <a:t>2021/11/6</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D738A93-06CB-4C5B-B7D5-9D9CB7B94687}" type="slidenum">
              <a:rPr lang="en-US" altLang="zh-CN"/>
              <a:pPr>
                <a:defRPr/>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8DAB768E-6BBC-4C33-955B-2AB9E7EDBC85}" type="datetime1">
              <a:rPr lang="zh-CN" altLang="en-US"/>
              <a:pPr>
                <a:defRPr/>
              </a:pPr>
              <a:t>2021/11/6</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E0BCA21B-74CB-4D11-BAE9-18E10A2D6DA8}" type="slidenum">
              <a:rPr lang="en-US" altLang="zh-CN"/>
              <a:pPr>
                <a:defRPr/>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18CFC86-DA79-4045-AAD7-DEFB566CF202}" type="datetime1">
              <a:rPr lang="zh-CN" altLang="en-US"/>
              <a:pPr>
                <a:defRPr/>
              </a:pPr>
              <a:t>2021/11/6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D9B1E88-2C39-42DC-967F-F330B6F57F4A}"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501A791-DEDE-45E0-9363-3CA740AD15E5}" type="datetime1">
              <a:rPr lang="zh-CN" altLang="en-US"/>
              <a:pPr>
                <a:defRPr/>
              </a:pPr>
              <a:t>2021/11/6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DF3253F-49F5-4B5B-B09C-14D9DD64181F}" type="slidenum">
              <a:rPr lang="en-US" altLang="zh-CN"/>
              <a:pPr>
                <a:defRPr/>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A586B12B-19B9-4701-9FA7-B460E019589F}" type="datetime1">
              <a:rPr lang="zh-CN" altLang="en-US"/>
              <a:pPr>
                <a:defRPr/>
              </a:pPr>
              <a:t>2021/11/6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E11DDB0-F26E-4A91-B958-F16CF9F1A2AF}" type="slidenum">
              <a:rPr lang="en-US" altLang="zh-CN"/>
              <a:pPr>
                <a:defRPr/>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85800"/>
            <a:ext cx="19431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85800"/>
            <a:ext cx="56769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8FB42B65-094C-4922-B491-FB71A0FCF6B7}" type="datetime1">
              <a:rPr lang="zh-CN" altLang="en-US"/>
              <a:pPr>
                <a:defRPr/>
              </a:pPr>
              <a:t>2021/11/6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920F7F5-B9C5-4D67-86A8-06EE7BAACA4E}" type="slidenum">
              <a:rPr lang="en-US" altLang="zh-CN"/>
              <a:pPr>
                <a:defRPr/>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85800"/>
            <a:ext cx="77724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p:txBody>
          <a:bodyPr/>
          <a:lstStyle>
            <a:lvl1pPr>
              <a:defRPr/>
            </a:lvl1pPr>
          </a:lstStyle>
          <a:p>
            <a:pPr>
              <a:defRPr/>
            </a:pPr>
            <a:fld id="{21CC323F-21E2-403D-A65B-40C8A5A9E1F1}" type="datetime1">
              <a:rPr lang="zh-CN" altLang="en-US"/>
              <a:pPr>
                <a:defRPr/>
              </a:pPr>
              <a:t>2021/11/6</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BC3BD9B-03F3-47E8-B9D0-5E4239522744}"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A0B3739D-5C38-4D5D-9FA0-908745F9B740}" type="datetimeFigureOut">
              <a:rPr lang="zh-CN" altLang="en-US" smtClean="0"/>
              <a:pPr/>
              <a:t>2021/11/6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FF51C4-88E9-453E-AD19-FB846424567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B3739D-5C38-4D5D-9FA0-908745F9B740}" type="datetimeFigureOut">
              <a:rPr lang="zh-CN" altLang="en-US" smtClean="0"/>
              <a:pPr/>
              <a:t>2021/11/6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FF51C4-88E9-453E-AD19-FB846424567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0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4450"/>
            <a:ext cx="9144000" cy="694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1"/>
          </p:nvPr>
        </p:nvSpPr>
        <p:spPr bwMode="auto">
          <a:xfrm>
            <a:off x="685800" y="17526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6553200" y="6477000"/>
            <a:ext cx="1524000" cy="3810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FontTx/>
              <a:buNone/>
              <a:defRPr sz="900" i="1">
                <a:latin typeface="+mj-ea"/>
                <a:ea typeface="+mj-ea"/>
              </a:defRPr>
            </a:lvl1pPr>
          </a:lstStyle>
          <a:p>
            <a:pPr>
              <a:defRPr/>
            </a:pPr>
            <a:fld id="{B5225E8F-A69E-425A-9B07-6AD6D41DCFEA}" type="datetime1">
              <a:rPr lang="zh-CN" altLang="en-US"/>
              <a:pPr>
                <a:defRPr/>
              </a:pPr>
              <a:t>2021/11/6</a:t>
            </a:fld>
            <a:endParaRPr lang="en-US" altLang="zh-CN"/>
          </a:p>
        </p:txBody>
      </p:sp>
      <p:sp>
        <p:nvSpPr>
          <p:cNvPr id="1029" name="Rectangle 5"/>
          <p:cNvSpPr>
            <a:spLocks noGrp="1" noChangeArrowheads="1"/>
          </p:cNvSpPr>
          <p:nvPr>
            <p:ph type="ftr" sz="quarter" idx="3"/>
          </p:nvPr>
        </p:nvSpPr>
        <p:spPr bwMode="auto">
          <a:xfrm>
            <a:off x="990600" y="6400800"/>
            <a:ext cx="28956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ClrTx/>
              <a:buFontTx/>
              <a:buNone/>
              <a:defRPr sz="1050"/>
            </a:lvl1pPr>
          </a:lstStyle>
          <a:p>
            <a:pPr>
              <a:defRPr/>
            </a:pPr>
            <a:endParaRPr lang="en-US" altLang="zh-CN"/>
          </a:p>
        </p:txBody>
      </p:sp>
      <p:sp>
        <p:nvSpPr>
          <p:cNvPr id="1030" name="Rectangle 6"/>
          <p:cNvSpPr>
            <a:spLocks noGrp="1" noChangeArrowheads="1"/>
          </p:cNvSpPr>
          <p:nvPr>
            <p:ph type="sldNum" sz="quarter" idx="4"/>
          </p:nvPr>
        </p:nvSpPr>
        <p:spPr bwMode="auto">
          <a:xfrm>
            <a:off x="7667625" y="6381750"/>
            <a:ext cx="1143000"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b="1">
                <a:latin typeface="黑体" panose="02010609060101010101" pitchFamily="49" charset="-122"/>
                <a:ea typeface="黑体" panose="02010609060101010101" pitchFamily="49" charset="-122"/>
              </a:defRPr>
            </a:lvl1pPr>
          </a:lstStyle>
          <a:p>
            <a:pPr>
              <a:defRPr/>
            </a:pPr>
            <a:fld id="{EB8C5662-D156-414C-A868-17D28FF577E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algn="ctr" rtl="0" eaLnBrk="0" fontAlgn="base" hangingPunct="0">
        <a:spcBef>
          <a:spcPct val="0"/>
        </a:spcBef>
        <a:spcAft>
          <a:spcPct val="0"/>
        </a:spcAft>
        <a:defRPr kumimoji="1" sz="3000" b="1">
          <a:solidFill>
            <a:schemeClr val="tx2"/>
          </a:solidFill>
          <a:latin typeface="+mj-lt"/>
          <a:ea typeface="+mj-ea"/>
          <a:cs typeface="+mj-cs"/>
        </a:defRPr>
      </a:lvl1pPr>
      <a:lvl2pPr algn="ctr" rtl="0" eaLnBrk="0" fontAlgn="base" hangingPunct="0">
        <a:spcBef>
          <a:spcPct val="0"/>
        </a:spcBef>
        <a:spcAft>
          <a:spcPct val="0"/>
        </a:spcAft>
        <a:defRPr kumimoji="1" sz="3000" b="1">
          <a:solidFill>
            <a:schemeClr val="tx2"/>
          </a:solidFill>
          <a:latin typeface="Times New Roman" pitchFamily="18" charset="0"/>
          <a:ea typeface="黑体" panose="02010609060101010101" pitchFamily="49" charset="-122"/>
        </a:defRPr>
      </a:lvl2pPr>
      <a:lvl3pPr algn="ctr" rtl="0" eaLnBrk="0" fontAlgn="base" hangingPunct="0">
        <a:spcBef>
          <a:spcPct val="0"/>
        </a:spcBef>
        <a:spcAft>
          <a:spcPct val="0"/>
        </a:spcAft>
        <a:defRPr kumimoji="1" sz="3000" b="1">
          <a:solidFill>
            <a:schemeClr val="tx2"/>
          </a:solidFill>
          <a:latin typeface="Times New Roman" pitchFamily="18" charset="0"/>
          <a:ea typeface="黑体" panose="02010609060101010101" pitchFamily="49" charset="-122"/>
        </a:defRPr>
      </a:lvl3pPr>
      <a:lvl4pPr algn="ctr" rtl="0" eaLnBrk="0" fontAlgn="base" hangingPunct="0">
        <a:spcBef>
          <a:spcPct val="0"/>
        </a:spcBef>
        <a:spcAft>
          <a:spcPct val="0"/>
        </a:spcAft>
        <a:defRPr kumimoji="1" sz="3000" b="1">
          <a:solidFill>
            <a:schemeClr val="tx2"/>
          </a:solidFill>
          <a:latin typeface="Times New Roman" pitchFamily="18" charset="0"/>
          <a:ea typeface="黑体" panose="02010609060101010101" pitchFamily="49" charset="-122"/>
        </a:defRPr>
      </a:lvl4pPr>
      <a:lvl5pPr algn="ctr" rtl="0" eaLnBrk="0" fontAlgn="base" hangingPunct="0">
        <a:spcBef>
          <a:spcPct val="0"/>
        </a:spcBef>
        <a:spcAft>
          <a:spcPct val="0"/>
        </a:spcAft>
        <a:defRPr kumimoji="1" sz="3000" b="1">
          <a:solidFill>
            <a:schemeClr val="tx2"/>
          </a:solidFill>
          <a:latin typeface="Times New Roman" pitchFamily="18" charset="0"/>
          <a:ea typeface="黑体" panose="02010609060101010101" pitchFamily="49" charset="-122"/>
        </a:defRPr>
      </a:lvl5pPr>
      <a:lvl6pPr marL="342900" algn="ctr" rtl="0" fontAlgn="base">
        <a:spcBef>
          <a:spcPct val="0"/>
        </a:spcBef>
        <a:spcAft>
          <a:spcPct val="0"/>
        </a:spcAft>
        <a:defRPr kumimoji="1" sz="3000" b="1">
          <a:solidFill>
            <a:schemeClr val="tx2"/>
          </a:solidFill>
          <a:latin typeface="Times New Roman" pitchFamily="18" charset="0"/>
          <a:ea typeface="黑体" panose="02010609060101010101" pitchFamily="49" charset="-122"/>
        </a:defRPr>
      </a:lvl6pPr>
      <a:lvl7pPr marL="685800" algn="ctr" rtl="0" fontAlgn="base">
        <a:spcBef>
          <a:spcPct val="0"/>
        </a:spcBef>
        <a:spcAft>
          <a:spcPct val="0"/>
        </a:spcAft>
        <a:defRPr kumimoji="1" sz="3000" b="1">
          <a:solidFill>
            <a:schemeClr val="tx2"/>
          </a:solidFill>
          <a:latin typeface="Times New Roman" pitchFamily="18" charset="0"/>
          <a:ea typeface="黑体" panose="02010609060101010101" pitchFamily="49" charset="-122"/>
        </a:defRPr>
      </a:lvl7pPr>
      <a:lvl8pPr marL="1028700" algn="ctr" rtl="0" fontAlgn="base">
        <a:spcBef>
          <a:spcPct val="0"/>
        </a:spcBef>
        <a:spcAft>
          <a:spcPct val="0"/>
        </a:spcAft>
        <a:defRPr kumimoji="1" sz="3000" b="1">
          <a:solidFill>
            <a:schemeClr val="tx2"/>
          </a:solidFill>
          <a:latin typeface="Times New Roman" pitchFamily="18" charset="0"/>
          <a:ea typeface="黑体" panose="02010609060101010101" pitchFamily="49" charset="-122"/>
        </a:defRPr>
      </a:lvl8pPr>
      <a:lvl9pPr marL="1371600" algn="ctr" rtl="0" fontAlgn="base">
        <a:spcBef>
          <a:spcPct val="0"/>
        </a:spcBef>
        <a:spcAft>
          <a:spcPct val="0"/>
        </a:spcAft>
        <a:defRPr kumimoji="1" sz="3000" b="1">
          <a:solidFill>
            <a:schemeClr val="tx2"/>
          </a:solidFill>
          <a:latin typeface="Times New Roman" pitchFamily="18" charset="0"/>
          <a:ea typeface="黑体" panose="02010609060101010101" pitchFamily="49" charset="-122"/>
        </a:defRPr>
      </a:lvl9pPr>
    </p:titleStyle>
    <p:bodyStyle>
      <a:lvl1pPr marL="257175" indent="-257175" algn="l" rtl="0" eaLnBrk="0" fontAlgn="base" hangingPunct="0">
        <a:spcBef>
          <a:spcPct val="20000"/>
        </a:spcBef>
        <a:spcAft>
          <a:spcPct val="0"/>
        </a:spcAft>
        <a:buClr>
          <a:srgbClr val="FF0000"/>
        </a:buClr>
        <a:buFont typeface="Wingdings" panose="05000000000000000000" pitchFamily="2" charset="2"/>
        <a:buChar char="v"/>
        <a:defRPr kumimoji="1" sz="2400" b="1">
          <a:solidFill>
            <a:schemeClr val="tx1"/>
          </a:solidFill>
          <a:latin typeface="+mn-lt"/>
          <a:ea typeface="+mn-ea"/>
          <a:cs typeface="+mn-cs"/>
        </a:defRPr>
      </a:lvl1pPr>
      <a:lvl2pPr marL="557530" indent="-214630" algn="l" rtl="0" eaLnBrk="0" fontAlgn="base" hangingPunct="0">
        <a:spcBef>
          <a:spcPct val="20000"/>
        </a:spcBef>
        <a:spcAft>
          <a:spcPct val="0"/>
        </a:spcAft>
        <a:buClr>
          <a:srgbClr val="009900"/>
        </a:buClr>
        <a:buFont typeface="Wingdings" panose="05000000000000000000" pitchFamily="2" charset="2"/>
        <a:buChar char="Ø"/>
        <a:defRPr kumimoji="1" sz="2100" b="1">
          <a:solidFill>
            <a:schemeClr val="tx1"/>
          </a:solidFill>
          <a:latin typeface="+mn-lt"/>
          <a:ea typeface="+mn-ea"/>
        </a:defRPr>
      </a:lvl2pPr>
      <a:lvl3pPr marL="857250" indent="-171450" algn="l" rtl="0" eaLnBrk="0" fontAlgn="base" hangingPunct="0">
        <a:spcBef>
          <a:spcPct val="20000"/>
        </a:spcBef>
        <a:spcAft>
          <a:spcPct val="0"/>
        </a:spcAft>
        <a:buClr>
          <a:srgbClr val="3399FF"/>
        </a:buClr>
        <a:buFont typeface="Wingdings" panose="05000000000000000000" pitchFamily="2" charset="2"/>
        <a:buChar char="§"/>
        <a:defRPr kumimoji="1" sz="1800" b="1">
          <a:solidFill>
            <a:schemeClr val="tx1"/>
          </a:solidFill>
          <a:latin typeface="+mn-lt"/>
          <a:ea typeface="+mn-ea"/>
        </a:defRPr>
      </a:lvl3pPr>
      <a:lvl4pPr marL="1200150" indent="-171450" algn="l" rtl="0" eaLnBrk="0" fontAlgn="base" hangingPunct="0">
        <a:spcBef>
          <a:spcPct val="20000"/>
        </a:spcBef>
        <a:spcAft>
          <a:spcPct val="0"/>
        </a:spcAft>
        <a:buClr>
          <a:srgbClr val="CC00FF"/>
        </a:buClr>
        <a:buFont typeface="Wingdings" panose="05000000000000000000" pitchFamily="2" charset="2"/>
        <a:buChar char="ü"/>
        <a:defRPr kumimoji="1" sz="1500" b="1">
          <a:solidFill>
            <a:schemeClr val="tx1"/>
          </a:solidFill>
          <a:latin typeface="+mn-lt"/>
          <a:ea typeface="+mn-ea"/>
        </a:defRPr>
      </a:lvl4pPr>
      <a:lvl5pPr marL="1543050" indent="-171450" algn="l" rtl="0" eaLnBrk="0" fontAlgn="base" hangingPunct="0">
        <a:spcBef>
          <a:spcPct val="20000"/>
        </a:spcBef>
        <a:spcAft>
          <a:spcPct val="0"/>
        </a:spcAft>
        <a:buChar char="»"/>
        <a:defRPr kumimoji="1" sz="1500" b="1">
          <a:solidFill>
            <a:schemeClr val="tx1"/>
          </a:solidFill>
          <a:latin typeface="+mn-lt"/>
          <a:ea typeface="+mn-ea"/>
        </a:defRPr>
      </a:lvl5pPr>
      <a:lvl6pPr marL="1885950" indent="-171450" algn="l" rtl="0" fontAlgn="base">
        <a:spcBef>
          <a:spcPct val="20000"/>
        </a:spcBef>
        <a:spcAft>
          <a:spcPct val="0"/>
        </a:spcAft>
        <a:buChar char="»"/>
        <a:defRPr kumimoji="1" sz="1500" b="1">
          <a:solidFill>
            <a:schemeClr val="tx1"/>
          </a:solidFill>
          <a:latin typeface="+mn-lt"/>
          <a:ea typeface="+mn-ea"/>
        </a:defRPr>
      </a:lvl6pPr>
      <a:lvl7pPr marL="2228850" indent="-171450" algn="l" rtl="0" fontAlgn="base">
        <a:spcBef>
          <a:spcPct val="20000"/>
        </a:spcBef>
        <a:spcAft>
          <a:spcPct val="0"/>
        </a:spcAft>
        <a:buChar char="»"/>
        <a:defRPr kumimoji="1" sz="1500" b="1">
          <a:solidFill>
            <a:schemeClr val="tx1"/>
          </a:solidFill>
          <a:latin typeface="+mn-lt"/>
          <a:ea typeface="+mn-ea"/>
        </a:defRPr>
      </a:lvl7pPr>
      <a:lvl8pPr marL="2571750" indent="-171450" algn="l" rtl="0" fontAlgn="base">
        <a:spcBef>
          <a:spcPct val="20000"/>
        </a:spcBef>
        <a:spcAft>
          <a:spcPct val="0"/>
        </a:spcAft>
        <a:buChar char="»"/>
        <a:defRPr kumimoji="1" sz="1500" b="1">
          <a:solidFill>
            <a:schemeClr val="tx1"/>
          </a:solidFill>
          <a:latin typeface="+mn-lt"/>
          <a:ea typeface="+mn-ea"/>
        </a:defRPr>
      </a:lvl8pPr>
      <a:lvl9pPr marL="2914650" indent="-171450" algn="l" rtl="0" fontAlgn="base">
        <a:spcBef>
          <a:spcPct val="20000"/>
        </a:spcBef>
        <a:spcAft>
          <a:spcPct val="0"/>
        </a:spcAft>
        <a:buChar char="»"/>
        <a:defRPr kumimoji="1"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17.xml"/><Relationship Id="rId5" Type="http://schemas.openxmlformats.org/officeDocument/2006/relationships/tags" Target="../tags/tag13.xml"/><Relationship Id="rId4"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4785" y="2130427"/>
            <a:ext cx="7772400" cy="1470025"/>
          </a:xfrm>
        </p:spPr>
        <p:txBody>
          <a:bodyPr/>
          <a:lstStyle/>
          <a:p>
            <a:r>
              <a:rPr lang="zh-CN" altLang="en-US" sz="3600" dirty="0">
                <a:latin typeface="隶书" panose="02010509060101010101" pitchFamily="49" charset="-122"/>
                <a:ea typeface="隶书" panose="02010509060101010101" pitchFamily="49" charset="-122"/>
              </a:rPr>
              <a:t>论文分享之 </a:t>
            </a:r>
            <a:r>
              <a:rPr lang="en-US" altLang="zh-CN" sz="2800" dirty="0">
                <a:ea typeface="隶书" panose="02010509060101010101" pitchFamily="49" charset="-122"/>
              </a:rPr>
              <a:t>LVI-SAM</a:t>
            </a:r>
            <a:endParaRPr lang="zh-CN" altLang="en-US" sz="2800" dirty="0">
              <a:ea typeface="隶书" panose="02010509060101010101" pitchFamily="49" charset="-122"/>
            </a:endParaRPr>
          </a:p>
        </p:txBody>
      </p:sp>
      <p:sp>
        <p:nvSpPr>
          <p:cNvPr id="16" name="椭圆 15"/>
          <p:cNvSpPr/>
          <p:nvPr/>
        </p:nvSpPr>
        <p:spPr>
          <a:xfrm>
            <a:off x="5278022" y="4248058"/>
            <a:ext cx="695325" cy="695325"/>
          </a:xfrm>
          <a:prstGeom prst="ellipse">
            <a:avLst/>
          </a:prstGeom>
          <a:blipFill rotWithShape="1">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29127" y="4199163"/>
            <a:ext cx="793750" cy="793750"/>
          </a:xfrm>
          <a:prstGeom prst="ellipse">
            <a:avLst/>
          </a:prstGeom>
          <a:noFill/>
          <a:ln w="34925">
            <a:solidFill>
              <a:srgbClr val="005B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206990" y="4446975"/>
            <a:ext cx="1376082" cy="294005"/>
          </a:xfrm>
          <a:prstGeom prst="rect">
            <a:avLst/>
          </a:prstGeom>
          <a:solidFill>
            <a:schemeClr val="bg1"/>
          </a:solidFill>
          <a:ln w="127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866255" y="4432935"/>
            <a:ext cx="894715" cy="306705"/>
          </a:xfrm>
          <a:prstGeom prst="rect">
            <a:avLst/>
          </a:prstGeom>
          <a:noFill/>
        </p:spPr>
        <p:txBody>
          <a:bodyPr wrap="square" rtlCol="0">
            <a:spAutoFit/>
          </a:bodyPr>
          <a:lstStyle/>
          <a:p>
            <a:r>
              <a:rPr lang="zh-CN" altLang="en-US" sz="1400" b="1" dirty="0">
                <a:solidFill>
                  <a:schemeClr val="tx1">
                    <a:lumMod val="75000"/>
                    <a:lumOff val="25000"/>
                  </a:schemeClr>
                </a:solidFill>
                <a:latin typeface="黑体" panose="02010609060101010101" pitchFamily="49" charset="-122"/>
                <a:ea typeface="黑体" panose="02010609060101010101" pitchFamily="49" charset="-122"/>
              </a:rPr>
              <a:t>相恒永</a:t>
            </a:r>
          </a:p>
        </p:txBody>
      </p:sp>
      <p:sp>
        <p:nvSpPr>
          <p:cNvPr id="20" name="矩形 19"/>
          <p:cNvSpPr/>
          <p:nvPr/>
        </p:nvSpPr>
        <p:spPr>
          <a:xfrm>
            <a:off x="6214021" y="4446975"/>
            <a:ext cx="665761" cy="294005"/>
          </a:xfrm>
          <a:prstGeom prst="rect">
            <a:avLst/>
          </a:prstGeom>
          <a:solidFill>
            <a:srgbClr val="46464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185912" y="4433203"/>
            <a:ext cx="771738" cy="307777"/>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汇报人</a:t>
            </a:r>
            <a:endParaRPr lang="zh-CN" altLang="en-US" sz="1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10</a:t>
            </a:fld>
            <a:endParaRPr lang="en-US" altLang="zh-CN"/>
          </a:p>
        </p:txBody>
      </p:sp>
      <p:cxnSp>
        <p:nvCxnSpPr>
          <p:cNvPr id="23" name="直接连接符 22"/>
          <p:cNvCxnSpPr/>
          <p:nvPr/>
        </p:nvCxnSpPr>
        <p:spPr bwMode="auto">
          <a:xfrm>
            <a:off x="4182528" y="4513619"/>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
          <p:cNvSpPr>
            <a:spLocks noGrp="1" noChangeArrowheads="1"/>
          </p:cNvSpPr>
          <p:nvPr>
            <p:ph type="title"/>
          </p:nvPr>
        </p:nvSpPr>
        <p:spPr>
          <a:xfrm>
            <a:off x="4989443" y="0"/>
            <a:ext cx="3991511" cy="683816"/>
          </a:xfrm>
        </p:spPr>
        <p:txBody>
          <a:bodyPr/>
          <a:lstStyle/>
          <a:p>
            <a:r>
              <a:rPr lang="zh-CN" altLang="en-US" sz="3200" dirty="0">
                <a:solidFill>
                  <a:srgbClr val="C00000"/>
                </a:solidFill>
              </a:rPr>
              <a:t>多传感器因子图优化</a:t>
            </a:r>
            <a:endParaRPr lang="zh-CN" altLang="en-US" sz="3200" b="1" dirty="0">
              <a:solidFill>
                <a:srgbClr val="C00000"/>
              </a:solidFill>
            </a:endParaRPr>
          </a:p>
        </p:txBody>
      </p:sp>
      <p:sp>
        <p:nvSpPr>
          <p:cNvPr id="2" name="文本框 1">
            <a:extLst>
              <a:ext uri="{FF2B5EF4-FFF2-40B4-BE49-F238E27FC236}">
                <a16:creationId xmlns:a16="http://schemas.microsoft.com/office/drawing/2014/main" id="{592ADAF2-BD81-4840-A9A1-C713165657CD}"/>
              </a:ext>
            </a:extLst>
          </p:cNvPr>
          <p:cNvSpPr txBox="1"/>
          <p:nvPr/>
        </p:nvSpPr>
        <p:spPr>
          <a:xfrm>
            <a:off x="1878496" y="1052410"/>
            <a:ext cx="45719" cy="45719"/>
          </a:xfrm>
          <a:prstGeom prst="rect">
            <a:avLst/>
          </a:prstGeom>
        </p:spPr>
        <p:txBody>
          <a:bodyPr vert="horz" wrap="square" lIns="91440" tIns="45720" rIns="91440" bIns="45720" rtlCol="0">
            <a:normAutofit fontScale="25000" lnSpcReduction="20000"/>
          </a:bodyPr>
          <a:lstStyle/>
          <a:p>
            <a:pPr>
              <a:lnSpc>
                <a:spcPct val="125000"/>
              </a:lnSpc>
              <a:buClr>
                <a:srgbClr val="6F1B1B"/>
              </a:buClr>
              <a:buFont typeface="Wingdings" panose="05000000000000000000" pitchFamily="2" charset="2"/>
              <a:buChar char="Ø"/>
            </a:pPr>
            <a:endParaRPr lang="zh-CN" altLang="en-US" sz="1700" dirty="0">
              <a:latin typeface="+mn-ea"/>
              <a:cs typeface="Times New Roman" pitchFamily="18" charset="0"/>
            </a:endParaRPr>
          </a:p>
        </p:txBody>
      </p:sp>
      <p:pic>
        <p:nvPicPr>
          <p:cNvPr id="5" name="图片 4">
            <a:extLst>
              <a:ext uri="{FF2B5EF4-FFF2-40B4-BE49-F238E27FC236}">
                <a16:creationId xmlns:a16="http://schemas.microsoft.com/office/drawing/2014/main" id="{5AE54D52-898A-435E-865F-D8325D9EEB03}"/>
              </a:ext>
            </a:extLst>
          </p:cNvPr>
          <p:cNvPicPr>
            <a:picLocks noChangeAspect="1"/>
          </p:cNvPicPr>
          <p:nvPr/>
        </p:nvPicPr>
        <p:blipFill>
          <a:blip r:embed="rId2"/>
          <a:stretch>
            <a:fillRect/>
          </a:stretch>
        </p:blipFill>
        <p:spPr>
          <a:xfrm>
            <a:off x="1221654" y="737798"/>
            <a:ext cx="6043850" cy="3169227"/>
          </a:xfrm>
          <a:prstGeom prst="rect">
            <a:avLst/>
          </a:prstGeom>
        </p:spPr>
      </p:pic>
      <p:sp>
        <p:nvSpPr>
          <p:cNvPr id="9" name="圆角矩形 6">
            <a:extLst>
              <a:ext uri="{FF2B5EF4-FFF2-40B4-BE49-F238E27FC236}">
                <a16:creationId xmlns:a16="http://schemas.microsoft.com/office/drawing/2014/main" id="{0509F70E-7FE9-44EC-8A05-433ABDFB97CD}"/>
              </a:ext>
            </a:extLst>
          </p:cNvPr>
          <p:cNvSpPr/>
          <p:nvPr/>
        </p:nvSpPr>
        <p:spPr>
          <a:xfrm>
            <a:off x="477079" y="4070403"/>
            <a:ext cx="7732644" cy="2295424"/>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隶书" panose="02010509060101010101" pitchFamily="49" charset="-122"/>
                <a:ea typeface="隶书" panose="02010509060101010101" pitchFamily="49" charset="-122"/>
              </a:rPr>
              <a:t>雷达作为主传感器，依据雷达关键帧构建多传感器因子图优化结构，主要有四种约束因子。</a:t>
            </a:r>
            <a:endParaRPr lang="en-US" altLang="zh-CN" dirty="0">
              <a:solidFill>
                <a:schemeClr val="tx1"/>
              </a:solidFill>
              <a:latin typeface="隶书" panose="02010509060101010101" pitchFamily="49" charset="-122"/>
              <a:ea typeface="隶书" panose="02010509060101010101" pitchFamily="49" charset="-122"/>
            </a:endParaRPr>
          </a:p>
          <a:p>
            <a:r>
              <a:rPr lang="en-US" altLang="zh-CN" dirty="0">
                <a:solidFill>
                  <a:schemeClr val="tx1"/>
                </a:solidFill>
                <a:latin typeface="隶书" panose="02010509060101010101" pitchFamily="49" charset="-122"/>
                <a:ea typeface="隶书" panose="02010509060101010101" pitchFamily="49" charset="-122"/>
              </a:rPr>
              <a:t>IMU</a:t>
            </a:r>
            <a:r>
              <a:rPr lang="zh-CN" altLang="en-US" dirty="0">
                <a:solidFill>
                  <a:schemeClr val="tx1"/>
                </a:solidFill>
                <a:latin typeface="隶书" panose="02010509060101010101" pitchFamily="49" charset="-122"/>
                <a:ea typeface="隶书" panose="02010509060101010101" pitchFamily="49" charset="-122"/>
              </a:rPr>
              <a:t>预积分因子：两帧雷达关键帧之间</a:t>
            </a:r>
            <a:r>
              <a:rPr lang="en-US" altLang="zh-CN" dirty="0" err="1">
                <a:solidFill>
                  <a:schemeClr val="tx1"/>
                </a:solidFill>
                <a:latin typeface="隶书" panose="02010509060101010101" pitchFamily="49" charset="-122"/>
                <a:ea typeface="隶书" panose="02010509060101010101" pitchFamily="49" charset="-122"/>
              </a:rPr>
              <a:t>imu</a:t>
            </a:r>
            <a:r>
              <a:rPr lang="zh-CN" altLang="en-US" dirty="0">
                <a:solidFill>
                  <a:schemeClr val="tx1"/>
                </a:solidFill>
                <a:latin typeface="隶书" panose="02010509060101010101" pitchFamily="49" charset="-122"/>
                <a:ea typeface="隶书" panose="02010509060101010101" pitchFamily="49" charset="-122"/>
              </a:rPr>
              <a:t>测量预积分得到的相对位姿</a:t>
            </a:r>
            <a:endParaRPr lang="en-US" altLang="zh-CN" dirty="0">
              <a:solidFill>
                <a:schemeClr val="tx1"/>
              </a:solidFill>
              <a:latin typeface="隶书" panose="02010509060101010101" pitchFamily="49" charset="-122"/>
              <a:ea typeface="隶书" panose="02010509060101010101" pitchFamily="49" charset="-122"/>
            </a:endParaRPr>
          </a:p>
          <a:p>
            <a:r>
              <a:rPr lang="zh-CN" altLang="en-US" dirty="0">
                <a:solidFill>
                  <a:schemeClr val="tx1"/>
                </a:solidFill>
                <a:latin typeface="隶书" panose="02010509060101010101" pitchFamily="49" charset="-122"/>
                <a:ea typeface="隶书" panose="02010509060101010101" pitchFamily="49" charset="-122"/>
              </a:rPr>
              <a:t>视觉惯性里程计因子：</a:t>
            </a:r>
            <a:r>
              <a:rPr lang="en-US" altLang="zh-CN" dirty="0">
                <a:solidFill>
                  <a:schemeClr val="tx1"/>
                </a:solidFill>
                <a:latin typeface="隶书" panose="02010509060101010101" pitchFamily="49" charset="-122"/>
                <a:ea typeface="隶书" panose="02010509060101010101" pitchFamily="49" charset="-122"/>
              </a:rPr>
              <a:t>VIS</a:t>
            </a:r>
            <a:r>
              <a:rPr lang="zh-CN" altLang="en-US" dirty="0">
                <a:solidFill>
                  <a:schemeClr val="tx1"/>
                </a:solidFill>
                <a:latin typeface="隶书" panose="02010509060101010101" pitchFamily="49" charset="-122"/>
                <a:ea typeface="隶书" panose="02010509060101010101" pitchFamily="49" charset="-122"/>
              </a:rPr>
              <a:t>子系统输出的相对位姿估计（插值）；</a:t>
            </a:r>
            <a:endParaRPr lang="en-US" altLang="zh-CN" dirty="0">
              <a:solidFill>
                <a:schemeClr val="tx1"/>
              </a:solidFill>
              <a:latin typeface="隶书" panose="02010509060101010101" pitchFamily="49" charset="-122"/>
              <a:ea typeface="隶书" panose="02010509060101010101" pitchFamily="49" charset="-122"/>
            </a:endParaRPr>
          </a:p>
          <a:p>
            <a:r>
              <a:rPr lang="zh-CN" altLang="en-US" dirty="0">
                <a:solidFill>
                  <a:schemeClr val="tx1"/>
                </a:solidFill>
                <a:latin typeface="隶书" panose="02010509060101010101" pitchFamily="49" charset="-122"/>
                <a:ea typeface="隶书" panose="02010509060101010101" pitchFamily="49" charset="-122"/>
              </a:rPr>
              <a:t>雷达里程计因子：雷达里程计</a:t>
            </a:r>
            <a:r>
              <a:rPr lang="en-US" altLang="zh-CN" dirty="0">
                <a:solidFill>
                  <a:schemeClr val="tx1"/>
                </a:solidFill>
                <a:latin typeface="隶书" panose="02010509060101010101" pitchFamily="49" charset="-122"/>
                <a:ea typeface="隶书" panose="02010509060101010101" pitchFamily="49" charset="-122"/>
              </a:rPr>
              <a:t>scan-matching</a:t>
            </a:r>
            <a:r>
              <a:rPr lang="zh-CN" altLang="en-US" dirty="0">
                <a:solidFill>
                  <a:schemeClr val="tx1"/>
                </a:solidFill>
                <a:latin typeface="隶书" panose="02010509060101010101" pitchFamily="49" charset="-122"/>
                <a:ea typeface="隶书" panose="02010509060101010101" pitchFamily="49" charset="-122"/>
              </a:rPr>
              <a:t>的结果（依赖</a:t>
            </a:r>
            <a:r>
              <a:rPr lang="en-US" altLang="zh-CN" dirty="0">
                <a:solidFill>
                  <a:schemeClr val="tx1"/>
                </a:solidFill>
                <a:latin typeface="隶书" panose="02010509060101010101" pitchFamily="49" charset="-122"/>
                <a:ea typeface="隶书" panose="02010509060101010101" pitchFamily="49" charset="-122"/>
              </a:rPr>
              <a:t>VIS</a:t>
            </a:r>
            <a:r>
              <a:rPr lang="zh-CN" altLang="en-US" dirty="0">
                <a:solidFill>
                  <a:schemeClr val="tx1"/>
                </a:solidFill>
                <a:latin typeface="隶书" panose="02010509060101010101" pitchFamily="49" charset="-122"/>
                <a:ea typeface="隶书" panose="02010509060101010101" pitchFamily="49" charset="-122"/>
              </a:rPr>
              <a:t>或</a:t>
            </a:r>
            <a:r>
              <a:rPr lang="en-US" altLang="zh-CN" dirty="0">
                <a:solidFill>
                  <a:schemeClr val="tx1"/>
                </a:solidFill>
                <a:latin typeface="隶书" panose="02010509060101010101" pitchFamily="49" charset="-122"/>
                <a:ea typeface="隶书" panose="02010509060101010101" pitchFamily="49" charset="-122"/>
              </a:rPr>
              <a:t>IMU</a:t>
            </a:r>
            <a:r>
              <a:rPr lang="zh-CN" altLang="en-US" dirty="0">
                <a:solidFill>
                  <a:schemeClr val="tx1"/>
                </a:solidFill>
                <a:latin typeface="隶书" panose="02010509060101010101" pitchFamily="49" charset="-122"/>
                <a:ea typeface="隶书" panose="02010509060101010101" pitchFamily="49" charset="-122"/>
              </a:rPr>
              <a:t>）；</a:t>
            </a:r>
            <a:endParaRPr lang="en-US" altLang="zh-CN" dirty="0">
              <a:solidFill>
                <a:schemeClr val="tx1"/>
              </a:solidFill>
              <a:latin typeface="隶书" panose="02010509060101010101" pitchFamily="49" charset="-122"/>
              <a:ea typeface="隶书" panose="02010509060101010101" pitchFamily="49" charset="-122"/>
            </a:endParaRPr>
          </a:p>
          <a:p>
            <a:r>
              <a:rPr lang="zh-CN" altLang="en-US" dirty="0">
                <a:solidFill>
                  <a:schemeClr val="tx1"/>
                </a:solidFill>
                <a:latin typeface="隶书" panose="02010509060101010101" pitchFamily="49" charset="-122"/>
                <a:ea typeface="隶书" panose="02010509060101010101" pitchFamily="49" charset="-122"/>
              </a:rPr>
              <a:t>回环因子：回环修正后的相对位姿结果；</a:t>
            </a:r>
            <a:endParaRPr lang="en-US" altLang="zh-CN" dirty="0">
              <a:solidFill>
                <a:schemeClr val="tx1"/>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880376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11</a:t>
            </a:fld>
            <a:endParaRPr lang="en-US" altLang="zh-CN"/>
          </a:p>
        </p:txBody>
      </p:sp>
      <p:sp>
        <p:nvSpPr>
          <p:cNvPr id="21" name="Rectangle 2"/>
          <p:cNvSpPr>
            <a:spLocks noGrp="1" noChangeArrowheads="1"/>
          </p:cNvSpPr>
          <p:nvPr>
            <p:ph type="title"/>
          </p:nvPr>
        </p:nvSpPr>
        <p:spPr>
          <a:xfrm>
            <a:off x="6972299" y="0"/>
            <a:ext cx="2008655" cy="683816"/>
          </a:xfrm>
        </p:spPr>
        <p:txBody>
          <a:bodyPr/>
          <a:lstStyle/>
          <a:p>
            <a:r>
              <a:rPr lang="zh-CN" altLang="en-US" sz="3200" dirty="0">
                <a:solidFill>
                  <a:srgbClr val="C00000"/>
                </a:solidFill>
              </a:rPr>
              <a:t>故障检测</a:t>
            </a:r>
            <a:endParaRPr lang="zh-CN" altLang="en-US" sz="3200" b="1" dirty="0">
              <a:solidFill>
                <a:srgbClr val="C00000"/>
              </a:solidFill>
            </a:endParaRPr>
          </a:p>
        </p:txBody>
      </p:sp>
      <p:pic>
        <p:nvPicPr>
          <p:cNvPr id="6" name="图片 5">
            <a:extLst>
              <a:ext uri="{FF2B5EF4-FFF2-40B4-BE49-F238E27FC236}">
                <a16:creationId xmlns:a16="http://schemas.microsoft.com/office/drawing/2014/main" id="{15016903-30EB-44CE-91E1-935A8962465F}"/>
              </a:ext>
            </a:extLst>
          </p:cNvPr>
          <p:cNvPicPr>
            <a:picLocks noChangeAspect="1"/>
          </p:cNvPicPr>
          <p:nvPr/>
        </p:nvPicPr>
        <p:blipFill>
          <a:blip r:embed="rId2"/>
          <a:stretch>
            <a:fillRect/>
          </a:stretch>
        </p:blipFill>
        <p:spPr>
          <a:xfrm>
            <a:off x="0" y="744607"/>
            <a:ext cx="5005685" cy="5789543"/>
          </a:xfrm>
          <a:prstGeom prst="rect">
            <a:avLst/>
          </a:prstGeom>
        </p:spPr>
      </p:pic>
      <p:sp>
        <p:nvSpPr>
          <p:cNvPr id="16" name="圆角矩形 6">
            <a:extLst>
              <a:ext uri="{FF2B5EF4-FFF2-40B4-BE49-F238E27FC236}">
                <a16:creationId xmlns:a16="http://schemas.microsoft.com/office/drawing/2014/main" id="{B67DBCE8-D7EA-4FA8-AB38-3EDEB8F6F96A}"/>
              </a:ext>
            </a:extLst>
          </p:cNvPr>
          <p:cNvSpPr/>
          <p:nvPr/>
        </p:nvSpPr>
        <p:spPr>
          <a:xfrm>
            <a:off x="4787904" y="900773"/>
            <a:ext cx="4241796" cy="154922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5000"/>
              </a:lnSpc>
              <a:buClr>
                <a:srgbClr val="6F1B1B"/>
              </a:buClr>
            </a:pP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VIS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故障检测：</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marL="342900" lvl="0" indent="-342900">
              <a:lnSpc>
                <a:spcPct val="125000"/>
              </a:lnSpc>
              <a:buClr>
                <a:srgbClr val="6F1B1B"/>
              </a:buClr>
              <a:buFontTx/>
              <a:buAutoNum type="arabicPeriod"/>
            </a:pP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跟踪的特征数量小于一个阈值；</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marL="342900" lvl="0" indent="-342900">
              <a:lnSpc>
                <a:spcPct val="125000"/>
              </a:lnSpc>
              <a:buClr>
                <a:srgbClr val="6F1B1B"/>
              </a:buClr>
              <a:buFontTx/>
              <a:buAutoNum type="arabicPeriod"/>
            </a:pP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估计的</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IMU</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的</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bias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超过一个阈值；</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lvl="0">
              <a:lnSpc>
                <a:spcPct val="125000"/>
              </a:lnSpc>
              <a:buClr>
                <a:srgbClr val="6F1B1B"/>
              </a:buClr>
            </a:pP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如果检测到了</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VIS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失效，会通知</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并进行重新初始化；</a:t>
            </a:r>
          </a:p>
        </p:txBody>
      </p:sp>
      <mc:AlternateContent xmlns:mc="http://schemas.openxmlformats.org/markup-compatibility/2006">
        <mc:Choice xmlns:a14="http://schemas.microsoft.com/office/drawing/2010/main" Requires="a14">
          <p:sp>
            <p:nvSpPr>
              <p:cNvPr id="17" name="圆角矩形 6">
                <a:extLst>
                  <a:ext uri="{FF2B5EF4-FFF2-40B4-BE49-F238E27FC236}">
                    <a16:creationId xmlns:a16="http://schemas.microsoft.com/office/drawing/2014/main" id="{3DC40FF3-C930-42FC-9A95-554164AEF35F}"/>
                  </a:ext>
                </a:extLst>
              </p:cNvPr>
              <p:cNvSpPr/>
              <p:nvPr/>
            </p:nvSpPr>
            <p:spPr>
              <a:xfrm>
                <a:off x="4944304" y="2606161"/>
                <a:ext cx="3866321" cy="3557869"/>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buClr>
                    <a:srgbClr val="6F1B1B"/>
                  </a:buClr>
                </a:pP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故障检测：</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a:lnSpc>
                    <a:spcPct val="125000"/>
                  </a:lnSpc>
                  <a:buClr>
                    <a:srgbClr val="6F1B1B"/>
                  </a:buClr>
                </a:pP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一般</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中</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scan-matching</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的非线性优化问题如下：</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a:lnSpc>
                    <a:spcPct val="125000"/>
                  </a:lnSpc>
                  <a:buClr>
                    <a:srgbClr val="6F1B1B"/>
                  </a:buClr>
                </a:pPr>
                <a14:m>
                  <m:oMathPara xmlns:m="http://schemas.openxmlformats.org/officeDocument/2006/math">
                    <m:oMathParaPr>
                      <m:jc m:val="centerGroup"/>
                    </m:oMathParaPr>
                    <m:oMath xmlns:m="http://schemas.openxmlformats.org/officeDocument/2006/math">
                      <m:func>
                        <m:funcPr>
                          <m:ctrlPr>
                            <a:rPr lang="en-US" altLang="zh-CN" sz="1600" i="1">
                              <a:solidFill>
                                <a:srgbClr val="000000"/>
                              </a:solidFill>
                              <a:latin typeface="Cambria Math" panose="02040503050406030204" pitchFamily="18" charset="0"/>
                              <a:ea typeface="隶书" panose="02010509060101010101" pitchFamily="49" charset="-122"/>
                              <a:cs typeface="Times New Roman" pitchFamily="18" charset="0"/>
                            </a:rPr>
                          </m:ctrlPr>
                        </m:funcPr>
                        <m:fName>
                          <m:limLow>
                            <m:limLowPr>
                              <m:ctrlPr>
                                <a:rPr lang="en-US" altLang="zh-CN" sz="1600" i="1">
                                  <a:solidFill>
                                    <a:srgbClr val="000000"/>
                                  </a:solidFill>
                                  <a:latin typeface="Cambria Math" panose="02040503050406030204" pitchFamily="18" charset="0"/>
                                  <a:ea typeface="隶书" panose="02010509060101010101" pitchFamily="49" charset="-122"/>
                                  <a:cs typeface="Times New Roman" pitchFamily="18" charset="0"/>
                                </a:rPr>
                              </m:ctrlPr>
                            </m:limLowPr>
                            <m:e>
                              <m:r>
                                <m:rPr>
                                  <m:sty m:val="p"/>
                                </m:rP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min</m:t>
                              </m:r>
                            </m:e>
                            <m:lim>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𝑇</m:t>
                              </m:r>
                            </m:lim>
                          </m:limLow>
                        </m:fName>
                        <m:e>
                          <m:sSup>
                            <m:sSupPr>
                              <m:ctrlPr>
                                <a:rPr lang="en-US" altLang="zh-CN" sz="1600" i="1">
                                  <a:solidFill>
                                    <a:srgbClr val="000000"/>
                                  </a:solidFill>
                                  <a:latin typeface="Cambria Math" panose="02040503050406030204" pitchFamily="18" charset="0"/>
                                  <a:ea typeface="隶书" panose="02010509060101010101" pitchFamily="49" charset="-122"/>
                                  <a:cs typeface="Times New Roman" pitchFamily="18" charset="0"/>
                                </a:rPr>
                              </m:ctrlPr>
                            </m:sSupPr>
                            <m:e>
                              <m:d>
                                <m:dPr>
                                  <m:begChr m:val="‖"/>
                                  <m:endChr m:val="‖"/>
                                  <m:ctrlPr>
                                    <a:rPr lang="en-US" altLang="zh-CN" sz="1600" i="1">
                                      <a:solidFill>
                                        <a:srgbClr val="000000"/>
                                      </a:solidFill>
                                      <a:latin typeface="Cambria Math" panose="02040503050406030204" pitchFamily="18" charset="0"/>
                                      <a:ea typeface="隶书" panose="02010509060101010101" pitchFamily="49" charset="-122"/>
                                      <a:cs typeface="Times New Roman" pitchFamily="18" charset="0"/>
                                    </a:rPr>
                                  </m:ctrlPr>
                                </m:dPr>
                                <m:e>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𝐴𝑇</m:t>
                                  </m:r>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m:t>
                                  </m:r>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𝑏</m:t>
                                  </m:r>
                                </m:e>
                              </m:d>
                            </m:e>
                            <m:sup>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2</m:t>
                              </m:r>
                            </m:sup>
                          </m:sSup>
                        </m:e>
                      </m:func>
                    </m:oMath>
                  </m:oMathPara>
                </a14:m>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a:lnSpc>
                    <a:spcPct val="125000"/>
                  </a:lnSpc>
                  <a:buClr>
                    <a:srgbClr val="6F1B1B"/>
                  </a:buClr>
                </a:pP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其中</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A</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和</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b</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时线性化后的系数，在迭代求解时会重复的计算</a:t>
                </a:r>
                <a14:m>
                  <m:oMath xmlns:m="http://schemas.openxmlformats.org/officeDocument/2006/math">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𝐻</m:t>
                    </m:r>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m:t>
                    </m:r>
                    <m:sSup>
                      <m:sSupPr>
                        <m:ctrlPr>
                          <a:rPr lang="en-US" altLang="zh-CN" sz="1600" i="1">
                            <a:solidFill>
                              <a:srgbClr val="000000"/>
                            </a:solidFill>
                            <a:latin typeface="Cambria Math" panose="02040503050406030204" pitchFamily="18" charset="0"/>
                            <a:ea typeface="隶书" panose="02010509060101010101" pitchFamily="49" charset="-122"/>
                            <a:cs typeface="Times New Roman" pitchFamily="18" charset="0"/>
                          </a:rPr>
                        </m:ctrlPr>
                      </m:sSupPr>
                      <m:e>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𝐴</m:t>
                        </m:r>
                      </m:e>
                      <m:sup>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𝑇</m:t>
                        </m:r>
                      </m:sup>
                    </m:sSup>
                    <m:r>
                      <a:rPr lang="en-US" altLang="zh-CN" sz="1600">
                        <a:solidFill>
                          <a:srgbClr val="000000"/>
                        </a:solidFill>
                        <a:latin typeface="Cambria Math" panose="02040503050406030204" pitchFamily="18" charset="0"/>
                        <a:ea typeface="隶书" panose="02010509060101010101" pitchFamily="49" charset="-122"/>
                        <a:cs typeface="Times New Roman" pitchFamily="18" charset="0"/>
                      </a:rPr>
                      <m:t>𝐴</m:t>
                    </m:r>
                    <m:r>
                      <a:rPr lang="zh-CN" altLang="en-US" sz="1600">
                        <a:solidFill>
                          <a:srgbClr val="000000"/>
                        </a:solidFill>
                        <a:latin typeface="Cambria Math" panose="02040503050406030204" pitchFamily="18" charset="0"/>
                        <a:ea typeface="隶书" panose="02010509060101010101" pitchFamily="49" charset="-122"/>
                        <a:cs typeface="Times New Roman" pitchFamily="18" charset="0"/>
                      </a:rPr>
                      <m:t>，</m:t>
                    </m:r>
                  </m:oMath>
                </a14:m>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则如果在第一次迭代时</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H</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的最小特征值小于一个阈值，一般认为</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遇到了退化场景，此时不将雷达约束加入因子图优化；</a:t>
                </a:r>
              </a:p>
            </p:txBody>
          </p:sp>
        </mc:Choice>
        <mc:Fallback>
          <p:sp>
            <p:nvSpPr>
              <p:cNvPr id="17" name="圆角矩形 6">
                <a:extLst>
                  <a:ext uri="{FF2B5EF4-FFF2-40B4-BE49-F238E27FC236}">
                    <a16:creationId xmlns:a16="http://schemas.microsoft.com/office/drawing/2014/main" id="{3DC40FF3-C930-42FC-9A95-554164AEF35F}"/>
                  </a:ext>
                </a:extLst>
              </p:cNvPr>
              <p:cNvSpPr>
                <a:spLocks noRot="1" noChangeAspect="1" noMove="1" noResize="1" noEditPoints="1" noAdjustHandles="1" noChangeArrowheads="1" noChangeShapeType="1" noTextEdit="1"/>
              </p:cNvSpPr>
              <p:nvPr/>
            </p:nvSpPr>
            <p:spPr>
              <a:xfrm>
                <a:off x="4944304" y="2606161"/>
                <a:ext cx="3866321" cy="3557869"/>
              </a:xfrm>
              <a:prstGeom prst="roundRect">
                <a:avLst/>
              </a:prstGeom>
              <a:blipFill>
                <a:blip r:embed="rId3"/>
                <a:stretch>
                  <a:fillRect/>
                </a:stretch>
              </a:blipFill>
              <a:ln>
                <a:solidFill>
                  <a:srgbClr val="0070C0"/>
                </a:solidFill>
              </a:ln>
            </p:spPr>
            <p:txBody>
              <a:bodyPr/>
              <a:lstStyle/>
              <a:p>
                <a:r>
                  <a:rPr lang="zh-CN" altLang="en-US">
                    <a:noFill/>
                  </a:rPr>
                  <a:t> </a:t>
                </a:r>
              </a:p>
            </p:txBody>
          </p:sp>
        </mc:Fallback>
      </mc:AlternateContent>
      <p:sp>
        <p:nvSpPr>
          <p:cNvPr id="18" name="圆角矩形 6">
            <a:extLst>
              <a:ext uri="{FF2B5EF4-FFF2-40B4-BE49-F238E27FC236}">
                <a16:creationId xmlns:a16="http://schemas.microsoft.com/office/drawing/2014/main" id="{3596AF0C-6DC0-4198-AF6B-421678DB84A8}"/>
              </a:ext>
            </a:extLst>
          </p:cNvPr>
          <p:cNvSpPr/>
          <p:nvPr/>
        </p:nvSpPr>
        <p:spPr>
          <a:xfrm>
            <a:off x="273054" y="1364241"/>
            <a:ext cx="4241796" cy="302085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5000"/>
              </a:lnSpc>
              <a:buClr>
                <a:srgbClr val="6F1B1B"/>
              </a:buClr>
            </a:pP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解决方案：</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lvl="0">
              <a:lnSpc>
                <a:spcPct val="125000"/>
              </a:lnSpc>
              <a:buClr>
                <a:srgbClr val="6F1B1B"/>
              </a:buClr>
            </a:pP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VIS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发生故障：</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的</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scan-matching</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的初值改为使用</a:t>
            </a:r>
            <a:r>
              <a:rPr lang="en-US" altLang="zh-CN" sz="1600" dirty="0" err="1">
                <a:solidFill>
                  <a:srgbClr val="000000"/>
                </a:solidFill>
                <a:latin typeface="隶书" panose="02010509060101010101" pitchFamily="49" charset="-122"/>
                <a:ea typeface="隶书" panose="02010509060101010101" pitchFamily="49" charset="-122"/>
                <a:cs typeface="Times New Roman" pitchFamily="18" charset="0"/>
              </a:rPr>
              <a:t>imu</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积分得到；尝试通过</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对</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VIS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进行重新初始化；全局因子图中去除视觉里程计因子；</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lvl="0">
              <a:lnSpc>
                <a:spcPct val="125000"/>
              </a:lnSpc>
              <a:buClr>
                <a:srgbClr val="6F1B1B"/>
              </a:buClr>
            </a:pP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发生故障：</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VIS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的深度估计改为利用视差获得；全局因子图中去除雷达里程计因子。</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lvl="0">
              <a:lnSpc>
                <a:spcPct val="125000"/>
              </a:lnSpc>
              <a:buClr>
                <a:srgbClr val="6F1B1B"/>
              </a:buClr>
            </a:pPr>
            <a:endParaRPr lang="zh-CN" altLang="en-US" sz="1600" dirty="0">
              <a:solidFill>
                <a:srgbClr val="000000"/>
              </a:solidFill>
              <a:latin typeface="隶书" panose="02010509060101010101" pitchFamily="49" charset="-122"/>
              <a:ea typeface="隶书" panose="02010509060101010101" pitchFamily="49" charset="-122"/>
              <a:cs typeface="Times New Roman" pitchFamily="18" charset="0"/>
            </a:endParaRPr>
          </a:p>
        </p:txBody>
      </p:sp>
    </p:spTree>
    <p:extLst>
      <p:ext uri="{BB962C8B-B14F-4D97-AF65-F5344CB8AC3E}">
        <p14:creationId xmlns:p14="http://schemas.microsoft.com/office/powerpoint/2010/main" val="4235748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bwMode="auto">
          <a:xfrm>
            <a:off x="7667625" y="6381750"/>
            <a:ext cx="1143000" cy="304800"/>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800" b="1" kern="1200">
                <a:solidFill>
                  <a:schemeClr val="tx1"/>
                </a:solidFill>
                <a:latin typeface="黑体" panose="02010609060101010101" pitchFamily="49" charset="-122"/>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9FE1BB0-D358-4166-B270-0173456EBDB0}" type="slidenum">
              <a:rPr lang="en-US" altLang="zh-CN" smtClean="0"/>
              <a:pPr>
                <a:defRPr/>
              </a:pPr>
              <a:t>12</a:t>
            </a:fld>
            <a:endParaRPr lang="en-US" altLang="zh-CN"/>
          </a:p>
        </p:txBody>
      </p:sp>
      <p:sp>
        <p:nvSpPr>
          <p:cNvPr id="3" name="Freeform 6"/>
          <p:cNvSpPr/>
          <p:nvPr/>
        </p:nvSpPr>
        <p:spPr bwMode="auto">
          <a:xfrm>
            <a:off x="3279723" y="1963996"/>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 name="Freeform 7"/>
          <p:cNvSpPr/>
          <p:nvPr/>
        </p:nvSpPr>
        <p:spPr bwMode="auto">
          <a:xfrm>
            <a:off x="3282548" y="2885602"/>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 name="Freeform 8"/>
          <p:cNvSpPr/>
          <p:nvPr/>
        </p:nvSpPr>
        <p:spPr bwMode="auto">
          <a:xfrm>
            <a:off x="3279723" y="381385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rgbClr val="0070C0"/>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 name="TextBox 47"/>
          <p:cNvSpPr txBox="1"/>
          <p:nvPr/>
        </p:nvSpPr>
        <p:spPr>
          <a:xfrm>
            <a:off x="3996606" y="1967868"/>
            <a:ext cx="4814019"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论文背景与摘要</a:t>
            </a:r>
          </a:p>
        </p:txBody>
      </p:sp>
      <p:sp>
        <p:nvSpPr>
          <p:cNvPr id="10" name="TextBox 48"/>
          <p:cNvSpPr txBox="1"/>
          <p:nvPr/>
        </p:nvSpPr>
        <p:spPr>
          <a:xfrm>
            <a:off x="3996606" y="2747265"/>
            <a:ext cx="5112568" cy="954107"/>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论文主要创新点与核心贡献讨论</a:t>
            </a:r>
          </a:p>
        </p:txBody>
      </p:sp>
      <p:sp>
        <p:nvSpPr>
          <p:cNvPr id="11" name="TextBox 55"/>
          <p:cNvSpPr txBox="1"/>
          <p:nvPr/>
        </p:nvSpPr>
        <p:spPr>
          <a:xfrm>
            <a:off x="3996606" y="3796983"/>
            <a:ext cx="5112568"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实验分析</a:t>
            </a:r>
          </a:p>
        </p:txBody>
      </p:sp>
      <p:sp>
        <p:nvSpPr>
          <p:cNvPr id="14" name="Freeform 21"/>
          <p:cNvSpPr>
            <a:spLocks noEditPoints="1"/>
          </p:cNvSpPr>
          <p:nvPr/>
        </p:nvSpPr>
        <p:spPr bwMode="auto">
          <a:xfrm>
            <a:off x="3413775" y="2101066"/>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5" name="Freeform 22"/>
          <p:cNvSpPr>
            <a:spLocks noEditPoints="1"/>
          </p:cNvSpPr>
          <p:nvPr/>
        </p:nvSpPr>
        <p:spPr bwMode="auto">
          <a:xfrm>
            <a:off x="3437631" y="3010869"/>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1">
              <a:lumMod val="50000"/>
            </a:schemeClr>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Freeform 24"/>
          <p:cNvSpPr>
            <a:spLocks noEditPoints="1"/>
          </p:cNvSpPr>
          <p:nvPr/>
        </p:nvSpPr>
        <p:spPr bwMode="auto">
          <a:xfrm>
            <a:off x="3452847" y="3954056"/>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1"/>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cxnSp>
        <p:nvCxnSpPr>
          <p:cNvPr id="23" name="直接连接符 22"/>
          <p:cNvCxnSpPr/>
          <p:nvPr/>
        </p:nvCxnSpPr>
        <p:spPr bwMode="auto">
          <a:xfrm>
            <a:off x="4182528" y="48249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PA_组合 28"/>
          <p:cNvGrpSpPr/>
          <p:nvPr>
            <p:custDataLst>
              <p:tags r:id="rId1"/>
            </p:custDataLst>
          </p:nvPr>
        </p:nvGrpSpPr>
        <p:grpSpPr>
          <a:xfrm>
            <a:off x="426288" y="2411903"/>
            <a:ext cx="2074386" cy="2074386"/>
            <a:chOff x="1475656" y="1538154"/>
            <a:chExt cx="2074386" cy="2074386"/>
          </a:xfrm>
          <a:solidFill>
            <a:srgbClr val="0070C0"/>
          </a:solidFill>
        </p:grpSpPr>
        <p:sp>
          <p:nvSpPr>
            <p:cNvPr id="26" name="椭圆 25"/>
            <p:cNvSpPr/>
            <p:nvPr/>
          </p:nvSpPr>
          <p:spPr>
            <a:xfrm>
              <a:off x="1475656" y="1538154"/>
              <a:ext cx="2074386" cy="2074386"/>
            </a:xfrm>
            <a:prstGeom prst="ellipse">
              <a:avLst/>
            </a:prstGeom>
            <a:grp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2"/>
              </p:custDataLst>
            </p:nvPr>
          </p:nvSpPr>
          <p:spPr>
            <a:xfrm>
              <a:off x="1594745" y="2137120"/>
              <a:ext cx="1836208" cy="830997"/>
            </a:xfrm>
            <a:prstGeom prst="rect">
              <a:avLst/>
            </a:prstGeom>
            <a:grpFill/>
          </p:spPr>
          <p:txBody>
            <a:bodyPr wrap="non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目录</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8" name="Freeform 10"/>
          <p:cNvSpPr/>
          <p:nvPr/>
        </p:nvSpPr>
        <p:spPr bwMode="auto">
          <a:xfrm>
            <a:off x="3279723" y="4568196"/>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9" name="TextBox 57"/>
          <p:cNvSpPr txBox="1"/>
          <p:nvPr/>
        </p:nvSpPr>
        <p:spPr>
          <a:xfrm>
            <a:off x="3996606" y="4591821"/>
            <a:ext cx="5112568"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番外：读论文经验总结</a:t>
            </a:r>
          </a:p>
        </p:txBody>
      </p:sp>
      <p:sp>
        <p:nvSpPr>
          <p:cNvPr id="30" name="Freeform 23"/>
          <p:cNvSpPr>
            <a:spLocks noEditPoints="1"/>
          </p:cNvSpPr>
          <p:nvPr/>
        </p:nvSpPr>
        <p:spPr bwMode="auto">
          <a:xfrm>
            <a:off x="3466497" y="4689202"/>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6973884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13</a:t>
            </a:fld>
            <a:endParaRPr lang="en-US" altLang="zh-CN"/>
          </a:p>
        </p:txBody>
      </p:sp>
      <p:cxnSp>
        <p:nvCxnSpPr>
          <p:cNvPr id="23" name="直接连接符 22"/>
          <p:cNvCxnSpPr/>
          <p:nvPr/>
        </p:nvCxnSpPr>
        <p:spPr bwMode="auto">
          <a:xfrm>
            <a:off x="4182528" y="4513619"/>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
          <p:cNvSpPr>
            <a:spLocks noGrp="1" noChangeArrowheads="1"/>
          </p:cNvSpPr>
          <p:nvPr>
            <p:ph type="title"/>
          </p:nvPr>
        </p:nvSpPr>
        <p:spPr>
          <a:xfrm>
            <a:off x="6823213" y="0"/>
            <a:ext cx="2157741" cy="683816"/>
          </a:xfrm>
        </p:spPr>
        <p:txBody>
          <a:bodyPr/>
          <a:lstStyle/>
          <a:p>
            <a:r>
              <a:rPr lang="zh-CN" altLang="en-US" sz="3200" dirty="0">
                <a:solidFill>
                  <a:srgbClr val="C00000"/>
                </a:solidFill>
              </a:rPr>
              <a:t>实验分析</a:t>
            </a:r>
            <a:r>
              <a:rPr lang="en-US" altLang="zh-CN" sz="3200" dirty="0">
                <a:solidFill>
                  <a:srgbClr val="C00000"/>
                </a:solidFill>
              </a:rPr>
              <a:t>1</a:t>
            </a:r>
            <a:endParaRPr lang="zh-CN" altLang="en-US" sz="3200" b="1" dirty="0">
              <a:solidFill>
                <a:srgbClr val="C00000"/>
              </a:solidFill>
            </a:endParaRPr>
          </a:p>
        </p:txBody>
      </p:sp>
      <p:sp>
        <p:nvSpPr>
          <p:cNvPr id="2" name="文本框 1">
            <a:extLst>
              <a:ext uri="{FF2B5EF4-FFF2-40B4-BE49-F238E27FC236}">
                <a16:creationId xmlns:a16="http://schemas.microsoft.com/office/drawing/2014/main" id="{592ADAF2-BD81-4840-A9A1-C713165657CD}"/>
              </a:ext>
            </a:extLst>
          </p:cNvPr>
          <p:cNvSpPr txBox="1"/>
          <p:nvPr/>
        </p:nvSpPr>
        <p:spPr>
          <a:xfrm>
            <a:off x="1883465" y="1167849"/>
            <a:ext cx="89452" cy="95288"/>
          </a:xfrm>
          <a:prstGeom prst="rect">
            <a:avLst/>
          </a:prstGeom>
        </p:spPr>
        <p:txBody>
          <a:bodyPr vert="horz" wrap="square" lIns="91440" tIns="45720" rIns="91440" bIns="45720" rtlCol="0">
            <a:normAutofit fontScale="25000" lnSpcReduction="20000"/>
          </a:bodyPr>
          <a:lstStyle/>
          <a:p>
            <a:pPr>
              <a:lnSpc>
                <a:spcPct val="125000"/>
              </a:lnSpc>
              <a:buClr>
                <a:srgbClr val="6F1B1B"/>
              </a:buClr>
              <a:buFont typeface="Wingdings" panose="05000000000000000000" pitchFamily="2" charset="2"/>
              <a:buChar char="Ø"/>
            </a:pPr>
            <a:endParaRPr lang="zh-CN" altLang="en-US" sz="1700" dirty="0">
              <a:latin typeface="+mn-ea"/>
              <a:cs typeface="Times New Roman" pitchFamily="18" charset="0"/>
            </a:endParaRPr>
          </a:p>
        </p:txBody>
      </p:sp>
      <p:sp>
        <p:nvSpPr>
          <p:cNvPr id="17" name="文本框 16">
            <a:extLst>
              <a:ext uri="{FF2B5EF4-FFF2-40B4-BE49-F238E27FC236}">
                <a16:creationId xmlns:a16="http://schemas.microsoft.com/office/drawing/2014/main" id="{28E6362F-AB88-4A17-B3BE-83C462BCAC03}"/>
              </a:ext>
            </a:extLst>
          </p:cNvPr>
          <p:cNvSpPr txBox="1"/>
          <p:nvPr/>
        </p:nvSpPr>
        <p:spPr>
          <a:xfrm>
            <a:off x="974035" y="4159526"/>
            <a:ext cx="6947452" cy="2300909"/>
          </a:xfrm>
          <a:prstGeom prst="rect">
            <a:avLst/>
          </a:prstGeom>
        </p:spPr>
        <p:txBody>
          <a:bodyPr vert="horz" wrap="square" lIns="91440" tIns="45720" rIns="91440" bIns="45720" rtlCol="0">
            <a:normAutofit/>
          </a:bodyPr>
          <a:lstStyle/>
          <a:p>
            <a:pPr>
              <a:lnSpc>
                <a:spcPct val="125000"/>
              </a:lnSpc>
              <a:buClr>
                <a:srgbClr val="6F1B1B"/>
              </a:buClr>
            </a:pPr>
            <a:endParaRPr lang="zh-CN" altLang="en-US" sz="2000" dirty="0">
              <a:latin typeface="楷体" panose="02010609060101010101" pitchFamily="49" charset="-122"/>
              <a:ea typeface="楷体" panose="02010609060101010101" pitchFamily="49" charset="-122"/>
              <a:cs typeface="Times New Roman" pitchFamily="18" charset="0"/>
            </a:endParaRPr>
          </a:p>
        </p:txBody>
      </p:sp>
      <p:pic>
        <p:nvPicPr>
          <p:cNvPr id="6" name="图片 5">
            <a:extLst>
              <a:ext uri="{FF2B5EF4-FFF2-40B4-BE49-F238E27FC236}">
                <a16:creationId xmlns:a16="http://schemas.microsoft.com/office/drawing/2014/main" id="{27DA4045-B72A-47DC-BECB-CC1C14B13BBF}"/>
              </a:ext>
            </a:extLst>
          </p:cNvPr>
          <p:cNvPicPr>
            <a:picLocks noChangeAspect="1"/>
          </p:cNvPicPr>
          <p:nvPr/>
        </p:nvPicPr>
        <p:blipFill>
          <a:blip r:embed="rId2"/>
          <a:stretch>
            <a:fillRect/>
          </a:stretch>
        </p:blipFill>
        <p:spPr>
          <a:xfrm>
            <a:off x="84897" y="836656"/>
            <a:ext cx="4831325" cy="5545094"/>
          </a:xfrm>
          <a:prstGeom prst="rect">
            <a:avLst/>
          </a:prstGeom>
        </p:spPr>
      </p:pic>
      <p:sp>
        <p:nvSpPr>
          <p:cNvPr id="11" name="圆角矩形 6">
            <a:extLst>
              <a:ext uri="{FF2B5EF4-FFF2-40B4-BE49-F238E27FC236}">
                <a16:creationId xmlns:a16="http://schemas.microsoft.com/office/drawing/2014/main" id="{003B45D8-5A08-4CB7-AAF0-CEEE54920BE4}"/>
              </a:ext>
            </a:extLst>
          </p:cNvPr>
          <p:cNvSpPr/>
          <p:nvPr/>
        </p:nvSpPr>
        <p:spPr>
          <a:xfrm>
            <a:off x="5008910" y="2255971"/>
            <a:ext cx="3464200" cy="222461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buClr>
                <a:srgbClr val="6F1B1B"/>
              </a:buClr>
            </a:pP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A1</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：单纯的</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VIS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系统（是否包含</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lidar</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辅助深度估计）</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a:lnSpc>
                <a:spcPct val="125000"/>
              </a:lnSpc>
              <a:buClr>
                <a:srgbClr val="6F1B1B"/>
              </a:buClr>
            </a:pP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A2</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：单纯的</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系统</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a:lnSpc>
                <a:spcPct val="125000"/>
              </a:lnSpc>
              <a:buClr>
                <a:srgbClr val="6F1B1B"/>
              </a:buClr>
            </a:pP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A3</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VIS+LIS</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系统（是否包含</a:t>
            </a: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lidar</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辅助深度估计）</a:t>
            </a:r>
            <a:endParaRPr lang="en-US" altLang="zh-CN" sz="1600" dirty="0">
              <a:solidFill>
                <a:srgbClr val="000000"/>
              </a:solidFill>
              <a:latin typeface="隶书" panose="02010509060101010101" pitchFamily="49" charset="-122"/>
              <a:ea typeface="隶书" panose="02010509060101010101" pitchFamily="49" charset="-122"/>
              <a:cs typeface="Times New Roman" pitchFamily="18" charset="0"/>
            </a:endParaRPr>
          </a:p>
          <a:p>
            <a:pPr>
              <a:lnSpc>
                <a:spcPct val="125000"/>
              </a:lnSpc>
              <a:buClr>
                <a:srgbClr val="6F1B1B"/>
              </a:buClr>
            </a:pPr>
            <a:r>
              <a:rPr lang="en-US" altLang="zh-CN" sz="1600" dirty="0">
                <a:solidFill>
                  <a:srgbClr val="000000"/>
                </a:solidFill>
                <a:latin typeface="隶书" panose="02010509060101010101" pitchFamily="49" charset="-122"/>
                <a:ea typeface="隶书" panose="02010509060101010101" pitchFamily="49" charset="-122"/>
                <a:cs typeface="Times New Roman" pitchFamily="18" charset="0"/>
              </a:rPr>
              <a:t>A4</a:t>
            </a:r>
            <a:r>
              <a:rPr lang="zh-CN" altLang="en-US" sz="1600" dirty="0">
                <a:solidFill>
                  <a:srgbClr val="000000"/>
                </a:solidFill>
                <a:latin typeface="隶书" panose="02010509060101010101" pitchFamily="49" charset="-122"/>
                <a:ea typeface="隶书" panose="02010509060101010101" pitchFamily="49" charset="-122"/>
                <a:cs typeface="Times New Roman" pitchFamily="18" charset="0"/>
              </a:rPr>
              <a:t>：完全体，包含回环检测修正。</a:t>
            </a:r>
          </a:p>
        </p:txBody>
      </p:sp>
    </p:spTree>
    <p:extLst>
      <p:ext uri="{BB962C8B-B14F-4D97-AF65-F5344CB8AC3E}">
        <p14:creationId xmlns:p14="http://schemas.microsoft.com/office/powerpoint/2010/main" val="28452439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14</a:t>
            </a:fld>
            <a:endParaRPr lang="en-US" altLang="zh-CN"/>
          </a:p>
        </p:txBody>
      </p:sp>
      <p:cxnSp>
        <p:nvCxnSpPr>
          <p:cNvPr id="23" name="直接连接符 22"/>
          <p:cNvCxnSpPr/>
          <p:nvPr/>
        </p:nvCxnSpPr>
        <p:spPr bwMode="auto">
          <a:xfrm>
            <a:off x="4182528" y="4513619"/>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
          <p:cNvSpPr>
            <a:spLocks noGrp="1" noChangeArrowheads="1"/>
          </p:cNvSpPr>
          <p:nvPr>
            <p:ph type="title"/>
          </p:nvPr>
        </p:nvSpPr>
        <p:spPr>
          <a:xfrm>
            <a:off x="6559827" y="0"/>
            <a:ext cx="2421128" cy="683816"/>
          </a:xfrm>
        </p:spPr>
        <p:txBody>
          <a:bodyPr/>
          <a:lstStyle/>
          <a:p>
            <a:r>
              <a:rPr lang="zh-CN" altLang="en-US" sz="3200" dirty="0">
                <a:solidFill>
                  <a:srgbClr val="C00000"/>
                </a:solidFill>
              </a:rPr>
              <a:t>实验分析</a:t>
            </a:r>
            <a:r>
              <a:rPr lang="en-US" altLang="zh-CN" sz="3200" dirty="0">
                <a:solidFill>
                  <a:srgbClr val="C00000"/>
                </a:solidFill>
              </a:rPr>
              <a:t>2</a:t>
            </a:r>
            <a:endParaRPr lang="zh-CN" altLang="en-US" sz="3200" b="1" dirty="0">
              <a:solidFill>
                <a:srgbClr val="C00000"/>
              </a:solidFill>
            </a:endParaRPr>
          </a:p>
        </p:txBody>
      </p:sp>
      <p:sp>
        <p:nvSpPr>
          <p:cNvPr id="2" name="文本框 1">
            <a:extLst>
              <a:ext uri="{FF2B5EF4-FFF2-40B4-BE49-F238E27FC236}">
                <a16:creationId xmlns:a16="http://schemas.microsoft.com/office/drawing/2014/main" id="{592ADAF2-BD81-4840-A9A1-C713165657CD}"/>
              </a:ext>
            </a:extLst>
          </p:cNvPr>
          <p:cNvSpPr txBox="1"/>
          <p:nvPr/>
        </p:nvSpPr>
        <p:spPr>
          <a:xfrm>
            <a:off x="1883465" y="1167849"/>
            <a:ext cx="89452" cy="95288"/>
          </a:xfrm>
          <a:prstGeom prst="rect">
            <a:avLst/>
          </a:prstGeom>
        </p:spPr>
        <p:txBody>
          <a:bodyPr vert="horz" wrap="square" lIns="91440" tIns="45720" rIns="91440" bIns="45720" rtlCol="0">
            <a:normAutofit fontScale="25000" lnSpcReduction="20000"/>
          </a:bodyPr>
          <a:lstStyle/>
          <a:p>
            <a:pPr>
              <a:lnSpc>
                <a:spcPct val="125000"/>
              </a:lnSpc>
              <a:buClr>
                <a:srgbClr val="6F1B1B"/>
              </a:buClr>
              <a:buFont typeface="Wingdings" panose="05000000000000000000" pitchFamily="2" charset="2"/>
              <a:buChar char="Ø"/>
            </a:pPr>
            <a:endParaRPr lang="zh-CN" altLang="en-US" sz="1700" dirty="0">
              <a:latin typeface="+mn-ea"/>
              <a:cs typeface="Times New Roman" pitchFamily="18" charset="0"/>
            </a:endParaRPr>
          </a:p>
        </p:txBody>
      </p:sp>
      <p:sp>
        <p:nvSpPr>
          <p:cNvPr id="17" name="文本框 16">
            <a:extLst>
              <a:ext uri="{FF2B5EF4-FFF2-40B4-BE49-F238E27FC236}">
                <a16:creationId xmlns:a16="http://schemas.microsoft.com/office/drawing/2014/main" id="{28E6362F-AB88-4A17-B3BE-83C462BCAC03}"/>
              </a:ext>
            </a:extLst>
          </p:cNvPr>
          <p:cNvSpPr txBox="1"/>
          <p:nvPr/>
        </p:nvSpPr>
        <p:spPr>
          <a:xfrm>
            <a:off x="974035" y="4159526"/>
            <a:ext cx="6947452" cy="2300909"/>
          </a:xfrm>
          <a:prstGeom prst="rect">
            <a:avLst/>
          </a:prstGeom>
        </p:spPr>
        <p:txBody>
          <a:bodyPr vert="horz" wrap="square" lIns="91440" tIns="45720" rIns="91440" bIns="45720" rtlCol="0">
            <a:normAutofit/>
          </a:bodyPr>
          <a:lstStyle/>
          <a:p>
            <a:pPr>
              <a:lnSpc>
                <a:spcPct val="125000"/>
              </a:lnSpc>
              <a:buClr>
                <a:srgbClr val="6F1B1B"/>
              </a:buClr>
            </a:pPr>
            <a:endParaRPr lang="zh-CN" altLang="en-US" sz="2000" dirty="0">
              <a:latin typeface="楷体" panose="02010609060101010101" pitchFamily="49" charset="-122"/>
              <a:ea typeface="楷体" panose="02010609060101010101" pitchFamily="49" charset="-122"/>
              <a:cs typeface="Times New Roman" pitchFamily="18" charset="0"/>
            </a:endParaRPr>
          </a:p>
        </p:txBody>
      </p:sp>
      <p:pic>
        <p:nvPicPr>
          <p:cNvPr id="5" name="图片 4">
            <a:extLst>
              <a:ext uri="{FF2B5EF4-FFF2-40B4-BE49-F238E27FC236}">
                <a16:creationId xmlns:a16="http://schemas.microsoft.com/office/drawing/2014/main" id="{3F542F21-709A-4B12-B0E2-96986EF41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7550"/>
            <a:ext cx="9144000" cy="2831297"/>
          </a:xfrm>
          <a:prstGeom prst="rect">
            <a:avLst/>
          </a:prstGeom>
        </p:spPr>
      </p:pic>
    </p:spTree>
    <p:extLst>
      <p:ext uri="{BB962C8B-B14F-4D97-AF65-F5344CB8AC3E}">
        <p14:creationId xmlns:p14="http://schemas.microsoft.com/office/powerpoint/2010/main" val="30518648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bwMode="auto">
          <a:xfrm>
            <a:off x="7667625" y="6381750"/>
            <a:ext cx="1143000" cy="304800"/>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800" b="1" kern="1200">
                <a:solidFill>
                  <a:schemeClr val="tx1"/>
                </a:solidFill>
                <a:latin typeface="黑体" panose="02010609060101010101" pitchFamily="49" charset="-122"/>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9FE1BB0-D358-4166-B270-0173456EBDB0}" type="slidenum">
              <a:rPr lang="en-US" altLang="zh-CN" smtClean="0"/>
              <a:pPr>
                <a:defRPr/>
              </a:pPr>
              <a:t>15</a:t>
            </a:fld>
            <a:endParaRPr lang="en-US" altLang="zh-CN"/>
          </a:p>
        </p:txBody>
      </p:sp>
      <p:sp>
        <p:nvSpPr>
          <p:cNvPr id="3" name="Freeform 6"/>
          <p:cNvSpPr/>
          <p:nvPr/>
        </p:nvSpPr>
        <p:spPr bwMode="auto">
          <a:xfrm>
            <a:off x="3279723" y="1963996"/>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 name="Freeform 7"/>
          <p:cNvSpPr/>
          <p:nvPr/>
        </p:nvSpPr>
        <p:spPr bwMode="auto">
          <a:xfrm>
            <a:off x="3282548" y="2885602"/>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 name="Freeform 8"/>
          <p:cNvSpPr/>
          <p:nvPr/>
        </p:nvSpPr>
        <p:spPr bwMode="auto">
          <a:xfrm>
            <a:off x="3279723" y="381385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 name="TextBox 47"/>
          <p:cNvSpPr txBox="1"/>
          <p:nvPr/>
        </p:nvSpPr>
        <p:spPr>
          <a:xfrm>
            <a:off x="3996606" y="1967868"/>
            <a:ext cx="4814019"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论文背景与摘要</a:t>
            </a:r>
          </a:p>
        </p:txBody>
      </p:sp>
      <p:sp>
        <p:nvSpPr>
          <p:cNvPr id="10" name="TextBox 48"/>
          <p:cNvSpPr txBox="1"/>
          <p:nvPr/>
        </p:nvSpPr>
        <p:spPr>
          <a:xfrm>
            <a:off x="3996606" y="2747265"/>
            <a:ext cx="5112568" cy="954107"/>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论文主要创新点与核心贡献讨论</a:t>
            </a:r>
          </a:p>
        </p:txBody>
      </p:sp>
      <p:sp>
        <p:nvSpPr>
          <p:cNvPr id="11" name="TextBox 55"/>
          <p:cNvSpPr txBox="1"/>
          <p:nvPr/>
        </p:nvSpPr>
        <p:spPr>
          <a:xfrm>
            <a:off x="3996606" y="3796983"/>
            <a:ext cx="5112568"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实验分析</a:t>
            </a:r>
          </a:p>
        </p:txBody>
      </p:sp>
      <p:sp>
        <p:nvSpPr>
          <p:cNvPr id="14" name="Freeform 21"/>
          <p:cNvSpPr>
            <a:spLocks noEditPoints="1"/>
          </p:cNvSpPr>
          <p:nvPr/>
        </p:nvSpPr>
        <p:spPr bwMode="auto">
          <a:xfrm>
            <a:off x="3413775" y="2101066"/>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5" name="Freeform 22"/>
          <p:cNvSpPr>
            <a:spLocks noEditPoints="1"/>
          </p:cNvSpPr>
          <p:nvPr/>
        </p:nvSpPr>
        <p:spPr bwMode="auto">
          <a:xfrm>
            <a:off x="3437631" y="3010869"/>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1">
              <a:lumMod val="50000"/>
            </a:schemeClr>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Freeform 24"/>
          <p:cNvSpPr>
            <a:spLocks noEditPoints="1"/>
          </p:cNvSpPr>
          <p:nvPr/>
        </p:nvSpPr>
        <p:spPr bwMode="auto">
          <a:xfrm>
            <a:off x="3452847" y="3954056"/>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cxnSp>
        <p:nvCxnSpPr>
          <p:cNvPr id="23" name="直接连接符 22"/>
          <p:cNvCxnSpPr/>
          <p:nvPr/>
        </p:nvCxnSpPr>
        <p:spPr bwMode="auto">
          <a:xfrm>
            <a:off x="4182528" y="48249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PA_组合 28"/>
          <p:cNvGrpSpPr/>
          <p:nvPr>
            <p:custDataLst>
              <p:tags r:id="rId1"/>
            </p:custDataLst>
          </p:nvPr>
        </p:nvGrpSpPr>
        <p:grpSpPr>
          <a:xfrm>
            <a:off x="426288" y="2411903"/>
            <a:ext cx="2074386" cy="2074386"/>
            <a:chOff x="1475656" y="1538154"/>
            <a:chExt cx="2074386" cy="2074386"/>
          </a:xfrm>
          <a:solidFill>
            <a:srgbClr val="0070C0"/>
          </a:solidFill>
        </p:grpSpPr>
        <p:sp>
          <p:nvSpPr>
            <p:cNvPr id="26" name="椭圆 25"/>
            <p:cNvSpPr/>
            <p:nvPr/>
          </p:nvSpPr>
          <p:spPr>
            <a:xfrm>
              <a:off x="1475656" y="1538154"/>
              <a:ext cx="2074386" cy="2074386"/>
            </a:xfrm>
            <a:prstGeom prst="ellipse">
              <a:avLst/>
            </a:prstGeom>
            <a:grp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2"/>
              </p:custDataLst>
            </p:nvPr>
          </p:nvSpPr>
          <p:spPr>
            <a:xfrm>
              <a:off x="1594745" y="2137120"/>
              <a:ext cx="1836208" cy="830997"/>
            </a:xfrm>
            <a:prstGeom prst="rect">
              <a:avLst/>
            </a:prstGeom>
            <a:grpFill/>
          </p:spPr>
          <p:txBody>
            <a:bodyPr wrap="non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目录</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8" name="Freeform 10"/>
          <p:cNvSpPr/>
          <p:nvPr/>
        </p:nvSpPr>
        <p:spPr bwMode="auto">
          <a:xfrm>
            <a:off x="3279723" y="4568196"/>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rgbClr val="0070C0"/>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9" name="TextBox 57"/>
          <p:cNvSpPr txBox="1"/>
          <p:nvPr/>
        </p:nvSpPr>
        <p:spPr>
          <a:xfrm>
            <a:off x="3996606" y="4591821"/>
            <a:ext cx="5112568"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番外：读论文经验总结</a:t>
            </a:r>
          </a:p>
        </p:txBody>
      </p:sp>
      <p:sp>
        <p:nvSpPr>
          <p:cNvPr id="30" name="Freeform 23"/>
          <p:cNvSpPr>
            <a:spLocks noEditPoints="1"/>
          </p:cNvSpPr>
          <p:nvPr/>
        </p:nvSpPr>
        <p:spPr bwMode="auto">
          <a:xfrm>
            <a:off x="3452847" y="4689202"/>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1"/>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2846888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3436D81-C0B9-429F-989E-29A1B833AE7B}"/>
              </a:ext>
            </a:extLst>
          </p:cNvPr>
          <p:cNvGraphicFramePr>
            <a:graphicFrameLocks noGrp="1"/>
          </p:cNvGraphicFramePr>
          <p:nvPr>
            <p:ph idx="1"/>
            <p:extLst>
              <p:ext uri="{D42A27DB-BD31-4B8C-83A1-F6EECF244321}">
                <p14:modId xmlns:p14="http://schemas.microsoft.com/office/powerpoint/2010/main" val="4056844921"/>
              </p:ext>
            </p:extLst>
          </p:nvPr>
        </p:nvGraphicFramePr>
        <p:xfrm>
          <a:off x="626165" y="1091648"/>
          <a:ext cx="7772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A768E1B3-A375-464C-B091-04D31EF15805}"/>
              </a:ext>
            </a:extLst>
          </p:cNvPr>
          <p:cNvSpPr>
            <a:spLocks noGrp="1"/>
          </p:cNvSpPr>
          <p:nvPr>
            <p:ph type="sldNum" sz="quarter" idx="12"/>
          </p:nvPr>
        </p:nvSpPr>
        <p:spPr/>
        <p:txBody>
          <a:bodyPr/>
          <a:lstStyle/>
          <a:p>
            <a:pPr>
              <a:defRPr/>
            </a:pPr>
            <a:fld id="{E9FE1BB0-D358-4166-B270-0173456EBDB0}" type="slidenum">
              <a:rPr lang="en-US" altLang="zh-CN" smtClean="0"/>
              <a:pPr>
                <a:defRPr/>
              </a:pPr>
              <a:t>16</a:t>
            </a:fld>
            <a:endParaRPr lang="en-US" altLang="zh-CN"/>
          </a:p>
        </p:txBody>
      </p:sp>
    </p:spTree>
    <p:extLst>
      <p:ext uri="{BB962C8B-B14F-4D97-AF65-F5344CB8AC3E}">
        <p14:creationId xmlns:p14="http://schemas.microsoft.com/office/powerpoint/2010/main" val="2372724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1"/>
          <p:cNvSpPr txBox="1"/>
          <p:nvPr>
            <p:custDataLst>
              <p:tags r:id="rId1"/>
            </p:custDataLst>
          </p:nvPr>
        </p:nvSpPr>
        <p:spPr>
          <a:xfrm>
            <a:off x="1993297" y="3458548"/>
            <a:ext cx="5955476" cy="646331"/>
          </a:xfrm>
          <a:prstGeom prst="rect">
            <a:avLst/>
          </a:prstGeom>
          <a:noFill/>
        </p:spPr>
        <p:txBody>
          <a:bodyPr wrap="none" rtlCol="0">
            <a:spAutoFit/>
          </a:bodyPr>
          <a:lstStyle/>
          <a:p>
            <a:r>
              <a:rPr lang="zh-CN" altLang="en-US" sz="3600" dirty="0">
                <a:solidFill>
                  <a:schemeClr val="tx1">
                    <a:lumMod val="85000"/>
                    <a:lumOff val="15000"/>
                  </a:schemeClr>
                </a:solidFill>
                <a:latin typeface="隶书" panose="02010509060101010101" pitchFamily="49" charset="-122"/>
                <a:ea typeface="隶书" panose="02010509060101010101" pitchFamily="49" charset="-122"/>
              </a:rPr>
              <a:t>汇报完毕   感谢各位聆听！</a:t>
            </a:r>
          </a:p>
        </p:txBody>
      </p:sp>
      <p:sp>
        <p:nvSpPr>
          <p:cNvPr id="5" name="PA_椭圆 10"/>
          <p:cNvSpPr/>
          <p:nvPr>
            <p:custDataLst>
              <p:tags r:id="rId2"/>
            </p:custDataLst>
          </p:nvPr>
        </p:nvSpPr>
        <p:spPr>
          <a:xfrm>
            <a:off x="2136472" y="2162404"/>
            <a:ext cx="920081" cy="920081"/>
          </a:xfrm>
          <a:prstGeom prst="ellipse">
            <a:avLst/>
          </a:prstGeom>
          <a:solidFill>
            <a:srgbClr val="0070C0"/>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椭圆 12"/>
          <p:cNvSpPr/>
          <p:nvPr>
            <p:custDataLst>
              <p:tags r:id="rId3"/>
            </p:custDataLst>
          </p:nvPr>
        </p:nvSpPr>
        <p:spPr>
          <a:xfrm>
            <a:off x="1580131" y="4502406"/>
            <a:ext cx="324294" cy="324294"/>
          </a:xfrm>
          <a:prstGeom prst="ellipse">
            <a:avLst/>
          </a:prstGeom>
          <a:solidFill>
            <a:srgbClr val="BDEEFF"/>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椭圆 13"/>
          <p:cNvSpPr/>
          <p:nvPr>
            <p:custDataLst>
              <p:tags r:id="rId4"/>
            </p:custDataLst>
          </p:nvPr>
        </p:nvSpPr>
        <p:spPr>
          <a:xfrm>
            <a:off x="1219212" y="2826325"/>
            <a:ext cx="683012" cy="683012"/>
          </a:xfrm>
          <a:prstGeom prst="ellipse">
            <a:avLst/>
          </a:prstGeom>
          <a:solidFill>
            <a:srgbClr val="00B0F0"/>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椭圆 14"/>
          <p:cNvSpPr/>
          <p:nvPr>
            <p:custDataLst>
              <p:tags r:id="rId5"/>
            </p:custDataLst>
          </p:nvPr>
        </p:nvSpPr>
        <p:spPr>
          <a:xfrm>
            <a:off x="1051266" y="3829525"/>
            <a:ext cx="493119" cy="493119"/>
          </a:xfrm>
          <a:prstGeom prst="ellipse">
            <a:avLst/>
          </a:prstGeom>
          <a:solidFill>
            <a:srgbClr val="8BCDFF"/>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bwMode="auto">
          <a:xfrm>
            <a:off x="7667625" y="6381750"/>
            <a:ext cx="1143000" cy="304800"/>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800" b="1" kern="1200">
                <a:solidFill>
                  <a:schemeClr val="tx1"/>
                </a:solidFill>
                <a:latin typeface="黑体" panose="02010609060101010101" pitchFamily="49" charset="-122"/>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9FE1BB0-D358-4166-B270-0173456EBDB0}" type="slidenum">
              <a:rPr lang="en-US" altLang="zh-CN" smtClean="0"/>
              <a:pPr>
                <a:defRPr/>
              </a:pPr>
              <a:t>2</a:t>
            </a:fld>
            <a:endParaRPr lang="en-US" altLang="zh-CN"/>
          </a:p>
        </p:txBody>
      </p:sp>
      <p:sp>
        <p:nvSpPr>
          <p:cNvPr id="3" name="Freeform 6"/>
          <p:cNvSpPr/>
          <p:nvPr/>
        </p:nvSpPr>
        <p:spPr bwMode="auto">
          <a:xfrm>
            <a:off x="3279723" y="1963996"/>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rgbClr val="0070C0"/>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 name="Freeform 7"/>
          <p:cNvSpPr/>
          <p:nvPr/>
        </p:nvSpPr>
        <p:spPr bwMode="auto">
          <a:xfrm>
            <a:off x="3282548" y="2885602"/>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 name="Freeform 8"/>
          <p:cNvSpPr/>
          <p:nvPr/>
        </p:nvSpPr>
        <p:spPr bwMode="auto">
          <a:xfrm>
            <a:off x="3279723" y="381385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 name="TextBox 47"/>
          <p:cNvSpPr txBox="1"/>
          <p:nvPr/>
        </p:nvSpPr>
        <p:spPr>
          <a:xfrm>
            <a:off x="3996606" y="1967868"/>
            <a:ext cx="4814019"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论文背景与摘要</a:t>
            </a:r>
          </a:p>
        </p:txBody>
      </p:sp>
      <p:sp>
        <p:nvSpPr>
          <p:cNvPr id="10" name="TextBox 48"/>
          <p:cNvSpPr txBox="1"/>
          <p:nvPr/>
        </p:nvSpPr>
        <p:spPr>
          <a:xfrm>
            <a:off x="3996606" y="2747265"/>
            <a:ext cx="5112568" cy="954107"/>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论文主要创新点与核心贡献讨论</a:t>
            </a:r>
          </a:p>
        </p:txBody>
      </p:sp>
      <p:sp>
        <p:nvSpPr>
          <p:cNvPr id="11" name="TextBox 55"/>
          <p:cNvSpPr txBox="1"/>
          <p:nvPr/>
        </p:nvSpPr>
        <p:spPr>
          <a:xfrm>
            <a:off x="3996606" y="3796983"/>
            <a:ext cx="5112568"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实验分析</a:t>
            </a:r>
          </a:p>
        </p:txBody>
      </p:sp>
      <p:sp>
        <p:nvSpPr>
          <p:cNvPr id="14" name="Freeform 21"/>
          <p:cNvSpPr>
            <a:spLocks noEditPoints="1"/>
          </p:cNvSpPr>
          <p:nvPr/>
        </p:nvSpPr>
        <p:spPr bwMode="auto">
          <a:xfrm>
            <a:off x="3413775" y="2101066"/>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1"/>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5" name="Freeform 22"/>
          <p:cNvSpPr>
            <a:spLocks noEditPoints="1"/>
          </p:cNvSpPr>
          <p:nvPr/>
        </p:nvSpPr>
        <p:spPr bwMode="auto">
          <a:xfrm>
            <a:off x="3437631" y="3010869"/>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1">
              <a:lumMod val="50000"/>
            </a:schemeClr>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Freeform 24"/>
          <p:cNvSpPr>
            <a:spLocks noEditPoints="1"/>
          </p:cNvSpPr>
          <p:nvPr/>
        </p:nvSpPr>
        <p:spPr bwMode="auto">
          <a:xfrm>
            <a:off x="3452847" y="3954056"/>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cxnSp>
        <p:nvCxnSpPr>
          <p:cNvPr id="23" name="直接连接符 22"/>
          <p:cNvCxnSpPr/>
          <p:nvPr/>
        </p:nvCxnSpPr>
        <p:spPr bwMode="auto">
          <a:xfrm>
            <a:off x="4182528" y="48249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PA_组合 28"/>
          <p:cNvGrpSpPr/>
          <p:nvPr>
            <p:custDataLst>
              <p:tags r:id="rId1"/>
            </p:custDataLst>
          </p:nvPr>
        </p:nvGrpSpPr>
        <p:grpSpPr>
          <a:xfrm>
            <a:off x="426288" y="2411903"/>
            <a:ext cx="2074386" cy="2074386"/>
            <a:chOff x="1475656" y="1538154"/>
            <a:chExt cx="2074386" cy="2074386"/>
          </a:xfrm>
          <a:solidFill>
            <a:srgbClr val="0070C0"/>
          </a:solidFill>
        </p:grpSpPr>
        <p:sp>
          <p:nvSpPr>
            <p:cNvPr id="26" name="椭圆 25"/>
            <p:cNvSpPr/>
            <p:nvPr/>
          </p:nvSpPr>
          <p:spPr>
            <a:xfrm>
              <a:off x="1475656" y="1538154"/>
              <a:ext cx="2074386" cy="2074386"/>
            </a:xfrm>
            <a:prstGeom prst="ellipse">
              <a:avLst/>
            </a:prstGeom>
            <a:grp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2"/>
              </p:custDataLst>
            </p:nvPr>
          </p:nvSpPr>
          <p:spPr>
            <a:xfrm>
              <a:off x="1594745" y="2137120"/>
              <a:ext cx="1836208" cy="830997"/>
            </a:xfrm>
            <a:prstGeom prst="rect">
              <a:avLst/>
            </a:prstGeom>
            <a:grpFill/>
          </p:spPr>
          <p:txBody>
            <a:bodyPr wrap="non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目录</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8" name="Freeform 10"/>
          <p:cNvSpPr/>
          <p:nvPr/>
        </p:nvSpPr>
        <p:spPr bwMode="auto">
          <a:xfrm>
            <a:off x="3279723" y="4568196"/>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9" name="TextBox 57"/>
          <p:cNvSpPr txBox="1"/>
          <p:nvPr/>
        </p:nvSpPr>
        <p:spPr>
          <a:xfrm>
            <a:off x="3996606" y="4591821"/>
            <a:ext cx="5112568"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番外：读论文经验总结</a:t>
            </a:r>
          </a:p>
        </p:txBody>
      </p:sp>
      <p:sp>
        <p:nvSpPr>
          <p:cNvPr id="30" name="Freeform 23"/>
          <p:cNvSpPr>
            <a:spLocks noEditPoints="1"/>
          </p:cNvSpPr>
          <p:nvPr/>
        </p:nvSpPr>
        <p:spPr bwMode="auto">
          <a:xfrm>
            <a:off x="3466497" y="4689202"/>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775537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3</a:t>
            </a:fld>
            <a:endParaRPr lang="en-US" altLang="zh-CN"/>
          </a:p>
        </p:txBody>
      </p:sp>
      <p:cxnSp>
        <p:nvCxnSpPr>
          <p:cNvPr id="23" name="直接连接符 22"/>
          <p:cNvCxnSpPr/>
          <p:nvPr/>
        </p:nvCxnSpPr>
        <p:spPr bwMode="auto">
          <a:xfrm>
            <a:off x="4182528" y="4513619"/>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
          <p:cNvSpPr>
            <a:spLocks noGrp="1" noChangeArrowheads="1"/>
          </p:cNvSpPr>
          <p:nvPr>
            <p:ph type="title"/>
          </p:nvPr>
        </p:nvSpPr>
        <p:spPr>
          <a:xfrm>
            <a:off x="6738731" y="0"/>
            <a:ext cx="2242224" cy="683816"/>
          </a:xfrm>
        </p:spPr>
        <p:txBody>
          <a:bodyPr/>
          <a:lstStyle/>
          <a:p>
            <a:r>
              <a:rPr lang="zh-CN" altLang="en-US" sz="3200" dirty="0">
                <a:solidFill>
                  <a:srgbClr val="C00000"/>
                </a:solidFill>
              </a:rPr>
              <a:t>背景与摘要</a:t>
            </a:r>
            <a:endParaRPr lang="zh-CN" altLang="en-US" sz="3200" b="1" dirty="0">
              <a:solidFill>
                <a:srgbClr val="C00000"/>
              </a:solidFill>
            </a:endParaRPr>
          </a:p>
        </p:txBody>
      </p:sp>
      <p:sp>
        <p:nvSpPr>
          <p:cNvPr id="7" name="圆角矩形 6"/>
          <p:cNvSpPr/>
          <p:nvPr/>
        </p:nvSpPr>
        <p:spPr>
          <a:xfrm>
            <a:off x="704564" y="829377"/>
            <a:ext cx="7177166" cy="753666"/>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5000"/>
              </a:lnSpc>
              <a:buClr>
                <a:srgbClr val="6F1B1B"/>
              </a:buClr>
            </a:pPr>
            <a:r>
              <a:rPr lang="en-US" altLang="zh-CN" sz="2000" b="1" dirty="0">
                <a:solidFill>
                  <a:srgbClr val="000000"/>
                </a:solidFill>
                <a:latin typeface="+mj-lt"/>
                <a:ea typeface="Yu Gothic UI" panose="020B0500000000000000" pitchFamily="34" charset="-128"/>
                <a:cs typeface="Times New Roman" pitchFamily="18" charset="0"/>
              </a:rPr>
              <a:t>LVI-SAM:Tightly-coupled Lidar-Visual-Inertial Odometry via Smoothing and Mapping</a:t>
            </a:r>
            <a:endParaRPr lang="zh-CN" altLang="en-US" sz="2000" b="1" dirty="0">
              <a:latin typeface="+mj-lt"/>
            </a:endParaRPr>
          </a:p>
        </p:txBody>
      </p:sp>
      <p:sp>
        <p:nvSpPr>
          <p:cNvPr id="2" name="文本框 1">
            <a:extLst>
              <a:ext uri="{FF2B5EF4-FFF2-40B4-BE49-F238E27FC236}">
                <a16:creationId xmlns:a16="http://schemas.microsoft.com/office/drawing/2014/main" id="{592ADAF2-BD81-4840-A9A1-C713165657CD}"/>
              </a:ext>
            </a:extLst>
          </p:cNvPr>
          <p:cNvSpPr txBox="1"/>
          <p:nvPr/>
        </p:nvSpPr>
        <p:spPr>
          <a:xfrm>
            <a:off x="1878496" y="1052410"/>
            <a:ext cx="45719" cy="45719"/>
          </a:xfrm>
          <a:prstGeom prst="rect">
            <a:avLst/>
          </a:prstGeom>
        </p:spPr>
        <p:txBody>
          <a:bodyPr vert="horz" wrap="square" lIns="91440" tIns="45720" rIns="91440" bIns="45720" rtlCol="0">
            <a:normAutofit fontScale="25000" lnSpcReduction="20000"/>
          </a:bodyPr>
          <a:lstStyle/>
          <a:p>
            <a:pPr>
              <a:lnSpc>
                <a:spcPct val="125000"/>
              </a:lnSpc>
              <a:buClr>
                <a:srgbClr val="6F1B1B"/>
              </a:buClr>
              <a:buFont typeface="Wingdings" panose="05000000000000000000" pitchFamily="2" charset="2"/>
              <a:buChar char="Ø"/>
            </a:pPr>
            <a:endParaRPr lang="zh-CN" altLang="en-US" sz="1700" dirty="0">
              <a:latin typeface="+mn-ea"/>
              <a:cs typeface="Times New Roman" pitchFamily="18" charset="0"/>
            </a:endParaRPr>
          </a:p>
        </p:txBody>
      </p:sp>
      <p:sp>
        <p:nvSpPr>
          <p:cNvPr id="14" name="圆角矩形 6">
            <a:extLst>
              <a:ext uri="{FF2B5EF4-FFF2-40B4-BE49-F238E27FC236}">
                <a16:creationId xmlns:a16="http://schemas.microsoft.com/office/drawing/2014/main" id="{8B67C0B9-C1D4-4BE9-A3A6-8B50E8724066}"/>
              </a:ext>
            </a:extLst>
          </p:cNvPr>
          <p:cNvSpPr/>
          <p:nvPr/>
        </p:nvSpPr>
        <p:spPr>
          <a:xfrm>
            <a:off x="568984" y="2966259"/>
            <a:ext cx="7707795" cy="372028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隶书" panose="02010509060101010101" pitchFamily="49" charset="-122"/>
                <a:ea typeface="隶书" panose="02010509060101010101" pitchFamily="49" charset="-122"/>
              </a:rPr>
              <a:t>摘要：本文提出了一种可以实时运行的基于因子图优化的紧耦合雷达视觉惯性里程计系统。该工作分为</a:t>
            </a:r>
            <a:r>
              <a:rPr lang="en-US" altLang="zh-CN" dirty="0">
                <a:solidFill>
                  <a:schemeClr val="tx1"/>
                </a:solidFill>
                <a:latin typeface="隶书" panose="02010509060101010101" pitchFamily="49" charset="-122"/>
                <a:ea typeface="隶书" panose="02010509060101010101" pitchFamily="49" charset="-122"/>
              </a:rPr>
              <a:t>VIS</a:t>
            </a:r>
            <a:r>
              <a:rPr lang="zh-CN" altLang="en-US" dirty="0">
                <a:solidFill>
                  <a:schemeClr val="tx1"/>
                </a:solidFill>
                <a:latin typeface="隶书" panose="02010509060101010101" pitchFamily="49" charset="-122"/>
                <a:ea typeface="隶书" panose="02010509060101010101" pitchFamily="49" charset="-122"/>
              </a:rPr>
              <a:t>和</a:t>
            </a:r>
            <a:r>
              <a:rPr lang="en-US" altLang="zh-CN" dirty="0">
                <a:solidFill>
                  <a:schemeClr val="tx1"/>
                </a:solidFill>
                <a:latin typeface="隶书" panose="02010509060101010101" pitchFamily="49" charset="-122"/>
                <a:ea typeface="隶书" panose="02010509060101010101" pitchFamily="49" charset="-122"/>
              </a:rPr>
              <a:t>LIS</a:t>
            </a:r>
            <a:r>
              <a:rPr lang="zh-CN" altLang="en-US" dirty="0">
                <a:solidFill>
                  <a:schemeClr val="tx1"/>
                </a:solidFill>
                <a:latin typeface="隶书" panose="02010509060101010101" pitchFamily="49" charset="-122"/>
                <a:ea typeface="隶书" panose="02010509060101010101" pitchFamily="49" charset="-122"/>
              </a:rPr>
              <a:t>两个子系统，具备如下特点：</a:t>
            </a:r>
          </a:p>
          <a:p>
            <a:r>
              <a:rPr lang="en-US" altLang="zh-CN" dirty="0">
                <a:solidFill>
                  <a:schemeClr val="tx1"/>
                </a:solidFill>
                <a:latin typeface="隶书" panose="02010509060101010101" pitchFamily="49" charset="-122"/>
                <a:ea typeface="隶书" panose="02010509060101010101" pitchFamily="49" charset="-122"/>
              </a:rPr>
              <a:t>1. VIS</a:t>
            </a:r>
            <a:r>
              <a:rPr lang="zh-CN" altLang="en-US" dirty="0">
                <a:solidFill>
                  <a:schemeClr val="tx1"/>
                </a:solidFill>
                <a:latin typeface="隶书" panose="02010509060101010101" pitchFamily="49" charset="-122"/>
                <a:ea typeface="隶书" panose="02010509060101010101" pitchFamily="49" charset="-122"/>
              </a:rPr>
              <a:t>利用</a:t>
            </a:r>
            <a:r>
              <a:rPr lang="en-US" altLang="zh-CN" dirty="0">
                <a:solidFill>
                  <a:schemeClr val="tx1"/>
                </a:solidFill>
                <a:latin typeface="隶书" panose="02010509060101010101" pitchFamily="49" charset="-122"/>
                <a:ea typeface="隶书" panose="02010509060101010101" pitchFamily="49" charset="-122"/>
              </a:rPr>
              <a:t>LIS</a:t>
            </a:r>
            <a:r>
              <a:rPr lang="zh-CN" altLang="en-US" dirty="0">
                <a:solidFill>
                  <a:schemeClr val="tx1"/>
                </a:solidFill>
                <a:latin typeface="隶书" panose="02010509060101010101" pitchFamily="49" charset="-122"/>
                <a:ea typeface="隶书" panose="02010509060101010101" pitchFamily="49" charset="-122"/>
              </a:rPr>
              <a:t>的估计结果来进行初始化，利用雷达测量来为视觉特征提取深度来提升</a:t>
            </a:r>
            <a:r>
              <a:rPr lang="en-US" altLang="zh-CN" dirty="0">
                <a:solidFill>
                  <a:schemeClr val="tx1"/>
                </a:solidFill>
                <a:latin typeface="隶书" panose="02010509060101010101" pitchFamily="49" charset="-122"/>
                <a:ea typeface="隶书" panose="02010509060101010101" pitchFamily="49" charset="-122"/>
              </a:rPr>
              <a:t>VIS</a:t>
            </a:r>
            <a:r>
              <a:rPr lang="zh-CN" altLang="en-US" dirty="0">
                <a:solidFill>
                  <a:schemeClr val="tx1"/>
                </a:solidFill>
                <a:latin typeface="隶书" panose="02010509060101010101" pitchFamily="49" charset="-122"/>
                <a:ea typeface="隶书" panose="02010509060101010101" pitchFamily="49" charset="-122"/>
              </a:rPr>
              <a:t>的精度；</a:t>
            </a:r>
          </a:p>
          <a:p>
            <a:r>
              <a:rPr lang="en-US" altLang="zh-CN" dirty="0">
                <a:solidFill>
                  <a:schemeClr val="tx1"/>
                </a:solidFill>
                <a:latin typeface="隶书" panose="02010509060101010101" pitchFamily="49" charset="-122"/>
                <a:ea typeface="隶书" panose="02010509060101010101" pitchFamily="49" charset="-122"/>
              </a:rPr>
              <a:t>2. LIS</a:t>
            </a:r>
            <a:r>
              <a:rPr lang="zh-CN" altLang="en-US" dirty="0">
                <a:solidFill>
                  <a:schemeClr val="tx1"/>
                </a:solidFill>
                <a:latin typeface="隶书" panose="02010509060101010101" pitchFamily="49" charset="-122"/>
                <a:ea typeface="隶书" panose="02010509060101010101" pitchFamily="49" charset="-122"/>
              </a:rPr>
              <a:t>利用</a:t>
            </a:r>
            <a:r>
              <a:rPr lang="en-US" altLang="zh-CN" dirty="0">
                <a:solidFill>
                  <a:schemeClr val="tx1"/>
                </a:solidFill>
                <a:latin typeface="隶书" panose="02010509060101010101" pitchFamily="49" charset="-122"/>
                <a:ea typeface="隶书" panose="02010509060101010101" pitchFamily="49" charset="-122"/>
              </a:rPr>
              <a:t>VIS</a:t>
            </a:r>
            <a:r>
              <a:rPr lang="zh-CN" altLang="en-US" dirty="0">
                <a:solidFill>
                  <a:schemeClr val="tx1"/>
                </a:solidFill>
                <a:latin typeface="隶书" panose="02010509060101010101" pitchFamily="49" charset="-122"/>
                <a:ea typeface="隶书" panose="02010509060101010101" pitchFamily="49" charset="-122"/>
              </a:rPr>
              <a:t>的位姿估计来为</a:t>
            </a:r>
            <a:r>
              <a:rPr lang="en-US" altLang="zh-CN" dirty="0">
                <a:solidFill>
                  <a:schemeClr val="tx1"/>
                </a:solidFill>
                <a:latin typeface="隶书" panose="02010509060101010101" pitchFamily="49" charset="-122"/>
                <a:ea typeface="隶书" panose="02010509060101010101" pitchFamily="49" charset="-122"/>
              </a:rPr>
              <a:t>scan-matching</a:t>
            </a:r>
            <a:r>
              <a:rPr lang="zh-CN" altLang="en-US" dirty="0">
                <a:solidFill>
                  <a:schemeClr val="tx1"/>
                </a:solidFill>
                <a:latin typeface="隶书" panose="02010509060101010101" pitchFamily="49" charset="-122"/>
                <a:ea typeface="隶书" panose="02010509060101010101" pitchFamily="49" charset="-122"/>
              </a:rPr>
              <a:t>提供初值；</a:t>
            </a:r>
          </a:p>
          <a:p>
            <a:r>
              <a:rPr lang="en-US" altLang="zh-CN" dirty="0">
                <a:solidFill>
                  <a:schemeClr val="tx1"/>
                </a:solidFill>
                <a:latin typeface="隶书" panose="02010509060101010101" pitchFamily="49" charset="-122"/>
                <a:ea typeface="隶书" panose="02010509060101010101" pitchFamily="49" charset="-122"/>
              </a:rPr>
              <a:t>3. </a:t>
            </a:r>
            <a:r>
              <a:rPr lang="zh-CN" altLang="en-US" dirty="0">
                <a:solidFill>
                  <a:schemeClr val="tx1"/>
                </a:solidFill>
                <a:latin typeface="隶书" panose="02010509060101010101" pitchFamily="49" charset="-122"/>
                <a:ea typeface="隶书" panose="02010509060101010101" pitchFamily="49" charset="-122"/>
              </a:rPr>
              <a:t>由</a:t>
            </a:r>
            <a:r>
              <a:rPr lang="en-US" altLang="zh-CN" dirty="0">
                <a:solidFill>
                  <a:schemeClr val="tx1"/>
                </a:solidFill>
                <a:latin typeface="隶书" panose="02010509060101010101" pitchFamily="49" charset="-122"/>
                <a:ea typeface="隶书" panose="02010509060101010101" pitchFamily="49" charset="-122"/>
              </a:rPr>
              <a:t>VIS</a:t>
            </a:r>
            <a:r>
              <a:rPr lang="zh-CN" altLang="en-US" dirty="0">
                <a:solidFill>
                  <a:schemeClr val="tx1"/>
                </a:solidFill>
                <a:latin typeface="隶书" panose="02010509060101010101" pitchFamily="49" charset="-122"/>
                <a:ea typeface="隶书" panose="02010509060101010101" pitchFamily="49" charset="-122"/>
              </a:rPr>
              <a:t>来发现回环，通过</a:t>
            </a:r>
            <a:r>
              <a:rPr lang="en-US" altLang="zh-CN" dirty="0">
                <a:solidFill>
                  <a:schemeClr val="tx1"/>
                </a:solidFill>
                <a:latin typeface="隶书" panose="02010509060101010101" pitchFamily="49" charset="-122"/>
                <a:ea typeface="隶书" panose="02010509060101010101" pitchFamily="49" charset="-122"/>
              </a:rPr>
              <a:t>LIS</a:t>
            </a:r>
            <a:r>
              <a:rPr lang="zh-CN" altLang="en-US" dirty="0">
                <a:solidFill>
                  <a:schemeClr val="tx1"/>
                </a:solidFill>
                <a:latin typeface="隶书" panose="02010509060101010101" pitchFamily="49" charset="-122"/>
                <a:ea typeface="隶书" panose="02010509060101010101" pitchFamily="49" charset="-122"/>
              </a:rPr>
              <a:t>来进行精细修正；</a:t>
            </a:r>
          </a:p>
          <a:p>
            <a:r>
              <a:rPr lang="en-US" altLang="zh-CN" dirty="0">
                <a:solidFill>
                  <a:schemeClr val="tx1"/>
                </a:solidFill>
                <a:latin typeface="隶书" panose="02010509060101010101" pitchFamily="49" charset="-122"/>
                <a:ea typeface="隶书" panose="02010509060101010101" pitchFamily="49" charset="-122"/>
              </a:rPr>
              <a:t>4. </a:t>
            </a:r>
            <a:r>
              <a:rPr lang="zh-CN" altLang="en-US" dirty="0">
                <a:solidFill>
                  <a:schemeClr val="tx1"/>
                </a:solidFill>
                <a:latin typeface="隶书" panose="02010509060101010101" pitchFamily="49" charset="-122"/>
                <a:ea typeface="隶书" panose="02010509060101010101" pitchFamily="49" charset="-122"/>
              </a:rPr>
              <a:t>对两个子系统都有故障检测，任何一个子系统单独挂掉都不影响正常工作。</a:t>
            </a:r>
            <a:endParaRPr lang="en-US" altLang="zh-CN" dirty="0">
              <a:solidFill>
                <a:schemeClr val="tx1"/>
              </a:solidFill>
              <a:latin typeface="隶书" panose="02010509060101010101" pitchFamily="49" charset="-122"/>
              <a:ea typeface="隶书" panose="02010509060101010101" pitchFamily="49" charset="-122"/>
            </a:endParaRPr>
          </a:p>
          <a:p>
            <a:r>
              <a:rPr lang="en-US" altLang="zh-CN" dirty="0">
                <a:solidFill>
                  <a:schemeClr val="tx1"/>
                </a:solidFill>
                <a:latin typeface="隶书" panose="02010509060101010101" pitchFamily="49" charset="-122"/>
                <a:ea typeface="隶书" panose="02010509060101010101" pitchFamily="49" charset="-122"/>
              </a:rPr>
              <a:t>5. LVI-SAM</a:t>
            </a:r>
            <a:r>
              <a:rPr lang="zh-CN" altLang="en-US" dirty="0">
                <a:solidFill>
                  <a:schemeClr val="tx1"/>
                </a:solidFill>
                <a:latin typeface="隶书" panose="02010509060101010101" pitchFamily="49" charset="-122"/>
                <a:ea typeface="隶书" panose="02010509060101010101" pitchFamily="49" charset="-122"/>
              </a:rPr>
              <a:t>已经在很多数据集上做了测试，代码已经开源</a:t>
            </a:r>
            <a:r>
              <a:rPr lang="en-US" altLang="zh-CN" b="1" dirty="0">
                <a:solidFill>
                  <a:srgbClr val="000000"/>
                </a:solidFill>
                <a:latin typeface="隶书" panose="02010509060101010101" pitchFamily="49" charset="-122"/>
                <a:ea typeface="隶书" panose="02010509060101010101" pitchFamily="49" charset="-122"/>
              </a:rPr>
              <a:t>https://git.io/lvi-sam.</a:t>
            </a:r>
            <a:r>
              <a:rPr lang="en-US" altLang="zh-CN" dirty="0">
                <a:latin typeface="隶书" panose="02010509060101010101" pitchFamily="49" charset="-122"/>
                <a:ea typeface="隶书" panose="02010509060101010101" pitchFamily="49" charset="-122"/>
              </a:rPr>
              <a:t> </a:t>
            </a:r>
          </a:p>
          <a:p>
            <a:r>
              <a:rPr lang="en-US" altLang="zh-CN" dirty="0">
                <a:solidFill>
                  <a:schemeClr val="tx1"/>
                </a:solidFill>
                <a:latin typeface="隶书" panose="02010509060101010101" pitchFamily="49" charset="-122"/>
                <a:ea typeface="隶书" panose="02010509060101010101" pitchFamily="49" charset="-122"/>
              </a:rPr>
              <a:t>6. </a:t>
            </a:r>
            <a:r>
              <a:rPr lang="zh-CN" altLang="en-US" dirty="0">
                <a:solidFill>
                  <a:schemeClr val="tx1"/>
                </a:solidFill>
                <a:latin typeface="隶书" panose="02010509060101010101" pitchFamily="49" charset="-122"/>
                <a:ea typeface="隶书" panose="02010509060101010101" pitchFamily="49" charset="-122"/>
              </a:rPr>
              <a:t>上述</a:t>
            </a:r>
            <a:r>
              <a:rPr lang="en-US" altLang="zh-CN" dirty="0">
                <a:solidFill>
                  <a:schemeClr val="tx1"/>
                </a:solidFill>
                <a:latin typeface="隶书" panose="02010509060101010101" pitchFamily="49" charset="-122"/>
                <a:ea typeface="隶书" panose="02010509060101010101" pitchFamily="49" charset="-122"/>
              </a:rPr>
              <a:t>VIS</a:t>
            </a:r>
            <a:r>
              <a:rPr lang="zh-CN" altLang="en-US" dirty="0">
                <a:solidFill>
                  <a:schemeClr val="tx1"/>
                </a:solidFill>
                <a:latin typeface="隶书" panose="02010509060101010101" pitchFamily="49" charset="-122"/>
                <a:ea typeface="隶书" panose="02010509060101010101" pitchFamily="49" charset="-122"/>
              </a:rPr>
              <a:t>系统主要是基于港科大开源的</a:t>
            </a:r>
            <a:r>
              <a:rPr lang="en-US" altLang="zh-CN" dirty="0">
                <a:solidFill>
                  <a:schemeClr val="tx1"/>
                </a:solidFill>
                <a:latin typeface="隶书" panose="02010509060101010101" pitchFamily="49" charset="-122"/>
                <a:ea typeface="隶书" panose="02010509060101010101" pitchFamily="49" charset="-122"/>
              </a:rPr>
              <a:t>VINS-Mono</a:t>
            </a:r>
            <a:r>
              <a:rPr lang="zh-CN" altLang="en-US" dirty="0">
                <a:solidFill>
                  <a:schemeClr val="tx1"/>
                </a:solidFill>
                <a:latin typeface="隶书" panose="02010509060101010101" pitchFamily="49" charset="-122"/>
                <a:ea typeface="隶书" panose="02010509060101010101" pitchFamily="49" charset="-122"/>
              </a:rPr>
              <a:t>，</a:t>
            </a:r>
            <a:r>
              <a:rPr lang="en-US" altLang="zh-CN" dirty="0">
                <a:solidFill>
                  <a:schemeClr val="tx1"/>
                </a:solidFill>
                <a:latin typeface="隶书" panose="02010509060101010101" pitchFamily="49" charset="-122"/>
                <a:ea typeface="隶书" panose="02010509060101010101" pitchFamily="49" charset="-122"/>
              </a:rPr>
              <a:t>LIS</a:t>
            </a:r>
            <a:r>
              <a:rPr lang="zh-CN" altLang="en-US" dirty="0">
                <a:solidFill>
                  <a:schemeClr val="tx1"/>
                </a:solidFill>
                <a:latin typeface="隶书" panose="02010509060101010101" pitchFamily="49" charset="-122"/>
                <a:ea typeface="隶书" panose="02010509060101010101" pitchFamily="49" charset="-122"/>
              </a:rPr>
              <a:t>则是基于作者之前开源的</a:t>
            </a:r>
            <a:r>
              <a:rPr lang="en-US" altLang="zh-CN" dirty="0" err="1">
                <a:solidFill>
                  <a:schemeClr val="tx1"/>
                </a:solidFill>
                <a:latin typeface="隶书" panose="02010509060101010101" pitchFamily="49" charset="-122"/>
                <a:ea typeface="隶书" panose="02010509060101010101" pitchFamily="49" charset="-122"/>
              </a:rPr>
              <a:t>Lio</a:t>
            </a:r>
            <a:r>
              <a:rPr lang="en-US" altLang="zh-CN" dirty="0">
                <a:solidFill>
                  <a:schemeClr val="tx1"/>
                </a:solidFill>
                <a:latin typeface="隶书" panose="02010509060101010101" pitchFamily="49" charset="-122"/>
                <a:ea typeface="隶书" panose="02010509060101010101" pitchFamily="49" charset="-122"/>
              </a:rPr>
              <a:t>-SAM.</a:t>
            </a:r>
            <a:endParaRPr lang="zh-CN" altLang="en-US" dirty="0">
              <a:solidFill>
                <a:schemeClr val="tx1"/>
              </a:solidFill>
            </a:endParaRPr>
          </a:p>
        </p:txBody>
      </p:sp>
      <p:sp>
        <p:nvSpPr>
          <p:cNvPr id="13" name="圆角矩形 6">
            <a:extLst>
              <a:ext uri="{FF2B5EF4-FFF2-40B4-BE49-F238E27FC236}">
                <a16:creationId xmlns:a16="http://schemas.microsoft.com/office/drawing/2014/main" id="{544FFF0F-D5F3-4671-9B39-573FDFE661C7}"/>
              </a:ext>
            </a:extLst>
          </p:cNvPr>
          <p:cNvSpPr/>
          <p:nvPr/>
        </p:nvSpPr>
        <p:spPr>
          <a:xfrm>
            <a:off x="5407221" y="1858699"/>
            <a:ext cx="2131945" cy="753667"/>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隶书" panose="02010509060101010101" pitchFamily="49" charset="-122"/>
                <a:ea typeface="隶书" panose="02010509060101010101" pitchFamily="49" charset="-122"/>
              </a:rPr>
              <a:t>单位</a:t>
            </a:r>
            <a:r>
              <a:rPr lang="zh-CN" altLang="en-US" dirty="0">
                <a:solidFill>
                  <a:schemeClr val="tx1"/>
                </a:solidFill>
              </a:rPr>
              <a:t>：</a:t>
            </a:r>
            <a:r>
              <a:rPr lang="en-US" altLang="zh-CN" dirty="0">
                <a:solidFill>
                  <a:srgbClr val="000000"/>
                </a:solidFill>
                <a:latin typeface="NimbusRomNo9L-Regu"/>
              </a:rPr>
              <a:t>MIT</a:t>
            </a:r>
          </a:p>
          <a:p>
            <a:r>
              <a:rPr lang="zh-CN" altLang="en-US" dirty="0">
                <a:solidFill>
                  <a:schemeClr val="tx1"/>
                </a:solidFill>
                <a:latin typeface="隶书" panose="02010509060101010101" pitchFamily="49" charset="-122"/>
                <a:ea typeface="隶书" panose="02010509060101010101" pitchFamily="49" charset="-122"/>
              </a:rPr>
              <a:t>作者</a:t>
            </a:r>
            <a:r>
              <a:rPr lang="zh-CN" altLang="en-US" dirty="0">
                <a:solidFill>
                  <a:schemeClr val="tx1"/>
                </a:solidFill>
              </a:rPr>
              <a:t>：</a:t>
            </a:r>
            <a:r>
              <a:rPr lang="en-US" altLang="zh-CN" dirty="0" err="1">
                <a:solidFill>
                  <a:srgbClr val="000000"/>
                </a:solidFill>
                <a:latin typeface="NimbusRomNo9L-Regu"/>
              </a:rPr>
              <a:t>Tixiao</a:t>
            </a:r>
            <a:r>
              <a:rPr lang="en-US" altLang="zh-CN" dirty="0">
                <a:solidFill>
                  <a:srgbClr val="000000"/>
                </a:solidFill>
                <a:latin typeface="NimbusRomNo9L-Regu"/>
              </a:rPr>
              <a:t> Shan</a:t>
            </a:r>
            <a:r>
              <a:rPr lang="en-US" altLang="zh-CN" dirty="0"/>
              <a:t> </a:t>
            </a:r>
            <a:endParaRPr lang="zh-CN" altLang="en-US" dirty="0"/>
          </a:p>
        </p:txBody>
      </p:sp>
    </p:spTree>
    <p:extLst>
      <p:ext uri="{BB962C8B-B14F-4D97-AF65-F5344CB8AC3E}">
        <p14:creationId xmlns:p14="http://schemas.microsoft.com/office/powerpoint/2010/main" val="2271481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bwMode="auto">
          <a:xfrm>
            <a:off x="7667625" y="6381750"/>
            <a:ext cx="1143000" cy="304800"/>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800" b="1" kern="1200">
                <a:solidFill>
                  <a:schemeClr val="tx1"/>
                </a:solidFill>
                <a:latin typeface="黑体" panose="02010609060101010101" pitchFamily="49" charset="-122"/>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9FE1BB0-D358-4166-B270-0173456EBDB0}" type="slidenum">
              <a:rPr lang="en-US" altLang="zh-CN" smtClean="0"/>
              <a:pPr>
                <a:defRPr/>
              </a:pPr>
              <a:t>4</a:t>
            </a:fld>
            <a:endParaRPr lang="en-US" altLang="zh-CN"/>
          </a:p>
        </p:txBody>
      </p:sp>
      <p:sp>
        <p:nvSpPr>
          <p:cNvPr id="3" name="Freeform 6"/>
          <p:cNvSpPr/>
          <p:nvPr/>
        </p:nvSpPr>
        <p:spPr bwMode="auto">
          <a:xfrm>
            <a:off x="3279723" y="1963996"/>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 name="Freeform 7"/>
          <p:cNvSpPr/>
          <p:nvPr/>
        </p:nvSpPr>
        <p:spPr bwMode="auto">
          <a:xfrm>
            <a:off x="3282548" y="2885602"/>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rgbClr val="0070C0"/>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 name="Freeform 8"/>
          <p:cNvSpPr/>
          <p:nvPr/>
        </p:nvSpPr>
        <p:spPr bwMode="auto">
          <a:xfrm>
            <a:off x="3279723" y="381385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 name="TextBox 47"/>
          <p:cNvSpPr txBox="1"/>
          <p:nvPr/>
        </p:nvSpPr>
        <p:spPr>
          <a:xfrm>
            <a:off x="3996606" y="1967868"/>
            <a:ext cx="4814019"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论文背景与摘要</a:t>
            </a:r>
          </a:p>
        </p:txBody>
      </p:sp>
      <p:sp>
        <p:nvSpPr>
          <p:cNvPr id="10" name="TextBox 48"/>
          <p:cNvSpPr txBox="1"/>
          <p:nvPr/>
        </p:nvSpPr>
        <p:spPr>
          <a:xfrm>
            <a:off x="3996606" y="2747265"/>
            <a:ext cx="5112568" cy="954107"/>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论文主要创新点与核心贡献讨论</a:t>
            </a:r>
          </a:p>
        </p:txBody>
      </p:sp>
      <p:sp>
        <p:nvSpPr>
          <p:cNvPr id="11" name="TextBox 55"/>
          <p:cNvSpPr txBox="1"/>
          <p:nvPr/>
        </p:nvSpPr>
        <p:spPr>
          <a:xfrm>
            <a:off x="3996606" y="3796983"/>
            <a:ext cx="5112568"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实验分析</a:t>
            </a:r>
          </a:p>
        </p:txBody>
      </p:sp>
      <p:sp>
        <p:nvSpPr>
          <p:cNvPr id="14" name="Freeform 21"/>
          <p:cNvSpPr>
            <a:spLocks noEditPoints="1"/>
          </p:cNvSpPr>
          <p:nvPr/>
        </p:nvSpPr>
        <p:spPr bwMode="auto">
          <a:xfrm>
            <a:off x="3413775" y="2101066"/>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5" name="Freeform 22"/>
          <p:cNvSpPr>
            <a:spLocks noEditPoints="1"/>
          </p:cNvSpPr>
          <p:nvPr/>
        </p:nvSpPr>
        <p:spPr bwMode="auto">
          <a:xfrm>
            <a:off x="3437631" y="3010869"/>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1"/>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Freeform 24"/>
          <p:cNvSpPr>
            <a:spLocks noEditPoints="1"/>
          </p:cNvSpPr>
          <p:nvPr/>
        </p:nvSpPr>
        <p:spPr bwMode="auto">
          <a:xfrm>
            <a:off x="3452847" y="3954056"/>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cxnSp>
        <p:nvCxnSpPr>
          <p:cNvPr id="23" name="直接连接符 22"/>
          <p:cNvCxnSpPr/>
          <p:nvPr/>
        </p:nvCxnSpPr>
        <p:spPr bwMode="auto">
          <a:xfrm>
            <a:off x="4182528" y="48249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PA_组合 28"/>
          <p:cNvGrpSpPr/>
          <p:nvPr>
            <p:custDataLst>
              <p:tags r:id="rId1"/>
            </p:custDataLst>
          </p:nvPr>
        </p:nvGrpSpPr>
        <p:grpSpPr>
          <a:xfrm>
            <a:off x="426288" y="2411903"/>
            <a:ext cx="2074386" cy="2074386"/>
            <a:chOff x="1475656" y="1538154"/>
            <a:chExt cx="2074386" cy="2074386"/>
          </a:xfrm>
          <a:solidFill>
            <a:srgbClr val="0070C0"/>
          </a:solidFill>
        </p:grpSpPr>
        <p:sp>
          <p:nvSpPr>
            <p:cNvPr id="26" name="椭圆 25"/>
            <p:cNvSpPr/>
            <p:nvPr/>
          </p:nvSpPr>
          <p:spPr>
            <a:xfrm>
              <a:off x="1475656" y="1538154"/>
              <a:ext cx="2074386" cy="2074386"/>
            </a:xfrm>
            <a:prstGeom prst="ellipse">
              <a:avLst/>
            </a:prstGeom>
            <a:grp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2"/>
              </p:custDataLst>
            </p:nvPr>
          </p:nvSpPr>
          <p:spPr>
            <a:xfrm>
              <a:off x="1594745" y="2137120"/>
              <a:ext cx="1836208" cy="830997"/>
            </a:xfrm>
            <a:prstGeom prst="rect">
              <a:avLst/>
            </a:prstGeom>
            <a:grpFill/>
          </p:spPr>
          <p:txBody>
            <a:bodyPr wrap="non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目录</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8" name="Freeform 10"/>
          <p:cNvSpPr/>
          <p:nvPr/>
        </p:nvSpPr>
        <p:spPr bwMode="auto">
          <a:xfrm>
            <a:off x="3279723" y="4568196"/>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bg1"/>
          </a:solidFill>
          <a:ln w="38100" cap="flat">
            <a:solidFill>
              <a:schemeClr val="tx2"/>
            </a:solid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9" name="TextBox 57"/>
          <p:cNvSpPr txBox="1"/>
          <p:nvPr/>
        </p:nvSpPr>
        <p:spPr>
          <a:xfrm>
            <a:off x="3996606" y="4591821"/>
            <a:ext cx="5112568" cy="523220"/>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dirty="0">
                <a:latin typeface="隶书" panose="02010509060101010101" pitchFamily="49" charset="-122"/>
                <a:ea typeface="隶书" panose="02010509060101010101" pitchFamily="49" charset="-122"/>
              </a:rPr>
              <a:t>番外：读论文经验总结</a:t>
            </a:r>
          </a:p>
        </p:txBody>
      </p:sp>
      <p:sp>
        <p:nvSpPr>
          <p:cNvPr id="30" name="Freeform 23"/>
          <p:cNvSpPr>
            <a:spLocks noEditPoints="1"/>
          </p:cNvSpPr>
          <p:nvPr/>
        </p:nvSpPr>
        <p:spPr bwMode="auto">
          <a:xfrm>
            <a:off x="3466497" y="4689202"/>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2098250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5</a:t>
            </a:fld>
            <a:endParaRPr lang="en-US" altLang="zh-CN"/>
          </a:p>
        </p:txBody>
      </p:sp>
      <p:cxnSp>
        <p:nvCxnSpPr>
          <p:cNvPr id="23" name="直接连接符 22"/>
          <p:cNvCxnSpPr/>
          <p:nvPr/>
        </p:nvCxnSpPr>
        <p:spPr bwMode="auto">
          <a:xfrm>
            <a:off x="4182528" y="4513619"/>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
          <p:cNvSpPr>
            <a:spLocks noGrp="1" noChangeArrowheads="1"/>
          </p:cNvSpPr>
          <p:nvPr>
            <p:ph type="title"/>
          </p:nvPr>
        </p:nvSpPr>
        <p:spPr>
          <a:xfrm>
            <a:off x="6972299" y="0"/>
            <a:ext cx="2008655" cy="683816"/>
          </a:xfrm>
        </p:spPr>
        <p:txBody>
          <a:bodyPr/>
          <a:lstStyle/>
          <a:p>
            <a:r>
              <a:rPr lang="zh-CN" altLang="en-US" sz="3200" dirty="0">
                <a:solidFill>
                  <a:srgbClr val="C00000"/>
                </a:solidFill>
              </a:rPr>
              <a:t>系统框架</a:t>
            </a:r>
            <a:endParaRPr lang="zh-CN" altLang="en-US" sz="3200" b="1" dirty="0">
              <a:solidFill>
                <a:srgbClr val="C00000"/>
              </a:solidFill>
            </a:endParaRPr>
          </a:p>
        </p:txBody>
      </p:sp>
      <p:sp>
        <p:nvSpPr>
          <p:cNvPr id="2" name="文本框 1">
            <a:extLst>
              <a:ext uri="{FF2B5EF4-FFF2-40B4-BE49-F238E27FC236}">
                <a16:creationId xmlns:a16="http://schemas.microsoft.com/office/drawing/2014/main" id="{592ADAF2-BD81-4840-A9A1-C713165657CD}"/>
              </a:ext>
            </a:extLst>
          </p:cNvPr>
          <p:cNvSpPr txBox="1"/>
          <p:nvPr/>
        </p:nvSpPr>
        <p:spPr>
          <a:xfrm>
            <a:off x="1878496" y="1052410"/>
            <a:ext cx="45719" cy="45719"/>
          </a:xfrm>
          <a:prstGeom prst="rect">
            <a:avLst/>
          </a:prstGeom>
        </p:spPr>
        <p:txBody>
          <a:bodyPr vert="horz" wrap="square" lIns="91440" tIns="45720" rIns="91440" bIns="45720" rtlCol="0">
            <a:normAutofit fontScale="25000" lnSpcReduction="20000"/>
          </a:bodyPr>
          <a:lstStyle/>
          <a:p>
            <a:pPr>
              <a:lnSpc>
                <a:spcPct val="125000"/>
              </a:lnSpc>
              <a:buClr>
                <a:srgbClr val="6F1B1B"/>
              </a:buClr>
              <a:buFont typeface="Wingdings" panose="05000000000000000000" pitchFamily="2" charset="2"/>
              <a:buChar char="Ø"/>
            </a:pPr>
            <a:endParaRPr lang="zh-CN" altLang="en-US" sz="1700" dirty="0">
              <a:latin typeface="+mn-ea"/>
              <a:cs typeface="Times New Roman" pitchFamily="18" charset="0"/>
            </a:endParaRPr>
          </a:p>
        </p:txBody>
      </p:sp>
      <p:sp>
        <p:nvSpPr>
          <p:cNvPr id="15" name="文本框 14">
            <a:extLst>
              <a:ext uri="{FF2B5EF4-FFF2-40B4-BE49-F238E27FC236}">
                <a16:creationId xmlns:a16="http://schemas.microsoft.com/office/drawing/2014/main" id="{50BBDD58-72E7-43AD-8CA2-AF8FF0854C2C}"/>
              </a:ext>
            </a:extLst>
          </p:cNvPr>
          <p:cNvSpPr txBox="1"/>
          <p:nvPr/>
        </p:nvSpPr>
        <p:spPr>
          <a:xfrm>
            <a:off x="1058036" y="2097173"/>
            <a:ext cx="6570148" cy="2100098"/>
          </a:xfrm>
          <a:prstGeom prst="rect">
            <a:avLst/>
          </a:prstGeom>
        </p:spPr>
        <p:txBody>
          <a:bodyPr vert="horz" wrap="square" lIns="91440" tIns="45720" rIns="91440" bIns="45720" rtlCol="0">
            <a:normAutofit/>
          </a:bodyPr>
          <a:lstStyle/>
          <a:p>
            <a:pPr>
              <a:lnSpc>
                <a:spcPct val="125000"/>
              </a:lnSpc>
              <a:buClr>
                <a:srgbClr val="6F1B1B"/>
              </a:buClr>
            </a:pPr>
            <a:endParaRPr lang="zh-CN" altLang="en-US" sz="2000" dirty="0">
              <a:latin typeface="楷体" panose="02010609060101010101" pitchFamily="49" charset="-122"/>
              <a:ea typeface="楷体" panose="02010609060101010101" pitchFamily="49" charset="-122"/>
              <a:cs typeface="Times New Roman" pitchFamily="18" charset="0"/>
            </a:endParaRPr>
          </a:p>
        </p:txBody>
      </p:sp>
      <p:pic>
        <p:nvPicPr>
          <p:cNvPr id="8" name="图片 7">
            <a:extLst>
              <a:ext uri="{FF2B5EF4-FFF2-40B4-BE49-F238E27FC236}">
                <a16:creationId xmlns:a16="http://schemas.microsoft.com/office/drawing/2014/main" id="{83AE283F-AD0F-462F-AFC6-D2E50DEA0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539"/>
            <a:ext cx="9144000" cy="2953576"/>
          </a:xfrm>
          <a:prstGeom prst="rect">
            <a:avLst/>
          </a:prstGeom>
        </p:spPr>
      </p:pic>
      <p:sp>
        <p:nvSpPr>
          <p:cNvPr id="13" name="圆角矩形 6">
            <a:extLst>
              <a:ext uri="{FF2B5EF4-FFF2-40B4-BE49-F238E27FC236}">
                <a16:creationId xmlns:a16="http://schemas.microsoft.com/office/drawing/2014/main" id="{E19C0BBA-1F78-4CB7-8834-6EBAACAAB0DB}"/>
              </a:ext>
            </a:extLst>
          </p:cNvPr>
          <p:cNvSpPr/>
          <p:nvPr/>
        </p:nvSpPr>
        <p:spPr>
          <a:xfrm>
            <a:off x="903979" y="4197271"/>
            <a:ext cx="7218743" cy="218883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隶书" panose="02010509060101010101" pitchFamily="49" charset="-122"/>
                <a:ea typeface="隶书" panose="02010509060101010101" pitchFamily="49" charset="-122"/>
              </a:rPr>
              <a:t>模块总结：</a:t>
            </a:r>
            <a:endParaRPr lang="en-US" altLang="zh-CN" dirty="0">
              <a:solidFill>
                <a:schemeClr val="tx1"/>
              </a:solidFill>
              <a:latin typeface="隶书" panose="02010509060101010101" pitchFamily="49" charset="-122"/>
              <a:ea typeface="隶书" panose="02010509060101010101" pitchFamily="49" charset="-122"/>
            </a:endParaRPr>
          </a:p>
          <a:p>
            <a:pPr marL="342900" indent="-342900">
              <a:buAutoNum type="arabicPeriod"/>
            </a:pPr>
            <a:r>
              <a:rPr lang="zh-CN" altLang="en-US" dirty="0">
                <a:solidFill>
                  <a:schemeClr val="tx1"/>
                </a:solidFill>
                <a:latin typeface="隶书" panose="02010509060101010101" pitchFamily="49" charset="-122"/>
                <a:ea typeface="隶书" panose="02010509060101010101" pitchFamily="49" charset="-122"/>
              </a:rPr>
              <a:t>新的初始化模块；</a:t>
            </a:r>
            <a:endParaRPr lang="en-US" altLang="zh-CN" dirty="0">
              <a:solidFill>
                <a:schemeClr val="tx1"/>
              </a:solidFill>
              <a:latin typeface="隶书" panose="02010509060101010101" pitchFamily="49" charset="-122"/>
              <a:ea typeface="隶书" panose="02010509060101010101" pitchFamily="49" charset="-122"/>
            </a:endParaRPr>
          </a:p>
          <a:p>
            <a:pPr marL="342900" indent="-342900">
              <a:buAutoNum type="arabicPeriod"/>
            </a:pPr>
            <a:r>
              <a:rPr lang="zh-CN" altLang="en-US" dirty="0">
                <a:solidFill>
                  <a:schemeClr val="tx1"/>
                </a:solidFill>
                <a:latin typeface="隶书" panose="02010509060101010101" pitchFamily="49" charset="-122"/>
                <a:ea typeface="隶书" panose="02010509060101010101" pitchFamily="49" charset="-122"/>
              </a:rPr>
              <a:t>视觉路标的深度估计模块；</a:t>
            </a:r>
            <a:endParaRPr lang="en-US" altLang="zh-CN" dirty="0">
              <a:solidFill>
                <a:schemeClr val="tx1"/>
              </a:solidFill>
              <a:latin typeface="隶书" panose="02010509060101010101" pitchFamily="49" charset="-122"/>
              <a:ea typeface="隶书" panose="02010509060101010101" pitchFamily="49" charset="-122"/>
            </a:endParaRPr>
          </a:p>
          <a:p>
            <a:pPr marL="342900" indent="-342900">
              <a:buAutoNum type="arabicPeriod"/>
            </a:pPr>
            <a:r>
              <a:rPr lang="zh-CN" altLang="en-US" dirty="0">
                <a:solidFill>
                  <a:schemeClr val="tx1"/>
                </a:solidFill>
                <a:latin typeface="隶书" panose="02010509060101010101" pitchFamily="49" charset="-122"/>
                <a:ea typeface="隶书" panose="02010509060101010101" pitchFamily="49" charset="-122"/>
              </a:rPr>
              <a:t>闭环检测与修正模块；</a:t>
            </a:r>
            <a:endParaRPr lang="en-US" altLang="zh-CN" dirty="0">
              <a:solidFill>
                <a:schemeClr val="tx1"/>
              </a:solidFill>
              <a:latin typeface="隶书" panose="02010509060101010101" pitchFamily="49" charset="-122"/>
              <a:ea typeface="隶书" panose="02010509060101010101" pitchFamily="49" charset="-122"/>
            </a:endParaRPr>
          </a:p>
          <a:p>
            <a:pPr marL="342900" indent="-342900">
              <a:buAutoNum type="arabicPeriod"/>
            </a:pPr>
            <a:r>
              <a:rPr lang="zh-CN" altLang="en-US" dirty="0">
                <a:solidFill>
                  <a:schemeClr val="tx1"/>
                </a:solidFill>
                <a:latin typeface="隶书" panose="02010509060101010101" pitchFamily="49" charset="-122"/>
                <a:ea typeface="隶书" panose="02010509060101010101" pitchFamily="49" charset="-122"/>
              </a:rPr>
              <a:t>多传感器因子图优化结构；</a:t>
            </a:r>
            <a:endParaRPr lang="en-US" altLang="zh-CN" dirty="0">
              <a:solidFill>
                <a:schemeClr val="tx1"/>
              </a:solidFill>
              <a:latin typeface="隶书" panose="02010509060101010101" pitchFamily="49" charset="-122"/>
              <a:ea typeface="隶书" panose="02010509060101010101" pitchFamily="49" charset="-122"/>
            </a:endParaRPr>
          </a:p>
          <a:p>
            <a:pPr marL="342900" indent="-342900">
              <a:buAutoNum type="arabicPeriod"/>
            </a:pPr>
            <a:r>
              <a:rPr lang="zh-CN" altLang="en-US" dirty="0">
                <a:solidFill>
                  <a:schemeClr val="tx1"/>
                </a:solidFill>
                <a:latin typeface="隶书" panose="02010509060101010101" pitchFamily="49" charset="-122"/>
                <a:ea typeface="隶书" panose="02010509060101010101" pitchFamily="49" charset="-122"/>
              </a:rPr>
              <a:t>故障检测模块；</a:t>
            </a:r>
            <a:endParaRPr lang="en-US" altLang="zh-CN" dirty="0">
              <a:solidFill>
                <a:schemeClr val="tx1"/>
              </a:solidFill>
              <a:latin typeface="隶书" panose="02010509060101010101" pitchFamily="49" charset="-122"/>
              <a:ea typeface="隶书" panose="02010509060101010101" pitchFamily="49" charset="-122"/>
            </a:endParaRPr>
          </a:p>
          <a:p>
            <a:endParaRPr lang="zh-CN" altLang="en-US" dirty="0">
              <a:solidFill>
                <a:schemeClr val="tx1"/>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925740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6</a:t>
            </a:fld>
            <a:endParaRPr lang="en-US" altLang="zh-CN"/>
          </a:p>
        </p:txBody>
      </p:sp>
      <p:cxnSp>
        <p:nvCxnSpPr>
          <p:cNvPr id="23" name="直接连接符 22"/>
          <p:cNvCxnSpPr/>
          <p:nvPr/>
        </p:nvCxnSpPr>
        <p:spPr bwMode="auto">
          <a:xfrm>
            <a:off x="4182528" y="4513619"/>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
          <p:cNvSpPr>
            <a:spLocks noGrp="1" noChangeArrowheads="1"/>
          </p:cNvSpPr>
          <p:nvPr>
            <p:ph type="title"/>
          </p:nvPr>
        </p:nvSpPr>
        <p:spPr>
          <a:xfrm>
            <a:off x="6708913" y="0"/>
            <a:ext cx="2272041" cy="683816"/>
          </a:xfrm>
        </p:spPr>
        <p:txBody>
          <a:bodyPr/>
          <a:lstStyle/>
          <a:p>
            <a:r>
              <a:rPr lang="zh-CN" altLang="en-US" sz="3200" dirty="0">
                <a:solidFill>
                  <a:srgbClr val="C00000"/>
                </a:solidFill>
              </a:rPr>
              <a:t>初始化模块</a:t>
            </a:r>
            <a:endParaRPr lang="zh-CN" altLang="en-US" sz="3200" b="1" dirty="0">
              <a:solidFill>
                <a:srgbClr val="C00000"/>
              </a:solidFill>
            </a:endParaRPr>
          </a:p>
        </p:txBody>
      </p:sp>
      <p:sp>
        <p:nvSpPr>
          <p:cNvPr id="2" name="文本框 1">
            <a:extLst>
              <a:ext uri="{FF2B5EF4-FFF2-40B4-BE49-F238E27FC236}">
                <a16:creationId xmlns:a16="http://schemas.microsoft.com/office/drawing/2014/main" id="{592ADAF2-BD81-4840-A9A1-C713165657CD}"/>
              </a:ext>
            </a:extLst>
          </p:cNvPr>
          <p:cNvSpPr txBox="1"/>
          <p:nvPr/>
        </p:nvSpPr>
        <p:spPr>
          <a:xfrm>
            <a:off x="1878496" y="1052410"/>
            <a:ext cx="45719" cy="45719"/>
          </a:xfrm>
          <a:prstGeom prst="rect">
            <a:avLst/>
          </a:prstGeom>
        </p:spPr>
        <p:txBody>
          <a:bodyPr vert="horz" wrap="square" lIns="91440" tIns="45720" rIns="91440" bIns="45720" rtlCol="0">
            <a:normAutofit fontScale="25000" lnSpcReduction="20000"/>
          </a:bodyPr>
          <a:lstStyle/>
          <a:p>
            <a:pPr>
              <a:lnSpc>
                <a:spcPct val="125000"/>
              </a:lnSpc>
              <a:buClr>
                <a:srgbClr val="6F1B1B"/>
              </a:buClr>
              <a:buFont typeface="Wingdings" panose="05000000000000000000" pitchFamily="2" charset="2"/>
              <a:buChar char="Ø"/>
            </a:pPr>
            <a:endParaRPr lang="zh-CN" altLang="en-US" sz="1700" dirty="0">
              <a:latin typeface="+mn-ea"/>
              <a:cs typeface="Times New Roman" pitchFamily="18" charset="0"/>
            </a:endParaRPr>
          </a:p>
        </p:txBody>
      </p:sp>
      <p:graphicFrame>
        <p:nvGraphicFramePr>
          <p:cNvPr id="5" name="图示 4">
            <a:extLst>
              <a:ext uri="{FF2B5EF4-FFF2-40B4-BE49-F238E27FC236}">
                <a16:creationId xmlns:a16="http://schemas.microsoft.com/office/drawing/2014/main" id="{604359E9-B49E-4772-A7B9-D7C834F52B2C}"/>
              </a:ext>
            </a:extLst>
          </p:cNvPr>
          <p:cNvGraphicFramePr/>
          <p:nvPr>
            <p:extLst>
              <p:ext uri="{D42A27DB-BD31-4B8C-83A1-F6EECF244321}">
                <p14:modId xmlns:p14="http://schemas.microsoft.com/office/powerpoint/2010/main" val="376613353"/>
              </p:ext>
            </p:extLst>
          </p:nvPr>
        </p:nvGraphicFramePr>
        <p:xfrm>
          <a:off x="2392845" y="1341783"/>
          <a:ext cx="3903594" cy="1147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圆角矩形 6">
            <a:extLst>
              <a:ext uri="{FF2B5EF4-FFF2-40B4-BE49-F238E27FC236}">
                <a16:creationId xmlns:a16="http://schemas.microsoft.com/office/drawing/2014/main" id="{FD1D32E3-1543-4EB6-A46C-A858D3F1180E}"/>
              </a:ext>
            </a:extLst>
          </p:cNvPr>
          <p:cNvSpPr/>
          <p:nvPr/>
        </p:nvSpPr>
        <p:spPr>
          <a:xfrm>
            <a:off x="903979" y="3653380"/>
            <a:ext cx="7218743" cy="2454211"/>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隶书" panose="02010509060101010101" pitchFamily="49" charset="-122"/>
                <a:ea typeface="隶书" panose="02010509060101010101" pitchFamily="49" charset="-122"/>
              </a:rPr>
              <a:t>初始化为了获得：</a:t>
            </a:r>
            <a:r>
              <a:rPr lang="zh-CN" altLang="en-US" dirty="0">
                <a:solidFill>
                  <a:srgbClr val="FF0000"/>
                </a:solidFill>
                <a:latin typeface="隶书" panose="02010509060101010101" pitchFamily="49" charset="-122"/>
                <a:ea typeface="隶书" panose="02010509060101010101" pitchFamily="49" charset="-122"/>
              </a:rPr>
              <a:t>重力向量方向、</a:t>
            </a:r>
            <a:r>
              <a:rPr lang="en-US" altLang="zh-CN" dirty="0" err="1">
                <a:solidFill>
                  <a:srgbClr val="FF0000"/>
                </a:solidFill>
                <a:latin typeface="隶书" panose="02010509060101010101" pitchFamily="49" charset="-122"/>
                <a:ea typeface="隶书" panose="02010509060101010101" pitchFamily="49" charset="-122"/>
              </a:rPr>
              <a:t>imu</a:t>
            </a:r>
            <a:r>
              <a:rPr lang="zh-CN" altLang="en-US" dirty="0">
                <a:solidFill>
                  <a:srgbClr val="FF0000"/>
                </a:solidFill>
                <a:latin typeface="隶书" panose="02010509060101010101" pitchFamily="49" charset="-122"/>
                <a:ea typeface="隶书" panose="02010509060101010101" pitchFamily="49" charset="-122"/>
              </a:rPr>
              <a:t>的</a:t>
            </a:r>
            <a:r>
              <a:rPr lang="en-US" altLang="zh-CN" dirty="0">
                <a:solidFill>
                  <a:srgbClr val="FF0000"/>
                </a:solidFill>
                <a:latin typeface="隶书" panose="02010509060101010101" pitchFamily="49" charset="-122"/>
                <a:ea typeface="隶书" panose="02010509060101010101" pitchFamily="49" charset="-122"/>
              </a:rPr>
              <a:t>bias</a:t>
            </a:r>
            <a:r>
              <a:rPr lang="zh-CN" altLang="en-US" dirty="0">
                <a:solidFill>
                  <a:schemeClr val="tx1"/>
                </a:solidFill>
                <a:latin typeface="隶书" panose="02010509060101010101" pitchFamily="49" charset="-122"/>
                <a:ea typeface="隶书" panose="02010509060101010101" pitchFamily="49" charset="-122"/>
              </a:rPr>
              <a:t>。</a:t>
            </a:r>
            <a:endParaRPr lang="en-US" altLang="zh-CN" dirty="0">
              <a:solidFill>
                <a:schemeClr val="tx1"/>
              </a:solidFill>
              <a:latin typeface="隶书" panose="02010509060101010101" pitchFamily="49" charset="-122"/>
              <a:ea typeface="隶书" panose="02010509060101010101" pitchFamily="49" charset="-122"/>
            </a:endParaRPr>
          </a:p>
          <a:p>
            <a:r>
              <a:rPr lang="en-US" altLang="zh-CN" dirty="0">
                <a:solidFill>
                  <a:schemeClr val="tx1"/>
                </a:solidFill>
                <a:latin typeface="隶书" panose="02010509060101010101" pitchFamily="49" charset="-122"/>
                <a:ea typeface="隶书" panose="02010509060101010101" pitchFamily="49" charset="-122"/>
              </a:rPr>
              <a:t>VIS</a:t>
            </a:r>
            <a:r>
              <a:rPr lang="zh-CN" altLang="en-US" dirty="0">
                <a:solidFill>
                  <a:schemeClr val="tx1"/>
                </a:solidFill>
                <a:latin typeface="隶书" panose="02010509060101010101" pitchFamily="49" charset="-122"/>
                <a:ea typeface="隶书" panose="02010509060101010101" pitchFamily="49" charset="-122"/>
              </a:rPr>
              <a:t>的初始化功能限制较多。此处假设机器人从零速度的静态位置开始。然后我们对原始</a:t>
            </a:r>
            <a:r>
              <a:rPr lang="en-US" altLang="zh-CN" dirty="0">
                <a:solidFill>
                  <a:schemeClr val="tx1"/>
                </a:solidFill>
                <a:latin typeface="隶书" panose="02010509060101010101" pitchFamily="49" charset="-122"/>
                <a:ea typeface="隶书" panose="02010509060101010101" pitchFamily="49" charset="-122"/>
              </a:rPr>
              <a:t>IMU</a:t>
            </a:r>
            <a:r>
              <a:rPr lang="zh-CN" altLang="en-US" dirty="0">
                <a:solidFill>
                  <a:schemeClr val="tx1"/>
                </a:solidFill>
                <a:latin typeface="隶书" panose="02010509060101010101" pitchFamily="49" charset="-122"/>
                <a:ea typeface="隶书" panose="02010509060101010101" pitchFamily="49" charset="-122"/>
              </a:rPr>
              <a:t>测量值进行积分，假设偏差和噪声是零值。积分得到两个激光雷达关键帧之间的平移和旋转变化，产生扫描匹配的初始猜测。一旦</a:t>
            </a:r>
            <a:r>
              <a:rPr lang="en-US" altLang="zh-CN" dirty="0">
                <a:solidFill>
                  <a:schemeClr val="tx1"/>
                </a:solidFill>
                <a:latin typeface="隶书" panose="02010509060101010101" pitchFamily="49" charset="-122"/>
                <a:ea typeface="隶书" panose="02010509060101010101" pitchFamily="49" charset="-122"/>
              </a:rPr>
              <a:t>LIS</a:t>
            </a:r>
            <a:r>
              <a:rPr lang="zh-CN" altLang="en-US" dirty="0">
                <a:solidFill>
                  <a:schemeClr val="tx1"/>
                </a:solidFill>
                <a:latin typeface="隶书" panose="02010509060101010101" pitchFamily="49" charset="-122"/>
                <a:ea typeface="隶书" panose="02010509060101010101" pitchFamily="49" charset="-122"/>
              </a:rPr>
              <a:t>被初始化，我们就可以通过插值在因子图中估计</a:t>
            </a:r>
            <a:r>
              <a:rPr lang="en-US" altLang="zh-CN" dirty="0">
                <a:solidFill>
                  <a:schemeClr val="tx1"/>
                </a:solidFill>
                <a:latin typeface="隶书" panose="02010509060101010101" pitchFamily="49" charset="-122"/>
                <a:ea typeface="隶书" panose="02010509060101010101" pitchFamily="49" charset="-122"/>
              </a:rPr>
              <a:t>IMU</a:t>
            </a:r>
            <a:r>
              <a:rPr lang="zh-CN" altLang="en-US" dirty="0">
                <a:solidFill>
                  <a:schemeClr val="tx1"/>
                </a:solidFill>
                <a:latin typeface="隶书" panose="02010509060101010101" pitchFamily="49" charset="-122"/>
                <a:ea typeface="隶书" panose="02010509060101010101" pitchFamily="49" charset="-122"/>
              </a:rPr>
              <a:t>偏置，机器人位姿和速度。然后我们将它们发送到</a:t>
            </a:r>
            <a:r>
              <a:rPr lang="en-US" altLang="zh-CN" dirty="0">
                <a:solidFill>
                  <a:schemeClr val="tx1"/>
                </a:solidFill>
                <a:latin typeface="隶书" panose="02010509060101010101" pitchFamily="49" charset="-122"/>
                <a:ea typeface="隶书" panose="02010509060101010101" pitchFamily="49" charset="-122"/>
              </a:rPr>
              <a:t>VIS</a:t>
            </a:r>
            <a:r>
              <a:rPr lang="zh-CN" altLang="en-US" dirty="0">
                <a:solidFill>
                  <a:schemeClr val="tx1"/>
                </a:solidFill>
                <a:latin typeface="隶书" panose="02010509060101010101" pitchFamily="49" charset="-122"/>
                <a:ea typeface="隶书" panose="02010509060101010101" pitchFamily="49" charset="-122"/>
              </a:rPr>
              <a:t>以帮助其初始化。</a:t>
            </a:r>
          </a:p>
        </p:txBody>
      </p:sp>
    </p:spTree>
    <p:extLst>
      <p:ext uri="{BB962C8B-B14F-4D97-AF65-F5344CB8AC3E}">
        <p14:creationId xmlns:p14="http://schemas.microsoft.com/office/powerpoint/2010/main" val="4016923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7</a:t>
            </a:fld>
            <a:endParaRPr lang="en-US" altLang="zh-CN"/>
          </a:p>
        </p:txBody>
      </p:sp>
      <p:cxnSp>
        <p:nvCxnSpPr>
          <p:cNvPr id="23" name="直接连接符 22"/>
          <p:cNvCxnSpPr/>
          <p:nvPr/>
        </p:nvCxnSpPr>
        <p:spPr bwMode="auto">
          <a:xfrm>
            <a:off x="4182528" y="4513619"/>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
          <p:cNvSpPr>
            <a:spLocks noGrp="1" noChangeArrowheads="1"/>
          </p:cNvSpPr>
          <p:nvPr>
            <p:ph type="title"/>
          </p:nvPr>
        </p:nvSpPr>
        <p:spPr>
          <a:xfrm>
            <a:off x="4989443" y="0"/>
            <a:ext cx="3991511" cy="683816"/>
          </a:xfrm>
        </p:spPr>
        <p:txBody>
          <a:bodyPr/>
          <a:lstStyle/>
          <a:p>
            <a:r>
              <a:rPr lang="zh-CN" altLang="en-US" sz="3200" dirty="0">
                <a:solidFill>
                  <a:srgbClr val="C00000"/>
                </a:solidFill>
              </a:rPr>
              <a:t>视觉路标的深度估计</a:t>
            </a:r>
            <a:endParaRPr lang="zh-CN" altLang="en-US" sz="3200" b="1" dirty="0">
              <a:solidFill>
                <a:srgbClr val="C00000"/>
              </a:solidFill>
            </a:endParaRPr>
          </a:p>
        </p:txBody>
      </p:sp>
      <p:sp>
        <p:nvSpPr>
          <p:cNvPr id="2" name="文本框 1">
            <a:extLst>
              <a:ext uri="{FF2B5EF4-FFF2-40B4-BE49-F238E27FC236}">
                <a16:creationId xmlns:a16="http://schemas.microsoft.com/office/drawing/2014/main" id="{592ADAF2-BD81-4840-A9A1-C713165657CD}"/>
              </a:ext>
            </a:extLst>
          </p:cNvPr>
          <p:cNvSpPr txBox="1"/>
          <p:nvPr/>
        </p:nvSpPr>
        <p:spPr>
          <a:xfrm>
            <a:off x="1878496" y="1052410"/>
            <a:ext cx="45719" cy="45719"/>
          </a:xfrm>
          <a:prstGeom prst="rect">
            <a:avLst/>
          </a:prstGeom>
        </p:spPr>
        <p:txBody>
          <a:bodyPr vert="horz" wrap="square" lIns="91440" tIns="45720" rIns="91440" bIns="45720" rtlCol="0">
            <a:normAutofit fontScale="25000" lnSpcReduction="20000"/>
          </a:bodyPr>
          <a:lstStyle/>
          <a:p>
            <a:pPr>
              <a:lnSpc>
                <a:spcPct val="125000"/>
              </a:lnSpc>
              <a:buClr>
                <a:srgbClr val="6F1B1B"/>
              </a:buClr>
              <a:buFont typeface="Wingdings" panose="05000000000000000000" pitchFamily="2" charset="2"/>
              <a:buChar char="Ø"/>
            </a:pPr>
            <a:endParaRPr lang="zh-CN" altLang="en-US" sz="1700" dirty="0">
              <a:latin typeface="+mn-ea"/>
              <a:cs typeface="Times New Roman" pitchFamily="18" charset="0"/>
            </a:endParaRPr>
          </a:p>
        </p:txBody>
      </p:sp>
      <p:pic>
        <p:nvPicPr>
          <p:cNvPr id="5" name="图片 4">
            <a:extLst>
              <a:ext uri="{FF2B5EF4-FFF2-40B4-BE49-F238E27FC236}">
                <a16:creationId xmlns:a16="http://schemas.microsoft.com/office/drawing/2014/main" id="{05AFEFC2-C1A2-4C31-8BCF-B55065A65EB7}"/>
              </a:ext>
            </a:extLst>
          </p:cNvPr>
          <p:cNvPicPr>
            <a:picLocks noChangeAspect="1"/>
          </p:cNvPicPr>
          <p:nvPr/>
        </p:nvPicPr>
        <p:blipFill>
          <a:blip r:embed="rId2"/>
          <a:stretch>
            <a:fillRect/>
          </a:stretch>
        </p:blipFill>
        <p:spPr>
          <a:xfrm>
            <a:off x="1183382" y="753689"/>
            <a:ext cx="6593988" cy="2779094"/>
          </a:xfrm>
          <a:prstGeom prst="rect">
            <a:avLst/>
          </a:prstGeom>
        </p:spPr>
      </p:pic>
      <p:sp>
        <p:nvSpPr>
          <p:cNvPr id="9" name="圆角矩形 6">
            <a:extLst>
              <a:ext uri="{FF2B5EF4-FFF2-40B4-BE49-F238E27FC236}">
                <a16:creationId xmlns:a16="http://schemas.microsoft.com/office/drawing/2014/main" id="{BC5BF711-5F59-4175-9A5F-76C27DFB5FDE}"/>
              </a:ext>
            </a:extLst>
          </p:cNvPr>
          <p:cNvSpPr/>
          <p:nvPr/>
        </p:nvSpPr>
        <p:spPr>
          <a:xfrm>
            <a:off x="924338" y="3916023"/>
            <a:ext cx="7133779" cy="1987816"/>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隶书" panose="02010509060101010101" pitchFamily="49" charset="-122"/>
                <a:ea typeface="隶书" panose="02010509060101010101" pitchFamily="49" charset="-122"/>
              </a:rPr>
              <a:t>1.</a:t>
            </a:r>
            <a:r>
              <a:rPr lang="zh-CN" altLang="en-US" dirty="0">
                <a:solidFill>
                  <a:schemeClr val="tx1"/>
                </a:solidFill>
                <a:latin typeface="隶书" panose="02010509060101010101" pitchFamily="49" charset="-122"/>
                <a:ea typeface="隶书" panose="02010509060101010101" pitchFamily="49" charset="-122"/>
              </a:rPr>
              <a:t>将雷达扫描的点云与视觉特征同时投影到相机归一化球平面上；</a:t>
            </a:r>
          </a:p>
          <a:p>
            <a:r>
              <a:rPr lang="en-US" altLang="zh-CN" dirty="0">
                <a:solidFill>
                  <a:schemeClr val="tx1"/>
                </a:solidFill>
                <a:latin typeface="隶书" panose="02010509060101010101" pitchFamily="49" charset="-122"/>
                <a:ea typeface="隶书" panose="02010509060101010101" pitchFamily="49" charset="-122"/>
              </a:rPr>
              <a:t>2.</a:t>
            </a:r>
            <a:r>
              <a:rPr lang="zh-CN" altLang="en-US" dirty="0">
                <a:solidFill>
                  <a:schemeClr val="tx1"/>
                </a:solidFill>
                <a:latin typeface="隶书" panose="02010509060101010101" pitchFamily="49" charset="-122"/>
                <a:ea typeface="隶书" panose="02010509060101010101" pitchFamily="49" charset="-122"/>
              </a:rPr>
              <a:t>对雷达点云投影点进行下采样并使用极坐标均匀存储；</a:t>
            </a:r>
          </a:p>
          <a:p>
            <a:r>
              <a:rPr lang="en-US" altLang="zh-CN" dirty="0">
                <a:solidFill>
                  <a:schemeClr val="tx1"/>
                </a:solidFill>
                <a:latin typeface="隶书" panose="02010509060101010101" pitchFamily="49" charset="-122"/>
                <a:ea typeface="隶书" panose="02010509060101010101" pitchFamily="49" charset="-122"/>
              </a:rPr>
              <a:t>3.</a:t>
            </a:r>
            <a:r>
              <a:rPr lang="zh-CN" altLang="en-US" dirty="0">
                <a:solidFill>
                  <a:schemeClr val="tx1"/>
                </a:solidFill>
                <a:latin typeface="隶书" panose="02010509060101010101" pitchFamily="49" charset="-122"/>
                <a:ea typeface="隶书" panose="02010509060101010101" pitchFamily="49" charset="-122"/>
              </a:rPr>
              <a:t>对于一个视觉投影点，使用</a:t>
            </a:r>
            <a:r>
              <a:rPr lang="en-US" altLang="zh-CN" dirty="0" err="1">
                <a:solidFill>
                  <a:schemeClr val="tx1"/>
                </a:solidFill>
                <a:latin typeface="隶书" panose="02010509060101010101" pitchFamily="49" charset="-122"/>
                <a:ea typeface="隶书" panose="02010509060101010101" pitchFamily="49" charset="-122"/>
              </a:rPr>
              <a:t>kd</a:t>
            </a:r>
            <a:r>
              <a:rPr lang="zh-CN" altLang="en-US" dirty="0">
                <a:solidFill>
                  <a:schemeClr val="tx1"/>
                </a:solidFill>
                <a:latin typeface="隶书" panose="02010509060101010101" pitchFamily="49" charset="-122"/>
                <a:ea typeface="隶书" panose="02010509060101010101" pitchFamily="49" charset="-122"/>
              </a:rPr>
              <a:t>树查找距离其最近的三个深度点，该视觉特征的深度是光心到三个邻居拟合平面的距离；见图</a:t>
            </a:r>
            <a:r>
              <a:rPr lang="en-US" altLang="zh-CN" dirty="0">
                <a:solidFill>
                  <a:schemeClr val="tx1"/>
                </a:solidFill>
                <a:latin typeface="隶书" panose="02010509060101010101" pitchFamily="49" charset="-122"/>
                <a:ea typeface="隶书" panose="02010509060101010101" pitchFamily="49" charset="-122"/>
              </a:rPr>
              <a:t>3</a:t>
            </a:r>
            <a:r>
              <a:rPr lang="zh-CN" altLang="en-US" dirty="0">
                <a:solidFill>
                  <a:schemeClr val="tx1"/>
                </a:solidFill>
                <a:latin typeface="隶书" panose="02010509060101010101" pitchFamily="49" charset="-122"/>
                <a:ea typeface="隶书" panose="02010509060101010101" pitchFamily="49" charset="-122"/>
              </a:rPr>
              <a:t>（</a:t>
            </a:r>
            <a:r>
              <a:rPr lang="en-US" altLang="zh-CN" dirty="0">
                <a:solidFill>
                  <a:schemeClr val="tx1"/>
                </a:solidFill>
                <a:latin typeface="隶书" panose="02010509060101010101" pitchFamily="49" charset="-122"/>
                <a:ea typeface="隶书" panose="02010509060101010101" pitchFamily="49" charset="-122"/>
              </a:rPr>
              <a:t>a</a:t>
            </a:r>
            <a:r>
              <a:rPr lang="zh-CN" altLang="en-US" dirty="0">
                <a:solidFill>
                  <a:schemeClr val="tx1"/>
                </a:solidFill>
                <a:latin typeface="隶书" panose="02010509060101010101" pitchFamily="49" charset="-122"/>
                <a:ea typeface="隶书" panose="02010509060101010101" pitchFamily="49" charset="-122"/>
              </a:rPr>
              <a:t>）；</a:t>
            </a:r>
          </a:p>
          <a:p>
            <a:r>
              <a:rPr lang="en-US" altLang="zh-CN" dirty="0">
                <a:solidFill>
                  <a:schemeClr val="tx1"/>
                </a:solidFill>
                <a:latin typeface="隶书" panose="02010509060101010101" pitchFamily="49" charset="-122"/>
                <a:ea typeface="隶书" panose="02010509060101010101" pitchFamily="49" charset="-122"/>
              </a:rPr>
              <a:t>4.</a:t>
            </a:r>
            <a:r>
              <a:rPr lang="zh-CN" altLang="en-US" dirty="0">
                <a:solidFill>
                  <a:schemeClr val="tx1"/>
                </a:solidFill>
                <a:latin typeface="隶书" panose="02010509060101010101" pitchFamily="49" charset="-122"/>
                <a:ea typeface="隶书" panose="02010509060101010101" pitchFamily="49" charset="-122"/>
              </a:rPr>
              <a:t>验证三个最近深度点之间的距离，如果这三个间之间距离较大，则</a:t>
            </a:r>
            <a:r>
              <a:rPr lang="en-US" altLang="zh-CN" dirty="0">
                <a:solidFill>
                  <a:schemeClr val="tx1"/>
                </a:solidFill>
                <a:latin typeface="隶书" panose="02010509060101010101" pitchFamily="49" charset="-122"/>
                <a:ea typeface="隶书" panose="02010509060101010101" pitchFamily="49" charset="-122"/>
              </a:rPr>
              <a:t>3</a:t>
            </a:r>
            <a:r>
              <a:rPr lang="zh-CN" altLang="en-US" dirty="0">
                <a:solidFill>
                  <a:schemeClr val="tx1"/>
                </a:solidFill>
                <a:latin typeface="隶书" panose="02010509060101010101" pitchFamily="49" charset="-122"/>
                <a:ea typeface="隶书" panose="02010509060101010101" pitchFamily="49" charset="-122"/>
              </a:rPr>
              <a:t>中深度估计不靠谱。</a:t>
            </a:r>
            <a:endParaRPr lang="en-US" altLang="zh-CN" dirty="0">
              <a:solidFill>
                <a:schemeClr val="tx1"/>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238733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8</a:t>
            </a:fld>
            <a:endParaRPr lang="en-US" altLang="zh-CN"/>
          </a:p>
        </p:txBody>
      </p:sp>
      <p:cxnSp>
        <p:nvCxnSpPr>
          <p:cNvPr id="23" name="直接连接符 22"/>
          <p:cNvCxnSpPr/>
          <p:nvPr/>
        </p:nvCxnSpPr>
        <p:spPr bwMode="auto">
          <a:xfrm>
            <a:off x="4182528" y="4513619"/>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
          <p:cNvSpPr>
            <a:spLocks noGrp="1" noChangeArrowheads="1"/>
          </p:cNvSpPr>
          <p:nvPr>
            <p:ph type="title"/>
          </p:nvPr>
        </p:nvSpPr>
        <p:spPr>
          <a:xfrm>
            <a:off x="4989443" y="0"/>
            <a:ext cx="3991511" cy="683816"/>
          </a:xfrm>
        </p:spPr>
        <p:txBody>
          <a:bodyPr/>
          <a:lstStyle/>
          <a:p>
            <a:r>
              <a:rPr lang="zh-CN" altLang="en-US" sz="3200" dirty="0">
                <a:solidFill>
                  <a:srgbClr val="C00000"/>
                </a:solidFill>
              </a:rPr>
              <a:t>视觉路标的深度估计</a:t>
            </a:r>
            <a:endParaRPr lang="zh-CN" altLang="en-US" sz="3200" b="1" dirty="0">
              <a:solidFill>
                <a:srgbClr val="C00000"/>
              </a:solidFill>
            </a:endParaRPr>
          </a:p>
        </p:txBody>
      </p:sp>
      <p:sp>
        <p:nvSpPr>
          <p:cNvPr id="2" name="文本框 1">
            <a:extLst>
              <a:ext uri="{FF2B5EF4-FFF2-40B4-BE49-F238E27FC236}">
                <a16:creationId xmlns:a16="http://schemas.microsoft.com/office/drawing/2014/main" id="{592ADAF2-BD81-4840-A9A1-C713165657CD}"/>
              </a:ext>
            </a:extLst>
          </p:cNvPr>
          <p:cNvSpPr txBox="1"/>
          <p:nvPr/>
        </p:nvSpPr>
        <p:spPr>
          <a:xfrm>
            <a:off x="1878496" y="1052410"/>
            <a:ext cx="45719" cy="45719"/>
          </a:xfrm>
          <a:prstGeom prst="rect">
            <a:avLst/>
          </a:prstGeom>
        </p:spPr>
        <p:txBody>
          <a:bodyPr vert="horz" wrap="square" lIns="91440" tIns="45720" rIns="91440" bIns="45720" rtlCol="0">
            <a:normAutofit fontScale="25000" lnSpcReduction="20000"/>
          </a:bodyPr>
          <a:lstStyle/>
          <a:p>
            <a:pPr>
              <a:lnSpc>
                <a:spcPct val="125000"/>
              </a:lnSpc>
              <a:buClr>
                <a:srgbClr val="6F1B1B"/>
              </a:buClr>
              <a:buFont typeface="Wingdings" panose="05000000000000000000" pitchFamily="2" charset="2"/>
              <a:buChar char="Ø"/>
            </a:pPr>
            <a:endParaRPr lang="zh-CN" altLang="en-US" sz="1700" dirty="0">
              <a:latin typeface="+mn-ea"/>
              <a:cs typeface="Times New Roman" pitchFamily="18" charset="0"/>
            </a:endParaRPr>
          </a:p>
        </p:txBody>
      </p:sp>
      <p:pic>
        <p:nvPicPr>
          <p:cNvPr id="6" name="图片 5">
            <a:extLst>
              <a:ext uri="{FF2B5EF4-FFF2-40B4-BE49-F238E27FC236}">
                <a16:creationId xmlns:a16="http://schemas.microsoft.com/office/drawing/2014/main" id="{9F79D025-3894-4619-8B8C-CCB3838B50D6}"/>
              </a:ext>
            </a:extLst>
          </p:cNvPr>
          <p:cNvPicPr>
            <a:picLocks noChangeAspect="1"/>
          </p:cNvPicPr>
          <p:nvPr/>
        </p:nvPicPr>
        <p:blipFill>
          <a:blip r:embed="rId2"/>
          <a:stretch>
            <a:fillRect/>
          </a:stretch>
        </p:blipFill>
        <p:spPr>
          <a:xfrm>
            <a:off x="1408617" y="764416"/>
            <a:ext cx="5547821" cy="5769734"/>
          </a:xfrm>
          <a:prstGeom prst="rect">
            <a:avLst/>
          </a:prstGeom>
        </p:spPr>
      </p:pic>
    </p:spTree>
    <p:extLst>
      <p:ext uri="{BB962C8B-B14F-4D97-AF65-F5344CB8AC3E}">
        <p14:creationId xmlns:p14="http://schemas.microsoft.com/office/powerpoint/2010/main" val="10401981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9FE1BB0-D358-4166-B270-0173456EBDB0}" type="slidenum">
              <a:rPr lang="en-US" altLang="zh-CN" smtClean="0"/>
              <a:pPr>
                <a:defRPr/>
              </a:pPr>
              <a:t>9</a:t>
            </a:fld>
            <a:endParaRPr lang="en-US" altLang="zh-CN"/>
          </a:p>
        </p:txBody>
      </p:sp>
      <p:cxnSp>
        <p:nvCxnSpPr>
          <p:cNvPr id="23" name="直接连接符 22"/>
          <p:cNvCxnSpPr/>
          <p:nvPr/>
        </p:nvCxnSpPr>
        <p:spPr bwMode="auto">
          <a:xfrm>
            <a:off x="4182528" y="4513619"/>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4182528" y="5218115"/>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
          <p:cNvSpPr>
            <a:spLocks noGrp="1" noChangeArrowheads="1"/>
          </p:cNvSpPr>
          <p:nvPr>
            <p:ph type="title"/>
          </p:nvPr>
        </p:nvSpPr>
        <p:spPr>
          <a:xfrm>
            <a:off x="4989443" y="0"/>
            <a:ext cx="3991511" cy="683816"/>
          </a:xfrm>
        </p:spPr>
        <p:txBody>
          <a:bodyPr/>
          <a:lstStyle/>
          <a:p>
            <a:r>
              <a:rPr lang="zh-CN" altLang="en-US" sz="3200" dirty="0">
                <a:solidFill>
                  <a:srgbClr val="C00000"/>
                </a:solidFill>
              </a:rPr>
              <a:t>闭环检测与修正</a:t>
            </a:r>
            <a:endParaRPr lang="zh-CN" altLang="en-US" sz="3200" b="1" dirty="0">
              <a:solidFill>
                <a:srgbClr val="C00000"/>
              </a:solidFill>
            </a:endParaRPr>
          </a:p>
        </p:txBody>
      </p:sp>
      <p:sp>
        <p:nvSpPr>
          <p:cNvPr id="2" name="文本框 1">
            <a:extLst>
              <a:ext uri="{FF2B5EF4-FFF2-40B4-BE49-F238E27FC236}">
                <a16:creationId xmlns:a16="http://schemas.microsoft.com/office/drawing/2014/main" id="{592ADAF2-BD81-4840-A9A1-C713165657CD}"/>
              </a:ext>
            </a:extLst>
          </p:cNvPr>
          <p:cNvSpPr txBox="1"/>
          <p:nvPr/>
        </p:nvSpPr>
        <p:spPr>
          <a:xfrm>
            <a:off x="1878496" y="1052410"/>
            <a:ext cx="45719" cy="45719"/>
          </a:xfrm>
          <a:prstGeom prst="rect">
            <a:avLst/>
          </a:prstGeom>
        </p:spPr>
        <p:txBody>
          <a:bodyPr vert="horz" wrap="square" lIns="91440" tIns="45720" rIns="91440" bIns="45720" rtlCol="0">
            <a:normAutofit fontScale="25000" lnSpcReduction="20000"/>
          </a:bodyPr>
          <a:lstStyle/>
          <a:p>
            <a:pPr>
              <a:lnSpc>
                <a:spcPct val="125000"/>
              </a:lnSpc>
              <a:buClr>
                <a:srgbClr val="6F1B1B"/>
              </a:buClr>
              <a:buFont typeface="Wingdings" panose="05000000000000000000" pitchFamily="2" charset="2"/>
              <a:buChar char="Ø"/>
            </a:pPr>
            <a:endParaRPr lang="zh-CN" altLang="en-US" sz="1700" dirty="0">
              <a:latin typeface="+mn-ea"/>
              <a:cs typeface="Times New Roman" pitchFamily="18" charset="0"/>
            </a:endParaRPr>
          </a:p>
        </p:txBody>
      </p:sp>
      <p:graphicFrame>
        <p:nvGraphicFramePr>
          <p:cNvPr id="5" name="图示 4">
            <a:extLst>
              <a:ext uri="{FF2B5EF4-FFF2-40B4-BE49-F238E27FC236}">
                <a16:creationId xmlns:a16="http://schemas.microsoft.com/office/drawing/2014/main" id="{BA7FD3B2-BBFC-43AF-9F75-F9237BA2D00B}"/>
              </a:ext>
            </a:extLst>
          </p:cNvPr>
          <p:cNvGraphicFramePr/>
          <p:nvPr>
            <p:extLst>
              <p:ext uri="{D42A27DB-BD31-4B8C-83A1-F6EECF244321}">
                <p14:modId xmlns:p14="http://schemas.microsoft.com/office/powerpoint/2010/main" val="1921547132"/>
              </p:ext>
            </p:extLst>
          </p:nvPr>
        </p:nvGraphicFramePr>
        <p:xfrm>
          <a:off x="1714500" y="1471089"/>
          <a:ext cx="5088834" cy="112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6">
            <a:extLst>
              <a:ext uri="{FF2B5EF4-FFF2-40B4-BE49-F238E27FC236}">
                <a16:creationId xmlns:a16="http://schemas.microsoft.com/office/drawing/2014/main" id="{17E810F8-C9DB-4CBC-918B-B16A5BCC576D}"/>
              </a:ext>
            </a:extLst>
          </p:cNvPr>
          <p:cNvSpPr/>
          <p:nvPr/>
        </p:nvSpPr>
        <p:spPr>
          <a:xfrm>
            <a:off x="780221" y="3672516"/>
            <a:ext cx="7133779" cy="2295424"/>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隶书" panose="02010509060101010101" pitchFamily="49" charset="-122"/>
                <a:ea typeface="隶书" panose="02010509060101010101" pitchFamily="49" charset="-122"/>
              </a:rPr>
              <a:t>1.</a:t>
            </a:r>
            <a:r>
              <a:rPr lang="zh-CN" altLang="en-US" dirty="0">
                <a:solidFill>
                  <a:schemeClr val="tx1"/>
                </a:solidFill>
                <a:latin typeface="隶书" panose="02010509060101010101" pitchFamily="49" charset="-122"/>
                <a:ea typeface="隶书" panose="02010509060101010101" pitchFamily="49" charset="-122"/>
              </a:rPr>
              <a:t>使用</a:t>
            </a:r>
            <a:r>
              <a:rPr lang="en-US" altLang="zh-CN" dirty="0">
                <a:solidFill>
                  <a:schemeClr val="tx1"/>
                </a:solidFill>
                <a:latin typeface="隶书" panose="02010509060101010101" pitchFamily="49" charset="-122"/>
                <a:ea typeface="隶书" panose="02010509060101010101" pitchFamily="49" charset="-122"/>
              </a:rPr>
              <a:t>DBoW2</a:t>
            </a:r>
            <a:r>
              <a:rPr lang="zh-CN" altLang="en-US" dirty="0">
                <a:solidFill>
                  <a:schemeClr val="tx1"/>
                </a:solidFill>
                <a:latin typeface="隶书" panose="02010509060101010101" pitchFamily="49" charset="-122"/>
                <a:ea typeface="隶书" panose="02010509060101010101" pitchFamily="49" charset="-122"/>
              </a:rPr>
              <a:t>视觉词袋库进行视觉的闭环检测；</a:t>
            </a:r>
            <a:endParaRPr lang="en-US" altLang="zh-CN" dirty="0">
              <a:solidFill>
                <a:schemeClr val="tx1"/>
              </a:solidFill>
              <a:latin typeface="隶书" panose="02010509060101010101" pitchFamily="49" charset="-122"/>
              <a:ea typeface="隶书" panose="02010509060101010101" pitchFamily="49" charset="-122"/>
            </a:endParaRPr>
          </a:p>
          <a:p>
            <a:r>
              <a:rPr lang="en-US" altLang="zh-CN" dirty="0">
                <a:solidFill>
                  <a:schemeClr val="tx1"/>
                </a:solidFill>
                <a:latin typeface="隶书" panose="02010509060101010101" pitchFamily="49" charset="-122"/>
                <a:ea typeface="隶书" panose="02010509060101010101" pitchFamily="49" charset="-122"/>
              </a:rPr>
              <a:t>	</a:t>
            </a:r>
            <a:r>
              <a:rPr lang="zh-CN" altLang="en-US" dirty="0">
                <a:solidFill>
                  <a:schemeClr val="tx1"/>
                </a:solidFill>
                <a:latin typeface="隶书" panose="02010509060101010101" pitchFamily="49" charset="-122"/>
                <a:ea typeface="隶书" panose="02010509060101010101" pitchFamily="49" charset="-122"/>
              </a:rPr>
              <a:t>为每个视觉关键帧提取描述子；</a:t>
            </a:r>
            <a:endParaRPr lang="en-US" altLang="zh-CN" dirty="0">
              <a:solidFill>
                <a:schemeClr val="tx1"/>
              </a:solidFill>
              <a:latin typeface="隶书" panose="02010509060101010101" pitchFamily="49" charset="-122"/>
              <a:ea typeface="隶书" panose="02010509060101010101" pitchFamily="49" charset="-122"/>
            </a:endParaRPr>
          </a:p>
          <a:p>
            <a:r>
              <a:rPr lang="en-US" altLang="zh-CN" dirty="0">
                <a:solidFill>
                  <a:schemeClr val="tx1"/>
                </a:solidFill>
                <a:latin typeface="隶书" panose="02010509060101010101" pitchFamily="49" charset="-122"/>
                <a:ea typeface="隶书" panose="02010509060101010101" pitchFamily="49" charset="-122"/>
              </a:rPr>
              <a:t>	</a:t>
            </a:r>
            <a:r>
              <a:rPr lang="zh-CN" altLang="en-US" dirty="0">
                <a:solidFill>
                  <a:schemeClr val="tx1"/>
                </a:solidFill>
                <a:latin typeface="隶书" panose="02010509060101010101" pitchFamily="49" charset="-122"/>
                <a:ea typeface="隶书" panose="02010509060101010101" pitchFamily="49" charset="-122"/>
              </a:rPr>
              <a:t>将该描述子与之前提取的描述子集合进行匹配；</a:t>
            </a:r>
            <a:endParaRPr lang="en-US" altLang="zh-CN" dirty="0">
              <a:solidFill>
                <a:schemeClr val="tx1"/>
              </a:solidFill>
              <a:latin typeface="隶书" panose="02010509060101010101" pitchFamily="49" charset="-122"/>
              <a:ea typeface="隶书" panose="02010509060101010101" pitchFamily="49" charset="-122"/>
            </a:endParaRPr>
          </a:p>
          <a:p>
            <a:r>
              <a:rPr lang="en-US" altLang="zh-CN" dirty="0">
                <a:solidFill>
                  <a:schemeClr val="tx1"/>
                </a:solidFill>
                <a:latin typeface="隶书" panose="02010509060101010101" pitchFamily="49" charset="-122"/>
                <a:ea typeface="隶书" panose="02010509060101010101" pitchFamily="49" charset="-122"/>
              </a:rPr>
              <a:t>	</a:t>
            </a:r>
            <a:r>
              <a:rPr lang="zh-CN" altLang="en-US" dirty="0">
                <a:solidFill>
                  <a:schemeClr val="tx1"/>
                </a:solidFill>
                <a:latin typeface="隶书" panose="02010509060101010101" pitchFamily="49" charset="-122"/>
                <a:ea typeface="隶书" panose="02010509060101010101" pitchFamily="49" charset="-122"/>
              </a:rPr>
              <a:t>返回匹配上的之前关键帧的时间戳；</a:t>
            </a:r>
          </a:p>
          <a:p>
            <a:r>
              <a:rPr lang="en-US" altLang="zh-CN" dirty="0">
                <a:solidFill>
                  <a:schemeClr val="tx1"/>
                </a:solidFill>
                <a:latin typeface="隶书" panose="02010509060101010101" pitchFamily="49" charset="-122"/>
                <a:ea typeface="隶书" panose="02010509060101010101" pitchFamily="49" charset="-122"/>
              </a:rPr>
              <a:t>2.</a:t>
            </a:r>
            <a:r>
              <a:rPr lang="zh-CN" altLang="en-US" dirty="0">
                <a:solidFill>
                  <a:schemeClr val="tx1"/>
                </a:solidFill>
                <a:latin typeface="隶书" panose="02010509060101010101" pitchFamily="49" charset="-122"/>
                <a:ea typeface="隶书" panose="02010509060101010101" pitchFamily="49" charset="-122"/>
              </a:rPr>
              <a:t>使用</a:t>
            </a:r>
            <a:r>
              <a:rPr lang="en-US" altLang="zh-CN" dirty="0">
                <a:solidFill>
                  <a:schemeClr val="tx1"/>
                </a:solidFill>
                <a:latin typeface="隶书" panose="02010509060101010101" pitchFamily="49" charset="-122"/>
                <a:ea typeface="隶书" panose="02010509060101010101" pitchFamily="49" charset="-122"/>
              </a:rPr>
              <a:t>scan-matching</a:t>
            </a:r>
            <a:r>
              <a:rPr lang="zh-CN" altLang="en-US" dirty="0">
                <a:solidFill>
                  <a:schemeClr val="tx1"/>
                </a:solidFill>
                <a:latin typeface="隶书" panose="02010509060101010101" pitchFamily="49" charset="-122"/>
                <a:ea typeface="隶书" panose="02010509060101010101" pitchFamily="49" charset="-122"/>
              </a:rPr>
              <a:t>进行闭环修正；</a:t>
            </a:r>
            <a:endParaRPr lang="en-US" altLang="zh-CN" dirty="0">
              <a:solidFill>
                <a:schemeClr val="tx1"/>
              </a:solidFill>
              <a:latin typeface="隶书" panose="02010509060101010101" pitchFamily="49" charset="-122"/>
              <a:ea typeface="隶书" panose="02010509060101010101" pitchFamily="49" charset="-122"/>
            </a:endParaRPr>
          </a:p>
          <a:p>
            <a:r>
              <a:rPr lang="en-US" altLang="zh-CN" dirty="0">
                <a:solidFill>
                  <a:schemeClr val="tx1"/>
                </a:solidFill>
                <a:latin typeface="隶书" panose="02010509060101010101" pitchFamily="49" charset="-122"/>
                <a:ea typeface="隶书" panose="02010509060101010101" pitchFamily="49" charset="-122"/>
              </a:rPr>
              <a:t>	</a:t>
            </a:r>
            <a:r>
              <a:rPr lang="zh-CN" altLang="en-US" dirty="0">
                <a:solidFill>
                  <a:schemeClr val="tx1"/>
                </a:solidFill>
                <a:latin typeface="隶书" panose="02010509060101010101" pitchFamily="49" charset="-122"/>
                <a:ea typeface="隶书" panose="02010509060101010101" pitchFamily="49" charset="-122"/>
              </a:rPr>
              <a:t>根据</a:t>
            </a:r>
            <a:r>
              <a:rPr lang="en-US" altLang="zh-CN" dirty="0">
                <a:solidFill>
                  <a:schemeClr val="tx1"/>
                </a:solidFill>
                <a:latin typeface="隶书" panose="02010509060101010101" pitchFamily="49" charset="-122"/>
                <a:ea typeface="隶书" panose="02010509060101010101" pitchFamily="49" charset="-122"/>
              </a:rPr>
              <a:t>1</a:t>
            </a:r>
            <a:r>
              <a:rPr lang="zh-CN" altLang="en-US" dirty="0">
                <a:solidFill>
                  <a:schemeClr val="tx1"/>
                </a:solidFill>
                <a:latin typeface="隶书" panose="02010509060101010101" pitchFamily="49" charset="-122"/>
                <a:ea typeface="隶书" panose="02010509060101010101" pitchFamily="49" charset="-122"/>
              </a:rPr>
              <a:t>中返回的时间戳选择激光关键帧滑窗；</a:t>
            </a:r>
            <a:endParaRPr lang="en-US" altLang="zh-CN" dirty="0">
              <a:solidFill>
                <a:schemeClr val="tx1"/>
              </a:solidFill>
              <a:latin typeface="隶书" panose="02010509060101010101" pitchFamily="49" charset="-122"/>
              <a:ea typeface="隶书" panose="02010509060101010101" pitchFamily="49" charset="-122"/>
            </a:endParaRPr>
          </a:p>
          <a:p>
            <a:r>
              <a:rPr lang="en-US" altLang="zh-CN" dirty="0">
                <a:solidFill>
                  <a:schemeClr val="tx1"/>
                </a:solidFill>
                <a:latin typeface="隶书" panose="02010509060101010101" pitchFamily="49" charset="-122"/>
                <a:ea typeface="隶书" panose="02010509060101010101" pitchFamily="49" charset="-122"/>
              </a:rPr>
              <a:t>	</a:t>
            </a:r>
            <a:r>
              <a:rPr lang="zh-CN" altLang="en-US" dirty="0">
                <a:solidFill>
                  <a:schemeClr val="tx1"/>
                </a:solidFill>
                <a:latin typeface="隶书" panose="02010509060101010101" pitchFamily="49" charset="-122"/>
                <a:ea typeface="隶书" panose="02010509060101010101" pitchFamily="49" charset="-122"/>
              </a:rPr>
              <a:t>利用当前关键帧与滑窗的</a:t>
            </a:r>
            <a:r>
              <a:rPr lang="en-US" altLang="zh-CN" dirty="0">
                <a:solidFill>
                  <a:schemeClr val="tx1"/>
                </a:solidFill>
                <a:latin typeface="隶书" panose="02010509060101010101" pitchFamily="49" charset="-122"/>
                <a:ea typeface="隶书" panose="02010509060101010101" pitchFamily="49" charset="-122"/>
              </a:rPr>
              <a:t>scan-matching</a:t>
            </a:r>
            <a:r>
              <a:rPr lang="zh-CN" altLang="en-US" dirty="0">
                <a:solidFill>
                  <a:schemeClr val="tx1"/>
                </a:solidFill>
                <a:latin typeface="隶书" panose="02010509060101010101" pitchFamily="49" charset="-122"/>
                <a:ea typeface="隶书" panose="02010509060101010101" pitchFamily="49" charset="-122"/>
              </a:rPr>
              <a:t>进行修正；</a:t>
            </a:r>
          </a:p>
        </p:txBody>
      </p:sp>
    </p:spTree>
    <p:extLst>
      <p:ext uri="{BB962C8B-B14F-4D97-AF65-F5344CB8AC3E}">
        <p14:creationId xmlns:p14="http://schemas.microsoft.com/office/powerpoint/2010/main" val="1469162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s>
            <a:gs pos="100000">
              <a:schemeClr val="bg1"/>
            </a:gs>
          </a:gsLst>
          <a:lin ang="2700000" scaled="1"/>
        </a:gradFill>
        <a:ln w="9525" cap="flat" cmpd="sng" algn="ctr">
          <a:solidFill>
            <a:srgbClr val="FF0000"/>
          </a:solidFill>
          <a:prstDash val="solid"/>
          <a:round/>
          <a:headEnd type="none" w="med" len="med"/>
          <a:tailEnd type="none" w="med" len="med"/>
        </a:ln>
      </a:spPr>
      <a:bodyPr vert="horz" wrap="square" lIns="0" tIns="45720" rIns="0" bIns="45720" numCol="1" anchor="t" anchorCtr="1" compatLnSpc="1"/>
      <a:lstStyle>
        <a:defPPr marL="342900" marR="0" indent="571500" algn="l" defTabSz="914400" rtl="0" eaLnBrk="1" fontAlgn="base" latinLnBrk="0" hangingPunct="1">
          <a:lnSpc>
            <a:spcPct val="100000"/>
          </a:lnSpc>
          <a:spcBef>
            <a:spcPct val="20000"/>
          </a:spcBef>
          <a:spcAft>
            <a:spcPct val="0"/>
          </a:spcAft>
          <a:buClr>
            <a:srgbClr val="3399FF"/>
          </a:buClr>
          <a:buSzTx/>
          <a:buFont typeface="Wingdings" panose="05000000000000000000" pitchFamily="2" charset="2"/>
          <a:buNone/>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FFCC00"/>
            </a:gs>
            <a:gs pos="100000">
              <a:schemeClr val="bg1"/>
            </a:gs>
          </a:gsLst>
          <a:lin ang="2700000" scaled="1"/>
        </a:gradFill>
        <a:ln w="9525" cap="flat" cmpd="sng" algn="ctr">
          <a:solidFill>
            <a:srgbClr val="FF0000"/>
          </a:solidFill>
          <a:prstDash val="solid"/>
          <a:round/>
          <a:headEnd type="none" w="med" len="med"/>
          <a:tailEnd type="none" w="med" len="med"/>
        </a:ln>
      </a:spPr>
      <a:bodyPr vert="horz" wrap="square" lIns="0" tIns="45720" rIns="0" bIns="45720" numCol="1" anchor="t" anchorCtr="1" compatLnSpc="1"/>
      <a:lstStyle>
        <a:defPPr marL="342900" marR="0" indent="571500" algn="l" defTabSz="914400" rtl="0" eaLnBrk="1" fontAlgn="base" latinLnBrk="0" hangingPunct="1">
          <a:lnSpc>
            <a:spcPct val="100000"/>
          </a:lnSpc>
          <a:spcBef>
            <a:spcPct val="20000"/>
          </a:spcBef>
          <a:spcAft>
            <a:spcPct val="0"/>
          </a:spcAft>
          <a:buClr>
            <a:srgbClr val="3399FF"/>
          </a:buClr>
          <a:buSzTx/>
          <a:buFont typeface="Wingdings" panose="05000000000000000000" pitchFamily="2" charset="2"/>
          <a:buNone/>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bodyPr vert="horz" lIns="91440" tIns="45720" rIns="91440" bIns="45720" rtlCol="0">
        <a:normAutofit/>
      </a:bodyPr>
      <a:lstStyle>
        <a:defPPr>
          <a:lnSpc>
            <a:spcPct val="125000"/>
          </a:lnSpc>
          <a:buClr>
            <a:srgbClr val="6F1B1B"/>
          </a:buClr>
          <a:buFont typeface="Wingdings" panose="05000000000000000000" pitchFamily="2" charset="2"/>
          <a:buChar char="Ø"/>
          <a:defRPr lang="en-US" altLang="zh-CN" sz="1700" dirty="0" smtClean="0">
            <a:latin typeface="+mn-ea"/>
            <a:cs typeface="Times New Roman" pitchFamily="18" charset="0"/>
          </a:defRPr>
        </a:defPPr>
      </a:lst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6333</TotalTime>
  <Words>993</Words>
  <Application>Microsoft Office PowerPoint</Application>
  <PresentationFormat>全屏显示(4:3)</PresentationFormat>
  <Paragraphs>115</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NimbusRomNo9L-Regu</vt:lpstr>
      <vt:lpstr>等线</vt:lpstr>
      <vt:lpstr>等线 Light</vt:lpstr>
      <vt:lpstr>黑体</vt:lpstr>
      <vt:lpstr>楷体</vt:lpstr>
      <vt:lpstr>隶书</vt:lpstr>
      <vt:lpstr>宋体</vt:lpstr>
      <vt:lpstr>微软雅黑</vt:lpstr>
      <vt:lpstr>Arial</vt:lpstr>
      <vt:lpstr>Cambria Math</vt:lpstr>
      <vt:lpstr>Times New Roman</vt:lpstr>
      <vt:lpstr>Wingdings</vt:lpstr>
      <vt:lpstr>Office 主题​​</vt:lpstr>
      <vt:lpstr>默认设计模板</vt:lpstr>
      <vt:lpstr>论文分享之 LVI-SAM</vt:lpstr>
      <vt:lpstr>PowerPoint 演示文稿</vt:lpstr>
      <vt:lpstr>背景与摘要</vt:lpstr>
      <vt:lpstr>PowerPoint 演示文稿</vt:lpstr>
      <vt:lpstr>系统框架</vt:lpstr>
      <vt:lpstr>初始化模块</vt:lpstr>
      <vt:lpstr>视觉路标的深度估计</vt:lpstr>
      <vt:lpstr>视觉路标的深度估计</vt:lpstr>
      <vt:lpstr>闭环检测与修正</vt:lpstr>
      <vt:lpstr>多传感器因子图优化</vt:lpstr>
      <vt:lpstr>故障检测</vt:lpstr>
      <vt:lpstr>PowerPoint 演示文稿</vt:lpstr>
      <vt:lpstr>实验分析1</vt:lpstr>
      <vt:lpstr>实验分析2</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 Jiyuan</dc:creator>
  <cp:lastModifiedBy>Root</cp:lastModifiedBy>
  <cp:revision>968</cp:revision>
  <dcterms:created xsi:type="dcterms:W3CDTF">2020-03-07T06:15:19Z</dcterms:created>
  <dcterms:modified xsi:type="dcterms:W3CDTF">2021-11-06T11:51:12Z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