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1" r:id="rId3"/>
  </p:sldMasterIdLst>
  <p:notesMasterIdLst>
    <p:notesMasterId r:id="rId5"/>
  </p:notesMasterIdLst>
  <p:handoutMasterIdLst>
    <p:handoutMasterId r:id="rId29"/>
  </p:handoutMasterIdLst>
  <p:sldIdLst>
    <p:sldId id="258" r:id="rId4"/>
    <p:sldId id="256" r:id="rId6"/>
    <p:sldId id="501" r:id="rId7"/>
    <p:sldId id="516" r:id="rId8"/>
    <p:sldId id="517" r:id="rId9"/>
    <p:sldId id="518" r:id="rId10"/>
    <p:sldId id="512" r:id="rId11"/>
    <p:sldId id="519" r:id="rId12"/>
    <p:sldId id="520" r:id="rId13"/>
    <p:sldId id="521" r:id="rId14"/>
    <p:sldId id="522" r:id="rId15"/>
    <p:sldId id="523" r:id="rId16"/>
    <p:sldId id="513" r:id="rId17"/>
    <p:sldId id="535" r:id="rId18"/>
    <p:sldId id="524" r:id="rId19"/>
    <p:sldId id="525" r:id="rId20"/>
    <p:sldId id="526" r:id="rId21"/>
    <p:sldId id="536" r:id="rId22"/>
    <p:sldId id="527" r:id="rId23"/>
    <p:sldId id="514" r:id="rId24"/>
    <p:sldId id="260" r:id="rId25"/>
    <p:sldId id="529" r:id="rId26"/>
    <p:sldId id="528" r:id="rId27"/>
    <p:sldId id="49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7AED"/>
    <a:srgbClr val="E5E5E5"/>
    <a:srgbClr val="FAFAFA"/>
    <a:srgbClr val="1F4D9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96"/>
  </p:normalViewPr>
  <p:slideViewPr>
    <p:cSldViewPr snapToGrid="0" snapToObjects="1">
      <p:cViewPr varScale="1">
        <p:scale>
          <a:sx n="109" d="100"/>
          <a:sy n="109" d="100"/>
        </p:scale>
        <p:origin x="584"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handoutMaster" Target="handoutMasters/handoutMaster1.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BAB723-C691-6541-901A-8871FAA4FDE9}"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7A2455-3C1E-9F4B-A225-B9D207CF2AF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234FF4-CB5D-D14A-BDA4-CE0B215DB8BE}"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86810-C108-0A46-A165-01A48BB0B237}"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1486810-C108-0A46-A165-01A48BB0B237}"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1486810-C108-0A46-A165-01A48BB0B237}"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1486810-C108-0A46-A165-01A48BB0B237}"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1486810-C108-0A46-A165-01A48BB0B237}"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1486810-C108-0A46-A165-01A48BB0B237}"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1486810-C108-0A46-A165-01A48BB0B237}"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1486810-C108-0A46-A165-01A48BB0B237}"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1486810-C108-0A46-A165-01A48BB0B237}"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1486810-C108-0A46-A165-01A48BB0B237}"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1486810-C108-0A46-A165-01A48BB0B237}"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1486810-C108-0A46-A165-01A48BB0B237}"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1486810-C108-0A46-A165-01A48BB0B237}"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1486810-C108-0A46-A165-01A48BB0B237}"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1486810-C108-0A46-A165-01A48BB0B237}"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1486810-C108-0A46-A165-01A48BB0B237}" type="slidenum">
              <a:rPr kumimoji="1" lang="zh-CN" altLang="en-US"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1486810-C108-0A46-A165-01A48BB0B237}" type="slidenum">
              <a:rPr kumimoji="1" lang="zh-CN" altLang="en-US"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1486810-C108-0A46-A165-01A48BB0B237}"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1486810-C108-0A46-A165-01A48BB0B237}"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1486810-C108-0A46-A165-01A48BB0B237}"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1486810-C108-0A46-A165-01A48BB0B237}"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1486810-C108-0A46-A165-01A48BB0B237}"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1486810-C108-0A46-A165-01A48BB0B237}"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1486810-C108-0A46-A165-01A48BB0B237}"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1486810-C108-0A46-A165-01A48BB0B237}"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页码1">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275625" y="6411769"/>
            <a:ext cx="2743200" cy="365125"/>
          </a:xfrm>
        </p:spPr>
        <p:txBody>
          <a:bodyPr/>
          <a:lstStyle/>
          <a:p>
            <a:fld id="{573AE892-A395-D04A-8DE8-8AB11E9967EA}" type="slidenum">
              <a:rPr kumimoji="1" lang="zh-CN" altLang="en-US" smtClean="0"/>
            </a:fld>
            <a:r>
              <a:rPr kumimoji="1" lang="en-US" altLang="zh-CN" dirty="0"/>
              <a:t>/13</a:t>
            </a:r>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无">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页码1">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275625" y="6411769"/>
            <a:ext cx="2743200" cy="365125"/>
          </a:xfrm>
        </p:spPr>
        <p:txBody>
          <a:bodyPr/>
          <a:lstStyle/>
          <a:p>
            <a:fld id="{573AE892-A395-D04A-8DE8-8AB11E9967EA}" type="slidenum">
              <a:rPr kumimoji="1" lang="zh-CN" altLang="en-US" smtClean="0"/>
            </a:fld>
            <a:r>
              <a:rPr kumimoji="1" lang="en-US" altLang="zh-CN" dirty="0"/>
              <a:t>/13</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无">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8610600" y="638319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3AE892-A395-D04A-8DE8-8AB11E9967EA}" type="slidenum">
              <a:rPr kumimoji="1" lang="zh-CN" altLang="en-US" smtClean="0"/>
            </a:fld>
            <a:endParaRPr kumimoji="1"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8610600" y="638319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3AE892-A395-D04A-8DE8-8AB11E9967EA}" type="slidenum">
              <a:rPr kumimoji="1" lang="zh-CN" altLang="en-US" smtClean="0"/>
            </a:fld>
            <a:endParaRPr kumimoji="1" lang="zh-CN" altLang="en-US" dirty="0"/>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image" Target="../media/image17.png"/><Relationship Id="rId2" Type="http://schemas.openxmlformats.org/officeDocument/2006/relationships/image" Target="../media/image2.sv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3.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3.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image" Target="../media/image29.png"/><Relationship Id="rId3" Type="http://schemas.openxmlformats.org/officeDocument/2006/relationships/image" Target="../media/image23.png"/><Relationship Id="rId2" Type="http://schemas.openxmlformats.org/officeDocument/2006/relationships/image" Target="../media/image28.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3.xml"/><Relationship Id="rId3" Type="http://schemas.openxmlformats.org/officeDocument/2006/relationships/image" Target="../media/image30.png"/><Relationship Id="rId2" Type="http://schemas.openxmlformats.org/officeDocument/2006/relationships/image" Target="../media/image17.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3.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3.xml"/><Relationship Id="rId2" Type="http://schemas.openxmlformats.org/officeDocument/2006/relationships/image" Target="../media/image33.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svg"/><Relationship Id="rId10" Type="http://schemas.openxmlformats.org/officeDocument/2006/relationships/notesSlide" Target="../notesSlides/notesSlide5.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2.sv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2.sv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2.sv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5528441"/>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pic>
        <p:nvPicPr>
          <p:cNvPr id="5" name="图形 4"/>
          <p:cNvPicPr>
            <a:picLocks noChangeAspect="1"/>
          </p:cNvPicPr>
          <p:nvPr/>
        </p:nvPicPr>
        <p:blipFill rotWithShape="1">
          <a:blip r:embed="rId1">
            <a:extLst>
              <a:ext uri="{96DAC541-7B7A-43D3-8B79-37D633B846F1}">
                <asvg:svgBlip xmlns:asvg="http://schemas.microsoft.com/office/drawing/2016/SVG/main" r:embed="rId2"/>
              </a:ext>
            </a:extLst>
          </a:blip>
          <a:srcRect t="-2" b="-2270"/>
          <a:stretch>
            <a:fillRect/>
          </a:stretch>
        </p:blipFill>
        <p:spPr>
          <a:xfrm>
            <a:off x="10190259" y="534744"/>
            <a:ext cx="1328960" cy="1157794"/>
          </a:xfrm>
          <a:prstGeom prst="rect">
            <a:avLst/>
          </a:prstGeom>
        </p:spPr>
      </p:pic>
      <p:sp>
        <p:nvSpPr>
          <p:cNvPr id="6" name="文本框 5"/>
          <p:cNvSpPr txBox="1"/>
          <p:nvPr/>
        </p:nvSpPr>
        <p:spPr>
          <a:xfrm>
            <a:off x="712938" y="869356"/>
            <a:ext cx="6096000" cy="36830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周末论文分享</a:t>
            </a:r>
            <a:endParaRPr kumimoji="0" lang="zh-CN" altLang="en-US" sz="180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cxnSp>
        <p:nvCxnSpPr>
          <p:cNvPr id="7" name="直接连接符 10"/>
          <p:cNvCxnSpPr/>
          <p:nvPr/>
        </p:nvCxnSpPr>
        <p:spPr>
          <a:xfrm>
            <a:off x="803275" y="1295840"/>
            <a:ext cx="7197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12938" y="1468459"/>
            <a:ext cx="7491262" cy="119888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sz="360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Multiplying Matrices Without Multiplying</a:t>
            </a:r>
            <a:endParaRPr kumimoji="0" sz="360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9" name="文本框 8"/>
          <p:cNvSpPr txBox="1"/>
          <p:nvPr/>
        </p:nvSpPr>
        <p:spPr>
          <a:xfrm>
            <a:off x="712937" y="5793468"/>
            <a:ext cx="3585793" cy="36830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POSans M" panose="00020600040101010101" pitchFamily="18" charset="-122"/>
              </a:rPr>
              <a:t>系统芯片实验室 </a:t>
            </a:r>
            <a:r>
              <a:rPr kumimoji="0" lang="en-US" altLang="zh-CN" sz="180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POSans M" panose="00020600040101010101" pitchFamily="18" charset="-122"/>
              </a:rPr>
              <a:t>|</a:t>
            </a:r>
            <a:r>
              <a:rPr kumimoji="0" lang="zh-CN" altLang="en-US" sz="180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POSans M" panose="00020600040101010101" pitchFamily="18" charset="-122"/>
              </a:rPr>
              <a:t> 胡锐</a:t>
            </a:r>
            <a:endParaRPr kumimoji="0" lang="zh-CN" altLang="en-US" sz="180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POSans M" panose="00020600040101010101" pitchFamily="18" charset="-122"/>
            </a:endParaRPr>
          </a:p>
        </p:txBody>
      </p:sp>
      <p:sp>
        <p:nvSpPr>
          <p:cNvPr id="11" name="文本框 10"/>
          <p:cNvSpPr txBox="1"/>
          <p:nvPr/>
        </p:nvSpPr>
        <p:spPr>
          <a:xfrm>
            <a:off x="713105" y="6287135"/>
            <a:ext cx="2239645" cy="368300"/>
          </a:xfrm>
          <a:prstGeom prst="rect">
            <a:avLst/>
          </a:prstGeom>
          <a:noFill/>
        </p:spPr>
        <p:txBody>
          <a:bodyPr wrap="square" rtlCol="0">
            <a:spAutoFit/>
          </a:bodyPr>
          <a:p>
            <a:fld id="{BB962C8B-B14F-4D97-AF65-F5344CB8AC3E}" type="datetime1">
              <a:rPr lang="zh-CN" altLang="en-US"/>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6035" y="6295004"/>
            <a:ext cx="12192000" cy="56299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p:cNvPicPr>
            <a:picLocks noChangeAspect="1"/>
          </p:cNvPicPr>
          <p:nvPr/>
        </p:nvPicPr>
        <p:blipFill rotWithShape="1">
          <a:blip r:embed="rId1">
            <a:extLst>
              <a:ext uri="{96DAC541-7B7A-43D3-8B79-37D633B846F1}">
                <asvg:svgBlip xmlns:asvg="http://schemas.microsoft.com/office/drawing/2016/SVG/main" r:embed="rId2"/>
              </a:ext>
            </a:extLst>
          </a:blip>
          <a:srcRect b="23039"/>
          <a:stretch>
            <a:fillRect/>
          </a:stretch>
        </p:blipFill>
        <p:spPr>
          <a:xfrm>
            <a:off x="232314" y="6367740"/>
            <a:ext cx="636861" cy="417524"/>
          </a:xfrm>
          <a:prstGeom prst="rect">
            <a:avLst/>
          </a:prstGeom>
        </p:spPr>
      </p:pic>
      <p:sp>
        <p:nvSpPr>
          <p:cNvPr id="5" name="文本框 4"/>
          <p:cNvSpPr txBox="1"/>
          <p:nvPr/>
        </p:nvSpPr>
        <p:spPr>
          <a:xfrm>
            <a:off x="1129005" y="6443096"/>
            <a:ext cx="934170" cy="306705"/>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论文背景</a:t>
            </a:r>
            <a:endParaRPr kumimoji="0" lang="zh-CN" altLang="en-US" sz="1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6" name="文本框 5"/>
          <p:cNvSpPr txBox="1"/>
          <p:nvPr/>
        </p:nvSpPr>
        <p:spPr>
          <a:xfrm>
            <a:off x="3516370"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rPr>
              <a:t>创新点</a:t>
            </a:r>
            <a:endPar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endParaRPr>
          </a:p>
        </p:txBody>
      </p:sp>
      <p:cxnSp>
        <p:nvCxnSpPr>
          <p:cNvPr id="7" name="直接连接符 26"/>
          <p:cNvCxnSpPr/>
          <p:nvPr/>
        </p:nvCxnSpPr>
        <p:spPr>
          <a:xfrm>
            <a:off x="2441162" y="6411595"/>
            <a:ext cx="698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323005"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相关方法</a:t>
            </a:r>
            <a:endPar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9" name="文本框 8"/>
          <p:cNvSpPr txBox="1"/>
          <p:nvPr/>
        </p:nvSpPr>
        <p:spPr>
          <a:xfrm>
            <a:off x="4711005"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结果分析</a:t>
            </a:r>
            <a:endPar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endParaRPr>
          </a:p>
        </p:txBody>
      </p:sp>
      <p:sp>
        <p:nvSpPr>
          <p:cNvPr id="14" name="矩形 13"/>
          <p:cNvSpPr/>
          <p:nvPr/>
        </p:nvSpPr>
        <p:spPr>
          <a:xfrm>
            <a:off x="26035"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15" name="文本框 14"/>
          <p:cNvSpPr txBox="1"/>
          <p:nvPr/>
        </p:nvSpPr>
        <p:spPr>
          <a:xfrm>
            <a:off x="361826" y="185301"/>
            <a:ext cx="10626387" cy="460375"/>
          </a:xfrm>
          <a:prstGeom prst="rect">
            <a:avLst/>
          </a:prstGeom>
          <a:noFill/>
        </p:spPr>
        <p:txBody>
          <a:bodyPr wrap="square">
            <a:spAutoFit/>
          </a:bodyPr>
          <a:lstStyle/>
          <a:p>
            <a:pPr lvl="0">
              <a:defRPr/>
            </a:pPr>
            <a:r>
              <a:rPr lang="en-US" altLang="zh-CN" sz="2400" dirty="0">
                <a:solidFill>
                  <a:prstClr val="white"/>
                </a:solidFill>
                <a:latin typeface="微软雅黑" panose="020B0503020204020204" pitchFamily="34" charset="-122"/>
                <a:ea typeface="微软雅黑" panose="020B0503020204020204" pitchFamily="34" charset="-122"/>
              </a:rPr>
              <a:t>Product Quantization</a:t>
            </a:r>
            <a:endParaRPr lang="en-US" altLang="zh-CN" sz="2400" dirty="0">
              <a:solidFill>
                <a:prstClr val="white"/>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9301660" y="6411769"/>
            <a:ext cx="2743200" cy="365125"/>
          </a:xfrm>
        </p:spPr>
        <p:txBody>
          <a:bodyPr/>
          <a:lstStyle/>
          <a:p>
            <a:fld id="{573AE892-A395-D04A-8DE8-8AB11E9967EA}" type="slidenum">
              <a:rPr kumimoji="1" lang="zh-CN" altLang="en-US" smtClean="0"/>
            </a:fld>
            <a:r>
              <a:rPr kumimoji="1" lang="en-US" altLang="zh-CN"/>
              <a:t>/13</a:t>
            </a:r>
            <a:endParaRPr kumimoji="1" lang="zh-CN" altLang="en-US" dirty="0"/>
          </a:p>
        </p:txBody>
      </p:sp>
      <p:sp>
        <p:nvSpPr>
          <p:cNvPr id="3" name="矩形 2"/>
          <p:cNvSpPr/>
          <p:nvPr/>
        </p:nvSpPr>
        <p:spPr>
          <a:xfrm>
            <a:off x="95250" y="947202"/>
            <a:ext cx="6090816" cy="54640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a:cs typeface="+mn-cs"/>
            </a:endParaRPr>
          </a:p>
        </p:txBody>
      </p:sp>
      <p:pic>
        <p:nvPicPr>
          <p:cNvPr id="11" name="图片 10"/>
          <p:cNvPicPr>
            <a:picLocks noChangeAspect="1"/>
          </p:cNvPicPr>
          <p:nvPr/>
        </p:nvPicPr>
        <p:blipFill>
          <a:blip r:embed="rId3"/>
          <a:stretch>
            <a:fillRect/>
          </a:stretch>
        </p:blipFill>
        <p:spPr>
          <a:xfrm>
            <a:off x="6186170" y="1087755"/>
            <a:ext cx="5953760" cy="4682490"/>
          </a:xfrm>
          <a:prstGeom prst="rect">
            <a:avLst/>
          </a:prstGeom>
        </p:spPr>
      </p:pic>
      <p:sp>
        <p:nvSpPr>
          <p:cNvPr id="13" name="文本框 12"/>
          <p:cNvSpPr txBox="1"/>
          <p:nvPr/>
        </p:nvSpPr>
        <p:spPr>
          <a:xfrm>
            <a:off x="214630" y="993775"/>
            <a:ext cx="5430520" cy="3138170"/>
          </a:xfrm>
          <a:prstGeom prst="rect">
            <a:avLst/>
          </a:prstGeom>
          <a:noFill/>
        </p:spPr>
        <p:txBody>
          <a:bodyPr wrap="square" rtlCol="0">
            <a:spAutoFit/>
          </a:bodyPr>
          <a:p>
            <a:pPr indent="0">
              <a:buNone/>
            </a:pPr>
            <a:r>
              <a:rPr lang="en-US" altLang="zh-CN"/>
              <a:t>2.  Encoding Function——</a:t>
            </a:r>
            <a:r>
              <a:rPr lang="zh-CN" altLang="en-US"/>
              <a:t>编码方程</a:t>
            </a:r>
            <a:r>
              <a:rPr lang="en-US" altLang="zh-CN"/>
              <a:t>g()</a:t>
            </a:r>
            <a:endParaRPr lang="en-US" altLang="zh-CN"/>
          </a:p>
          <a:p>
            <a:pPr marL="742950" lvl="1" indent="-285750">
              <a:buFont typeface="Arial" panose="020B0604020202020204" pitchFamily="34" charset="0"/>
              <a:buChar char="•"/>
            </a:pPr>
            <a:r>
              <a:rPr lang="zh-CN" altLang="en-US"/>
              <a:t>对输入向量进行编码</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zh-CN" altLang="en-US"/>
              <a:t>在每个子空间中确定距离最接近的原型</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zh-CN" altLang="en-US"/>
              <a:t>将每个子空间中的原型</a:t>
            </a:r>
            <a:r>
              <a:rPr lang="en-US" altLang="zh-CN"/>
              <a:t>index</a:t>
            </a:r>
            <a:r>
              <a:rPr lang="zh-CN" altLang="en-US"/>
              <a:t>拼接成向量编码</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zh-CN" altLang="en-US"/>
              <a:t>一共需要</a:t>
            </a:r>
            <a:r>
              <a:rPr lang="en-US" altLang="zh-CN"/>
              <a:t>Clog2(K)</a:t>
            </a:r>
            <a:r>
              <a:rPr lang="zh-CN" altLang="en-US"/>
              <a:t>个</a:t>
            </a:r>
            <a:r>
              <a:rPr lang="en-US" altLang="zh-CN"/>
              <a:t>bit</a:t>
            </a:r>
            <a:r>
              <a:rPr lang="zh-CN" altLang="en-US"/>
              <a:t>对向量进行编码</a:t>
            </a:r>
            <a:endParaRPr lang="zh-CN" altLang="en-US"/>
          </a:p>
          <a:p>
            <a:pPr lvl="1" indent="0">
              <a:buFont typeface="Arial" panose="020B0604020202020204" pitchFamily="34" charset="0"/>
              <a:buNone/>
            </a:pPr>
            <a:endParaRPr lang="zh-CN" altLang="en-US"/>
          </a:p>
          <a:p>
            <a:pPr marL="742950" lvl="1" indent="-285750">
              <a:buFont typeface="Arial" panose="020B0604020202020204" pitchFamily="34" charset="0"/>
              <a:buChar char="•"/>
            </a:pPr>
            <a:endParaRPr lang="zh-CN" altLang="en-US"/>
          </a:p>
          <a:p>
            <a:pPr marL="1200150" lvl="2" indent="-285750">
              <a:buFont typeface="Arial" panose="020B0604020202020204" pitchFamily="34" charset="0"/>
              <a:buChar char="•"/>
            </a:pP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6035" y="6295004"/>
            <a:ext cx="12192000" cy="56299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p:cNvPicPr>
            <a:picLocks noChangeAspect="1"/>
          </p:cNvPicPr>
          <p:nvPr/>
        </p:nvPicPr>
        <p:blipFill rotWithShape="1">
          <a:blip r:embed="rId1"/>
          <a:srcRect b="23039"/>
          <a:stretch>
            <a:fillRect/>
          </a:stretch>
        </p:blipFill>
        <p:spPr>
          <a:xfrm>
            <a:off x="232314" y="6367740"/>
            <a:ext cx="636861" cy="417524"/>
          </a:xfrm>
          <a:prstGeom prst="rect">
            <a:avLst/>
          </a:prstGeom>
        </p:spPr>
      </p:pic>
      <p:sp>
        <p:nvSpPr>
          <p:cNvPr id="5" name="文本框 4"/>
          <p:cNvSpPr txBox="1"/>
          <p:nvPr/>
        </p:nvSpPr>
        <p:spPr>
          <a:xfrm>
            <a:off x="1129005" y="6443096"/>
            <a:ext cx="934170" cy="306705"/>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论文背景</a:t>
            </a:r>
            <a:endParaRPr kumimoji="0" lang="zh-CN" altLang="en-US" sz="1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6" name="文本框 5"/>
          <p:cNvSpPr txBox="1"/>
          <p:nvPr/>
        </p:nvSpPr>
        <p:spPr>
          <a:xfrm>
            <a:off x="3516370"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rPr>
              <a:t>创新点</a:t>
            </a:r>
            <a:endPar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endParaRPr>
          </a:p>
        </p:txBody>
      </p:sp>
      <p:cxnSp>
        <p:nvCxnSpPr>
          <p:cNvPr id="7" name="直接连接符 26"/>
          <p:cNvCxnSpPr/>
          <p:nvPr/>
        </p:nvCxnSpPr>
        <p:spPr>
          <a:xfrm>
            <a:off x="2441162" y="6411595"/>
            <a:ext cx="698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323005"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相关方法</a:t>
            </a:r>
            <a:endPar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9" name="文本框 8"/>
          <p:cNvSpPr txBox="1"/>
          <p:nvPr/>
        </p:nvSpPr>
        <p:spPr>
          <a:xfrm>
            <a:off x="4711005"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结果分析</a:t>
            </a:r>
            <a:endPar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endParaRPr>
          </a:p>
        </p:txBody>
      </p:sp>
      <p:sp>
        <p:nvSpPr>
          <p:cNvPr id="14" name="矩形 13"/>
          <p:cNvSpPr/>
          <p:nvPr/>
        </p:nvSpPr>
        <p:spPr>
          <a:xfrm>
            <a:off x="26035"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15" name="文本框 14"/>
          <p:cNvSpPr txBox="1"/>
          <p:nvPr/>
        </p:nvSpPr>
        <p:spPr>
          <a:xfrm>
            <a:off x="361826" y="185301"/>
            <a:ext cx="10626387" cy="460375"/>
          </a:xfrm>
          <a:prstGeom prst="rect">
            <a:avLst/>
          </a:prstGeom>
          <a:noFill/>
        </p:spPr>
        <p:txBody>
          <a:bodyPr wrap="square">
            <a:spAutoFit/>
          </a:bodyPr>
          <a:lstStyle/>
          <a:p>
            <a:pPr lvl="0">
              <a:defRPr/>
            </a:pPr>
            <a:r>
              <a:rPr lang="en-US" altLang="zh-CN" sz="2400" dirty="0">
                <a:solidFill>
                  <a:prstClr val="white"/>
                </a:solidFill>
                <a:latin typeface="微软雅黑" panose="020B0503020204020204" pitchFamily="34" charset="-122"/>
                <a:ea typeface="微软雅黑" panose="020B0503020204020204" pitchFamily="34" charset="-122"/>
              </a:rPr>
              <a:t>Product Quantization</a:t>
            </a:r>
            <a:endParaRPr lang="en-US" altLang="zh-CN" sz="2400" dirty="0">
              <a:solidFill>
                <a:prstClr val="white"/>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9301660" y="6411769"/>
            <a:ext cx="2743200" cy="365125"/>
          </a:xfrm>
        </p:spPr>
        <p:txBody>
          <a:bodyPr/>
          <a:lstStyle/>
          <a:p>
            <a:fld id="{573AE892-A395-D04A-8DE8-8AB11E9967EA}" type="slidenum">
              <a:rPr kumimoji="1" lang="zh-CN" altLang="en-US" smtClean="0"/>
            </a:fld>
            <a:r>
              <a:rPr kumimoji="1" lang="en-US" altLang="zh-CN"/>
              <a:t>/13</a:t>
            </a:r>
            <a:endParaRPr kumimoji="1" lang="zh-CN" altLang="en-US" dirty="0"/>
          </a:p>
        </p:txBody>
      </p:sp>
      <p:sp>
        <p:nvSpPr>
          <p:cNvPr id="3" name="矩形 2"/>
          <p:cNvSpPr/>
          <p:nvPr/>
        </p:nvSpPr>
        <p:spPr>
          <a:xfrm>
            <a:off x="95250" y="947202"/>
            <a:ext cx="6090816" cy="54640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a:cs typeface="+mn-cs"/>
            </a:endParaRPr>
          </a:p>
        </p:txBody>
      </p:sp>
      <p:pic>
        <p:nvPicPr>
          <p:cNvPr id="11" name="图片 10"/>
          <p:cNvPicPr>
            <a:picLocks noChangeAspect="1"/>
          </p:cNvPicPr>
          <p:nvPr/>
        </p:nvPicPr>
        <p:blipFill>
          <a:blip r:embed="rId2"/>
          <a:stretch>
            <a:fillRect/>
          </a:stretch>
        </p:blipFill>
        <p:spPr>
          <a:xfrm>
            <a:off x="6186170" y="1087755"/>
            <a:ext cx="5953760" cy="4682490"/>
          </a:xfrm>
          <a:prstGeom prst="rect">
            <a:avLst/>
          </a:prstGeom>
        </p:spPr>
      </p:pic>
      <p:sp>
        <p:nvSpPr>
          <p:cNvPr id="13" name="文本框 12"/>
          <p:cNvSpPr txBox="1"/>
          <p:nvPr/>
        </p:nvSpPr>
        <p:spPr>
          <a:xfrm>
            <a:off x="214630" y="993775"/>
            <a:ext cx="5430520" cy="3692525"/>
          </a:xfrm>
          <a:prstGeom prst="rect">
            <a:avLst/>
          </a:prstGeom>
          <a:noFill/>
        </p:spPr>
        <p:txBody>
          <a:bodyPr wrap="square" rtlCol="0">
            <a:spAutoFit/>
          </a:bodyPr>
          <a:p>
            <a:pPr indent="0">
              <a:buNone/>
            </a:pPr>
            <a:r>
              <a:rPr lang="en-US" altLang="zh-CN"/>
              <a:t>3.  Table Construction——</a:t>
            </a:r>
            <a:r>
              <a:rPr lang="zh-CN" altLang="en-US"/>
              <a:t>查找表构建</a:t>
            </a:r>
            <a:r>
              <a:rPr lang="en-US" altLang="zh-CN"/>
              <a:t>h(b)</a:t>
            </a:r>
            <a:endParaRPr lang="en-US" altLang="zh-CN"/>
          </a:p>
          <a:p>
            <a:pPr marL="742950" lvl="1" indent="-285750">
              <a:buFont typeface="Arial" panose="020B0604020202020204" pitchFamily="34" charset="0"/>
              <a:buChar char="•"/>
            </a:pPr>
            <a:r>
              <a:rPr lang="zh-CN" altLang="en-US"/>
              <a:t>在每个子空间中提前计算已知向量的对应段与每个原型的内积</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zh-CN" altLang="en-US"/>
              <a:t>存储在一个查找表中，一般低比特位宽进行结果存储</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zh-CN" altLang="en-US"/>
              <a:t>使用子空间下标与原型编码作为</a:t>
            </a:r>
            <a:r>
              <a:rPr lang="en-US" altLang="zh-CN"/>
              <a:t>index</a:t>
            </a:r>
            <a:r>
              <a:rPr lang="zh-CN" altLang="en-US"/>
              <a:t>进行查找</a:t>
            </a:r>
            <a:endParaRPr lang="zh-CN" altLang="en-US"/>
          </a:p>
          <a:p>
            <a:pPr lvl="1" indent="0">
              <a:buFont typeface="Arial" panose="020B0604020202020204" pitchFamily="34" charset="0"/>
              <a:buNone/>
            </a:pP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endParaRPr lang="zh-CN" altLang="en-US"/>
          </a:p>
          <a:p>
            <a:pPr marL="1200150" lvl="2" indent="-285750">
              <a:buFont typeface="Arial" panose="020B0604020202020204" pitchFamily="34" charset="0"/>
              <a:buChar char="•"/>
            </a:pP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6035" y="6295004"/>
            <a:ext cx="12192000" cy="56299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p:cNvPicPr>
            <a:picLocks noChangeAspect="1"/>
          </p:cNvPicPr>
          <p:nvPr/>
        </p:nvPicPr>
        <p:blipFill rotWithShape="1">
          <a:blip r:embed="rId1"/>
          <a:srcRect b="23039"/>
          <a:stretch>
            <a:fillRect/>
          </a:stretch>
        </p:blipFill>
        <p:spPr>
          <a:xfrm>
            <a:off x="232314" y="6367740"/>
            <a:ext cx="636861" cy="417524"/>
          </a:xfrm>
          <a:prstGeom prst="rect">
            <a:avLst/>
          </a:prstGeom>
        </p:spPr>
      </p:pic>
      <p:sp>
        <p:nvSpPr>
          <p:cNvPr id="5" name="文本框 4"/>
          <p:cNvSpPr txBox="1"/>
          <p:nvPr/>
        </p:nvSpPr>
        <p:spPr>
          <a:xfrm>
            <a:off x="1129005" y="6443096"/>
            <a:ext cx="934170" cy="306705"/>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论文背景</a:t>
            </a:r>
            <a:endParaRPr kumimoji="0" lang="zh-CN" altLang="en-US" sz="1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6" name="文本框 5"/>
          <p:cNvSpPr txBox="1"/>
          <p:nvPr/>
        </p:nvSpPr>
        <p:spPr>
          <a:xfrm>
            <a:off x="3516370"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rPr>
              <a:t>创新点</a:t>
            </a:r>
            <a:endPar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endParaRPr>
          </a:p>
        </p:txBody>
      </p:sp>
      <p:cxnSp>
        <p:nvCxnSpPr>
          <p:cNvPr id="7" name="直接连接符 26"/>
          <p:cNvCxnSpPr/>
          <p:nvPr/>
        </p:nvCxnSpPr>
        <p:spPr>
          <a:xfrm>
            <a:off x="2441162" y="6411595"/>
            <a:ext cx="698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323005"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相关方法</a:t>
            </a:r>
            <a:endPar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9" name="文本框 8"/>
          <p:cNvSpPr txBox="1"/>
          <p:nvPr/>
        </p:nvSpPr>
        <p:spPr>
          <a:xfrm>
            <a:off x="4711005"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结果分析</a:t>
            </a:r>
            <a:endPar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endParaRPr>
          </a:p>
        </p:txBody>
      </p:sp>
      <p:sp>
        <p:nvSpPr>
          <p:cNvPr id="14" name="矩形 13"/>
          <p:cNvSpPr/>
          <p:nvPr/>
        </p:nvSpPr>
        <p:spPr>
          <a:xfrm>
            <a:off x="26035"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15" name="文本框 14"/>
          <p:cNvSpPr txBox="1"/>
          <p:nvPr/>
        </p:nvSpPr>
        <p:spPr>
          <a:xfrm>
            <a:off x="361826" y="185301"/>
            <a:ext cx="10626387" cy="460375"/>
          </a:xfrm>
          <a:prstGeom prst="rect">
            <a:avLst/>
          </a:prstGeom>
          <a:noFill/>
        </p:spPr>
        <p:txBody>
          <a:bodyPr wrap="square">
            <a:spAutoFit/>
          </a:bodyPr>
          <a:lstStyle/>
          <a:p>
            <a:pPr lvl="0">
              <a:defRPr/>
            </a:pPr>
            <a:r>
              <a:rPr lang="en-US" altLang="zh-CN" sz="2400" dirty="0">
                <a:solidFill>
                  <a:prstClr val="white"/>
                </a:solidFill>
                <a:latin typeface="微软雅黑" panose="020B0503020204020204" pitchFamily="34" charset="-122"/>
                <a:ea typeface="微软雅黑" panose="020B0503020204020204" pitchFamily="34" charset="-122"/>
              </a:rPr>
              <a:t>Product Quantization</a:t>
            </a:r>
            <a:endParaRPr lang="en-US" altLang="zh-CN" sz="2400" dirty="0">
              <a:solidFill>
                <a:prstClr val="white"/>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9301660" y="6411769"/>
            <a:ext cx="2743200" cy="365125"/>
          </a:xfrm>
        </p:spPr>
        <p:txBody>
          <a:bodyPr/>
          <a:lstStyle/>
          <a:p>
            <a:fld id="{573AE892-A395-D04A-8DE8-8AB11E9967EA}" type="slidenum">
              <a:rPr kumimoji="1" lang="zh-CN" altLang="en-US" smtClean="0"/>
            </a:fld>
            <a:r>
              <a:rPr kumimoji="1" lang="en-US" altLang="zh-CN"/>
              <a:t>/13</a:t>
            </a:r>
            <a:endParaRPr kumimoji="1" lang="zh-CN" altLang="en-US" dirty="0"/>
          </a:p>
        </p:txBody>
      </p:sp>
      <p:sp>
        <p:nvSpPr>
          <p:cNvPr id="3" name="矩形 2"/>
          <p:cNvSpPr/>
          <p:nvPr/>
        </p:nvSpPr>
        <p:spPr>
          <a:xfrm>
            <a:off x="95250" y="947202"/>
            <a:ext cx="6090816" cy="54640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a:cs typeface="+mn-cs"/>
            </a:endParaRPr>
          </a:p>
        </p:txBody>
      </p:sp>
      <p:pic>
        <p:nvPicPr>
          <p:cNvPr id="11" name="图片 10"/>
          <p:cNvPicPr>
            <a:picLocks noChangeAspect="1"/>
          </p:cNvPicPr>
          <p:nvPr/>
        </p:nvPicPr>
        <p:blipFill>
          <a:blip r:embed="rId2"/>
          <a:stretch>
            <a:fillRect/>
          </a:stretch>
        </p:blipFill>
        <p:spPr>
          <a:xfrm>
            <a:off x="6186170" y="1087755"/>
            <a:ext cx="5953760" cy="4682490"/>
          </a:xfrm>
          <a:prstGeom prst="rect">
            <a:avLst/>
          </a:prstGeom>
        </p:spPr>
      </p:pic>
      <p:sp>
        <p:nvSpPr>
          <p:cNvPr id="13" name="文本框 12"/>
          <p:cNvSpPr txBox="1"/>
          <p:nvPr/>
        </p:nvSpPr>
        <p:spPr>
          <a:xfrm>
            <a:off x="214630" y="993775"/>
            <a:ext cx="5430520" cy="2861310"/>
          </a:xfrm>
          <a:prstGeom prst="rect">
            <a:avLst/>
          </a:prstGeom>
          <a:noFill/>
        </p:spPr>
        <p:txBody>
          <a:bodyPr wrap="square" rtlCol="0">
            <a:spAutoFit/>
          </a:bodyPr>
          <a:p>
            <a:pPr indent="0">
              <a:buNone/>
            </a:pPr>
            <a:r>
              <a:rPr lang="en-US" altLang="zh-CN"/>
              <a:t>4.  Aggregation——</a:t>
            </a:r>
            <a:r>
              <a:rPr lang="zh-CN" altLang="en-US"/>
              <a:t>结果整合</a:t>
            </a:r>
            <a:r>
              <a:rPr lang="en-US" altLang="zh-CN"/>
              <a:t>f()</a:t>
            </a:r>
            <a:endParaRPr lang="en-US" altLang="zh-CN"/>
          </a:p>
          <a:p>
            <a:pPr marL="742950" lvl="1" indent="-285750">
              <a:buFont typeface="Arial" panose="020B0604020202020204" pitchFamily="34" charset="0"/>
              <a:buChar char="•"/>
            </a:pPr>
            <a:r>
              <a:rPr lang="zh-CN" altLang="en-US"/>
              <a:t>使用原型编码在对应的子空间中对查找表进行查找</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zh-CN" altLang="en-US"/>
              <a:t>将各个子空间的查找结果进行累加作为近似的内积</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endParaRPr lang="zh-CN" altLang="en-US"/>
          </a:p>
          <a:p>
            <a:pPr marL="1200150" lvl="2" indent="-285750">
              <a:buFont typeface="Arial" panose="020B0604020202020204" pitchFamily="34" charset="0"/>
              <a:buChar char="•"/>
            </a:pP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0"/>
            <a:ext cx="12192000" cy="12010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HelveticaExt-Normal"/>
              <a:ea typeface="OPPOSans B"/>
              <a:cs typeface="+mn-cs"/>
            </a:endParaRPr>
          </a:p>
        </p:txBody>
      </p:sp>
      <p:sp>
        <p:nvSpPr>
          <p:cNvPr id="16" name="文本框 15"/>
          <p:cNvSpPr txBox="1"/>
          <p:nvPr/>
        </p:nvSpPr>
        <p:spPr>
          <a:xfrm>
            <a:off x="5126181" y="308161"/>
            <a:ext cx="1939638"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目   录</a:t>
            </a:r>
            <a:endParaRPr kumimoji="0" lang="zh-CN" altLang="en-US" sz="3200" b="1" u="none" strike="noStrike" kern="1200" cap="none" spc="0" normalizeH="0" baseline="3000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6" name="任意形状 25"/>
          <p:cNvSpPr/>
          <p:nvPr/>
        </p:nvSpPr>
        <p:spPr>
          <a:xfrm rot="5400000">
            <a:off x="3903714" y="2480212"/>
            <a:ext cx="746457" cy="3269084"/>
          </a:xfrm>
          <a:custGeom>
            <a:avLst/>
            <a:gdLst>
              <a:gd name="connsiteX0" fmla="*/ 0 w 746457"/>
              <a:gd name="connsiteY0" fmla="*/ 4115358 h 4115358"/>
              <a:gd name="connsiteX1" fmla="*/ 0 w 746457"/>
              <a:gd name="connsiteY1" fmla="*/ 643496 h 4115358"/>
              <a:gd name="connsiteX2" fmla="*/ 2 w 746457"/>
              <a:gd name="connsiteY2" fmla="*/ 643496 h 4115358"/>
              <a:gd name="connsiteX3" fmla="*/ 373230 w 746457"/>
              <a:gd name="connsiteY3" fmla="*/ 0 h 4115358"/>
              <a:gd name="connsiteX4" fmla="*/ 746457 w 746457"/>
              <a:gd name="connsiteY4" fmla="*/ 643496 h 4115358"/>
              <a:gd name="connsiteX5" fmla="*/ 746147 w 746457"/>
              <a:gd name="connsiteY5" fmla="*/ 643496 h 4115358"/>
              <a:gd name="connsiteX6" fmla="*/ 746146 w 746457"/>
              <a:gd name="connsiteY6" fmla="*/ 4115358 h 4115358"/>
              <a:gd name="connsiteX0-1" fmla="*/ 0 w 746457"/>
              <a:gd name="connsiteY0-2" fmla="*/ 3799474 h 3799474"/>
              <a:gd name="connsiteX1-3" fmla="*/ 0 w 746457"/>
              <a:gd name="connsiteY1-4" fmla="*/ 327612 h 3799474"/>
              <a:gd name="connsiteX2-5" fmla="*/ 2 w 746457"/>
              <a:gd name="connsiteY2-6" fmla="*/ 327612 h 3799474"/>
              <a:gd name="connsiteX3-7" fmla="*/ 373233 w 746457"/>
              <a:gd name="connsiteY3-8" fmla="*/ 0 h 3799474"/>
              <a:gd name="connsiteX4-9" fmla="*/ 746457 w 746457"/>
              <a:gd name="connsiteY4-10" fmla="*/ 327612 h 3799474"/>
              <a:gd name="connsiteX5-11" fmla="*/ 746147 w 746457"/>
              <a:gd name="connsiteY5-12" fmla="*/ 327612 h 3799474"/>
              <a:gd name="connsiteX6-13" fmla="*/ 746146 w 746457"/>
              <a:gd name="connsiteY6-14" fmla="*/ 3799474 h 3799474"/>
              <a:gd name="connsiteX7" fmla="*/ 0 w 746457"/>
              <a:gd name="connsiteY7" fmla="*/ 3799474 h 37994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 y="connsiteY7"/>
              </a:cxn>
            </a:cxnLst>
            <a:rect l="l" t="t" r="r" b="b"/>
            <a:pathLst>
              <a:path w="746457" h="3799474">
                <a:moveTo>
                  <a:pt x="0" y="3799474"/>
                </a:moveTo>
                <a:lnTo>
                  <a:pt x="0" y="327612"/>
                </a:lnTo>
                <a:lnTo>
                  <a:pt x="2" y="327612"/>
                </a:lnTo>
                <a:lnTo>
                  <a:pt x="373233" y="0"/>
                </a:lnTo>
                <a:lnTo>
                  <a:pt x="746457" y="327612"/>
                </a:lnTo>
                <a:lnTo>
                  <a:pt x="746147" y="327612"/>
                </a:lnTo>
                <a:cubicBezTo>
                  <a:pt x="746147" y="1484899"/>
                  <a:pt x="746146" y="2642187"/>
                  <a:pt x="746146" y="3799474"/>
                </a:cubicBezTo>
                <a:lnTo>
                  <a:pt x="0" y="3799474"/>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2400" b="1">
              <a:latin typeface="微软雅黑" panose="020B0503020204020204" pitchFamily="34" charset="-122"/>
              <a:ea typeface="微软雅黑" panose="020B0503020204020204" pitchFamily="34" charset="-122"/>
            </a:endParaRPr>
          </a:p>
        </p:txBody>
      </p:sp>
      <p:sp>
        <p:nvSpPr>
          <p:cNvPr id="14" name="任意多边形 20"/>
          <p:cNvSpPr/>
          <p:nvPr/>
        </p:nvSpPr>
        <p:spPr>
          <a:xfrm>
            <a:off x="3068790" y="2110561"/>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1F4D9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1" name="文本框 22"/>
          <p:cNvSpPr txBox="1"/>
          <p:nvPr/>
        </p:nvSpPr>
        <p:spPr>
          <a:xfrm>
            <a:off x="3569265" y="2029868"/>
            <a:ext cx="1856074" cy="46037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论文背景</a:t>
            </a:r>
            <a:endPar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sp>
        <p:nvSpPr>
          <p:cNvPr id="17" name="任意多边形 21"/>
          <p:cNvSpPr/>
          <p:nvPr/>
        </p:nvSpPr>
        <p:spPr>
          <a:xfrm>
            <a:off x="3068790" y="3032457"/>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357AE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2" name="文本框 22"/>
          <p:cNvSpPr txBox="1"/>
          <p:nvPr/>
        </p:nvSpPr>
        <p:spPr>
          <a:xfrm>
            <a:off x="3569265" y="2962559"/>
            <a:ext cx="1856074" cy="46037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相关方法</a:t>
            </a:r>
            <a:endPar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sp>
        <p:nvSpPr>
          <p:cNvPr id="18" name="任意多边形 22"/>
          <p:cNvSpPr/>
          <p:nvPr/>
        </p:nvSpPr>
        <p:spPr>
          <a:xfrm>
            <a:off x="3068790" y="3954353"/>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1F4D9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3" name="文本框 22"/>
          <p:cNvSpPr txBox="1"/>
          <p:nvPr/>
        </p:nvSpPr>
        <p:spPr>
          <a:xfrm>
            <a:off x="3569265" y="3884455"/>
            <a:ext cx="1856074" cy="46037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改进方法</a:t>
            </a:r>
            <a:endPar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sp>
        <p:nvSpPr>
          <p:cNvPr id="19" name="任意多边形 23"/>
          <p:cNvSpPr/>
          <p:nvPr/>
        </p:nvSpPr>
        <p:spPr>
          <a:xfrm>
            <a:off x="3068790" y="4876249"/>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357AE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4" name="文本框 22"/>
          <p:cNvSpPr txBox="1"/>
          <p:nvPr/>
        </p:nvSpPr>
        <p:spPr>
          <a:xfrm>
            <a:off x="3569335" y="4806315"/>
            <a:ext cx="2341880" cy="46037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结果分析</a:t>
            </a:r>
            <a:endPar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6234430" y="3714115"/>
            <a:ext cx="3471545" cy="801370"/>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2400" b="1">
              <a:latin typeface="微软雅黑" panose="020B0503020204020204" pitchFamily="34" charset="-122"/>
              <a:ea typeface="微软雅黑" panose="020B0503020204020204" pitchFamily="34" charset="-122"/>
            </a:endParaRPr>
          </a:p>
        </p:txBody>
      </p:sp>
      <p:sp>
        <p:nvSpPr>
          <p:cNvPr id="5" name="文本框 4"/>
          <p:cNvSpPr txBox="1"/>
          <p:nvPr/>
        </p:nvSpPr>
        <p:spPr>
          <a:xfrm>
            <a:off x="6465570" y="3920490"/>
            <a:ext cx="3009265" cy="368300"/>
          </a:xfrm>
          <a:prstGeom prst="rect">
            <a:avLst/>
          </a:prstGeom>
          <a:noFill/>
        </p:spPr>
        <p:txBody>
          <a:bodyPr wrap="square" rtlCol="0">
            <a:spAutoFit/>
          </a:bodyPr>
          <a:p>
            <a:pPr marL="285750" indent="-285750">
              <a:buFont typeface="Wingdings" panose="05000000000000000000" charset="0"/>
              <a:buChar char="Ø"/>
            </a:pPr>
            <a:r>
              <a:rPr lang="en-US" altLang="zh-CN" b="1"/>
              <a:t>MADDNESS</a:t>
            </a:r>
            <a:endParaRPr lang="en-US" altLang="zh-CN"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6035" y="6295004"/>
            <a:ext cx="12192000" cy="56299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p:cNvPicPr>
            <a:picLocks noChangeAspect="1"/>
          </p:cNvPicPr>
          <p:nvPr/>
        </p:nvPicPr>
        <p:blipFill rotWithShape="1">
          <a:blip r:embed="rId1"/>
          <a:srcRect b="23039"/>
          <a:stretch>
            <a:fillRect/>
          </a:stretch>
        </p:blipFill>
        <p:spPr>
          <a:xfrm>
            <a:off x="232314" y="6367740"/>
            <a:ext cx="636861" cy="417524"/>
          </a:xfrm>
          <a:prstGeom prst="rect">
            <a:avLst/>
          </a:prstGeom>
        </p:spPr>
      </p:pic>
      <p:sp>
        <p:nvSpPr>
          <p:cNvPr id="5" name="文本框 4"/>
          <p:cNvSpPr txBox="1"/>
          <p:nvPr/>
        </p:nvSpPr>
        <p:spPr>
          <a:xfrm>
            <a:off x="1129005" y="6443096"/>
            <a:ext cx="934170" cy="306705"/>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论文背景</a:t>
            </a:r>
            <a:endParaRPr kumimoji="0" lang="zh-CN" altLang="en-US" sz="1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6" name="文本框 5"/>
          <p:cNvSpPr txBox="1"/>
          <p:nvPr/>
        </p:nvSpPr>
        <p:spPr>
          <a:xfrm>
            <a:off x="3516370"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改进方法</a:t>
            </a:r>
            <a:endPar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cxnSp>
        <p:nvCxnSpPr>
          <p:cNvPr id="7" name="直接连接符 26"/>
          <p:cNvCxnSpPr/>
          <p:nvPr/>
        </p:nvCxnSpPr>
        <p:spPr>
          <a:xfrm>
            <a:off x="3634327" y="6411595"/>
            <a:ext cx="698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323005" y="6443096"/>
            <a:ext cx="934170" cy="306705"/>
          </a:xfrm>
          <a:prstGeom prst="rect">
            <a:avLst/>
          </a:prstGeom>
          <a:noFill/>
        </p:spPr>
        <p:txBody>
          <a:bodyPr wrap="square" rtlCol="0">
            <a:spAutoFit/>
          </a:bodyPr>
          <a:lstStyle/>
          <a:p>
            <a:pPr marL="0" marR="0" lvl="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rPr>
              <a:t>相关方法</a:t>
            </a:r>
            <a:endPar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endParaRPr>
          </a:p>
        </p:txBody>
      </p:sp>
      <p:sp>
        <p:nvSpPr>
          <p:cNvPr id="9" name="文本框 8"/>
          <p:cNvSpPr txBox="1"/>
          <p:nvPr/>
        </p:nvSpPr>
        <p:spPr>
          <a:xfrm>
            <a:off x="4711005"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结果分析</a:t>
            </a:r>
            <a:endPar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endParaRPr>
          </a:p>
        </p:txBody>
      </p:sp>
      <p:sp>
        <p:nvSpPr>
          <p:cNvPr id="14" name="矩形 13"/>
          <p:cNvSpPr/>
          <p:nvPr/>
        </p:nvSpPr>
        <p:spPr>
          <a:xfrm>
            <a:off x="26035"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15" name="文本框 14"/>
          <p:cNvSpPr txBox="1"/>
          <p:nvPr/>
        </p:nvSpPr>
        <p:spPr>
          <a:xfrm>
            <a:off x="318011" y="185301"/>
            <a:ext cx="10626387" cy="460375"/>
          </a:xfrm>
          <a:prstGeom prst="rect">
            <a:avLst/>
          </a:prstGeom>
          <a:noFill/>
        </p:spPr>
        <p:txBody>
          <a:bodyPr wrap="square">
            <a:spAutoFit/>
          </a:bodyPr>
          <a:lstStyle/>
          <a:p>
            <a:pPr lvl="0">
              <a:defRPr/>
            </a:pPr>
            <a:r>
              <a:rPr lang="en-US" altLang="zh-CN" sz="2400" dirty="0">
                <a:solidFill>
                  <a:prstClr val="white"/>
                </a:solidFill>
                <a:latin typeface="微软雅黑" panose="020B0503020204020204" pitchFamily="34" charset="-122"/>
                <a:ea typeface="微软雅黑" panose="020B0503020204020204" pitchFamily="34" charset="-122"/>
              </a:rPr>
              <a:t>MADDNESS</a:t>
            </a:r>
            <a:endParaRPr lang="en-US" altLang="zh-CN" sz="2400" dirty="0">
              <a:solidFill>
                <a:prstClr val="white"/>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9301660" y="6411769"/>
            <a:ext cx="2743200" cy="365125"/>
          </a:xfrm>
        </p:spPr>
        <p:txBody>
          <a:bodyPr/>
          <a:lstStyle/>
          <a:p>
            <a:fld id="{573AE892-A395-D04A-8DE8-8AB11E9967EA}" type="slidenum">
              <a:rPr kumimoji="1" lang="zh-CN" altLang="en-US" smtClean="0"/>
            </a:fld>
            <a:r>
              <a:rPr kumimoji="1" lang="en-US" altLang="zh-CN"/>
              <a:t>/13</a:t>
            </a:r>
            <a:endParaRPr kumimoji="1" lang="zh-CN" altLang="en-US" dirty="0"/>
          </a:p>
        </p:txBody>
      </p:sp>
      <p:sp>
        <p:nvSpPr>
          <p:cNvPr id="3" name="矩形 2"/>
          <p:cNvSpPr/>
          <p:nvPr/>
        </p:nvSpPr>
        <p:spPr>
          <a:xfrm>
            <a:off x="105410" y="947420"/>
            <a:ext cx="6817360" cy="54203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a:cs typeface="+mn-cs"/>
            </a:endParaRPr>
          </a:p>
        </p:txBody>
      </p:sp>
      <p:sp>
        <p:nvSpPr>
          <p:cNvPr id="13" name="文本框 12"/>
          <p:cNvSpPr txBox="1"/>
          <p:nvPr/>
        </p:nvSpPr>
        <p:spPr>
          <a:xfrm>
            <a:off x="214630" y="993775"/>
            <a:ext cx="6599555" cy="5077460"/>
          </a:xfrm>
          <a:prstGeom prst="rect">
            <a:avLst/>
          </a:prstGeom>
          <a:noFill/>
        </p:spPr>
        <p:txBody>
          <a:bodyPr wrap="square" rtlCol="0">
            <a:spAutoFit/>
          </a:bodyPr>
          <a:p>
            <a:pPr marL="285750" lvl="0" indent="-285750">
              <a:buFont typeface="Arial" panose="020B0604020202020204" pitchFamily="34" charset="0"/>
              <a:buChar char="•"/>
            </a:pPr>
            <a:r>
              <a:rPr lang="zh-CN" altLang="en-US"/>
              <a:t>本篇论文提出了一种新的矩阵近似乘法</a:t>
            </a:r>
            <a:r>
              <a:rPr lang="en-US" altLang="zh-CN" b="1"/>
              <a:t>MADDNESS</a:t>
            </a:r>
            <a:endParaRPr lang="zh-CN" altLang="en-US"/>
          </a:p>
          <a:p>
            <a:pPr marL="742950" lvl="1" indent="-285750">
              <a:buFont typeface="Arial" panose="020B0604020202020204" pitchFamily="34" charset="0"/>
              <a:buChar char="•"/>
            </a:pPr>
            <a:endParaRPr lang="zh-CN" altLang="en-US"/>
          </a:p>
          <a:p>
            <a:pPr marL="285750" lvl="0" indent="-285750">
              <a:buFont typeface="Arial" panose="020B0604020202020204" pitchFamily="34" charset="0"/>
              <a:buChar char="•"/>
            </a:pPr>
            <a:r>
              <a:rPr lang="zh-CN" altLang="en-US"/>
              <a:t>主要针对</a:t>
            </a:r>
            <a:r>
              <a:rPr lang="en-US" altLang="zh-CN"/>
              <a:t>Product Quantization</a:t>
            </a:r>
            <a:r>
              <a:rPr lang="zh-CN" altLang="en-US"/>
              <a:t>方法中的</a:t>
            </a:r>
            <a:r>
              <a:rPr lang="en-US" altLang="zh-CN"/>
              <a:t>Vector Quantization</a:t>
            </a:r>
            <a:r>
              <a:rPr lang="zh-CN" altLang="en-US"/>
              <a:t>步骤</a:t>
            </a:r>
            <a:r>
              <a:rPr lang="en-US" altLang="zh-CN"/>
              <a:t>(</a:t>
            </a:r>
            <a:r>
              <a:rPr lang="zh-CN" altLang="en-US"/>
              <a:t>原型选取</a:t>
            </a:r>
            <a:r>
              <a:rPr lang="en-US" altLang="zh-CN"/>
              <a:t>)</a:t>
            </a:r>
            <a:r>
              <a:rPr lang="zh-CN" altLang="en-US"/>
              <a:t>和结果整合步骤提出了改进方法</a:t>
            </a:r>
            <a:endParaRPr lang="zh-CN" altLang="en-US"/>
          </a:p>
          <a:p>
            <a:pPr marL="285750" lvl="0" indent="-285750">
              <a:buFont typeface="Arial" panose="020B0604020202020204" pitchFamily="34" charset="0"/>
              <a:buChar char="•"/>
            </a:pPr>
            <a:endParaRPr lang="zh-CN" altLang="en-US"/>
          </a:p>
          <a:p>
            <a:pPr marL="285750" lvl="0" indent="-285750">
              <a:buFont typeface="Arial" panose="020B0604020202020204" pitchFamily="34" charset="0"/>
              <a:buChar char="•"/>
            </a:pPr>
            <a:r>
              <a:rPr lang="zh-CN" altLang="en-US"/>
              <a:t>本文采取了</a:t>
            </a:r>
            <a:r>
              <a:rPr lang="en-US" altLang="zh-CN"/>
              <a:t>局部敏感哈希(locality-Sensitive Hashing)</a:t>
            </a:r>
            <a:r>
              <a:rPr lang="zh-CN" altLang="en-US"/>
              <a:t>来进行各个子空间中原型的选取</a:t>
            </a:r>
            <a:endParaRPr lang="zh-CN" altLang="en-US"/>
          </a:p>
          <a:p>
            <a:pPr marL="742950" lvl="1" indent="-285750">
              <a:buFont typeface="Arial" panose="020B0604020202020204" pitchFamily="34" charset="0"/>
              <a:buChar char="•"/>
            </a:pPr>
            <a:r>
              <a:rPr lang="en-US" altLang="zh-CN"/>
              <a:t>LSH</a:t>
            </a:r>
            <a:r>
              <a:rPr lang="zh-CN" altLang="en-US"/>
              <a:t>主要用于在海量的高维数据集中查找与查询数据点近似最相邻的某个或某些数据点。</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en-US" altLang="zh-CN"/>
              <a:t>LSH</a:t>
            </a:r>
            <a:r>
              <a:rPr lang="zh-CN" altLang="en-US"/>
              <a:t>的基本思想：我们对原始数据进行一些hash映射后，我们希望原先相邻的两个数据能够被hash到相同的集合内，这个集合被叫做桶</a:t>
            </a:r>
            <a:r>
              <a:rPr lang="en-US" altLang="zh-CN"/>
              <a:t>(bucket)</a:t>
            </a:r>
            <a:r>
              <a:rPr lang="zh-CN" altLang="en-US"/>
              <a:t>。</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zh-CN" altLang="en-US"/>
              <a:t>在重复网页的查找，图像、音乐的检索，指纹匹配等其他应用中也有着广泛的应用。</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endParaRPr lang="zh-CN" altLang="en-US"/>
          </a:p>
        </p:txBody>
      </p:sp>
      <p:pic>
        <p:nvPicPr>
          <p:cNvPr id="16" name="图片 15"/>
          <p:cNvPicPr>
            <a:picLocks noChangeAspect="1"/>
          </p:cNvPicPr>
          <p:nvPr/>
        </p:nvPicPr>
        <p:blipFill>
          <a:blip r:embed="rId2"/>
          <a:stretch>
            <a:fillRect/>
          </a:stretch>
        </p:blipFill>
        <p:spPr>
          <a:xfrm>
            <a:off x="3891280" y="1273810"/>
            <a:ext cx="2305050" cy="285750"/>
          </a:xfrm>
          <a:prstGeom prst="rect">
            <a:avLst/>
          </a:prstGeom>
        </p:spPr>
      </p:pic>
      <p:pic>
        <p:nvPicPr>
          <p:cNvPr id="17" name="图片 16"/>
          <p:cNvPicPr>
            <a:picLocks noChangeAspect="1"/>
          </p:cNvPicPr>
          <p:nvPr/>
        </p:nvPicPr>
        <p:blipFill>
          <a:blip r:embed="rId3"/>
          <a:stretch>
            <a:fillRect/>
          </a:stretch>
        </p:blipFill>
        <p:spPr>
          <a:xfrm>
            <a:off x="7017385" y="831215"/>
            <a:ext cx="4962525" cy="2685415"/>
          </a:xfrm>
          <a:prstGeom prst="rect">
            <a:avLst/>
          </a:prstGeom>
        </p:spPr>
      </p:pic>
      <p:pic>
        <p:nvPicPr>
          <p:cNvPr id="18" name="图片 17"/>
          <p:cNvPicPr>
            <a:picLocks noChangeAspect="1"/>
          </p:cNvPicPr>
          <p:nvPr/>
        </p:nvPicPr>
        <p:blipFill>
          <a:blip r:embed="rId4"/>
          <a:stretch>
            <a:fillRect/>
          </a:stretch>
        </p:blipFill>
        <p:spPr>
          <a:xfrm>
            <a:off x="8055610" y="3516630"/>
            <a:ext cx="2885440" cy="26073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6035" y="6295004"/>
            <a:ext cx="12192000" cy="56299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p:cNvPicPr>
            <a:picLocks noChangeAspect="1"/>
          </p:cNvPicPr>
          <p:nvPr/>
        </p:nvPicPr>
        <p:blipFill rotWithShape="1">
          <a:blip r:embed="rId1"/>
          <a:srcRect b="23039"/>
          <a:stretch>
            <a:fillRect/>
          </a:stretch>
        </p:blipFill>
        <p:spPr>
          <a:xfrm>
            <a:off x="232314" y="6367740"/>
            <a:ext cx="636861" cy="417524"/>
          </a:xfrm>
          <a:prstGeom prst="rect">
            <a:avLst/>
          </a:prstGeom>
        </p:spPr>
      </p:pic>
      <p:sp>
        <p:nvSpPr>
          <p:cNvPr id="5" name="文本框 4"/>
          <p:cNvSpPr txBox="1"/>
          <p:nvPr/>
        </p:nvSpPr>
        <p:spPr>
          <a:xfrm>
            <a:off x="1129005" y="6443096"/>
            <a:ext cx="934170" cy="306705"/>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论文背景</a:t>
            </a:r>
            <a:endParaRPr kumimoji="0" lang="zh-CN" altLang="en-US" sz="1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6" name="文本框 5"/>
          <p:cNvSpPr txBox="1"/>
          <p:nvPr/>
        </p:nvSpPr>
        <p:spPr>
          <a:xfrm>
            <a:off x="3516370"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改进方法</a:t>
            </a:r>
            <a:endPar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cxnSp>
        <p:nvCxnSpPr>
          <p:cNvPr id="7" name="直接连接符 26"/>
          <p:cNvCxnSpPr/>
          <p:nvPr/>
        </p:nvCxnSpPr>
        <p:spPr>
          <a:xfrm>
            <a:off x="3634327" y="6411595"/>
            <a:ext cx="698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323005" y="6443096"/>
            <a:ext cx="934170" cy="306705"/>
          </a:xfrm>
          <a:prstGeom prst="rect">
            <a:avLst/>
          </a:prstGeom>
          <a:noFill/>
        </p:spPr>
        <p:txBody>
          <a:bodyPr wrap="square" rtlCol="0">
            <a:spAutoFit/>
          </a:bodyPr>
          <a:lstStyle/>
          <a:p>
            <a:pPr marL="0" marR="0" lvl="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rPr>
              <a:t>相关方法</a:t>
            </a:r>
            <a:endPar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endParaRPr>
          </a:p>
        </p:txBody>
      </p:sp>
      <p:sp>
        <p:nvSpPr>
          <p:cNvPr id="9" name="文本框 8"/>
          <p:cNvSpPr txBox="1"/>
          <p:nvPr/>
        </p:nvSpPr>
        <p:spPr>
          <a:xfrm>
            <a:off x="4711005"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结果分析</a:t>
            </a:r>
            <a:endPar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endParaRPr>
          </a:p>
        </p:txBody>
      </p:sp>
      <p:sp>
        <p:nvSpPr>
          <p:cNvPr id="14" name="矩形 13"/>
          <p:cNvSpPr/>
          <p:nvPr/>
        </p:nvSpPr>
        <p:spPr>
          <a:xfrm>
            <a:off x="26035"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15" name="文本框 14"/>
          <p:cNvSpPr txBox="1"/>
          <p:nvPr/>
        </p:nvSpPr>
        <p:spPr>
          <a:xfrm>
            <a:off x="318011" y="185301"/>
            <a:ext cx="10626387" cy="460375"/>
          </a:xfrm>
          <a:prstGeom prst="rect">
            <a:avLst/>
          </a:prstGeom>
          <a:noFill/>
        </p:spPr>
        <p:txBody>
          <a:bodyPr wrap="square">
            <a:spAutoFit/>
          </a:bodyPr>
          <a:lstStyle/>
          <a:p>
            <a:pPr lvl="0">
              <a:defRPr/>
            </a:pPr>
            <a:r>
              <a:rPr lang="en-US" altLang="zh-CN" sz="2400" dirty="0">
                <a:solidFill>
                  <a:prstClr val="white"/>
                </a:solidFill>
                <a:latin typeface="微软雅黑" panose="020B0503020204020204" pitchFamily="34" charset="-122"/>
                <a:ea typeface="微软雅黑" panose="020B0503020204020204" pitchFamily="34" charset="-122"/>
              </a:rPr>
              <a:t>MADDNESS</a:t>
            </a:r>
            <a:endParaRPr lang="en-US" altLang="zh-CN" sz="2400" dirty="0">
              <a:solidFill>
                <a:prstClr val="white"/>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9301660" y="6411769"/>
            <a:ext cx="2743200" cy="365125"/>
          </a:xfrm>
        </p:spPr>
        <p:txBody>
          <a:bodyPr/>
          <a:lstStyle/>
          <a:p>
            <a:fld id="{573AE892-A395-D04A-8DE8-8AB11E9967EA}" type="slidenum">
              <a:rPr kumimoji="1" lang="zh-CN" altLang="en-US" smtClean="0"/>
            </a:fld>
            <a:r>
              <a:rPr kumimoji="1" lang="en-US" altLang="zh-CN"/>
              <a:t>/13</a:t>
            </a:r>
            <a:endParaRPr kumimoji="1" lang="zh-CN" altLang="en-US" dirty="0"/>
          </a:p>
        </p:txBody>
      </p:sp>
      <p:sp>
        <p:nvSpPr>
          <p:cNvPr id="3" name="矩形 2"/>
          <p:cNvSpPr/>
          <p:nvPr/>
        </p:nvSpPr>
        <p:spPr>
          <a:xfrm>
            <a:off x="95250" y="947420"/>
            <a:ext cx="6817360" cy="54203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a:cs typeface="+mn-cs"/>
            </a:endParaRPr>
          </a:p>
        </p:txBody>
      </p:sp>
      <p:sp>
        <p:nvSpPr>
          <p:cNvPr id="13" name="文本框 12"/>
          <p:cNvSpPr txBox="1"/>
          <p:nvPr/>
        </p:nvSpPr>
        <p:spPr>
          <a:xfrm>
            <a:off x="214630" y="993775"/>
            <a:ext cx="6599555" cy="5354320"/>
          </a:xfrm>
          <a:prstGeom prst="rect">
            <a:avLst/>
          </a:prstGeom>
          <a:noFill/>
        </p:spPr>
        <p:txBody>
          <a:bodyPr wrap="square" rtlCol="0">
            <a:spAutoFit/>
          </a:bodyPr>
          <a:p>
            <a:pPr lvl="0" indent="0">
              <a:buFont typeface="Arial" panose="020B0604020202020204" pitchFamily="34" charset="0"/>
              <a:buNone/>
            </a:pPr>
            <a:endParaRPr lang="zh-CN" altLang="en-US"/>
          </a:p>
          <a:p>
            <a:pPr marL="285750" lvl="0" indent="-285750">
              <a:buFont typeface="Arial" panose="020B0604020202020204" pitchFamily="34" charset="0"/>
              <a:buChar char="•"/>
            </a:pPr>
            <a:r>
              <a:rPr lang="zh-CN" altLang="en-US"/>
              <a:t>使用一棵满二叉回归树作为哈希方程来对一个向量的某个</a:t>
            </a:r>
            <a:r>
              <a:rPr lang="en-US" altLang="zh-CN"/>
              <a:t>subspace</a:t>
            </a:r>
            <a:r>
              <a:rPr lang="zh-CN" altLang="en-US"/>
              <a:t>进行编码</a:t>
            </a:r>
            <a:endParaRPr lang="zh-CN" altLang="en-US"/>
          </a:p>
          <a:p>
            <a:pPr marL="285750" lvl="0" indent="-285750">
              <a:buFont typeface="Arial" panose="020B0604020202020204" pitchFamily="34" charset="0"/>
              <a:buChar char="•"/>
            </a:pPr>
            <a:endParaRPr lang="zh-CN" altLang="en-US"/>
          </a:p>
          <a:p>
            <a:pPr marL="285750" lvl="0" indent="-285750">
              <a:buFont typeface="Arial" panose="020B0604020202020204" pitchFamily="34" charset="0"/>
              <a:buChar char="•"/>
            </a:pPr>
            <a:r>
              <a:rPr lang="zh-CN" altLang="en-US"/>
              <a:t>树的每个非叶子节点代表一次阈值选择，小于阈值的进入左子树，否则进入右子树</a:t>
            </a:r>
            <a:endParaRPr lang="zh-CN" altLang="en-US"/>
          </a:p>
          <a:p>
            <a:pPr marL="285750" lvl="0" indent="-285750">
              <a:buFont typeface="Arial" panose="020B0604020202020204" pitchFamily="34" charset="0"/>
              <a:buChar char="•"/>
            </a:pPr>
            <a:endParaRPr lang="zh-CN" altLang="en-US"/>
          </a:p>
          <a:p>
            <a:pPr marL="285750" lvl="0" indent="-285750">
              <a:buFont typeface="Arial" panose="020B0604020202020204" pitchFamily="34" charset="0"/>
              <a:buChar char="•"/>
            </a:pPr>
            <a:r>
              <a:rPr lang="zh-CN" altLang="en-US">
                <a:sym typeface="+mn-ea"/>
              </a:rPr>
              <a:t>树的每一层仅允许用同一个下标位置的数进行阈值检查</a:t>
            </a:r>
            <a:endParaRPr lang="zh-CN" altLang="en-US"/>
          </a:p>
          <a:p>
            <a:pPr marL="285750" lvl="0" indent="-285750">
              <a:buFont typeface="Arial" panose="020B0604020202020204" pitchFamily="34" charset="0"/>
              <a:buChar char="•"/>
            </a:pPr>
            <a:endParaRPr lang="zh-CN" altLang="en-US"/>
          </a:p>
          <a:p>
            <a:pPr marL="285750" lvl="0" indent="-285750">
              <a:buFont typeface="Arial" panose="020B0604020202020204" pitchFamily="34" charset="0"/>
              <a:buChar char="•"/>
            </a:pPr>
            <a:r>
              <a:rPr lang="zh-CN" altLang="en-US"/>
              <a:t>分割下标以及分割阈值都在训练集中学习得到</a:t>
            </a:r>
            <a:endParaRPr lang="zh-CN" altLang="en-US"/>
          </a:p>
          <a:p>
            <a:pPr marL="285750" lvl="0" indent="-285750">
              <a:buFont typeface="Arial" panose="020B0604020202020204" pitchFamily="34" charset="0"/>
              <a:buChar char="•"/>
            </a:pPr>
            <a:endParaRPr lang="zh-CN" altLang="en-US"/>
          </a:p>
          <a:p>
            <a:pPr marL="285750" lvl="0" indent="-285750">
              <a:buFont typeface="Arial" panose="020B0604020202020204" pitchFamily="34" charset="0"/>
              <a:buChar char="•"/>
            </a:pPr>
            <a:r>
              <a:rPr lang="zh-CN" altLang="en-US"/>
              <a:t>树的每个叶子节点代表一个</a:t>
            </a:r>
            <a:r>
              <a:rPr lang="en-US" altLang="zh-CN"/>
              <a:t>bucket</a:t>
            </a:r>
            <a:r>
              <a:rPr lang="zh-CN" altLang="en-US"/>
              <a:t>（桶）</a:t>
            </a:r>
            <a:r>
              <a:rPr lang="en-US" altLang="zh-CN"/>
              <a:t>,</a:t>
            </a:r>
            <a:r>
              <a:rPr lang="zh-CN" altLang="en-US"/>
              <a:t>使用训练集中所有掉入该</a:t>
            </a:r>
            <a:r>
              <a:rPr lang="en-US" altLang="zh-CN"/>
              <a:t>bucket</a:t>
            </a:r>
            <a:r>
              <a:rPr lang="zh-CN" altLang="en-US"/>
              <a:t>的向量的均值作为原型</a:t>
            </a:r>
            <a:r>
              <a:rPr lang="en-US" altLang="zh-CN"/>
              <a:t>,</a:t>
            </a:r>
            <a:r>
              <a:rPr lang="zh-CN" altLang="en-US">
                <a:sym typeface="+mn-ea"/>
              </a:rPr>
              <a:t>相似的向量更倾向于被</a:t>
            </a:r>
            <a:r>
              <a:rPr lang="en-US" altLang="zh-CN">
                <a:sym typeface="+mn-ea"/>
              </a:rPr>
              <a:t>Hash</a:t>
            </a:r>
            <a:r>
              <a:rPr lang="zh-CN" altLang="en-US">
                <a:sym typeface="+mn-ea"/>
              </a:rPr>
              <a:t>到同一个</a:t>
            </a:r>
            <a:r>
              <a:rPr lang="en-US" altLang="zh-CN">
                <a:sym typeface="+mn-ea"/>
              </a:rPr>
              <a:t>bucket</a:t>
            </a:r>
            <a:r>
              <a:rPr lang="zh-CN" altLang="en-US">
                <a:sym typeface="+mn-ea"/>
              </a:rPr>
              <a:t>中</a:t>
            </a:r>
            <a:endParaRPr lang="zh-CN" altLang="en-US"/>
          </a:p>
          <a:p>
            <a:pPr marL="285750" lvl="0" indent="-285750">
              <a:buFont typeface="Arial" panose="020B0604020202020204" pitchFamily="34" charset="0"/>
              <a:buChar char="•"/>
            </a:pPr>
            <a:endParaRPr lang="zh-CN" altLang="en-US"/>
          </a:p>
          <a:p>
            <a:pPr marL="285750" lvl="0" indent="-285750">
              <a:buFont typeface="Arial" panose="020B0604020202020204" pitchFamily="34" charset="0"/>
              <a:buChar char="•"/>
            </a:pPr>
            <a:r>
              <a:rPr lang="zh-CN" altLang="en-US"/>
              <a:t>通过实验验证，原型个数</a:t>
            </a:r>
            <a:r>
              <a:rPr lang="en-US" altLang="zh-CN"/>
              <a:t>K</a:t>
            </a:r>
            <a:r>
              <a:rPr lang="zh-CN" altLang="en-US"/>
              <a:t>取</a:t>
            </a:r>
            <a:r>
              <a:rPr lang="en-US" altLang="zh-CN"/>
              <a:t>16</a:t>
            </a:r>
            <a:r>
              <a:rPr lang="zh-CN" altLang="en-US"/>
              <a:t>较为合适（大部分计算机架构支持的</a:t>
            </a:r>
            <a:r>
              <a:rPr lang="en-US" altLang="zh-CN"/>
              <a:t>SIMD</a:t>
            </a:r>
            <a:r>
              <a:rPr lang="zh-CN" altLang="en-US"/>
              <a:t>指令能够支持</a:t>
            </a:r>
            <a:r>
              <a:rPr lang="zh-CN" altLang="en-US"/>
              <a:t>），部分累加值量化为</a:t>
            </a:r>
            <a:r>
              <a:rPr lang="en-US" altLang="zh-CN"/>
              <a:t>8bit</a:t>
            </a:r>
            <a:r>
              <a:rPr lang="zh-CN" altLang="en-US"/>
              <a:t>较为合适</a:t>
            </a:r>
            <a:endParaRPr lang="zh-CN" altLang="en-US"/>
          </a:p>
          <a:p>
            <a:pPr marL="285750" lvl="0" indent="-285750">
              <a:buFont typeface="Arial" panose="020B0604020202020204" pitchFamily="34" charset="0"/>
              <a:buChar char="•"/>
            </a:pPr>
            <a:endParaRPr lang="zh-CN" altLang="en-US"/>
          </a:p>
        </p:txBody>
      </p:sp>
      <p:pic>
        <p:nvPicPr>
          <p:cNvPr id="17" name="图片 16"/>
          <p:cNvPicPr>
            <a:picLocks noChangeAspect="1"/>
          </p:cNvPicPr>
          <p:nvPr/>
        </p:nvPicPr>
        <p:blipFill>
          <a:blip r:embed="rId2"/>
          <a:stretch>
            <a:fillRect/>
          </a:stretch>
        </p:blipFill>
        <p:spPr>
          <a:xfrm>
            <a:off x="7017385" y="831215"/>
            <a:ext cx="4962525" cy="2685415"/>
          </a:xfrm>
          <a:prstGeom prst="rect">
            <a:avLst/>
          </a:prstGeom>
        </p:spPr>
      </p:pic>
      <p:pic>
        <p:nvPicPr>
          <p:cNvPr id="18" name="图片 17"/>
          <p:cNvPicPr>
            <a:picLocks noChangeAspect="1"/>
          </p:cNvPicPr>
          <p:nvPr/>
        </p:nvPicPr>
        <p:blipFill>
          <a:blip r:embed="rId3"/>
          <a:stretch>
            <a:fillRect/>
          </a:stretch>
        </p:blipFill>
        <p:spPr>
          <a:xfrm>
            <a:off x="8055610" y="3516630"/>
            <a:ext cx="2885440" cy="2607310"/>
          </a:xfrm>
          <a:prstGeom prst="rect">
            <a:avLst/>
          </a:prstGeom>
        </p:spPr>
      </p:pic>
      <p:sp>
        <p:nvSpPr>
          <p:cNvPr id="10" name="文本框 9"/>
          <p:cNvSpPr txBox="1"/>
          <p:nvPr/>
        </p:nvSpPr>
        <p:spPr>
          <a:xfrm>
            <a:off x="9881235" y="3681730"/>
            <a:ext cx="1059815" cy="368300"/>
          </a:xfrm>
          <a:prstGeom prst="rect">
            <a:avLst/>
          </a:prstGeom>
          <a:noFill/>
        </p:spPr>
        <p:txBody>
          <a:bodyPr wrap="square" rtlCol="0">
            <a:spAutoFit/>
          </a:bodyPr>
          <a:p>
            <a:r>
              <a:rPr lang="en-US" altLang="zh-CN"/>
              <a:t>x[2]≥ 5?  </a:t>
            </a:r>
            <a:endParaRPr lang="en-US" altLang="zh-CN"/>
          </a:p>
        </p:txBody>
      </p:sp>
      <p:sp>
        <p:nvSpPr>
          <p:cNvPr id="11" name="文本框 10"/>
          <p:cNvSpPr txBox="1"/>
          <p:nvPr/>
        </p:nvSpPr>
        <p:spPr>
          <a:xfrm>
            <a:off x="7589520" y="4422775"/>
            <a:ext cx="1059815" cy="368300"/>
          </a:xfrm>
          <a:prstGeom prst="rect">
            <a:avLst/>
          </a:prstGeom>
          <a:noFill/>
        </p:spPr>
        <p:txBody>
          <a:bodyPr wrap="square" rtlCol="0">
            <a:spAutoFit/>
          </a:bodyPr>
          <a:p>
            <a:r>
              <a:rPr lang="en-US" altLang="zh-CN" sz="1600"/>
              <a:t>x[4]≥ 3?</a:t>
            </a:r>
            <a:r>
              <a:rPr lang="en-US" altLang="zh-CN"/>
              <a:t>  </a:t>
            </a:r>
            <a:endParaRPr lang="en-US" altLang="zh-CN"/>
          </a:p>
        </p:txBody>
      </p:sp>
      <p:sp>
        <p:nvSpPr>
          <p:cNvPr id="19" name="文本框 18"/>
          <p:cNvSpPr txBox="1"/>
          <p:nvPr/>
        </p:nvSpPr>
        <p:spPr>
          <a:xfrm>
            <a:off x="10639425" y="4422775"/>
            <a:ext cx="1059815" cy="368300"/>
          </a:xfrm>
          <a:prstGeom prst="rect">
            <a:avLst/>
          </a:prstGeom>
          <a:noFill/>
        </p:spPr>
        <p:txBody>
          <a:bodyPr wrap="square" rtlCol="0">
            <a:spAutoFit/>
          </a:bodyPr>
          <a:p>
            <a:r>
              <a:rPr lang="en-US" altLang="zh-CN" sz="1600"/>
              <a:t>x[4]≥ 8?</a:t>
            </a:r>
            <a:r>
              <a:rPr lang="en-US" altLang="zh-CN"/>
              <a:t>  </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6035" y="6295004"/>
            <a:ext cx="12192000" cy="56299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p:cNvPicPr>
            <a:picLocks noChangeAspect="1"/>
          </p:cNvPicPr>
          <p:nvPr/>
        </p:nvPicPr>
        <p:blipFill rotWithShape="1">
          <a:blip r:embed="rId1"/>
          <a:srcRect b="23039"/>
          <a:stretch>
            <a:fillRect/>
          </a:stretch>
        </p:blipFill>
        <p:spPr>
          <a:xfrm>
            <a:off x="232314" y="6367740"/>
            <a:ext cx="636861" cy="417524"/>
          </a:xfrm>
          <a:prstGeom prst="rect">
            <a:avLst/>
          </a:prstGeom>
        </p:spPr>
      </p:pic>
      <p:sp>
        <p:nvSpPr>
          <p:cNvPr id="5" name="文本框 4"/>
          <p:cNvSpPr txBox="1"/>
          <p:nvPr/>
        </p:nvSpPr>
        <p:spPr>
          <a:xfrm>
            <a:off x="1129005" y="6443096"/>
            <a:ext cx="934170" cy="306705"/>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论文背景</a:t>
            </a:r>
            <a:endParaRPr kumimoji="0" lang="zh-CN" altLang="en-US" sz="1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6" name="文本框 5"/>
          <p:cNvSpPr txBox="1"/>
          <p:nvPr/>
        </p:nvSpPr>
        <p:spPr>
          <a:xfrm>
            <a:off x="3516370"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改进方法</a:t>
            </a:r>
            <a:endPar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cxnSp>
        <p:nvCxnSpPr>
          <p:cNvPr id="7" name="直接连接符 26"/>
          <p:cNvCxnSpPr/>
          <p:nvPr/>
        </p:nvCxnSpPr>
        <p:spPr>
          <a:xfrm>
            <a:off x="3634327" y="6411595"/>
            <a:ext cx="698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323005" y="6443096"/>
            <a:ext cx="934170" cy="306705"/>
          </a:xfrm>
          <a:prstGeom prst="rect">
            <a:avLst/>
          </a:prstGeom>
          <a:noFill/>
        </p:spPr>
        <p:txBody>
          <a:bodyPr wrap="square" rtlCol="0">
            <a:spAutoFit/>
          </a:bodyPr>
          <a:lstStyle/>
          <a:p>
            <a:pPr marL="0" marR="0" lvl="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rPr>
              <a:t>相关方法</a:t>
            </a:r>
            <a:endPar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endParaRPr>
          </a:p>
        </p:txBody>
      </p:sp>
      <p:sp>
        <p:nvSpPr>
          <p:cNvPr id="9" name="文本框 8"/>
          <p:cNvSpPr txBox="1"/>
          <p:nvPr/>
        </p:nvSpPr>
        <p:spPr>
          <a:xfrm>
            <a:off x="4711005"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结果分析</a:t>
            </a:r>
            <a:endPar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endParaRPr>
          </a:p>
        </p:txBody>
      </p:sp>
      <p:sp>
        <p:nvSpPr>
          <p:cNvPr id="14" name="矩形 13"/>
          <p:cNvSpPr/>
          <p:nvPr/>
        </p:nvSpPr>
        <p:spPr>
          <a:xfrm>
            <a:off x="26035"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15" name="文本框 14"/>
          <p:cNvSpPr txBox="1"/>
          <p:nvPr/>
        </p:nvSpPr>
        <p:spPr>
          <a:xfrm>
            <a:off x="318011" y="185301"/>
            <a:ext cx="10626387" cy="460375"/>
          </a:xfrm>
          <a:prstGeom prst="rect">
            <a:avLst/>
          </a:prstGeom>
          <a:noFill/>
        </p:spPr>
        <p:txBody>
          <a:bodyPr wrap="square">
            <a:spAutoFit/>
          </a:bodyPr>
          <a:lstStyle/>
          <a:p>
            <a:pPr lvl="0">
              <a:defRPr/>
            </a:pPr>
            <a:r>
              <a:rPr lang="en-US" altLang="zh-CN" sz="2400" dirty="0">
                <a:solidFill>
                  <a:prstClr val="white"/>
                </a:solidFill>
                <a:latin typeface="微软雅黑" panose="020B0503020204020204" pitchFamily="34" charset="-122"/>
                <a:ea typeface="微软雅黑" panose="020B0503020204020204" pitchFamily="34" charset="-122"/>
              </a:rPr>
              <a:t>MADDNESS</a:t>
            </a:r>
            <a:endParaRPr lang="en-US" altLang="zh-CN" sz="2400" dirty="0">
              <a:solidFill>
                <a:prstClr val="white"/>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9301660" y="6411769"/>
            <a:ext cx="2743200" cy="365125"/>
          </a:xfrm>
        </p:spPr>
        <p:txBody>
          <a:bodyPr/>
          <a:lstStyle/>
          <a:p>
            <a:fld id="{573AE892-A395-D04A-8DE8-8AB11E9967EA}" type="slidenum">
              <a:rPr kumimoji="1" lang="zh-CN" altLang="en-US" smtClean="0"/>
            </a:fld>
            <a:r>
              <a:rPr kumimoji="1" lang="en-US" altLang="zh-CN"/>
              <a:t>/13</a:t>
            </a:r>
            <a:endParaRPr kumimoji="1" lang="zh-CN" altLang="en-US" dirty="0"/>
          </a:p>
        </p:txBody>
      </p:sp>
      <p:sp>
        <p:nvSpPr>
          <p:cNvPr id="3" name="矩形 2"/>
          <p:cNvSpPr/>
          <p:nvPr/>
        </p:nvSpPr>
        <p:spPr>
          <a:xfrm>
            <a:off x="111125" y="947420"/>
            <a:ext cx="6817360" cy="54203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a:cs typeface="+mn-cs"/>
            </a:endParaRPr>
          </a:p>
        </p:txBody>
      </p:sp>
      <p:pic>
        <p:nvPicPr>
          <p:cNvPr id="18" name="图片 17"/>
          <p:cNvPicPr>
            <a:picLocks noChangeAspect="1"/>
          </p:cNvPicPr>
          <p:nvPr/>
        </p:nvPicPr>
        <p:blipFill>
          <a:blip r:embed="rId2"/>
          <a:stretch>
            <a:fillRect/>
          </a:stretch>
        </p:blipFill>
        <p:spPr>
          <a:xfrm>
            <a:off x="2063115" y="3662045"/>
            <a:ext cx="2913380" cy="2632710"/>
          </a:xfrm>
          <a:prstGeom prst="rect">
            <a:avLst/>
          </a:prstGeom>
        </p:spPr>
      </p:pic>
      <p:sp>
        <p:nvSpPr>
          <p:cNvPr id="11" name="文本框 10"/>
          <p:cNvSpPr txBox="1"/>
          <p:nvPr/>
        </p:nvSpPr>
        <p:spPr>
          <a:xfrm>
            <a:off x="284480" y="1109345"/>
            <a:ext cx="6827520" cy="2584450"/>
          </a:xfrm>
          <a:prstGeom prst="rect">
            <a:avLst/>
          </a:prstGeom>
          <a:noFill/>
        </p:spPr>
        <p:txBody>
          <a:bodyPr wrap="square" rtlCol="0">
            <a:spAutoFit/>
          </a:bodyPr>
          <a:p>
            <a:pPr marL="285750" indent="-285750">
              <a:buFont typeface="Arial" panose="020B0604020202020204" pitchFamily="34" charset="0"/>
              <a:buChar char="•"/>
            </a:pPr>
            <a:r>
              <a:rPr lang="zh-CN" altLang="en-US"/>
              <a:t>二叉树的贪心构建算法</a:t>
            </a:r>
            <a:endParaRPr lang="zh-CN" altLang="en-US"/>
          </a:p>
          <a:p>
            <a:pPr marL="742950" lvl="1" indent="-285750">
              <a:buFont typeface="Arial" panose="020B0604020202020204" pitchFamily="34" charset="0"/>
              <a:buChar char="•"/>
            </a:pPr>
            <a:r>
              <a:rPr lang="zh-CN" altLang="en-US"/>
              <a:t>目标：最小化</a:t>
            </a:r>
            <a:r>
              <a:rPr lang="en-US" altLang="zh-CN"/>
              <a:t>SSE Loss</a:t>
            </a:r>
            <a:endParaRPr lang="zh-CN" altLang="en-US"/>
          </a:p>
          <a:p>
            <a:pPr marL="742950" lvl="1" indent="-285750">
              <a:buFont typeface="Arial" panose="020B0604020202020204" pitchFamily="34" charset="0"/>
              <a:buChar char="•"/>
            </a:pPr>
            <a:r>
              <a:rPr lang="zh-CN" altLang="en-US"/>
              <a:t>一层一层地建树</a:t>
            </a:r>
            <a:endParaRPr lang="zh-CN" altLang="en-US"/>
          </a:p>
          <a:p>
            <a:pPr marL="742950" lvl="1" indent="-285750">
              <a:buFont typeface="Arial" panose="020B0604020202020204" pitchFamily="34" charset="0"/>
              <a:buChar char="•"/>
            </a:pPr>
            <a:r>
              <a:rPr lang="zh-CN" altLang="en-US"/>
              <a:t>初始节点包含所有向量</a:t>
            </a:r>
            <a:endParaRPr lang="zh-CN" altLang="en-US"/>
          </a:p>
          <a:p>
            <a:pPr marL="742950" lvl="1" indent="-285750">
              <a:buFont typeface="Arial" panose="020B0604020202020204" pitchFamily="34" charset="0"/>
              <a:buChar char="•"/>
            </a:pPr>
            <a:r>
              <a:rPr lang="zh-CN" altLang="en-US"/>
              <a:t>给定上一层节点中包含的训练集向量，找到最佳分割下标和最佳分割阈值</a:t>
            </a:r>
            <a:endParaRPr lang="zh-CN" altLang="en-US"/>
          </a:p>
          <a:p>
            <a:pPr marL="742950" lvl="1" indent="-285750">
              <a:buFont typeface="Arial" panose="020B0604020202020204" pitchFamily="34" charset="0"/>
              <a:buChar char="•"/>
            </a:pPr>
            <a:r>
              <a:rPr lang="zh-CN" altLang="en-US"/>
              <a:t>贪心体现在最佳分割下标和阈值的选取只考虑使得当前给定的桶划分为两部分之后各自的</a:t>
            </a:r>
            <a:r>
              <a:rPr lang="en-US" altLang="zh-CN"/>
              <a:t>SSE</a:t>
            </a:r>
            <a:r>
              <a:rPr lang="zh-CN" altLang="en-US"/>
              <a:t>之和最小的选取方法。</a:t>
            </a:r>
            <a:endParaRPr lang="zh-CN" altLang="en-US"/>
          </a:p>
          <a:p>
            <a:pPr marL="742950" lvl="1" indent="-285750">
              <a:buFont typeface="Arial" panose="020B0604020202020204" pitchFamily="34" charset="0"/>
              <a:buChar char="•"/>
            </a:pPr>
            <a:r>
              <a:rPr lang="zh-CN" altLang="en-US"/>
              <a:t>根据阈值将训练集继续划分到两个子节点</a:t>
            </a:r>
            <a:endParaRPr lang="zh-CN" altLang="en-US"/>
          </a:p>
        </p:txBody>
      </p:sp>
      <p:pic>
        <p:nvPicPr>
          <p:cNvPr id="19" name="图片 18"/>
          <p:cNvPicPr>
            <a:picLocks noChangeAspect="1"/>
          </p:cNvPicPr>
          <p:nvPr/>
        </p:nvPicPr>
        <p:blipFill>
          <a:blip r:embed="rId3"/>
          <a:stretch>
            <a:fillRect/>
          </a:stretch>
        </p:blipFill>
        <p:spPr>
          <a:xfrm>
            <a:off x="7292340" y="880745"/>
            <a:ext cx="4208780" cy="5487035"/>
          </a:xfrm>
          <a:prstGeom prst="rect">
            <a:avLst/>
          </a:prstGeom>
        </p:spPr>
      </p:pic>
      <p:pic>
        <p:nvPicPr>
          <p:cNvPr id="10" name="图片 9"/>
          <p:cNvPicPr>
            <a:picLocks noChangeAspect="1"/>
          </p:cNvPicPr>
          <p:nvPr/>
        </p:nvPicPr>
        <p:blipFill>
          <a:blip r:embed="rId4"/>
          <a:stretch>
            <a:fillRect/>
          </a:stretch>
        </p:blipFill>
        <p:spPr>
          <a:xfrm>
            <a:off x="3516630" y="947420"/>
            <a:ext cx="3404870" cy="11830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6035" y="6295004"/>
            <a:ext cx="12192000" cy="56299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p:cNvPicPr>
            <a:picLocks noChangeAspect="1"/>
          </p:cNvPicPr>
          <p:nvPr/>
        </p:nvPicPr>
        <p:blipFill rotWithShape="1">
          <a:blip r:embed="rId1"/>
          <a:srcRect b="23039"/>
          <a:stretch>
            <a:fillRect/>
          </a:stretch>
        </p:blipFill>
        <p:spPr>
          <a:xfrm>
            <a:off x="232314" y="6367740"/>
            <a:ext cx="636861" cy="417524"/>
          </a:xfrm>
          <a:prstGeom prst="rect">
            <a:avLst/>
          </a:prstGeom>
        </p:spPr>
      </p:pic>
      <p:sp>
        <p:nvSpPr>
          <p:cNvPr id="5" name="文本框 4"/>
          <p:cNvSpPr txBox="1"/>
          <p:nvPr/>
        </p:nvSpPr>
        <p:spPr>
          <a:xfrm>
            <a:off x="1129005" y="6443096"/>
            <a:ext cx="934170" cy="306705"/>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论文背景</a:t>
            </a:r>
            <a:endParaRPr kumimoji="0" lang="zh-CN" altLang="en-US" sz="1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6" name="文本框 5"/>
          <p:cNvSpPr txBox="1"/>
          <p:nvPr/>
        </p:nvSpPr>
        <p:spPr>
          <a:xfrm>
            <a:off x="3516370"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改进方法</a:t>
            </a:r>
            <a:endPar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cxnSp>
        <p:nvCxnSpPr>
          <p:cNvPr id="7" name="直接连接符 26"/>
          <p:cNvCxnSpPr/>
          <p:nvPr/>
        </p:nvCxnSpPr>
        <p:spPr>
          <a:xfrm>
            <a:off x="3634327" y="6411595"/>
            <a:ext cx="698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323005" y="6443096"/>
            <a:ext cx="934170" cy="306705"/>
          </a:xfrm>
          <a:prstGeom prst="rect">
            <a:avLst/>
          </a:prstGeom>
          <a:noFill/>
        </p:spPr>
        <p:txBody>
          <a:bodyPr wrap="square" rtlCol="0">
            <a:spAutoFit/>
          </a:bodyPr>
          <a:lstStyle/>
          <a:p>
            <a:pPr marL="0" marR="0" lvl="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rPr>
              <a:t>相关方法</a:t>
            </a:r>
            <a:endPar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endParaRPr>
          </a:p>
        </p:txBody>
      </p:sp>
      <p:sp>
        <p:nvSpPr>
          <p:cNvPr id="9" name="文本框 8"/>
          <p:cNvSpPr txBox="1"/>
          <p:nvPr/>
        </p:nvSpPr>
        <p:spPr>
          <a:xfrm>
            <a:off x="4711005"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结果分析</a:t>
            </a:r>
            <a:endPar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endParaRPr>
          </a:p>
        </p:txBody>
      </p:sp>
      <p:sp>
        <p:nvSpPr>
          <p:cNvPr id="14" name="矩形 13"/>
          <p:cNvSpPr/>
          <p:nvPr/>
        </p:nvSpPr>
        <p:spPr>
          <a:xfrm>
            <a:off x="26035" y="0"/>
            <a:ext cx="12192000" cy="645795"/>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15" name="文本框 14"/>
          <p:cNvSpPr txBox="1"/>
          <p:nvPr/>
        </p:nvSpPr>
        <p:spPr>
          <a:xfrm>
            <a:off x="284356" y="92591"/>
            <a:ext cx="10626387" cy="460375"/>
          </a:xfrm>
          <a:prstGeom prst="rect">
            <a:avLst/>
          </a:prstGeom>
          <a:noFill/>
        </p:spPr>
        <p:txBody>
          <a:bodyPr wrap="square">
            <a:spAutoFit/>
          </a:bodyPr>
          <a:lstStyle/>
          <a:p>
            <a:pPr lvl="0">
              <a:defRPr/>
            </a:pPr>
            <a:r>
              <a:rPr lang="en-US" altLang="zh-CN" sz="2400" dirty="0">
                <a:solidFill>
                  <a:prstClr val="white"/>
                </a:solidFill>
                <a:latin typeface="微软雅黑" panose="020B0503020204020204" pitchFamily="34" charset="-122"/>
                <a:ea typeface="微软雅黑" panose="020B0503020204020204" pitchFamily="34" charset="-122"/>
              </a:rPr>
              <a:t>MADDNESS</a:t>
            </a:r>
            <a:endParaRPr lang="en-US" altLang="zh-CN" sz="2400" dirty="0">
              <a:solidFill>
                <a:prstClr val="white"/>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9301660" y="6411769"/>
            <a:ext cx="2743200" cy="365125"/>
          </a:xfrm>
        </p:spPr>
        <p:txBody>
          <a:bodyPr/>
          <a:lstStyle/>
          <a:p>
            <a:fld id="{573AE892-A395-D04A-8DE8-8AB11E9967EA}" type="slidenum">
              <a:rPr kumimoji="1" lang="zh-CN" altLang="en-US" smtClean="0"/>
            </a:fld>
            <a:r>
              <a:rPr kumimoji="1" lang="en-US" altLang="zh-CN"/>
              <a:t>/13</a:t>
            </a:r>
            <a:endParaRPr kumimoji="1" lang="zh-CN" altLang="en-US" dirty="0"/>
          </a:p>
        </p:txBody>
      </p:sp>
      <p:sp>
        <p:nvSpPr>
          <p:cNvPr id="3" name="矩形 2"/>
          <p:cNvSpPr/>
          <p:nvPr/>
        </p:nvSpPr>
        <p:spPr>
          <a:xfrm>
            <a:off x="111125" y="646430"/>
            <a:ext cx="6817360" cy="57213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a:cs typeface="+mn-cs"/>
            </a:endParaRPr>
          </a:p>
        </p:txBody>
      </p:sp>
      <p:sp>
        <p:nvSpPr>
          <p:cNvPr id="11" name="文本框 10"/>
          <p:cNvSpPr txBox="1"/>
          <p:nvPr/>
        </p:nvSpPr>
        <p:spPr>
          <a:xfrm>
            <a:off x="284480" y="766445"/>
            <a:ext cx="6799580" cy="2584450"/>
          </a:xfrm>
          <a:prstGeom prst="rect">
            <a:avLst/>
          </a:prstGeom>
          <a:noFill/>
        </p:spPr>
        <p:txBody>
          <a:bodyPr wrap="square" rtlCol="0">
            <a:spAutoFit/>
          </a:bodyPr>
          <a:p>
            <a:pPr marL="285750" indent="-285750">
              <a:buFont typeface="Arial" panose="020B0604020202020204" pitchFamily="34" charset="0"/>
              <a:buChar char="•"/>
            </a:pPr>
            <a:r>
              <a:rPr lang="zh-CN" altLang="en-US"/>
              <a:t>最佳切割点确定方法</a:t>
            </a:r>
            <a:endParaRPr lang="zh-CN" altLang="en-US"/>
          </a:p>
          <a:p>
            <a:pPr marL="742950" lvl="1" indent="-285750">
              <a:buFont typeface="Arial" panose="020B0604020202020204" pitchFamily="34" charset="0"/>
              <a:buChar char="•"/>
            </a:pPr>
            <a:r>
              <a:rPr lang="zh-CN" altLang="en-US"/>
              <a:t>将桶中的向量看作矩阵</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zh-CN" altLang="en-US"/>
              <a:t>根据给定的判定下标</a:t>
            </a:r>
            <a:r>
              <a:rPr lang="en-US" altLang="zh-CN"/>
              <a:t>j</a:t>
            </a:r>
            <a:r>
              <a:rPr lang="zh-CN" altLang="en-US"/>
              <a:t>，按照矩阵的第</a:t>
            </a:r>
            <a:r>
              <a:rPr lang="en-US" altLang="zh-CN"/>
              <a:t>j</a:t>
            </a:r>
            <a:r>
              <a:rPr lang="zh-CN" altLang="en-US"/>
              <a:t>列元素对行进行排序</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zh-CN" altLang="en-US"/>
              <a:t>正序，逆序分别计算累积</a:t>
            </a:r>
            <a:r>
              <a:rPr lang="en-US" altLang="zh-CN"/>
              <a:t>SSE</a:t>
            </a:r>
            <a:endParaRPr lang="en-US" altLang="zh-CN"/>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r>
              <a:rPr lang="zh-CN" altLang="en-US"/>
              <a:t>找到使得总共</a:t>
            </a:r>
            <a:r>
              <a:rPr lang="en-US" altLang="zh-CN"/>
              <a:t>SSE</a:t>
            </a:r>
            <a:r>
              <a:rPr lang="zh-CN" altLang="en-US"/>
              <a:t>最小的切割位置，以相邻的两个元素的平均值作为切割阈值</a:t>
            </a:r>
            <a:endParaRPr lang="zh-CN" altLang="en-US"/>
          </a:p>
        </p:txBody>
      </p:sp>
      <p:pic>
        <p:nvPicPr>
          <p:cNvPr id="10" name="图片 9"/>
          <p:cNvPicPr>
            <a:picLocks noChangeAspect="1"/>
          </p:cNvPicPr>
          <p:nvPr/>
        </p:nvPicPr>
        <p:blipFill>
          <a:blip r:embed="rId2"/>
          <a:stretch>
            <a:fillRect/>
          </a:stretch>
        </p:blipFill>
        <p:spPr>
          <a:xfrm>
            <a:off x="7084695" y="646430"/>
            <a:ext cx="4959985" cy="2491740"/>
          </a:xfrm>
          <a:prstGeom prst="rect">
            <a:avLst/>
          </a:prstGeom>
        </p:spPr>
      </p:pic>
      <p:pic>
        <p:nvPicPr>
          <p:cNvPr id="17" name="图片 16"/>
          <p:cNvPicPr>
            <a:picLocks noChangeAspect="1"/>
          </p:cNvPicPr>
          <p:nvPr/>
        </p:nvPicPr>
        <p:blipFill>
          <a:blip r:embed="rId3"/>
          <a:stretch>
            <a:fillRect/>
          </a:stretch>
        </p:blipFill>
        <p:spPr>
          <a:xfrm>
            <a:off x="284480" y="4023995"/>
            <a:ext cx="2384425" cy="1923415"/>
          </a:xfrm>
          <a:prstGeom prst="rect">
            <a:avLst/>
          </a:prstGeom>
        </p:spPr>
      </p:pic>
      <p:pic>
        <p:nvPicPr>
          <p:cNvPr id="18" name="图片 17"/>
          <p:cNvPicPr>
            <a:picLocks noChangeAspect="1"/>
          </p:cNvPicPr>
          <p:nvPr/>
        </p:nvPicPr>
        <p:blipFill>
          <a:blip r:embed="rId4"/>
          <a:stretch>
            <a:fillRect/>
          </a:stretch>
        </p:blipFill>
        <p:spPr>
          <a:xfrm>
            <a:off x="3634105" y="4023995"/>
            <a:ext cx="2419985" cy="1922780"/>
          </a:xfrm>
          <a:prstGeom prst="rect">
            <a:avLst/>
          </a:prstGeom>
        </p:spPr>
      </p:pic>
      <p:pic>
        <p:nvPicPr>
          <p:cNvPr id="19" name="图片 18"/>
          <p:cNvPicPr>
            <a:picLocks noChangeAspect="1"/>
          </p:cNvPicPr>
          <p:nvPr/>
        </p:nvPicPr>
        <p:blipFill>
          <a:blip r:embed="rId5"/>
          <a:stretch>
            <a:fillRect/>
          </a:stretch>
        </p:blipFill>
        <p:spPr>
          <a:xfrm>
            <a:off x="7482205" y="3138170"/>
            <a:ext cx="3954145" cy="3126740"/>
          </a:xfrm>
          <a:prstGeom prst="rect">
            <a:avLst/>
          </a:prstGeom>
        </p:spPr>
      </p:pic>
      <p:cxnSp>
        <p:nvCxnSpPr>
          <p:cNvPr id="20" name="直接箭头连接符 19"/>
          <p:cNvCxnSpPr/>
          <p:nvPr/>
        </p:nvCxnSpPr>
        <p:spPr>
          <a:xfrm flipV="1">
            <a:off x="2836545" y="4976495"/>
            <a:ext cx="68008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886075" y="4617720"/>
            <a:ext cx="630555" cy="368300"/>
          </a:xfrm>
          <a:prstGeom prst="rect">
            <a:avLst/>
          </a:prstGeom>
          <a:noFill/>
        </p:spPr>
        <p:txBody>
          <a:bodyPr wrap="square" rtlCol="0">
            <a:spAutoFit/>
          </a:bodyPr>
          <a:p>
            <a:r>
              <a:rPr lang="en-US" altLang="zh-CN"/>
              <a:t>sort</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6035" y="6295004"/>
            <a:ext cx="12192000" cy="56299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p:cNvPicPr>
            <a:picLocks noChangeAspect="1"/>
          </p:cNvPicPr>
          <p:nvPr/>
        </p:nvPicPr>
        <p:blipFill rotWithShape="1">
          <a:blip r:embed="rId1"/>
          <a:srcRect b="23039"/>
          <a:stretch>
            <a:fillRect/>
          </a:stretch>
        </p:blipFill>
        <p:spPr>
          <a:xfrm>
            <a:off x="232314" y="6367740"/>
            <a:ext cx="636861" cy="417524"/>
          </a:xfrm>
          <a:prstGeom prst="rect">
            <a:avLst/>
          </a:prstGeom>
        </p:spPr>
      </p:pic>
      <p:sp>
        <p:nvSpPr>
          <p:cNvPr id="5" name="文本框 4"/>
          <p:cNvSpPr txBox="1"/>
          <p:nvPr/>
        </p:nvSpPr>
        <p:spPr>
          <a:xfrm>
            <a:off x="1129005" y="6443096"/>
            <a:ext cx="934170" cy="306705"/>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论文背景</a:t>
            </a:r>
            <a:endParaRPr kumimoji="0" lang="zh-CN" altLang="en-US" sz="1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6" name="文本框 5"/>
          <p:cNvSpPr txBox="1"/>
          <p:nvPr/>
        </p:nvSpPr>
        <p:spPr>
          <a:xfrm>
            <a:off x="3516370"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改进方法</a:t>
            </a:r>
            <a:endPar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cxnSp>
        <p:nvCxnSpPr>
          <p:cNvPr id="7" name="直接连接符 26"/>
          <p:cNvCxnSpPr/>
          <p:nvPr/>
        </p:nvCxnSpPr>
        <p:spPr>
          <a:xfrm>
            <a:off x="3634327" y="6411595"/>
            <a:ext cx="698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323005" y="6443096"/>
            <a:ext cx="934170" cy="306705"/>
          </a:xfrm>
          <a:prstGeom prst="rect">
            <a:avLst/>
          </a:prstGeom>
          <a:noFill/>
        </p:spPr>
        <p:txBody>
          <a:bodyPr wrap="square" rtlCol="0">
            <a:spAutoFit/>
          </a:bodyPr>
          <a:lstStyle/>
          <a:p>
            <a:pPr marL="0" marR="0" lvl="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rPr>
              <a:t>相关方法</a:t>
            </a:r>
            <a:endPar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endParaRPr>
          </a:p>
        </p:txBody>
      </p:sp>
      <p:sp>
        <p:nvSpPr>
          <p:cNvPr id="9" name="文本框 8"/>
          <p:cNvSpPr txBox="1"/>
          <p:nvPr/>
        </p:nvSpPr>
        <p:spPr>
          <a:xfrm>
            <a:off x="4711005"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结果分析</a:t>
            </a:r>
            <a:endPar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endParaRPr>
          </a:p>
        </p:txBody>
      </p:sp>
      <p:sp>
        <p:nvSpPr>
          <p:cNvPr id="14" name="矩形 13"/>
          <p:cNvSpPr/>
          <p:nvPr/>
        </p:nvSpPr>
        <p:spPr>
          <a:xfrm>
            <a:off x="26035" y="0"/>
            <a:ext cx="12192000" cy="645795"/>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15" name="文本框 14"/>
          <p:cNvSpPr txBox="1"/>
          <p:nvPr/>
        </p:nvSpPr>
        <p:spPr>
          <a:xfrm>
            <a:off x="284356" y="92591"/>
            <a:ext cx="10626387" cy="460375"/>
          </a:xfrm>
          <a:prstGeom prst="rect">
            <a:avLst/>
          </a:prstGeom>
          <a:noFill/>
        </p:spPr>
        <p:txBody>
          <a:bodyPr wrap="square">
            <a:spAutoFit/>
          </a:bodyPr>
          <a:lstStyle/>
          <a:p>
            <a:pPr lvl="0">
              <a:defRPr/>
            </a:pPr>
            <a:r>
              <a:rPr lang="en-US" altLang="zh-CN" sz="2400" dirty="0">
                <a:solidFill>
                  <a:prstClr val="white"/>
                </a:solidFill>
                <a:latin typeface="微软雅黑" panose="020B0503020204020204" pitchFamily="34" charset="-122"/>
                <a:ea typeface="微软雅黑" panose="020B0503020204020204" pitchFamily="34" charset="-122"/>
              </a:rPr>
              <a:t>MADDNESS</a:t>
            </a:r>
            <a:endParaRPr lang="en-US" altLang="zh-CN" sz="2400" dirty="0">
              <a:solidFill>
                <a:prstClr val="white"/>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9301660" y="6411769"/>
            <a:ext cx="2743200" cy="365125"/>
          </a:xfrm>
        </p:spPr>
        <p:txBody>
          <a:bodyPr/>
          <a:lstStyle/>
          <a:p>
            <a:fld id="{573AE892-A395-D04A-8DE8-8AB11E9967EA}" type="slidenum">
              <a:rPr kumimoji="1" lang="zh-CN" altLang="en-US" smtClean="0"/>
            </a:fld>
            <a:r>
              <a:rPr kumimoji="1" lang="en-US" altLang="zh-CN"/>
              <a:t>/13</a:t>
            </a:r>
            <a:endParaRPr kumimoji="1" lang="zh-CN" altLang="en-US" dirty="0"/>
          </a:p>
        </p:txBody>
      </p:sp>
      <p:sp>
        <p:nvSpPr>
          <p:cNvPr id="3" name="矩形 2"/>
          <p:cNvSpPr/>
          <p:nvPr/>
        </p:nvSpPr>
        <p:spPr>
          <a:xfrm>
            <a:off x="111125" y="646430"/>
            <a:ext cx="6817360" cy="57213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a:cs typeface="+mn-cs"/>
            </a:endParaRPr>
          </a:p>
        </p:txBody>
      </p:sp>
      <p:sp>
        <p:nvSpPr>
          <p:cNvPr id="11" name="文本框 10"/>
          <p:cNvSpPr txBox="1"/>
          <p:nvPr/>
        </p:nvSpPr>
        <p:spPr>
          <a:xfrm>
            <a:off x="284480" y="766445"/>
            <a:ext cx="6827520" cy="922020"/>
          </a:xfrm>
          <a:prstGeom prst="rect">
            <a:avLst/>
          </a:prstGeom>
          <a:noFill/>
        </p:spPr>
        <p:txBody>
          <a:bodyPr wrap="square" rtlCol="0">
            <a:spAutoFit/>
          </a:bodyPr>
          <a:p>
            <a:pPr marL="285750" indent="-285750">
              <a:buFont typeface="Arial" panose="020B0604020202020204" pitchFamily="34" charset="0"/>
              <a:buChar char="•"/>
            </a:pPr>
            <a:r>
              <a:rPr lang="zh-CN" altLang="en-US"/>
              <a:t>累积</a:t>
            </a:r>
            <a:r>
              <a:rPr lang="en-US" altLang="zh-CN"/>
              <a:t>SSE</a:t>
            </a:r>
            <a:r>
              <a:rPr lang="zh-CN" altLang="en-US"/>
              <a:t>计算方法</a:t>
            </a:r>
            <a:endParaRPr lang="zh-CN" altLang="en-US"/>
          </a:p>
          <a:p>
            <a:pPr marL="742950" lvl="1" indent="-285750">
              <a:buFont typeface="Arial" panose="020B0604020202020204" pitchFamily="34" charset="0"/>
              <a:buChar char="•"/>
            </a:pPr>
            <a:r>
              <a:rPr lang="zh-CN" altLang="en-US"/>
              <a:t>一种只需要不断分别累加某一列的元素和元素的平方就能计算</a:t>
            </a:r>
            <a:r>
              <a:rPr lang="en-US" altLang="zh-CN"/>
              <a:t>SSE</a:t>
            </a:r>
            <a:r>
              <a:rPr lang="zh-CN" altLang="en-US"/>
              <a:t>的方法</a:t>
            </a:r>
            <a:endParaRPr lang="zh-CN" altLang="en-US"/>
          </a:p>
        </p:txBody>
      </p:sp>
      <p:pic>
        <p:nvPicPr>
          <p:cNvPr id="13" name="图片 12"/>
          <p:cNvPicPr>
            <a:picLocks noChangeAspect="1"/>
          </p:cNvPicPr>
          <p:nvPr/>
        </p:nvPicPr>
        <p:blipFill>
          <a:blip r:embed="rId2"/>
          <a:stretch>
            <a:fillRect/>
          </a:stretch>
        </p:blipFill>
        <p:spPr>
          <a:xfrm>
            <a:off x="7291070" y="716280"/>
            <a:ext cx="4294505" cy="5581650"/>
          </a:xfrm>
          <a:prstGeom prst="rect">
            <a:avLst/>
          </a:prstGeom>
        </p:spPr>
      </p:pic>
      <p:pic>
        <p:nvPicPr>
          <p:cNvPr id="17" name="图片 16"/>
          <p:cNvPicPr>
            <a:picLocks noChangeAspect="1"/>
          </p:cNvPicPr>
          <p:nvPr/>
        </p:nvPicPr>
        <p:blipFill>
          <a:blip r:embed="rId3"/>
          <a:stretch>
            <a:fillRect/>
          </a:stretch>
        </p:blipFill>
        <p:spPr>
          <a:xfrm>
            <a:off x="1502410" y="1688465"/>
            <a:ext cx="3404870" cy="1183005"/>
          </a:xfrm>
          <a:prstGeom prst="rect">
            <a:avLst/>
          </a:prstGeom>
        </p:spPr>
      </p:pic>
      <p:sp>
        <p:nvSpPr>
          <p:cNvPr id="18" name="流程图: 联系 17"/>
          <p:cNvSpPr/>
          <p:nvPr/>
        </p:nvSpPr>
        <p:spPr>
          <a:xfrm>
            <a:off x="9651365" y="5022215"/>
            <a:ext cx="139700" cy="13462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流程图: 联系 18"/>
          <p:cNvSpPr/>
          <p:nvPr/>
        </p:nvSpPr>
        <p:spPr>
          <a:xfrm>
            <a:off x="9931400" y="5226050"/>
            <a:ext cx="139700" cy="13462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0" name="图片 19"/>
          <p:cNvPicPr>
            <a:picLocks noChangeAspect="1"/>
          </p:cNvPicPr>
          <p:nvPr/>
        </p:nvPicPr>
        <p:blipFill>
          <a:blip r:embed="rId4"/>
          <a:stretch>
            <a:fillRect/>
          </a:stretch>
        </p:blipFill>
        <p:spPr>
          <a:xfrm>
            <a:off x="755650" y="3034665"/>
            <a:ext cx="4899025" cy="30359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6035" y="6295004"/>
            <a:ext cx="12192000" cy="56299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p:cNvPicPr>
            <a:picLocks noChangeAspect="1"/>
          </p:cNvPicPr>
          <p:nvPr/>
        </p:nvPicPr>
        <p:blipFill rotWithShape="1">
          <a:blip r:embed="rId1"/>
          <a:srcRect b="23039"/>
          <a:stretch>
            <a:fillRect/>
          </a:stretch>
        </p:blipFill>
        <p:spPr>
          <a:xfrm>
            <a:off x="232314" y="6367740"/>
            <a:ext cx="636861" cy="417524"/>
          </a:xfrm>
          <a:prstGeom prst="rect">
            <a:avLst/>
          </a:prstGeom>
        </p:spPr>
      </p:pic>
      <p:sp>
        <p:nvSpPr>
          <p:cNvPr id="5" name="文本框 4"/>
          <p:cNvSpPr txBox="1"/>
          <p:nvPr/>
        </p:nvSpPr>
        <p:spPr>
          <a:xfrm>
            <a:off x="1129005" y="6443096"/>
            <a:ext cx="934170" cy="306705"/>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论文背景</a:t>
            </a:r>
            <a:endParaRPr kumimoji="0" lang="zh-CN" altLang="en-US" sz="1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6" name="文本框 5"/>
          <p:cNvSpPr txBox="1"/>
          <p:nvPr/>
        </p:nvSpPr>
        <p:spPr>
          <a:xfrm>
            <a:off x="3516370"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改进方法</a:t>
            </a:r>
            <a:endPar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cxnSp>
        <p:nvCxnSpPr>
          <p:cNvPr id="7" name="直接连接符 26"/>
          <p:cNvCxnSpPr/>
          <p:nvPr/>
        </p:nvCxnSpPr>
        <p:spPr>
          <a:xfrm>
            <a:off x="3634327" y="6411595"/>
            <a:ext cx="698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323005" y="6443096"/>
            <a:ext cx="934170" cy="306705"/>
          </a:xfrm>
          <a:prstGeom prst="rect">
            <a:avLst/>
          </a:prstGeom>
          <a:noFill/>
        </p:spPr>
        <p:txBody>
          <a:bodyPr wrap="square" rtlCol="0">
            <a:spAutoFit/>
          </a:bodyPr>
          <a:lstStyle/>
          <a:p>
            <a:pPr marL="0" marR="0" lvl="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rPr>
              <a:t>相关方法</a:t>
            </a:r>
            <a:endPar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endParaRPr>
          </a:p>
        </p:txBody>
      </p:sp>
      <p:sp>
        <p:nvSpPr>
          <p:cNvPr id="9" name="文本框 8"/>
          <p:cNvSpPr txBox="1"/>
          <p:nvPr/>
        </p:nvSpPr>
        <p:spPr>
          <a:xfrm>
            <a:off x="4711005"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结果分析</a:t>
            </a:r>
            <a:endPar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endParaRPr>
          </a:p>
        </p:txBody>
      </p:sp>
      <p:sp>
        <p:nvSpPr>
          <p:cNvPr id="14" name="矩形 13"/>
          <p:cNvSpPr/>
          <p:nvPr/>
        </p:nvSpPr>
        <p:spPr>
          <a:xfrm>
            <a:off x="26035" y="0"/>
            <a:ext cx="12192000" cy="645795"/>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15" name="文本框 14"/>
          <p:cNvSpPr txBox="1"/>
          <p:nvPr/>
        </p:nvSpPr>
        <p:spPr>
          <a:xfrm>
            <a:off x="284356" y="92591"/>
            <a:ext cx="10626387" cy="460375"/>
          </a:xfrm>
          <a:prstGeom prst="rect">
            <a:avLst/>
          </a:prstGeom>
          <a:noFill/>
        </p:spPr>
        <p:txBody>
          <a:bodyPr wrap="square">
            <a:spAutoFit/>
          </a:bodyPr>
          <a:lstStyle/>
          <a:p>
            <a:pPr lvl="0">
              <a:defRPr/>
            </a:pPr>
            <a:r>
              <a:rPr lang="en-US" altLang="zh-CN" sz="2400" dirty="0">
                <a:solidFill>
                  <a:prstClr val="white"/>
                </a:solidFill>
                <a:latin typeface="微软雅黑" panose="020B0503020204020204" pitchFamily="34" charset="-122"/>
                <a:ea typeface="微软雅黑" panose="020B0503020204020204" pitchFamily="34" charset="-122"/>
              </a:rPr>
              <a:t>MADDNESS</a:t>
            </a:r>
            <a:endParaRPr lang="en-US" altLang="zh-CN" sz="2400" dirty="0">
              <a:solidFill>
                <a:prstClr val="white"/>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9301660" y="6411769"/>
            <a:ext cx="2743200" cy="365125"/>
          </a:xfrm>
        </p:spPr>
        <p:txBody>
          <a:bodyPr/>
          <a:lstStyle/>
          <a:p>
            <a:fld id="{573AE892-A395-D04A-8DE8-8AB11E9967EA}" type="slidenum">
              <a:rPr kumimoji="1" lang="zh-CN" altLang="en-US" smtClean="0"/>
            </a:fld>
            <a:r>
              <a:rPr kumimoji="1" lang="en-US" altLang="zh-CN"/>
              <a:t>/13</a:t>
            </a:r>
            <a:endParaRPr kumimoji="1" lang="zh-CN" altLang="en-US" dirty="0"/>
          </a:p>
        </p:txBody>
      </p:sp>
      <p:sp>
        <p:nvSpPr>
          <p:cNvPr id="3" name="矩形 2"/>
          <p:cNvSpPr/>
          <p:nvPr/>
        </p:nvSpPr>
        <p:spPr>
          <a:xfrm>
            <a:off x="111125" y="646430"/>
            <a:ext cx="6817360" cy="57213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a:cs typeface="+mn-cs"/>
            </a:endParaRPr>
          </a:p>
        </p:txBody>
      </p:sp>
      <p:sp>
        <p:nvSpPr>
          <p:cNvPr id="11" name="文本框 10"/>
          <p:cNvSpPr txBox="1"/>
          <p:nvPr/>
        </p:nvSpPr>
        <p:spPr>
          <a:xfrm>
            <a:off x="284480" y="766445"/>
            <a:ext cx="6827520" cy="3138170"/>
          </a:xfrm>
          <a:prstGeom prst="rect">
            <a:avLst/>
          </a:prstGeom>
          <a:noFill/>
        </p:spPr>
        <p:txBody>
          <a:bodyPr wrap="square" rtlCol="0">
            <a:spAutoFit/>
          </a:bodyPr>
          <a:p>
            <a:pPr marL="285750" indent="-285750">
              <a:buFont typeface="Arial" panose="020B0604020202020204" pitchFamily="34" charset="0"/>
              <a:buChar char="•"/>
            </a:pPr>
            <a:r>
              <a:rPr lang="zh-CN" altLang="en-US"/>
              <a:t>近似低比特整数整合方法 </a:t>
            </a:r>
            <a:r>
              <a:rPr lang="en-US" altLang="zh-CN"/>
              <a:t>f()</a:t>
            </a:r>
            <a:endParaRPr lang="en-US" altLang="zh-CN"/>
          </a:p>
          <a:p>
            <a:pPr marL="285750" indent="-285750">
              <a:buFont typeface="Arial" panose="020B0604020202020204" pitchFamily="34" charset="0"/>
              <a:buChar char="•"/>
            </a:pPr>
            <a:endParaRPr lang="en-US" altLang="zh-CN"/>
          </a:p>
          <a:p>
            <a:pPr marL="742950" lvl="1" indent="-285750">
              <a:buFont typeface="Arial" panose="020B0604020202020204" pitchFamily="34" charset="0"/>
              <a:buChar char="•"/>
            </a:pPr>
            <a:r>
              <a:rPr lang="zh-CN" altLang="en-US"/>
              <a:t>查找表存储的部分累加值是</a:t>
            </a:r>
            <a:r>
              <a:rPr lang="en-US" altLang="zh-CN"/>
              <a:t>8bit</a:t>
            </a:r>
            <a:r>
              <a:rPr lang="zh-CN" altLang="en-US"/>
              <a:t>位宽</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zh-CN" altLang="en-US"/>
              <a:t>如果使用加法进行整合结果的话需要转换为</a:t>
            </a:r>
            <a:r>
              <a:rPr lang="en-US" altLang="zh-CN"/>
              <a:t>16bit</a:t>
            </a:r>
            <a:r>
              <a:rPr lang="zh-CN" altLang="en-US"/>
              <a:t>数的加法</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zh-CN" altLang="en-US"/>
              <a:t>转而使用不变位宽，但是会损失一点低位精度的求平均值指令代替加法指令（加法与移位结合）</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zh-CN" altLang="en-US"/>
              <a:t>比如</a:t>
            </a:r>
            <a:r>
              <a:rPr lang="en-US" altLang="zh-CN"/>
              <a:t>X86</a:t>
            </a:r>
            <a:r>
              <a:rPr lang="zh-CN" altLang="en-US"/>
              <a:t>的</a:t>
            </a:r>
            <a:r>
              <a:rPr lang="en-US" altLang="zh-CN"/>
              <a:t>vpavgb</a:t>
            </a:r>
            <a:r>
              <a:rPr lang="zh-CN" altLang="en-US"/>
              <a:t>指令，或者</a:t>
            </a:r>
            <a:r>
              <a:rPr lang="en-US" altLang="zh-CN"/>
              <a:t>vrhadd</a:t>
            </a:r>
            <a:r>
              <a:rPr lang="zh-CN" altLang="en-US"/>
              <a:t>指令</a:t>
            </a:r>
            <a:endParaRPr lang="zh-CN" altLang="en-US"/>
          </a:p>
          <a:p>
            <a:pPr marL="742950" lvl="1" indent="-285750">
              <a:buFont typeface="Arial" panose="020B0604020202020204" pitchFamily="34" charset="0"/>
              <a:buChar char="•"/>
            </a:pPr>
            <a:endParaRPr lang="zh-CN" altLang="en-US"/>
          </a:p>
        </p:txBody>
      </p:sp>
      <p:pic>
        <p:nvPicPr>
          <p:cNvPr id="16" name="图片 15"/>
          <p:cNvPicPr>
            <a:picLocks noChangeAspect="1"/>
          </p:cNvPicPr>
          <p:nvPr/>
        </p:nvPicPr>
        <p:blipFill>
          <a:blip r:embed="rId2"/>
          <a:stretch>
            <a:fillRect/>
          </a:stretch>
        </p:blipFill>
        <p:spPr>
          <a:xfrm>
            <a:off x="7075805" y="1484630"/>
            <a:ext cx="5142230" cy="4044950"/>
          </a:xfrm>
          <a:prstGeom prst="rect">
            <a:avLst/>
          </a:prstGeom>
        </p:spPr>
      </p:pic>
      <p:pic>
        <p:nvPicPr>
          <p:cNvPr id="17" name="图片 16"/>
          <p:cNvPicPr>
            <a:picLocks noChangeAspect="1"/>
          </p:cNvPicPr>
          <p:nvPr/>
        </p:nvPicPr>
        <p:blipFill>
          <a:blip r:embed="rId3"/>
          <a:stretch>
            <a:fillRect/>
          </a:stretch>
        </p:blipFill>
        <p:spPr>
          <a:xfrm>
            <a:off x="5025390" y="2746375"/>
            <a:ext cx="1466850" cy="285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0"/>
            <a:ext cx="12192000" cy="12010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HelveticaExt-Normal"/>
              <a:ea typeface="OPPOSans B"/>
              <a:cs typeface="+mn-cs"/>
            </a:endParaRPr>
          </a:p>
        </p:txBody>
      </p:sp>
      <p:sp>
        <p:nvSpPr>
          <p:cNvPr id="16" name="文本框 15"/>
          <p:cNvSpPr txBox="1"/>
          <p:nvPr/>
        </p:nvSpPr>
        <p:spPr>
          <a:xfrm>
            <a:off x="5112326" y="308161"/>
            <a:ext cx="1967348"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目   录</a:t>
            </a:r>
            <a:endParaRPr kumimoji="0" lang="zh-CN" altLang="en-US" sz="3200" b="1" u="none" strike="noStrike" kern="1200" cap="none" spc="0" normalizeH="0" baseline="3000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3" name="组合 2"/>
          <p:cNvGrpSpPr/>
          <p:nvPr/>
        </p:nvGrpSpPr>
        <p:grpSpPr>
          <a:xfrm>
            <a:off x="5058665" y="1999098"/>
            <a:ext cx="4326211" cy="521970"/>
            <a:chOff x="3782748" y="2001748"/>
            <a:chExt cx="4326211" cy="521970"/>
          </a:xfrm>
        </p:grpSpPr>
        <p:sp>
          <p:nvSpPr>
            <p:cNvPr id="14" name="任意多边形 20"/>
            <p:cNvSpPr/>
            <p:nvPr/>
          </p:nvSpPr>
          <p:spPr>
            <a:xfrm>
              <a:off x="3782748" y="2113211"/>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1F4D9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1"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1" name="文本框 22"/>
            <p:cNvSpPr txBox="1"/>
            <p:nvPr/>
          </p:nvSpPr>
          <p:spPr>
            <a:xfrm>
              <a:off x="4283222" y="2001748"/>
              <a:ext cx="3825737" cy="52197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论文背景</a:t>
              </a:r>
              <a:endParaRPr lang="zh-CN" altLang="en-US" sz="28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grpSp>
      <p:grpSp>
        <p:nvGrpSpPr>
          <p:cNvPr id="11" name="组合 10"/>
          <p:cNvGrpSpPr/>
          <p:nvPr/>
        </p:nvGrpSpPr>
        <p:grpSpPr>
          <a:xfrm>
            <a:off x="5058665" y="2920994"/>
            <a:ext cx="4326211" cy="521970"/>
            <a:chOff x="3782748" y="2930435"/>
            <a:chExt cx="4326211" cy="521970"/>
          </a:xfrm>
        </p:grpSpPr>
        <p:sp>
          <p:nvSpPr>
            <p:cNvPr id="17" name="任意多边形 21"/>
            <p:cNvSpPr/>
            <p:nvPr/>
          </p:nvSpPr>
          <p:spPr>
            <a:xfrm>
              <a:off x="3782748" y="3041898"/>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357AE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1"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2" name="文本框 22"/>
            <p:cNvSpPr txBox="1"/>
            <p:nvPr/>
          </p:nvSpPr>
          <p:spPr>
            <a:xfrm>
              <a:off x="4283222" y="2930435"/>
              <a:ext cx="3825737" cy="52197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相关方法</a:t>
              </a:r>
              <a:endParaRPr lang="zh-CN" altLang="en-US" sz="28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grpSp>
      <p:grpSp>
        <p:nvGrpSpPr>
          <p:cNvPr id="45" name="组合 44"/>
          <p:cNvGrpSpPr/>
          <p:nvPr/>
        </p:nvGrpSpPr>
        <p:grpSpPr>
          <a:xfrm>
            <a:off x="5058665" y="3842890"/>
            <a:ext cx="4326211" cy="521970"/>
            <a:chOff x="5058665" y="3645084"/>
            <a:chExt cx="4326211" cy="521970"/>
          </a:xfrm>
        </p:grpSpPr>
        <p:sp>
          <p:nvSpPr>
            <p:cNvPr id="18" name="任意多边形 22"/>
            <p:cNvSpPr/>
            <p:nvPr/>
          </p:nvSpPr>
          <p:spPr>
            <a:xfrm>
              <a:off x="5058665" y="3756547"/>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1F4D9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1"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3" name="文本框 22"/>
            <p:cNvSpPr txBox="1"/>
            <p:nvPr/>
          </p:nvSpPr>
          <p:spPr>
            <a:xfrm>
              <a:off x="5559139" y="3645084"/>
              <a:ext cx="3825737" cy="52197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改进方法</a:t>
              </a:r>
              <a:endParaRPr lang="zh-CN" altLang="en-US" sz="28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grpSp>
      <p:grpSp>
        <p:nvGrpSpPr>
          <p:cNvPr id="36" name="组合 35"/>
          <p:cNvGrpSpPr/>
          <p:nvPr/>
        </p:nvGrpSpPr>
        <p:grpSpPr>
          <a:xfrm>
            <a:off x="5058665" y="4764786"/>
            <a:ext cx="4326211" cy="523220"/>
            <a:chOff x="3782748" y="5079736"/>
            <a:chExt cx="4326211" cy="523220"/>
          </a:xfrm>
        </p:grpSpPr>
        <p:sp>
          <p:nvSpPr>
            <p:cNvPr id="19" name="任意多边形 23"/>
            <p:cNvSpPr/>
            <p:nvPr/>
          </p:nvSpPr>
          <p:spPr>
            <a:xfrm>
              <a:off x="3782748" y="5191199"/>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357AE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1"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4" name="文本框 22"/>
            <p:cNvSpPr txBox="1"/>
            <p:nvPr/>
          </p:nvSpPr>
          <p:spPr>
            <a:xfrm>
              <a:off x="4283222" y="5079736"/>
              <a:ext cx="3825737"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结果分析</a:t>
              </a:r>
              <a:endParaRPr lang="zh-CN" altLang="en-US" sz="28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grpSp>
      <p:grpSp>
        <p:nvGrpSpPr>
          <p:cNvPr id="46" name="组合 45"/>
          <p:cNvGrpSpPr/>
          <p:nvPr/>
        </p:nvGrpSpPr>
        <p:grpSpPr>
          <a:xfrm>
            <a:off x="5058665" y="5686681"/>
            <a:ext cx="4326211" cy="521970"/>
            <a:chOff x="5058665" y="5578934"/>
            <a:chExt cx="4326211" cy="521970"/>
          </a:xfrm>
        </p:grpSpPr>
        <p:sp>
          <p:nvSpPr>
            <p:cNvPr id="39" name="文本框 22"/>
            <p:cNvSpPr txBox="1"/>
            <p:nvPr/>
          </p:nvSpPr>
          <p:spPr>
            <a:xfrm>
              <a:off x="5559139" y="5578934"/>
              <a:ext cx="3825737" cy="52197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讨论</a:t>
              </a:r>
              <a:endParaRPr lang="zh-CN" altLang="en-US" sz="28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sp>
          <p:nvSpPr>
            <p:cNvPr id="40" name="任意多边形 22"/>
            <p:cNvSpPr/>
            <p:nvPr/>
          </p:nvSpPr>
          <p:spPr>
            <a:xfrm>
              <a:off x="5058665" y="5690397"/>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1F4D9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1"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0"/>
            <a:ext cx="12192000" cy="12010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HelveticaExt-Normal"/>
              <a:ea typeface="OPPOSans B"/>
              <a:cs typeface="+mn-cs"/>
            </a:endParaRPr>
          </a:p>
        </p:txBody>
      </p:sp>
      <p:sp>
        <p:nvSpPr>
          <p:cNvPr id="16" name="文本框 15"/>
          <p:cNvSpPr txBox="1"/>
          <p:nvPr/>
        </p:nvSpPr>
        <p:spPr>
          <a:xfrm>
            <a:off x="5126181" y="308161"/>
            <a:ext cx="1939638"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目   录</a:t>
            </a:r>
            <a:endParaRPr kumimoji="0" lang="zh-CN" altLang="en-US" sz="3200" b="1" u="none" strike="noStrike" kern="1200" cap="none" spc="0" normalizeH="0" baseline="3000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6" name="任意形状 25"/>
          <p:cNvSpPr/>
          <p:nvPr/>
        </p:nvSpPr>
        <p:spPr>
          <a:xfrm rot="5400000">
            <a:off x="3834499" y="3402232"/>
            <a:ext cx="746457" cy="3269084"/>
          </a:xfrm>
          <a:custGeom>
            <a:avLst/>
            <a:gdLst>
              <a:gd name="connsiteX0" fmla="*/ 0 w 746457"/>
              <a:gd name="connsiteY0" fmla="*/ 4115358 h 4115358"/>
              <a:gd name="connsiteX1" fmla="*/ 0 w 746457"/>
              <a:gd name="connsiteY1" fmla="*/ 643496 h 4115358"/>
              <a:gd name="connsiteX2" fmla="*/ 2 w 746457"/>
              <a:gd name="connsiteY2" fmla="*/ 643496 h 4115358"/>
              <a:gd name="connsiteX3" fmla="*/ 373230 w 746457"/>
              <a:gd name="connsiteY3" fmla="*/ 0 h 4115358"/>
              <a:gd name="connsiteX4" fmla="*/ 746457 w 746457"/>
              <a:gd name="connsiteY4" fmla="*/ 643496 h 4115358"/>
              <a:gd name="connsiteX5" fmla="*/ 746147 w 746457"/>
              <a:gd name="connsiteY5" fmla="*/ 643496 h 4115358"/>
              <a:gd name="connsiteX6" fmla="*/ 746146 w 746457"/>
              <a:gd name="connsiteY6" fmla="*/ 4115358 h 4115358"/>
              <a:gd name="connsiteX0-1" fmla="*/ 0 w 746457"/>
              <a:gd name="connsiteY0-2" fmla="*/ 3799474 h 3799474"/>
              <a:gd name="connsiteX1-3" fmla="*/ 0 w 746457"/>
              <a:gd name="connsiteY1-4" fmla="*/ 327612 h 3799474"/>
              <a:gd name="connsiteX2-5" fmla="*/ 2 w 746457"/>
              <a:gd name="connsiteY2-6" fmla="*/ 327612 h 3799474"/>
              <a:gd name="connsiteX3-7" fmla="*/ 373233 w 746457"/>
              <a:gd name="connsiteY3-8" fmla="*/ 0 h 3799474"/>
              <a:gd name="connsiteX4-9" fmla="*/ 746457 w 746457"/>
              <a:gd name="connsiteY4-10" fmla="*/ 327612 h 3799474"/>
              <a:gd name="connsiteX5-11" fmla="*/ 746147 w 746457"/>
              <a:gd name="connsiteY5-12" fmla="*/ 327612 h 3799474"/>
              <a:gd name="connsiteX6-13" fmla="*/ 746146 w 746457"/>
              <a:gd name="connsiteY6-14" fmla="*/ 3799474 h 3799474"/>
              <a:gd name="connsiteX7" fmla="*/ 0 w 746457"/>
              <a:gd name="connsiteY7" fmla="*/ 3799474 h 37994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 y="connsiteY7"/>
              </a:cxn>
            </a:cxnLst>
            <a:rect l="l" t="t" r="r" b="b"/>
            <a:pathLst>
              <a:path w="746457" h="3799474">
                <a:moveTo>
                  <a:pt x="0" y="3799474"/>
                </a:moveTo>
                <a:lnTo>
                  <a:pt x="0" y="327612"/>
                </a:lnTo>
                <a:lnTo>
                  <a:pt x="2" y="327612"/>
                </a:lnTo>
                <a:lnTo>
                  <a:pt x="373233" y="0"/>
                </a:lnTo>
                <a:lnTo>
                  <a:pt x="746457" y="327612"/>
                </a:lnTo>
                <a:lnTo>
                  <a:pt x="746147" y="327612"/>
                </a:lnTo>
                <a:cubicBezTo>
                  <a:pt x="746147" y="1484899"/>
                  <a:pt x="746146" y="2642187"/>
                  <a:pt x="746146" y="3799474"/>
                </a:cubicBezTo>
                <a:lnTo>
                  <a:pt x="0" y="3799474"/>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2400" b="1">
              <a:latin typeface="微软雅黑" panose="020B0503020204020204" pitchFamily="34" charset="-122"/>
              <a:ea typeface="微软雅黑" panose="020B0503020204020204" pitchFamily="34" charset="-122"/>
            </a:endParaRPr>
          </a:p>
        </p:txBody>
      </p:sp>
      <p:sp>
        <p:nvSpPr>
          <p:cNvPr id="14" name="任意多边形 20"/>
          <p:cNvSpPr/>
          <p:nvPr/>
        </p:nvSpPr>
        <p:spPr>
          <a:xfrm>
            <a:off x="3068790" y="2110561"/>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1F4D9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1" name="文本框 22"/>
          <p:cNvSpPr txBox="1"/>
          <p:nvPr/>
        </p:nvSpPr>
        <p:spPr>
          <a:xfrm>
            <a:off x="3569265" y="2029868"/>
            <a:ext cx="1856074" cy="46037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论文背景</a:t>
            </a:r>
            <a:endPar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sp>
        <p:nvSpPr>
          <p:cNvPr id="17" name="任意多边形 21"/>
          <p:cNvSpPr/>
          <p:nvPr/>
        </p:nvSpPr>
        <p:spPr>
          <a:xfrm>
            <a:off x="3068790" y="3032457"/>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357AE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2" name="文本框 22"/>
          <p:cNvSpPr txBox="1"/>
          <p:nvPr/>
        </p:nvSpPr>
        <p:spPr>
          <a:xfrm>
            <a:off x="3569265" y="2962559"/>
            <a:ext cx="1856074" cy="46037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相关方法</a:t>
            </a:r>
            <a:endPar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sp>
        <p:nvSpPr>
          <p:cNvPr id="18" name="任意多边形 22"/>
          <p:cNvSpPr/>
          <p:nvPr/>
        </p:nvSpPr>
        <p:spPr>
          <a:xfrm>
            <a:off x="3068790" y="3954353"/>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1F4D9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3" name="文本框 22"/>
          <p:cNvSpPr txBox="1"/>
          <p:nvPr/>
        </p:nvSpPr>
        <p:spPr>
          <a:xfrm>
            <a:off x="3569265" y="3884455"/>
            <a:ext cx="1856074" cy="46037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改进方法</a:t>
            </a:r>
            <a:endPar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sp>
        <p:nvSpPr>
          <p:cNvPr id="19" name="任意多边形 23"/>
          <p:cNvSpPr/>
          <p:nvPr/>
        </p:nvSpPr>
        <p:spPr>
          <a:xfrm>
            <a:off x="3068790" y="4876249"/>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357AE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4" name="文本框 22"/>
          <p:cNvSpPr txBox="1"/>
          <p:nvPr/>
        </p:nvSpPr>
        <p:spPr>
          <a:xfrm>
            <a:off x="3569335" y="4806315"/>
            <a:ext cx="2341880" cy="46037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结果分析</a:t>
            </a:r>
            <a:endPar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295004"/>
            <a:ext cx="12192000" cy="56299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p:cNvPicPr>
            <a:picLocks noChangeAspect="1"/>
          </p:cNvPicPr>
          <p:nvPr/>
        </p:nvPicPr>
        <p:blipFill rotWithShape="1">
          <a:blip r:embed="rId1"/>
          <a:srcRect b="23039"/>
          <a:stretch>
            <a:fillRect/>
          </a:stretch>
        </p:blipFill>
        <p:spPr>
          <a:xfrm>
            <a:off x="206279" y="6367740"/>
            <a:ext cx="636861" cy="417524"/>
          </a:xfrm>
          <a:prstGeom prst="rect">
            <a:avLst/>
          </a:prstGeom>
        </p:spPr>
      </p:pic>
      <p:sp>
        <p:nvSpPr>
          <p:cNvPr id="5" name="文本框 4"/>
          <p:cNvSpPr txBox="1"/>
          <p:nvPr/>
        </p:nvSpPr>
        <p:spPr>
          <a:xfrm>
            <a:off x="1102970" y="6443096"/>
            <a:ext cx="934170" cy="306705"/>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论文背景</a:t>
            </a:r>
            <a:endPar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endParaRPr>
          </a:p>
        </p:txBody>
      </p:sp>
      <p:sp>
        <p:nvSpPr>
          <p:cNvPr id="6" name="文本框 5"/>
          <p:cNvSpPr txBox="1"/>
          <p:nvPr/>
        </p:nvSpPr>
        <p:spPr>
          <a:xfrm>
            <a:off x="3490970"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改进方法</a:t>
            </a:r>
            <a:endParaRPr kumimoji="0" lang="zh-CN" altLang="en-US" sz="140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7" name="直接连接符 26"/>
          <p:cNvCxnSpPr/>
          <p:nvPr/>
        </p:nvCxnSpPr>
        <p:spPr>
          <a:xfrm>
            <a:off x="4802311" y="6411595"/>
            <a:ext cx="698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296970"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相关方法</a:t>
            </a:r>
            <a:endPar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endParaRPr>
          </a:p>
        </p:txBody>
      </p:sp>
      <p:sp>
        <p:nvSpPr>
          <p:cNvPr id="9" name="文本框 8"/>
          <p:cNvSpPr txBox="1"/>
          <p:nvPr/>
        </p:nvSpPr>
        <p:spPr>
          <a:xfrm>
            <a:off x="4684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结果分析</a:t>
            </a:r>
            <a:endPar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0"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14" name="文本框 13"/>
          <p:cNvSpPr txBox="1"/>
          <p:nvPr/>
        </p:nvSpPr>
        <p:spPr>
          <a:xfrm>
            <a:off x="305946" y="192063"/>
            <a:ext cx="10626387" cy="4603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与其他</a:t>
            </a:r>
            <a:r>
              <a:rPr kumimoji="0" lang="en-US" altLang="zh-CN" sz="240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AMM</a:t>
            </a:r>
            <a:r>
              <a:rPr kumimoji="0" lang="zh-CN" altLang="en-US" sz="240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算法的</a:t>
            </a:r>
            <a:r>
              <a:rPr kumimoji="0" lang="zh-CN" altLang="en-US" sz="240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性能对比</a:t>
            </a:r>
            <a:endParaRPr kumimoji="0" lang="en-US" altLang="zh-CN" sz="240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573AE892-A395-D04A-8DE8-8AB11E9967EA}" type="slidenum">
              <a:rPr kumimoji="1" lang="zh-CN" altLang="en-US" smtClean="0"/>
            </a:fld>
            <a:r>
              <a:rPr kumimoji="1" lang="en-US" altLang="zh-CN"/>
              <a:t>/13</a:t>
            </a:r>
            <a:endParaRPr kumimoji="1" lang="zh-CN" altLang="en-US" dirty="0"/>
          </a:p>
        </p:txBody>
      </p:sp>
      <p:sp>
        <p:nvSpPr>
          <p:cNvPr id="18" name="文本框 17"/>
          <p:cNvSpPr txBox="1"/>
          <p:nvPr/>
        </p:nvSpPr>
        <p:spPr>
          <a:xfrm>
            <a:off x="871220" y="1261745"/>
            <a:ext cx="10060940" cy="3415030"/>
          </a:xfrm>
          <a:prstGeom prst="rect">
            <a:avLst/>
          </a:prstGeom>
          <a:noFill/>
        </p:spPr>
        <p:txBody>
          <a:bodyPr wrap="square" rtlCol="0">
            <a:spAutoFit/>
          </a:bodyPr>
          <a:p>
            <a:pPr marL="285750" indent="-285750">
              <a:buFont typeface="Arial" panose="020B0604020202020204" pitchFamily="34" charset="0"/>
              <a:buChar char="•"/>
            </a:pPr>
            <a:r>
              <a:rPr lang="zh-CN" altLang="en-US"/>
              <a:t>实验设置</a:t>
            </a:r>
            <a:endParaRPr lang="zh-CN" altLang="en-US"/>
          </a:p>
          <a:p>
            <a:pPr marL="742950" lvl="1" indent="-285750">
              <a:buFont typeface="Arial" panose="020B0604020202020204" pitchFamily="34" charset="0"/>
              <a:buChar char="•"/>
            </a:pPr>
            <a:r>
              <a:rPr lang="zh-CN" altLang="en-US"/>
              <a:t>使用</a:t>
            </a:r>
            <a:r>
              <a:rPr lang="en-US" altLang="zh-CN"/>
              <a:t>C++</a:t>
            </a:r>
            <a:r>
              <a:rPr lang="zh-CN" altLang="en-US"/>
              <a:t>和</a:t>
            </a:r>
            <a:r>
              <a:rPr lang="en-US" altLang="zh-CN"/>
              <a:t>python</a:t>
            </a:r>
            <a:r>
              <a:rPr lang="zh-CN" altLang="en-US"/>
              <a:t>都实现了上述算法并开源在https://smarturl.it/Maddness上</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zh-CN" altLang="en-US"/>
              <a:t>所有实验以单线程运行于Macbook Pro的</a:t>
            </a:r>
            <a:r>
              <a:rPr lang="en-US" altLang="zh-CN"/>
              <a:t>2.6Ghz Intel Core i7-4960HQ </a:t>
            </a:r>
            <a:r>
              <a:rPr lang="zh-CN" altLang="en-US"/>
              <a:t>处理器上</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zh-CN" altLang="en-US"/>
              <a:t>时间相关的数据进行</a:t>
            </a:r>
            <a:r>
              <a:rPr lang="en-US" altLang="zh-CN"/>
              <a:t>5</a:t>
            </a:r>
            <a:r>
              <a:rPr lang="zh-CN" altLang="en-US"/>
              <a:t>次独立实验，每次实验运行</a:t>
            </a:r>
            <a:r>
              <a:rPr lang="en-US" altLang="zh-CN"/>
              <a:t>20</a:t>
            </a:r>
            <a:r>
              <a:rPr lang="zh-CN" altLang="en-US"/>
              <a:t>轮，取</a:t>
            </a:r>
            <a:r>
              <a:rPr lang="en-US" altLang="zh-CN"/>
              <a:t>20</a:t>
            </a:r>
            <a:r>
              <a:rPr lang="zh-CN" altLang="en-US"/>
              <a:t>轮中的最佳结果，最后报道</a:t>
            </a:r>
            <a:r>
              <a:rPr lang="en-US" altLang="zh-CN"/>
              <a:t>5</a:t>
            </a:r>
            <a:r>
              <a:rPr lang="zh-CN" altLang="en-US"/>
              <a:t>次实验的均值和方差</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zh-CN" altLang="en-US"/>
              <a:t>并在CIFAR-10 和 CIFAR-100数据集上进行了准确度测试，使用</a:t>
            </a:r>
            <a:r>
              <a:rPr lang="en-US" altLang="zh-CN"/>
              <a:t>VGG-like</a:t>
            </a:r>
            <a:r>
              <a:rPr lang="zh-CN" altLang="en-US"/>
              <a:t>的主干网络进行特征提取，对最后的</a:t>
            </a:r>
            <a:r>
              <a:rPr lang="en-US" altLang="zh-CN"/>
              <a:t>softmax</a:t>
            </a:r>
            <a:r>
              <a:rPr lang="zh-CN" altLang="en-US"/>
              <a:t>层（即已知矩阵</a:t>
            </a:r>
            <a:r>
              <a:rPr lang="en-US" altLang="zh-CN"/>
              <a:t>B</a:t>
            </a:r>
            <a:r>
              <a:rPr lang="zh-CN" altLang="en-US"/>
              <a:t>）</a:t>
            </a:r>
            <a:r>
              <a:rPr lang="zh-CN" altLang="en-US"/>
              <a:t>进行测试</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en-US" altLang="zh-CN"/>
              <a:t>A</a:t>
            </a:r>
            <a:r>
              <a:rPr lang="zh-CN" altLang="en-US"/>
              <a:t>矩阵是</a:t>
            </a:r>
            <a:r>
              <a:rPr lang="en-US" altLang="zh-CN"/>
              <a:t>10000*512</a:t>
            </a:r>
            <a:r>
              <a:rPr lang="zh-CN" altLang="en-US"/>
              <a:t>大小的</a:t>
            </a:r>
            <a:r>
              <a:rPr lang="en-US" altLang="zh-CN"/>
              <a:t>32b</a:t>
            </a:r>
            <a:r>
              <a:rPr lang="zh-CN" altLang="en-US"/>
              <a:t>浮点数激活值矩阵</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295004"/>
            <a:ext cx="12192000" cy="56299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p:cNvPicPr>
            <a:picLocks noChangeAspect="1"/>
          </p:cNvPicPr>
          <p:nvPr/>
        </p:nvPicPr>
        <p:blipFill rotWithShape="1">
          <a:blip r:embed="rId1"/>
          <a:srcRect b="23039"/>
          <a:stretch>
            <a:fillRect/>
          </a:stretch>
        </p:blipFill>
        <p:spPr>
          <a:xfrm>
            <a:off x="206279" y="6367740"/>
            <a:ext cx="636861" cy="417524"/>
          </a:xfrm>
          <a:prstGeom prst="rect">
            <a:avLst/>
          </a:prstGeom>
        </p:spPr>
      </p:pic>
      <p:sp>
        <p:nvSpPr>
          <p:cNvPr id="5" name="文本框 4"/>
          <p:cNvSpPr txBox="1"/>
          <p:nvPr/>
        </p:nvSpPr>
        <p:spPr>
          <a:xfrm>
            <a:off x="1102970" y="6443096"/>
            <a:ext cx="934170" cy="306705"/>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论文背景</a:t>
            </a:r>
            <a:endPar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endParaRPr>
          </a:p>
        </p:txBody>
      </p:sp>
      <p:sp>
        <p:nvSpPr>
          <p:cNvPr id="6" name="文本框 5"/>
          <p:cNvSpPr txBox="1"/>
          <p:nvPr/>
        </p:nvSpPr>
        <p:spPr>
          <a:xfrm>
            <a:off x="3490970"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改进方法</a:t>
            </a:r>
            <a:endParaRPr kumimoji="0" lang="zh-CN" altLang="en-US" sz="140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7" name="直接连接符 26"/>
          <p:cNvCxnSpPr/>
          <p:nvPr/>
        </p:nvCxnSpPr>
        <p:spPr>
          <a:xfrm>
            <a:off x="4802311" y="6411595"/>
            <a:ext cx="698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296970"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相关方法</a:t>
            </a:r>
            <a:endPar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endParaRPr>
          </a:p>
        </p:txBody>
      </p:sp>
      <p:sp>
        <p:nvSpPr>
          <p:cNvPr id="9" name="文本框 8"/>
          <p:cNvSpPr txBox="1"/>
          <p:nvPr/>
        </p:nvSpPr>
        <p:spPr>
          <a:xfrm>
            <a:off x="4684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结果分析</a:t>
            </a:r>
            <a:endPar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0"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14" name="文本框 13"/>
          <p:cNvSpPr txBox="1"/>
          <p:nvPr/>
        </p:nvSpPr>
        <p:spPr>
          <a:xfrm>
            <a:off x="305946" y="192063"/>
            <a:ext cx="10626387" cy="4603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与其他</a:t>
            </a:r>
            <a:r>
              <a:rPr kumimoji="0" lang="en-US" altLang="zh-CN" sz="240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AMM</a:t>
            </a:r>
            <a:r>
              <a:rPr kumimoji="0" lang="zh-CN" altLang="en-US" sz="240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算法的</a:t>
            </a:r>
            <a:r>
              <a:rPr kumimoji="0" lang="zh-CN" altLang="en-US" sz="240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性能对比</a:t>
            </a:r>
            <a:endParaRPr kumimoji="0" lang="en-US" altLang="zh-CN" sz="240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cxnSp>
        <p:nvCxnSpPr>
          <p:cNvPr id="19" name="直接连接符 20"/>
          <p:cNvCxnSpPr/>
          <p:nvPr/>
        </p:nvCxnSpPr>
        <p:spPr>
          <a:xfrm>
            <a:off x="963538" y="1717672"/>
            <a:ext cx="454515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20"/>
          <p:cNvCxnSpPr/>
          <p:nvPr/>
        </p:nvCxnSpPr>
        <p:spPr>
          <a:xfrm>
            <a:off x="6666473" y="1717672"/>
            <a:ext cx="454515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573AE892-A395-D04A-8DE8-8AB11E9967EA}" type="slidenum">
              <a:rPr kumimoji="1" lang="zh-CN" altLang="en-US" smtClean="0"/>
            </a:fld>
            <a:r>
              <a:rPr kumimoji="1" lang="en-US" altLang="zh-CN"/>
              <a:t>/13</a:t>
            </a:r>
            <a:endParaRPr kumimoji="1" lang="zh-CN" altLang="en-US" dirty="0"/>
          </a:p>
        </p:txBody>
      </p:sp>
      <p:pic>
        <p:nvPicPr>
          <p:cNvPr id="3" name="图片 2"/>
          <p:cNvPicPr>
            <a:picLocks noChangeAspect="1"/>
          </p:cNvPicPr>
          <p:nvPr/>
        </p:nvPicPr>
        <p:blipFill>
          <a:blip r:embed="rId2"/>
          <a:stretch>
            <a:fillRect/>
          </a:stretch>
        </p:blipFill>
        <p:spPr>
          <a:xfrm>
            <a:off x="963295" y="1903730"/>
            <a:ext cx="4206875" cy="4204335"/>
          </a:xfrm>
          <a:prstGeom prst="rect">
            <a:avLst/>
          </a:prstGeom>
        </p:spPr>
      </p:pic>
      <p:pic>
        <p:nvPicPr>
          <p:cNvPr id="11" name="图片 10"/>
          <p:cNvPicPr>
            <a:picLocks noChangeAspect="1"/>
          </p:cNvPicPr>
          <p:nvPr/>
        </p:nvPicPr>
        <p:blipFill>
          <a:blip r:embed="rId3"/>
          <a:stretch>
            <a:fillRect/>
          </a:stretch>
        </p:blipFill>
        <p:spPr>
          <a:xfrm>
            <a:off x="6086475" y="1989455"/>
            <a:ext cx="5705475" cy="3705225"/>
          </a:xfrm>
          <a:prstGeom prst="rect">
            <a:avLst/>
          </a:prstGeom>
        </p:spPr>
      </p:pic>
      <p:sp>
        <p:nvSpPr>
          <p:cNvPr id="16" name="文本框 15"/>
          <p:cNvSpPr txBox="1"/>
          <p:nvPr/>
        </p:nvSpPr>
        <p:spPr>
          <a:xfrm>
            <a:off x="1014095" y="1290320"/>
            <a:ext cx="4352925" cy="368300"/>
          </a:xfrm>
          <a:prstGeom prst="rect">
            <a:avLst/>
          </a:prstGeom>
          <a:noFill/>
        </p:spPr>
        <p:txBody>
          <a:bodyPr wrap="square" rtlCol="0">
            <a:spAutoFit/>
          </a:bodyPr>
          <a:p>
            <a:r>
              <a:rPr lang="zh-CN" altLang="en-US"/>
              <a:t>编码速度</a:t>
            </a:r>
            <a:r>
              <a:rPr lang="en-US" altLang="zh-CN"/>
              <a:t>(</a:t>
            </a:r>
            <a:r>
              <a:rPr lang="zh-CN" altLang="en-US"/>
              <a:t>原型选取</a:t>
            </a:r>
            <a:r>
              <a:rPr lang="en-US" altLang="zh-CN"/>
              <a:t>)</a:t>
            </a:r>
            <a:endParaRPr lang="en-US" altLang="zh-CN"/>
          </a:p>
        </p:txBody>
      </p:sp>
      <p:sp>
        <p:nvSpPr>
          <p:cNvPr id="17" name="文本框 16"/>
          <p:cNvSpPr txBox="1"/>
          <p:nvPr/>
        </p:nvSpPr>
        <p:spPr>
          <a:xfrm>
            <a:off x="6666230" y="1290320"/>
            <a:ext cx="4352925" cy="368300"/>
          </a:xfrm>
          <a:prstGeom prst="rect">
            <a:avLst/>
          </a:prstGeom>
          <a:noFill/>
        </p:spPr>
        <p:txBody>
          <a:bodyPr wrap="square" rtlCol="0">
            <a:spAutoFit/>
          </a:bodyPr>
          <a:p>
            <a:r>
              <a:rPr lang="zh-CN" altLang="en-US"/>
              <a:t>结果整合速度</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295004"/>
            <a:ext cx="12192000" cy="56299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p:cNvPicPr>
            <a:picLocks noChangeAspect="1"/>
          </p:cNvPicPr>
          <p:nvPr/>
        </p:nvPicPr>
        <p:blipFill rotWithShape="1">
          <a:blip r:embed="rId1"/>
          <a:srcRect b="23039"/>
          <a:stretch>
            <a:fillRect/>
          </a:stretch>
        </p:blipFill>
        <p:spPr>
          <a:xfrm>
            <a:off x="206279" y="6367740"/>
            <a:ext cx="636861" cy="417524"/>
          </a:xfrm>
          <a:prstGeom prst="rect">
            <a:avLst/>
          </a:prstGeom>
        </p:spPr>
      </p:pic>
      <p:sp>
        <p:nvSpPr>
          <p:cNvPr id="5" name="文本框 4"/>
          <p:cNvSpPr txBox="1"/>
          <p:nvPr/>
        </p:nvSpPr>
        <p:spPr>
          <a:xfrm>
            <a:off x="1102970" y="6443096"/>
            <a:ext cx="934170" cy="306705"/>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论文背景</a:t>
            </a:r>
            <a:endPar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endParaRPr>
          </a:p>
        </p:txBody>
      </p:sp>
      <p:sp>
        <p:nvSpPr>
          <p:cNvPr id="6" name="文本框 5"/>
          <p:cNvSpPr txBox="1"/>
          <p:nvPr/>
        </p:nvSpPr>
        <p:spPr>
          <a:xfrm>
            <a:off x="3490970"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改进方法</a:t>
            </a:r>
            <a:endParaRPr kumimoji="0" lang="zh-CN" altLang="en-US" sz="140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7" name="直接连接符 26"/>
          <p:cNvCxnSpPr/>
          <p:nvPr/>
        </p:nvCxnSpPr>
        <p:spPr>
          <a:xfrm>
            <a:off x="4802311" y="6411595"/>
            <a:ext cx="698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296970"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相关方法</a:t>
            </a:r>
            <a:endPar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endParaRPr>
          </a:p>
        </p:txBody>
      </p:sp>
      <p:sp>
        <p:nvSpPr>
          <p:cNvPr id="9" name="文本框 8"/>
          <p:cNvSpPr txBox="1"/>
          <p:nvPr/>
        </p:nvSpPr>
        <p:spPr>
          <a:xfrm>
            <a:off x="4684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结果分析</a:t>
            </a:r>
            <a:endPar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0" y="635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14" name="文本框 13"/>
          <p:cNvSpPr txBox="1"/>
          <p:nvPr/>
        </p:nvSpPr>
        <p:spPr>
          <a:xfrm>
            <a:off x="305946" y="192063"/>
            <a:ext cx="10626387" cy="4603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与其他</a:t>
            </a:r>
            <a:r>
              <a:rPr kumimoji="0" lang="en-US" altLang="zh-CN" sz="240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AMM</a:t>
            </a:r>
            <a:r>
              <a:rPr kumimoji="0" lang="zh-CN" altLang="en-US" sz="240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算法的</a:t>
            </a:r>
            <a:r>
              <a:rPr kumimoji="0" lang="zh-CN" altLang="en-US" sz="240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性能对比</a:t>
            </a:r>
            <a:endParaRPr kumimoji="0" lang="en-US" altLang="zh-CN" sz="240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cxnSp>
        <p:nvCxnSpPr>
          <p:cNvPr id="19" name="直接连接符 20"/>
          <p:cNvCxnSpPr/>
          <p:nvPr/>
        </p:nvCxnSpPr>
        <p:spPr>
          <a:xfrm>
            <a:off x="1102995" y="1350645"/>
            <a:ext cx="999807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573AE892-A395-D04A-8DE8-8AB11E9967EA}" type="slidenum">
              <a:rPr kumimoji="1" lang="zh-CN" altLang="en-US" smtClean="0"/>
            </a:fld>
            <a:r>
              <a:rPr kumimoji="1" lang="en-US" altLang="zh-CN"/>
              <a:t>/13</a:t>
            </a:r>
            <a:endParaRPr kumimoji="1" lang="zh-CN" altLang="en-US" dirty="0"/>
          </a:p>
        </p:txBody>
      </p:sp>
      <p:sp>
        <p:nvSpPr>
          <p:cNvPr id="16" name="文本框 15"/>
          <p:cNvSpPr txBox="1"/>
          <p:nvPr/>
        </p:nvSpPr>
        <p:spPr>
          <a:xfrm>
            <a:off x="1059180" y="922020"/>
            <a:ext cx="4352925" cy="368300"/>
          </a:xfrm>
          <a:prstGeom prst="rect">
            <a:avLst/>
          </a:prstGeom>
          <a:noFill/>
        </p:spPr>
        <p:txBody>
          <a:bodyPr wrap="square" rtlCol="0">
            <a:spAutoFit/>
          </a:bodyPr>
          <a:p>
            <a:r>
              <a:rPr lang="en-US" altLang="zh-CN"/>
              <a:t>softmax classifier</a:t>
            </a:r>
            <a:r>
              <a:rPr lang="zh-CN" altLang="en-US"/>
              <a:t>准确度对比</a:t>
            </a:r>
            <a:endParaRPr lang="zh-CN" altLang="en-US"/>
          </a:p>
        </p:txBody>
      </p:sp>
      <p:pic>
        <p:nvPicPr>
          <p:cNvPr id="15" name="图片 14"/>
          <p:cNvPicPr>
            <a:picLocks noChangeAspect="1"/>
          </p:cNvPicPr>
          <p:nvPr/>
        </p:nvPicPr>
        <p:blipFill>
          <a:blip r:embed="rId2"/>
          <a:stretch>
            <a:fillRect/>
          </a:stretch>
        </p:blipFill>
        <p:spPr>
          <a:xfrm>
            <a:off x="3230880" y="1551305"/>
            <a:ext cx="5086350" cy="46596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0" y="1"/>
            <a:ext cx="12192000" cy="3428999"/>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27" name="矩形 26"/>
          <p:cNvSpPr/>
          <p:nvPr/>
        </p:nvSpPr>
        <p:spPr>
          <a:xfrm>
            <a:off x="695325" y="1643063"/>
            <a:ext cx="10764838" cy="35718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a:cs typeface="+mn-cs"/>
            </a:endParaRPr>
          </a:p>
        </p:txBody>
      </p:sp>
      <p:sp>
        <p:nvSpPr>
          <p:cNvPr id="37" name="文本框 36"/>
          <p:cNvSpPr txBox="1"/>
          <p:nvPr/>
        </p:nvSpPr>
        <p:spPr>
          <a:xfrm>
            <a:off x="1623651" y="2976984"/>
            <a:ext cx="2456122"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400" b="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谢谢聆听</a:t>
            </a:r>
            <a:endParaRPr kumimoji="0" lang="zh-CN" altLang="en-US" sz="4400" b="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cxnSp>
        <p:nvCxnSpPr>
          <p:cNvPr id="38" name="直接连接符 44"/>
          <p:cNvCxnSpPr/>
          <p:nvPr/>
        </p:nvCxnSpPr>
        <p:spPr>
          <a:xfrm>
            <a:off x="5171048" y="2489491"/>
            <a:ext cx="0" cy="187901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5989408" y="2544433"/>
            <a:ext cx="144142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内容</a:t>
            </a:r>
            <a:r>
              <a:rPr kumimoji="0" lang="zh-CN" altLang="en-US" sz="2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rPr>
              <a:t>回顾</a:t>
            </a:r>
            <a:endParaRPr kumimoji="0" lang="zh-CN" altLang="en-US" sz="2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0" name="组合 49"/>
          <p:cNvGrpSpPr/>
          <p:nvPr/>
        </p:nvGrpSpPr>
        <p:grpSpPr>
          <a:xfrm>
            <a:off x="5989408" y="3346735"/>
            <a:ext cx="1554389" cy="1160383"/>
            <a:chOff x="5989408" y="3346735"/>
            <a:chExt cx="1554389" cy="1160383"/>
          </a:xfrm>
        </p:grpSpPr>
        <p:sp>
          <p:nvSpPr>
            <p:cNvPr id="43" name="文本框 22"/>
            <p:cNvSpPr txBox="1"/>
            <p:nvPr/>
          </p:nvSpPr>
          <p:spPr>
            <a:xfrm>
              <a:off x="5989408" y="3346735"/>
              <a:ext cx="1554389" cy="398780"/>
            </a:xfrm>
            <a:prstGeom prst="rect">
              <a:avLst/>
            </a:prstGeom>
            <a:noFill/>
          </p:spPr>
          <p:txBody>
            <a:bodyPr wrap="square" rtlCol="0">
              <a:spAutoFit/>
              <a:scene3d>
                <a:camera prst="orthographicFront"/>
                <a:lightRig rig="threePt" dir="t"/>
              </a:scene3d>
              <a:sp3d contourW="12700"/>
            </a:bodyPr>
            <a:lstStyle/>
            <a:p>
              <a:pPr defTabSz="457200"/>
              <a:r>
                <a:rPr lang="en-US" altLang="zh-CN" sz="2000" dirty="0">
                  <a:solidFill>
                    <a:srgbClr val="357AED"/>
                  </a:solidFill>
                  <a:latin typeface="微软雅黑" panose="020B0503020204020204" pitchFamily="34" charset="-122"/>
                  <a:ea typeface="微软雅黑" panose="020B0503020204020204" pitchFamily="34" charset="-122"/>
                  <a:cs typeface="+mn-ea"/>
                  <a:sym typeface="+mn-lt"/>
                </a:rPr>
                <a:t>◼ </a:t>
              </a:r>
              <a:r>
                <a:rPr lang="zh-CN" altLang="en-US" sz="2000" dirty="0">
                  <a:solidFill>
                    <a:srgbClr val="357AED"/>
                  </a:solidFill>
                  <a:latin typeface="微软雅黑" panose="020B0503020204020204" pitchFamily="34" charset="-122"/>
                  <a:ea typeface="微软雅黑" panose="020B0503020204020204" pitchFamily="34" charset="-122"/>
                  <a:cs typeface="+mn-ea"/>
                  <a:sym typeface="+mn-lt"/>
                </a:rPr>
                <a:t>论文</a:t>
              </a:r>
              <a:r>
                <a:rPr lang="zh-CN" altLang="en-US" sz="2000" dirty="0">
                  <a:solidFill>
                    <a:srgbClr val="357AED"/>
                  </a:solidFill>
                  <a:latin typeface="微软雅黑" panose="020B0503020204020204" pitchFamily="34" charset="-122"/>
                  <a:ea typeface="微软雅黑" panose="020B0503020204020204" pitchFamily="34" charset="-122"/>
                  <a:cs typeface="+mn-ea"/>
                  <a:sym typeface="+mn-lt"/>
                </a:rPr>
                <a:t>背景</a:t>
              </a:r>
              <a:endParaRPr lang="zh-CN" altLang="en-US" sz="2000" dirty="0">
                <a:solidFill>
                  <a:srgbClr val="357AED"/>
                </a:solidFill>
                <a:latin typeface="微软雅黑" panose="020B0503020204020204" pitchFamily="34" charset="-122"/>
                <a:ea typeface="微软雅黑" panose="020B0503020204020204" pitchFamily="34" charset="-122"/>
                <a:cs typeface="+mn-ea"/>
                <a:sym typeface="+mn-lt"/>
              </a:endParaRPr>
            </a:p>
          </p:txBody>
        </p:sp>
        <p:sp>
          <p:nvSpPr>
            <p:cNvPr id="44" name="文本框 22"/>
            <p:cNvSpPr txBox="1"/>
            <p:nvPr/>
          </p:nvSpPr>
          <p:spPr>
            <a:xfrm>
              <a:off x="5989408" y="3800363"/>
              <a:ext cx="1554389" cy="706755"/>
            </a:xfrm>
            <a:prstGeom prst="rect">
              <a:avLst/>
            </a:prstGeom>
            <a:noFill/>
          </p:spPr>
          <p:txBody>
            <a:bodyPr wrap="square" rtlCol="0">
              <a:spAutoFit/>
              <a:scene3d>
                <a:camera prst="orthographicFront"/>
                <a:lightRig rig="threePt" dir="t"/>
              </a:scene3d>
              <a:sp3d contourW="12700"/>
            </a:bodyPr>
            <a:lstStyle/>
            <a:p>
              <a:pPr defTabSz="457200"/>
              <a:r>
                <a:rPr lang="en-US" altLang="zh-CN" sz="2000" dirty="0">
                  <a:solidFill>
                    <a:srgbClr val="357AED"/>
                  </a:solidFill>
                  <a:latin typeface="微软雅黑" panose="020B0503020204020204" pitchFamily="34" charset="-122"/>
                  <a:ea typeface="微软雅黑" panose="020B0503020204020204" pitchFamily="34" charset="-122"/>
                  <a:cs typeface="+mn-ea"/>
                  <a:sym typeface="+mn-lt"/>
                </a:rPr>
                <a:t>◼</a:t>
              </a:r>
              <a:r>
                <a:rPr lang="zh-CN" altLang="en-US" sz="2000" dirty="0">
                  <a:solidFill>
                    <a:srgbClr val="357AED"/>
                  </a:solidFill>
                  <a:latin typeface="微软雅黑" panose="020B0503020204020204" pitchFamily="34" charset="-122"/>
                  <a:ea typeface="微软雅黑" panose="020B0503020204020204" pitchFamily="34" charset="-122"/>
                  <a:cs typeface="+mn-ea"/>
                  <a:sym typeface="+mn-lt"/>
                </a:rPr>
                <a:t> 结果分析</a:t>
              </a:r>
              <a:endParaRPr lang="zh-CN" altLang="en-US" sz="2000" dirty="0">
                <a:solidFill>
                  <a:srgbClr val="357AED"/>
                </a:solidFill>
                <a:latin typeface="微软雅黑" panose="020B0503020204020204" pitchFamily="34" charset="-122"/>
                <a:ea typeface="微软雅黑" panose="020B0503020204020204" pitchFamily="34" charset="-122"/>
                <a:cs typeface="+mn-ea"/>
                <a:sym typeface="+mn-lt"/>
              </a:endParaRPr>
            </a:p>
            <a:p>
              <a:pPr defTabSz="457200"/>
              <a:endParaRPr lang="zh-CN" altLang="en-US" sz="2000" dirty="0">
                <a:solidFill>
                  <a:srgbClr val="357AED"/>
                </a:solidFill>
                <a:latin typeface="微软雅黑" panose="020B0503020204020204" pitchFamily="34" charset="-122"/>
                <a:ea typeface="微软雅黑" panose="020B0503020204020204" pitchFamily="34" charset="-122"/>
                <a:cs typeface="+mn-ea"/>
                <a:sym typeface="+mn-lt"/>
              </a:endParaRPr>
            </a:p>
          </p:txBody>
        </p:sp>
      </p:grpSp>
      <p:sp>
        <p:nvSpPr>
          <p:cNvPr id="45" name="文本框 22"/>
          <p:cNvSpPr txBox="1"/>
          <p:nvPr/>
        </p:nvSpPr>
        <p:spPr>
          <a:xfrm>
            <a:off x="7538720" y="3346450"/>
            <a:ext cx="1554480" cy="706755"/>
          </a:xfrm>
          <a:prstGeom prst="rect">
            <a:avLst/>
          </a:prstGeom>
          <a:noFill/>
        </p:spPr>
        <p:txBody>
          <a:bodyPr wrap="square" rtlCol="0">
            <a:spAutoFit/>
            <a:scene3d>
              <a:camera prst="orthographicFront"/>
              <a:lightRig rig="threePt" dir="t"/>
            </a:scene3d>
            <a:sp3d contourW="12700"/>
          </a:bodyPr>
          <a:lstStyle/>
          <a:p>
            <a:pPr defTabSz="457200"/>
            <a:r>
              <a:rPr lang="en-US" altLang="zh-CN" sz="2000" dirty="0">
                <a:solidFill>
                  <a:srgbClr val="357AED"/>
                </a:solidFill>
                <a:latin typeface="微软雅黑" panose="020B0503020204020204" pitchFamily="34" charset="-122"/>
                <a:ea typeface="微软雅黑" panose="020B0503020204020204" pitchFamily="34" charset="-122"/>
                <a:cs typeface="+mn-ea"/>
                <a:sym typeface="+mn-lt"/>
              </a:rPr>
              <a:t>◼</a:t>
            </a:r>
            <a:r>
              <a:rPr lang="zh-CN" altLang="en-US" sz="2000" dirty="0">
                <a:solidFill>
                  <a:srgbClr val="357AED"/>
                </a:solidFill>
                <a:latin typeface="微软雅黑" panose="020B0503020204020204" pitchFamily="34" charset="-122"/>
                <a:ea typeface="微软雅黑" panose="020B0503020204020204" pitchFamily="34" charset="-122"/>
                <a:cs typeface="+mn-ea"/>
                <a:sym typeface="+mn-lt"/>
              </a:rPr>
              <a:t> 相关方法</a:t>
            </a:r>
            <a:endParaRPr lang="zh-CN" altLang="en-US" sz="2000" dirty="0">
              <a:solidFill>
                <a:srgbClr val="357AED"/>
              </a:solidFill>
              <a:latin typeface="微软雅黑" panose="020B0503020204020204" pitchFamily="34" charset="-122"/>
              <a:ea typeface="微软雅黑" panose="020B0503020204020204" pitchFamily="34" charset="-122"/>
              <a:cs typeface="+mn-ea"/>
              <a:sym typeface="+mn-lt"/>
            </a:endParaRPr>
          </a:p>
          <a:p>
            <a:pPr defTabSz="457200"/>
            <a:endParaRPr lang="zh-CN" altLang="en-US" sz="2000" dirty="0">
              <a:solidFill>
                <a:srgbClr val="357AED"/>
              </a:solidFill>
              <a:latin typeface="微软雅黑" panose="020B0503020204020204" pitchFamily="34" charset="-122"/>
              <a:ea typeface="微软雅黑" panose="020B0503020204020204" pitchFamily="34" charset="-122"/>
              <a:cs typeface="+mn-ea"/>
              <a:sym typeface="+mn-lt"/>
            </a:endParaRPr>
          </a:p>
        </p:txBody>
      </p:sp>
      <p:sp>
        <p:nvSpPr>
          <p:cNvPr id="47" name="文本框 22"/>
          <p:cNvSpPr txBox="1"/>
          <p:nvPr/>
        </p:nvSpPr>
        <p:spPr>
          <a:xfrm>
            <a:off x="9087406" y="3346735"/>
            <a:ext cx="1554389" cy="706755"/>
          </a:xfrm>
          <a:prstGeom prst="rect">
            <a:avLst/>
          </a:prstGeom>
          <a:noFill/>
        </p:spPr>
        <p:txBody>
          <a:bodyPr wrap="square" rtlCol="0">
            <a:spAutoFit/>
            <a:scene3d>
              <a:camera prst="orthographicFront"/>
              <a:lightRig rig="threePt" dir="t"/>
            </a:scene3d>
            <a:sp3d contourW="12700"/>
          </a:bodyPr>
          <a:lstStyle/>
          <a:p>
            <a:pPr defTabSz="457200"/>
            <a:r>
              <a:rPr lang="en-US" altLang="zh-CN" sz="2000" dirty="0">
                <a:solidFill>
                  <a:srgbClr val="357AED"/>
                </a:solidFill>
                <a:latin typeface="微软雅黑" panose="020B0503020204020204" pitchFamily="34" charset="-122"/>
                <a:ea typeface="微软雅黑" panose="020B0503020204020204" pitchFamily="34" charset="-122"/>
                <a:cs typeface="+mn-ea"/>
                <a:sym typeface="+mn-lt"/>
              </a:rPr>
              <a:t>◼</a:t>
            </a:r>
            <a:r>
              <a:rPr lang="zh-CN" altLang="en-US" sz="2000" dirty="0">
                <a:solidFill>
                  <a:srgbClr val="357AED"/>
                </a:solidFill>
                <a:latin typeface="微软雅黑" panose="020B0503020204020204" pitchFamily="34" charset="-122"/>
                <a:ea typeface="微软雅黑" panose="020B0503020204020204" pitchFamily="34" charset="-122"/>
                <a:cs typeface="+mn-ea"/>
                <a:sym typeface="+mn-lt"/>
              </a:rPr>
              <a:t> 改进方法</a:t>
            </a:r>
            <a:endParaRPr lang="zh-CN" altLang="en-US" sz="2000" dirty="0">
              <a:solidFill>
                <a:srgbClr val="357AED"/>
              </a:solidFill>
              <a:latin typeface="微软雅黑" panose="020B0503020204020204" pitchFamily="34" charset="-122"/>
              <a:ea typeface="微软雅黑" panose="020B0503020204020204" pitchFamily="34" charset="-122"/>
              <a:cs typeface="+mn-ea"/>
              <a:sym typeface="+mn-lt"/>
            </a:endParaRPr>
          </a:p>
          <a:p>
            <a:pPr defTabSz="457200"/>
            <a:endParaRPr lang="zh-CN" altLang="en-US" sz="2000" dirty="0">
              <a:solidFill>
                <a:srgbClr val="357AED"/>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0"/>
            <a:ext cx="12192000" cy="12010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HelveticaExt-Normal"/>
              <a:ea typeface="OPPOSans B"/>
              <a:cs typeface="+mn-cs"/>
            </a:endParaRPr>
          </a:p>
        </p:txBody>
      </p:sp>
      <p:sp>
        <p:nvSpPr>
          <p:cNvPr id="16" name="文本框 15"/>
          <p:cNvSpPr txBox="1"/>
          <p:nvPr/>
        </p:nvSpPr>
        <p:spPr>
          <a:xfrm>
            <a:off x="5126181" y="308161"/>
            <a:ext cx="1939638"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目   录</a:t>
            </a:r>
            <a:endParaRPr kumimoji="0" lang="zh-CN" altLang="en-US" sz="3200" b="1" u="none" strike="noStrike" kern="1200" cap="none" spc="0" normalizeH="0" baseline="3000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6" name="任意形状 25"/>
          <p:cNvSpPr/>
          <p:nvPr/>
        </p:nvSpPr>
        <p:spPr>
          <a:xfrm rot="5400000">
            <a:off x="3903714" y="626012"/>
            <a:ext cx="746457" cy="3269084"/>
          </a:xfrm>
          <a:custGeom>
            <a:avLst/>
            <a:gdLst>
              <a:gd name="connsiteX0" fmla="*/ 0 w 746457"/>
              <a:gd name="connsiteY0" fmla="*/ 4115358 h 4115358"/>
              <a:gd name="connsiteX1" fmla="*/ 0 w 746457"/>
              <a:gd name="connsiteY1" fmla="*/ 643496 h 4115358"/>
              <a:gd name="connsiteX2" fmla="*/ 2 w 746457"/>
              <a:gd name="connsiteY2" fmla="*/ 643496 h 4115358"/>
              <a:gd name="connsiteX3" fmla="*/ 373230 w 746457"/>
              <a:gd name="connsiteY3" fmla="*/ 0 h 4115358"/>
              <a:gd name="connsiteX4" fmla="*/ 746457 w 746457"/>
              <a:gd name="connsiteY4" fmla="*/ 643496 h 4115358"/>
              <a:gd name="connsiteX5" fmla="*/ 746147 w 746457"/>
              <a:gd name="connsiteY5" fmla="*/ 643496 h 4115358"/>
              <a:gd name="connsiteX6" fmla="*/ 746146 w 746457"/>
              <a:gd name="connsiteY6" fmla="*/ 4115358 h 4115358"/>
              <a:gd name="connsiteX0-1" fmla="*/ 0 w 746457"/>
              <a:gd name="connsiteY0-2" fmla="*/ 3799474 h 3799474"/>
              <a:gd name="connsiteX1-3" fmla="*/ 0 w 746457"/>
              <a:gd name="connsiteY1-4" fmla="*/ 327612 h 3799474"/>
              <a:gd name="connsiteX2-5" fmla="*/ 2 w 746457"/>
              <a:gd name="connsiteY2-6" fmla="*/ 327612 h 3799474"/>
              <a:gd name="connsiteX3-7" fmla="*/ 373233 w 746457"/>
              <a:gd name="connsiteY3-8" fmla="*/ 0 h 3799474"/>
              <a:gd name="connsiteX4-9" fmla="*/ 746457 w 746457"/>
              <a:gd name="connsiteY4-10" fmla="*/ 327612 h 3799474"/>
              <a:gd name="connsiteX5-11" fmla="*/ 746147 w 746457"/>
              <a:gd name="connsiteY5-12" fmla="*/ 327612 h 3799474"/>
              <a:gd name="connsiteX6-13" fmla="*/ 746146 w 746457"/>
              <a:gd name="connsiteY6-14" fmla="*/ 3799474 h 3799474"/>
              <a:gd name="connsiteX7" fmla="*/ 0 w 746457"/>
              <a:gd name="connsiteY7" fmla="*/ 3799474 h 37994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 y="connsiteY7"/>
              </a:cxn>
            </a:cxnLst>
            <a:rect l="l" t="t" r="r" b="b"/>
            <a:pathLst>
              <a:path w="746457" h="3799474">
                <a:moveTo>
                  <a:pt x="0" y="3799474"/>
                </a:moveTo>
                <a:lnTo>
                  <a:pt x="0" y="327612"/>
                </a:lnTo>
                <a:lnTo>
                  <a:pt x="2" y="327612"/>
                </a:lnTo>
                <a:lnTo>
                  <a:pt x="373233" y="0"/>
                </a:lnTo>
                <a:lnTo>
                  <a:pt x="746457" y="327612"/>
                </a:lnTo>
                <a:lnTo>
                  <a:pt x="746147" y="327612"/>
                </a:lnTo>
                <a:cubicBezTo>
                  <a:pt x="746147" y="1484899"/>
                  <a:pt x="746146" y="2642187"/>
                  <a:pt x="746146" y="3799474"/>
                </a:cubicBezTo>
                <a:lnTo>
                  <a:pt x="0" y="3799474"/>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2400" b="1">
              <a:latin typeface="微软雅黑" panose="020B0503020204020204" pitchFamily="34" charset="-122"/>
              <a:ea typeface="微软雅黑" panose="020B0503020204020204" pitchFamily="34" charset="-122"/>
            </a:endParaRPr>
          </a:p>
        </p:txBody>
      </p:sp>
      <p:sp>
        <p:nvSpPr>
          <p:cNvPr id="14" name="任意多边形 20"/>
          <p:cNvSpPr/>
          <p:nvPr/>
        </p:nvSpPr>
        <p:spPr>
          <a:xfrm>
            <a:off x="3068790" y="2110561"/>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1F4D9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1" name="文本框 22"/>
          <p:cNvSpPr txBox="1"/>
          <p:nvPr/>
        </p:nvSpPr>
        <p:spPr>
          <a:xfrm>
            <a:off x="3569265" y="2040663"/>
            <a:ext cx="1856074" cy="46037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论文背景</a:t>
            </a:r>
            <a:endPar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sp>
        <p:nvSpPr>
          <p:cNvPr id="17" name="任意多边形 21"/>
          <p:cNvSpPr/>
          <p:nvPr/>
        </p:nvSpPr>
        <p:spPr>
          <a:xfrm>
            <a:off x="3068790" y="3032457"/>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357AE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2" name="文本框 22"/>
          <p:cNvSpPr txBox="1"/>
          <p:nvPr/>
        </p:nvSpPr>
        <p:spPr>
          <a:xfrm>
            <a:off x="3569265" y="2962559"/>
            <a:ext cx="1856074" cy="46037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相关方法</a:t>
            </a:r>
            <a:endPar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sp>
        <p:nvSpPr>
          <p:cNvPr id="18" name="任意多边形 22"/>
          <p:cNvSpPr/>
          <p:nvPr/>
        </p:nvSpPr>
        <p:spPr>
          <a:xfrm>
            <a:off x="3068790" y="3954353"/>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1F4D9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3" name="文本框 22"/>
          <p:cNvSpPr txBox="1"/>
          <p:nvPr/>
        </p:nvSpPr>
        <p:spPr>
          <a:xfrm>
            <a:off x="3569265" y="3884455"/>
            <a:ext cx="1856074" cy="46037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改进方法</a:t>
            </a:r>
            <a:endPar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sp>
        <p:nvSpPr>
          <p:cNvPr id="19" name="任意多边形 23"/>
          <p:cNvSpPr/>
          <p:nvPr/>
        </p:nvSpPr>
        <p:spPr>
          <a:xfrm>
            <a:off x="3068790" y="4876249"/>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357AE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4" name="文本框 22"/>
          <p:cNvSpPr txBox="1"/>
          <p:nvPr/>
        </p:nvSpPr>
        <p:spPr>
          <a:xfrm>
            <a:off x="3569335" y="4806315"/>
            <a:ext cx="2341880" cy="46037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结果分析</a:t>
            </a:r>
            <a:endPar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sp>
        <p:nvSpPr>
          <p:cNvPr id="39" name="文本框 22"/>
          <p:cNvSpPr txBox="1"/>
          <p:nvPr/>
        </p:nvSpPr>
        <p:spPr>
          <a:xfrm>
            <a:off x="3569265" y="5728246"/>
            <a:ext cx="1856074" cy="46037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讨论</a:t>
            </a:r>
            <a:endPar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sp>
        <p:nvSpPr>
          <p:cNvPr id="40" name="任意多边形 22"/>
          <p:cNvSpPr/>
          <p:nvPr/>
        </p:nvSpPr>
        <p:spPr>
          <a:xfrm>
            <a:off x="3068790" y="5798144"/>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1F4D9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6285865" y="1887220"/>
            <a:ext cx="3471545" cy="1744980"/>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2400" b="1">
              <a:latin typeface="微软雅黑" panose="020B0503020204020204" pitchFamily="34" charset="-122"/>
              <a:ea typeface="微软雅黑" panose="020B0503020204020204" pitchFamily="34" charset="-122"/>
            </a:endParaRPr>
          </a:p>
        </p:txBody>
      </p:sp>
      <p:sp>
        <p:nvSpPr>
          <p:cNvPr id="3" name="文本框 2"/>
          <p:cNvSpPr txBox="1"/>
          <p:nvPr/>
        </p:nvSpPr>
        <p:spPr>
          <a:xfrm>
            <a:off x="6419850" y="2075180"/>
            <a:ext cx="3139440" cy="1476375"/>
          </a:xfrm>
          <a:prstGeom prst="rect">
            <a:avLst/>
          </a:prstGeom>
          <a:noFill/>
        </p:spPr>
        <p:txBody>
          <a:bodyPr wrap="square" rtlCol="0">
            <a:spAutoFit/>
          </a:bodyPr>
          <a:p>
            <a:pPr marL="285750" indent="-285750">
              <a:buFont typeface="Wingdings" panose="05000000000000000000" charset="0"/>
              <a:buChar char="Ø"/>
            </a:pPr>
            <a:r>
              <a:rPr lang="zh-CN" altLang="en-US" b="1"/>
              <a:t>作者与发表概况</a:t>
            </a:r>
            <a:endParaRPr lang="zh-CN" altLang="en-US" b="1"/>
          </a:p>
          <a:p>
            <a:pPr marL="285750" indent="-285750">
              <a:buFont typeface="Arial" panose="020B0604020202020204" pitchFamily="34" charset="0"/>
              <a:buChar char="•"/>
            </a:pPr>
            <a:endParaRPr lang="zh-CN" altLang="en-US" b="1"/>
          </a:p>
          <a:p>
            <a:pPr marL="285750" indent="-285750">
              <a:buFont typeface="Wingdings" panose="05000000000000000000" charset="0"/>
              <a:buChar char="Ø"/>
            </a:pPr>
            <a:r>
              <a:rPr lang="zh-CN" altLang="en-US" b="1"/>
              <a:t>拟解决问题</a:t>
            </a:r>
            <a:endParaRPr lang="zh-CN" altLang="en-US" b="1"/>
          </a:p>
          <a:p>
            <a:pPr marL="285750" indent="-285750">
              <a:buFont typeface="Wingdings" panose="05000000000000000000" charset="0"/>
              <a:buChar char="Ø"/>
            </a:pPr>
            <a:endParaRPr lang="zh-CN" altLang="en-US" b="1"/>
          </a:p>
          <a:p>
            <a:pPr marL="285750" indent="-285750">
              <a:buFont typeface="Wingdings" panose="05000000000000000000" charset="0"/>
              <a:buChar char="Ø"/>
            </a:pPr>
            <a:r>
              <a:rPr lang="zh-CN" altLang="en-US" b="1"/>
              <a:t>研究意义</a:t>
            </a:r>
            <a:endParaRPr lang="zh-CN" alt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295004"/>
            <a:ext cx="12192000" cy="56299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p:cNvPicPr>
            <a:picLocks noChangeAspect="1"/>
          </p:cNvPicPr>
          <p:nvPr/>
        </p:nvPicPr>
        <p:blipFill rotWithShape="1">
          <a:blip r:embed="rId1">
            <a:extLst>
              <a:ext uri="{96DAC541-7B7A-43D3-8B79-37D633B846F1}">
                <asvg:svgBlip xmlns:asvg="http://schemas.microsoft.com/office/drawing/2016/SVG/main" r:embed="rId2"/>
              </a:ext>
            </a:extLst>
          </a:blip>
          <a:srcRect b="23039"/>
          <a:stretch>
            <a:fillRect/>
          </a:stretch>
        </p:blipFill>
        <p:spPr>
          <a:xfrm>
            <a:off x="206279" y="6367740"/>
            <a:ext cx="636861" cy="417524"/>
          </a:xfrm>
          <a:prstGeom prst="rect">
            <a:avLst/>
          </a:prstGeom>
        </p:spPr>
      </p:pic>
      <p:sp>
        <p:nvSpPr>
          <p:cNvPr id="5" name="文本框 4"/>
          <p:cNvSpPr txBox="1"/>
          <p:nvPr/>
        </p:nvSpPr>
        <p:spPr>
          <a:xfrm>
            <a:off x="1102970" y="6443096"/>
            <a:ext cx="934170" cy="306705"/>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论文背景</a:t>
            </a:r>
            <a:endPar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6" name="文本框 5"/>
          <p:cNvSpPr txBox="1"/>
          <p:nvPr/>
        </p:nvSpPr>
        <p:spPr>
          <a:xfrm>
            <a:off x="3490335"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rPr>
              <a:t>创新点</a:t>
            </a:r>
            <a:endPar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endParaRPr>
          </a:p>
        </p:txBody>
      </p:sp>
      <p:cxnSp>
        <p:nvCxnSpPr>
          <p:cNvPr id="7" name="直接连接符 26"/>
          <p:cNvCxnSpPr/>
          <p:nvPr/>
        </p:nvCxnSpPr>
        <p:spPr>
          <a:xfrm>
            <a:off x="1221327" y="6411595"/>
            <a:ext cx="698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296970"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相关方法</a:t>
            </a:r>
            <a:endParaRPr kumimoji="0" lang="zh-CN" altLang="en-US" sz="1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9" name="文本框 8"/>
          <p:cNvSpPr txBox="1"/>
          <p:nvPr/>
        </p:nvSpPr>
        <p:spPr>
          <a:xfrm>
            <a:off x="4684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结果分析</a:t>
            </a:r>
            <a:endPar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endParaRPr>
          </a:p>
        </p:txBody>
      </p:sp>
      <p:sp>
        <p:nvSpPr>
          <p:cNvPr id="14" name="矩形 13"/>
          <p:cNvSpPr/>
          <p:nvPr/>
        </p:nvSpPr>
        <p:spPr>
          <a:xfrm>
            <a:off x="0"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15" name="文本框 14"/>
          <p:cNvSpPr txBox="1"/>
          <p:nvPr/>
        </p:nvSpPr>
        <p:spPr>
          <a:xfrm>
            <a:off x="305946" y="184666"/>
            <a:ext cx="10626387" cy="460375"/>
          </a:xfrm>
          <a:prstGeom prst="rect">
            <a:avLst/>
          </a:prstGeom>
          <a:noFill/>
        </p:spPr>
        <p:txBody>
          <a:bodyPr wrap="square">
            <a:spAutoFit/>
          </a:bodyPr>
          <a:lstStyle/>
          <a:p>
            <a:pPr lvl="0">
              <a:defRPr/>
            </a:pPr>
            <a:r>
              <a:rPr sz="2400" dirty="0">
                <a:solidFill>
                  <a:prstClr val="white"/>
                </a:solidFill>
                <a:latin typeface="微软雅黑" panose="020B0503020204020204" pitchFamily="34" charset="-122"/>
                <a:ea typeface="微软雅黑" panose="020B0503020204020204" pitchFamily="34" charset="-122"/>
              </a:rPr>
              <a:t>作者与发表概况</a:t>
            </a:r>
            <a:endParaRPr sz="2400" dirty="0">
              <a:solidFill>
                <a:prstClr val="white"/>
              </a:solidFill>
              <a:latin typeface="微软雅黑" panose="020B0503020204020204" pitchFamily="34" charset="-122"/>
              <a:ea typeface="微软雅黑" panose="020B0503020204020204" pitchFamily="34" charset="-122"/>
            </a:endParaRPr>
          </a:p>
        </p:txBody>
      </p:sp>
      <p:sp>
        <p:nvSpPr>
          <p:cNvPr id="13" name="矩形 12"/>
          <p:cNvSpPr/>
          <p:nvPr/>
        </p:nvSpPr>
        <p:spPr>
          <a:xfrm>
            <a:off x="8306435" y="831215"/>
            <a:ext cx="3885565" cy="54641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2F2F2"/>
              </a:solidFill>
              <a:effectLst/>
              <a:uLnTx/>
              <a:uFillTx/>
              <a:latin typeface="DIN"/>
              <a:ea typeface="方正兰亭细黑_GBK"/>
              <a:cs typeface="+mn-cs"/>
            </a:endParaRPr>
          </a:p>
        </p:txBody>
      </p:sp>
      <p:sp>
        <p:nvSpPr>
          <p:cNvPr id="2" name="灯片编号占位符 1"/>
          <p:cNvSpPr>
            <a:spLocks noGrp="1"/>
          </p:cNvSpPr>
          <p:nvPr>
            <p:ph type="sldNum" sz="quarter" idx="12"/>
          </p:nvPr>
        </p:nvSpPr>
        <p:spPr/>
        <p:txBody>
          <a:bodyPr/>
          <a:lstStyle/>
          <a:p>
            <a:fld id="{573AE892-A395-D04A-8DE8-8AB11E9967EA}" type="slidenum">
              <a:rPr kumimoji="1" lang="zh-CN" altLang="en-US" smtClean="0"/>
            </a:fld>
            <a:r>
              <a:rPr kumimoji="1" lang="en-US" altLang="zh-CN"/>
              <a:t>/13</a:t>
            </a:r>
            <a:endParaRPr kumimoji="1" lang="zh-CN" altLang="en-US" dirty="0"/>
          </a:p>
        </p:txBody>
      </p:sp>
      <p:pic>
        <p:nvPicPr>
          <p:cNvPr id="43" name="图片 42"/>
          <p:cNvPicPr>
            <a:picLocks noChangeAspect="1"/>
          </p:cNvPicPr>
          <p:nvPr/>
        </p:nvPicPr>
        <p:blipFill>
          <a:blip r:embed="rId3"/>
          <a:stretch>
            <a:fillRect/>
          </a:stretch>
        </p:blipFill>
        <p:spPr>
          <a:xfrm>
            <a:off x="5823585" y="2428875"/>
            <a:ext cx="2238375" cy="2000250"/>
          </a:xfrm>
          <a:prstGeom prst="rect">
            <a:avLst/>
          </a:prstGeom>
        </p:spPr>
      </p:pic>
      <p:pic>
        <p:nvPicPr>
          <p:cNvPr id="45" name="图片 44"/>
          <p:cNvPicPr>
            <a:picLocks noChangeAspect="1"/>
          </p:cNvPicPr>
          <p:nvPr/>
        </p:nvPicPr>
        <p:blipFill>
          <a:blip r:embed="rId4"/>
          <a:stretch>
            <a:fillRect/>
          </a:stretch>
        </p:blipFill>
        <p:spPr>
          <a:xfrm>
            <a:off x="520700" y="2216150"/>
            <a:ext cx="4486275" cy="2286635"/>
          </a:xfrm>
          <a:prstGeom prst="rect">
            <a:avLst/>
          </a:prstGeom>
        </p:spPr>
      </p:pic>
      <p:sp>
        <p:nvSpPr>
          <p:cNvPr id="46" name="文本框 45"/>
          <p:cNvSpPr txBox="1"/>
          <p:nvPr/>
        </p:nvSpPr>
        <p:spPr>
          <a:xfrm>
            <a:off x="789940" y="1149350"/>
            <a:ext cx="6886575" cy="46037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sz="2400" b="1" i="1" u="sng"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Multiplying Matrices Without Multiplying</a:t>
            </a:r>
            <a:endParaRPr lang="en-US" altLang="zh-CN" sz="2400" b="1" i="1" u="sng" noProof="0" dirty="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47" name="文本框 46"/>
          <p:cNvSpPr txBox="1"/>
          <p:nvPr/>
        </p:nvSpPr>
        <p:spPr>
          <a:xfrm>
            <a:off x="8590280" y="1946275"/>
            <a:ext cx="3053080" cy="2030095"/>
          </a:xfrm>
          <a:prstGeom prst="rect">
            <a:avLst/>
          </a:prstGeom>
          <a:noFill/>
        </p:spPr>
        <p:txBody>
          <a:bodyPr wrap="square" rtlCol="0">
            <a:spAutoFit/>
          </a:bodyPr>
          <a:p>
            <a:pPr marL="285750" indent="-285750">
              <a:buFont typeface="Arial" panose="020B0604020202020204" pitchFamily="34" charset="0"/>
              <a:buChar char="•"/>
            </a:pPr>
            <a:r>
              <a:rPr lang="zh-CN" altLang="en-US"/>
              <a:t>发表于</a:t>
            </a:r>
            <a:r>
              <a:rPr lang="en-US" altLang="zh-CN"/>
              <a:t>ICML 2021</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zh-CN" altLang="en-US"/>
              <a:t>作者为来自</a:t>
            </a:r>
            <a:r>
              <a:rPr lang="en-US" altLang="zh-CN"/>
              <a:t>MIT</a:t>
            </a:r>
            <a:r>
              <a:rPr lang="zh-CN" altLang="en-US"/>
              <a:t>的 </a:t>
            </a:r>
            <a:r>
              <a:rPr lang="en-US" altLang="zh-CN"/>
              <a:t>Davis Blalock &amp; John Guttag</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zh-CN" altLang="en-US"/>
              <a:t>作者致力于开发高效的机器学习算法</a:t>
            </a:r>
            <a:r>
              <a:rPr lang="en-US" altLang="zh-CN"/>
              <a:t> </a:t>
            </a:r>
            <a:endParaRPr lang="en-US" altLang="zh-CN"/>
          </a:p>
        </p:txBody>
      </p:sp>
      <p:sp>
        <p:nvSpPr>
          <p:cNvPr id="48" name="文本框 47"/>
          <p:cNvSpPr txBox="1"/>
          <p:nvPr/>
        </p:nvSpPr>
        <p:spPr>
          <a:xfrm>
            <a:off x="6263640" y="4608830"/>
            <a:ext cx="1546860" cy="368300"/>
          </a:xfrm>
          <a:prstGeom prst="rect">
            <a:avLst/>
          </a:prstGeom>
          <a:noFill/>
        </p:spPr>
        <p:txBody>
          <a:bodyPr wrap="square" rtlCol="0">
            <a:spAutoFit/>
          </a:bodyPr>
          <a:p>
            <a:r>
              <a:rPr lang="zh-CN" altLang="en-US"/>
              <a:t>John Guttag</a:t>
            </a:r>
            <a:endParaRPr lang="zh-CN" altLang="en-US"/>
          </a:p>
        </p:txBody>
      </p:sp>
      <p:sp>
        <p:nvSpPr>
          <p:cNvPr id="50" name="文本框 49"/>
          <p:cNvSpPr txBox="1"/>
          <p:nvPr/>
        </p:nvSpPr>
        <p:spPr>
          <a:xfrm>
            <a:off x="1919605" y="4608830"/>
            <a:ext cx="1546860" cy="368300"/>
          </a:xfrm>
          <a:prstGeom prst="rect">
            <a:avLst/>
          </a:prstGeom>
          <a:noFill/>
        </p:spPr>
        <p:txBody>
          <a:bodyPr wrap="square" rtlCol="0">
            <a:spAutoFit/>
          </a:bodyPr>
          <a:p>
            <a:r>
              <a:rPr lang="en-US" altLang="zh-CN"/>
              <a:t>Davis Blalock</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295004"/>
            <a:ext cx="12192000" cy="56299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p:cNvPicPr>
            <a:picLocks noChangeAspect="1"/>
          </p:cNvPicPr>
          <p:nvPr/>
        </p:nvPicPr>
        <p:blipFill rotWithShape="1">
          <a:blip r:embed="rId1">
            <a:extLst>
              <a:ext uri="{96DAC541-7B7A-43D3-8B79-37D633B846F1}">
                <asvg:svgBlip xmlns:asvg="http://schemas.microsoft.com/office/drawing/2016/SVG/main" r:embed="rId2"/>
              </a:ext>
            </a:extLst>
          </a:blip>
          <a:srcRect b="23039"/>
          <a:stretch>
            <a:fillRect/>
          </a:stretch>
        </p:blipFill>
        <p:spPr>
          <a:xfrm>
            <a:off x="206279" y="6367740"/>
            <a:ext cx="636861" cy="417524"/>
          </a:xfrm>
          <a:prstGeom prst="rect">
            <a:avLst/>
          </a:prstGeom>
        </p:spPr>
      </p:pic>
      <p:sp>
        <p:nvSpPr>
          <p:cNvPr id="5" name="文本框 4"/>
          <p:cNvSpPr txBox="1"/>
          <p:nvPr/>
        </p:nvSpPr>
        <p:spPr>
          <a:xfrm>
            <a:off x="1102970" y="6443096"/>
            <a:ext cx="934170" cy="306705"/>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论文背景</a:t>
            </a:r>
            <a:endPar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6" name="文本框 5"/>
          <p:cNvSpPr txBox="1"/>
          <p:nvPr/>
        </p:nvSpPr>
        <p:spPr>
          <a:xfrm>
            <a:off x="3490335"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rPr>
              <a:t>创新点</a:t>
            </a:r>
            <a:endPar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endParaRPr>
          </a:p>
        </p:txBody>
      </p:sp>
      <p:cxnSp>
        <p:nvCxnSpPr>
          <p:cNvPr id="7" name="直接连接符 26"/>
          <p:cNvCxnSpPr/>
          <p:nvPr/>
        </p:nvCxnSpPr>
        <p:spPr>
          <a:xfrm>
            <a:off x="1221327" y="6411595"/>
            <a:ext cx="698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296970"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相关方法</a:t>
            </a:r>
            <a:endParaRPr kumimoji="0" lang="zh-CN" altLang="en-US" sz="1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9" name="文本框 8"/>
          <p:cNvSpPr txBox="1"/>
          <p:nvPr/>
        </p:nvSpPr>
        <p:spPr>
          <a:xfrm>
            <a:off x="4684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结果分析</a:t>
            </a:r>
            <a:endPar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endParaRPr>
          </a:p>
        </p:txBody>
      </p:sp>
      <p:sp>
        <p:nvSpPr>
          <p:cNvPr id="14" name="矩形 13"/>
          <p:cNvSpPr/>
          <p:nvPr/>
        </p:nvSpPr>
        <p:spPr>
          <a:xfrm>
            <a:off x="0"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15" name="文本框 14"/>
          <p:cNvSpPr txBox="1"/>
          <p:nvPr/>
        </p:nvSpPr>
        <p:spPr>
          <a:xfrm>
            <a:off x="305946" y="184666"/>
            <a:ext cx="10626387" cy="460375"/>
          </a:xfrm>
          <a:prstGeom prst="rect">
            <a:avLst/>
          </a:prstGeom>
          <a:noFill/>
        </p:spPr>
        <p:txBody>
          <a:bodyPr wrap="square">
            <a:spAutoFit/>
          </a:bodyPr>
          <a:lstStyle/>
          <a:p>
            <a:pPr lvl="0">
              <a:defRPr/>
            </a:pPr>
            <a:r>
              <a:rPr lang="zh-CN" sz="2400" dirty="0">
                <a:solidFill>
                  <a:prstClr val="white"/>
                </a:solidFill>
                <a:latin typeface="微软雅黑" panose="020B0503020204020204" pitchFamily="34" charset="-122"/>
                <a:ea typeface="微软雅黑" panose="020B0503020204020204" pitchFamily="34" charset="-122"/>
              </a:rPr>
              <a:t>拟解决问题</a:t>
            </a:r>
            <a:endParaRPr lang="zh-CN" sz="2400" dirty="0">
              <a:solidFill>
                <a:prstClr val="white"/>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573AE892-A395-D04A-8DE8-8AB11E9967EA}" type="slidenum">
              <a:rPr kumimoji="1" lang="zh-CN" altLang="en-US" smtClean="0"/>
            </a:fld>
            <a:r>
              <a:rPr kumimoji="1" lang="en-US" altLang="zh-CN"/>
              <a:t>/13</a:t>
            </a:r>
            <a:endParaRPr kumimoji="1" lang="zh-CN" altLang="en-US" dirty="0"/>
          </a:p>
        </p:txBody>
      </p:sp>
      <p:sp>
        <p:nvSpPr>
          <p:cNvPr id="11" name="文本框 10"/>
          <p:cNvSpPr txBox="1"/>
          <p:nvPr/>
        </p:nvSpPr>
        <p:spPr>
          <a:xfrm>
            <a:off x="400685" y="1305560"/>
            <a:ext cx="8874760" cy="4246245"/>
          </a:xfrm>
          <a:prstGeom prst="rect">
            <a:avLst/>
          </a:prstGeom>
          <a:noFill/>
        </p:spPr>
        <p:txBody>
          <a:bodyPr wrap="square" rtlCol="0">
            <a:spAutoFit/>
          </a:bodyPr>
          <a:p>
            <a:pPr marL="285750" indent="-285750">
              <a:buFont typeface="Arial" panose="020B0604020202020204" pitchFamily="34" charset="0"/>
              <a:buChar char="•"/>
            </a:pPr>
            <a:r>
              <a:rPr lang="zh-CN" altLang="en-US"/>
              <a:t>采用一种</a:t>
            </a:r>
            <a:r>
              <a:rPr lang="zh-CN" altLang="en-US">
                <a:solidFill>
                  <a:srgbClr val="FF0000"/>
                </a:solidFill>
              </a:rPr>
              <a:t>牺牲一点准确度</a:t>
            </a:r>
            <a:r>
              <a:rPr lang="zh-CN" altLang="en-US"/>
              <a:t>的方法，</a:t>
            </a:r>
            <a:r>
              <a:rPr lang="zh-CN" altLang="en-US">
                <a:solidFill>
                  <a:srgbClr val="FF0000"/>
                </a:solidFill>
              </a:rPr>
              <a:t>近似</a:t>
            </a:r>
            <a:r>
              <a:rPr lang="zh-CN" altLang="en-US"/>
              <a:t>计算矩阵乘法的结果，以获得</a:t>
            </a:r>
            <a:r>
              <a:rPr lang="zh-CN" altLang="en-US">
                <a:solidFill>
                  <a:srgbClr val="FF0000"/>
                </a:solidFill>
              </a:rPr>
              <a:t>速度提升</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前提：</a:t>
            </a:r>
            <a:r>
              <a:rPr lang="zh-CN" altLang="en-US">
                <a:solidFill>
                  <a:srgbClr val="FF0000"/>
                </a:solidFill>
              </a:rPr>
              <a:t>其中</a:t>
            </a:r>
            <a:r>
              <a:rPr lang="zh-CN" altLang="en-US">
                <a:solidFill>
                  <a:srgbClr val="FF0000"/>
                </a:solidFill>
              </a:rPr>
              <a:t>一个矩阵</a:t>
            </a:r>
            <a:r>
              <a:rPr lang="zh-CN" altLang="en-US">
                <a:solidFill>
                  <a:srgbClr val="FF0000"/>
                </a:solidFill>
              </a:rPr>
              <a:t>已知</a:t>
            </a:r>
            <a:r>
              <a:rPr lang="zh-CN" altLang="en-US"/>
              <a:t>，并且矩阵</a:t>
            </a:r>
            <a:r>
              <a:rPr lang="zh-CN" altLang="en-US">
                <a:solidFill>
                  <a:srgbClr val="FF0000"/>
                </a:solidFill>
              </a:rPr>
              <a:t>相对稠密</a:t>
            </a:r>
            <a:r>
              <a:rPr lang="zh-CN" altLang="en-US"/>
              <a:t>，矩阵大小没有大到一台计算机的内存都存放不下</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问题建模：</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zh-CN" altLang="en-US"/>
              <a:t>两个矩阵                                                               满足 </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zh-CN" altLang="en-US"/>
              <a:t>构建三组函数</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zh-CN" altLang="en-US"/>
              <a:t>以满足目标</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zh-CN" altLang="en-US"/>
              <a:t>存在训练集     ，其每一行和矩阵      对应的行采样自同样的分布</a:t>
            </a:r>
            <a:endParaRPr lang="zh-CN" altLang="en-US"/>
          </a:p>
          <a:p>
            <a:pPr marL="742950" lvl="1" indent="-285750">
              <a:buFont typeface="Arial" panose="020B0604020202020204" pitchFamily="34" charset="0"/>
              <a:buChar char="•"/>
            </a:pPr>
            <a:endParaRPr lang="zh-CN" altLang="en-US"/>
          </a:p>
        </p:txBody>
      </p:sp>
      <p:pic>
        <p:nvPicPr>
          <p:cNvPr id="16" name="图片 15"/>
          <p:cNvPicPr>
            <a:picLocks noChangeAspect="1"/>
          </p:cNvPicPr>
          <p:nvPr/>
        </p:nvPicPr>
        <p:blipFill>
          <a:blip r:embed="rId3"/>
          <a:stretch>
            <a:fillRect/>
          </a:stretch>
        </p:blipFill>
        <p:spPr>
          <a:xfrm>
            <a:off x="2145030" y="3119120"/>
            <a:ext cx="3828415" cy="479425"/>
          </a:xfrm>
          <a:prstGeom prst="rect">
            <a:avLst/>
          </a:prstGeom>
        </p:spPr>
      </p:pic>
      <p:pic>
        <p:nvPicPr>
          <p:cNvPr id="17" name="图片 16"/>
          <p:cNvPicPr>
            <a:picLocks noChangeAspect="1"/>
          </p:cNvPicPr>
          <p:nvPr/>
        </p:nvPicPr>
        <p:blipFill>
          <a:blip r:embed="rId4"/>
          <a:stretch>
            <a:fillRect/>
          </a:stretch>
        </p:blipFill>
        <p:spPr>
          <a:xfrm>
            <a:off x="2755900" y="3669030"/>
            <a:ext cx="2778125" cy="445770"/>
          </a:xfrm>
          <a:prstGeom prst="rect">
            <a:avLst/>
          </a:prstGeom>
        </p:spPr>
      </p:pic>
      <p:pic>
        <p:nvPicPr>
          <p:cNvPr id="18" name="图片 17"/>
          <p:cNvPicPr>
            <a:picLocks noChangeAspect="1"/>
          </p:cNvPicPr>
          <p:nvPr/>
        </p:nvPicPr>
        <p:blipFill>
          <a:blip r:embed="rId5"/>
          <a:stretch>
            <a:fillRect/>
          </a:stretch>
        </p:blipFill>
        <p:spPr>
          <a:xfrm>
            <a:off x="6812915" y="3112770"/>
            <a:ext cx="2800350" cy="485775"/>
          </a:xfrm>
          <a:prstGeom prst="rect">
            <a:avLst/>
          </a:prstGeom>
        </p:spPr>
      </p:pic>
      <p:pic>
        <p:nvPicPr>
          <p:cNvPr id="19" name="图片 18"/>
          <p:cNvPicPr>
            <a:picLocks noChangeAspect="1"/>
          </p:cNvPicPr>
          <p:nvPr/>
        </p:nvPicPr>
        <p:blipFill>
          <a:blip r:embed="rId6"/>
          <a:stretch>
            <a:fillRect/>
          </a:stretch>
        </p:blipFill>
        <p:spPr>
          <a:xfrm>
            <a:off x="2418080" y="4224020"/>
            <a:ext cx="5876925" cy="466725"/>
          </a:xfrm>
          <a:prstGeom prst="rect">
            <a:avLst/>
          </a:prstGeom>
        </p:spPr>
      </p:pic>
      <p:pic>
        <p:nvPicPr>
          <p:cNvPr id="20" name="图片 19"/>
          <p:cNvPicPr>
            <a:picLocks noChangeAspect="1"/>
          </p:cNvPicPr>
          <p:nvPr/>
        </p:nvPicPr>
        <p:blipFill>
          <a:blip r:embed="rId7"/>
          <a:stretch>
            <a:fillRect/>
          </a:stretch>
        </p:blipFill>
        <p:spPr>
          <a:xfrm>
            <a:off x="2418080" y="4747260"/>
            <a:ext cx="287655" cy="399415"/>
          </a:xfrm>
          <a:prstGeom prst="rect">
            <a:avLst/>
          </a:prstGeom>
        </p:spPr>
      </p:pic>
      <p:pic>
        <p:nvPicPr>
          <p:cNvPr id="21" name="图片 20"/>
          <p:cNvPicPr>
            <a:picLocks noChangeAspect="1"/>
          </p:cNvPicPr>
          <p:nvPr/>
        </p:nvPicPr>
        <p:blipFill>
          <a:blip r:embed="rId8"/>
          <a:stretch>
            <a:fillRect/>
          </a:stretch>
        </p:blipFill>
        <p:spPr>
          <a:xfrm>
            <a:off x="4572635" y="4841875"/>
            <a:ext cx="295275" cy="304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295004"/>
            <a:ext cx="12192000" cy="56299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p:cNvPicPr>
            <a:picLocks noChangeAspect="1"/>
          </p:cNvPicPr>
          <p:nvPr/>
        </p:nvPicPr>
        <p:blipFill rotWithShape="1">
          <a:blip r:embed="rId1">
            <a:extLst>
              <a:ext uri="{96DAC541-7B7A-43D3-8B79-37D633B846F1}">
                <asvg:svgBlip xmlns:asvg="http://schemas.microsoft.com/office/drawing/2016/SVG/main" r:embed="rId2"/>
              </a:ext>
            </a:extLst>
          </a:blip>
          <a:srcRect b="23039"/>
          <a:stretch>
            <a:fillRect/>
          </a:stretch>
        </p:blipFill>
        <p:spPr>
          <a:xfrm>
            <a:off x="206279" y="6367740"/>
            <a:ext cx="636861" cy="417524"/>
          </a:xfrm>
          <a:prstGeom prst="rect">
            <a:avLst/>
          </a:prstGeom>
        </p:spPr>
      </p:pic>
      <p:sp>
        <p:nvSpPr>
          <p:cNvPr id="5" name="文本框 4"/>
          <p:cNvSpPr txBox="1"/>
          <p:nvPr/>
        </p:nvSpPr>
        <p:spPr>
          <a:xfrm>
            <a:off x="1102970" y="6443096"/>
            <a:ext cx="934170" cy="306705"/>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论文背景</a:t>
            </a:r>
            <a:endPar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6" name="文本框 5"/>
          <p:cNvSpPr txBox="1"/>
          <p:nvPr/>
        </p:nvSpPr>
        <p:spPr>
          <a:xfrm>
            <a:off x="3490335"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rPr>
              <a:t>创新点</a:t>
            </a:r>
            <a:endPar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endParaRPr>
          </a:p>
        </p:txBody>
      </p:sp>
      <p:cxnSp>
        <p:nvCxnSpPr>
          <p:cNvPr id="7" name="直接连接符 26"/>
          <p:cNvCxnSpPr/>
          <p:nvPr/>
        </p:nvCxnSpPr>
        <p:spPr>
          <a:xfrm>
            <a:off x="1221327" y="6411595"/>
            <a:ext cx="698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296970"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相关方法</a:t>
            </a:r>
            <a:endParaRPr kumimoji="0" lang="zh-CN" altLang="en-US" sz="1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9" name="文本框 8"/>
          <p:cNvSpPr txBox="1"/>
          <p:nvPr/>
        </p:nvSpPr>
        <p:spPr>
          <a:xfrm>
            <a:off x="4684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结果分析</a:t>
            </a:r>
            <a:endPar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endParaRPr>
          </a:p>
        </p:txBody>
      </p:sp>
      <p:sp>
        <p:nvSpPr>
          <p:cNvPr id="14" name="矩形 13"/>
          <p:cNvSpPr/>
          <p:nvPr/>
        </p:nvSpPr>
        <p:spPr>
          <a:xfrm>
            <a:off x="0"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15" name="文本框 14"/>
          <p:cNvSpPr txBox="1"/>
          <p:nvPr/>
        </p:nvSpPr>
        <p:spPr>
          <a:xfrm>
            <a:off x="305946" y="184666"/>
            <a:ext cx="10626387" cy="460375"/>
          </a:xfrm>
          <a:prstGeom prst="rect">
            <a:avLst/>
          </a:prstGeom>
          <a:noFill/>
        </p:spPr>
        <p:txBody>
          <a:bodyPr wrap="square">
            <a:spAutoFit/>
          </a:bodyPr>
          <a:lstStyle/>
          <a:p>
            <a:pPr lvl="0">
              <a:defRPr/>
            </a:pPr>
            <a:r>
              <a:rPr lang="zh-CN" sz="2400" dirty="0">
                <a:solidFill>
                  <a:prstClr val="white"/>
                </a:solidFill>
                <a:latin typeface="微软雅黑" panose="020B0503020204020204" pitchFamily="34" charset="-122"/>
                <a:ea typeface="微软雅黑" panose="020B0503020204020204" pitchFamily="34" charset="-122"/>
              </a:rPr>
              <a:t>研究意义</a:t>
            </a:r>
            <a:endParaRPr lang="zh-CN" sz="2400" dirty="0">
              <a:solidFill>
                <a:prstClr val="white"/>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573AE892-A395-D04A-8DE8-8AB11E9967EA}" type="slidenum">
              <a:rPr kumimoji="1" lang="zh-CN" altLang="en-US" smtClean="0"/>
            </a:fld>
            <a:r>
              <a:rPr kumimoji="1" lang="en-US" altLang="zh-CN"/>
              <a:t>/13</a:t>
            </a:r>
            <a:endParaRPr kumimoji="1" lang="zh-CN" altLang="en-US" dirty="0"/>
          </a:p>
        </p:txBody>
      </p:sp>
      <p:sp>
        <p:nvSpPr>
          <p:cNvPr id="3" name="文本框 2"/>
          <p:cNvSpPr txBox="1"/>
          <p:nvPr/>
        </p:nvSpPr>
        <p:spPr>
          <a:xfrm>
            <a:off x="400685" y="1305560"/>
            <a:ext cx="9661525" cy="3138170"/>
          </a:xfrm>
          <a:prstGeom prst="rect">
            <a:avLst/>
          </a:prstGeom>
          <a:noFill/>
        </p:spPr>
        <p:txBody>
          <a:bodyPr wrap="square" rtlCol="0">
            <a:spAutoFit/>
          </a:bodyPr>
          <a:p>
            <a:pPr marL="285750" lvl="0" indent="-285750">
              <a:buFont typeface="Arial" panose="020B0604020202020204" pitchFamily="34" charset="0"/>
              <a:buChar char="•"/>
            </a:pPr>
            <a:r>
              <a:rPr lang="zh-CN" altLang="en-US"/>
              <a:t>上述对矩阵乘法问题的建模和机器学习的推理过程阶段是自然契合的</a:t>
            </a:r>
            <a:endParaRPr lang="zh-CN" altLang="en-US"/>
          </a:p>
          <a:p>
            <a:pPr marL="742950" lvl="1" indent="-285750">
              <a:buFont typeface="Arial" panose="020B0604020202020204" pitchFamily="34" charset="0"/>
              <a:buChar char="•"/>
            </a:pPr>
            <a:r>
              <a:rPr lang="en-US" altLang="zh-CN">
                <a:solidFill>
                  <a:srgbClr val="FF0000"/>
                </a:solidFill>
              </a:rPr>
              <a:t>A</a:t>
            </a:r>
            <a:r>
              <a:rPr lang="zh-CN" altLang="en-US">
                <a:solidFill>
                  <a:srgbClr val="FF0000"/>
                </a:solidFill>
              </a:rPr>
              <a:t>矩阵</a:t>
            </a:r>
            <a:r>
              <a:rPr lang="zh-CN" altLang="en-US"/>
              <a:t>代表数据或者激活值，是</a:t>
            </a:r>
            <a:r>
              <a:rPr lang="zh-CN" altLang="en-US">
                <a:solidFill>
                  <a:srgbClr val="FF0000"/>
                </a:solidFill>
              </a:rPr>
              <a:t>未知</a:t>
            </a:r>
            <a:r>
              <a:rPr lang="zh-CN" altLang="en-US"/>
              <a:t>的数据，但是能够构建训练集，对其分布进行建模</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en-US" altLang="zh-CN">
                <a:solidFill>
                  <a:srgbClr val="FF0000"/>
                </a:solidFill>
              </a:rPr>
              <a:t>B</a:t>
            </a:r>
            <a:r>
              <a:rPr lang="zh-CN" altLang="en-US">
                <a:solidFill>
                  <a:srgbClr val="FF0000"/>
                </a:solidFill>
              </a:rPr>
              <a:t>矩阵</a:t>
            </a:r>
            <a:r>
              <a:rPr lang="zh-CN" altLang="en-US"/>
              <a:t>代表网络参数矩阵，在训练中不断迭代更新，在推理阶段已经确定，是</a:t>
            </a:r>
            <a:r>
              <a:rPr lang="zh-CN" altLang="en-US">
                <a:solidFill>
                  <a:srgbClr val="FF0000"/>
                </a:solidFill>
              </a:rPr>
              <a:t>已知</a:t>
            </a:r>
            <a:r>
              <a:rPr lang="zh-CN" altLang="en-US"/>
              <a:t>的</a:t>
            </a:r>
            <a:endParaRPr lang="zh-CN" altLang="en-US"/>
          </a:p>
          <a:p>
            <a:pPr marL="285750" lvl="0" indent="-285750">
              <a:buFont typeface="Arial" panose="020B0604020202020204" pitchFamily="34" charset="0"/>
              <a:buChar char="•"/>
            </a:pPr>
            <a:endParaRPr lang="zh-CN" altLang="en-US"/>
          </a:p>
          <a:p>
            <a:pPr marL="285750" lvl="0" indent="-285750">
              <a:buFont typeface="Arial" panose="020B0604020202020204" pitchFamily="34" charset="0"/>
              <a:buChar char="•"/>
            </a:pPr>
            <a:r>
              <a:rPr lang="zh-CN" altLang="en-US"/>
              <a:t>矩阵乘法是目前机器学习中的主要基本运算</a:t>
            </a:r>
            <a:endParaRPr lang="zh-CN" altLang="en-US"/>
          </a:p>
          <a:p>
            <a:pPr marL="742950" lvl="1" indent="-285750">
              <a:buFont typeface="Arial" panose="020B0604020202020204" pitchFamily="34" charset="0"/>
              <a:buChar char="•"/>
            </a:pPr>
            <a:r>
              <a:rPr lang="zh-CN" altLang="en-US"/>
              <a:t>全连接层（</a:t>
            </a:r>
            <a:r>
              <a:rPr lang="en-US" altLang="zh-CN"/>
              <a:t>MLP, RNN</a:t>
            </a:r>
            <a:r>
              <a:rPr lang="zh-CN" altLang="en-US"/>
              <a:t>，</a:t>
            </a:r>
            <a:r>
              <a:rPr lang="en-US" altLang="zh-CN"/>
              <a:t>Transformer</a:t>
            </a:r>
            <a:r>
              <a:rPr lang="zh-CN" altLang="en-US"/>
              <a:t>等结构的基本单元）</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zh-CN" altLang="en-US"/>
              <a:t>卷积层（可以通过</a:t>
            </a:r>
            <a:r>
              <a:rPr lang="en-US" altLang="zh-CN"/>
              <a:t>im2col</a:t>
            </a:r>
            <a:r>
              <a:rPr lang="zh-CN" altLang="en-US"/>
              <a:t>算法转变为矩阵乘法</a:t>
            </a:r>
            <a:r>
              <a:rPr lang="zh-CN" altLang="en-US"/>
              <a:t>）</a:t>
            </a:r>
            <a:endParaRPr lang="zh-CN" altLang="en-US"/>
          </a:p>
          <a:p>
            <a:pPr marL="285750" lvl="0" indent="-285750">
              <a:buFont typeface="Arial" panose="020B0604020202020204" pitchFamily="34" charset="0"/>
              <a:buChar char="•"/>
            </a:pPr>
            <a:endParaRPr lang="en-US" altLang="zh-CN"/>
          </a:p>
          <a:p>
            <a:pPr marL="285750" lvl="0" indent="-285750">
              <a:buFont typeface="Arial" panose="020B0604020202020204" pitchFamily="34" charset="0"/>
              <a:buChar char="•"/>
            </a:pPr>
            <a:r>
              <a:rPr lang="zh-CN" altLang="en-US"/>
              <a:t>加速矩阵乘法对于加速整个机器学习算法是至关重要的</a:t>
            </a:r>
            <a:endParaRPr lang="zh-CN" altLang="en-US"/>
          </a:p>
        </p:txBody>
      </p:sp>
      <p:pic>
        <p:nvPicPr>
          <p:cNvPr id="13" name="图片 12"/>
          <p:cNvPicPr>
            <a:picLocks noChangeAspect="1"/>
          </p:cNvPicPr>
          <p:nvPr/>
        </p:nvPicPr>
        <p:blipFill>
          <a:blip r:embed="rId3"/>
          <a:stretch>
            <a:fillRect/>
          </a:stretch>
        </p:blipFill>
        <p:spPr>
          <a:xfrm>
            <a:off x="435610" y="4599305"/>
            <a:ext cx="3989070" cy="1343660"/>
          </a:xfrm>
          <a:prstGeom prst="rect">
            <a:avLst/>
          </a:prstGeom>
        </p:spPr>
      </p:pic>
      <p:pic>
        <p:nvPicPr>
          <p:cNvPr id="23" name="图片 22"/>
          <p:cNvPicPr>
            <a:picLocks noChangeAspect="1"/>
          </p:cNvPicPr>
          <p:nvPr/>
        </p:nvPicPr>
        <p:blipFill>
          <a:blip r:embed="rId4"/>
          <a:stretch>
            <a:fillRect/>
          </a:stretch>
        </p:blipFill>
        <p:spPr>
          <a:xfrm>
            <a:off x="4696460" y="4495800"/>
            <a:ext cx="3298825" cy="1654810"/>
          </a:xfrm>
          <a:prstGeom prst="rect">
            <a:avLst/>
          </a:prstGeom>
        </p:spPr>
      </p:pic>
      <p:pic>
        <p:nvPicPr>
          <p:cNvPr id="25" name="图片 24"/>
          <p:cNvPicPr>
            <a:picLocks noChangeAspect="1"/>
          </p:cNvPicPr>
          <p:nvPr/>
        </p:nvPicPr>
        <p:blipFill>
          <a:blip r:embed="rId5"/>
          <a:stretch>
            <a:fillRect/>
          </a:stretch>
        </p:blipFill>
        <p:spPr>
          <a:xfrm>
            <a:off x="8152765" y="4676140"/>
            <a:ext cx="3600450" cy="12668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0"/>
            <a:ext cx="12192000" cy="12010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HelveticaExt-Normal"/>
              <a:ea typeface="OPPOSans B"/>
              <a:cs typeface="+mn-cs"/>
            </a:endParaRPr>
          </a:p>
        </p:txBody>
      </p:sp>
      <p:sp>
        <p:nvSpPr>
          <p:cNvPr id="16" name="文本框 15"/>
          <p:cNvSpPr txBox="1"/>
          <p:nvPr/>
        </p:nvSpPr>
        <p:spPr>
          <a:xfrm>
            <a:off x="5126181" y="308161"/>
            <a:ext cx="1939638"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目   录</a:t>
            </a:r>
            <a:endParaRPr kumimoji="0" lang="zh-CN" altLang="en-US" sz="3200" b="1" u="none" strike="noStrike" kern="1200" cap="none" spc="0" normalizeH="0" baseline="3000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6" name="任意形状 25"/>
          <p:cNvSpPr/>
          <p:nvPr/>
        </p:nvSpPr>
        <p:spPr>
          <a:xfrm rot="5400000">
            <a:off x="3903714" y="1548032"/>
            <a:ext cx="746457" cy="3269084"/>
          </a:xfrm>
          <a:custGeom>
            <a:avLst/>
            <a:gdLst>
              <a:gd name="connsiteX0" fmla="*/ 0 w 746457"/>
              <a:gd name="connsiteY0" fmla="*/ 4115358 h 4115358"/>
              <a:gd name="connsiteX1" fmla="*/ 0 w 746457"/>
              <a:gd name="connsiteY1" fmla="*/ 643496 h 4115358"/>
              <a:gd name="connsiteX2" fmla="*/ 2 w 746457"/>
              <a:gd name="connsiteY2" fmla="*/ 643496 h 4115358"/>
              <a:gd name="connsiteX3" fmla="*/ 373230 w 746457"/>
              <a:gd name="connsiteY3" fmla="*/ 0 h 4115358"/>
              <a:gd name="connsiteX4" fmla="*/ 746457 w 746457"/>
              <a:gd name="connsiteY4" fmla="*/ 643496 h 4115358"/>
              <a:gd name="connsiteX5" fmla="*/ 746147 w 746457"/>
              <a:gd name="connsiteY5" fmla="*/ 643496 h 4115358"/>
              <a:gd name="connsiteX6" fmla="*/ 746146 w 746457"/>
              <a:gd name="connsiteY6" fmla="*/ 4115358 h 4115358"/>
              <a:gd name="connsiteX0-1" fmla="*/ 0 w 746457"/>
              <a:gd name="connsiteY0-2" fmla="*/ 3799474 h 3799474"/>
              <a:gd name="connsiteX1-3" fmla="*/ 0 w 746457"/>
              <a:gd name="connsiteY1-4" fmla="*/ 327612 h 3799474"/>
              <a:gd name="connsiteX2-5" fmla="*/ 2 w 746457"/>
              <a:gd name="connsiteY2-6" fmla="*/ 327612 h 3799474"/>
              <a:gd name="connsiteX3-7" fmla="*/ 373233 w 746457"/>
              <a:gd name="connsiteY3-8" fmla="*/ 0 h 3799474"/>
              <a:gd name="connsiteX4-9" fmla="*/ 746457 w 746457"/>
              <a:gd name="connsiteY4-10" fmla="*/ 327612 h 3799474"/>
              <a:gd name="connsiteX5-11" fmla="*/ 746147 w 746457"/>
              <a:gd name="connsiteY5-12" fmla="*/ 327612 h 3799474"/>
              <a:gd name="connsiteX6-13" fmla="*/ 746146 w 746457"/>
              <a:gd name="connsiteY6-14" fmla="*/ 3799474 h 3799474"/>
              <a:gd name="connsiteX7" fmla="*/ 0 w 746457"/>
              <a:gd name="connsiteY7" fmla="*/ 3799474 h 37994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 y="connsiteY7"/>
              </a:cxn>
            </a:cxnLst>
            <a:rect l="l" t="t" r="r" b="b"/>
            <a:pathLst>
              <a:path w="746457" h="3799474">
                <a:moveTo>
                  <a:pt x="0" y="3799474"/>
                </a:moveTo>
                <a:lnTo>
                  <a:pt x="0" y="327612"/>
                </a:lnTo>
                <a:lnTo>
                  <a:pt x="2" y="327612"/>
                </a:lnTo>
                <a:lnTo>
                  <a:pt x="373233" y="0"/>
                </a:lnTo>
                <a:lnTo>
                  <a:pt x="746457" y="327612"/>
                </a:lnTo>
                <a:lnTo>
                  <a:pt x="746147" y="327612"/>
                </a:lnTo>
                <a:cubicBezTo>
                  <a:pt x="746147" y="1484899"/>
                  <a:pt x="746146" y="2642187"/>
                  <a:pt x="746146" y="3799474"/>
                </a:cubicBezTo>
                <a:lnTo>
                  <a:pt x="0" y="3799474"/>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2400" b="1">
              <a:latin typeface="微软雅黑" panose="020B0503020204020204" pitchFamily="34" charset="-122"/>
              <a:ea typeface="微软雅黑" panose="020B0503020204020204" pitchFamily="34" charset="-122"/>
            </a:endParaRPr>
          </a:p>
        </p:txBody>
      </p:sp>
      <p:sp>
        <p:nvSpPr>
          <p:cNvPr id="14" name="任意多边形 20"/>
          <p:cNvSpPr/>
          <p:nvPr/>
        </p:nvSpPr>
        <p:spPr>
          <a:xfrm>
            <a:off x="3068790" y="2110561"/>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1F4D9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1" name="文本框 22"/>
          <p:cNvSpPr txBox="1"/>
          <p:nvPr/>
        </p:nvSpPr>
        <p:spPr>
          <a:xfrm>
            <a:off x="3569265" y="2029868"/>
            <a:ext cx="1856074" cy="46037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论文背景</a:t>
            </a:r>
            <a:endPar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sp>
        <p:nvSpPr>
          <p:cNvPr id="17" name="任意多边形 21"/>
          <p:cNvSpPr/>
          <p:nvPr/>
        </p:nvSpPr>
        <p:spPr>
          <a:xfrm>
            <a:off x="3068790" y="3032457"/>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357AE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2" name="文本框 22"/>
          <p:cNvSpPr txBox="1"/>
          <p:nvPr/>
        </p:nvSpPr>
        <p:spPr>
          <a:xfrm>
            <a:off x="3569265" y="2962559"/>
            <a:ext cx="1856074" cy="46037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相关方法</a:t>
            </a:r>
            <a:endPar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sp>
        <p:nvSpPr>
          <p:cNvPr id="18" name="任意多边形 22"/>
          <p:cNvSpPr/>
          <p:nvPr/>
        </p:nvSpPr>
        <p:spPr>
          <a:xfrm>
            <a:off x="3068790" y="3954353"/>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1F4D9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3" name="文本框 22"/>
          <p:cNvSpPr txBox="1"/>
          <p:nvPr/>
        </p:nvSpPr>
        <p:spPr>
          <a:xfrm>
            <a:off x="3569265" y="3884455"/>
            <a:ext cx="1856074" cy="46037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改进方法</a:t>
            </a:r>
            <a:endPar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sp>
        <p:nvSpPr>
          <p:cNvPr id="19" name="任意多边形 23"/>
          <p:cNvSpPr/>
          <p:nvPr/>
        </p:nvSpPr>
        <p:spPr>
          <a:xfrm>
            <a:off x="3068790" y="4876249"/>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357AE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2400" b="1"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4" name="文本框 22"/>
          <p:cNvSpPr txBox="1"/>
          <p:nvPr/>
        </p:nvSpPr>
        <p:spPr>
          <a:xfrm>
            <a:off x="3569335" y="4806315"/>
            <a:ext cx="2341880" cy="46037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结果分析</a:t>
            </a:r>
            <a:endParaRPr lang="zh-CN" altLang="en-US" sz="2400" b="1"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6253480" y="2755265"/>
            <a:ext cx="3471545" cy="801370"/>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2400" b="1">
              <a:latin typeface="微软雅黑" panose="020B0503020204020204" pitchFamily="34" charset="-122"/>
              <a:ea typeface="微软雅黑" panose="020B0503020204020204" pitchFamily="34" charset="-122"/>
            </a:endParaRPr>
          </a:p>
        </p:txBody>
      </p:sp>
      <p:sp>
        <p:nvSpPr>
          <p:cNvPr id="4" name="文本框 3"/>
          <p:cNvSpPr txBox="1"/>
          <p:nvPr/>
        </p:nvSpPr>
        <p:spPr>
          <a:xfrm>
            <a:off x="6484620" y="2971800"/>
            <a:ext cx="3009265" cy="368300"/>
          </a:xfrm>
          <a:prstGeom prst="rect">
            <a:avLst/>
          </a:prstGeom>
          <a:noFill/>
        </p:spPr>
        <p:txBody>
          <a:bodyPr wrap="square" rtlCol="0">
            <a:spAutoFit/>
          </a:bodyPr>
          <a:p>
            <a:pPr marL="285750" indent="-285750">
              <a:buFont typeface="Wingdings" panose="05000000000000000000" charset="0"/>
              <a:buChar char="Ø"/>
            </a:pPr>
            <a:r>
              <a:rPr lang="en-US" altLang="zh-CN" b="1"/>
              <a:t>Product Quantization</a:t>
            </a:r>
            <a:endParaRPr lang="en-US" altLang="zh-CN"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6035" y="6295004"/>
            <a:ext cx="12192000" cy="56299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p:cNvPicPr>
            <a:picLocks noChangeAspect="1"/>
          </p:cNvPicPr>
          <p:nvPr/>
        </p:nvPicPr>
        <p:blipFill rotWithShape="1">
          <a:blip r:embed="rId1">
            <a:extLst>
              <a:ext uri="{96DAC541-7B7A-43D3-8B79-37D633B846F1}">
                <asvg:svgBlip xmlns:asvg="http://schemas.microsoft.com/office/drawing/2016/SVG/main" r:embed="rId2"/>
              </a:ext>
            </a:extLst>
          </a:blip>
          <a:srcRect b="23039"/>
          <a:stretch>
            <a:fillRect/>
          </a:stretch>
        </p:blipFill>
        <p:spPr>
          <a:xfrm>
            <a:off x="232314" y="6367740"/>
            <a:ext cx="636861" cy="417524"/>
          </a:xfrm>
          <a:prstGeom prst="rect">
            <a:avLst/>
          </a:prstGeom>
        </p:spPr>
      </p:pic>
      <p:sp>
        <p:nvSpPr>
          <p:cNvPr id="5" name="文本框 4"/>
          <p:cNvSpPr txBox="1"/>
          <p:nvPr/>
        </p:nvSpPr>
        <p:spPr>
          <a:xfrm>
            <a:off x="1129005" y="6443096"/>
            <a:ext cx="934170" cy="306705"/>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论文背景</a:t>
            </a:r>
            <a:endParaRPr kumimoji="0" lang="zh-CN" altLang="en-US" sz="1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6" name="文本框 5"/>
          <p:cNvSpPr txBox="1"/>
          <p:nvPr/>
        </p:nvSpPr>
        <p:spPr>
          <a:xfrm>
            <a:off x="3516370"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rPr>
              <a:t>创新点</a:t>
            </a:r>
            <a:endPar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endParaRPr>
          </a:p>
        </p:txBody>
      </p:sp>
      <p:cxnSp>
        <p:nvCxnSpPr>
          <p:cNvPr id="7" name="直接连接符 26"/>
          <p:cNvCxnSpPr/>
          <p:nvPr/>
        </p:nvCxnSpPr>
        <p:spPr>
          <a:xfrm>
            <a:off x="2441162" y="6411595"/>
            <a:ext cx="698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323005"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相关方法</a:t>
            </a:r>
            <a:endPar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9" name="文本框 8"/>
          <p:cNvSpPr txBox="1"/>
          <p:nvPr/>
        </p:nvSpPr>
        <p:spPr>
          <a:xfrm>
            <a:off x="4711005"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结果分析</a:t>
            </a:r>
            <a:endPar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endParaRPr>
          </a:p>
        </p:txBody>
      </p:sp>
      <p:sp>
        <p:nvSpPr>
          <p:cNvPr id="14" name="矩形 13"/>
          <p:cNvSpPr/>
          <p:nvPr/>
        </p:nvSpPr>
        <p:spPr>
          <a:xfrm>
            <a:off x="26035"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15" name="文本框 14"/>
          <p:cNvSpPr txBox="1"/>
          <p:nvPr/>
        </p:nvSpPr>
        <p:spPr>
          <a:xfrm>
            <a:off x="361826" y="185301"/>
            <a:ext cx="10626387" cy="460375"/>
          </a:xfrm>
          <a:prstGeom prst="rect">
            <a:avLst/>
          </a:prstGeom>
          <a:noFill/>
        </p:spPr>
        <p:txBody>
          <a:bodyPr wrap="square">
            <a:spAutoFit/>
          </a:bodyPr>
          <a:lstStyle/>
          <a:p>
            <a:pPr lvl="0">
              <a:defRPr/>
            </a:pPr>
            <a:r>
              <a:rPr lang="en-US" altLang="zh-CN" sz="2400" dirty="0">
                <a:solidFill>
                  <a:prstClr val="white"/>
                </a:solidFill>
                <a:latin typeface="微软雅黑" panose="020B0503020204020204" pitchFamily="34" charset="-122"/>
                <a:ea typeface="微软雅黑" panose="020B0503020204020204" pitchFamily="34" charset="-122"/>
              </a:rPr>
              <a:t>Product Quantization</a:t>
            </a:r>
            <a:endParaRPr lang="en-US" altLang="zh-CN" sz="2400" dirty="0">
              <a:solidFill>
                <a:prstClr val="white"/>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9301660" y="6411769"/>
            <a:ext cx="2743200" cy="365125"/>
          </a:xfrm>
        </p:spPr>
        <p:txBody>
          <a:bodyPr/>
          <a:lstStyle/>
          <a:p>
            <a:fld id="{573AE892-A395-D04A-8DE8-8AB11E9967EA}" type="slidenum">
              <a:rPr kumimoji="1" lang="zh-CN" altLang="en-US" smtClean="0"/>
            </a:fld>
            <a:r>
              <a:rPr kumimoji="1" lang="en-US" altLang="zh-CN"/>
              <a:t>/13</a:t>
            </a:r>
            <a:endParaRPr kumimoji="1" lang="zh-CN" altLang="en-US" dirty="0"/>
          </a:p>
        </p:txBody>
      </p:sp>
      <p:sp>
        <p:nvSpPr>
          <p:cNvPr id="16" name="文本框 15"/>
          <p:cNvSpPr txBox="1"/>
          <p:nvPr/>
        </p:nvSpPr>
        <p:spPr>
          <a:xfrm>
            <a:off x="361950" y="1218565"/>
            <a:ext cx="10694670" cy="4246245"/>
          </a:xfrm>
          <a:prstGeom prst="rect">
            <a:avLst/>
          </a:prstGeom>
          <a:noFill/>
        </p:spPr>
        <p:txBody>
          <a:bodyPr wrap="square" rtlCol="0">
            <a:spAutoFit/>
          </a:bodyPr>
          <a:p>
            <a:pPr marL="285750" indent="-285750">
              <a:buFont typeface="Arial" panose="020B0604020202020204" pitchFamily="34" charset="0"/>
              <a:buChar char="•"/>
            </a:pPr>
            <a:r>
              <a:rPr lang="en-US" altLang="zh-CN"/>
              <a:t>Product Quantization</a:t>
            </a:r>
            <a:r>
              <a:rPr lang="zh-CN" altLang="en-US"/>
              <a:t>是由</a:t>
            </a:r>
            <a:r>
              <a:rPr lang="en-US" altLang="zh-CN"/>
              <a:t>Jegou</a:t>
            </a:r>
            <a:r>
              <a:rPr lang="zh-CN" altLang="en-US"/>
              <a:t>等人在</a:t>
            </a:r>
            <a:r>
              <a:rPr lang="en-US" altLang="zh-CN"/>
              <a:t>2011</a:t>
            </a:r>
            <a:r>
              <a:rPr lang="zh-CN" altLang="en-US"/>
              <a:t>年</a:t>
            </a:r>
            <a:r>
              <a:rPr lang="zh-CN" altLang="en-US" b="1" i="1"/>
              <a:t>Product quantization for nearest neighbor search</a:t>
            </a:r>
            <a:r>
              <a:rPr lang="en-US" altLang="zh-CN"/>
              <a:t>中提出</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zh-CN" altLang="en-US"/>
              <a:t>是一种经典的向量内积近似计算算法，也是Approximate Matrix Multiplication (AMM)很多工作的起点</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基本思想：</a:t>
            </a:r>
            <a:endParaRPr lang="zh-CN" altLang="en-US"/>
          </a:p>
          <a:p>
            <a:pPr marL="742950" lvl="1" indent="-285750">
              <a:buFont typeface="Arial" panose="020B0604020202020204" pitchFamily="34" charset="0"/>
              <a:buChar char="•"/>
            </a:pPr>
            <a:r>
              <a:rPr lang="zh-CN" altLang="en-US"/>
              <a:t>近似地计算向量内积</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zh-CN" altLang="en-US"/>
              <a:t>其中                  很小</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zh-CN" altLang="en-US"/>
              <a:t>但是      具有特殊的构造能够使得内积计算很快能完成</a:t>
            </a:r>
            <a:endParaRPr lang="zh-CN" altLang="en-US"/>
          </a:p>
          <a:p>
            <a:pPr marL="285750" lvl="0" indent="-285750">
              <a:buFont typeface="Arial" panose="020B0604020202020204" pitchFamily="34" charset="0"/>
              <a:buChar char="•"/>
            </a:pPr>
            <a:endParaRPr lang="zh-CN" altLang="en-US"/>
          </a:p>
          <a:p>
            <a:pPr marL="285750" lvl="0" indent="-285750">
              <a:buFont typeface="Arial" panose="020B0604020202020204" pitchFamily="34" charset="0"/>
              <a:buChar char="•"/>
            </a:pPr>
            <a:r>
              <a:rPr lang="zh-CN" altLang="en-US"/>
              <a:t>具体做法：将输入向量切分成多个段（子空间），并在各个子空间通过训练集学习到多个原型，通过提前计算已知向量和对应原型的部分乘累加结果，最后融合所有子空间的</a:t>
            </a:r>
            <a:r>
              <a:rPr lang="zh-CN" altLang="en-US">
                <a:sym typeface="+mn-ea"/>
              </a:rPr>
              <a:t>部分乘累加结果得到近似内积计算结果。</a:t>
            </a:r>
            <a:endParaRPr lang="en-US" altLang="zh-CN"/>
          </a:p>
        </p:txBody>
      </p:sp>
      <p:pic>
        <p:nvPicPr>
          <p:cNvPr id="17" name="图片 16"/>
          <p:cNvPicPr>
            <a:picLocks noChangeAspect="1"/>
          </p:cNvPicPr>
          <p:nvPr/>
        </p:nvPicPr>
        <p:blipFill>
          <a:blip r:embed="rId3"/>
          <a:stretch>
            <a:fillRect/>
          </a:stretch>
        </p:blipFill>
        <p:spPr>
          <a:xfrm>
            <a:off x="3355975" y="2771775"/>
            <a:ext cx="1552575" cy="390525"/>
          </a:xfrm>
          <a:prstGeom prst="rect">
            <a:avLst/>
          </a:prstGeom>
        </p:spPr>
      </p:pic>
      <p:pic>
        <p:nvPicPr>
          <p:cNvPr id="18" name="图片 17"/>
          <p:cNvPicPr>
            <a:picLocks noChangeAspect="1"/>
          </p:cNvPicPr>
          <p:nvPr/>
        </p:nvPicPr>
        <p:blipFill>
          <a:blip r:embed="rId4"/>
          <a:stretch>
            <a:fillRect/>
          </a:stretch>
        </p:blipFill>
        <p:spPr>
          <a:xfrm>
            <a:off x="1690370" y="3412490"/>
            <a:ext cx="1095375" cy="390525"/>
          </a:xfrm>
          <a:prstGeom prst="rect">
            <a:avLst/>
          </a:prstGeom>
        </p:spPr>
      </p:pic>
      <p:pic>
        <p:nvPicPr>
          <p:cNvPr id="19" name="图片 18"/>
          <p:cNvPicPr>
            <a:picLocks noChangeAspect="1"/>
          </p:cNvPicPr>
          <p:nvPr/>
        </p:nvPicPr>
        <p:blipFill>
          <a:blip r:embed="rId5"/>
          <a:stretch>
            <a:fillRect/>
          </a:stretch>
        </p:blipFill>
        <p:spPr>
          <a:xfrm>
            <a:off x="1690370" y="3915410"/>
            <a:ext cx="371475" cy="381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6035" y="6295004"/>
            <a:ext cx="12192000" cy="56299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p:cNvPicPr>
            <a:picLocks noChangeAspect="1"/>
          </p:cNvPicPr>
          <p:nvPr/>
        </p:nvPicPr>
        <p:blipFill rotWithShape="1">
          <a:blip r:embed="rId1">
            <a:extLst>
              <a:ext uri="{96DAC541-7B7A-43D3-8B79-37D633B846F1}">
                <asvg:svgBlip xmlns:asvg="http://schemas.microsoft.com/office/drawing/2016/SVG/main" r:embed="rId2"/>
              </a:ext>
            </a:extLst>
          </a:blip>
          <a:srcRect b="23039"/>
          <a:stretch>
            <a:fillRect/>
          </a:stretch>
        </p:blipFill>
        <p:spPr>
          <a:xfrm>
            <a:off x="232314" y="6367740"/>
            <a:ext cx="636861" cy="417524"/>
          </a:xfrm>
          <a:prstGeom prst="rect">
            <a:avLst/>
          </a:prstGeom>
        </p:spPr>
      </p:pic>
      <p:sp>
        <p:nvSpPr>
          <p:cNvPr id="5" name="文本框 4"/>
          <p:cNvSpPr txBox="1"/>
          <p:nvPr/>
        </p:nvSpPr>
        <p:spPr>
          <a:xfrm>
            <a:off x="1129005" y="6443096"/>
            <a:ext cx="934170" cy="306705"/>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论文背景</a:t>
            </a:r>
            <a:endParaRPr kumimoji="0" lang="zh-CN" altLang="en-US" sz="14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6" name="文本框 5"/>
          <p:cNvSpPr txBox="1"/>
          <p:nvPr/>
        </p:nvSpPr>
        <p:spPr>
          <a:xfrm>
            <a:off x="3516370"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rPr>
              <a:t>创新点</a:t>
            </a:r>
            <a:endParaRPr kumimoji="0" lang="zh-CN" altLang="en-US" sz="140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endParaRPr>
          </a:p>
        </p:txBody>
      </p:sp>
      <p:cxnSp>
        <p:nvCxnSpPr>
          <p:cNvPr id="7" name="直接连接符 26"/>
          <p:cNvCxnSpPr/>
          <p:nvPr/>
        </p:nvCxnSpPr>
        <p:spPr>
          <a:xfrm>
            <a:off x="2441162" y="6411595"/>
            <a:ext cx="698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323005" y="6443096"/>
            <a:ext cx="93417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相关方法</a:t>
            </a:r>
            <a:endParaRPr kumimoji="0" lang="zh-CN" altLang="en-US" sz="140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9" name="文本框 8"/>
          <p:cNvSpPr txBox="1"/>
          <p:nvPr/>
        </p:nvSpPr>
        <p:spPr>
          <a:xfrm>
            <a:off x="4711005"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rPr>
              <a:t>结果分析</a:t>
            </a:r>
            <a:endParaRPr kumimoji="0" lang="zh-CN" altLang="en-US" sz="140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endParaRPr>
          </a:p>
        </p:txBody>
      </p:sp>
      <p:sp>
        <p:nvSpPr>
          <p:cNvPr id="14" name="矩形 13"/>
          <p:cNvSpPr/>
          <p:nvPr/>
        </p:nvSpPr>
        <p:spPr>
          <a:xfrm>
            <a:off x="26035"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15" name="文本框 14"/>
          <p:cNvSpPr txBox="1"/>
          <p:nvPr/>
        </p:nvSpPr>
        <p:spPr>
          <a:xfrm>
            <a:off x="361826" y="185301"/>
            <a:ext cx="10626387" cy="460375"/>
          </a:xfrm>
          <a:prstGeom prst="rect">
            <a:avLst/>
          </a:prstGeom>
          <a:noFill/>
        </p:spPr>
        <p:txBody>
          <a:bodyPr wrap="square">
            <a:spAutoFit/>
          </a:bodyPr>
          <a:lstStyle/>
          <a:p>
            <a:pPr lvl="0">
              <a:defRPr/>
            </a:pPr>
            <a:r>
              <a:rPr lang="en-US" altLang="zh-CN" sz="2400" dirty="0">
                <a:solidFill>
                  <a:prstClr val="white"/>
                </a:solidFill>
                <a:latin typeface="微软雅黑" panose="020B0503020204020204" pitchFamily="34" charset="-122"/>
                <a:ea typeface="微软雅黑" panose="020B0503020204020204" pitchFamily="34" charset="-122"/>
              </a:rPr>
              <a:t>Product Quantization</a:t>
            </a:r>
            <a:endParaRPr lang="en-US" altLang="zh-CN" sz="2400" dirty="0">
              <a:solidFill>
                <a:prstClr val="white"/>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9301660" y="6411769"/>
            <a:ext cx="2743200" cy="365125"/>
          </a:xfrm>
        </p:spPr>
        <p:txBody>
          <a:bodyPr/>
          <a:lstStyle/>
          <a:p>
            <a:fld id="{573AE892-A395-D04A-8DE8-8AB11E9967EA}" type="slidenum">
              <a:rPr kumimoji="1" lang="zh-CN" altLang="en-US" smtClean="0"/>
            </a:fld>
            <a:r>
              <a:rPr kumimoji="1" lang="en-US" altLang="zh-CN"/>
              <a:t>/13</a:t>
            </a:r>
            <a:endParaRPr kumimoji="1" lang="zh-CN" altLang="en-US" dirty="0"/>
          </a:p>
        </p:txBody>
      </p:sp>
      <p:sp>
        <p:nvSpPr>
          <p:cNvPr id="3" name="矩形 2"/>
          <p:cNvSpPr/>
          <p:nvPr/>
        </p:nvSpPr>
        <p:spPr>
          <a:xfrm>
            <a:off x="95250" y="947202"/>
            <a:ext cx="6090816" cy="54640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a:cs typeface="+mn-cs"/>
            </a:endParaRPr>
          </a:p>
        </p:txBody>
      </p:sp>
      <p:pic>
        <p:nvPicPr>
          <p:cNvPr id="11" name="图片 10"/>
          <p:cNvPicPr>
            <a:picLocks noChangeAspect="1"/>
          </p:cNvPicPr>
          <p:nvPr/>
        </p:nvPicPr>
        <p:blipFill>
          <a:blip r:embed="rId3"/>
          <a:stretch>
            <a:fillRect/>
          </a:stretch>
        </p:blipFill>
        <p:spPr>
          <a:xfrm>
            <a:off x="6186170" y="1087755"/>
            <a:ext cx="5953760" cy="4682490"/>
          </a:xfrm>
          <a:prstGeom prst="rect">
            <a:avLst/>
          </a:prstGeom>
        </p:spPr>
      </p:pic>
      <p:sp>
        <p:nvSpPr>
          <p:cNvPr id="13" name="文本框 12"/>
          <p:cNvSpPr txBox="1"/>
          <p:nvPr/>
        </p:nvSpPr>
        <p:spPr>
          <a:xfrm>
            <a:off x="214630" y="993775"/>
            <a:ext cx="5430520" cy="4799965"/>
          </a:xfrm>
          <a:prstGeom prst="rect">
            <a:avLst/>
          </a:prstGeom>
          <a:noFill/>
        </p:spPr>
        <p:txBody>
          <a:bodyPr wrap="square" rtlCol="0">
            <a:spAutoFit/>
          </a:bodyPr>
          <a:p>
            <a:pPr marL="342900" indent="-342900">
              <a:buAutoNum type="arabicPeriod"/>
            </a:pPr>
            <a:r>
              <a:rPr lang="zh-CN" altLang="en-US"/>
              <a:t>原型学习</a:t>
            </a:r>
            <a:r>
              <a:rPr lang="en-US" altLang="zh-CN"/>
              <a:t>——</a:t>
            </a:r>
            <a:r>
              <a:rPr lang="en-US" altLang="zh-CN"/>
              <a:t>Prototype Learning</a:t>
            </a:r>
            <a:endParaRPr lang="zh-CN" altLang="en-US"/>
          </a:p>
          <a:p>
            <a:pPr marL="742950" lvl="1" indent="-285750">
              <a:buFont typeface="Arial" panose="020B0604020202020204" pitchFamily="34" charset="0"/>
              <a:buChar char="•"/>
            </a:pPr>
            <a:r>
              <a:rPr lang="zh-CN" altLang="en-US"/>
              <a:t>发生在离线训练阶段</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zh-CN" altLang="en-US"/>
              <a:t>训练集                       </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zh-CN" altLang="en-US"/>
              <a:t>向量被切割成</a:t>
            </a:r>
            <a:r>
              <a:rPr lang="en-US" altLang="zh-CN"/>
              <a:t>C</a:t>
            </a:r>
            <a:r>
              <a:rPr lang="zh-CN" altLang="en-US"/>
              <a:t>个子空间</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zh-CN" altLang="en-US"/>
              <a:t>每个子空间学习</a:t>
            </a:r>
            <a:r>
              <a:rPr lang="en-US" altLang="zh-CN"/>
              <a:t>K</a:t>
            </a:r>
            <a:r>
              <a:rPr lang="zh-CN" altLang="en-US"/>
              <a:t>个原型，每个原型使用</a:t>
            </a:r>
            <a:r>
              <a:rPr lang="en-US" altLang="zh-CN"/>
              <a:t>log2(K)</a:t>
            </a:r>
            <a:r>
              <a:rPr lang="zh-CN" altLang="en-US"/>
              <a:t>个</a:t>
            </a:r>
            <a:r>
              <a:rPr lang="en-US" altLang="zh-CN"/>
              <a:t>bit</a:t>
            </a:r>
            <a:r>
              <a:rPr lang="zh-CN" altLang="en-US"/>
              <a:t>作为</a:t>
            </a:r>
            <a:r>
              <a:rPr lang="en-US" altLang="zh-CN"/>
              <a:t>index</a:t>
            </a:r>
            <a:r>
              <a:rPr lang="zh-CN" altLang="en-US"/>
              <a:t>进行编码</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zh-CN" altLang="en-US"/>
              <a:t>常用的原型学习算法为</a:t>
            </a:r>
            <a:r>
              <a:rPr lang="en-US" altLang="zh-CN"/>
              <a:t>K-means</a:t>
            </a:r>
            <a:r>
              <a:rPr lang="zh-CN" altLang="en-US"/>
              <a:t>聚类算法，以每个类的中心点作为原型</a:t>
            </a:r>
            <a:endParaRPr lang="zh-CN" altLang="en-US"/>
          </a:p>
          <a:p>
            <a:pPr marL="1200150" lvl="2" indent="-285750">
              <a:buFont typeface="Arial" panose="020B0604020202020204" pitchFamily="34" charset="0"/>
              <a:buChar char="•"/>
            </a:pPr>
            <a:r>
              <a:rPr lang="zh-CN" altLang="en-US"/>
              <a:t>选择初始</a:t>
            </a:r>
            <a:r>
              <a:rPr lang="en-US" altLang="zh-CN"/>
              <a:t>K</a:t>
            </a:r>
            <a:r>
              <a:rPr lang="zh-CN" altLang="en-US"/>
              <a:t>个聚类点</a:t>
            </a:r>
            <a:endParaRPr lang="zh-CN" altLang="en-US"/>
          </a:p>
          <a:p>
            <a:pPr marL="1200150" lvl="2" indent="-285750">
              <a:buFont typeface="Arial" panose="020B0604020202020204" pitchFamily="34" charset="0"/>
              <a:buChar char="•"/>
            </a:pPr>
            <a:r>
              <a:rPr lang="zh-CN" altLang="en-US"/>
              <a:t>进行类别划分</a:t>
            </a:r>
            <a:endParaRPr lang="zh-CN" altLang="en-US"/>
          </a:p>
          <a:p>
            <a:pPr marL="1200150" lvl="2" indent="-285750">
              <a:buFont typeface="Arial" panose="020B0604020202020204" pitchFamily="34" charset="0"/>
              <a:buChar char="•"/>
            </a:pPr>
            <a:r>
              <a:rPr lang="zh-CN" altLang="en-US"/>
              <a:t>更新新的聚类点</a:t>
            </a:r>
            <a:endParaRPr lang="zh-CN" altLang="en-US"/>
          </a:p>
          <a:p>
            <a:pPr marL="1200150" lvl="2" indent="-285750">
              <a:buFont typeface="Arial" panose="020B0604020202020204" pitchFamily="34" charset="0"/>
              <a:buChar char="•"/>
            </a:pPr>
            <a:r>
              <a:rPr lang="zh-CN" altLang="en-US"/>
              <a:t>重复以上两步</a:t>
            </a:r>
            <a:endParaRPr lang="zh-CN" altLang="en-US"/>
          </a:p>
          <a:p>
            <a:pPr marL="1200150" lvl="2" indent="-285750">
              <a:buFont typeface="Arial" panose="020B0604020202020204" pitchFamily="34" charset="0"/>
              <a:buChar char="•"/>
            </a:pPr>
            <a:endParaRPr lang="zh-CN" altLang="en-US"/>
          </a:p>
        </p:txBody>
      </p:sp>
      <p:pic>
        <p:nvPicPr>
          <p:cNvPr id="20" name="图片 19"/>
          <p:cNvPicPr>
            <a:picLocks noChangeAspect="1"/>
          </p:cNvPicPr>
          <p:nvPr/>
        </p:nvPicPr>
        <p:blipFill>
          <a:blip r:embed="rId4"/>
          <a:stretch>
            <a:fillRect/>
          </a:stretch>
        </p:blipFill>
        <p:spPr>
          <a:xfrm>
            <a:off x="1834515" y="1802130"/>
            <a:ext cx="1304925" cy="390525"/>
          </a:xfrm>
          <a:prstGeom prst="rect">
            <a:avLst/>
          </a:prstGeom>
        </p:spPr>
      </p:pic>
    </p:spTree>
  </p:cSld>
  <p:clrMapOvr>
    <a:masterClrMapping/>
  </p:clrMapOvr>
</p:sld>
</file>

<file path=ppt/theme/theme1.xml><?xml version="1.0" encoding="utf-8"?>
<a:theme xmlns:a="http://schemas.openxmlformats.org/drawingml/2006/main" name="母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母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3370</Words>
  <Application>WPS 演示</Application>
  <PresentationFormat>宽屏</PresentationFormat>
  <Paragraphs>473</Paragraphs>
  <Slides>24</Slides>
  <Notes>13</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24</vt:i4>
      </vt:variant>
    </vt:vector>
  </HeadingPairs>
  <TitlesOfParts>
    <vt:vector size="42" baseType="lpstr">
      <vt:lpstr>Arial</vt:lpstr>
      <vt:lpstr>宋体</vt:lpstr>
      <vt:lpstr>Wingdings</vt:lpstr>
      <vt:lpstr>HelveticaExt-Normal</vt:lpstr>
      <vt:lpstr>OPPOSans B</vt:lpstr>
      <vt:lpstr>微软雅黑</vt:lpstr>
      <vt:lpstr>OPPOSans M</vt:lpstr>
      <vt:lpstr>Wingdings</vt:lpstr>
      <vt:lpstr>DIN</vt:lpstr>
      <vt:lpstr>方正兰亭细黑_GBK</vt:lpstr>
      <vt:lpstr>Arial</vt:lpstr>
      <vt:lpstr>微软雅黑 Light</vt:lpstr>
      <vt:lpstr>Segoe Print</vt:lpstr>
      <vt:lpstr>等线</vt:lpstr>
      <vt:lpstr>Arial Unicode MS</vt:lpstr>
      <vt:lpstr>黑体</vt:lpstr>
      <vt:lpstr>母版</vt:lpstr>
      <vt:lpstr>1_母版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加鑫</dc:creator>
  <cp:lastModifiedBy>胡锐</cp:lastModifiedBy>
  <cp:revision>170</cp:revision>
  <dcterms:created xsi:type="dcterms:W3CDTF">2021-04-16T02:40:00Z</dcterms:created>
  <dcterms:modified xsi:type="dcterms:W3CDTF">2021-11-27T12:21:23Z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