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701" r:id="rId4"/>
    <p:sldId id="784" r:id="rId5"/>
    <p:sldId id="840" r:id="rId6"/>
    <p:sldId id="894" r:id="rId7"/>
    <p:sldId id="898" r:id="rId8"/>
    <p:sldId id="862" r:id="rId9"/>
    <p:sldId id="863" r:id="rId10"/>
    <p:sldId id="843" r:id="rId11"/>
    <p:sldId id="866" r:id="rId12"/>
    <p:sldId id="845" r:id="rId13"/>
    <p:sldId id="864" r:id="rId15"/>
    <p:sldId id="865" r:id="rId16"/>
    <p:sldId id="867" r:id="rId17"/>
    <p:sldId id="868" r:id="rId18"/>
    <p:sldId id="869" r:id="rId19"/>
    <p:sldId id="848" r:id="rId20"/>
    <p:sldId id="871" r:id="rId21"/>
    <p:sldId id="872" r:id="rId22"/>
    <p:sldId id="873" r:id="rId23"/>
    <p:sldId id="874" r:id="rId24"/>
    <p:sldId id="933" r:id="rId25"/>
    <p:sldId id="875" r:id="rId26"/>
    <p:sldId id="876" r:id="rId27"/>
    <p:sldId id="877" r:id="rId28"/>
    <p:sldId id="878" r:id="rId29"/>
    <p:sldId id="842" r:id="rId30"/>
    <p:sldId id="830" r:id="rId31"/>
    <p:sldId id="879" r:id="rId32"/>
    <p:sldId id="880" r:id="rId33"/>
    <p:sldId id="897" r:id="rId34"/>
    <p:sldId id="881" r:id="rId35"/>
    <p:sldId id="882" r:id="rId36"/>
    <p:sldId id="884" r:id="rId37"/>
    <p:sldId id="883" r:id="rId38"/>
    <p:sldId id="895" r:id="rId39"/>
    <p:sldId id="896" r:id="rId40"/>
    <p:sldId id="844" r:id="rId41"/>
    <p:sldId id="847" r:id="rId42"/>
    <p:sldId id="773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DFF"/>
    <a:srgbClr val="BDEEFF"/>
    <a:srgbClr val="DDF6FF"/>
    <a:srgbClr val="65BDFF"/>
    <a:srgbClr val="4B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20" autoAdjust="0"/>
  </p:normalViewPr>
  <p:slideViewPr>
    <p:cSldViewPr snapToGrid="0">
      <p:cViewPr>
        <p:scale>
          <a:sx n="96" d="100"/>
          <a:sy n="96" d="100"/>
        </p:scale>
        <p:origin x="582" y="60"/>
      </p:cViewPr>
      <p:guideLst>
        <p:guide orient="horz" pos="2160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75F17-D309-4897-B061-C262C61624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095E-BBE3-4B2D-9014-789815EB64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PE:</a:t>
            </a:r>
            <a:r>
              <a:rPr lang="zh-CN" altLang="en-US"/>
              <a:t>处理器核</a:t>
            </a:r>
            <a:r>
              <a:rPr lang="en-US" altLang="zh-CN"/>
              <a:t> ICache</a:t>
            </a:r>
            <a:r>
              <a:rPr lang="zh-CN" altLang="en-US"/>
              <a:t>：指令缓存，存放指令，降低取指延迟，提高取指效率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SCM 由标准单元构成，因此可以调整电源电压并在晶体管的阈值电压附近工作 </a:t>
            </a:r>
            <a:endParaRPr lang="en-US" altLang="zh-CN"/>
          </a:p>
          <a:p>
            <a:r>
              <a:rPr lang="zh-CN" altLang="en-US"/>
              <a:t>单核架构：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在只有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SCM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工作时，工作在近阈值电压下，充当非常节能的控制器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通过动态电压和频率缩放 (DVFS)，通过将电压从 0.32 V 缩放到 1.15 V，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28nm FDSOI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工艺下，处理器核达到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630MHz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，算力达到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2.35GOPS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LSU</a:t>
            </a:r>
            <a:r>
              <a:rPr lang="zh-CN" altLang="en-US"/>
              <a:t>单元有单独的写回到寄存器</a:t>
            </a:r>
            <a:r>
              <a:rPr lang="en-US" altLang="zh-CN"/>
              <a:t>RF</a:t>
            </a:r>
            <a:r>
              <a:rPr lang="zh-CN" altLang="en-US"/>
              <a:t>的端口，即写回到</a:t>
            </a:r>
            <a:r>
              <a:rPr lang="en-US" altLang="zh-CN"/>
              <a:t>RF</a:t>
            </a:r>
            <a:r>
              <a:rPr lang="zh-CN" altLang="en-US"/>
              <a:t>的有两个端口：执行单元和</a:t>
            </a:r>
            <a:r>
              <a:rPr lang="en-US" altLang="zh-CN"/>
              <a:t>LSU</a:t>
            </a:r>
            <a:endParaRPr lang="en-US" altLang="zh-CN"/>
          </a:p>
          <a:p>
            <a:r>
              <a:rPr lang="zh-CN" altLang="en-US"/>
              <a:t>文章中处理器核一条指令分四个阶段执行，能够同时取指和访问存储单元进行写回，相比于</a:t>
            </a:r>
            <a:r>
              <a:rPr lang="en-US" altLang="zh-CN"/>
              <a:t>M4</a:t>
            </a:r>
            <a:r>
              <a:rPr lang="zh-CN" altLang="en-US"/>
              <a:t>，减少了一定流水线停顿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LSU</a:t>
            </a:r>
            <a:r>
              <a:rPr lang="zh-CN" altLang="en-US"/>
              <a:t>检测到未对齐数据，首先发送第一个请求把数据的高字部分存储在一个临时寄存器中；然后发送第二次请求，访问低字部分数据，和临时寄存器中的高字部分进行拼接，送往</a:t>
            </a:r>
            <a:r>
              <a:rPr lang="en-US" altLang="zh-CN"/>
              <a:t>RF</a:t>
            </a:r>
            <a:r>
              <a:rPr lang="zh-CN" altLang="en-US"/>
              <a:t>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向量操作，比如加法：分成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byte</a:t>
            </a:r>
            <a:r>
              <a:rPr lang="zh-CN" altLang="en-US"/>
              <a:t>做加法，进位传播在</a:t>
            </a:r>
            <a:r>
              <a:rPr lang="en-US" altLang="zh-CN"/>
              <a:t>byte</a:t>
            </a:r>
            <a:r>
              <a:rPr lang="zh-CN" altLang="en-US"/>
              <a:t>之间终止，因此实际上是一个</a:t>
            </a:r>
            <a:r>
              <a:rPr lang="en-US" altLang="zh-CN"/>
              <a:t>36b</a:t>
            </a:r>
            <a:r>
              <a:rPr lang="zh-CN" altLang="en-US"/>
              <a:t>的架构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执行单元</a:t>
            </a:r>
            <a:r>
              <a:rPr lang="en-US" altLang="zh-CN"/>
              <a:t>ALU</a:t>
            </a:r>
            <a:r>
              <a:rPr lang="zh-CN" altLang="en-US"/>
              <a:t>架构简化图。包括向量加法器，比较器，逻辑单元，位操作指令等等。输出结果根据译码控制信号进行选择。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a[i]</a:t>
            </a:r>
            <a:r>
              <a:rPr lang="zh-CN" altLang="en-US"/>
              <a:t>和</a:t>
            </a:r>
            <a:r>
              <a:rPr lang="en-US" altLang="zh-CN"/>
              <a:t>b[i]</a:t>
            </a:r>
            <a:r>
              <a:rPr lang="zh-CN" altLang="en-US"/>
              <a:t>表示寄存器中每个</a:t>
            </a:r>
            <a:r>
              <a:rPr lang="en-US" altLang="zh-CN"/>
              <a:t>bytes</a:t>
            </a:r>
            <a:r>
              <a:rPr lang="zh-CN" altLang="en-US"/>
              <a:t>数据，</a:t>
            </a:r>
            <a:r>
              <a:rPr lang="en-US" altLang="zh-CN"/>
              <a:t>d</a:t>
            </a:r>
            <a:r>
              <a:rPr lang="zh-CN" altLang="en-US"/>
              <a:t>为</a:t>
            </a:r>
            <a:r>
              <a:rPr lang="en-US" altLang="zh-CN"/>
              <a:t>32b</a:t>
            </a:r>
            <a:r>
              <a:rPr lang="zh-CN" altLang="en-US"/>
              <a:t>累加结果。每个乘法器都是和一个</a:t>
            </a:r>
            <a:r>
              <a:rPr lang="en-US" altLang="zh-CN"/>
              <a:t>32b</a:t>
            </a:r>
            <a:r>
              <a:rPr lang="zh-CN" altLang="en-US"/>
              <a:t>数据的累加结果，方便进行乘累加运算。</a:t>
            </a:r>
            <a:endParaRPr lang="zh-CN" altLang="en-US"/>
          </a:p>
          <a:p>
            <a:r>
              <a:rPr lang="en-US" altLang="zh-CN"/>
              <a:t>ALU</a:t>
            </a:r>
            <a:r>
              <a:rPr lang="zh-CN" altLang="en-US"/>
              <a:t>、整数和小数乘法器、点积单元都有分开的输入数据接口，这些输入数据在译码模块控制，不被使用时，保持为常数</a:t>
            </a:r>
            <a:r>
              <a:rPr lang="en-US" altLang="zh-CN"/>
              <a:t>0</a:t>
            </a:r>
            <a:r>
              <a:rPr lang="zh-CN" altLang="en-US"/>
              <a:t>，以阻断寄存器状态切换的传播。消耗的开关活动使得</a:t>
            </a:r>
            <a:r>
              <a:rPr lang="en-US" altLang="zh-CN"/>
              <a:t>core</a:t>
            </a:r>
            <a:r>
              <a:rPr lang="zh-CN" altLang="en-US"/>
              <a:t>功耗降低</a:t>
            </a:r>
            <a:r>
              <a:rPr lang="en-US" altLang="zh-CN"/>
              <a:t>50%.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表</a:t>
            </a:r>
            <a:r>
              <a:rPr lang="en-US" altLang="zh-CN"/>
              <a:t>5</a:t>
            </a:r>
            <a:r>
              <a:rPr lang="zh-CN" altLang="en-US"/>
              <a:t>是基础</a:t>
            </a:r>
            <a:r>
              <a:rPr lang="en-US" altLang="zh-CN"/>
              <a:t>RISCV core</a:t>
            </a:r>
            <a:r>
              <a:rPr lang="zh-CN" altLang="en-US"/>
              <a:t>、扩展</a:t>
            </a:r>
            <a:r>
              <a:rPr lang="en-US" altLang="zh-CN"/>
              <a:t>RISCV core</a:t>
            </a:r>
            <a:r>
              <a:rPr lang="zh-CN" altLang="en-US"/>
              <a:t>和</a:t>
            </a:r>
            <a:r>
              <a:rPr lang="en-US" altLang="zh-CN"/>
              <a:t>open RISC</a:t>
            </a:r>
            <a:r>
              <a:rPr lang="zh-CN" altLang="en-US"/>
              <a:t>以及</a:t>
            </a:r>
            <a:r>
              <a:rPr lang="en-US" altLang="zh-CN"/>
              <a:t>M4</a:t>
            </a:r>
            <a:r>
              <a:rPr lang="zh-CN" altLang="en-US"/>
              <a:t>核的对比。</a:t>
            </a:r>
            <a:r>
              <a:rPr lang="en-US" altLang="zh-CN"/>
              <a:t>RISCV</a:t>
            </a:r>
            <a:r>
              <a:rPr lang="zh-CN" altLang="en-US"/>
              <a:t>架构和</a:t>
            </a:r>
            <a:r>
              <a:rPr lang="en-US" altLang="zh-CN"/>
              <a:t>open RISC</a:t>
            </a:r>
            <a:r>
              <a:rPr lang="zh-CN" altLang="en-US"/>
              <a:t>架构在性能上是相近的，但由于支持压缩指令</a:t>
            </a:r>
            <a:r>
              <a:rPr lang="en-US" altLang="zh-CN"/>
              <a:t>(</a:t>
            </a:r>
            <a:r>
              <a:rPr lang="zh-CN" altLang="en-US"/>
              <a:t>更少指令取指</a:t>
            </a:r>
            <a:r>
              <a:rPr lang="en-US" altLang="zh-CN"/>
              <a:t>)</a:t>
            </a:r>
            <a:r>
              <a:rPr lang="zh-CN" altLang="en-US"/>
              <a:t>有更低的动态功耗。扩展的处理器核</a:t>
            </a:r>
            <a:endParaRPr lang="zh-CN" altLang="en-US"/>
          </a:p>
          <a:p>
            <a:r>
              <a:rPr lang="zh-CN" altLang="en-US"/>
              <a:t>比</a:t>
            </a:r>
            <a:r>
              <a:rPr lang="en-US" altLang="zh-CN"/>
              <a:t>Basic core</a:t>
            </a:r>
            <a:r>
              <a:rPr lang="zh-CN" altLang="en-US"/>
              <a:t>面积多</a:t>
            </a:r>
            <a:r>
              <a:rPr lang="en-US" altLang="zh-CN"/>
              <a:t>6.6k GE</a:t>
            </a:r>
            <a:r>
              <a:rPr lang="zh-CN" altLang="en-US"/>
              <a:t>，主要是额外的执行单元模块。但</a:t>
            </a:r>
            <a:r>
              <a:rPr lang="en-US" altLang="zh-CN"/>
              <a:t>coremark</a:t>
            </a:r>
            <a:r>
              <a:rPr lang="zh-CN" altLang="en-US"/>
              <a:t>评分达到</a:t>
            </a:r>
            <a:r>
              <a:rPr lang="en-US" altLang="zh-CN"/>
              <a:t>3.19</a:t>
            </a:r>
            <a:endParaRPr lang="en-US" altLang="zh-CN"/>
          </a:p>
          <a:p>
            <a:r>
              <a:rPr lang="zh-CN" altLang="en-US"/>
              <a:t>和</a:t>
            </a:r>
            <a:r>
              <a:rPr lang="en-US" altLang="zh-CN"/>
              <a:t>arm m4</a:t>
            </a:r>
            <a:r>
              <a:rPr lang="zh-CN" altLang="en-US"/>
              <a:t>核相比，如果都是</a:t>
            </a:r>
            <a:r>
              <a:rPr lang="en-US" altLang="zh-CN"/>
              <a:t>gcc</a:t>
            </a:r>
            <a:r>
              <a:rPr lang="zh-CN" altLang="en-US"/>
              <a:t>编译器，面积上相当，但</a:t>
            </a:r>
            <a:r>
              <a:rPr lang="en-US" altLang="zh-CN"/>
              <a:t>coremark</a:t>
            </a:r>
            <a:r>
              <a:rPr lang="zh-CN" altLang="en-US"/>
              <a:t>评分更高。</a:t>
            </a:r>
            <a:r>
              <a:rPr lang="en-US" altLang="zh-CN"/>
              <a:t> </a:t>
            </a:r>
            <a:r>
              <a:rPr lang="zh-CN" altLang="en-US"/>
              <a:t>但</a:t>
            </a:r>
            <a:r>
              <a:rPr lang="en-US" altLang="zh-CN"/>
              <a:t>m4</a:t>
            </a:r>
            <a:r>
              <a:rPr lang="zh-CN" altLang="en-US"/>
              <a:t>核使用</a:t>
            </a:r>
            <a:r>
              <a:rPr lang="en-US" altLang="zh-CN"/>
              <a:t>arm</a:t>
            </a:r>
            <a:r>
              <a:rPr lang="zh-CN" altLang="en-US"/>
              <a:t>公司开发的编译器分数会更高。</a:t>
            </a:r>
            <a:r>
              <a:rPr lang="en-US" altLang="zh-CN"/>
              <a:t>11%</a:t>
            </a:r>
            <a:r>
              <a:rPr lang="zh-CN" altLang="en-US"/>
              <a:t>的分支预测指令</a:t>
            </a:r>
            <a:r>
              <a:rPr lang="en-US" altLang="zh-CN"/>
              <a:t>cycle</a:t>
            </a:r>
            <a:r>
              <a:rPr lang="zh-CN" altLang="en-US"/>
              <a:t>处罚、</a:t>
            </a:r>
            <a:r>
              <a:rPr lang="en-US" altLang="zh-CN"/>
              <a:t>3%</a:t>
            </a:r>
            <a:r>
              <a:rPr lang="zh-CN" altLang="en-US"/>
              <a:t>的跳转指令处罚、</a:t>
            </a:r>
            <a:r>
              <a:rPr lang="en-US" altLang="zh-CN"/>
              <a:t>7%</a:t>
            </a:r>
            <a:r>
              <a:rPr lang="zh-CN" altLang="en-US"/>
              <a:t>的</a:t>
            </a:r>
            <a:r>
              <a:rPr lang="en-US" altLang="zh-CN"/>
              <a:t>loads </a:t>
            </a:r>
            <a:r>
              <a:rPr lang="zh-CN" altLang="en-US"/>
              <a:t>处罚除。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IAR</a:t>
            </a:r>
            <a:r>
              <a:rPr lang="zh-CN" altLang="en-US"/>
              <a:t>编译器对指令重新排序（加载使用）并使用分支预测电路，则可以在一定程度上消除这些惩罚。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面积分布如左图</a:t>
            </a:r>
            <a:r>
              <a:rPr lang="en-US" altLang="zh-CN"/>
              <a:t>a</a:t>
            </a:r>
            <a:r>
              <a:rPr lang="zh-CN" altLang="en-US"/>
              <a:t>。总共面积是</a:t>
            </a:r>
            <a:r>
              <a:rPr lang="en-US" altLang="zh-CN"/>
              <a:t>1.3MGE</a:t>
            </a:r>
            <a:r>
              <a:rPr lang="zh-CN" altLang="en-US"/>
              <a:t>，</a:t>
            </a:r>
            <a:r>
              <a:rPr lang="en-US" altLang="zh-CN"/>
              <a:t>ALU</a:t>
            </a:r>
            <a:r>
              <a:rPr lang="zh-CN" altLang="en-US"/>
              <a:t>扩展的额外单元占比仅有</a:t>
            </a:r>
            <a:r>
              <a:rPr lang="en-US" altLang="zh-CN"/>
              <a:t>2%.</a:t>
            </a:r>
            <a:endParaRPr lang="en-US" altLang="zh-CN"/>
          </a:p>
          <a:p>
            <a:r>
              <a:rPr lang="zh-CN" altLang="en-US"/>
              <a:t>功耗分布如图</a:t>
            </a:r>
            <a:r>
              <a:rPr lang="en-US" altLang="zh-CN"/>
              <a:t>b</a:t>
            </a:r>
            <a:r>
              <a:rPr lang="zh-CN" altLang="en-US"/>
              <a:t>，该图是使用单核运行</a:t>
            </a:r>
            <a:r>
              <a:rPr lang="en-US" altLang="zh-CN"/>
              <a:t>coremark</a:t>
            </a:r>
            <a:r>
              <a:rPr lang="zh-CN" altLang="en-US"/>
              <a:t>程序。</a:t>
            </a:r>
            <a:r>
              <a:rPr lang="en-US" altLang="zh-CN"/>
              <a:t>50mHz</a:t>
            </a:r>
            <a:r>
              <a:rPr lang="zh-CN" altLang="en-US"/>
              <a:t>时钟频率，</a:t>
            </a:r>
            <a:r>
              <a:rPr lang="en-US" altLang="zh-CN"/>
              <a:t>1.08V</a:t>
            </a:r>
            <a:r>
              <a:rPr lang="zh-CN" altLang="en-US"/>
              <a:t>工作电压，只有</a:t>
            </a:r>
            <a:r>
              <a:rPr lang="en-US" altLang="zh-CN"/>
              <a:t>4mW</a:t>
            </a:r>
            <a:r>
              <a:rPr lang="zh-CN" altLang="en-US"/>
              <a:t>，</a:t>
            </a:r>
            <a:r>
              <a:rPr lang="en-US" altLang="zh-CN"/>
              <a:t>35%</a:t>
            </a:r>
            <a:r>
              <a:rPr lang="zh-CN" altLang="en-US"/>
              <a:t>用于工作的</a:t>
            </a:r>
            <a:r>
              <a:rPr lang="en-US" altLang="zh-CN"/>
              <a:t>core</a:t>
            </a:r>
            <a:r>
              <a:rPr lang="zh-CN" altLang="en-US"/>
              <a:t>，另外</a:t>
            </a:r>
            <a:r>
              <a:rPr lang="en-US" altLang="zh-CN"/>
              <a:t>3</a:t>
            </a:r>
            <a:r>
              <a:rPr lang="zh-CN" altLang="en-US"/>
              <a:t>个闲置的核只消耗</a:t>
            </a:r>
            <a:r>
              <a:rPr lang="en-US" altLang="zh-CN"/>
              <a:t>2.8%. </a:t>
            </a:r>
            <a:r>
              <a:rPr lang="zh-CN" altLang="en-US"/>
              <a:t>其中</a:t>
            </a:r>
            <a:r>
              <a:rPr lang="en-US" altLang="zh-CN"/>
              <a:t>83%</a:t>
            </a:r>
            <a:r>
              <a:rPr lang="zh-CN" altLang="en-US"/>
              <a:t>主要是泄漏。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两个内核版本的功耗和能效已经在指令级进行了分析。 为了测定每条指令的功率和能耗，每条指令的功率由</a:t>
            </a:r>
            <a:r>
              <a:rPr lang="en-US" altLang="zh-CN"/>
              <a:t>TCDM</a:t>
            </a:r>
            <a:r>
              <a:rPr lang="zh-CN" altLang="en-US"/>
              <a:t>、</a:t>
            </a:r>
            <a:r>
              <a:rPr lang="en-US" altLang="zh-CN"/>
              <a:t>core</a:t>
            </a:r>
            <a:r>
              <a:rPr lang="zh-CN" altLang="en-US"/>
              <a:t>、和</a:t>
            </a:r>
            <a:r>
              <a:rPr lang="en-US" altLang="zh-CN"/>
              <a:t>I$</a:t>
            </a:r>
            <a:r>
              <a:rPr lang="zh-CN" altLang="en-US"/>
              <a:t>功率组成。循环执行时间取决于指令的延迟。</a:t>
            </a:r>
            <a:r>
              <a:rPr lang="en-US" altLang="zh-CN"/>
              <a:t>(</a:t>
            </a:r>
            <a:r>
              <a:rPr lang="zh-CN" altLang="en-US"/>
              <a:t>未对齐内存访问是</a:t>
            </a:r>
            <a:r>
              <a:rPr lang="en-US" altLang="zh-CN"/>
              <a:t>2</a:t>
            </a:r>
            <a:r>
              <a:rPr lang="zh-CN" altLang="en-US"/>
              <a:t>个周期，其他指令为一个周期</a:t>
            </a:r>
            <a:r>
              <a:rPr lang="en-US" altLang="zh-CN"/>
              <a:t>) </a:t>
            </a:r>
            <a:r>
              <a:rPr lang="zh-CN" altLang="en-US"/>
              <a:t>图</a:t>
            </a:r>
            <a:r>
              <a:rPr lang="en-US" altLang="zh-CN"/>
              <a:t>9</a:t>
            </a:r>
            <a:r>
              <a:rPr lang="zh-CN" altLang="en-US"/>
              <a:t>表示</a:t>
            </a:r>
            <a:r>
              <a:rPr lang="zh-CN" altLang="en-US">
                <a:sym typeface="+mn-ea"/>
              </a:rPr>
              <a:t>两个内核</a:t>
            </a:r>
            <a:r>
              <a:rPr lang="zh-CN" altLang="en-US"/>
              <a:t>不同类型指令的能耗。</a:t>
            </a:r>
            <a:r>
              <a:rPr lang="en-US" altLang="zh-CN"/>
              <a:t> nop</a:t>
            </a:r>
            <a:r>
              <a:rPr lang="zh-CN" altLang="en-US"/>
              <a:t>指令消耗最少，但不是</a:t>
            </a:r>
            <a:r>
              <a:rPr lang="en-US" altLang="zh-CN"/>
              <a:t>0</a:t>
            </a:r>
            <a:r>
              <a:rPr lang="zh-CN" altLang="en-US"/>
              <a:t>，因为它也在</a:t>
            </a:r>
            <a:r>
              <a:rPr lang="en-US" altLang="zh-CN"/>
              <a:t>I$/L0 buffer</a:t>
            </a:r>
            <a:r>
              <a:rPr lang="zh-CN" altLang="en-US"/>
              <a:t>中取指。然后是一系列的算术运算</a:t>
            </a:r>
            <a:r>
              <a:rPr lang="en-US" altLang="zh-CN"/>
              <a:t>(add mul mac dotp sdotp)</a:t>
            </a:r>
            <a:r>
              <a:rPr lang="zh-CN" altLang="en-US"/>
              <a:t>。由于扩展的</a:t>
            </a:r>
            <a:r>
              <a:rPr lang="en-US" altLang="zh-CN"/>
              <a:t>core</a:t>
            </a:r>
            <a:r>
              <a:rPr lang="zh-CN" altLang="en-US"/>
              <a:t>消耗资源更多，所以功耗更大。对于算术操作，可以看到轻微增加</a:t>
            </a:r>
            <a:r>
              <a:rPr lang="en-US" altLang="zh-CN"/>
              <a:t>4%.  </a:t>
            </a:r>
            <a:r>
              <a:rPr lang="zh-CN" altLang="en-US"/>
              <a:t>但是一些新指令</a:t>
            </a:r>
            <a:r>
              <a:rPr lang="en-US" altLang="zh-CN"/>
              <a:t>(mac sdotp shuffle )</a:t>
            </a:r>
            <a:r>
              <a:rPr lang="zh-CN" altLang="en-US"/>
              <a:t>比其他算术运算消耗更多功耗，实际上替代了多条指令，节省了能耗。比如，</a:t>
            </a:r>
            <a:r>
              <a:rPr lang="en-US" altLang="zh-CN"/>
              <a:t>shuffle</a:t>
            </a:r>
            <a:r>
              <a:rPr lang="zh-CN" altLang="en-US"/>
              <a:t>实现</a:t>
            </a:r>
            <a:r>
              <a:rPr lang="en-US" altLang="zh-CN"/>
              <a:t>bytes</a:t>
            </a:r>
            <a:r>
              <a:rPr lang="zh-CN" altLang="en-US"/>
              <a:t>或是</a:t>
            </a:r>
            <a:r>
              <a:rPr lang="en-US" altLang="zh-CN"/>
              <a:t>shorts</a:t>
            </a:r>
            <a:r>
              <a:rPr lang="zh-CN" altLang="en-US"/>
              <a:t>数据任意组合，消耗</a:t>
            </a:r>
            <a:r>
              <a:rPr lang="en-US" altLang="zh-CN"/>
              <a:t>50pJ</a:t>
            </a:r>
            <a:r>
              <a:rPr lang="zh-CN" altLang="en-US"/>
              <a:t>，相当于</a:t>
            </a:r>
            <a:r>
              <a:rPr lang="en-US" altLang="zh-CN"/>
              <a:t>3-4</a:t>
            </a:r>
            <a:r>
              <a:rPr lang="zh-CN" altLang="en-US"/>
              <a:t>条简单</a:t>
            </a:r>
            <a:r>
              <a:rPr lang="en-US" altLang="zh-CN"/>
              <a:t>ALU</a:t>
            </a:r>
            <a:r>
              <a:rPr lang="zh-CN" altLang="en-US"/>
              <a:t>指令，</a:t>
            </a:r>
            <a:r>
              <a:rPr lang="en-US" altLang="zh-CN"/>
              <a:t>90-120pJ</a:t>
            </a:r>
            <a:r>
              <a:rPr lang="zh-CN" altLang="en-US"/>
              <a:t>。</a:t>
            </a:r>
            <a:r>
              <a:rPr lang="en-US" altLang="zh-CN"/>
              <a:t> LSU</a:t>
            </a:r>
            <a:r>
              <a:rPr lang="zh-CN" altLang="en-US"/>
              <a:t>对于</a:t>
            </a:r>
            <a:r>
              <a:rPr lang="en-US" altLang="zh-CN"/>
              <a:t>SRAM</a:t>
            </a:r>
            <a:r>
              <a:rPr lang="zh-CN" altLang="en-US"/>
              <a:t>非对齐访问消耗</a:t>
            </a:r>
            <a:r>
              <a:rPr lang="en-US" altLang="zh-CN"/>
              <a:t>93-106pJ</a:t>
            </a:r>
            <a:r>
              <a:rPr lang="zh-CN" altLang="en-US"/>
              <a:t>，但软件操作需要</a:t>
            </a:r>
            <a:r>
              <a:rPr lang="en-US" altLang="zh-CN"/>
              <a:t>5</a:t>
            </a:r>
            <a:r>
              <a:rPr lang="zh-CN" altLang="en-US"/>
              <a:t>条指令，消耗</a:t>
            </a:r>
            <a:r>
              <a:rPr lang="en-US" altLang="zh-CN"/>
              <a:t>3</a:t>
            </a:r>
            <a:r>
              <a:rPr lang="zh-CN" altLang="en-US"/>
              <a:t>倍多的能耗。也可以看到，对于</a:t>
            </a:r>
            <a:r>
              <a:rPr lang="en-US" altLang="zh-CN"/>
              <a:t>SCM</a:t>
            </a:r>
            <a:r>
              <a:rPr lang="zh-CN" altLang="en-US"/>
              <a:t>的访问，平均比访问</a:t>
            </a:r>
            <a:r>
              <a:rPr lang="en-US" altLang="zh-CN"/>
              <a:t>SRAM</a:t>
            </a:r>
            <a:r>
              <a:rPr lang="zh-CN" altLang="en-US"/>
              <a:t>节省</a:t>
            </a:r>
            <a:r>
              <a:rPr lang="en-US" altLang="zh-CN"/>
              <a:t>46%</a:t>
            </a:r>
            <a:r>
              <a:rPr lang="zh-CN" altLang="en-US"/>
              <a:t>的能耗，但</a:t>
            </a:r>
            <a:r>
              <a:rPr lang="en-US" altLang="zh-CN"/>
              <a:t>SCM</a:t>
            </a:r>
            <a:r>
              <a:rPr lang="zh-CN" altLang="en-US"/>
              <a:t>面积消耗太大，所以大小有限制。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为了评估性能增益，一系列的基准测试程序包括加密内核</a:t>
            </a:r>
            <a:r>
              <a:rPr lang="en-US" altLang="zh-CN"/>
              <a:t>(crc,sha,aes, keccak)</a:t>
            </a:r>
            <a:r>
              <a:rPr lang="zh-CN" altLang="en-US"/>
              <a:t>、控制密集型应用程序</a:t>
            </a:r>
            <a:r>
              <a:rPr lang="en-US" altLang="zh-CN"/>
              <a:t>(斐波那契和冒泡排序)</a:t>
            </a:r>
            <a:r>
              <a:rPr lang="zh-CN" altLang="en-US"/>
              <a:t>、转换（</a:t>
            </a:r>
            <a:r>
              <a:rPr lang="en-US" altLang="zh-CN"/>
              <a:t>FFT</a:t>
            </a:r>
            <a:r>
              <a:rPr lang="zh-CN" altLang="en-US"/>
              <a:t>和</a:t>
            </a:r>
            <a:r>
              <a:rPr lang="en-US" altLang="zh-CN"/>
              <a:t>FDCT</a:t>
            </a:r>
            <a:r>
              <a:rPr lang="zh-CN" altLang="en-US"/>
              <a:t>）、更多数据密集型代数内核</a:t>
            </a:r>
            <a:r>
              <a:rPr lang="en-US" altLang="zh-CN"/>
              <a:t>(</a:t>
            </a:r>
            <a:r>
              <a:rPr lang="zh-CN" altLang="en-US"/>
              <a:t>矩阵加法和乘法</a:t>
            </a:r>
            <a:r>
              <a:rPr lang="en-US" altLang="zh-CN"/>
              <a:t>)</a:t>
            </a:r>
            <a:r>
              <a:rPr lang="zh-CN" altLang="en-US"/>
              <a:t>，各种</a:t>
            </a:r>
            <a:endParaRPr lang="zh-CN" altLang="en-US"/>
          </a:p>
          <a:p>
            <a:r>
              <a:rPr lang="zh-CN" altLang="en-US"/>
              <a:t>滤波器</a:t>
            </a:r>
            <a:r>
              <a:rPr lang="en-US" altLang="zh-CN"/>
              <a:t>(fir 2D</a:t>
            </a:r>
            <a:r>
              <a:rPr lang="zh-CN" altLang="en-US"/>
              <a:t>滤波器，卷积</a:t>
            </a:r>
            <a:r>
              <a:rPr lang="en-US" altLang="zh-CN"/>
              <a:t>)</a:t>
            </a:r>
            <a:r>
              <a:rPr lang="zh-CN" altLang="en-US"/>
              <a:t>经编译进行评测。还测试了一个运动检测应用程序，利用线性代数、卷积和滤波器。</a:t>
            </a:r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a</a:t>
            </a:r>
            <a:r>
              <a:rPr lang="zh-CN" altLang="en-US"/>
              <a:t>显示各执行种各种程序时的</a:t>
            </a:r>
            <a:r>
              <a:rPr lang="en-US" altLang="zh-CN"/>
              <a:t>IPC</a:t>
            </a:r>
            <a:r>
              <a:rPr lang="zh-CN" altLang="en-US"/>
              <a:t>。紫色</a:t>
            </a:r>
            <a:r>
              <a:rPr lang="en-US" altLang="zh-CN"/>
              <a:t>RISCV Basic</a:t>
            </a:r>
            <a:r>
              <a:rPr lang="zh-CN" altLang="en-US"/>
              <a:t>表示基本</a:t>
            </a:r>
            <a:r>
              <a:rPr lang="en-US" altLang="zh-CN"/>
              <a:t>core</a:t>
            </a:r>
            <a:r>
              <a:rPr lang="zh-CN" altLang="en-US"/>
              <a:t>，没有指令扩展。</a:t>
            </a:r>
            <a:r>
              <a:rPr lang="en-US" altLang="zh-CN"/>
              <a:t> RISCV extensions</a:t>
            </a:r>
            <a:r>
              <a:rPr lang="zh-CN" altLang="en-US"/>
              <a:t>表示加入前述的指令扩展，而黄色的图例</a:t>
            </a:r>
            <a:r>
              <a:rPr lang="en-US" altLang="zh-CN"/>
              <a:t>RISCV-built-ins</a:t>
            </a:r>
            <a:r>
              <a:rPr lang="zh-CN" altLang="en-US"/>
              <a:t>表示满功耗工作。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</a:t>
            </a:r>
            <a:r>
              <a:rPr lang="en-US" altLang="zh-CN"/>
              <a:t>b</a:t>
            </a:r>
            <a:r>
              <a:rPr lang="zh-CN" altLang="en-US"/>
              <a:t>显示采用硬件循环和地址后增模式后与普通</a:t>
            </a:r>
            <a:r>
              <a:rPr lang="en-US" altLang="zh-CN"/>
              <a:t>RISCV </a:t>
            </a:r>
            <a:r>
              <a:rPr lang="zh-CN" altLang="en-US"/>
              <a:t>指令集的加速比，观察到平均加速</a:t>
            </a:r>
            <a:r>
              <a:rPr lang="en-US" altLang="zh-CN"/>
              <a:t>37%. </a:t>
            </a:r>
            <a:r>
              <a:rPr lang="zh-CN" altLang="en-US"/>
              <a:t>如同期望，滤波器程序和线性代数有着常规的数据访问模式，加速收益最大。数据密集型程序主要通过</a:t>
            </a:r>
            <a:endParaRPr lang="zh-CN" altLang="en-US"/>
          </a:p>
          <a:p>
            <a:r>
              <a:rPr lang="zh-CN" altLang="en-US"/>
              <a:t>向量指令扩展来加速。这些程序中，最大加速比达到</a:t>
            </a:r>
            <a:r>
              <a:rPr lang="en-US" altLang="zh-CN"/>
              <a:t>13.2</a:t>
            </a:r>
            <a:r>
              <a:rPr lang="zh-CN" altLang="en-US"/>
              <a:t>倍，平均为</a:t>
            </a:r>
            <a:r>
              <a:rPr lang="en-US" altLang="zh-CN"/>
              <a:t>3.5</a:t>
            </a:r>
            <a:r>
              <a:rPr lang="zh-CN" altLang="en-US"/>
              <a:t>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图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表示扩展处理器的整体的能耗增益。平均增益为</a:t>
            </a:r>
            <a:r>
              <a:rPr lang="en-US" altLang="zh-CN">
                <a:sym typeface="+mn-ea"/>
              </a:rPr>
              <a:t>3.2</a:t>
            </a:r>
            <a:r>
              <a:rPr lang="zh-CN" altLang="en-US">
                <a:sym typeface="+mn-ea"/>
              </a:rPr>
              <a:t>倍。理想情况下，由于点积操作、硬件循环和地址后自增模式，矩阵乘法能耗增益达到</a:t>
            </a:r>
            <a:r>
              <a:rPr lang="en-US" altLang="zh-CN">
                <a:sym typeface="+mn-ea"/>
              </a:rPr>
              <a:t>10.2</a:t>
            </a:r>
            <a:r>
              <a:rPr lang="zh-CN" altLang="en-US">
                <a:sym typeface="+mn-ea"/>
              </a:rPr>
              <a:t>倍。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</a:t>
            </a:r>
            <a:r>
              <a:rPr lang="en-US" altLang="zh-CN"/>
              <a:t>d</a:t>
            </a:r>
            <a:r>
              <a:rPr lang="zh-CN" altLang="en-US"/>
              <a:t>表示各程序中压缩指令占比。</a:t>
            </a:r>
            <a:r>
              <a:rPr lang="en-US" altLang="zh-CN"/>
              <a:t>28.9-46.1%</a:t>
            </a:r>
            <a:r>
              <a:rPr lang="zh-CN" altLang="en-US"/>
              <a:t>的压缩指令。在扩展处理器核中，扩展指令没有对应的压缩指令，因此压缩指令占比要低。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 12 显示了在四核上处理矩阵乘法时几个成功流片的 PULP 芯片的能效。 </a:t>
            </a:r>
            <a:endParaRPr lang="zh-CN" altLang="en-US"/>
          </a:p>
          <a:p>
            <a:r>
              <a:rPr lang="en-US" altLang="zh-CN"/>
              <a:t>mia</a:t>
            </a:r>
            <a:r>
              <a:rPr lang="zh-CN" altLang="en-US"/>
              <a:t>并不支持点积操作</a:t>
            </a:r>
            <a:r>
              <a:rPr lang="en-US" altLang="zh-CN"/>
              <a:t> 	</a:t>
            </a:r>
            <a:endParaRPr lang="en-US" altLang="zh-CN"/>
          </a:p>
          <a:p>
            <a:r>
              <a:rPr lang="en-US" altLang="zh-CN"/>
              <a:t>1.PULPv2、Mia 和本文以 SCM 为特色，允许 NT 操作。 PULPV2</a:t>
            </a:r>
            <a:r>
              <a:rPr lang="zh-CN" altLang="en-US"/>
              <a:t>工作电压低至</a:t>
            </a:r>
            <a:r>
              <a:rPr lang="en-US" altLang="zh-CN"/>
              <a:t>0.46V</a:t>
            </a:r>
            <a:r>
              <a:rPr lang="zh-CN" altLang="en-US"/>
              <a:t>，对于矩阵乘法仅消耗</a:t>
            </a:r>
            <a:r>
              <a:rPr lang="en-US" altLang="zh-CN"/>
              <a:t>1.3mJ</a:t>
            </a:r>
            <a:r>
              <a:rPr lang="zh-CN" altLang="en-US"/>
              <a:t>，比在</a:t>
            </a:r>
            <a:r>
              <a:rPr lang="en-US" altLang="zh-CN"/>
              <a:t>1.1V</a:t>
            </a:r>
            <a:r>
              <a:rPr lang="zh-CN" altLang="en-US"/>
              <a:t>工作时能耗低</a:t>
            </a:r>
            <a:r>
              <a:rPr lang="en-US" altLang="zh-CN"/>
              <a:t>5</a:t>
            </a:r>
            <a:r>
              <a:rPr lang="zh-CN" altLang="en-US"/>
              <a:t>倍。平均每条指令能耗</a:t>
            </a:r>
            <a:r>
              <a:rPr lang="en-US" altLang="zh-CN"/>
              <a:t>52pJ/op(1.08V),10pJ/op(0.46V)	</a:t>
            </a:r>
            <a:endParaRPr lang="en-US" altLang="zh-CN"/>
          </a:p>
          <a:p>
            <a:r>
              <a:rPr lang="en-US" altLang="zh-CN"/>
              <a:t>2.28nm-PULPV2</a:t>
            </a:r>
            <a:r>
              <a:rPr lang="zh-CN" altLang="en-US"/>
              <a:t>相比于</a:t>
            </a:r>
            <a:r>
              <a:rPr lang="en-US" altLang="zh-CN"/>
              <a:t>65nmRISCV-base cluster(both</a:t>
            </a:r>
            <a:r>
              <a:rPr lang="zh-CN" altLang="en-US"/>
              <a:t>相同指令集没有</a:t>
            </a:r>
            <a:r>
              <a:rPr lang="en-US" altLang="zh-CN"/>
              <a:t>ISA</a:t>
            </a:r>
            <a:r>
              <a:rPr lang="zh-CN" altLang="en-US"/>
              <a:t>扩展</a:t>
            </a:r>
            <a:r>
              <a:rPr lang="en-US" altLang="zh-CN"/>
              <a:t>)</a:t>
            </a:r>
            <a:r>
              <a:rPr lang="zh-CN" altLang="en-US"/>
              <a:t>，节省</a:t>
            </a:r>
            <a:r>
              <a:rPr lang="en-US" altLang="zh-CN"/>
              <a:t>2.3</a:t>
            </a:r>
            <a:r>
              <a:rPr lang="zh-CN" altLang="en-US"/>
              <a:t>倍能耗。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然后看到，</a:t>
            </a:r>
            <a:r>
              <a:rPr lang="en-US" altLang="zh-CN"/>
              <a:t>65nm</a:t>
            </a:r>
            <a:r>
              <a:rPr lang="zh-CN" altLang="en-US"/>
              <a:t>的</a:t>
            </a:r>
            <a:r>
              <a:rPr lang="en-US" altLang="zh-CN"/>
              <a:t>mia</a:t>
            </a:r>
            <a:r>
              <a:rPr lang="zh-CN" altLang="en-US"/>
              <a:t>中</a:t>
            </a:r>
            <a:r>
              <a:rPr lang="en-US" altLang="zh-CN"/>
              <a:t>hardware loops</a:t>
            </a:r>
            <a:r>
              <a:rPr lang="zh-CN" altLang="en-US"/>
              <a:t>和</a:t>
            </a:r>
            <a:r>
              <a:rPr lang="en-US" altLang="zh-CN"/>
              <a:t>postincrement insrs</a:t>
            </a:r>
            <a:r>
              <a:rPr lang="zh-CN" altLang="en-US"/>
              <a:t>的引入缩小了这个差距，相比于</a:t>
            </a:r>
            <a:r>
              <a:rPr lang="en-US" altLang="zh-CN"/>
              <a:t>65nm RISCV base cluster</a:t>
            </a:r>
            <a:r>
              <a:rPr lang="zh-CN" altLang="en-US"/>
              <a:t>，两者工艺相同，速度提高</a:t>
            </a:r>
            <a:r>
              <a:rPr lang="en-US" altLang="zh-CN"/>
              <a:t>1.8</a:t>
            </a:r>
            <a:r>
              <a:rPr lang="zh-CN" altLang="en-US"/>
              <a:t>倍。</a:t>
            </a:r>
            <a:r>
              <a:rPr lang="en-US" altLang="zh-CN"/>
              <a:t> 	</a:t>
            </a:r>
            <a:endParaRPr lang="en-US" altLang="zh-CN"/>
          </a:p>
          <a:p>
            <a:r>
              <a:rPr lang="en-US" altLang="zh-CN"/>
              <a:t>4.28nm</a:t>
            </a:r>
            <a:r>
              <a:rPr lang="zh-CN" altLang="en-US"/>
              <a:t>的</a:t>
            </a:r>
            <a:r>
              <a:rPr lang="en-US" altLang="zh-CN"/>
              <a:t>riscv++(ISA</a:t>
            </a:r>
            <a:r>
              <a:rPr lang="zh-CN" altLang="en-US"/>
              <a:t>扩展</a:t>
            </a:r>
            <a:r>
              <a:rPr lang="en-US" altLang="zh-CN"/>
              <a:t>)</a:t>
            </a:r>
            <a:r>
              <a:rPr lang="zh-CN" altLang="en-US"/>
              <a:t>相比和</a:t>
            </a:r>
            <a:r>
              <a:rPr lang="en-US" altLang="zh-CN"/>
              <a:t>28nm</a:t>
            </a:r>
            <a:r>
              <a:rPr lang="zh-CN" altLang="en-US"/>
              <a:t>的</a:t>
            </a:r>
            <a:r>
              <a:rPr lang="en-US" altLang="zh-CN">
                <a:sym typeface="+mn-ea"/>
              </a:rPr>
              <a:t>pulpv2(</a:t>
            </a:r>
            <a:r>
              <a:rPr lang="zh-CN" altLang="en-US">
                <a:sym typeface="+mn-ea"/>
              </a:rPr>
              <a:t>没有指令扩展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，在</a:t>
            </a:r>
            <a:r>
              <a:rPr lang="en-US" altLang="zh-CN">
                <a:sym typeface="+mn-ea"/>
              </a:rPr>
              <a:t>NT</a:t>
            </a:r>
            <a:r>
              <a:rPr lang="zh-CN" altLang="en-US">
                <a:sym typeface="+mn-ea"/>
              </a:rPr>
              <a:t>电压时，能效提高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倍，</a:t>
            </a:r>
            <a:r>
              <a:rPr lang="zh-CN" altLang="en-US">
                <a:sym typeface="+mn-ea"/>
              </a:rPr>
              <a:t>由于点积指令，带来最大的加速。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5.65nm riscv++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65nm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mia</a:t>
            </a:r>
            <a:r>
              <a:rPr lang="zh-CN" altLang="en-US">
                <a:sym typeface="+mn-ea"/>
              </a:rPr>
              <a:t>相比，工艺相同，但支持点积指令，提高了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倍的能效。</a:t>
            </a:r>
            <a:r>
              <a:rPr lang="en-US" altLang="zh-CN">
                <a:sym typeface="+mn-ea"/>
              </a:rPr>
              <a:t>      	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6.65nm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Fulmine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65nm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riscv++</a:t>
            </a:r>
            <a:r>
              <a:rPr lang="zh-CN" altLang="en-US">
                <a:sym typeface="+mn-ea"/>
              </a:rPr>
              <a:t>类似，但最低工作电压要高很多，不支持</a:t>
            </a:r>
            <a:r>
              <a:rPr lang="en-US" altLang="zh-CN">
                <a:sym typeface="+mn-ea"/>
              </a:rPr>
              <a:t>NT</a:t>
            </a:r>
            <a:r>
              <a:rPr lang="zh-CN" altLang="en-US">
                <a:sym typeface="+mn-ea"/>
              </a:rPr>
              <a:t>操作。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该图还显示了先进工艺技术</a:t>
            </a:r>
            <a:r>
              <a:rPr lang="en-US" altLang="zh-CN">
                <a:sym typeface="+mn-ea"/>
              </a:rPr>
              <a:t>28nmFDSOI</a:t>
            </a:r>
            <a:r>
              <a:rPr lang="zh-CN" altLang="en-US">
                <a:sym typeface="+mn-ea"/>
              </a:rPr>
              <a:t>的预期能效。与</a:t>
            </a:r>
            <a:r>
              <a:rPr lang="en-US" altLang="zh-CN">
                <a:sym typeface="+mn-ea"/>
              </a:rPr>
              <a:t>65nm</a:t>
            </a:r>
            <a:r>
              <a:rPr lang="zh-CN" altLang="en-US">
                <a:sym typeface="+mn-ea"/>
              </a:rPr>
              <a:t>相比，</a:t>
            </a:r>
            <a:r>
              <a:rPr lang="en-US" altLang="zh-CN">
                <a:sym typeface="+mn-ea"/>
              </a:rPr>
              <a:t>28nm</a:t>
            </a:r>
            <a:r>
              <a:rPr lang="zh-CN" altLang="en-US">
                <a:sym typeface="+mn-ea"/>
              </a:rPr>
              <a:t>工艺在阈值操作电压条件下又减少了</a:t>
            </a:r>
            <a:r>
              <a:rPr lang="en-US" altLang="zh-CN">
                <a:sym typeface="+mn-ea"/>
              </a:rPr>
              <a:t>1.9</a:t>
            </a:r>
            <a:r>
              <a:rPr lang="zh-CN" altLang="en-US">
                <a:sym typeface="+mn-ea"/>
              </a:rPr>
              <a:t>倍的能耗。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该图还显示了先进工艺技术</a:t>
            </a:r>
            <a:r>
              <a:rPr lang="en-US" altLang="zh-CN">
                <a:sym typeface="+mn-ea"/>
              </a:rPr>
              <a:t>28nmFDSOI</a:t>
            </a:r>
            <a:r>
              <a:rPr lang="zh-CN" altLang="en-US">
                <a:sym typeface="+mn-ea"/>
              </a:rPr>
              <a:t>的预期能效。与</a:t>
            </a:r>
            <a:r>
              <a:rPr lang="en-US" altLang="zh-CN">
                <a:sym typeface="+mn-ea"/>
              </a:rPr>
              <a:t>65nm</a:t>
            </a:r>
            <a:r>
              <a:rPr lang="zh-CN" altLang="en-US">
                <a:sym typeface="+mn-ea"/>
              </a:rPr>
              <a:t>相比，</a:t>
            </a:r>
            <a:r>
              <a:rPr lang="en-US" altLang="zh-CN">
                <a:sym typeface="+mn-ea"/>
              </a:rPr>
              <a:t>28nm</a:t>
            </a:r>
            <a:r>
              <a:rPr lang="zh-CN" altLang="en-US">
                <a:sym typeface="+mn-ea"/>
              </a:rPr>
              <a:t>工艺在阈值操作电压条件下又减少了</a:t>
            </a:r>
            <a:r>
              <a:rPr lang="en-US" altLang="zh-CN">
                <a:sym typeface="+mn-ea"/>
              </a:rPr>
              <a:t>1.9</a:t>
            </a:r>
            <a:r>
              <a:rPr lang="zh-CN" altLang="en-US">
                <a:sym typeface="+mn-ea"/>
              </a:rPr>
              <a:t>倍的能耗。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1.28nm</a:t>
            </a:r>
            <a:r>
              <a:rPr lang="zh-CN" altLang="en-US">
                <a:sym typeface="+mn-ea"/>
              </a:rPr>
              <a:t>工艺下</a:t>
            </a:r>
            <a:r>
              <a:rPr lang="en-US" altLang="zh-CN">
                <a:sym typeface="+mn-ea"/>
              </a:rPr>
              <a:t>cluster</a:t>
            </a:r>
            <a:r>
              <a:rPr lang="zh-CN" altLang="en-US">
                <a:sym typeface="+mn-ea"/>
              </a:rPr>
              <a:t>在阈值电压工作时，实现</a:t>
            </a:r>
            <a:r>
              <a:rPr lang="en-US" altLang="zh-CN">
                <a:sym typeface="+mn-ea"/>
              </a:rPr>
              <a:t>193MOPS/mW</a:t>
            </a:r>
            <a:r>
              <a:rPr lang="zh-CN" altLang="en-US">
                <a:sym typeface="+mn-ea"/>
              </a:rPr>
              <a:t>，相当于</a:t>
            </a:r>
            <a:r>
              <a:rPr lang="en-US" altLang="zh-CN">
                <a:sym typeface="+mn-ea"/>
              </a:rPr>
              <a:t>5.2pJ/op</a:t>
            </a:r>
            <a:r>
              <a:rPr lang="zh-CN" altLang="en-US">
                <a:sym typeface="+mn-ea"/>
              </a:rPr>
              <a:t>，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提出的</a:t>
            </a:r>
            <a:r>
              <a:rPr lang="en-US" altLang="zh-CN">
                <a:sym typeface="+mn-ea"/>
              </a:rPr>
              <a:t>RISCV cluster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0.46-11V</a:t>
            </a:r>
            <a:r>
              <a:rPr lang="zh-CN" altLang="en-US">
                <a:sym typeface="+mn-ea"/>
              </a:rPr>
              <a:t>电压下工作，计算吞吐量达到</a:t>
            </a:r>
            <a:r>
              <a:rPr lang="en-US" altLang="zh-CN">
                <a:sym typeface="+mn-ea"/>
              </a:rPr>
              <a:t>0.150-2.35GOPS</a:t>
            </a:r>
            <a:r>
              <a:rPr lang="zh-CN" altLang="en-US">
                <a:sym typeface="+mn-ea"/>
              </a:rPr>
              <a:t>，能耗减少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阈值电压</a:t>
            </a:r>
            <a:r>
              <a:rPr lang="en-US" altLang="zh-CN">
                <a:sym typeface="+mn-ea"/>
              </a:rPr>
              <a:t>NT</a:t>
            </a:r>
            <a:r>
              <a:rPr lang="zh-CN" altLang="en-US">
                <a:sym typeface="+mn-ea"/>
              </a:rPr>
              <a:t>操作效果：</a:t>
            </a:r>
            <a:r>
              <a:rPr lang="en-US" altLang="zh-CN">
                <a:sym typeface="+mn-ea"/>
              </a:rPr>
              <a:t>0.46V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1mW</a:t>
            </a:r>
            <a:r>
              <a:rPr lang="zh-CN" altLang="en-US">
                <a:sym typeface="+mn-ea"/>
              </a:rPr>
              <a:t>功耗，</a:t>
            </a:r>
            <a:r>
              <a:rPr lang="en-US" altLang="zh-CN">
                <a:sym typeface="+mn-ea"/>
              </a:rPr>
              <a:t>40MHz</a:t>
            </a:r>
            <a:r>
              <a:rPr lang="zh-CN" altLang="en-US">
                <a:sym typeface="+mn-ea"/>
              </a:rPr>
              <a:t>时钟频率，算法</a:t>
            </a:r>
            <a:r>
              <a:rPr lang="en-US" altLang="zh-CN">
                <a:sym typeface="+mn-ea"/>
              </a:rPr>
              <a:t>0.15GOPS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多核架构</a:t>
            </a:r>
            <a:r>
              <a:rPr lang="en-US" altLang="zh-CN"/>
              <a:t>Cluster</a:t>
            </a:r>
            <a:r>
              <a:rPr lang="zh-CN" altLang="en-US"/>
              <a:t>采用可配置的核数量</a:t>
            </a:r>
            <a:r>
              <a:rPr lang="en-US" altLang="zh-CN"/>
              <a:t>——</a:t>
            </a:r>
            <a:r>
              <a:rPr lang="zh-CN" altLang="en-US"/>
              <a:t>四核，增强性能，提升运算能力。同时可编程，灵活性强。</a:t>
            </a:r>
            <a:r>
              <a:rPr lang="en-US" altLang="zh-CN"/>
              <a:t>  </a:t>
            </a:r>
            <a:r>
              <a:rPr lang="zh-CN" altLang="en-US"/>
              <a:t>单核在阈值电压下工作，可能存储器不能正常工作，晶体管不能稳定存储数据。为此选用</a:t>
            </a:r>
            <a:r>
              <a:rPr lang="en-US" altLang="zh-CN"/>
              <a:t>SCM</a:t>
            </a:r>
            <a:r>
              <a:rPr lang="zh-CN" altLang="en-US"/>
              <a:t>存储，这种介质以面积为代价，即使在阈值电压下，也能稳定工作存储数据。</a:t>
            </a:r>
            <a:r>
              <a:rPr lang="en-US" altLang="zh-CN"/>
              <a:t>  	 </a:t>
            </a:r>
            <a:r>
              <a:rPr lang="zh-CN" altLang="en-US"/>
              <a:t>多核低功耗设计主要挑战依旧在于存储器架构。之前单核</a:t>
            </a:r>
            <a:r>
              <a:rPr lang="en-US" altLang="zh-CN"/>
              <a:t>MCU</a:t>
            </a:r>
            <a:r>
              <a:rPr lang="zh-CN" altLang="en-US"/>
              <a:t>访问数据和指令从单端口的专用存储单元读取。这对于多核架构发挥性能来说不太够。因为多核访问存储带宽要增加，单端口也不行。但复杂的多核缓存架构又不符合功耗预算。而且多核同时访问一整块存储数据单元，多个地址访问接口，延时以及功耗很大。为此选用了</a:t>
            </a:r>
            <a:r>
              <a:rPr lang="en-US" altLang="zh-CN"/>
              <a:t>TCDM</a:t>
            </a:r>
            <a:r>
              <a:rPr lang="zh-CN" altLang="en-US"/>
              <a:t>这种分隔开的每个小存储器，所谓便签式存储。这样访问延迟降低，以及功耗。</a:t>
            </a:r>
            <a:endParaRPr lang="zh-CN" altLang="en-US"/>
          </a:p>
          <a:p>
            <a:r>
              <a:rPr lang="zh-CN" altLang="en-US"/>
              <a:t>这里选用</a:t>
            </a:r>
            <a:r>
              <a:rPr lang="en-US" altLang="zh-CN"/>
              <a:t>2D</a:t>
            </a:r>
            <a:r>
              <a:rPr lang="zh-CN" altLang="en-US"/>
              <a:t>卷积不仅是因为是最先进的传感器数据处理中非常普遍的算力，而且还包含与数字滤波</a:t>
            </a:r>
            <a:r>
              <a:rPr lang="en-US" altLang="zh-CN"/>
              <a:t>(FIR</a:t>
            </a:r>
            <a:r>
              <a:rPr lang="zh-CN" altLang="en-US"/>
              <a:t>、</a:t>
            </a:r>
            <a:r>
              <a:rPr lang="en-US" altLang="zh-CN"/>
              <a:t>IIR)</a:t>
            </a:r>
            <a:r>
              <a:rPr lang="zh-CN" altLang="en-US"/>
              <a:t>和统计信号处理（矩阵向量积）相同的迭代模式。</a:t>
            </a:r>
            <a:endParaRPr lang="zh-CN" altLang="en-US"/>
          </a:p>
          <a:p>
            <a:r>
              <a:rPr lang="zh-CN" altLang="en-US"/>
              <a:t>指令集访问优化后续在单核架构介绍中详细说明</a:t>
            </a:r>
            <a:r>
              <a:rPr lang="en-US" altLang="zh-CN"/>
              <a:t>		</a:t>
            </a:r>
            <a:r>
              <a:rPr lang="zh-CN" altLang="en-US"/>
              <a:t>数据访问优化先通过一个卷积运算示例来说明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流水线级数越多，允许更高的执行频率：增加级数，可以缩短关键路径；但也会增加数据冒险，降低</a:t>
            </a:r>
            <a:r>
              <a:rPr lang="en-US" altLang="zh-CN"/>
              <a:t>IPC</a:t>
            </a:r>
            <a:r>
              <a:rPr lang="zh-CN" altLang="en-US"/>
              <a:t>。对于高性能处理器，频率十分关键，会引入很多优化：分支预测、预取指</a:t>
            </a:r>
            <a:r>
              <a:rPr lang="en-US" altLang="zh-CN"/>
              <a:t>buffer</a:t>
            </a:r>
            <a:r>
              <a:rPr lang="zh-CN" altLang="en-US"/>
              <a:t>、推测等等。但是这些带来额外的功耗并不适用于</a:t>
            </a:r>
            <a:r>
              <a:rPr lang="en-US" altLang="zh-CN"/>
              <a:t>ULP</a:t>
            </a:r>
            <a:r>
              <a:rPr lang="zh-CN" altLang="en-US"/>
              <a:t>，因此浅的流水线架构</a:t>
            </a:r>
            <a:r>
              <a:rPr lang="en-US" altLang="zh-CN"/>
              <a:t>1-5</a:t>
            </a:r>
            <a:r>
              <a:rPr lang="zh-CN" altLang="en-US"/>
              <a:t>，高</a:t>
            </a:r>
            <a:r>
              <a:rPr lang="en-US" altLang="zh-CN"/>
              <a:t>IPC</a:t>
            </a:r>
            <a:r>
              <a:rPr lang="zh-CN" altLang="en-US"/>
              <a:t>更为合适。</a:t>
            </a:r>
            <a:endParaRPr lang="zh-CN" altLang="en-US"/>
          </a:p>
          <a:p>
            <a:r>
              <a:rPr lang="zh-CN" altLang="en-US"/>
              <a:t>保持</a:t>
            </a:r>
            <a:r>
              <a:rPr lang="en-US" altLang="zh-CN"/>
              <a:t>IPC</a:t>
            </a:r>
            <a:r>
              <a:rPr lang="zh-CN" altLang="en-US"/>
              <a:t>为高是为了尽可能减少流水线停顿。比如</a:t>
            </a:r>
            <a:r>
              <a:rPr lang="en-US" altLang="zh-CN"/>
              <a:t>Cortex-M4</a:t>
            </a:r>
            <a:r>
              <a:rPr lang="zh-CN" altLang="en-US"/>
              <a:t>核，采用三级流水线架构：取指</a:t>
            </a:r>
            <a:r>
              <a:rPr lang="en-US" altLang="zh-CN"/>
              <a:t>-</a:t>
            </a:r>
            <a:r>
              <a:rPr lang="zh-CN" altLang="en-US"/>
              <a:t>译码</a:t>
            </a:r>
            <a:r>
              <a:rPr lang="en-US" altLang="zh-CN"/>
              <a:t>-</a:t>
            </a:r>
            <a:r>
              <a:rPr lang="zh-CN" altLang="en-US"/>
              <a:t>执行，一个单端口写回到寄存器堆。由于第四级写回阶段，以及</a:t>
            </a:r>
            <a:r>
              <a:rPr lang="en-US" altLang="zh-CN"/>
              <a:t>LSU</a:t>
            </a:r>
            <a:r>
              <a:rPr lang="zh-CN" altLang="en-US"/>
              <a:t>单独的写回端口。所以</a:t>
            </a:r>
            <a:r>
              <a:rPr lang="en-US" altLang="zh-CN"/>
              <a:t>ARM</a:t>
            </a:r>
            <a:r>
              <a:rPr lang="zh-CN" altLang="en-US"/>
              <a:t>在执行</a:t>
            </a:r>
            <a:r>
              <a:rPr lang="en-US" altLang="zh-CN"/>
              <a:t>load</a:t>
            </a:r>
            <a:r>
              <a:rPr lang="zh-CN" altLang="en-US"/>
              <a:t>时需要流水线停顿。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比如</a:t>
            </a:r>
            <a:r>
              <a:rPr lang="en-US" altLang="zh-CN"/>
              <a:t>Cortex-M4</a:t>
            </a:r>
            <a:r>
              <a:rPr lang="zh-CN" altLang="en-US"/>
              <a:t>核，采用三级流水线架构：取指</a:t>
            </a:r>
            <a:r>
              <a:rPr lang="en-US" altLang="zh-CN"/>
              <a:t>-</a:t>
            </a:r>
            <a:r>
              <a:rPr lang="zh-CN" altLang="en-US"/>
              <a:t>译码</a:t>
            </a:r>
            <a:r>
              <a:rPr lang="en-US" altLang="zh-CN"/>
              <a:t>-</a:t>
            </a:r>
            <a:r>
              <a:rPr lang="zh-CN" altLang="en-US"/>
              <a:t>执行，一个单端口写回到寄存器堆。</a:t>
            </a:r>
            <a:r>
              <a:rPr lang="en-US" altLang="zh-CN"/>
              <a:t>ARM</a:t>
            </a:r>
            <a:r>
              <a:rPr lang="zh-CN" altLang="en-US"/>
              <a:t>在执行</a:t>
            </a:r>
            <a:r>
              <a:rPr lang="en-US" altLang="zh-CN"/>
              <a:t>load</a:t>
            </a:r>
            <a:r>
              <a:rPr lang="zh-CN" altLang="en-US"/>
              <a:t>时需要流水线停顿。</a:t>
            </a:r>
            <a:endParaRPr lang="zh-CN" altLang="en-US"/>
          </a:p>
          <a:p>
            <a:r>
              <a:rPr lang="zh-CN" altLang="en-US"/>
              <a:t>ARM 编译器通过尽可能地对加载/存储操作进行分组来减少此类停顿，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LSU</a:t>
            </a:r>
            <a:r>
              <a:rPr lang="zh-CN" altLang="en-US"/>
              <a:t>单元有单独的写回到寄存器</a:t>
            </a:r>
            <a:r>
              <a:rPr lang="en-US" altLang="zh-CN"/>
              <a:t>RF</a:t>
            </a:r>
            <a:r>
              <a:rPr lang="zh-CN" altLang="en-US"/>
              <a:t>的端口，即写回到</a:t>
            </a:r>
            <a:r>
              <a:rPr lang="en-US" altLang="zh-CN"/>
              <a:t>RF</a:t>
            </a:r>
            <a:r>
              <a:rPr lang="zh-CN" altLang="en-US"/>
              <a:t>的有两个端口：执行单元和</a:t>
            </a:r>
            <a:r>
              <a:rPr lang="en-US" altLang="zh-CN"/>
              <a:t>LSU</a:t>
            </a:r>
            <a:endParaRPr lang="en-US" altLang="zh-CN"/>
          </a:p>
          <a:p>
            <a:r>
              <a:rPr lang="zh-CN" altLang="en-US"/>
              <a:t>文章中处理器核一条指令分四个阶段执行，能够同时取指和访问存储单元进行写回，相比于</a:t>
            </a:r>
            <a:r>
              <a:rPr lang="en-US" altLang="zh-CN"/>
              <a:t>M4</a:t>
            </a:r>
            <a:r>
              <a:rPr lang="zh-CN" altLang="en-US"/>
              <a:t>，减少了一定流水线停顿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32bit</a:t>
            </a:r>
            <a:r>
              <a:rPr lang="zh-CN" altLang="en-US"/>
              <a:t>指令和</a:t>
            </a:r>
            <a:r>
              <a:rPr lang="en-US" altLang="zh-CN"/>
              <a:t>16bits</a:t>
            </a:r>
            <a:r>
              <a:rPr lang="zh-CN" altLang="en-US"/>
              <a:t>指令区别在于，</a:t>
            </a:r>
            <a:r>
              <a:rPr lang="en-US" altLang="zh-CN"/>
              <a:t>16b</a:t>
            </a:r>
            <a:r>
              <a:rPr lang="zh-CN" altLang="en-US"/>
              <a:t>压缩指令，寄存器地址以及立即数编码空间要要少一些。压缩指令目的在于节约</a:t>
            </a:r>
            <a:r>
              <a:rPr lang="en-US" altLang="zh-CN"/>
              <a:t>ICache</a:t>
            </a:r>
            <a:r>
              <a:rPr lang="zh-CN" altLang="en-US"/>
              <a:t>存储空间。在译码时也是先对</a:t>
            </a:r>
            <a:r>
              <a:rPr lang="en-US" altLang="zh-CN"/>
              <a:t>16bits</a:t>
            </a:r>
            <a:r>
              <a:rPr lang="zh-CN" altLang="en-US"/>
              <a:t>指令解压为</a:t>
            </a:r>
            <a:r>
              <a:rPr lang="en-US" altLang="zh-CN"/>
              <a:t>32</a:t>
            </a:r>
            <a:r>
              <a:rPr lang="zh-CN" altLang="en-US"/>
              <a:t>位，相应位补充为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  </a:t>
            </a:r>
            <a:r>
              <a:rPr lang="zh-CN" altLang="en-US"/>
              <a:t>统一对</a:t>
            </a:r>
            <a:r>
              <a:rPr lang="en-US" altLang="zh-CN"/>
              <a:t>32b</a:t>
            </a:r>
            <a:r>
              <a:rPr lang="zh-CN" altLang="en-US"/>
              <a:t>指令进行译码、执行。</a:t>
            </a:r>
            <a:endParaRPr lang="zh-CN" altLang="en-US"/>
          </a:p>
          <a:p>
            <a:r>
              <a:rPr lang="en-US" altLang="zh-CN"/>
              <a:t>32b</a:t>
            </a:r>
            <a:r>
              <a:rPr lang="zh-CN" altLang="en-US"/>
              <a:t>指令，每次</a:t>
            </a:r>
            <a:r>
              <a:rPr lang="en-US" altLang="zh-CN"/>
              <a:t>PC</a:t>
            </a:r>
            <a:r>
              <a:rPr lang="zh-CN" altLang="en-US"/>
              <a:t>计数器</a:t>
            </a:r>
            <a:r>
              <a:rPr lang="en-US" altLang="zh-CN"/>
              <a:t>+4</a:t>
            </a:r>
            <a:r>
              <a:rPr lang="zh-CN" altLang="en-US"/>
              <a:t>顺序得到下一条指令地址，即使跳转指令，</a:t>
            </a:r>
            <a:r>
              <a:rPr lang="en-US" altLang="zh-CN"/>
              <a:t>PC</a:t>
            </a:r>
            <a:r>
              <a:rPr lang="zh-CN" altLang="en-US"/>
              <a:t>计数器低</a:t>
            </a:r>
            <a:r>
              <a:rPr lang="en-US" altLang="zh-CN"/>
              <a:t>2bits</a:t>
            </a:r>
            <a:r>
              <a:rPr lang="zh-CN" altLang="en-US"/>
              <a:t>一直是</a:t>
            </a:r>
            <a:r>
              <a:rPr lang="en-US" altLang="zh-CN"/>
              <a:t>0</a:t>
            </a:r>
            <a:r>
              <a:rPr lang="zh-CN" altLang="en-US"/>
              <a:t>，即被</a:t>
            </a:r>
            <a:r>
              <a:rPr lang="en-US" altLang="zh-CN"/>
              <a:t>4</a:t>
            </a:r>
            <a:r>
              <a:rPr lang="zh-CN" altLang="en-US"/>
              <a:t>整除</a:t>
            </a:r>
            <a:endParaRPr lang="zh-CN" altLang="en-US"/>
          </a:p>
          <a:p>
            <a:r>
              <a:rPr lang="zh-CN" altLang="en-US"/>
              <a:t>如果存在压缩指令，如右图所示，</a:t>
            </a:r>
            <a:r>
              <a:rPr lang="en-US" altLang="zh-CN"/>
              <a:t>PC</a:t>
            </a:r>
            <a:r>
              <a:rPr lang="zh-CN" altLang="en-US"/>
              <a:t>地址每次都是</a:t>
            </a:r>
            <a:r>
              <a:rPr lang="en-US" altLang="zh-CN"/>
              <a:t>+4</a:t>
            </a:r>
            <a:r>
              <a:rPr lang="zh-CN" altLang="en-US"/>
              <a:t>，但对于地址</a:t>
            </a:r>
            <a:r>
              <a:rPr lang="en-US" altLang="zh-CN"/>
              <a:t>0x0022</a:t>
            </a:r>
            <a:r>
              <a:rPr lang="zh-CN" altLang="en-US"/>
              <a:t>处的指令，需要两次取指，</a:t>
            </a:r>
            <a:r>
              <a:rPr lang="en-US" altLang="zh-CN"/>
              <a:t>PC=20</a:t>
            </a:r>
            <a:r>
              <a:rPr lang="zh-CN" altLang="en-US"/>
              <a:t>和</a:t>
            </a:r>
            <a:r>
              <a:rPr lang="en-US" altLang="zh-CN"/>
              <a:t>PC=24</a:t>
            </a:r>
            <a:r>
              <a:rPr lang="zh-CN" altLang="en-US"/>
              <a:t>取两次，进行拼接。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未对齐问题依然存在，转移到</a:t>
            </a:r>
            <a:r>
              <a:rPr lang="en-US" altLang="zh-CN"/>
              <a:t>cache line</a:t>
            </a:r>
            <a:r>
              <a:rPr lang="zh-CN" altLang="en-US"/>
              <a:t>边界：如图中</a:t>
            </a:r>
            <a:r>
              <a:rPr lang="en-US" altLang="zh-CN"/>
              <a:t>32b</a:t>
            </a:r>
            <a:r>
              <a:rPr lang="zh-CN" altLang="en-US"/>
              <a:t>指令被分开到两条</a:t>
            </a:r>
            <a:r>
              <a:rPr lang="en-US" altLang="zh-CN"/>
              <a:t>cache line</a:t>
            </a:r>
            <a:r>
              <a:rPr lang="zh-CN" altLang="en-US"/>
              <a:t>中。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程序中经常碰到循环语句，为降低这部分开销，设置硬件循环控制器。</a:t>
            </a:r>
            <a:endParaRPr lang="zh-CN"/>
          </a:p>
          <a:p>
            <a:r>
              <a:rPr lang="zh-CN" altLang="en-US"/>
              <a:t>无论何时</a:t>
            </a:r>
            <a:r>
              <a:rPr lang="en-US" altLang="zh-CN"/>
              <a:t>PC</a:t>
            </a:r>
            <a:r>
              <a:rPr lang="zh-CN" altLang="en-US"/>
              <a:t>计数器指到循环结束地址，只要循环计数器没有到</a:t>
            </a:r>
            <a:r>
              <a:rPr lang="en-US" altLang="zh-CN"/>
              <a:t>0</a:t>
            </a:r>
            <a:r>
              <a:rPr lang="zh-CN" altLang="en-US"/>
              <a:t>，硬件循环控制器提供循环的开始地址给取指单元。这取消了测试循环计数器的指令和分支执行指令，</a:t>
            </a:r>
            <a:endParaRPr lang="zh-CN" altLang="en-US"/>
          </a:p>
          <a:p>
            <a:r>
              <a:rPr lang="zh-CN" altLang="en-US"/>
              <a:t>专门的保存循环语句的缓存：消除了获取延迟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89871-C08A-44BE-963B-C0F74812975A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1C635-627C-4937-8595-E35F9BC7FF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37771-42C8-4266-A0B8-C4FF5EFE0CF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E1BB0-D358-4166-B270-0173456EBD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7C595-D50C-4A55-A466-98E83655D763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1817C-8481-43BD-980E-FE2C651A4D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52600"/>
            <a:ext cx="5080000" cy="4343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343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1DEA2-CE73-46C6-897B-24F08398E4A1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13274-2B91-426E-AE64-DD9F3B2211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BB1C-4049-4C1C-A80F-7B8B3BA188B3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FC276-FE50-463A-A18C-201CE2E8E5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FD95-EC4C-4003-BD9E-6A5DCBC7A8C8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38A93-06CB-4C5B-B7D5-9D9CB7B9468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B768E-6BBC-4C33-955B-2AB9E7EDBC85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CA21B-74CB-4D11-BAE9-18E10A2D6D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CFC86-DA79-4045-AAD7-DEFB566CF202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B1E88-2C39-42DC-967F-F330B6F57F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791-DEDE-45E0-9363-3CA740AD15E5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3253F-49F5-4B5B-B09C-14D9DD6418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B12B-19B9-4701-9FA7-B460E019589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DDB0-F26E-4A91-B958-F16CF9F1A2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85800"/>
            <a:ext cx="25908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5692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42B65-094C-4922-B491-FB71A0FCF6B7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F7F5-B9C5-4D67-86A8-06EE7BAACA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85800"/>
            <a:ext cx="103632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323F-21E2-403D-A65B-40C8A5A9E1F1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3BD9B-03F3-47E8-B9D0-5E42395227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739D-5C38-4D5D-9FA0-908745F9B7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51C4-88E9-453E-AD19-FB84642456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0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450"/>
            <a:ext cx="12192000" cy="694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1036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37600" y="6477000"/>
            <a:ext cx="20320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ClrTx/>
              <a:buFontTx/>
              <a:buNone/>
              <a:defRPr sz="900" i="1">
                <a:latin typeface="+mj-ea"/>
                <a:ea typeface="+mj-ea"/>
              </a:defRPr>
            </a:lvl1pPr>
          </a:lstStyle>
          <a:p>
            <a:pPr>
              <a:defRPr/>
            </a:pPr>
            <a:fld id="{B5225E8F-A69E-425A-9B07-6AD6D41DCFEA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20800" y="6400800"/>
            <a:ext cx="3860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5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23500" y="6381750"/>
            <a:ext cx="1524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EB8C5662-D156-414C-A868-17D28FF577E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v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anose="05000000000000000000" pitchFamily="2" charset="2"/>
        <a:buChar char="Ø"/>
        <a:defRPr kumimoji="1" sz="2100" b="1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§"/>
        <a:defRPr kumimoji="1" sz="1800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Font typeface="Wingdings" panose="05000000000000000000" pitchFamily="2" charset="2"/>
        <a:buChar char="ü"/>
        <a:defRPr kumimoji="1" sz="1500" b="1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338510" y="2144397"/>
            <a:ext cx="7772400" cy="1470025"/>
          </a:xfrm>
        </p:spPr>
        <p:txBody>
          <a:bodyPr/>
          <a:lstStyle/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论文分享之 </a:t>
            </a:r>
            <a:r>
              <a:rPr lang="en-US" altLang="zh-CN" sz="2800" dirty="0">
                <a:ea typeface="隶书" panose="02010509060101010101" pitchFamily="49" charset="-122"/>
              </a:rPr>
              <a:t>Near-Threshold RISC-V Core</a:t>
            </a:r>
            <a:endParaRPr lang="en-US" altLang="zh-CN" sz="2800" dirty="0">
              <a:ea typeface="隶书" panose="020105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809892" y="4328068"/>
            <a:ext cx="695325" cy="695325"/>
          </a:xfrm>
          <a:prstGeom prst="ellipse">
            <a:avLst/>
          </a:prstGeom>
          <a:blipFill rotWithShape="1">
            <a:blip r:embed="rId1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760997" y="4279173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738860" y="4526985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360025" y="4526915"/>
            <a:ext cx="894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魏肖彤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45891" y="4526985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185912" y="4433203"/>
            <a:ext cx="7717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496300" y="0"/>
            <a:ext cx="3387725" cy="683895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多核平台</a:t>
            </a:r>
            <a:r>
              <a:rPr lang="en-US" altLang="zh-CN" sz="3200" dirty="0">
                <a:solidFill>
                  <a:srgbClr val="C00000"/>
                </a:solidFill>
              </a:rPr>
              <a:t>PULP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381000" y="5430520"/>
            <a:ext cx="11090275" cy="142684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处理器核的数量可配置，共享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ICache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TCDM</a:t>
            </a: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TCDM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用来存放程序数据，采用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area-efficient SRAM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energy-efficient SCM(Standard cell-memories)</a:t>
            </a:r>
            <a:endParaRPr 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DMA(Direct Memory Access)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管理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IO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端口和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L2 memory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以及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TCDM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间的数据传输；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通过时钟门控 SRAM 块和各个内核，可以将系统缩小到简单的单核架构，设置只有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SCM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工作，非常节能；如果要求更高的运算处理能力，电源模块可以唤醒更多的核，调整电压工作条件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358390" y="1377950"/>
            <a:ext cx="7005955" cy="3840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496300" y="0"/>
            <a:ext cx="3101340" cy="683895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多核平台</a:t>
            </a:r>
            <a:r>
              <a:rPr lang="en-US" altLang="zh-CN" sz="3200" dirty="0">
                <a:solidFill>
                  <a:srgbClr val="C00000"/>
                </a:solidFill>
              </a:rPr>
              <a:t>PULP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676910" y="5499100"/>
            <a:ext cx="10709910" cy="11645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buNone/>
            </a:pPr>
            <a:endParaRPr 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0">
              <a:buNone/>
            </a:pPr>
            <a:r>
              <a:rPr 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通过动态电压和频率缩放 (DVFS)</a:t>
            </a: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将电压从0.32V缩放到1.15V，</a:t>
            </a: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28nm-</a:t>
            </a:r>
            <a:r>
              <a:rPr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FDSOI</a:t>
            </a: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工艺下，</a:t>
            </a:r>
            <a:r>
              <a:rPr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性能从每秒几个操作到2.35GOPS</a:t>
            </a: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内核</a:t>
            </a: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频率达到</a:t>
            </a:r>
            <a:r>
              <a:rPr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630MHz </a:t>
            </a:r>
            <a:endParaRPr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0">
              <a:buNone/>
            </a:pPr>
            <a:r>
              <a:rPr 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目前该架构流片的最新版本，使用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RISC-V cores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28nm FDSOI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工艺下，工作在近阈值电压条件下，能效达到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193MOPS/mW</a:t>
            </a:r>
            <a:endParaRPr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63165" y="1377950"/>
            <a:ext cx="7005955" cy="3840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496300" y="0"/>
            <a:ext cx="3022600" cy="683895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多核平台</a:t>
            </a:r>
            <a:r>
              <a:rPr lang="en-US" altLang="zh-CN" sz="3200" dirty="0">
                <a:solidFill>
                  <a:srgbClr val="C00000"/>
                </a:solidFill>
              </a:rPr>
              <a:t>PULP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130925" y="1052195"/>
            <a:ext cx="5616575" cy="26758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00685" y="4344670"/>
            <a:ext cx="11118215" cy="515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针对上面主要问题，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指令集扩展、处理器核微架构优化和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RTL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设计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以平衡流水线级数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470" y="3035935"/>
            <a:ext cx="5806440" cy="90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微处理器中最关键的操作是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指令和数据存储的访问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，消耗了大多的功耗，最容易成为关键路径。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0685" y="2586355"/>
            <a:ext cx="3287395" cy="474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问题</a:t>
            </a:r>
            <a:endParaRPr lang="zh-CN" altLang="en-US" sz="24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685" y="3859530"/>
            <a:ext cx="3287395" cy="577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改进措施</a:t>
            </a:r>
            <a:endParaRPr lang="zh-CN" altLang="en-US" sz="24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4515" y="4860290"/>
            <a:ext cx="11062335" cy="897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指令集访问：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PULP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支持压缩指令集，以减轻缓存空间的压力；共享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ICache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能够减少核的取指周期数；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L0-buffer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减少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ICache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访问争用，减少取指功耗，缩短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I$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core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之间的关键路径，而且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L0-buffer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更加高效应对压缩指令不对齐问题</a:t>
            </a:r>
            <a:endParaRPr lang="zh-CN" altLang="en-US" sz="17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515" y="5960745"/>
            <a:ext cx="11062335" cy="897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数据访问：</a:t>
            </a:r>
            <a:r>
              <a:rPr lang="zh-CN" sz="1700" dirty="0" smtClean="0">
                <a:latin typeface="+mn-ea"/>
                <a:cs typeface="Times New Roman" panose="02020603050405020304" pitchFamily="18" charset="0"/>
              </a:rPr>
              <a:t>主要通过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SIMD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扩展指令和位操作指令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shuffle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减少数据存储单元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TCDM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访问次数</a:t>
            </a:r>
            <a:endParaRPr lang="zh-CN" altLang="en-US" sz="17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0685" y="691515"/>
            <a:ext cx="3287395" cy="471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优势</a:t>
            </a:r>
            <a:endParaRPr lang="zh-CN" altLang="en-US" sz="24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470" y="1249045"/>
            <a:ext cx="5806440" cy="137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核的数量可扩展，提升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计算能效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；可编程，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灵活性强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。但如何尽量保持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低功耗？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单核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使用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NT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操作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6" grpId="0"/>
      <p:bldP spid="8" grpId="0"/>
      <p:bldP spid="3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9191625" y="6381750"/>
            <a:ext cx="1143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5" name="Freeform 7"/>
          <p:cNvSpPr/>
          <p:nvPr/>
        </p:nvSpPr>
        <p:spPr bwMode="auto">
          <a:xfrm>
            <a:off x="4081145" y="3192780"/>
            <a:ext cx="977265" cy="762635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rgbClr val="0070C0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Box 48"/>
          <p:cNvSpPr txBox="1"/>
          <p:nvPr/>
        </p:nvSpPr>
        <p:spPr>
          <a:xfrm>
            <a:off x="5222156" y="3282570"/>
            <a:ext cx="51125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RISC-V core</a:t>
            </a:r>
            <a:endParaRPr 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Freeform 22"/>
          <p:cNvSpPr>
            <a:spLocks noEditPoints="1"/>
          </p:cNvSpPr>
          <p:nvPr/>
        </p:nvSpPr>
        <p:spPr bwMode="auto">
          <a:xfrm>
            <a:off x="4300220" y="3345180"/>
            <a:ext cx="539115" cy="45720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32775" y="0"/>
            <a:ext cx="3514725" cy="68389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1.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流水线架构</a:t>
            </a:r>
            <a:endParaRPr lang="zh-CN" sz="28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440" y="1390015"/>
            <a:ext cx="11619865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流水线</a:t>
            </a:r>
            <a:r>
              <a:rPr lang="zh-CN" altLang="en-US" sz="2000">
                <a:sym typeface="+mn-ea"/>
              </a:rPr>
              <a:t>级数越多，允许更高的执行频率，但会降低</a:t>
            </a:r>
            <a:r>
              <a:rPr lang="en-US" altLang="zh-CN" sz="2000">
                <a:sym typeface="+mn-ea"/>
              </a:rPr>
              <a:t>IPC(</a:t>
            </a:r>
            <a:r>
              <a:rPr lang="zh-CN" altLang="en-US" sz="2000">
                <a:sym typeface="+mn-ea"/>
              </a:rPr>
              <a:t>每秒执行指令数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。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高性能处理器使用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440" y="1850390"/>
            <a:ext cx="7756525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浅流水线架构，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1-5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级</a:t>
            </a:r>
            <a:r>
              <a:rPr lang="zh-CN" altLang="en-US" sz="2000">
                <a:sym typeface="+mn-ea"/>
              </a:rPr>
              <a:t>，较高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。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适用于</a:t>
            </a:r>
            <a:r>
              <a:rPr lang="en-US" altLang="zh-CN" sz="2000">
                <a:sym typeface="+mn-ea"/>
              </a:rPr>
              <a:t>ULP)</a:t>
            </a:r>
            <a:endParaRPr lang="en-US" altLang="zh-CN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5440" y="2856230"/>
            <a:ext cx="7756525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sz="2400" dirty="0" smtClean="0">
                <a:latin typeface="+mn-ea"/>
                <a:cs typeface="Times New Roman" panose="02020603050405020304" pitchFamily="18" charset="0"/>
              </a:rPr>
              <a:t>ARM Cortex-M4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核架构：取指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译码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执行</a:t>
            </a:r>
            <a:endParaRPr lang="zh-CN" altLang="en-US" sz="24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565" y="3394075"/>
            <a:ext cx="6560820" cy="30556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36720" y="6449695"/>
            <a:ext cx="3065145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dirty="0" smtClean="0">
                <a:latin typeface="+mn-ea"/>
                <a:cs typeface="Times New Roman" panose="02020603050405020304" pitchFamily="18" charset="0"/>
              </a:rPr>
              <a:t>M4</a:t>
            </a:r>
            <a:r>
              <a:rPr lang="zh-CN" altLang="en-US" dirty="0" smtClean="0">
                <a:latin typeface="+mn-ea"/>
                <a:cs typeface="Times New Roman" panose="02020603050405020304" pitchFamily="18" charset="0"/>
              </a:rPr>
              <a:t>流水线执行没有停顿情况</a:t>
            </a:r>
            <a:endParaRPr lang="zh-CN" altLang="en-US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200" y="2350135"/>
            <a:ext cx="4050030" cy="5530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流水线停顿问题</a:t>
            </a:r>
            <a:endParaRPr lang="zh-CN" sz="24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32775" y="0"/>
            <a:ext cx="3514725" cy="68389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1.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流水线架构</a:t>
            </a:r>
            <a:endParaRPr lang="zh-CN" sz="28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60" y="1726565"/>
            <a:ext cx="11588750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sz="2400" dirty="0" smtClean="0">
                <a:latin typeface="+mn-ea"/>
                <a:cs typeface="Times New Roman" panose="02020603050405020304" pitchFamily="18" charset="0"/>
              </a:rPr>
              <a:t>ARM Cortex-M4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：一个单端口写回到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RF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，采用冯诺依曼结构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一条线传输数据和地址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2533015"/>
            <a:ext cx="8128000" cy="3746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73170" y="6268720"/>
            <a:ext cx="4645025" cy="4178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带有存储器访问指令的流水线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停顿情况</a:t>
            </a:r>
            <a:endParaRPr lang="zh-CN" altLang="en-US" sz="1700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1937385"/>
            <a:ext cx="9600565" cy="3833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1.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流水线架构</a:t>
            </a:r>
            <a:endParaRPr lang="zh-CN" sz="28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60" y="1467485"/>
            <a:ext cx="11588750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+mn-ea"/>
                <a:cs typeface="Times New Roman" panose="02020603050405020304" pitchFamily="18" charset="0"/>
                <a:sym typeface="+mn-ea"/>
              </a:rPr>
              <a:t>RISC-V core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  <a:sym typeface="+mn-ea"/>
              </a:rPr>
              <a:t>四级流水线：取指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  <a:sym typeface="+mn-ea"/>
              </a:rPr>
              <a:t>译码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  <a:sym typeface="+mn-ea"/>
              </a:rPr>
              <a:t>执行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  <a:sym typeface="+mn-ea"/>
              </a:rPr>
              <a:t>写回</a:t>
            </a:r>
            <a:endParaRPr lang="zh-CN" altLang="en-US" sz="24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圆角矩形 6"/>
          <p:cNvSpPr/>
          <p:nvPr/>
        </p:nvSpPr>
        <p:spPr>
          <a:xfrm>
            <a:off x="2301875" y="5674360"/>
            <a:ext cx="7428865" cy="93408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AutoNum type="arabicPeriod"/>
            </a:pP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增加一级流水线架构：写回</a:t>
            </a: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LSU(Load/Store Unit)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有单独的存储器写回寄存器端口</a:t>
            </a:r>
            <a:endParaRPr 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0">
              <a:buNone/>
            </a:pP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2.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取指单元</a:t>
            </a:r>
            <a:endParaRPr lang="zh-CN" sz="28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670" y="1627505"/>
            <a:ext cx="882015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支持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32bits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指令和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16bits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压缩指令，涉及到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取指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时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不对齐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问题</a:t>
            </a:r>
            <a:endParaRPr lang="zh-CN" altLang="en-US" sz="24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4375" y="2337435"/>
            <a:ext cx="7014845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存储单元一般按字节寻址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即单位地址存储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8bits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数据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489710" y="3131820"/>
          <a:ext cx="195834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340"/>
              </a:tblGrid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       ADD[7:0]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ADD[15:8]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ADD[23:16]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ADD[31:24]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       XOR[7:0]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XOR[15:8]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XOR[23:16]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XOR[31:24]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07670" y="3131820"/>
            <a:ext cx="1028700" cy="367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latin typeface="+mn-ea"/>
                <a:cs typeface="Times New Roman" panose="02020603050405020304" pitchFamily="18" charset="0"/>
              </a:rPr>
              <a:t>0x0000</a:t>
            </a:r>
            <a:endParaRPr lang="en-US" altLang="zh-CN" sz="17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7670" y="4655185"/>
            <a:ext cx="1028700" cy="367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latin typeface="+mn-ea"/>
                <a:cs typeface="Times New Roman" panose="02020603050405020304" pitchFamily="18" charset="0"/>
              </a:rPr>
              <a:t>0x0004</a:t>
            </a:r>
            <a:endParaRPr lang="en-US" altLang="zh-CN" sz="17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9010" y="6367145"/>
            <a:ext cx="3313430" cy="356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存储指令均为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32b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情况，一直对齐</a:t>
            </a:r>
            <a:endParaRPr lang="zh-CN" altLang="en-US" sz="1700" dirty="0" smtClean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/>
          <p:cNvGraphicFramePr/>
          <p:nvPr/>
        </p:nvGraphicFramePr>
        <p:xfrm>
          <a:off x="7834630" y="2733675"/>
          <a:ext cx="195834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340"/>
              </a:tblGrid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       ADD[7:0]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ADD[15:8]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SUB[</a:t>
                      </a:r>
                      <a:r>
                        <a:rPr lang="en-US" altLang="zh-CN" sz="1350">
                          <a:sym typeface="+mn-ea"/>
                        </a:rPr>
                        <a:t>7:0</a:t>
                      </a:r>
                      <a:r>
                        <a:rPr lang="en-US" altLang="zh-CN" sz="1350">
                          <a:sym typeface="+mn-ea"/>
                        </a:rPr>
                        <a:t>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SUB[15:8]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       SUB[23:16]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SUB[31:23]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XOR[7:0]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XOR[15:8]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XOR[23:16]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XOR[31:24]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710680" y="2733675"/>
            <a:ext cx="1028700" cy="367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latin typeface="+mn-ea"/>
                <a:cs typeface="Times New Roman" panose="02020603050405020304" pitchFamily="18" charset="0"/>
              </a:rPr>
              <a:t>0x0020</a:t>
            </a:r>
            <a:endParaRPr lang="en-US" altLang="zh-CN" sz="17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10680" y="3474085"/>
            <a:ext cx="1028700" cy="367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latin typeface="+mn-ea"/>
                <a:cs typeface="Times New Roman" panose="02020603050405020304" pitchFamily="18" charset="0"/>
              </a:rPr>
              <a:t>0x0022</a:t>
            </a:r>
            <a:endParaRPr lang="en-US" altLang="zh-CN" sz="17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10680" y="5015865"/>
            <a:ext cx="1028700" cy="367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latin typeface="+mn-ea"/>
                <a:cs typeface="Times New Roman" panose="02020603050405020304" pitchFamily="18" charset="0"/>
              </a:rPr>
              <a:t>0x0026</a:t>
            </a:r>
            <a:endParaRPr lang="en-US" altLang="zh-CN" sz="17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44740" y="6530975"/>
            <a:ext cx="2265045" cy="356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压缩指令</a:t>
            </a:r>
            <a:r>
              <a:rPr lang="zh-CN" sz="1700" dirty="0" smtClean="0">
                <a:latin typeface="+mn-ea"/>
                <a:cs typeface="Times New Roman" panose="02020603050405020304" pitchFamily="18" charset="0"/>
              </a:rPr>
              <a:t>未</a:t>
            </a:r>
            <a:r>
              <a:rPr lang="zh-CN" altLang="en-US" sz="1700" dirty="0" smtClean="0">
                <a:latin typeface="+mn-ea"/>
                <a:cs typeface="Times New Roman" panose="02020603050405020304" pitchFamily="18" charset="0"/>
              </a:rPr>
              <a:t>对齐情况</a:t>
            </a:r>
            <a:endParaRPr lang="zh-CN" altLang="en-US" sz="17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3525" y="2776220"/>
            <a:ext cx="1226185" cy="367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700" b="1" dirty="0" smtClean="0">
                <a:latin typeface="+mn-ea"/>
                <a:cs typeface="Times New Roman" panose="02020603050405020304" pitchFamily="18" charset="0"/>
              </a:rPr>
              <a:t>PC</a:t>
            </a:r>
            <a:r>
              <a:rPr lang="zh-CN" altLang="en-US" sz="1700" b="1" dirty="0" smtClean="0">
                <a:latin typeface="+mn-ea"/>
                <a:cs typeface="Times New Roman" panose="02020603050405020304" pitchFamily="18" charset="0"/>
              </a:rPr>
              <a:t>计数器</a:t>
            </a:r>
            <a:endParaRPr lang="zh-CN" altLang="en-US" sz="1700" b="1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2.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取指单元</a:t>
            </a:r>
            <a:endParaRPr lang="zh-CN" sz="28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640" y="1169670"/>
            <a:ext cx="8347710" cy="4156710"/>
          </a:xfrm>
          <a:prstGeom prst="rect">
            <a:avLst/>
          </a:prstGeom>
        </p:spPr>
      </p:pic>
      <p:sp>
        <p:nvSpPr>
          <p:cNvPr id="14" name="圆角矩形 6"/>
          <p:cNvSpPr/>
          <p:nvPr/>
        </p:nvSpPr>
        <p:spPr>
          <a:xfrm>
            <a:off x="2016125" y="5464175"/>
            <a:ext cx="8206740" cy="114427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AutoNum type="arabicPeriod"/>
            </a:pP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prefetch buffer</a:t>
            </a: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：每次取指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128b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4-8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条指令，减少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I$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访问冲突</a:t>
            </a: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L0 buffer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：一个额外的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32b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寄存器保存上一条指令，发生未对齐时，该寄存器中保存有指令的低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16b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，和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prefetch buffer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中指令高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16b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拼接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对于分支指令、跳转指令等，未对齐依然存在，要重新计算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PC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取指地址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3.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硬件循环器</a:t>
            </a:r>
            <a:endParaRPr lang="zh-CN" sz="28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4" name="圆角矩形 6"/>
          <p:cNvSpPr/>
          <p:nvPr/>
        </p:nvSpPr>
        <p:spPr>
          <a:xfrm>
            <a:off x="1992630" y="5382895"/>
            <a:ext cx="8206740" cy="13900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AutoNum type="arabicPeriod"/>
            </a:pP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嵌套循环可以设置多组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hardware loops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，最内层循环应该是速度最快的。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hardware loops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越多，消耗硬件资源，只会带来边际效益，实验表明最好的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tradeoff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组循环寄存器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如果循环体不大，可以使用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prefetch buffer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充当循环缓冲区，避免访问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I$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GCC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编译器加入了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hardware loop insrs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9965" y="1390015"/>
            <a:ext cx="9801225" cy="81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核内部硬件循环控制器可以通过设置循环计数器、循环的开始地址和结束地址进行编程。省去循环代码中的控制语句。</a:t>
            </a:r>
            <a:r>
              <a:rPr 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能够有效减少从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I$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取指的数量。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9965" y="2345690"/>
            <a:ext cx="9801225" cy="81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ea"/>
                <a:cs typeface="Times New Roman" panose="02020603050405020304" pitchFamily="18" charset="0"/>
              </a:rPr>
              <a:t>risc-v core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微架构层面添加两个额外的块：控制器和存放循环信息的寄存器，包括循环次数、开始地址和结束地址；循环语句存放在专门的缓存保存循环指令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320" y="3301365"/>
            <a:ext cx="6668135" cy="19723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9191625" y="6381750"/>
            <a:ext cx="1143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3" name="Freeform 6"/>
          <p:cNvSpPr/>
          <p:nvPr/>
        </p:nvSpPr>
        <p:spPr bwMode="auto">
          <a:xfrm>
            <a:off x="4803723" y="1963996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rgbClr val="0070C0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806548" y="2885602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4803723" y="3813859"/>
            <a:ext cx="681596" cy="598572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TextBox 47"/>
          <p:cNvSpPr txBox="1"/>
          <p:nvPr/>
        </p:nvSpPr>
        <p:spPr>
          <a:xfrm>
            <a:off x="5520606" y="1967868"/>
            <a:ext cx="48140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论文摘要与导言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TextBox 48"/>
          <p:cNvSpPr txBox="1"/>
          <p:nvPr/>
        </p:nvSpPr>
        <p:spPr>
          <a:xfrm>
            <a:off x="5520606" y="2747265"/>
            <a:ext cx="511256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论文主要创新点与核心贡献讨论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5520606" y="3796983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实验分析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Freeform 21"/>
          <p:cNvSpPr>
            <a:spLocks noEditPoints="1"/>
          </p:cNvSpPr>
          <p:nvPr/>
        </p:nvSpPr>
        <p:spPr bwMode="auto">
          <a:xfrm>
            <a:off x="4937775" y="2101066"/>
            <a:ext cx="355552" cy="359590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Freeform 22"/>
          <p:cNvSpPr>
            <a:spLocks noEditPoints="1"/>
          </p:cNvSpPr>
          <p:nvPr/>
        </p:nvSpPr>
        <p:spPr bwMode="auto">
          <a:xfrm>
            <a:off x="4961631" y="3010869"/>
            <a:ext cx="375752" cy="35959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4976847" y="3954056"/>
            <a:ext cx="335348" cy="318178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8249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PA_组合 28"/>
          <p:cNvGrpSpPr/>
          <p:nvPr>
            <p:custDataLst>
              <p:tags r:id="rId1"/>
            </p:custDataLst>
          </p:nvPr>
        </p:nvGrpSpPr>
        <p:grpSpPr>
          <a:xfrm>
            <a:off x="1950288" y="2411903"/>
            <a:ext cx="2074386" cy="2074386"/>
            <a:chOff x="1475656" y="1538154"/>
            <a:chExt cx="2074386" cy="2074386"/>
          </a:xfrm>
          <a:solidFill>
            <a:srgbClr val="0070C0"/>
          </a:solidFill>
        </p:grpSpPr>
        <p:sp>
          <p:nvSpPr>
            <p:cNvPr id="26" name="椭圆 25"/>
            <p:cNvSpPr/>
            <p:nvPr/>
          </p:nvSpPr>
          <p:spPr>
            <a:xfrm>
              <a:off x="1475656" y="1538154"/>
              <a:ext cx="2074386" cy="2074386"/>
            </a:xfrm>
            <a:prstGeom prst="ellipse">
              <a:avLst/>
            </a:prstGeom>
            <a:grpFill/>
            <a:ln>
              <a:noFill/>
            </a:ln>
            <a:effectLst>
              <a:outerShdw blurRad="1270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_文本框 5"/>
            <p:cNvSpPr txBox="1"/>
            <p:nvPr>
              <p:custDataLst>
                <p:tags r:id="rId2"/>
              </p:custDataLst>
            </p:nvPr>
          </p:nvSpPr>
          <p:spPr>
            <a:xfrm>
              <a:off x="1603529" y="2137120"/>
              <a:ext cx="1818640" cy="8299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Freeform 10"/>
          <p:cNvSpPr/>
          <p:nvPr/>
        </p:nvSpPr>
        <p:spPr bwMode="auto">
          <a:xfrm>
            <a:off x="4803723" y="4568196"/>
            <a:ext cx="681596" cy="598572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TextBox 57"/>
          <p:cNvSpPr txBox="1"/>
          <p:nvPr/>
        </p:nvSpPr>
        <p:spPr>
          <a:xfrm>
            <a:off x="5520606" y="4591821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结论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Freeform 23"/>
          <p:cNvSpPr>
            <a:spLocks noEditPoints="1"/>
          </p:cNvSpPr>
          <p:nvPr/>
        </p:nvSpPr>
        <p:spPr bwMode="auto">
          <a:xfrm>
            <a:off x="4990497" y="4689202"/>
            <a:ext cx="403026" cy="356560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4.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存储访问单元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(LSU)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5705" y="1587500"/>
            <a:ext cx="9801225" cy="81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增加地址后自增模式：使得在进行矩阵乘法时，存储访问提速达到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20%</a:t>
            </a:r>
            <a:endParaRPr lang="en-US" altLang="zh-CN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5705" y="5402580"/>
            <a:ext cx="9801225" cy="81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为了支持这种模式，需要更新两个寄存器：寄存器堆中来自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memory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的数据和在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ALU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中计算得到的自增地址指针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920" y="2602230"/>
            <a:ext cx="8736330" cy="24060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1937385"/>
            <a:ext cx="9600565" cy="38334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1.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流水线架构</a:t>
            </a:r>
            <a:endParaRPr lang="zh-CN" sz="28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60" y="1467485"/>
            <a:ext cx="11588750" cy="469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+mn-ea"/>
                <a:cs typeface="Times New Roman" panose="02020603050405020304" pitchFamily="18" charset="0"/>
                <a:sym typeface="+mn-ea"/>
              </a:rPr>
              <a:t>RISC-V core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  <a:sym typeface="+mn-ea"/>
              </a:rPr>
              <a:t>四级流水线：取指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  <a:sym typeface="+mn-ea"/>
              </a:rPr>
              <a:t>译码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  <a:sym typeface="+mn-ea"/>
              </a:rPr>
              <a:t>执行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  <a:sym typeface="+mn-ea"/>
              </a:rPr>
              <a:t>写回</a:t>
            </a:r>
            <a:endParaRPr lang="zh-CN" altLang="en-US" sz="24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圆角矩形 6"/>
          <p:cNvSpPr/>
          <p:nvPr/>
        </p:nvSpPr>
        <p:spPr>
          <a:xfrm>
            <a:off x="2301875" y="5674360"/>
            <a:ext cx="7428865" cy="93408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AutoNum type="arabicPeriod"/>
            </a:pP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增加一级流水线架构：写回</a:t>
            </a: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LSU(Load/Store Unit)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有单独的存储器写回寄存器端口</a:t>
            </a:r>
            <a:endParaRPr 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indent="0">
              <a:buNone/>
            </a:pP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4.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存储访问单元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(LSU)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5705" y="1587500"/>
            <a:ext cx="9801225" cy="81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sz="2400" dirty="0" smtClean="0">
                <a:latin typeface="+mn-ea"/>
                <a:cs typeface="Times New Roman" panose="02020603050405020304" pitchFamily="18" charset="0"/>
              </a:rPr>
              <a:t>支持未对齐数据访问</a:t>
            </a:r>
            <a:endParaRPr lang="zh-CN" sz="24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2277745"/>
            <a:ext cx="8199755" cy="2560320"/>
          </a:xfrm>
          <a:prstGeom prst="rect">
            <a:avLst/>
          </a:prstGeom>
        </p:spPr>
      </p:pic>
      <p:sp>
        <p:nvSpPr>
          <p:cNvPr id="14" name="圆角矩形 6"/>
          <p:cNvSpPr/>
          <p:nvPr/>
        </p:nvSpPr>
        <p:spPr>
          <a:xfrm>
            <a:off x="1992630" y="5199380"/>
            <a:ext cx="8206740" cy="13900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AutoNum type="arabicPeriod"/>
            </a:pP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发送第一次请求把数据高字部分存储在一个临时寄存器中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第二次请求，访问低字部分，和临时寄存器中的高字部分进行拼接，送往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RF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减少了寄存器使用的压力和代码空间。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没有全部用硬件支持不对齐访问，全硬件支持一个周期得到数据，则要双倍总线位宽，改变存储结构。</a:t>
            </a: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5.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执行单元：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ALU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160" y="1489075"/>
            <a:ext cx="10551795" cy="950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支持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SIMD(sigle instruction multiple data)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扩展指令：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IoT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领域中应用大多处理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8b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或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16b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数据，改进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ALU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以支持向量指令操作，即一条指令并行处理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16b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数据或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个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8b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数据。</a:t>
            </a:r>
            <a:endParaRPr lang="zh-CN" altLang="en-US" sz="2000"/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160" y="2489835"/>
            <a:ext cx="10551795" cy="950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支持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定点扩展指令：</a:t>
            </a: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很多应用如语音处理不需要浮点数高精度，简单的定点算术操作可以替代。定点数格式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Qn.m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 n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个整数，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m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个小数位。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160" y="3460115"/>
            <a:ext cx="10551795" cy="67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支持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位操作指令：</a:t>
            </a: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对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byte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数据进行操作，为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ALU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准备向量操作数。比如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shuffle</a:t>
            </a:r>
            <a:endParaRPr lang="en-US" altLang="zh-CN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110" y="4102735"/>
            <a:ext cx="8272780" cy="21501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5.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执行单元：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ALU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355" y="2436495"/>
            <a:ext cx="8284210" cy="3931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0880" y="1577340"/>
            <a:ext cx="10551795" cy="671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包括向量加法器、向量比较器、位操作单元、逻辑单元等，输出结果根据译码控制信号进行选择。</a:t>
            </a:r>
            <a:endParaRPr lang="zh-CN" altLang="en-US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60095"/>
            <a:ext cx="4050030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5.</a:t>
            </a:r>
            <a:r>
              <a:rPr lang="zh-CN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执行单元：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  <a:sym typeface="+mn-ea"/>
              </a:rPr>
              <a:t>乘法</a:t>
            </a:r>
            <a:endParaRPr lang="zh-CN" altLang="en-US" sz="2800" b="1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>
          <a:xfrm>
            <a:off x="8232775" y="0"/>
            <a:ext cx="3514725" cy="683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3200" b="1" dirty="0">
                <a:solidFill>
                  <a:srgbClr val="C00000"/>
                </a:solidFill>
              </a:rPr>
              <a:t>RISC-V core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1040" y="1318260"/>
            <a:ext cx="10211435" cy="560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乘法架构包括：一个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32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×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32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乘法器；一个小数乘法器；两个点积乘法器</a:t>
            </a:r>
            <a:endParaRPr lang="zh-CN" altLang="en-US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圆角矩形 6"/>
          <p:cNvSpPr/>
          <p:nvPr/>
        </p:nvSpPr>
        <p:spPr>
          <a:xfrm>
            <a:off x="2072005" y="5234940"/>
            <a:ext cx="8359140" cy="146050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342900" indent="-342900">
              <a:buAutoNum type="arabicPeriod"/>
            </a:pP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点积操作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d=a[0]∙b[0] +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a[1]∙b[1] + a[2]∙b[2] + a[3]∙b[3]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每个乘法器都是和一个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32b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累计的结果，方便进行乘累加运算。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乘法器资源没有复用，避免成为关键路径</a:t>
            </a:r>
            <a:endParaRPr 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指令集扩展使得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EX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增加额外的面积，为使功耗降低，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ALU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中不使用的模块应该门控关闭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0225" y="1816735"/>
            <a:ext cx="6051550" cy="34182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9191625" y="6381750"/>
            <a:ext cx="1143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3" name="Freeform 6"/>
          <p:cNvSpPr/>
          <p:nvPr/>
        </p:nvSpPr>
        <p:spPr bwMode="auto">
          <a:xfrm>
            <a:off x="4803723" y="1963996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806548" y="2885602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4803723" y="3813859"/>
            <a:ext cx="681596" cy="598572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rgbClr val="0070C0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TextBox 47"/>
          <p:cNvSpPr txBox="1"/>
          <p:nvPr/>
        </p:nvSpPr>
        <p:spPr>
          <a:xfrm>
            <a:off x="5520606" y="1967868"/>
            <a:ext cx="48140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论文摘要与导言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TextBox 48"/>
          <p:cNvSpPr txBox="1"/>
          <p:nvPr/>
        </p:nvSpPr>
        <p:spPr>
          <a:xfrm>
            <a:off x="5520606" y="2747265"/>
            <a:ext cx="511256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论文主要创新点与核心贡献讨论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5520606" y="3796983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实验分析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Freeform 21"/>
          <p:cNvSpPr>
            <a:spLocks noEditPoints="1"/>
          </p:cNvSpPr>
          <p:nvPr/>
        </p:nvSpPr>
        <p:spPr bwMode="auto">
          <a:xfrm>
            <a:off x="4937775" y="2101066"/>
            <a:ext cx="355552" cy="359590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Freeform 22"/>
          <p:cNvSpPr>
            <a:spLocks noEditPoints="1"/>
          </p:cNvSpPr>
          <p:nvPr/>
        </p:nvSpPr>
        <p:spPr bwMode="auto">
          <a:xfrm>
            <a:off x="4961631" y="3010869"/>
            <a:ext cx="375752" cy="35959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4976847" y="3954056"/>
            <a:ext cx="335348" cy="318178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8249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PA_组合 28"/>
          <p:cNvGrpSpPr/>
          <p:nvPr>
            <p:custDataLst>
              <p:tags r:id="rId1"/>
            </p:custDataLst>
          </p:nvPr>
        </p:nvGrpSpPr>
        <p:grpSpPr>
          <a:xfrm>
            <a:off x="1950288" y="2411903"/>
            <a:ext cx="2074386" cy="2074386"/>
            <a:chOff x="1475656" y="1538154"/>
            <a:chExt cx="2074386" cy="2074386"/>
          </a:xfrm>
          <a:solidFill>
            <a:srgbClr val="0070C0"/>
          </a:solidFill>
        </p:grpSpPr>
        <p:sp>
          <p:nvSpPr>
            <p:cNvPr id="26" name="椭圆 25"/>
            <p:cNvSpPr/>
            <p:nvPr/>
          </p:nvSpPr>
          <p:spPr>
            <a:xfrm>
              <a:off x="1475656" y="1538154"/>
              <a:ext cx="2074386" cy="2074386"/>
            </a:xfrm>
            <a:prstGeom prst="ellipse">
              <a:avLst/>
            </a:prstGeom>
            <a:grpFill/>
            <a:ln>
              <a:noFill/>
            </a:ln>
            <a:effectLst>
              <a:outerShdw blurRad="1270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_文本框 5"/>
            <p:cNvSpPr txBox="1"/>
            <p:nvPr>
              <p:custDataLst>
                <p:tags r:id="rId2"/>
              </p:custDataLst>
            </p:nvPr>
          </p:nvSpPr>
          <p:spPr>
            <a:xfrm>
              <a:off x="1603529" y="2137120"/>
              <a:ext cx="1818640" cy="8299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Freeform 10"/>
          <p:cNvSpPr/>
          <p:nvPr/>
        </p:nvSpPr>
        <p:spPr bwMode="auto">
          <a:xfrm>
            <a:off x="4803723" y="4568196"/>
            <a:ext cx="681596" cy="598572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TextBox 57"/>
          <p:cNvSpPr txBox="1"/>
          <p:nvPr/>
        </p:nvSpPr>
        <p:spPr>
          <a:xfrm>
            <a:off x="5520606" y="4591821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结论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Freeform 23"/>
          <p:cNvSpPr>
            <a:spLocks noEditPoints="1"/>
          </p:cNvSpPr>
          <p:nvPr/>
        </p:nvSpPr>
        <p:spPr bwMode="auto">
          <a:xfrm>
            <a:off x="4990497" y="4689202"/>
            <a:ext cx="403026" cy="356560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809625"/>
            <a:ext cx="2841625" cy="582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+mn-ea"/>
                <a:cs typeface="Times New Roman" panose="02020603050405020304" pitchFamily="18" charset="0"/>
              </a:rPr>
              <a:t>实验条件</a:t>
            </a:r>
            <a:endParaRPr lang="zh-CN" altLang="en-US" sz="2800" dirty="0" smtClean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21740" y="3326765"/>
          <a:ext cx="9530080" cy="156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735"/>
                <a:gridCol w="2121535"/>
                <a:gridCol w="1929765"/>
                <a:gridCol w="2519045"/>
              </a:tblGrid>
              <a:tr h="339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platform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TCDM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I$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translater</a:t>
                      </a:r>
                      <a:endParaRPr lang="en-US" altLang="zh-CN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cluster A with an RVC32IM RISC-V core</a:t>
                      </a:r>
                      <a:endParaRPr lang="zh-CN" altLang="en-US" sz="1600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72 kB</a:t>
                      </a:r>
                      <a:endParaRPr lang="en-US" altLang="zh-CN" sz="1800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4 kB</a:t>
                      </a:r>
                      <a:endParaRPr lang="en-US" altLang="zh-CN" sz="1800"/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the modified RISC-V GCC toolchain(ISA extensions)</a:t>
                      </a:r>
                      <a:endParaRPr lang="en-US" altLang="zh-CN" sz="1600"/>
                    </a:p>
                  </a:txBody>
                  <a:tcPr/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cluster B with the same core plus the proposed extensions</a:t>
                      </a:r>
                      <a:endParaRPr lang="en-US" altLang="zh-CN" sz="160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749935"/>
            <a:ext cx="650430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1.Area, Frequency, and Power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6365" y="1639570"/>
            <a:ext cx="6735445" cy="47421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749935"/>
            <a:ext cx="650430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1.Area, Frequency, and Power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75" y="1771015"/>
            <a:ext cx="7485380" cy="46107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62731" y="0"/>
            <a:ext cx="2242224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摘要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3115" y="925830"/>
            <a:ext cx="10434320" cy="75374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5000"/>
              </a:lnSpc>
              <a:buClr>
                <a:srgbClr val="6F1B1B"/>
              </a:buClr>
            </a:pP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Yu Gothic UI" panose="020B0500000000000000" pitchFamily="34" charset="-128"/>
                <a:cs typeface="Times New Roman" panose="02020603050405020304" pitchFamily="18" charset="0"/>
              </a:rPr>
              <a:t>Near-Threshold RISC-V Core With DSP Extensions for Scalable IoT Endpoint Devices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圆角矩形 6"/>
          <p:cNvSpPr/>
          <p:nvPr/>
        </p:nvSpPr>
        <p:spPr>
          <a:xfrm>
            <a:off x="792480" y="2674620"/>
            <a:ext cx="10542270" cy="41109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摘要：</a:t>
            </a: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物联网终端设备需要工作在极低功耗下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(mW)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和灵活的可扩展计算能力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(kOPS-GOPS)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，因此文章提出接近阈值电压的工作条件下，处理器核能实现更好的能效，并通过并行运算来提高计算性能。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工作：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设计了一款开源的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RISC-V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架构的处理器核，优化近阈值电压工作条件下的性能；设计了一款四核架构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PULP cluster(Parallel Ultralow-Power Platform)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对处理器核进行指令集扩展和处理器核微架构优化，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增加计算密度，减小访问共享存储架构的压力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效果：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微架构中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L0 buffer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减少了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访问冲突，支持压缩指令。对于典型的数据密集型传感器数据处理应用，文章提出的处理器平均速度提高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倍，能效提高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倍；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SIMD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指令扩展和内置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L0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存储进一步减少了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倍的共享内存访问，从而减少了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倍争用；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实现：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四核架构集群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cluster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，工作电压范围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0.6-1.2V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65nm bulk CMOS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工艺下，能效峰值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67MOPS/mW,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28nm FD-SOI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工艺下，能效峰值达到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193MOPS/mW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9542780" y="1836420"/>
            <a:ext cx="2649220" cy="7200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单位</a:t>
            </a:r>
            <a:r>
              <a:rPr lang="zh-CN" altLang="en-US" dirty="0">
                <a:solidFill>
                  <a:schemeClr val="tx1"/>
                </a:solidFill>
              </a:rPr>
              <a:t>：ETH Zurich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作者</a:t>
            </a:r>
            <a:r>
              <a:rPr lang="zh-CN" altLang="en-US" dirty="0">
                <a:solidFill>
                  <a:schemeClr val="tx1"/>
                </a:solidFill>
              </a:rPr>
              <a:t>：Michael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Gautschi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" name="圆角矩形 6"/>
          <p:cNvSpPr/>
          <p:nvPr/>
        </p:nvSpPr>
        <p:spPr>
          <a:xfrm>
            <a:off x="792480" y="1836420"/>
            <a:ext cx="8370570" cy="72644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Published in:</a:t>
            </a:r>
            <a:r>
              <a:rPr lang="en-US" altLang="zh-CN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IEEE Transactions on Very Large Scale Integration(VLSI) Systems</a:t>
            </a:r>
            <a:r>
              <a:rPr lang="en-US" altLang="zh-CN" b="1"/>
              <a:t>hael Gau</a:t>
            </a:r>
            <a:r>
              <a:rPr lang="en-US" altLang="zh-CN"/>
              <a:t>tschi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749935"/>
            <a:ext cx="650430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2.Instruction Level Performance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090" y="2366645"/>
            <a:ext cx="9228455" cy="40722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220" y="1379855"/>
            <a:ext cx="11447145" cy="8604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ym typeface="+mn-ea"/>
              </a:rPr>
              <a:t>每条指令的功率和能耗：执行一个包含</a:t>
            </a:r>
            <a:r>
              <a:rPr lang="en-US" altLang="zh-CN" sz="2000">
                <a:sym typeface="+mn-ea"/>
              </a:rPr>
              <a:t>100</a:t>
            </a:r>
            <a:r>
              <a:rPr lang="zh-CN" altLang="en-US" sz="2000">
                <a:sym typeface="+mn-ea"/>
              </a:rPr>
              <a:t>条指令的</a:t>
            </a:r>
            <a:r>
              <a:rPr lang="en-US" altLang="zh-CN" sz="2000">
                <a:sym typeface="+mn-ea"/>
              </a:rPr>
              <a:t>100</a:t>
            </a:r>
            <a:r>
              <a:rPr lang="zh-CN" altLang="en-US" sz="2000">
                <a:sym typeface="+mn-ea"/>
              </a:rPr>
              <a:t>次迭代的循环，单个指令的能耗是执行时间和功率的乘积除以指令数</a:t>
            </a:r>
            <a:r>
              <a:rPr lang="en-US" altLang="zh-CN" sz="2000">
                <a:sym typeface="+mn-ea"/>
              </a:rPr>
              <a:t>(10000)</a:t>
            </a:r>
            <a:r>
              <a:rPr lang="zh-CN" altLang="en-US" sz="2000">
                <a:sym typeface="+mn-ea"/>
              </a:rPr>
              <a:t>和核数</a:t>
            </a:r>
            <a:r>
              <a:rPr lang="en-US" altLang="zh-CN" sz="2000">
                <a:sym typeface="+mn-ea"/>
              </a:rPr>
              <a:t>(4)</a:t>
            </a:r>
            <a:r>
              <a:rPr lang="zh-CN" altLang="en-US" sz="2000">
                <a:sym typeface="+mn-ea"/>
              </a:rPr>
              <a:t>的乘积。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749935"/>
            <a:ext cx="650430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3.Function Kernel Performance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785" y="1379855"/>
            <a:ext cx="11682730" cy="113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测试程序：加密内核</a:t>
            </a:r>
            <a:r>
              <a:rPr lang="en-US" altLang="zh-CN" sz="2000">
                <a:sym typeface="+mn-ea"/>
              </a:rPr>
              <a:t>(crc,sha,aes, keccak)</a:t>
            </a:r>
            <a:r>
              <a:rPr lang="zh-CN" altLang="en-US" sz="2000">
                <a:sym typeface="+mn-ea"/>
              </a:rPr>
              <a:t>、控制密集型应用程序</a:t>
            </a:r>
            <a:r>
              <a:rPr lang="en-US" altLang="zh-CN" sz="2000">
                <a:sym typeface="+mn-ea"/>
              </a:rPr>
              <a:t>(斐波那契和冒泡排序)</a:t>
            </a:r>
            <a:r>
              <a:rPr lang="zh-CN" altLang="en-US" sz="2000">
                <a:sym typeface="+mn-ea"/>
              </a:rPr>
              <a:t>、转换</a:t>
            </a:r>
            <a:r>
              <a:rPr lang="en-US" altLang="zh-CN" sz="2000">
                <a:sym typeface="+mn-ea"/>
              </a:rPr>
              <a:t>(FFT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FDCT)</a:t>
            </a:r>
            <a:r>
              <a:rPr lang="zh-CN" altLang="en-US" sz="2000">
                <a:sym typeface="+mn-ea"/>
              </a:rPr>
              <a:t>、数据密集型代数内核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矩阵加法和乘法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、滤波器</a:t>
            </a:r>
            <a:r>
              <a:rPr lang="en-US" altLang="zh-CN" sz="2000">
                <a:sym typeface="+mn-ea"/>
              </a:rPr>
              <a:t>(fir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 2D</a:t>
            </a:r>
            <a:r>
              <a:rPr lang="zh-CN" altLang="en-US" sz="2000">
                <a:sym typeface="+mn-ea"/>
              </a:rPr>
              <a:t>滤波器，卷积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、运动检测应用程序</a:t>
            </a:r>
            <a:endParaRPr lang="zh-CN" altLang="en-US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2630805"/>
            <a:ext cx="9359265" cy="3416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749935"/>
            <a:ext cx="650430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3.Function Kernel Performance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785" y="1379855"/>
            <a:ext cx="11682730" cy="113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测试程序：加密内核</a:t>
            </a:r>
            <a:r>
              <a:rPr lang="en-US" altLang="zh-CN" sz="2000">
                <a:sym typeface="+mn-ea"/>
              </a:rPr>
              <a:t>(crc,sha,aes, keccak)</a:t>
            </a:r>
            <a:r>
              <a:rPr lang="zh-CN" altLang="en-US" sz="2000">
                <a:sym typeface="+mn-ea"/>
              </a:rPr>
              <a:t>、控制密集型应用程序</a:t>
            </a:r>
            <a:r>
              <a:rPr lang="en-US" altLang="zh-CN" sz="2000">
                <a:sym typeface="+mn-ea"/>
              </a:rPr>
              <a:t>(斐波那契和冒泡排序)</a:t>
            </a:r>
            <a:r>
              <a:rPr lang="zh-CN" altLang="en-US" sz="2000">
                <a:sym typeface="+mn-ea"/>
              </a:rPr>
              <a:t>、转换</a:t>
            </a:r>
            <a:r>
              <a:rPr lang="en-US" altLang="zh-CN" sz="2000">
                <a:sym typeface="+mn-ea"/>
              </a:rPr>
              <a:t>(FFT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FDCT)</a:t>
            </a:r>
            <a:r>
              <a:rPr lang="zh-CN" altLang="en-US" sz="2000">
                <a:sym typeface="+mn-ea"/>
              </a:rPr>
              <a:t>、数据密集型代数内核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矩阵加法和乘法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、滤波器</a:t>
            </a:r>
            <a:r>
              <a:rPr lang="en-US" altLang="zh-CN" sz="2000">
                <a:sym typeface="+mn-ea"/>
              </a:rPr>
              <a:t>(fir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 2D</a:t>
            </a:r>
            <a:r>
              <a:rPr lang="zh-CN" altLang="en-US" sz="2000">
                <a:sym typeface="+mn-ea"/>
              </a:rPr>
              <a:t>滤波器，卷积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、运动检测应用程序</a:t>
            </a:r>
            <a:endParaRPr lang="zh-CN" altLang="en-US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205" y="2448560"/>
            <a:ext cx="9927590" cy="3590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749935"/>
            <a:ext cx="650430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3.Function Kernel Performance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785" y="1379855"/>
            <a:ext cx="11682730" cy="113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测试程序：加密内核</a:t>
            </a:r>
            <a:r>
              <a:rPr lang="en-US" altLang="zh-CN" sz="2000">
                <a:sym typeface="+mn-ea"/>
              </a:rPr>
              <a:t>(crc,sha,aes, keccak)</a:t>
            </a:r>
            <a:r>
              <a:rPr lang="zh-CN" altLang="en-US" sz="2000">
                <a:sym typeface="+mn-ea"/>
              </a:rPr>
              <a:t>、控制密集型应用程序</a:t>
            </a:r>
            <a:r>
              <a:rPr lang="en-US" altLang="zh-CN" sz="2000">
                <a:sym typeface="+mn-ea"/>
              </a:rPr>
              <a:t>(斐波那契和冒泡排序)</a:t>
            </a:r>
            <a:r>
              <a:rPr lang="zh-CN" altLang="en-US" sz="2000">
                <a:sym typeface="+mn-ea"/>
              </a:rPr>
              <a:t>、转换</a:t>
            </a:r>
            <a:r>
              <a:rPr lang="en-US" altLang="zh-CN" sz="2000">
                <a:sym typeface="+mn-ea"/>
              </a:rPr>
              <a:t>(FFT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FDCT)</a:t>
            </a:r>
            <a:r>
              <a:rPr lang="zh-CN" altLang="en-US" sz="2000">
                <a:sym typeface="+mn-ea"/>
              </a:rPr>
              <a:t>、数据密集型代数内核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矩阵加法和乘法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、滤波器</a:t>
            </a:r>
            <a:r>
              <a:rPr lang="en-US" altLang="zh-CN" sz="2000">
                <a:sym typeface="+mn-ea"/>
              </a:rPr>
              <a:t>(fir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 2D</a:t>
            </a:r>
            <a:r>
              <a:rPr lang="zh-CN" altLang="en-US" sz="2000">
                <a:sym typeface="+mn-ea"/>
              </a:rPr>
              <a:t>滤波器，卷积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、运动检测应用程序</a:t>
            </a:r>
            <a:endParaRPr lang="zh-CN" altLang="en-US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0" y="2725420"/>
            <a:ext cx="9192895" cy="33521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749935"/>
            <a:ext cx="650430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3.Function Kernel Performance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785" y="1379855"/>
            <a:ext cx="11682730" cy="1134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测试程序：加密内核</a:t>
            </a:r>
            <a:r>
              <a:rPr lang="en-US" altLang="zh-CN" sz="2000">
                <a:sym typeface="+mn-ea"/>
              </a:rPr>
              <a:t>(crc,sha,aes, keccak)</a:t>
            </a:r>
            <a:r>
              <a:rPr lang="zh-CN" altLang="en-US" sz="2000">
                <a:sym typeface="+mn-ea"/>
              </a:rPr>
              <a:t>、控制密集型应用程序</a:t>
            </a:r>
            <a:r>
              <a:rPr lang="en-US" altLang="zh-CN" sz="2000">
                <a:sym typeface="+mn-ea"/>
              </a:rPr>
              <a:t>(斐波那契和冒泡排序)</a:t>
            </a:r>
            <a:r>
              <a:rPr lang="zh-CN" altLang="en-US" sz="2000">
                <a:sym typeface="+mn-ea"/>
              </a:rPr>
              <a:t>、转换</a:t>
            </a:r>
            <a:r>
              <a:rPr lang="en-US" altLang="zh-CN" sz="2000">
                <a:sym typeface="+mn-ea"/>
              </a:rPr>
              <a:t>(FFT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FDCT)</a:t>
            </a:r>
            <a:r>
              <a:rPr lang="zh-CN" altLang="en-US" sz="2000">
                <a:sym typeface="+mn-ea"/>
              </a:rPr>
              <a:t>、数据密集型代数内核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矩阵加法和乘法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、滤波器</a:t>
            </a:r>
            <a:r>
              <a:rPr lang="en-US" altLang="zh-CN" sz="2000">
                <a:sym typeface="+mn-ea"/>
              </a:rPr>
              <a:t>(fir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 2D</a:t>
            </a:r>
            <a:r>
              <a:rPr lang="zh-CN" altLang="en-US" sz="2000">
                <a:sym typeface="+mn-ea"/>
              </a:rPr>
              <a:t>滤波器，卷积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、运动检测应用程序</a:t>
            </a:r>
            <a:endParaRPr lang="zh-CN" altLang="en-US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330" y="2513965"/>
            <a:ext cx="9780270" cy="35356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57150" y="633095"/>
            <a:ext cx="650430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4.Near-Threshold Operation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325880"/>
            <a:ext cx="11682730" cy="521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ym typeface="+mn-ea"/>
              </a:rPr>
              <a:t>该图显示了在四核架构平台上处理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矩阵乘法</a:t>
            </a:r>
            <a:r>
              <a:rPr lang="zh-CN" altLang="en-US" sz="2000">
                <a:sym typeface="+mn-ea"/>
              </a:rPr>
              <a:t>时几个成功流片的 PULP 芯片的能效。 </a:t>
            </a:r>
            <a:endParaRPr lang="zh-CN" altLang="en-US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10715"/>
            <a:ext cx="7520305" cy="42341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02855" y="2283460"/>
            <a:ext cx="443801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PULPv2—basic OpenRISC cores without ISA extensions in 28-nm FDSOI</a:t>
            </a: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02855" y="3017520"/>
            <a:ext cx="484822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Mia—OpenRISC cores with a first set of ISA extensions(hardware loops and postincrement insrs)</a:t>
            </a:r>
            <a:endParaRPr lang="zh-CN" altLang="en-US" sz="14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02855" y="3750945"/>
            <a:ext cx="484822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Fulmine—a very similar ISA as presented the </a:t>
            </a: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RISC-V core</a:t>
            </a: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实验分析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7465" y="1167849"/>
            <a:ext cx="89452" cy="9528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57150" y="633095"/>
            <a:ext cx="6504305" cy="6299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4.Near-Threshold Operation</a:t>
            </a:r>
            <a:endParaRPr lang="en-US" altLang="zh-CN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325880"/>
            <a:ext cx="11682730" cy="521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ym typeface="+mn-ea"/>
              </a:rPr>
              <a:t>该图显示了在四核架构平台上处理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矩阵乘法</a:t>
            </a:r>
            <a:r>
              <a:rPr lang="zh-CN" altLang="en-US" sz="2000">
                <a:sym typeface="+mn-ea"/>
              </a:rPr>
              <a:t>时几个成功流片的 PULP 芯片的能效。 </a:t>
            </a:r>
            <a:endParaRPr lang="zh-CN" altLang="en-US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10715"/>
            <a:ext cx="7520305" cy="42341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520305" y="1923415"/>
            <a:ext cx="4589145" cy="25152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28nm FDSOI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工艺下，提出的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RISC-V core cluster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在阈值电压工作时，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193MOPS/mW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，相当于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5.2pJ/op</a:t>
            </a: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400" b="1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0.46-1.1V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电压下工作，计算吞吐量达到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0.15-2.35GOPS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，相比于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PULPv2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，同样工艺，能耗减少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倍</a:t>
            </a:r>
            <a:endParaRPr lang="zh-CN" altLang="en-US" sz="1400" b="1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400" b="1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在最低电压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0.46V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工作时，功耗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1mW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，时钟频率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40MHz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，算力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0.15GOPS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，适用于</a:t>
            </a:r>
            <a:r>
              <a:rPr lang="en-US" altLang="zh-CN" sz="1400" b="1" dirty="0" smtClean="0">
                <a:latin typeface="+mn-ea"/>
                <a:cs typeface="Times New Roman" panose="02020603050405020304" pitchFamily="18" charset="0"/>
              </a:rPr>
              <a:t>IoT</a:t>
            </a:r>
            <a:r>
              <a:rPr lang="zh-CN" altLang="en-US" sz="1400" b="1" dirty="0" smtClean="0">
                <a:latin typeface="+mn-ea"/>
                <a:cs typeface="Times New Roman" panose="02020603050405020304" pitchFamily="18" charset="0"/>
              </a:rPr>
              <a:t>终端设备进行数据处理</a:t>
            </a: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en-US" altLang="zh-CN" sz="1400" b="1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9191625" y="6381750"/>
            <a:ext cx="1143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3" name="Freeform 6"/>
          <p:cNvSpPr/>
          <p:nvPr/>
        </p:nvSpPr>
        <p:spPr bwMode="auto">
          <a:xfrm>
            <a:off x="4803723" y="1963996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806548" y="2885602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4803723" y="3813859"/>
            <a:ext cx="681596" cy="598572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TextBox 47"/>
          <p:cNvSpPr txBox="1"/>
          <p:nvPr/>
        </p:nvSpPr>
        <p:spPr>
          <a:xfrm>
            <a:off x="5520606" y="1967868"/>
            <a:ext cx="48140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论文摘要与导言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TextBox 48"/>
          <p:cNvSpPr txBox="1"/>
          <p:nvPr/>
        </p:nvSpPr>
        <p:spPr>
          <a:xfrm>
            <a:off x="5520606" y="2747265"/>
            <a:ext cx="511256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论文主要创新点与核心贡献讨论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5520606" y="3796983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实验分析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Freeform 21"/>
          <p:cNvSpPr>
            <a:spLocks noEditPoints="1"/>
          </p:cNvSpPr>
          <p:nvPr/>
        </p:nvSpPr>
        <p:spPr bwMode="auto">
          <a:xfrm>
            <a:off x="4937775" y="2101066"/>
            <a:ext cx="355552" cy="359590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Freeform 22"/>
          <p:cNvSpPr>
            <a:spLocks noEditPoints="1"/>
          </p:cNvSpPr>
          <p:nvPr/>
        </p:nvSpPr>
        <p:spPr bwMode="auto">
          <a:xfrm>
            <a:off x="4961631" y="3010869"/>
            <a:ext cx="375752" cy="35959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4976847" y="3954056"/>
            <a:ext cx="335348" cy="318178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8249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PA_组合 28"/>
          <p:cNvGrpSpPr/>
          <p:nvPr>
            <p:custDataLst>
              <p:tags r:id="rId1"/>
            </p:custDataLst>
          </p:nvPr>
        </p:nvGrpSpPr>
        <p:grpSpPr>
          <a:xfrm>
            <a:off x="1950288" y="2411903"/>
            <a:ext cx="2074386" cy="2074386"/>
            <a:chOff x="1475656" y="1538154"/>
            <a:chExt cx="2074386" cy="2074386"/>
          </a:xfrm>
          <a:solidFill>
            <a:srgbClr val="0070C0"/>
          </a:solidFill>
        </p:grpSpPr>
        <p:sp>
          <p:nvSpPr>
            <p:cNvPr id="26" name="椭圆 25"/>
            <p:cNvSpPr/>
            <p:nvPr/>
          </p:nvSpPr>
          <p:spPr>
            <a:xfrm>
              <a:off x="1475656" y="1538154"/>
              <a:ext cx="2074386" cy="2074386"/>
            </a:xfrm>
            <a:prstGeom prst="ellipse">
              <a:avLst/>
            </a:prstGeom>
            <a:grpFill/>
            <a:ln>
              <a:noFill/>
            </a:ln>
            <a:effectLst>
              <a:outerShdw blurRad="1270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_文本框 5"/>
            <p:cNvSpPr txBox="1"/>
            <p:nvPr>
              <p:custDataLst>
                <p:tags r:id="rId2"/>
              </p:custDataLst>
            </p:nvPr>
          </p:nvSpPr>
          <p:spPr>
            <a:xfrm>
              <a:off x="1603529" y="2137120"/>
              <a:ext cx="1818640" cy="8299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Freeform 10"/>
          <p:cNvSpPr/>
          <p:nvPr/>
        </p:nvSpPr>
        <p:spPr bwMode="auto">
          <a:xfrm>
            <a:off x="4803723" y="4568196"/>
            <a:ext cx="681596" cy="598572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rgbClr val="0070C0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TextBox 57"/>
          <p:cNvSpPr txBox="1"/>
          <p:nvPr/>
        </p:nvSpPr>
        <p:spPr>
          <a:xfrm>
            <a:off x="5520606" y="4591821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结论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Freeform 23"/>
          <p:cNvSpPr>
            <a:spLocks noEditPoints="1"/>
          </p:cNvSpPr>
          <p:nvPr/>
        </p:nvSpPr>
        <p:spPr bwMode="auto">
          <a:xfrm>
            <a:off x="4976847" y="4689202"/>
            <a:ext cx="403026" cy="356560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47213" y="0"/>
            <a:ext cx="2157741" cy="683816"/>
          </a:xfrm>
        </p:spPr>
        <p:txBody>
          <a:bodyPr/>
          <a:p>
            <a:r>
              <a:rPr lang="zh-CN" altLang="en-US" sz="3200" dirty="0">
                <a:solidFill>
                  <a:srgbClr val="C00000"/>
                </a:solidFill>
              </a:rPr>
              <a:t>结论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9210" y="1097915"/>
            <a:ext cx="9813925" cy="1209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提出了一种基于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RISC-V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架构的处理器核设计，用于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PULP cluster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。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为了增加计算密度，进行指令集扩展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硬件循环器、地址后自增模式、定点指令、向量指令集等等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。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L0 buffer能够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有效应对压缩指令不对齐取指问题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，从而减少共享 I$ 的压力。</a:t>
            </a:r>
            <a:r>
              <a:rPr lang="en-US" altLang="zh-CN" sz="1700" dirty="0" smtClean="0">
                <a:latin typeface="+mn-ea"/>
                <a:cs typeface="Times New Roman" panose="02020603050405020304" pitchFamily="18" charset="0"/>
              </a:rPr>
              <a:t> </a:t>
            </a:r>
            <a:endParaRPr lang="en-US" altLang="zh-CN" sz="17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9210" y="2440305"/>
            <a:ext cx="10290810" cy="1668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在一组基准测试中，具有扩展指令集的处理器核</a:t>
            </a:r>
            <a:r>
              <a:rPr 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在通用应用程序中平均快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37%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处理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卷积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时，利用向量指令集和定点指令集，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平均提速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3.9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倍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；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将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向量指令和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L0-storage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结合使用，能够将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共享内存带宽降低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8.3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倍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，由于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ld/st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指令功耗最大，带宽的这种减少使得能量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能效增益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7.8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倍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9210" y="4242435"/>
            <a:ext cx="9823450" cy="8604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 多核PULP cluster通过新的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ISA扩展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显着减少了共享内存争用，从而使四核实现的性能比单核实现高 3.9 倍，同时仅消耗 2.4 倍的功率。 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99210" y="5299075"/>
            <a:ext cx="9823450" cy="12452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最后，在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28nm FDSOI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工艺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下，近阈值工作电压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0.46V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条件下，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cluster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达到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倍能效增益，算力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0.15GOPS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，同时功耗仅为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1mW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. cluster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可扩展，在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0.46-1.1V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范围内运行，消耗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1-68mW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，算力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0.15-2.35GOPS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对广泛的物联网应用具有吸引力。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1"/>
          <p:cNvSpPr txBox="1"/>
          <p:nvPr>
            <p:custDataLst>
              <p:tags r:id="rId1"/>
            </p:custDataLst>
          </p:nvPr>
        </p:nvSpPr>
        <p:spPr>
          <a:xfrm>
            <a:off x="3517297" y="3458548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汇报完毕   感谢各位聆听！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PA_椭圆 10"/>
          <p:cNvSpPr/>
          <p:nvPr>
            <p:custDataLst>
              <p:tags r:id="rId2"/>
            </p:custDataLst>
          </p:nvPr>
        </p:nvSpPr>
        <p:spPr>
          <a:xfrm>
            <a:off x="3660472" y="2162404"/>
            <a:ext cx="920081" cy="920081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椭圆 12"/>
          <p:cNvSpPr/>
          <p:nvPr>
            <p:custDataLst>
              <p:tags r:id="rId3"/>
            </p:custDataLst>
          </p:nvPr>
        </p:nvSpPr>
        <p:spPr>
          <a:xfrm>
            <a:off x="3104131" y="4502406"/>
            <a:ext cx="324294" cy="324294"/>
          </a:xfrm>
          <a:prstGeom prst="ellipse">
            <a:avLst/>
          </a:prstGeom>
          <a:solidFill>
            <a:srgbClr val="BDEEFF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A_椭圆 13"/>
          <p:cNvSpPr/>
          <p:nvPr>
            <p:custDataLst>
              <p:tags r:id="rId4"/>
            </p:custDataLst>
          </p:nvPr>
        </p:nvSpPr>
        <p:spPr>
          <a:xfrm>
            <a:off x="2743212" y="2826325"/>
            <a:ext cx="683012" cy="683012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椭圆 14"/>
          <p:cNvSpPr/>
          <p:nvPr>
            <p:custDataLst>
              <p:tags r:id="rId5"/>
            </p:custDataLst>
          </p:nvPr>
        </p:nvSpPr>
        <p:spPr>
          <a:xfrm>
            <a:off x="2575266" y="3829525"/>
            <a:ext cx="493119" cy="493119"/>
          </a:xfrm>
          <a:prstGeom prst="ellipse">
            <a:avLst/>
          </a:prstGeom>
          <a:solidFill>
            <a:srgbClr val="8BCDFF"/>
          </a:solidFill>
          <a:ln>
            <a:noFill/>
          </a:ln>
          <a:effectLst>
            <a:outerShdw blurRad="127000" dist="63500" dir="8100000" sx="106000" sy="106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62731" y="0"/>
            <a:ext cx="2242224" cy="683816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作者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1478915"/>
            <a:ext cx="7489825" cy="5057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225" y="804545"/>
            <a:ext cx="5801360" cy="55308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https://github.com/pulp-platform</a:t>
            </a:r>
            <a:endParaRPr lang="en-US" altLang="zh-CN" sz="2400" b="1" dirty="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755" y="1478915"/>
            <a:ext cx="5552440" cy="52266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62731" y="0"/>
            <a:ext cx="2242224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摘要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3115" y="925830"/>
            <a:ext cx="10434320" cy="75374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5000"/>
              </a:lnSpc>
              <a:buClr>
                <a:srgbClr val="6F1B1B"/>
              </a:buClr>
            </a:pPr>
            <a:r>
              <a:rPr lang="en-US" altLang="zh-CN" sz="2000" b="1" dirty="0">
                <a:solidFill>
                  <a:srgbClr val="000000"/>
                </a:solidFill>
                <a:latin typeface="+mj-lt"/>
                <a:ea typeface="Yu Gothic UI" panose="020B0500000000000000" pitchFamily="34" charset="-128"/>
                <a:cs typeface="Times New Roman" panose="02020603050405020304" pitchFamily="18" charset="0"/>
              </a:rPr>
              <a:t>Near-Threshold RISC-V Core With DSP Extensions for Scalable IoT Endpoint Devices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圆角矩形 6"/>
          <p:cNvSpPr/>
          <p:nvPr/>
        </p:nvSpPr>
        <p:spPr>
          <a:xfrm>
            <a:off x="792480" y="2674620"/>
            <a:ext cx="10542270" cy="41109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摘要：</a:t>
            </a:r>
            <a:r>
              <a:rPr 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物联网终端设备需要工作在极低功耗下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(mW)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和灵活的可扩展计算能力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(kOPS-GOPS)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，因此文章提出接近阈值电压的工作条件下，处理器核能实现更好的能效，并通过并行运算来提高计算性能。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工作：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设计了一款开源的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RISC-V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架构的处理器核，优化近阈值电压工作条件下的性能；设计了一款四核架构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PULP cluster(Parallel Ultralow-Power Platform)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对处理器核进行指令集扩展和处理器核微架构优化，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增加计算密度，减小访问共享存储架构的压力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效果：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微架构中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L0 buffer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减少了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cache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访问冲突，支持压缩指令。对于典型的数据密集型传感器数据处理应用，文章提出的处理器平均速度提高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倍，能效提高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倍；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 SIMD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指令扩展和内置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L0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存储进一步减少了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倍的共享内存访问，从而减少了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3.2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倍争用；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实现：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四核架构集群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cluster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，工作电压范围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0.6-1.2V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65nm bulk CMOS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工艺下，能效峰值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67MOPS/mW,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28nm FD-SOI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工艺下，能效峰值达到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193MOPS/mW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6"/>
          <p:cNvSpPr/>
          <p:nvPr/>
        </p:nvSpPr>
        <p:spPr>
          <a:xfrm>
            <a:off x="9542780" y="1836420"/>
            <a:ext cx="2649220" cy="72009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单位</a:t>
            </a:r>
            <a:r>
              <a:rPr lang="zh-CN" altLang="en-US" dirty="0">
                <a:solidFill>
                  <a:schemeClr val="tx1"/>
                </a:solidFill>
              </a:rPr>
              <a:t>：ETH Zurich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作者</a:t>
            </a:r>
            <a:r>
              <a:rPr lang="zh-CN" altLang="en-US" dirty="0">
                <a:solidFill>
                  <a:schemeClr val="tx1"/>
                </a:solidFill>
              </a:rPr>
              <a:t>：Michael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Gautschi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" name="圆角矩形 6"/>
          <p:cNvSpPr/>
          <p:nvPr/>
        </p:nvSpPr>
        <p:spPr>
          <a:xfrm>
            <a:off x="792480" y="1836420"/>
            <a:ext cx="8370570" cy="726440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Published in:</a:t>
            </a:r>
            <a:r>
              <a:rPr lang="en-US" altLang="zh-CN" b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IEEE Transactions on Very Large Scale Integration(VLSI) Systems</a:t>
            </a:r>
            <a:r>
              <a:rPr lang="en-US" altLang="zh-CN" b="1"/>
              <a:t>hael Gau</a:t>
            </a:r>
            <a:r>
              <a:rPr lang="en-US" altLang="zh-CN"/>
              <a:t>tschi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62731" y="0"/>
            <a:ext cx="2242224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背景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370" y="883920"/>
            <a:ext cx="6539230" cy="54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当前物联网设备</a:t>
            </a:r>
            <a:endParaRPr lang="zh-CN" altLang="en-US" sz="28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9850" y="1667510"/>
            <a:ext cx="5947410" cy="51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  <a:sym typeface="+mn-ea"/>
              </a:rPr>
              <a:t>特点：融合多传感器，围绕一个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  <a:sym typeface="+mn-ea"/>
              </a:rPr>
              <a:t>MCU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  <a:sym typeface="+mn-ea"/>
              </a:rPr>
              <a:t>建立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9850" y="2324100"/>
            <a:ext cx="7212965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  <a:sym typeface="+mn-ea"/>
              </a:rPr>
              <a:t>要求：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  <a:sym typeface="+mn-ea"/>
              </a:rPr>
              <a:t>廉价、低功耗操作、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性能和能效具有可扩展性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9850" y="2980690"/>
            <a:ext cx="10045065" cy="887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  <a:sym typeface="+mn-ea"/>
              </a:rPr>
              <a:t>问题：一个简单的 MCU 对于控制目的和轻量级处理非常有效，但功能不够强大，也不够高效，无法在并行传感器数据流上运行更复杂的算法</a:t>
            </a:r>
            <a:endParaRPr lang="zh-CN" altLang="en-US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9850" y="4006215"/>
            <a:ext cx="9888855" cy="2927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  <a:sym typeface="+mn-ea"/>
              </a:rPr>
              <a:t>现有的解决方案：</a:t>
            </a:r>
            <a:endParaRPr lang="zh-CN" altLang="en-US" sz="2000" dirty="0" smtClean="0">
              <a:latin typeface="+mn-ea"/>
              <a:cs typeface="Times New Roman" panose="02020603050405020304" pitchFamily="18" charset="0"/>
              <a:sym typeface="+mn-ea"/>
            </a:endParaRPr>
          </a:p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）实现高能效和高性能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MCU+DSP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。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DSP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通过超长指令字并行运算和特殊存储结构加速数据密集型运算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，但编程困难，灵活性差</a:t>
            </a:r>
            <a:endParaRPr lang="en-US" altLang="zh-CN" sz="2000" dirty="0" smtClean="0"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MCU+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专用加速电路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应用于特殊应用，提供超高的能耗效率。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例如对于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FFT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变换模块，使用专用硬件模块，由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MCU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控制流程。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但专用度太高，不够灵活，性能也无法扩展。</a:t>
            </a:r>
            <a:endParaRPr lang="zh-CN" altLang="en-US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双核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MCU,M0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用于控制，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M3/M4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核用于执行计算应用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。这类系统在内存层次和许多内核方面不可扩展，因为内核嵌入在其子系统中，并且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M0+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并不能执行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M3/4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可执行文件。</a:t>
            </a:r>
            <a:endParaRPr lang="zh-CN" altLang="en-US" sz="2000" dirty="0" smtClean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513619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8262731" y="0"/>
            <a:ext cx="2242224" cy="683816"/>
          </a:xfrm>
        </p:spPr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</a:rPr>
              <a:t>解决方案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02496" y="1052410"/>
            <a:ext cx="45719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25000" lnSpcReduction="20000"/>
          </a:bodyPr>
          <a:lstStyle/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zh-CN" altLang="en-US" sz="17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3110" y="1414145"/>
            <a:ext cx="10852150" cy="101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使用可编程的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处理器核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建立一个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灵活性、可扩展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、高能效、低功耗（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mW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级别）平台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多核架构集群，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并行运算超低功耗平台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PULP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(Parallel Ultralow-Power Platform)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cluster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.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3115" y="3014980"/>
            <a:ext cx="10607040" cy="1319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 indent="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None/>
            </a:pPr>
            <a:r>
              <a:rPr lang="zh-CN" altLang="en-US" sz="1900" dirty="0" smtClean="0">
                <a:latin typeface="+mn-ea"/>
                <a:cs typeface="Times New Roman" panose="02020603050405020304" pitchFamily="18" charset="0"/>
              </a:rPr>
              <a:t>为了降低成本、便于进行指令扩展，选择开源</a:t>
            </a:r>
            <a:r>
              <a:rPr lang="zh-CN" altLang="en-US" sz="19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指令集架构</a:t>
            </a:r>
            <a:r>
              <a:rPr lang="en-US" altLang="zh-CN" sz="19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RISC-V</a:t>
            </a:r>
            <a:r>
              <a:rPr lang="zh-CN" altLang="en-US" sz="1900" dirty="0" smtClean="0">
                <a:latin typeface="+mn-ea"/>
                <a:cs typeface="Times New Roman" panose="02020603050405020304" pitchFamily="18" charset="0"/>
              </a:rPr>
              <a:t>进行处理器核开发，文章重点是</a:t>
            </a:r>
            <a:r>
              <a:rPr lang="en-US" altLang="zh-CN" sz="1900" dirty="0" smtClean="0">
                <a:latin typeface="+mn-ea"/>
                <a:cs typeface="Times New Roman" panose="02020603050405020304" pitchFamily="18" charset="0"/>
              </a:rPr>
              <a:t>ISA(Instrction Set Architecture)</a:t>
            </a:r>
            <a:r>
              <a:rPr lang="zh-CN" altLang="en-US" sz="1900" dirty="0" smtClean="0">
                <a:latin typeface="+mn-ea"/>
                <a:cs typeface="Times New Roman" panose="02020603050405020304" pitchFamily="18" charset="0"/>
              </a:rPr>
              <a:t>扩展和微体系结构优化，特别是针对</a:t>
            </a:r>
            <a:r>
              <a:rPr lang="en-US" altLang="zh-CN" sz="1900" dirty="0" smtClean="0">
                <a:latin typeface="+mn-ea"/>
                <a:cs typeface="Times New Roman" panose="02020603050405020304" pitchFamily="18" charset="0"/>
              </a:rPr>
              <a:t>NT</a:t>
            </a:r>
            <a:r>
              <a:rPr lang="zh-CN" altLang="en-US" sz="1900" dirty="0" smtClean="0">
                <a:latin typeface="+mn-ea"/>
                <a:cs typeface="Times New Roman" panose="02020603050405020304" pitchFamily="18" charset="0"/>
              </a:rPr>
              <a:t>并行操作，主要贡献概括为三点：</a:t>
            </a:r>
            <a:endParaRPr lang="zh-CN" altLang="en-US" sz="19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3110" y="4334510"/>
            <a:ext cx="10686415" cy="704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对取指单元优化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：具有带预取指令功耗的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L0 buffer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，并支持硬件循环处理，能够显著降低指令存储器的带宽和功耗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3110" y="5268595"/>
            <a:ext cx="10686415" cy="582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对执行单元优化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sz="2000" dirty="0" smtClean="0">
                <a:latin typeface="+mn-ea"/>
                <a:cs typeface="Times New Roman" panose="02020603050405020304" pitchFamily="18" charset="0"/>
              </a:rPr>
              <a:t>支持定点操作扩展指令、</a:t>
            </a: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SIMD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扩展指令，不对齐数据加载</a:t>
            </a:r>
            <a:endParaRPr lang="zh-CN" altLang="en-US" sz="2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3110" y="5923280"/>
            <a:ext cx="10686415" cy="818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优化的流水线架构和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RTL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设计，最大限度减少执行模块寄存器冗余切换活动，优化存储器访问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(ICache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访问为一个时钟周期，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TCDM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访问为两个时钟周期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000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600" y="763270"/>
            <a:ext cx="3287395" cy="662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700" b="1" dirty="0" smtClean="0">
                <a:latin typeface="+mn-ea"/>
                <a:cs typeface="Times New Roman" panose="02020603050405020304" pitchFamily="18" charset="0"/>
              </a:rPr>
              <a:t>多核平台</a:t>
            </a:r>
            <a:endParaRPr lang="zh-CN" altLang="en-US" sz="2700" b="1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0655" y="2329180"/>
            <a:ext cx="3287395" cy="662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700" b="1" dirty="0" smtClean="0">
                <a:latin typeface="+mn-ea"/>
                <a:cs typeface="Times New Roman" panose="02020603050405020304" pitchFamily="18" charset="0"/>
              </a:rPr>
              <a:t>处理器核</a:t>
            </a:r>
            <a:endParaRPr lang="zh-CN" altLang="en-US" sz="2700" b="1" dirty="0" smtClean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9191625" y="6381750"/>
            <a:ext cx="1143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3" name="Freeform 6"/>
          <p:cNvSpPr/>
          <p:nvPr/>
        </p:nvSpPr>
        <p:spPr bwMode="auto">
          <a:xfrm>
            <a:off x="4803723" y="1963996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Freeform 7"/>
          <p:cNvSpPr/>
          <p:nvPr/>
        </p:nvSpPr>
        <p:spPr bwMode="auto">
          <a:xfrm>
            <a:off x="4806548" y="2885602"/>
            <a:ext cx="681596" cy="598572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rgbClr val="0070C0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 bwMode="auto">
          <a:xfrm>
            <a:off x="4803723" y="3813859"/>
            <a:ext cx="681596" cy="598572"/>
          </a:xfrm>
          <a:custGeom>
            <a:avLst/>
            <a:gdLst>
              <a:gd name="T0" fmla="*/ 787 w 1021"/>
              <a:gd name="T1" fmla="*/ 31 h 897"/>
              <a:gd name="T2" fmla="*/ 899 w 1021"/>
              <a:gd name="T3" fmla="*/ 224 h 897"/>
              <a:gd name="T4" fmla="*/ 1008 w 1021"/>
              <a:gd name="T5" fmla="*/ 414 h 897"/>
              <a:gd name="T6" fmla="*/ 1010 w 1021"/>
              <a:gd name="T7" fmla="*/ 479 h 897"/>
              <a:gd name="T8" fmla="*/ 899 w 1021"/>
              <a:gd name="T9" fmla="*/ 673 h 897"/>
              <a:gd name="T10" fmla="*/ 789 w 1021"/>
              <a:gd name="T11" fmla="*/ 862 h 897"/>
              <a:gd name="T12" fmla="*/ 734 w 1021"/>
              <a:gd name="T13" fmla="*/ 897 h 897"/>
              <a:gd name="T14" fmla="*/ 511 w 1021"/>
              <a:gd name="T15" fmla="*/ 897 h 897"/>
              <a:gd name="T16" fmla="*/ 292 w 1021"/>
              <a:gd name="T17" fmla="*/ 897 h 897"/>
              <a:gd name="T18" fmla="*/ 234 w 1021"/>
              <a:gd name="T19" fmla="*/ 866 h 897"/>
              <a:gd name="T20" fmla="*/ 123 w 1021"/>
              <a:gd name="T21" fmla="*/ 673 h 897"/>
              <a:gd name="T22" fmla="*/ 13 w 1021"/>
              <a:gd name="T23" fmla="*/ 483 h 897"/>
              <a:gd name="T24" fmla="*/ 11 w 1021"/>
              <a:gd name="T25" fmla="*/ 418 h 897"/>
              <a:gd name="T26" fmla="*/ 123 w 1021"/>
              <a:gd name="T27" fmla="*/ 224 h 897"/>
              <a:gd name="T28" fmla="*/ 232 w 1021"/>
              <a:gd name="T29" fmla="*/ 35 h 897"/>
              <a:gd name="T30" fmla="*/ 288 w 1021"/>
              <a:gd name="T31" fmla="*/ 0 h 897"/>
              <a:gd name="T32" fmla="*/ 511 w 1021"/>
              <a:gd name="T33" fmla="*/ 0 h 897"/>
              <a:gd name="T34" fmla="*/ 730 w 1021"/>
              <a:gd name="T35" fmla="*/ 0 h 897"/>
              <a:gd name="T36" fmla="*/ 787 w 1021"/>
              <a:gd name="T37" fmla="*/ 31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7">
                <a:moveTo>
                  <a:pt x="787" y="31"/>
                </a:moveTo>
                <a:lnTo>
                  <a:pt x="899" y="224"/>
                </a:lnTo>
                <a:cubicBezTo>
                  <a:pt x="935" y="288"/>
                  <a:pt x="972" y="351"/>
                  <a:pt x="1008" y="414"/>
                </a:cubicBezTo>
                <a:cubicBezTo>
                  <a:pt x="1020" y="435"/>
                  <a:pt x="1021" y="457"/>
                  <a:pt x="1010" y="479"/>
                </a:cubicBezTo>
                <a:lnTo>
                  <a:pt x="899" y="673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3"/>
                  <a:pt x="759" y="895"/>
                  <a:pt x="734" y="897"/>
                </a:cubicBezTo>
                <a:lnTo>
                  <a:pt x="511" y="897"/>
                </a:lnTo>
                <a:cubicBezTo>
                  <a:pt x="438" y="897"/>
                  <a:pt x="365" y="897"/>
                  <a:pt x="292" y="897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3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8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TextBox 47"/>
          <p:cNvSpPr txBox="1"/>
          <p:nvPr/>
        </p:nvSpPr>
        <p:spPr>
          <a:xfrm>
            <a:off x="5520606" y="1967868"/>
            <a:ext cx="48140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论文摘要与导言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TextBox 48"/>
          <p:cNvSpPr txBox="1"/>
          <p:nvPr/>
        </p:nvSpPr>
        <p:spPr>
          <a:xfrm>
            <a:off x="5520606" y="2747265"/>
            <a:ext cx="511256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论文主要创新点与核心贡献讨论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TextBox 55"/>
          <p:cNvSpPr txBox="1"/>
          <p:nvPr/>
        </p:nvSpPr>
        <p:spPr>
          <a:xfrm>
            <a:off x="5520606" y="3796983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实验分析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Freeform 21"/>
          <p:cNvSpPr>
            <a:spLocks noEditPoints="1"/>
          </p:cNvSpPr>
          <p:nvPr/>
        </p:nvSpPr>
        <p:spPr bwMode="auto">
          <a:xfrm>
            <a:off x="4937775" y="2101066"/>
            <a:ext cx="355552" cy="359590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Freeform 22"/>
          <p:cNvSpPr>
            <a:spLocks noEditPoints="1"/>
          </p:cNvSpPr>
          <p:nvPr/>
        </p:nvSpPr>
        <p:spPr bwMode="auto">
          <a:xfrm>
            <a:off x="4961631" y="3010869"/>
            <a:ext cx="375752" cy="35959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4976847" y="3954056"/>
            <a:ext cx="335348" cy="318178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5706528" y="48249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706528" y="5218115"/>
            <a:ext cx="439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PA_组合 28"/>
          <p:cNvGrpSpPr/>
          <p:nvPr>
            <p:custDataLst>
              <p:tags r:id="rId1"/>
            </p:custDataLst>
          </p:nvPr>
        </p:nvGrpSpPr>
        <p:grpSpPr>
          <a:xfrm>
            <a:off x="1950288" y="2411903"/>
            <a:ext cx="2074386" cy="2074386"/>
            <a:chOff x="1475656" y="1538154"/>
            <a:chExt cx="2074386" cy="2074386"/>
          </a:xfrm>
          <a:solidFill>
            <a:srgbClr val="0070C0"/>
          </a:solidFill>
        </p:grpSpPr>
        <p:sp>
          <p:nvSpPr>
            <p:cNvPr id="26" name="椭圆 25"/>
            <p:cNvSpPr/>
            <p:nvPr/>
          </p:nvSpPr>
          <p:spPr>
            <a:xfrm>
              <a:off x="1475656" y="1538154"/>
              <a:ext cx="2074386" cy="2074386"/>
            </a:xfrm>
            <a:prstGeom prst="ellipse">
              <a:avLst/>
            </a:prstGeom>
            <a:grpFill/>
            <a:ln>
              <a:noFill/>
            </a:ln>
            <a:effectLst>
              <a:outerShdw blurRad="127000" sx="106000" sy="10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_文本框 5"/>
            <p:cNvSpPr txBox="1"/>
            <p:nvPr>
              <p:custDataLst>
                <p:tags r:id="rId2"/>
              </p:custDataLst>
            </p:nvPr>
          </p:nvSpPr>
          <p:spPr>
            <a:xfrm>
              <a:off x="1603529" y="2137120"/>
              <a:ext cx="1818640" cy="8299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Freeform 10"/>
          <p:cNvSpPr/>
          <p:nvPr/>
        </p:nvSpPr>
        <p:spPr bwMode="auto">
          <a:xfrm>
            <a:off x="4803723" y="4568196"/>
            <a:ext cx="681596" cy="598572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TextBox 57"/>
          <p:cNvSpPr txBox="1"/>
          <p:nvPr/>
        </p:nvSpPr>
        <p:spPr>
          <a:xfrm>
            <a:off x="5520606" y="4591821"/>
            <a:ext cx="51125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结论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Freeform 23"/>
          <p:cNvSpPr>
            <a:spLocks noEditPoints="1"/>
          </p:cNvSpPr>
          <p:nvPr/>
        </p:nvSpPr>
        <p:spPr bwMode="auto">
          <a:xfrm>
            <a:off x="4990497" y="4689202"/>
            <a:ext cx="403026" cy="356560"/>
          </a:xfrm>
          <a:custGeom>
            <a:avLst/>
            <a:gdLst>
              <a:gd name="T0" fmla="*/ 0 w 638"/>
              <a:gd name="T1" fmla="*/ 349 h 590"/>
              <a:gd name="T2" fmla="*/ 245 w 638"/>
              <a:gd name="T3" fmla="*/ 590 h 590"/>
              <a:gd name="T4" fmla="*/ 430 w 638"/>
              <a:gd name="T5" fmla="*/ 558 h 590"/>
              <a:gd name="T6" fmla="*/ 388 w 638"/>
              <a:gd name="T7" fmla="*/ 260 h 590"/>
              <a:gd name="T8" fmla="*/ 378 w 638"/>
              <a:gd name="T9" fmla="*/ 548 h 590"/>
              <a:gd name="T10" fmla="*/ 250 w 638"/>
              <a:gd name="T11" fmla="*/ 494 h 590"/>
              <a:gd name="T12" fmla="*/ 216 w 638"/>
              <a:gd name="T13" fmla="*/ 344 h 590"/>
              <a:gd name="T14" fmla="*/ 44 w 638"/>
              <a:gd name="T15" fmla="*/ 339 h 590"/>
              <a:gd name="T16" fmla="*/ 49 w 638"/>
              <a:gd name="T17" fmla="*/ 108 h 590"/>
              <a:gd name="T18" fmla="*/ 250 w 638"/>
              <a:gd name="T19" fmla="*/ 61 h 590"/>
              <a:gd name="T20" fmla="*/ 0 w 638"/>
              <a:gd name="T21" fmla="*/ 103 h 590"/>
              <a:gd name="T22" fmla="*/ 359 w 638"/>
              <a:gd name="T23" fmla="*/ 122 h 590"/>
              <a:gd name="T24" fmla="*/ 337 w 638"/>
              <a:gd name="T25" fmla="*/ 97 h 590"/>
              <a:gd name="T26" fmla="*/ 354 w 638"/>
              <a:gd name="T27" fmla="*/ 82 h 590"/>
              <a:gd name="T28" fmla="*/ 398 w 638"/>
              <a:gd name="T29" fmla="*/ 82 h 590"/>
              <a:gd name="T30" fmla="*/ 416 w 638"/>
              <a:gd name="T31" fmla="*/ 97 h 590"/>
              <a:gd name="T32" fmla="*/ 394 w 638"/>
              <a:gd name="T33" fmla="*/ 122 h 590"/>
              <a:gd name="T34" fmla="*/ 416 w 638"/>
              <a:gd name="T35" fmla="*/ 147 h 590"/>
              <a:gd name="T36" fmla="*/ 398 w 638"/>
              <a:gd name="T37" fmla="*/ 161 h 590"/>
              <a:gd name="T38" fmla="*/ 354 w 638"/>
              <a:gd name="T39" fmla="*/ 161 h 590"/>
              <a:gd name="T40" fmla="*/ 337 w 638"/>
              <a:gd name="T41" fmla="*/ 147 h 590"/>
              <a:gd name="T42" fmla="*/ 520 w 638"/>
              <a:gd name="T43" fmla="*/ 221 h 590"/>
              <a:gd name="T44" fmla="*/ 629 w 638"/>
              <a:gd name="T45" fmla="*/ 362 h 590"/>
              <a:gd name="T46" fmla="*/ 585 w 638"/>
              <a:gd name="T47" fmla="*/ 375 h 590"/>
              <a:gd name="T48" fmla="*/ 520 w 638"/>
              <a:gd name="T49" fmla="*/ 221 h 590"/>
              <a:gd name="T50" fmla="*/ 455 w 638"/>
              <a:gd name="T51" fmla="*/ 43 h 590"/>
              <a:gd name="T52" fmla="*/ 502 w 638"/>
              <a:gd name="T53" fmla="*/ 221 h 590"/>
              <a:gd name="T54" fmla="*/ 481 w 638"/>
              <a:gd name="T55" fmla="*/ 248 h 590"/>
              <a:gd name="T56" fmla="*/ 440 w 638"/>
              <a:gd name="T57" fmla="*/ 213 h 590"/>
              <a:gd name="T58" fmla="*/ 298 w 638"/>
              <a:gd name="T59" fmla="*/ 43 h 590"/>
              <a:gd name="T60" fmla="*/ 429 w 638"/>
              <a:gd name="T61" fmla="*/ 69 h 590"/>
              <a:gd name="T62" fmla="*/ 324 w 638"/>
              <a:gd name="T63" fmla="*/ 174 h 590"/>
              <a:gd name="T64" fmla="*/ 204 w 638"/>
              <a:gd name="T65" fmla="*/ 513 h 590"/>
              <a:gd name="T66" fmla="*/ 79 w 638"/>
              <a:gd name="T67" fmla="*/ 386 h 590"/>
              <a:gd name="T68" fmla="*/ 204 w 638"/>
              <a:gd name="T69" fmla="*/ 513 h 590"/>
              <a:gd name="T70" fmla="*/ 74 w 638"/>
              <a:gd name="T71" fmla="*/ 167 h 590"/>
              <a:gd name="T72" fmla="*/ 250 w 638"/>
              <a:gd name="T73" fmla="*/ 177 h 590"/>
              <a:gd name="T74" fmla="*/ 160 w 638"/>
              <a:gd name="T75" fmla="*/ 143 h 590"/>
              <a:gd name="T76" fmla="*/ 74 w 638"/>
              <a:gd name="T77" fmla="*/ 270 h 590"/>
              <a:gd name="T78" fmla="*/ 81 w 638"/>
              <a:gd name="T79" fmla="*/ 300 h 590"/>
              <a:gd name="T80" fmla="*/ 253 w 638"/>
              <a:gd name="T81" fmla="*/ 268 h 590"/>
              <a:gd name="T82" fmla="*/ 74 w 638"/>
              <a:gd name="T83" fmla="*/ 270 h 590"/>
              <a:gd name="T84" fmla="*/ 74 w 638"/>
              <a:gd name="T85" fmla="*/ 229 h 590"/>
              <a:gd name="T86" fmla="*/ 253 w 638"/>
              <a:gd name="T87" fmla="*/ 238 h 590"/>
              <a:gd name="T88" fmla="*/ 263 w 638"/>
              <a:gd name="T89" fmla="*/ 221 h 590"/>
              <a:gd name="T90" fmla="*/ 157 w 638"/>
              <a:gd name="T91" fmla="*/ 206 h 590"/>
              <a:gd name="T92" fmla="*/ 74 w 638"/>
              <a:gd name="T93" fmla="*/ 21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8" h="590">
                <a:moveTo>
                  <a:pt x="0" y="103"/>
                </a:moveTo>
                <a:cubicBezTo>
                  <a:pt x="0" y="185"/>
                  <a:pt x="0" y="267"/>
                  <a:pt x="0" y="349"/>
                </a:cubicBezTo>
                <a:cubicBezTo>
                  <a:pt x="0" y="355"/>
                  <a:pt x="108" y="458"/>
                  <a:pt x="121" y="471"/>
                </a:cubicBezTo>
                <a:cubicBezTo>
                  <a:pt x="135" y="485"/>
                  <a:pt x="237" y="590"/>
                  <a:pt x="245" y="590"/>
                </a:cubicBezTo>
                <a:cubicBezTo>
                  <a:pt x="295" y="590"/>
                  <a:pt x="344" y="590"/>
                  <a:pt x="393" y="590"/>
                </a:cubicBezTo>
                <a:cubicBezTo>
                  <a:pt x="413" y="590"/>
                  <a:pt x="421" y="571"/>
                  <a:pt x="430" y="558"/>
                </a:cubicBezTo>
                <a:cubicBezTo>
                  <a:pt x="430" y="456"/>
                  <a:pt x="430" y="355"/>
                  <a:pt x="430" y="253"/>
                </a:cubicBezTo>
                <a:cubicBezTo>
                  <a:pt x="420" y="257"/>
                  <a:pt x="393" y="246"/>
                  <a:pt x="388" y="260"/>
                </a:cubicBezTo>
                <a:cubicBezTo>
                  <a:pt x="384" y="268"/>
                  <a:pt x="388" y="382"/>
                  <a:pt x="388" y="405"/>
                </a:cubicBezTo>
                <a:cubicBezTo>
                  <a:pt x="388" y="429"/>
                  <a:pt x="395" y="548"/>
                  <a:pt x="378" y="548"/>
                </a:cubicBezTo>
                <a:cubicBezTo>
                  <a:pt x="338" y="548"/>
                  <a:pt x="298" y="548"/>
                  <a:pt x="258" y="548"/>
                </a:cubicBezTo>
                <a:cubicBezTo>
                  <a:pt x="245" y="548"/>
                  <a:pt x="250" y="507"/>
                  <a:pt x="250" y="494"/>
                </a:cubicBezTo>
                <a:cubicBezTo>
                  <a:pt x="250" y="473"/>
                  <a:pt x="250" y="453"/>
                  <a:pt x="250" y="432"/>
                </a:cubicBezTo>
                <a:cubicBezTo>
                  <a:pt x="250" y="376"/>
                  <a:pt x="251" y="367"/>
                  <a:pt x="216" y="344"/>
                </a:cubicBezTo>
                <a:cubicBezTo>
                  <a:pt x="200" y="344"/>
                  <a:pt x="200" y="339"/>
                  <a:pt x="187" y="339"/>
                </a:cubicBezTo>
                <a:cubicBezTo>
                  <a:pt x="139" y="339"/>
                  <a:pt x="92" y="339"/>
                  <a:pt x="44" y="339"/>
                </a:cubicBezTo>
                <a:cubicBezTo>
                  <a:pt x="44" y="265"/>
                  <a:pt x="44" y="192"/>
                  <a:pt x="44" y="118"/>
                </a:cubicBezTo>
                <a:cubicBezTo>
                  <a:pt x="44" y="112"/>
                  <a:pt x="46" y="113"/>
                  <a:pt x="49" y="108"/>
                </a:cubicBezTo>
                <a:cubicBezTo>
                  <a:pt x="103" y="108"/>
                  <a:pt x="157" y="108"/>
                  <a:pt x="211" y="108"/>
                </a:cubicBezTo>
                <a:cubicBezTo>
                  <a:pt x="222" y="101"/>
                  <a:pt x="250" y="77"/>
                  <a:pt x="250" y="61"/>
                </a:cubicBezTo>
                <a:cubicBezTo>
                  <a:pt x="182" y="61"/>
                  <a:pt x="115" y="61"/>
                  <a:pt x="47" y="61"/>
                </a:cubicBezTo>
                <a:cubicBezTo>
                  <a:pt x="28" y="61"/>
                  <a:pt x="0" y="88"/>
                  <a:pt x="0" y="103"/>
                </a:cubicBezTo>
                <a:close/>
                <a:moveTo>
                  <a:pt x="337" y="144"/>
                </a:moveTo>
                <a:lnTo>
                  <a:pt x="359" y="122"/>
                </a:lnTo>
                <a:lnTo>
                  <a:pt x="337" y="100"/>
                </a:lnTo>
                <a:cubicBezTo>
                  <a:pt x="336" y="99"/>
                  <a:pt x="336" y="98"/>
                  <a:pt x="337" y="97"/>
                </a:cubicBezTo>
                <a:lnTo>
                  <a:pt x="351" y="82"/>
                </a:lnTo>
                <a:cubicBezTo>
                  <a:pt x="352" y="81"/>
                  <a:pt x="353" y="81"/>
                  <a:pt x="354" y="82"/>
                </a:cubicBezTo>
                <a:lnTo>
                  <a:pt x="376" y="104"/>
                </a:lnTo>
                <a:lnTo>
                  <a:pt x="398" y="82"/>
                </a:lnTo>
                <a:cubicBezTo>
                  <a:pt x="399" y="81"/>
                  <a:pt x="400" y="81"/>
                  <a:pt x="401" y="82"/>
                </a:cubicBezTo>
                <a:lnTo>
                  <a:pt x="416" y="97"/>
                </a:lnTo>
                <a:cubicBezTo>
                  <a:pt x="416" y="98"/>
                  <a:pt x="416" y="99"/>
                  <a:pt x="416" y="100"/>
                </a:cubicBezTo>
                <a:lnTo>
                  <a:pt x="394" y="122"/>
                </a:lnTo>
                <a:lnTo>
                  <a:pt x="416" y="144"/>
                </a:lnTo>
                <a:cubicBezTo>
                  <a:pt x="416" y="145"/>
                  <a:pt x="416" y="146"/>
                  <a:pt x="416" y="147"/>
                </a:cubicBezTo>
                <a:lnTo>
                  <a:pt x="401" y="161"/>
                </a:lnTo>
                <a:cubicBezTo>
                  <a:pt x="400" y="162"/>
                  <a:pt x="399" y="162"/>
                  <a:pt x="398" y="161"/>
                </a:cubicBezTo>
                <a:lnTo>
                  <a:pt x="376" y="139"/>
                </a:lnTo>
                <a:lnTo>
                  <a:pt x="354" y="161"/>
                </a:lnTo>
                <a:cubicBezTo>
                  <a:pt x="353" y="162"/>
                  <a:pt x="352" y="162"/>
                  <a:pt x="351" y="161"/>
                </a:cubicBezTo>
                <a:lnTo>
                  <a:pt x="337" y="147"/>
                </a:lnTo>
                <a:cubicBezTo>
                  <a:pt x="336" y="146"/>
                  <a:pt x="336" y="145"/>
                  <a:pt x="337" y="144"/>
                </a:cubicBezTo>
                <a:close/>
                <a:moveTo>
                  <a:pt x="520" y="221"/>
                </a:moveTo>
                <a:lnTo>
                  <a:pt x="629" y="330"/>
                </a:lnTo>
                <a:cubicBezTo>
                  <a:pt x="638" y="339"/>
                  <a:pt x="638" y="353"/>
                  <a:pt x="629" y="362"/>
                </a:cubicBezTo>
                <a:lnTo>
                  <a:pt x="616" y="375"/>
                </a:lnTo>
                <a:cubicBezTo>
                  <a:pt x="608" y="383"/>
                  <a:pt x="593" y="383"/>
                  <a:pt x="585" y="375"/>
                </a:cubicBezTo>
                <a:lnTo>
                  <a:pt x="476" y="266"/>
                </a:lnTo>
                <a:lnTo>
                  <a:pt x="520" y="221"/>
                </a:lnTo>
                <a:close/>
                <a:moveTo>
                  <a:pt x="298" y="43"/>
                </a:moveTo>
                <a:cubicBezTo>
                  <a:pt x="341" y="0"/>
                  <a:pt x="411" y="0"/>
                  <a:pt x="455" y="43"/>
                </a:cubicBezTo>
                <a:cubicBezTo>
                  <a:pt x="493" y="82"/>
                  <a:pt x="497" y="142"/>
                  <a:pt x="467" y="185"/>
                </a:cubicBezTo>
                <a:lnTo>
                  <a:pt x="502" y="221"/>
                </a:lnTo>
                <a:cubicBezTo>
                  <a:pt x="504" y="222"/>
                  <a:pt x="504" y="225"/>
                  <a:pt x="502" y="226"/>
                </a:cubicBezTo>
                <a:lnTo>
                  <a:pt x="481" y="248"/>
                </a:lnTo>
                <a:cubicBezTo>
                  <a:pt x="479" y="249"/>
                  <a:pt x="477" y="249"/>
                  <a:pt x="475" y="248"/>
                </a:cubicBezTo>
                <a:lnTo>
                  <a:pt x="440" y="213"/>
                </a:lnTo>
                <a:cubicBezTo>
                  <a:pt x="397" y="243"/>
                  <a:pt x="336" y="239"/>
                  <a:pt x="298" y="200"/>
                </a:cubicBezTo>
                <a:cubicBezTo>
                  <a:pt x="254" y="157"/>
                  <a:pt x="254" y="87"/>
                  <a:pt x="298" y="43"/>
                </a:cubicBezTo>
                <a:close/>
                <a:moveTo>
                  <a:pt x="324" y="69"/>
                </a:moveTo>
                <a:cubicBezTo>
                  <a:pt x="353" y="40"/>
                  <a:pt x="400" y="40"/>
                  <a:pt x="429" y="69"/>
                </a:cubicBezTo>
                <a:cubicBezTo>
                  <a:pt x="458" y="98"/>
                  <a:pt x="458" y="145"/>
                  <a:pt x="429" y="174"/>
                </a:cubicBezTo>
                <a:cubicBezTo>
                  <a:pt x="400" y="203"/>
                  <a:pt x="353" y="203"/>
                  <a:pt x="324" y="174"/>
                </a:cubicBezTo>
                <a:cubicBezTo>
                  <a:pt x="295" y="145"/>
                  <a:pt x="295" y="98"/>
                  <a:pt x="324" y="69"/>
                </a:cubicBezTo>
                <a:close/>
                <a:moveTo>
                  <a:pt x="204" y="513"/>
                </a:moveTo>
                <a:cubicBezTo>
                  <a:pt x="203" y="471"/>
                  <a:pt x="202" y="428"/>
                  <a:pt x="201" y="386"/>
                </a:cubicBezTo>
                <a:cubicBezTo>
                  <a:pt x="160" y="386"/>
                  <a:pt x="119" y="386"/>
                  <a:pt x="79" y="386"/>
                </a:cubicBezTo>
                <a:cubicBezTo>
                  <a:pt x="78" y="386"/>
                  <a:pt x="77" y="387"/>
                  <a:pt x="77" y="388"/>
                </a:cubicBezTo>
                <a:cubicBezTo>
                  <a:pt x="119" y="430"/>
                  <a:pt x="161" y="472"/>
                  <a:pt x="204" y="513"/>
                </a:cubicBezTo>
                <a:close/>
                <a:moveTo>
                  <a:pt x="74" y="150"/>
                </a:moveTo>
                <a:cubicBezTo>
                  <a:pt x="74" y="156"/>
                  <a:pt x="74" y="161"/>
                  <a:pt x="74" y="167"/>
                </a:cubicBezTo>
                <a:cubicBezTo>
                  <a:pt x="74" y="173"/>
                  <a:pt x="78" y="177"/>
                  <a:pt x="83" y="177"/>
                </a:cubicBezTo>
                <a:cubicBezTo>
                  <a:pt x="139" y="177"/>
                  <a:pt x="195" y="177"/>
                  <a:pt x="250" y="177"/>
                </a:cubicBezTo>
                <a:cubicBezTo>
                  <a:pt x="266" y="177"/>
                  <a:pt x="262" y="152"/>
                  <a:pt x="258" y="143"/>
                </a:cubicBezTo>
                <a:cubicBezTo>
                  <a:pt x="225" y="143"/>
                  <a:pt x="192" y="143"/>
                  <a:pt x="160" y="143"/>
                </a:cubicBezTo>
                <a:cubicBezTo>
                  <a:pt x="139" y="143"/>
                  <a:pt x="74" y="137"/>
                  <a:pt x="74" y="150"/>
                </a:cubicBezTo>
                <a:close/>
                <a:moveTo>
                  <a:pt x="74" y="270"/>
                </a:moveTo>
                <a:cubicBezTo>
                  <a:pt x="74" y="278"/>
                  <a:pt x="74" y="285"/>
                  <a:pt x="74" y="292"/>
                </a:cubicBezTo>
                <a:cubicBezTo>
                  <a:pt x="74" y="298"/>
                  <a:pt x="75" y="300"/>
                  <a:pt x="81" y="300"/>
                </a:cubicBezTo>
                <a:cubicBezTo>
                  <a:pt x="141" y="300"/>
                  <a:pt x="200" y="300"/>
                  <a:pt x="260" y="300"/>
                </a:cubicBezTo>
                <a:cubicBezTo>
                  <a:pt x="262" y="294"/>
                  <a:pt x="266" y="268"/>
                  <a:pt x="253" y="268"/>
                </a:cubicBezTo>
                <a:cubicBezTo>
                  <a:pt x="197" y="268"/>
                  <a:pt x="142" y="268"/>
                  <a:pt x="86" y="268"/>
                </a:cubicBezTo>
                <a:cubicBezTo>
                  <a:pt x="82" y="268"/>
                  <a:pt x="77" y="269"/>
                  <a:pt x="74" y="270"/>
                </a:cubicBezTo>
                <a:close/>
                <a:moveTo>
                  <a:pt x="74" y="219"/>
                </a:moveTo>
                <a:cubicBezTo>
                  <a:pt x="74" y="222"/>
                  <a:pt x="74" y="225"/>
                  <a:pt x="74" y="229"/>
                </a:cubicBezTo>
                <a:cubicBezTo>
                  <a:pt x="74" y="234"/>
                  <a:pt x="76" y="234"/>
                  <a:pt x="79" y="238"/>
                </a:cubicBezTo>
                <a:cubicBezTo>
                  <a:pt x="137" y="238"/>
                  <a:pt x="195" y="238"/>
                  <a:pt x="253" y="238"/>
                </a:cubicBezTo>
                <a:cubicBezTo>
                  <a:pt x="256" y="237"/>
                  <a:pt x="259" y="235"/>
                  <a:pt x="263" y="233"/>
                </a:cubicBezTo>
                <a:cubicBezTo>
                  <a:pt x="263" y="229"/>
                  <a:pt x="263" y="225"/>
                  <a:pt x="263" y="221"/>
                </a:cubicBezTo>
                <a:cubicBezTo>
                  <a:pt x="263" y="214"/>
                  <a:pt x="260" y="211"/>
                  <a:pt x="258" y="206"/>
                </a:cubicBezTo>
                <a:cubicBezTo>
                  <a:pt x="224" y="206"/>
                  <a:pt x="191" y="206"/>
                  <a:pt x="157" y="206"/>
                </a:cubicBezTo>
                <a:cubicBezTo>
                  <a:pt x="141" y="206"/>
                  <a:pt x="124" y="206"/>
                  <a:pt x="108" y="206"/>
                </a:cubicBezTo>
                <a:cubicBezTo>
                  <a:pt x="87" y="206"/>
                  <a:pt x="74" y="200"/>
                  <a:pt x="74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9191625" y="6381750"/>
            <a:ext cx="1143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8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9FE1BB0-D358-4166-B270-0173456EBDB0}" type="slidenum">
              <a:rPr lang="en-US" altLang="zh-CN" smtClean="0"/>
            </a:fld>
            <a:endParaRPr lang="en-US" altLang="zh-CN"/>
          </a:p>
        </p:txBody>
      </p:sp>
      <p:sp>
        <p:nvSpPr>
          <p:cNvPr id="5" name="Freeform 7"/>
          <p:cNvSpPr/>
          <p:nvPr/>
        </p:nvSpPr>
        <p:spPr bwMode="auto">
          <a:xfrm>
            <a:off x="2997835" y="3129915"/>
            <a:ext cx="977265" cy="762635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rgbClr val="0070C0"/>
          </a:solidFill>
          <a:ln w="38100" cap="flat">
            <a:solidFill>
              <a:schemeClr val="tx2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TextBox 48"/>
          <p:cNvSpPr txBox="1"/>
          <p:nvPr/>
        </p:nvSpPr>
        <p:spPr>
          <a:xfrm>
            <a:off x="4079156" y="3219705"/>
            <a:ext cx="51125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多核平台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PULP Cluster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Freeform 22"/>
          <p:cNvSpPr>
            <a:spLocks noEditPoints="1"/>
          </p:cNvSpPr>
          <p:nvPr/>
        </p:nvSpPr>
        <p:spPr bwMode="auto">
          <a:xfrm>
            <a:off x="3216910" y="3282315"/>
            <a:ext cx="539115" cy="457200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KSO_WM_UNIT_TABLE_BEAUTIFY" val="smartTable{5b1224bb-30f2-43b3-b4cc-9a8705648b5e}"/>
  <p:tag name="TABLE_ENDDRAG_ORIGIN_RECT" val="720*116"/>
  <p:tag name="TABLE_ENDDRAG_RECT" val="75*135*720*116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45720" rIns="0" bIns="45720" numCol="1" anchor="t" anchorCtr="1" compatLnSpc="1"/>
      <a:lstStyle>
        <a:defPPr marL="342900" marR="0" indent="5715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FF"/>
          </a:buClr>
          <a:buSzTx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/>
            </a:gs>
            <a:gs pos="100000">
              <a:schemeClr val="bg1"/>
            </a:gs>
          </a:gsLst>
          <a:lin ang="2700000" scaled="1"/>
        </a:gra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45720" rIns="0" bIns="45720" numCol="1" anchor="t" anchorCtr="1" compatLnSpc="1"/>
      <a:lstStyle>
        <a:defPPr marL="342900" marR="0" indent="5715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FF"/>
          </a:buClr>
          <a:buSzTx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/>
      <a:bodyPr vert="horz" lIns="91440" tIns="45720" rIns="91440" bIns="45720" rtlCol="0">
        <a:normAutofit/>
      </a:bodyPr>
      <a:lstStyle>
        <a:defPPr>
          <a:lnSpc>
            <a:spcPct val="125000"/>
          </a:lnSpc>
          <a:buClr>
            <a:srgbClr val="6F1B1B"/>
          </a:buClr>
          <a:buFont typeface="Wingdings" panose="05000000000000000000" pitchFamily="2" charset="2"/>
          <a:buChar char="Ø"/>
          <a:defRPr lang="en-US" altLang="zh-CN" sz="1700" dirty="0" smtClean="0">
            <a:latin typeface="+mn-ea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7124</Words>
  <Application>WPS 演示</Application>
  <PresentationFormat>全屏显示(4:3)</PresentationFormat>
  <Paragraphs>519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黑体</vt:lpstr>
      <vt:lpstr>隶书</vt:lpstr>
      <vt:lpstr>微软雅黑</vt:lpstr>
      <vt:lpstr>Yu Gothic UI</vt:lpstr>
      <vt:lpstr>Arial Unicode MS</vt:lpstr>
      <vt:lpstr>等线</vt:lpstr>
      <vt:lpstr>Office 主题​​</vt:lpstr>
      <vt:lpstr>默认设计模板</vt:lpstr>
      <vt:lpstr>论文分享之 Near-Threshold RISC-V Core</vt:lpstr>
      <vt:lpstr>PowerPoint 演示文稿</vt:lpstr>
      <vt:lpstr>摘要</vt:lpstr>
      <vt:lpstr>作者</vt:lpstr>
      <vt:lpstr>摘要</vt:lpstr>
      <vt:lpstr>背景</vt:lpstr>
      <vt:lpstr>解决方案</vt:lpstr>
      <vt:lpstr>PowerPoint 演示文稿</vt:lpstr>
      <vt:lpstr>PowerPoint 演示文稿</vt:lpstr>
      <vt:lpstr>多核平台PULP</vt:lpstr>
      <vt:lpstr>多核平台PULP</vt:lpstr>
      <vt:lpstr>多核平台PULP</vt:lpstr>
      <vt:lpstr>PowerPoint 演示文稿</vt:lpstr>
      <vt:lpstr>RISC-V core</vt:lpstr>
      <vt:lpstr>RISC-V core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实验分析</vt:lpstr>
      <vt:lpstr>实验分析</vt:lpstr>
      <vt:lpstr>实验分析</vt:lpstr>
      <vt:lpstr>实验分析</vt:lpstr>
      <vt:lpstr>实验分析</vt:lpstr>
      <vt:lpstr>实验分析</vt:lpstr>
      <vt:lpstr>实验分析</vt:lpstr>
      <vt:lpstr>实验分析</vt:lpstr>
      <vt:lpstr>实验分析</vt:lpstr>
      <vt:lpstr>实验分析</vt:lpstr>
      <vt:lpstr>PowerPoint 演示文稿</vt:lpstr>
      <vt:lpstr>结论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Jiyuan</dc:creator>
  <cp:lastModifiedBy>xt~</cp:lastModifiedBy>
  <cp:revision>1004</cp:revision>
  <dcterms:created xsi:type="dcterms:W3CDTF">2020-03-07T06:15:00Z</dcterms:created>
  <dcterms:modified xsi:type="dcterms:W3CDTF">2021-12-06T02:18:46Z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6442EBA4C9BF4D84B2456A634B7E6207</vt:lpwstr>
  </property>
</Properties>
</file>