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2" r:id="rId6"/>
    <p:sldId id="261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E7FF01"/>
    <a:srgbClr val="E39A39"/>
    <a:srgbClr val="1D3A00"/>
    <a:srgbClr val="5EEC3C"/>
    <a:srgbClr val="990099"/>
    <a:srgbClr val="CC0099"/>
    <a:srgbClr val="007033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6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Пусть</a:t>
            </a:r>
            <a:r>
              <a:rPr lang="ru-RU" baseline="0" dirty="0" smtClean="0"/>
              <a:t> будет так..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Здравствуйте, меня зовут </a:t>
            </a:r>
            <a:r>
              <a:rPr lang="en-US" dirty="0" smtClean="0"/>
              <a:t>Alex V. </a:t>
            </a:r>
            <a:r>
              <a:rPr lang="en-US" dirty="0" err="1" smtClean="0"/>
              <a:t>Sarazov</a:t>
            </a:r>
            <a:r>
              <a:rPr lang="ru-RU" baseline="0" dirty="0" smtClean="0"/>
              <a:t>. Вашему вниманию представляется доклад на тему «</a:t>
            </a:r>
            <a:r>
              <a:rPr lang="ru-RU" dirty="0" smtClean="0"/>
              <a:t>Проект 4. Авиарейсы без потерь</a:t>
            </a:r>
            <a:r>
              <a:rPr lang="ru-RU" baseline="0" dirty="0" smtClean="0"/>
              <a:t>»</a:t>
            </a:r>
            <a:r>
              <a:rPr lang="en-US" baseline="0" dirty="0" smtClean="0"/>
              <a:t>. </a:t>
            </a:r>
            <a:r>
              <a:rPr lang="ru-RU" baseline="0" dirty="0" smtClean="0"/>
              <a:t>Доклад посвящён опыту применения навыков программирования на языке запросов </a:t>
            </a:r>
            <a:r>
              <a:rPr lang="en-US" baseline="0" dirty="0" smtClean="0"/>
              <a:t>SQL</a:t>
            </a:r>
            <a:r>
              <a:rPr lang="ru-RU" baseline="0" dirty="0" smtClean="0"/>
              <a:t>, сбору и анализу данных для задачи оптимизации гражданских авиаперевозок.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74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Ключевыми целями</a:t>
            </a:r>
            <a:r>
              <a:rPr lang="ru-RU" baseline="0" dirty="0" smtClean="0"/>
              <a:t> для решения исходной задачи я выбрал определение критического числа пассажиров для каждого ВС для рентабельности перевозок. Также важной целью являлось определение нерентабельных рейсов для оптимизации расходов и увеличения прибыли.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слайде представлены критические количества пассажиров для двух типов ВС для обеспечения положительного баланса.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5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</a:t>
            </a:r>
            <a:r>
              <a:rPr lang="ru-RU" baseline="0" dirty="0" smtClean="0"/>
              <a:t> были определены 66 рейсов, которые доставляли только одни убытки. От них я предлагаю отказаться, и тогда средняя прибыль на оставшихся рейсах составит около 90 тысяч рублей. Немного, но время тяжёлое, приходится так поступать..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2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заключении работы следует сказать, что в ходе анализа были выявлены </a:t>
            </a:r>
            <a:r>
              <a:rPr lang="ru-RU" baseline="0" dirty="0" err="1" smtClean="0"/>
              <a:t>слотовые</a:t>
            </a:r>
            <a:r>
              <a:rPr lang="ru-RU" baseline="0" dirty="0" smtClean="0"/>
              <a:t> рейсы, которые мы оставляем, было определено количество пассажиров необходимых для обеспечении прибыли и были закрыты нерентабельные рейсы.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я</a:t>
            </a:r>
            <a:r>
              <a:rPr lang="ru-RU" baseline="0" dirty="0" smtClean="0"/>
              <a:t> заканчиваю доклад. Надеюсь было интересно. Спасибо за внимание.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слайде представлены основные задачи проекта, а именно: проанализировать внутренние авиаперевозки, подготовить исходный </a:t>
            </a:r>
            <a:r>
              <a:rPr lang="ru-RU" baseline="0" dirty="0" err="1" smtClean="0"/>
              <a:t>датасет</a:t>
            </a:r>
            <a:r>
              <a:rPr lang="ru-RU" baseline="0" dirty="0" smtClean="0"/>
              <a:t> для дальнейшего анализа и задачи проекта.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1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Перейдём к первому пункту. Анализ</a:t>
            </a:r>
            <a:r>
              <a:rPr lang="ru-RU" baseline="0" dirty="0" smtClean="0"/>
              <a:t> информации проводился с использованием предложенной базы данных </a:t>
            </a:r>
            <a:r>
              <a:rPr lang="en-US" dirty="0" err="1" smtClean="0"/>
              <a:t>dst_project</a:t>
            </a:r>
            <a:r>
              <a:rPr lang="ru-RU" dirty="0" smtClean="0"/>
              <a:t> с</a:t>
            </a:r>
            <a:r>
              <a:rPr lang="ru-RU" baseline="0" dirty="0" smtClean="0"/>
              <a:t> применением языка </a:t>
            </a:r>
            <a:r>
              <a:rPr lang="en-US" baseline="0" dirty="0" smtClean="0"/>
              <a:t>SQL</a:t>
            </a:r>
            <a:r>
              <a:rPr lang="ru-RU" baseline="0" dirty="0" smtClean="0"/>
              <a:t>. В ходе выполнения заданий были определены ключевые особенности авиаперевозок в РФ.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Анализ информации производился на основе</a:t>
            </a:r>
            <a:r>
              <a:rPr lang="ru-RU" baseline="0" dirty="0" smtClean="0"/>
              <a:t> БД </a:t>
            </a:r>
            <a:r>
              <a:rPr lang="en-US" dirty="0" err="1" smtClean="0"/>
              <a:t>dst_project</a:t>
            </a:r>
            <a:r>
              <a:rPr lang="ru-RU" dirty="0" smtClean="0"/>
              <a:t>, структуру</a:t>
            </a:r>
            <a:r>
              <a:rPr lang="ru-RU" baseline="0" dirty="0" smtClean="0"/>
              <a:t> и схему которой можно увидеть на слайде. БД состоит из 8 таблиц связанных друг с другом. Описание таблиц и полей каждой представлено на платформе </a:t>
            </a:r>
            <a:r>
              <a:rPr lang="en-US" baseline="0" dirty="0" err="1" smtClean="0"/>
              <a:t>SkillFactory</a:t>
            </a:r>
            <a:r>
              <a:rPr lang="ru-RU" baseline="0" dirty="0" smtClean="0"/>
              <a:t>, и на этом не предлагаю не останавливаться.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8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Перейдём к первому пункту. Анализ</a:t>
            </a:r>
            <a:r>
              <a:rPr lang="ru-RU" baseline="0" dirty="0" smtClean="0"/>
              <a:t> информации проводился с использованием предложенной базы данных </a:t>
            </a:r>
            <a:r>
              <a:rPr lang="en-US" dirty="0" err="1" smtClean="0"/>
              <a:t>dst_project</a:t>
            </a:r>
            <a:r>
              <a:rPr lang="ru-RU" dirty="0" smtClean="0"/>
              <a:t> с</a:t>
            </a:r>
            <a:r>
              <a:rPr lang="ru-RU" baseline="0" dirty="0" smtClean="0"/>
              <a:t> применением языка </a:t>
            </a:r>
            <a:r>
              <a:rPr lang="en-US" baseline="0" dirty="0" smtClean="0"/>
              <a:t>SQL</a:t>
            </a:r>
            <a:r>
              <a:rPr lang="ru-RU" baseline="0" dirty="0" smtClean="0"/>
              <a:t>. В ходе выполнения заданий были определены ключевые особенности авиаперевозок в РФ.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Исходный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датасет</a:t>
            </a:r>
            <a:r>
              <a:rPr lang="ru-RU" baseline="0" dirty="0" smtClean="0"/>
              <a:t> был создан на основе </a:t>
            </a:r>
            <a:r>
              <a:rPr lang="en-US" baseline="0" dirty="0" smtClean="0"/>
              <a:t>SQL</a:t>
            </a:r>
            <a:r>
              <a:rPr lang="ru-RU" baseline="0" dirty="0" smtClean="0"/>
              <a:t> запроса. Для меня в первую очередь важна была информация о рейсах, аэропорт прибытия, модель ВС, длительность полёта, количество пассажиров, доход и по условиям задачи аэропорт отправления. Здесь на слайде приведён применённый запрос.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1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</a:t>
            </a:r>
            <a:r>
              <a:rPr lang="ru-RU" baseline="0" dirty="0" smtClean="0"/>
              <a:t> загрузки в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</a:t>
            </a:r>
            <a:r>
              <a:rPr lang="ru-RU" baseline="0" dirty="0" smtClean="0"/>
              <a:t>ноутбук я провёл анализ данных, оказалось присутствовали 13 пропусков по пассажирам и билетам. В ходе исследований и по наводке товарищей из ОКБ Сухого, я пришёл к выводу, что это вынужденные </a:t>
            </a:r>
            <a:r>
              <a:rPr lang="ru-RU" baseline="0" dirty="0" err="1" smtClean="0"/>
              <a:t>слотовые</a:t>
            </a:r>
            <a:r>
              <a:rPr lang="ru-RU" baseline="0" dirty="0" smtClean="0"/>
              <a:t> рейсы. Эти рейсы так или иначе всё равно выполнять, иначе будут серьёзные финансовые потери. Но так как они для дальнейшего анализа не нужны, их я удалил.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7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весьма</a:t>
            </a:r>
            <a:r>
              <a:rPr lang="ru-RU" baseline="0" dirty="0" smtClean="0"/>
              <a:t> полезной оказалась вспомогательная информация о расходе топлива для ВС, стоимость заправки и стоимость самого топлива, поскольку затраты на топливо являются самыми весомыми.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47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</a:t>
            </a:r>
            <a:r>
              <a:rPr lang="ru-RU" baseline="0" dirty="0" smtClean="0"/>
              <a:t> на слайде представлено распределение затрат на основе данных из открытых источников. Но в виду определённых соображений расчёт затрат на топливо выполнялся альтернативным образом. Подробности в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</a:t>
            </a:r>
            <a:r>
              <a:rPr lang="ru-RU" baseline="0" dirty="0" smtClean="0"/>
              <a:t>ноутбуке.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113635"/>
            <a:ext cx="7177135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946095"/>
            <a:ext cx="7164342" cy="61082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B559-944D-4831-A7F0-9D356E60AC78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760-A8C1-419A-8860-DBB6E3CA6CA1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29EF-30F8-4072-9037-A8AB0220D1D8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EE66-62F0-4562-ACFC-4E90D2C85D5D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81762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2699-9365-47C5-AE9E-51C5610CD191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413610" cy="78868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413610" cy="38176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FD6-173F-429F-89C1-836C8D6E6CE2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D7E0-FF4C-47F9-AC8B-7CB50E236196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AF83-B65E-4E6B-A3EC-F4B0E0DC11E1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09AB-74DA-4723-9B17-E8888D51FEE4}" type="datetime1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8FF6-0A34-47E0-AE6E-0EFB593722C7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CFBE-89B6-4EC8-AC0D-895C00E77BDC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CAB-B18B-490E-8359-331422555D13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1320-B3BD-4FAF-A2D6-47F489A70632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960930"/>
            <a:ext cx="7177135" cy="1679754"/>
          </a:xfrm>
        </p:spPr>
        <p:txBody>
          <a:bodyPr/>
          <a:lstStyle/>
          <a:p>
            <a:r>
              <a:rPr lang="ru-RU" dirty="0"/>
              <a:t>Проект 4. Авиарейсы без потерь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946095"/>
            <a:ext cx="7164342" cy="610821"/>
          </a:xfrm>
        </p:spPr>
        <p:txBody>
          <a:bodyPr/>
          <a:lstStyle/>
          <a:p>
            <a:r>
              <a:rPr lang="en-US" dirty="0" smtClean="0"/>
              <a:t>Alex V. </a:t>
            </a:r>
            <a:r>
              <a:rPr lang="en-US" dirty="0" err="1" smtClean="0"/>
              <a:t>Sarazov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3. Стратегия прибыльности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 smtClean="0"/>
          </a:p>
          <a:p>
            <a:r>
              <a:rPr lang="ru-RU" dirty="0" smtClean="0"/>
              <a:t>Критическое количество пассажиров для каждого из типов ВС;</a:t>
            </a:r>
          </a:p>
          <a:p>
            <a:r>
              <a:rPr lang="ru-RU" dirty="0" smtClean="0"/>
              <a:t>Рейсы, от которых придётся отказаться.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Критическое число пассажиров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89527" y="4047695"/>
            <a:ext cx="6260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Количество пассажиров для неотрицательной прибыли: </a:t>
            </a:r>
            <a:r>
              <a:rPr lang="ru-RU" dirty="0" err="1"/>
              <a:t>Boeing</a:t>
            </a:r>
            <a:r>
              <a:rPr lang="ru-RU" dirty="0"/>
              <a:t> 737-300: </a:t>
            </a:r>
            <a:r>
              <a:rPr lang="ru-RU" dirty="0" smtClean="0"/>
              <a:t>116 </a:t>
            </a:r>
            <a:r>
              <a:rPr lang="ru-RU" dirty="0"/>
              <a:t>человек, </a:t>
            </a:r>
            <a:endParaRPr lang="ru-RU" dirty="0" smtClean="0"/>
          </a:p>
          <a:p>
            <a:pPr algn="just"/>
            <a:r>
              <a:rPr lang="ru-RU" dirty="0" err="1" smtClean="0"/>
              <a:t>Sukhoi</a:t>
            </a:r>
            <a:r>
              <a:rPr lang="ru-RU" dirty="0" smtClean="0"/>
              <a:t> </a:t>
            </a:r>
            <a:r>
              <a:rPr lang="ru-RU" dirty="0"/>
              <a:t>Superjet-100: 83 человека.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085340"/>
            <a:ext cx="8812083" cy="305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Нерентабельные рейсы</a:t>
            </a:r>
            <a:endParaRPr lang="ru-RU" dirty="0"/>
          </a:p>
        </p:txBody>
      </p:sp>
      <p:sp>
        <p:nvSpPr>
          <p:cNvPr id="4" name="Выноска 1 3"/>
          <p:cNvSpPr/>
          <p:nvPr/>
        </p:nvSpPr>
        <p:spPr>
          <a:xfrm>
            <a:off x="2821125" y="1502815"/>
            <a:ext cx="5802790" cy="3240682"/>
          </a:xfrm>
          <a:prstGeom prst="borderCallout1">
            <a:avLst>
              <a:gd name="adj1" fmla="val 29839"/>
              <a:gd name="adj2" fmla="val -640"/>
              <a:gd name="adj3" fmla="val 29702"/>
              <a:gd name="adj4" fmla="val -48521"/>
            </a:avLst>
          </a:prstGeom>
          <a:noFill/>
          <a:ln>
            <a:solidFill>
              <a:schemeClr val="accent2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523443" y="196093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>
                <a:solidFill>
                  <a:schemeClr val="accent2"/>
                </a:solidFill>
              </a:rPr>
              <a:t>66 рейсов закрыть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6" name="Стрелка влево 5"/>
          <p:cNvSpPr/>
          <p:nvPr/>
        </p:nvSpPr>
        <p:spPr>
          <a:xfrm rot="16200000">
            <a:off x="6839910" y="2877160"/>
            <a:ext cx="1374346" cy="7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остатке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97" y="4098800"/>
            <a:ext cx="3191173" cy="6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9" y="1573934"/>
            <a:ext cx="5680221" cy="310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4. Выводы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 smtClean="0"/>
          </a:p>
          <a:p>
            <a:r>
              <a:rPr lang="ru-RU" dirty="0" smtClean="0"/>
              <a:t>Определены вынужденные рейсы;</a:t>
            </a:r>
          </a:p>
          <a:p>
            <a:r>
              <a:rPr lang="ru-RU" dirty="0" smtClean="0"/>
              <a:t>Определены пороги рентабельности перевозки пассажиров для каждого из типов судов</a:t>
            </a:r>
          </a:p>
          <a:p>
            <a:r>
              <a:rPr lang="ru-RU" dirty="0" smtClean="0"/>
              <a:t>Определены рейсы, от которых придётся отказаться.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Работа над этим проектом оказалась очень увлекательной и похожа на кризис менеджмент.</a:t>
            </a:r>
          </a:p>
          <a:p>
            <a:pPr marL="0" indent="0">
              <a:buNone/>
            </a:pPr>
            <a:r>
              <a:rPr lang="ru-RU" dirty="0" smtClean="0"/>
              <a:t>Спасибо за интересную задачу и Ваше внимание!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Задачи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Провести анализ авиаперевозок гражданского назначения в РФ;</a:t>
            </a:r>
            <a:endParaRPr lang="en-US" dirty="0"/>
          </a:p>
          <a:p>
            <a:r>
              <a:rPr lang="ru-RU" dirty="0" smtClean="0"/>
              <a:t>Используя</a:t>
            </a:r>
            <a:r>
              <a:rPr lang="en-US" dirty="0" smtClean="0"/>
              <a:t> </a:t>
            </a:r>
            <a:r>
              <a:rPr lang="ru-RU" dirty="0" smtClean="0"/>
              <a:t>БД </a:t>
            </a:r>
            <a:r>
              <a:rPr lang="en-US" dirty="0" err="1" smtClean="0"/>
              <a:t>SkillFactory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ru-RU" dirty="0"/>
              <a:t>п</a:t>
            </a:r>
            <a:r>
              <a:rPr lang="ru-RU" dirty="0" smtClean="0"/>
              <a:t>одготовить исходные данные о зимних авиарейсах из Анапы 2017 года;</a:t>
            </a:r>
          </a:p>
          <a:p>
            <a:r>
              <a:rPr lang="ru-RU" dirty="0" smtClean="0"/>
              <a:t>Провести анализ рейсов, выявить основные причины убытков, найти нерентабельные рейсы;</a:t>
            </a:r>
            <a:endParaRPr lang="ru-RU" dirty="0"/>
          </a:p>
          <a:p>
            <a:r>
              <a:rPr lang="ru-RU" dirty="0" smtClean="0"/>
              <a:t>Определить ключевые пункты рентабельности авиаперевозок.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 Анализ авиаперевозок РФ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Анализ проводился, используя БД </a:t>
            </a:r>
            <a:r>
              <a:rPr lang="en-US" dirty="0" err="1" smtClean="0"/>
              <a:t>SkillFactory</a:t>
            </a:r>
            <a:r>
              <a:rPr lang="ru-RU" dirty="0" smtClean="0"/>
              <a:t> и язык </a:t>
            </a:r>
            <a:r>
              <a:rPr lang="en-US" dirty="0" smtClean="0"/>
              <a:t>SQL</a:t>
            </a:r>
            <a:r>
              <a:rPr lang="ru-RU" dirty="0" smtClean="0"/>
              <a:t> в 4 и 5 подразделах модуля;</a:t>
            </a:r>
          </a:p>
          <a:p>
            <a:r>
              <a:rPr lang="ru-RU" dirty="0" smtClean="0"/>
              <a:t>Определены характерные параметры рейсов гражданской авиации (длительность полёта, типы воздушных судов, задержки рейсов и прочее).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642510" y="1502815"/>
            <a:ext cx="2126049" cy="3206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ru-RU" sz="2400" dirty="0" smtClean="0"/>
              <a:t>Таблицы</a:t>
            </a:r>
          </a:p>
          <a:p>
            <a:pPr algn="ctr"/>
            <a:endParaRPr lang="ru-RU" sz="1200" dirty="0" smtClean="0"/>
          </a:p>
          <a:p>
            <a:r>
              <a:rPr lang="ru-RU" sz="2000" dirty="0">
                <a:solidFill>
                  <a:schemeClr val="bg1"/>
                </a:solidFill>
              </a:rPr>
              <a:t>AIRCRAFTS</a:t>
            </a:r>
          </a:p>
          <a:p>
            <a:r>
              <a:rPr lang="ru-RU" sz="2000" dirty="0">
                <a:solidFill>
                  <a:schemeClr val="bg1"/>
                </a:solidFill>
              </a:rPr>
              <a:t>AIRPORTS</a:t>
            </a:r>
          </a:p>
          <a:p>
            <a:r>
              <a:rPr lang="ru-RU" sz="2000" dirty="0">
                <a:solidFill>
                  <a:schemeClr val="bg1"/>
                </a:solidFill>
              </a:rPr>
              <a:t>BOARDING_PAS</a:t>
            </a:r>
          </a:p>
          <a:p>
            <a:r>
              <a:rPr lang="ru-RU" sz="2000" dirty="0">
                <a:solidFill>
                  <a:schemeClr val="bg1"/>
                </a:solidFill>
              </a:rPr>
              <a:t>BOOKINGS</a:t>
            </a:r>
          </a:p>
          <a:p>
            <a:r>
              <a:rPr lang="ru-RU" sz="2000" dirty="0">
                <a:solidFill>
                  <a:schemeClr val="bg1"/>
                </a:solidFill>
              </a:rPr>
              <a:t>FLIGHTS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SEATS</a:t>
            </a:r>
          </a:p>
          <a:p>
            <a:r>
              <a:rPr lang="ru-RU" sz="2000" dirty="0">
                <a:solidFill>
                  <a:schemeClr val="bg1"/>
                </a:solidFill>
              </a:rPr>
              <a:t>TICKET_FLIGHTS</a:t>
            </a:r>
          </a:p>
          <a:p>
            <a:r>
              <a:rPr lang="ru-RU" sz="2000" dirty="0">
                <a:solidFill>
                  <a:schemeClr val="bg1"/>
                </a:solidFill>
              </a:rPr>
              <a:t>TICKETS</a:t>
            </a:r>
          </a:p>
          <a:p>
            <a:pPr algn="ctr"/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БД </a:t>
            </a:r>
            <a:r>
              <a:rPr lang="en-US" dirty="0" err="1" smtClean="0"/>
              <a:t>SkillFactory</a:t>
            </a:r>
            <a:r>
              <a:rPr lang="ru-RU" dirty="0" smtClean="0"/>
              <a:t>: </a:t>
            </a:r>
            <a:r>
              <a:rPr lang="en-US" dirty="0" err="1"/>
              <a:t>dst_project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314560" y="1044700"/>
            <a:ext cx="4040188" cy="479822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Структура БД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1641178"/>
            <a:ext cx="5254470" cy="333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4"/>
          <p:cNvSpPr>
            <a:spLocks noGrp="1"/>
          </p:cNvSpPr>
          <p:nvPr>
            <p:ph type="body" idx="1"/>
          </p:nvPr>
        </p:nvSpPr>
        <p:spPr>
          <a:xfrm>
            <a:off x="3957501" y="1044700"/>
            <a:ext cx="4040188" cy="479822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Диаграмма схемы данных 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2</a:t>
            </a:r>
            <a:r>
              <a:rPr lang="ru-RU" dirty="0" smtClean="0"/>
              <a:t>. Подготовка </a:t>
            </a:r>
            <a:r>
              <a:rPr lang="ru-RU" dirty="0" err="1" smtClean="0"/>
              <a:t>датасета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SQL</a:t>
            </a:r>
            <a:r>
              <a:rPr lang="ru-RU" dirty="0" smtClean="0"/>
              <a:t> запрос для формирования исходного </a:t>
            </a:r>
            <a:r>
              <a:rPr lang="ru-RU" dirty="0" err="1" smtClean="0"/>
              <a:t>датасета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Описание полей </a:t>
            </a:r>
            <a:r>
              <a:rPr lang="ru-RU" dirty="0" err="1" smtClean="0"/>
              <a:t>датасета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Предварительный анализ.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датасета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77410" y="891995"/>
            <a:ext cx="4041775" cy="4798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Полезная информация из БД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877410" y="1364392"/>
            <a:ext cx="4041775" cy="3345228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ID </a:t>
            </a:r>
            <a:r>
              <a:rPr lang="ru-RU" dirty="0" smtClean="0"/>
              <a:t>рейса;</a:t>
            </a:r>
          </a:p>
          <a:p>
            <a:pPr algn="l"/>
            <a:r>
              <a:rPr lang="ru-RU" dirty="0" smtClean="0"/>
              <a:t>Аэропорт отправления;</a:t>
            </a:r>
          </a:p>
          <a:p>
            <a:pPr algn="l"/>
            <a:r>
              <a:rPr lang="ru-RU" dirty="0" smtClean="0"/>
              <a:t>Аэропорт прибытия;</a:t>
            </a:r>
          </a:p>
          <a:p>
            <a:pPr algn="l"/>
            <a:r>
              <a:rPr lang="ru-RU" dirty="0" smtClean="0"/>
              <a:t>Модель воздушного судна;</a:t>
            </a:r>
          </a:p>
          <a:p>
            <a:pPr algn="l"/>
            <a:r>
              <a:rPr lang="ru-RU" dirty="0" smtClean="0"/>
              <a:t>Длительность полёта </a:t>
            </a:r>
            <a:r>
              <a:rPr lang="ru-RU" dirty="0" smtClean="0"/>
              <a:t>, м</a:t>
            </a:r>
            <a:r>
              <a:rPr lang="ru-RU" dirty="0" smtClean="0"/>
              <a:t>ин.</a:t>
            </a:r>
            <a:r>
              <a:rPr lang="ru-RU" dirty="0" smtClean="0"/>
              <a:t>;</a:t>
            </a:r>
            <a:endParaRPr lang="ru-RU" dirty="0" smtClean="0"/>
          </a:p>
          <a:p>
            <a:pPr algn="l"/>
            <a:r>
              <a:rPr lang="ru-RU" dirty="0" smtClean="0"/>
              <a:t>Количество пассажиров на борту;</a:t>
            </a:r>
          </a:p>
          <a:p>
            <a:pPr algn="l"/>
            <a:r>
              <a:rPr lang="ru-RU" dirty="0" smtClean="0"/>
              <a:t>Доход , руб.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490994" y="891995"/>
            <a:ext cx="4040188" cy="479822"/>
          </a:xfrm>
        </p:spPr>
        <p:txBody>
          <a:bodyPr/>
          <a:lstStyle/>
          <a:p>
            <a:r>
              <a:rPr lang="en-US" dirty="0" smtClean="0"/>
              <a:t>SQL</a:t>
            </a:r>
            <a:r>
              <a:rPr lang="ru-RU" dirty="0" smtClean="0"/>
              <a:t> запрос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502815"/>
            <a:ext cx="4733855" cy="282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4820" y="1012739"/>
            <a:ext cx="4040188" cy="479822"/>
          </a:xfrm>
        </p:spPr>
        <p:txBody>
          <a:bodyPr/>
          <a:lstStyle/>
          <a:p>
            <a:r>
              <a:rPr lang="ru-RU" dirty="0" smtClean="0"/>
              <a:t>Проверка на </a:t>
            </a:r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12630" y="1012739"/>
            <a:ext cx="4041775" cy="479822"/>
          </a:xfrm>
        </p:spPr>
        <p:txBody>
          <a:bodyPr>
            <a:normAutofit/>
          </a:bodyPr>
          <a:lstStyle/>
          <a:p>
            <a:r>
              <a:rPr lang="ru-RU" dirty="0" smtClean="0"/>
              <a:t>Пропуски ли? Нет, это слоты!</a:t>
            </a:r>
            <a:endParaRPr lang="ru-RU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02" y="1623559"/>
            <a:ext cx="3164224" cy="272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Выноска 3 7"/>
          <p:cNvSpPr/>
          <p:nvPr/>
        </p:nvSpPr>
        <p:spPr>
          <a:xfrm>
            <a:off x="2454755" y="3425539"/>
            <a:ext cx="763525" cy="61082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87813"/>
              <a:gd name="adj8" fmla="val 171307"/>
            </a:avLst>
          </a:prstGeom>
          <a:noFill/>
          <a:ln>
            <a:solidFill>
              <a:schemeClr val="accent2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907080" y="4645698"/>
            <a:ext cx="251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Рейсы без пассажиров?</a:t>
            </a:r>
            <a:endParaRPr lang="ru-RU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235" y="1669073"/>
            <a:ext cx="4858565" cy="316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Дополнительная информация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24650" y="1167833"/>
            <a:ext cx="4041775" cy="479822"/>
          </a:xfrm>
        </p:spPr>
        <p:txBody>
          <a:bodyPr>
            <a:normAutofit/>
          </a:bodyPr>
          <a:lstStyle/>
          <a:p>
            <a:r>
              <a:rPr lang="ru-RU" dirty="0" smtClean="0"/>
              <a:t>Стоимость топлива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226405" y="1167833"/>
            <a:ext cx="4040188" cy="479822"/>
          </a:xfrm>
        </p:spPr>
        <p:txBody>
          <a:bodyPr/>
          <a:lstStyle/>
          <a:p>
            <a:r>
              <a:rPr lang="ru-RU" dirty="0" smtClean="0"/>
              <a:t>Топливные характеристики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" y="1675840"/>
            <a:ext cx="4432333" cy="2336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655" y="1777440"/>
            <a:ext cx="4733764" cy="254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5" y="1059914"/>
            <a:ext cx="4937000" cy="357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затрат</a:t>
            </a:r>
            <a:endParaRPr lang="ru-RU" dirty="0"/>
          </a:p>
        </p:txBody>
      </p:sp>
      <p:pic>
        <p:nvPicPr>
          <p:cNvPr id="6146" name="Picture 2" descr="C:\Users\Alex\DLDS\module_5\my\Ta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631" y="1115820"/>
            <a:ext cx="2145297" cy="385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Выноска 1 9"/>
          <p:cNvSpPr/>
          <p:nvPr/>
        </p:nvSpPr>
        <p:spPr>
          <a:xfrm>
            <a:off x="6434940" y="1675840"/>
            <a:ext cx="610820" cy="610820"/>
          </a:xfrm>
          <a:prstGeom prst="borderCallout1">
            <a:avLst>
              <a:gd name="adj1" fmla="val 18750"/>
              <a:gd name="adj2" fmla="val -8333"/>
              <a:gd name="adj3" fmla="val 62600"/>
              <a:gd name="adj4" fmla="val -4092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3" y="4709619"/>
            <a:ext cx="6074743" cy="2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Экран (16:9)</PresentationFormat>
  <Paragraphs>107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Проект 4. Авиарейсы без потерь</vt:lpstr>
      <vt:lpstr>Задачи проекта</vt:lpstr>
      <vt:lpstr>1. Анализ авиаперевозок РФ</vt:lpstr>
      <vt:lpstr>БД SkillFactory: dst_project </vt:lpstr>
      <vt:lpstr>2. Подготовка датасета</vt:lpstr>
      <vt:lpstr>Создание датасета </vt:lpstr>
      <vt:lpstr>Слоты</vt:lpstr>
      <vt:lpstr>Дополнительная информация</vt:lpstr>
      <vt:lpstr>Виды затрат</vt:lpstr>
      <vt:lpstr>3. Стратегия прибыльности</vt:lpstr>
      <vt:lpstr>Критическое число пассажиров</vt:lpstr>
      <vt:lpstr>Нерентабельные рейсы</vt:lpstr>
      <vt:lpstr>4. Выводы</vt:lpstr>
      <vt:lpstr>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2021-06-23T20:34:24Z</dcterms:modified>
</cp:coreProperties>
</file>