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440" r:id="rId2"/>
    <p:sldId id="2441" r:id="rId3"/>
    <p:sldId id="2442" r:id="rId4"/>
    <p:sldId id="2453" r:id="rId5"/>
    <p:sldId id="2454" r:id="rId6"/>
    <p:sldId id="2457" r:id="rId7"/>
    <p:sldId id="2455" r:id="rId8"/>
    <p:sldId id="2456" r:id="rId9"/>
    <p:sldId id="2458" r:id="rId10"/>
    <p:sldId id="244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593C8-85E4-4F82-8203-9DA95BF65E57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76988-E422-4F78-AA87-8851B9034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1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C5DFB-1A89-47E3-A34E-ED22A9B9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AC7E7-BF2D-4FE6-AC5A-1862855A5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5E743-ABC0-45C3-8245-6D4335DB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350E5-CFAD-4FC9-944A-23540184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C8B4D-7599-4132-89F0-93C63B8C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75D72-7541-4ACD-930C-93C9BDED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B02FB-2590-45F9-B703-51C95183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153A7-1FC9-4BE8-A717-239E2891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F18E7-5A31-4C70-9D0C-6F9C8C5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4A8C7-7BF7-45D8-A29B-EC930547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0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A5BE84-83A1-4487-8F45-AEF7B6CD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7D84-D9D6-4D8D-AA12-5741F8182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68F18-AC6F-466D-9858-80DDC5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94C17-9EEF-4D76-9577-E2AA1031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FD191-839F-457A-BFBA-CAA72FE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7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86133" y="2333625"/>
            <a:ext cx="4554136" cy="25694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C5B9-BA9E-4941-B068-73E5D341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C6AA4-8480-49DD-BADC-D971CB70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FAB8A-7A67-42B4-AC2F-FEBA8A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62C5-699C-42E3-B742-920CA78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BD2F6-E199-41C3-8328-9A1D4040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4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75F5-BF28-41F3-B2C2-27C35BF1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21E2-9ED7-4C27-8B29-C4CAC7A5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3C35F-EC90-42EE-92AC-8BA1665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56760-FA2A-44B4-9D12-B5129620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FC45-5BF3-4FBD-B961-6672D9C1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5411A-B288-493D-8937-6C1161D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B13F7-3634-459E-BC2D-7C33B208A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EECA8-50EB-4476-9ADA-4E3FC893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432E0-38C3-42D2-B6F5-DC0757FB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ABFB7-ED22-46E0-BF41-69D0077D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A19E8-7D1F-4F2D-9E58-29BDFB46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0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62C1-AC50-42B4-A135-46D82F77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B6B2A-40ED-4FF4-8B31-CE5DA4B4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0F0E5-E27F-4862-923D-031A20D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0FE980-9CB9-451B-9B12-E5B58DDE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58503-1CD1-4E5F-8767-E0EF3F2C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54C0C8-685E-4377-9291-5E8C4ACC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11699F-B913-4B1A-9501-988474BE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FF5AF-A987-41D1-A423-1199284C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CF3A-F037-48B4-A857-1DD8651D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A545D5-7BB1-414D-88DA-BE1EB79B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B3AB8-3FEE-4010-A613-47D21A4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2F1780-8646-4542-ACA5-F2CC4ED3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0F396-55C3-4EF8-8131-87FBA12E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793D5-8ECE-4C8B-9EFE-B35133E9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BC617-8663-4144-8EED-828C948D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A286-5A0D-42EC-90DF-3922D83B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2D1FD-5023-42F6-ADD8-2605E069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69905-A204-45B9-A343-D3812A1C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A23FE-33F8-4898-AD4B-0A12DD9E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CBAA7-18F6-4AA6-8F6F-15BD511B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8CF94-2974-4039-8A78-5C4E00BE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36DD-3DC2-4B22-BDB1-B8DD6595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9D8B2-63BC-4491-9917-78F4B9B0F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D60FB-6E28-4D93-A790-AFDE96F1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B9359-5FE1-46DF-9577-462D6545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A08F1-A783-4548-B2A6-32E7BDDB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B1C5E-F8FD-47DB-8AB5-F9676ABF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1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0F7E7-B5E3-42C8-AB04-42A27323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C85C2-F4BA-4ED5-8F53-E9E6AFD3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AA2A0-D581-4460-A23D-98D2FB9E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FED5-83CC-4335-8E90-5007EE016D51}" type="datetimeFigureOut">
              <a:rPr lang="zh-CN" altLang="en-US" smtClean="0"/>
              <a:t>2020/7/22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030ED-E571-4125-BA77-7F0570B82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82425-4461-43F6-8362-850F26A2A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116E-6368-4E8A-99CF-D126C6899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5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0"/>
            <a:ext cx="12188825" cy="3575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9B65E8-8737-41D9-9E8F-2556C64D6E90}"/>
              </a:ext>
            </a:extLst>
          </p:cNvPr>
          <p:cNvSpPr txBox="1"/>
          <p:nvPr/>
        </p:nvSpPr>
        <p:spPr>
          <a:xfrm>
            <a:off x="1201284" y="2472898"/>
            <a:ext cx="939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Verilog</a:t>
            </a:r>
            <a:r>
              <a:rPr lang="zh-CN" altLang="en-US" sz="4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之單周期多指令</a:t>
            </a:r>
            <a:r>
              <a:rPr lang="en-US" altLang="zh-CN" sz="4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CPU</a:t>
            </a:r>
            <a:r>
              <a:rPr lang="zh-CN" altLang="en-US" sz="48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88825" cy="3575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8FF34A-412E-42B7-8D1B-66DDE9975D22}"/>
              </a:ext>
            </a:extLst>
          </p:cNvPr>
          <p:cNvSpPr txBox="1"/>
          <p:nvPr/>
        </p:nvSpPr>
        <p:spPr>
          <a:xfrm>
            <a:off x="281168" y="567844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CPU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之</a:t>
            </a:r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RTL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772568-EF8C-4086-8D29-30B0F79CC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14" y="262615"/>
            <a:ext cx="8642896" cy="6332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BAD967-8729-463D-A69B-6509B1E215C7}"/>
              </a:ext>
            </a:extLst>
          </p:cNvPr>
          <p:cNvSpPr txBox="1"/>
          <p:nvPr/>
        </p:nvSpPr>
        <p:spPr>
          <a:xfrm>
            <a:off x="227418" y="3088985"/>
            <a:ext cx="2643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模組輸入為時鐘訊號 </a:t>
            </a:r>
            <a:r>
              <a:rPr lang="en-US" altLang="zh-CN" sz="2800" dirty="0" err="1"/>
              <a:t>iclk</a:t>
            </a:r>
            <a:r>
              <a:rPr lang="zh-CN" altLang="en-US" sz="2800" dirty="0"/>
              <a:t>和重置訊號 </a:t>
            </a:r>
            <a:r>
              <a:rPr lang="en-US" altLang="zh-CN" sz="2800" dirty="0" err="1"/>
              <a:t>irst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48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88825" cy="3575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22B1AA-652A-474B-8360-9CDDB86260AA}"/>
              </a:ext>
            </a:extLst>
          </p:cNvPr>
          <p:cNvSpPr txBox="1"/>
          <p:nvPr/>
        </p:nvSpPr>
        <p:spPr>
          <a:xfrm>
            <a:off x="535823" y="913255"/>
            <a:ext cx="2903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設計目的：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F18A2-4172-44EC-AF5F-CAFB475EC25A}"/>
              </a:ext>
            </a:extLst>
          </p:cNvPr>
          <p:cNvSpPr txBox="1"/>
          <p:nvPr/>
        </p:nvSpPr>
        <p:spPr>
          <a:xfrm>
            <a:off x="535823" y="3159296"/>
            <a:ext cx="1134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本次專題的目的為設計和實現一個支持八個指令的單周期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CPU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，八個指令分別如下：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1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、清除累加器指令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CLA				5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、加法指令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ADD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2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、累加器取反指令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COM				6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、存數指令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STA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3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、算術右移一位指令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SHR			7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、取數指令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LDA</a:t>
            </a: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4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、循環左移一位指令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CSL			8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、停機指令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STP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79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339043" y="405797"/>
            <a:ext cx="2518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PC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8012B-90F0-487E-A547-D0A7F560C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9" y="1193362"/>
            <a:ext cx="6275074" cy="4966453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172934B-7E7E-4654-BDA4-4C0FD40F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6705"/>
              </p:ext>
            </p:extLst>
          </p:nvPr>
        </p:nvGraphicFramePr>
        <p:xfrm>
          <a:off x="6614117" y="1358799"/>
          <a:ext cx="5238840" cy="217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619">
                  <a:extLst>
                    <a:ext uri="{9D8B030D-6E8A-4147-A177-3AD203B41FA5}">
                      <a16:colId xmlns:a16="http://schemas.microsoft.com/office/drawing/2014/main" val="636206718"/>
                    </a:ext>
                  </a:extLst>
                </a:gridCol>
                <a:gridCol w="4355221">
                  <a:extLst>
                    <a:ext uri="{9D8B030D-6E8A-4147-A177-3AD203B41FA5}">
                      <a16:colId xmlns:a16="http://schemas.microsoft.com/office/drawing/2014/main" val="721461415"/>
                    </a:ext>
                  </a:extLst>
                </a:gridCol>
              </a:tblGrid>
              <a:tr h="71344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時鐘訊號 </a:t>
                      </a:r>
                      <a:r>
                        <a:rPr lang="en-US" altLang="zh-CN" sz="2000" dirty="0" err="1"/>
                        <a:t>iClk</a:t>
                      </a:r>
                      <a:r>
                        <a:rPr lang="zh-CN" altLang="en-US" sz="2000" dirty="0"/>
                        <a:t>，重置訊號 </a:t>
                      </a:r>
                      <a:r>
                        <a:rPr lang="en-US" altLang="zh-CN" sz="2000" dirty="0" err="1"/>
                        <a:t>iReset</a:t>
                      </a:r>
                      <a:r>
                        <a:rPr lang="zh-CN" altLang="en-US" sz="2000" dirty="0"/>
                        <a:t>，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停機訊號 </a:t>
                      </a:r>
                      <a:r>
                        <a:rPr lang="en-US" altLang="zh-CN" sz="2000" dirty="0" err="1"/>
                        <a:t>iStop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69090"/>
                  </a:ext>
                </a:extLst>
              </a:tr>
              <a:tr h="44165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指令地址 </a:t>
                      </a:r>
                      <a:r>
                        <a:rPr lang="en-US" altLang="zh-CN" sz="2000" dirty="0" err="1"/>
                        <a:t>oAddress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2158"/>
                  </a:ext>
                </a:extLst>
              </a:tr>
              <a:tr h="1019206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iClk</a:t>
                      </a:r>
                      <a:r>
                        <a:rPr lang="zh-CN" altLang="en-US" sz="2000" dirty="0"/>
                        <a:t>每上升一次指令地址</a:t>
                      </a:r>
                      <a:r>
                        <a:rPr lang="en-US" altLang="zh-CN" sz="2000" dirty="0"/>
                        <a:t>+1</a:t>
                      </a:r>
                      <a:r>
                        <a:rPr lang="zh-CN" altLang="en-US" sz="2000" dirty="0"/>
                        <a:t>並輸出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如果重置訊號為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則指令地址變爲</a:t>
                      </a:r>
                      <a:r>
                        <a:rPr lang="en-US" altLang="zh-CN" sz="2000" dirty="0"/>
                        <a:t>0</a:t>
                      </a:r>
                    </a:p>
                    <a:p>
                      <a:r>
                        <a:rPr lang="zh-CN" altLang="en-US" sz="2000" dirty="0"/>
                        <a:t>如果停機訊號為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則不輸出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580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BA20B1D-9F3B-49DB-8610-30F11470B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54" y="3870198"/>
            <a:ext cx="4108766" cy="2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0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339043" y="405797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INSTMENM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172934B-7E7E-4654-BDA4-4C0FD40F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37187"/>
              </p:ext>
            </p:extLst>
          </p:nvPr>
        </p:nvGraphicFramePr>
        <p:xfrm>
          <a:off x="6614117" y="1738717"/>
          <a:ext cx="5238840" cy="1690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619">
                  <a:extLst>
                    <a:ext uri="{9D8B030D-6E8A-4147-A177-3AD203B41FA5}">
                      <a16:colId xmlns:a16="http://schemas.microsoft.com/office/drawing/2014/main" val="636206718"/>
                    </a:ext>
                  </a:extLst>
                </a:gridCol>
                <a:gridCol w="4355221">
                  <a:extLst>
                    <a:ext uri="{9D8B030D-6E8A-4147-A177-3AD203B41FA5}">
                      <a16:colId xmlns:a16="http://schemas.microsoft.com/office/drawing/2014/main" val="721461415"/>
                    </a:ext>
                  </a:extLst>
                </a:gridCol>
              </a:tblGrid>
              <a:tr h="4177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指令地址 </a:t>
                      </a:r>
                      <a:r>
                        <a:rPr lang="en-US" altLang="zh-CN" sz="2000" dirty="0" err="1"/>
                        <a:t>iAddr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69090"/>
                  </a:ext>
                </a:extLst>
              </a:tr>
              <a:tr h="37972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指令代碼 </a:t>
                      </a:r>
                      <a:r>
                        <a:rPr lang="en-US" altLang="zh-CN" sz="2000" dirty="0" err="1"/>
                        <a:t>oInst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2158"/>
                  </a:ext>
                </a:extLst>
              </a:tr>
              <a:tr h="87628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存放待執行的指令代碼（初始化）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根據輸入的指令地址輸出指令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58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4574000-8C29-45CE-9CD5-16BD300E0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3" y="1701479"/>
            <a:ext cx="6008533" cy="39858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648FDE-B027-4006-8130-D1F223613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77" y="3882490"/>
            <a:ext cx="3839905" cy="23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339043" y="405797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ACC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172934B-7E7E-4654-BDA4-4C0FD40F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68868"/>
              </p:ext>
            </p:extLst>
          </p:nvPr>
        </p:nvGraphicFramePr>
        <p:xfrm>
          <a:off x="6583504" y="1560150"/>
          <a:ext cx="523884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619">
                  <a:extLst>
                    <a:ext uri="{9D8B030D-6E8A-4147-A177-3AD203B41FA5}">
                      <a16:colId xmlns:a16="http://schemas.microsoft.com/office/drawing/2014/main" val="636206718"/>
                    </a:ext>
                  </a:extLst>
                </a:gridCol>
                <a:gridCol w="4355221">
                  <a:extLst>
                    <a:ext uri="{9D8B030D-6E8A-4147-A177-3AD203B41FA5}">
                      <a16:colId xmlns:a16="http://schemas.microsoft.com/office/drawing/2014/main" val="721461415"/>
                    </a:ext>
                  </a:extLst>
                </a:gridCol>
              </a:tblGrid>
              <a:tr h="4177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時鐘訊號 </a:t>
                      </a:r>
                      <a:r>
                        <a:rPr lang="en-US" altLang="zh-CN" sz="2000" dirty="0" err="1"/>
                        <a:t>iClk</a:t>
                      </a:r>
                      <a:r>
                        <a:rPr lang="zh-CN" altLang="en-US" sz="2000" dirty="0"/>
                        <a:t>，讀寫控制訊號 </a:t>
                      </a:r>
                      <a:r>
                        <a:rPr lang="en-US" altLang="zh-CN" sz="2000" dirty="0" err="1"/>
                        <a:t>iWR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數據輸入 </a:t>
                      </a:r>
                      <a:r>
                        <a:rPr lang="en-US" altLang="zh-CN" sz="2000" dirty="0" err="1"/>
                        <a:t>iData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69090"/>
                  </a:ext>
                </a:extLst>
              </a:tr>
              <a:tr h="37972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數據輸出 </a:t>
                      </a:r>
                      <a:r>
                        <a:rPr lang="en-US" altLang="zh-CN" sz="2000" dirty="0" err="1"/>
                        <a:t>oData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2158"/>
                  </a:ext>
                </a:extLst>
              </a:tr>
              <a:tr h="87628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累加器</a:t>
                      </a:r>
                      <a:r>
                        <a:rPr lang="en-US" altLang="zh-CN" sz="2000" dirty="0"/>
                        <a:t>ACC</a:t>
                      </a:r>
                      <a:r>
                        <a:rPr lang="zh-CN" altLang="en-US" sz="2000" dirty="0"/>
                        <a:t>資料從</a:t>
                      </a:r>
                      <a:r>
                        <a:rPr lang="en-US" altLang="zh-CN" sz="2000" dirty="0" err="1"/>
                        <a:t>oData</a:t>
                      </a:r>
                      <a:r>
                        <a:rPr lang="zh-CN" altLang="en-US" sz="2000" dirty="0"/>
                        <a:t>輸出，如果讀寫訊號</a:t>
                      </a:r>
                      <a:r>
                        <a:rPr lang="en-US" altLang="zh-CN" sz="2000" dirty="0" err="1"/>
                        <a:t>iRW</a:t>
                      </a:r>
                      <a:r>
                        <a:rPr lang="zh-CN" altLang="en-US" sz="2000" dirty="0"/>
                        <a:t>為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則在</a:t>
                      </a:r>
                      <a:r>
                        <a:rPr lang="en-US" altLang="zh-CN" sz="2000" dirty="0" err="1"/>
                        <a:t>iClk</a:t>
                      </a:r>
                      <a:r>
                        <a:rPr lang="zh-CN" altLang="en-US" sz="2000" dirty="0"/>
                        <a:t>下降沿會將輸入資料</a:t>
                      </a:r>
                      <a:r>
                        <a:rPr lang="en-US" altLang="zh-CN" sz="2000" dirty="0" err="1"/>
                        <a:t>iData</a:t>
                      </a:r>
                      <a:r>
                        <a:rPr lang="zh-CN" altLang="en-US" sz="2000" dirty="0"/>
                        <a:t>寫入</a:t>
                      </a:r>
                      <a:r>
                        <a:rPr lang="en-US" altLang="zh-CN" sz="2000" dirty="0"/>
                        <a:t>ACC</a:t>
                      </a:r>
                      <a:r>
                        <a:rPr lang="zh-CN" altLang="en-US" sz="2000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580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BFDD256-1982-423F-8C28-45E97E47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3" y="1612583"/>
            <a:ext cx="5966046" cy="4136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A63915-349D-400B-A9A6-E1DC28474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72" y="4032858"/>
            <a:ext cx="3539751" cy="19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339043" y="405797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DATAMEM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DD1A1-4287-43D1-8DA3-88EA8211C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9" y="1701335"/>
            <a:ext cx="6474625" cy="3958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19FE65-275A-428E-963D-299692C5B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64" y="4288961"/>
            <a:ext cx="3148014" cy="1861435"/>
          </a:xfrm>
          <a:prstGeom prst="rect">
            <a:avLst/>
          </a:prstGeom>
        </p:spPr>
      </p:pic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5FC064D3-18F9-4281-ABDC-2EEBE476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01746"/>
              </p:ext>
            </p:extLst>
          </p:nvPr>
        </p:nvGraphicFramePr>
        <p:xfrm>
          <a:off x="6810053" y="1307192"/>
          <a:ext cx="5254508" cy="2121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815">
                  <a:extLst>
                    <a:ext uri="{9D8B030D-6E8A-4147-A177-3AD203B41FA5}">
                      <a16:colId xmlns:a16="http://schemas.microsoft.com/office/drawing/2014/main" val="636206718"/>
                    </a:ext>
                  </a:extLst>
                </a:gridCol>
                <a:gridCol w="4488693">
                  <a:extLst>
                    <a:ext uri="{9D8B030D-6E8A-4147-A177-3AD203B41FA5}">
                      <a16:colId xmlns:a16="http://schemas.microsoft.com/office/drawing/2014/main" val="721461415"/>
                    </a:ext>
                  </a:extLst>
                </a:gridCol>
              </a:tblGrid>
              <a:tr h="57579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時鐘訊號 </a:t>
                      </a:r>
                      <a:r>
                        <a:rPr lang="en-US" altLang="zh-CN" sz="2000" dirty="0" err="1"/>
                        <a:t>iClk</a:t>
                      </a:r>
                      <a:r>
                        <a:rPr lang="zh-CN" altLang="en-US" sz="2000" dirty="0"/>
                        <a:t>，讀寫控制訊號 </a:t>
                      </a:r>
                      <a:r>
                        <a:rPr lang="en-US" altLang="zh-CN" sz="2000" dirty="0" err="1"/>
                        <a:t>iWR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資料輸入 </a:t>
                      </a:r>
                      <a:r>
                        <a:rPr lang="en-US" altLang="zh-CN" sz="2000" dirty="0" err="1"/>
                        <a:t>iData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位），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指令地址 </a:t>
                      </a:r>
                      <a:r>
                        <a:rPr lang="en-US" altLang="zh-CN" sz="2000" dirty="0" err="1"/>
                        <a:t>iAddr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69090"/>
                  </a:ext>
                </a:extLst>
              </a:tr>
              <a:tr h="32544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資料輸出 </a:t>
                      </a:r>
                      <a:r>
                        <a:rPr lang="en-US" altLang="zh-CN" sz="2000" dirty="0" err="1"/>
                        <a:t>oData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2158"/>
                  </a:ext>
                </a:extLst>
              </a:tr>
              <a:tr h="71972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存放數據並讀出，當讀寫控制訊號為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時在</a:t>
                      </a:r>
                      <a:r>
                        <a:rPr lang="en-US" altLang="zh-CN" sz="2000" dirty="0" err="1"/>
                        <a:t>iClk</a:t>
                      </a:r>
                      <a:r>
                        <a:rPr lang="zh-CN" altLang="en-US" sz="2000" dirty="0"/>
                        <a:t>下降沿寫入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32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339043" y="405797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ALU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172934B-7E7E-4654-BDA4-4C0FD40F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47408"/>
              </p:ext>
            </p:extLst>
          </p:nvPr>
        </p:nvGraphicFramePr>
        <p:xfrm>
          <a:off x="2698074" y="5294559"/>
          <a:ext cx="6632294" cy="131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047">
                  <a:extLst>
                    <a:ext uri="{9D8B030D-6E8A-4147-A177-3AD203B41FA5}">
                      <a16:colId xmlns:a16="http://schemas.microsoft.com/office/drawing/2014/main" val="636206718"/>
                    </a:ext>
                  </a:extLst>
                </a:gridCol>
                <a:gridCol w="5765247">
                  <a:extLst>
                    <a:ext uri="{9D8B030D-6E8A-4147-A177-3AD203B41FA5}">
                      <a16:colId xmlns:a16="http://schemas.microsoft.com/office/drawing/2014/main" val="721461415"/>
                    </a:ext>
                  </a:extLst>
                </a:gridCol>
              </a:tblGrid>
              <a:tr h="427681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輸入數據 </a:t>
                      </a:r>
                      <a:r>
                        <a:rPr lang="en-US" altLang="zh-CN" sz="2000" dirty="0"/>
                        <a:t>iIN1</a:t>
                      </a:r>
                      <a:r>
                        <a:rPr lang="zh-CN" altLang="en-US" sz="2000" dirty="0"/>
                        <a:t>和 </a:t>
                      </a:r>
                      <a:r>
                        <a:rPr lang="en-US" altLang="zh-CN" sz="2000" dirty="0"/>
                        <a:t>iIN2</a:t>
                      </a:r>
                      <a:r>
                        <a:rPr lang="zh-CN" altLang="en-US" sz="2000" dirty="0"/>
                        <a:t>，操作訊號 </a:t>
                      </a:r>
                      <a:r>
                        <a:rPr lang="en-US" altLang="zh-CN" sz="2000" dirty="0" err="1"/>
                        <a:t>iOP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69090"/>
                  </a:ext>
                </a:extLst>
              </a:tr>
              <a:tr h="27203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運算結果 </a:t>
                      </a:r>
                      <a:r>
                        <a:rPr lang="en-US" altLang="zh-CN" sz="2000" dirty="0" err="1"/>
                        <a:t>oZ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2158"/>
                  </a:ext>
                </a:extLst>
              </a:tr>
              <a:tr h="49104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根據操作訊號計算輸入數據的運算結果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580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461857C-4DB5-434E-94C5-7AE930298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13" y="248476"/>
            <a:ext cx="9029842" cy="46796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8C017A-B5C8-4F72-AB99-502CDDE34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3" y="2033046"/>
            <a:ext cx="2359031" cy="13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2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339043" y="405797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COT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172934B-7E7E-4654-BDA4-4C0FD40F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78217"/>
              </p:ext>
            </p:extLst>
          </p:nvPr>
        </p:nvGraphicFramePr>
        <p:xfrm>
          <a:off x="7381460" y="661629"/>
          <a:ext cx="4671998" cy="273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15">
                  <a:extLst>
                    <a:ext uri="{9D8B030D-6E8A-4147-A177-3AD203B41FA5}">
                      <a16:colId xmlns:a16="http://schemas.microsoft.com/office/drawing/2014/main" val="636206718"/>
                    </a:ext>
                  </a:extLst>
                </a:gridCol>
                <a:gridCol w="3977283">
                  <a:extLst>
                    <a:ext uri="{9D8B030D-6E8A-4147-A177-3AD203B41FA5}">
                      <a16:colId xmlns:a16="http://schemas.microsoft.com/office/drawing/2014/main" val="721461415"/>
                    </a:ext>
                  </a:extLst>
                </a:gridCol>
              </a:tblGrid>
              <a:tr h="41775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指令代碼 </a:t>
                      </a:r>
                      <a:r>
                        <a:rPr lang="en-US" altLang="zh-CN" sz="2000" dirty="0" err="1"/>
                        <a:t>iInst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69090"/>
                  </a:ext>
                </a:extLst>
              </a:tr>
              <a:tr h="37972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停機訊號 </a:t>
                      </a:r>
                      <a:r>
                        <a:rPr lang="en-US" altLang="zh-CN" sz="2000" dirty="0" err="1"/>
                        <a:t>oStop</a:t>
                      </a:r>
                      <a:r>
                        <a:rPr lang="zh-CN" altLang="en-US" sz="2000" dirty="0"/>
                        <a:t>，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ACC</a:t>
                      </a:r>
                      <a:r>
                        <a:rPr lang="zh-CN" altLang="en-US" sz="2000" dirty="0"/>
                        <a:t>讀寫訊號 </a:t>
                      </a:r>
                      <a:r>
                        <a:rPr lang="en-US" altLang="zh-CN" sz="2000" dirty="0" err="1"/>
                        <a:t>oAccwr</a:t>
                      </a:r>
                      <a:r>
                        <a:rPr lang="zh-CN" altLang="en-US" sz="2000" dirty="0"/>
                        <a:t>，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DATAMEM</a:t>
                      </a:r>
                      <a:r>
                        <a:rPr lang="zh-CN" altLang="en-US" sz="2000" dirty="0"/>
                        <a:t>讀寫訊號 </a:t>
                      </a:r>
                      <a:r>
                        <a:rPr lang="en-US" altLang="zh-CN" sz="2000" dirty="0" err="1"/>
                        <a:t>oDatawr</a:t>
                      </a:r>
                      <a:r>
                        <a:rPr lang="zh-CN" altLang="en-US" sz="2000" dirty="0"/>
                        <a:t>，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ALU</a:t>
                      </a:r>
                      <a:r>
                        <a:rPr lang="zh-CN" altLang="en-US" sz="2000" dirty="0"/>
                        <a:t>操作訊號 </a:t>
                      </a:r>
                      <a:r>
                        <a:rPr lang="en-US" altLang="zh-CN" sz="2000" dirty="0" err="1"/>
                        <a:t>oOP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2158"/>
                  </a:ext>
                </a:extLst>
              </a:tr>
              <a:tr h="87628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n-ea"/>
                          <a:ea typeface="+mn-ea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根據輸入的指令代碼對停機訊號、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ACC</a:t>
                      </a:r>
                      <a:r>
                        <a:rPr lang="zh-CN" altLang="en-US" sz="2000" dirty="0"/>
                        <a:t>和</a:t>
                      </a:r>
                      <a:r>
                        <a:rPr lang="en-US" altLang="zh-CN" sz="2000" dirty="0"/>
                        <a:t>DATAMEM</a:t>
                      </a:r>
                      <a:r>
                        <a:rPr lang="zh-CN" altLang="en-US" sz="2000" dirty="0"/>
                        <a:t>讀寫訊號、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ALU</a:t>
                      </a:r>
                      <a:r>
                        <a:rPr lang="zh-CN" altLang="en-US" sz="2000" dirty="0"/>
                        <a:t>操作訊號進行賦值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358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16C65B6-40C2-4891-892C-2136857C5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98" y="4261355"/>
            <a:ext cx="3126294" cy="20797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1A4544-4454-4312-AE38-9B157BDAA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2" y="1279939"/>
            <a:ext cx="7138822" cy="46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75" y="-1"/>
            <a:ext cx="12188825" cy="3680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6BE85-1A92-4B4D-816D-1B1ECA7863E0}"/>
              </a:ext>
            </a:extLst>
          </p:cNvPr>
          <p:cNvSpPr txBox="1"/>
          <p:nvPr/>
        </p:nvSpPr>
        <p:spPr>
          <a:xfrm>
            <a:off x="258019" y="209028"/>
            <a:ext cx="35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CPU</a:t>
            </a:r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模組：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E6567A-5EB0-4571-AD07-E5331B96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9" y="1002831"/>
            <a:ext cx="5448300" cy="5555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1F8281-2183-4404-8BAF-0C26AA97E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63" y="1002831"/>
            <a:ext cx="5909520" cy="22265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D8D5F47-6F93-4A01-B175-0141DA5559F0}"/>
              </a:ext>
            </a:extLst>
          </p:cNvPr>
          <p:cNvSpPr txBox="1"/>
          <p:nvPr/>
        </p:nvSpPr>
        <p:spPr>
          <a:xfrm>
            <a:off x="5961163" y="4479402"/>
            <a:ext cx="5753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en-US" altLang="zh-CN" sz="2200" dirty="0"/>
              <a:t>CPU</a:t>
            </a:r>
            <a:r>
              <a:rPr lang="zh-CN" altLang="en-US" sz="2200" dirty="0"/>
              <a:t>模組作爲頂層模塊對各個模塊進行封裝，以實現</a:t>
            </a:r>
            <a:r>
              <a:rPr lang="en-US" altLang="zh-CN" sz="2200" dirty="0"/>
              <a:t>CPU</a:t>
            </a:r>
            <a:r>
              <a:rPr lang="zh-CN" altLang="en-US" sz="2200" dirty="0"/>
              <a:t>功能。此</a:t>
            </a:r>
            <a:r>
              <a:rPr lang="en-US" altLang="zh-CN" sz="2200" dirty="0"/>
              <a:t>module</a:t>
            </a:r>
            <a:r>
              <a:rPr lang="zh-CN" altLang="en-US" sz="2200" dirty="0"/>
              <a:t>中聲明了</a:t>
            </a:r>
            <a:r>
              <a:rPr lang="en-US" altLang="zh-CN" sz="2200" dirty="0"/>
              <a:t>PC</a:t>
            </a:r>
            <a:r>
              <a:rPr lang="zh-CN" altLang="en-US" sz="2200" dirty="0"/>
              <a:t>、</a:t>
            </a:r>
            <a:r>
              <a:rPr lang="en-US" altLang="zh-CN" sz="2200" dirty="0"/>
              <a:t>INSTMEM</a:t>
            </a:r>
            <a:r>
              <a:rPr lang="zh-CN" altLang="en-US" sz="2200" dirty="0"/>
              <a:t>、</a:t>
            </a:r>
            <a:r>
              <a:rPr lang="en-US" altLang="zh-CN" sz="2200" dirty="0"/>
              <a:t>DATAMEM</a:t>
            </a:r>
            <a:r>
              <a:rPr lang="zh-CN" altLang="en-US" sz="2200" dirty="0"/>
              <a:t>、</a:t>
            </a:r>
            <a:r>
              <a:rPr lang="en-US" altLang="zh-CN" sz="2200" dirty="0"/>
              <a:t>ACC</a:t>
            </a:r>
            <a:r>
              <a:rPr lang="zh-CN" altLang="en-US" sz="2200" dirty="0"/>
              <a:t>、</a:t>
            </a:r>
            <a:r>
              <a:rPr lang="en-US" altLang="zh-CN" sz="2200" dirty="0"/>
              <a:t>ALU</a:t>
            </a:r>
            <a:r>
              <a:rPr lang="zh-CN" altLang="en-US" sz="2200" dirty="0"/>
              <a:t>和</a:t>
            </a:r>
            <a:r>
              <a:rPr lang="en-US" altLang="zh-CN" sz="2200" dirty="0"/>
              <a:t>COT</a:t>
            </a:r>
            <a:r>
              <a:rPr lang="zh-CN" altLang="en-US" sz="2200" dirty="0"/>
              <a:t>模組，通過點内外連接各模組使得訊號互通。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6458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959</Words>
  <Application>Microsoft Office PowerPoint</Application>
  <PresentationFormat>宽屏</PresentationFormat>
  <Paragraphs>96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钧豪</dc:creator>
  <cp:lastModifiedBy>许 钧豪</cp:lastModifiedBy>
  <cp:revision>13</cp:revision>
  <dcterms:created xsi:type="dcterms:W3CDTF">2020-06-16T08:36:17Z</dcterms:created>
  <dcterms:modified xsi:type="dcterms:W3CDTF">2020-07-22T09:32:35Z</dcterms:modified>
</cp:coreProperties>
</file>