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66" r:id="rId7"/>
    <p:sldId id="264" r:id="rId8"/>
    <p:sldId id="267" r:id="rId9"/>
    <p:sldId id="272" r:id="rId10"/>
    <p:sldId id="280" r:id="rId11"/>
    <p:sldId id="275" r:id="rId12"/>
    <p:sldId id="279" r:id="rId13"/>
    <p:sldId id="271" r:id="rId14"/>
    <p:sldId id="270" r:id="rId15"/>
    <p:sldId id="269" r:id="rId16"/>
    <p:sldId id="260" r:id="rId17"/>
    <p:sldId id="273" r:id="rId18"/>
    <p:sldId id="276" r:id="rId19"/>
    <p:sldId id="27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CE8"/>
    <a:srgbClr val="5E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8881"/>
  </p:normalViewPr>
  <p:slideViewPr>
    <p:cSldViewPr snapToGrid="0" snapToObjects="1" showGuides="1">
      <p:cViewPr varScale="1">
        <p:scale>
          <a:sx n="102" d="100"/>
          <a:sy n="102" d="100"/>
        </p:scale>
        <p:origin x="19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50FC5-65D4-8949-88D8-33184A40EC95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8EFD8-5ED9-AD4B-A3FB-8A287AE11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32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24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35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79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306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78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784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0.212 kg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co2 per 1km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*500000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(20%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2.8 MIO)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5-6cent pro Kilometer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11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0.212 kg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co2 per 1km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*500000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(20%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2.8 MIO)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5-6cent pro Kilometer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78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9ED1F-4DD5-B54E-8776-2A5DA31BF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4F3C77-10A1-A44D-A41E-A29835461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7C6035-F67E-D740-BBA1-47881451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DF4926-7EA0-CE45-B8DA-F7CAE3BC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1A1FB1-2128-D94E-952B-213B4309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29E3A-D448-A048-B589-1595D6AB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1B592A-71A6-2A40-B896-85CEE3141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385A6-6AF1-9B46-B548-CC50EBDD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0F21A-0375-C948-B076-17C38576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BBC52-8979-904A-B34C-5CAF55B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0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54B3F9-1030-274D-9DC1-0887594C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64B87D-3102-2F4A-9588-3B23E19A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208AC-E4F2-FA49-BD26-0195800D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1CD7E-8A9F-994B-99C4-A761EF6C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ED99E-F35F-CA46-9166-E010A3FA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47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E7B58-BFCA-984C-B4C0-AE0EBB31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6FAA2-6E1A-5B48-800C-C8B06A26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554FF1-376F-4A44-986A-B9C2EB02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C14A1-B238-E141-88AF-714E6CF4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6BCAB-8872-C647-A937-1A1A094D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53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86217-EC75-4B41-A2D4-23C0DFAE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6A7E42-DB5A-844F-8340-CA527855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6438C-F5FD-5A4C-B303-842FE27E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23430-20C1-704A-BCFE-4C9A16F2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8A2043-D71D-E046-92F4-4E5DAFBD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13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8D2B3-2CBC-414B-8DD3-F288BC84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A5E1E-1791-9B4B-9134-7F1EE5749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35686B-A783-0E4A-AEB3-44FC34C50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046218-578C-0945-A4A6-3F93E3D6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4D2A5A-9E7B-AD40-81E2-2F6225C4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8CF617-522C-2A4D-944B-B7DB9ADB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16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CEABE-E0A2-F54D-9458-D198B9ED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3AAC4-1BF5-F642-A38A-19B46F66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417EB0-D38F-724C-815C-4DE9D0943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E4CB15-4227-9A45-ACEC-930ADA540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531C51-BC4B-F646-8718-FA410123C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9B779A-FBBA-DA44-8480-CD5B6B23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28EF96-EDD7-4444-BB51-A790800F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36F390-BCE3-6541-99AE-8329A457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74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3A7AB-9944-B547-B395-605F3F0A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633F1F-A10B-AE48-9891-A0A19A79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CF7C88-02B1-E746-B582-D5115AF2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75F547-2810-5647-870A-D5DE1E80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8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0BC74A-198B-3943-8887-FBAD33CC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D3899E-B9E7-624D-8538-A5DA593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A758E8-540E-1647-BB41-EDA05288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2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05ED2-7774-0B4B-82CA-812647B9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D9800A-E34F-D042-93B6-D9888AFD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E28310-92AA-0446-93E4-D5A22E16D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6CD2C0-73F2-4444-83A9-05E9C561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B35A01-64D7-2241-8D1F-04D22DC9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9C47F4-A284-7243-8DC7-4E8D69DF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2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1A4B-A242-4F4B-937D-AD728D58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1294EA-B495-534F-AF7A-6B31854F7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58B8C5-4FEB-8B4F-A9C0-7A9D0028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7C1890-5B4F-2A47-9CFB-D29311E3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917D6D-47A9-494A-BF06-70C1BD97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D9B540-B06B-CB42-96AD-24BCC0D6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45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4043CA-395B-0243-9240-198580A9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5B3BC7-B396-E449-99F7-577FCF756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4E4634-1268-5D49-9CE7-E1BA11DA9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2EA3C-E48C-E54E-9704-1158F148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04578-DDFC-D64B-91BD-4D6C41850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3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SAFE EMMA</a:t>
            </a:r>
          </a:p>
        </p:txBody>
      </p:sp>
    </p:spTree>
    <p:extLst>
      <p:ext uri="{BB962C8B-B14F-4D97-AF65-F5344CB8AC3E}">
        <p14:creationId xmlns:p14="http://schemas.microsoft.com/office/powerpoint/2010/main" val="389118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AA931B9-3609-844C-8072-9749B248F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37" y="850900"/>
            <a:ext cx="2374900" cy="51562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BEFF6D5-B209-A949-974B-AFE86F3A2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550" y="850900"/>
            <a:ext cx="2374900" cy="5156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D1C66E-2C07-4B4C-B268-C273190D3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956" y="850900"/>
            <a:ext cx="2374900" cy="5156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01DBEB6-4919-8A4E-B174-26971DFC0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763" y="850900"/>
            <a:ext cx="2374900" cy="51562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D3A31A1-53C1-A642-8BE3-63AB4231B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953" y="682255"/>
            <a:ext cx="3412906" cy="55397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3594CCC-D1CC-FE49-98C7-998ACEE79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9547" y="682255"/>
            <a:ext cx="3412906" cy="55397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C7D0F1A-813B-CB46-AF3A-3DF984ED44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4141" y="682255"/>
            <a:ext cx="3412906" cy="553979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D9E4288-4810-2E42-A2D1-083511E3F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634" y="3429000"/>
            <a:ext cx="122400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8F5466-37BE-6541-A386-A9A3AF527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80" y="850900"/>
            <a:ext cx="2374900" cy="5156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E07EAA9-2F48-C84B-B6E1-BD6F947EC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507" y="850900"/>
            <a:ext cx="2374900" cy="51562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D4981D1-BA92-A54D-BE34-8BBB45130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504" y="693830"/>
            <a:ext cx="3412906" cy="55397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ED6740-A022-1448-9A9A-7D89B2B88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590" y="693830"/>
            <a:ext cx="3412906" cy="55397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9485EA-FA8C-654E-99A6-B79D375C1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2493" y="2548917"/>
            <a:ext cx="122400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5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207169-BEC6-1C4B-A5FD-ADF88118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61" y="850900"/>
            <a:ext cx="2374900" cy="5156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4007C6B-A169-AC49-8BB8-95C65815C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487" y="850900"/>
            <a:ext cx="2374900" cy="5156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58F87F-7B7F-D64B-82F0-CEF725BF4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274" y="850900"/>
            <a:ext cx="2374900" cy="5156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1A4B82-874C-4B4F-ABE3-64C7B1719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058" y="693830"/>
            <a:ext cx="3412906" cy="55397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E9DD91-E142-8443-9751-D74A9C20F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4271" y="711842"/>
            <a:ext cx="3412906" cy="55397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98F2D5-9856-834C-B0CC-97C92C8EC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7484" y="711842"/>
            <a:ext cx="3412906" cy="553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23C6CA-DACD-9D49-811B-BE2DBD71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PROOF OF CONCEPT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E66A0E2-D6F2-F04C-85E5-0C6FF4568643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LIVE DEMO!</a:t>
            </a:r>
          </a:p>
        </p:txBody>
      </p:sp>
    </p:spTree>
    <p:extLst>
      <p:ext uri="{BB962C8B-B14F-4D97-AF65-F5344CB8AC3E}">
        <p14:creationId xmlns:p14="http://schemas.microsoft.com/office/powerpoint/2010/main" val="393137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#4 COMPETITORS</a:t>
            </a:r>
          </a:p>
        </p:txBody>
      </p:sp>
    </p:spTree>
    <p:extLst>
      <p:ext uri="{BB962C8B-B14F-4D97-AF65-F5344CB8AC3E}">
        <p14:creationId xmlns:p14="http://schemas.microsoft.com/office/powerpoint/2010/main" val="116193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C1F99D3-A214-CA43-8046-48E99785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COMPETITORS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92E044-AA62-6A40-BC26-DBC5D940FE27}"/>
              </a:ext>
            </a:extLst>
          </p:cNvPr>
          <p:cNvSpPr txBox="1"/>
          <p:nvPr/>
        </p:nvSpPr>
        <p:spPr>
          <a:xfrm>
            <a:off x="141337" y="1637100"/>
            <a:ext cx="388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SPYZIE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923DB90-93DA-694D-96C3-884FC9038A44}"/>
              </a:ext>
            </a:extLst>
          </p:cNvPr>
          <p:cNvSpPr txBox="1"/>
          <p:nvPr/>
        </p:nvSpPr>
        <p:spPr>
          <a:xfrm>
            <a:off x="141337" y="2327296"/>
            <a:ext cx="5094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GOOGLE FAMILY LINK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C65D67-CEF2-C442-904D-B131EB9F9982}"/>
              </a:ext>
            </a:extLst>
          </p:cNvPr>
          <p:cNvSpPr txBox="1"/>
          <p:nvPr/>
        </p:nvSpPr>
        <p:spPr>
          <a:xfrm>
            <a:off x="141337" y="3017492"/>
            <a:ext cx="361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SPYERA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7397564-E410-F84A-B8C2-7E7232E995F1}"/>
              </a:ext>
            </a:extLst>
          </p:cNvPr>
          <p:cNvSpPr txBox="1"/>
          <p:nvPr/>
        </p:nvSpPr>
        <p:spPr>
          <a:xfrm>
            <a:off x="141337" y="3707688"/>
            <a:ext cx="361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MOBISTEALTH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570CE81-BB1B-EC4C-A869-9A85676720E9}"/>
              </a:ext>
            </a:extLst>
          </p:cNvPr>
          <p:cNvSpPr txBox="1"/>
          <p:nvPr/>
        </p:nvSpPr>
        <p:spPr>
          <a:xfrm>
            <a:off x="141337" y="4397884"/>
            <a:ext cx="4693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MSPY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51EE26-EAF2-7F44-9FF3-D3EF4603266F}"/>
              </a:ext>
            </a:extLst>
          </p:cNvPr>
          <p:cNvSpPr txBox="1"/>
          <p:nvPr/>
        </p:nvSpPr>
        <p:spPr>
          <a:xfrm>
            <a:off x="141337" y="5088080"/>
            <a:ext cx="5470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.....</a:t>
            </a:r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CC3CBFB0-B404-2144-976B-2039D77A52F0}"/>
              </a:ext>
            </a:extLst>
          </p:cNvPr>
          <p:cNvSpPr/>
          <p:nvPr/>
        </p:nvSpPr>
        <p:spPr>
          <a:xfrm rot="10800000">
            <a:off x="5082931" y="1547688"/>
            <a:ext cx="140422" cy="432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BA03D1B-689D-3C41-A948-8530F960D7FC}"/>
              </a:ext>
            </a:extLst>
          </p:cNvPr>
          <p:cNvSpPr txBox="1"/>
          <p:nvPr/>
        </p:nvSpPr>
        <p:spPr>
          <a:xfrm>
            <a:off x="5611660" y="2830525"/>
            <a:ext cx="6206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TOTAL PRIVACY INVASION</a:t>
            </a:r>
          </a:p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HELICOPTER PARENTS</a:t>
            </a:r>
          </a:p>
        </p:txBody>
      </p:sp>
    </p:spTree>
    <p:extLst>
      <p:ext uri="{BB962C8B-B14F-4D97-AF65-F5344CB8AC3E}">
        <p14:creationId xmlns:p14="http://schemas.microsoft.com/office/powerpoint/2010/main" val="25179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#5 RESUME</a:t>
            </a:r>
          </a:p>
        </p:txBody>
      </p:sp>
    </p:spTree>
    <p:extLst>
      <p:ext uri="{BB962C8B-B14F-4D97-AF65-F5344CB8AC3E}">
        <p14:creationId xmlns:p14="http://schemas.microsoft.com/office/powerpoint/2010/main" val="78569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RESUME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39E9D07-48CB-6042-9A97-50DD4AC9B313}"/>
              </a:ext>
            </a:extLst>
          </p:cNvPr>
          <p:cNvSpPr txBox="1"/>
          <p:nvPr/>
        </p:nvSpPr>
        <p:spPr>
          <a:xfrm>
            <a:off x="288098" y="1637100"/>
            <a:ext cx="119039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EASY 2 USE INTERFACE FOR KIDS.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NO HELICOPTER PARENTING. NO PRIVACY INVASION.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NO ELTERNTAXI: SAVE UP TO 42 BILLION KG OF CO2 PER YEAR.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SAVE OF 2250€ PER FAMILY FOR FUEL.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A LOT OF POTENTIAL USERS (GROW YEARLY).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MONEY VIA GAMIFICATION AND ABO MODEL.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NICE FUTURE PLANS!</a:t>
            </a:r>
          </a:p>
        </p:txBody>
      </p:sp>
    </p:spTree>
    <p:extLst>
      <p:ext uri="{BB962C8B-B14F-4D97-AF65-F5344CB8AC3E}">
        <p14:creationId xmlns:p14="http://schemas.microsoft.com/office/powerpoint/2010/main" val="339782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BOOOOOM.</a:t>
            </a:r>
          </a:p>
        </p:txBody>
      </p:sp>
    </p:spTree>
    <p:extLst>
      <p:ext uri="{BB962C8B-B14F-4D97-AF65-F5344CB8AC3E}">
        <p14:creationId xmlns:p14="http://schemas.microsoft.com/office/powerpoint/2010/main" val="319617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FUTURE PLANS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39E9D07-48CB-6042-9A97-50DD4AC9B313}"/>
              </a:ext>
            </a:extLst>
          </p:cNvPr>
          <p:cNvSpPr txBox="1"/>
          <p:nvPr/>
        </p:nvSpPr>
        <p:spPr>
          <a:xfrm>
            <a:off x="288098" y="1637100"/>
            <a:ext cx="119039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Integration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of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Bus Feature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Safety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Wristband</a:t>
            </a:r>
            <a:endParaRPr lang="de-DE" sz="4400" dirty="0">
              <a:solidFill>
                <a:schemeClr val="bg1"/>
              </a:solidFill>
              <a:latin typeface="DIN Condensed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Parental Setup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Even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more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Gamification</a:t>
            </a:r>
            <a:endParaRPr lang="de-DE" sz="4400" dirty="0">
              <a:solidFill>
                <a:schemeClr val="bg1"/>
              </a:solidFill>
              <a:latin typeface="DIN Condensed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Learning Feature: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Signs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and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Road-Rules</a:t>
            </a:r>
          </a:p>
        </p:txBody>
      </p:sp>
    </p:spTree>
    <p:extLst>
      <p:ext uri="{BB962C8B-B14F-4D97-AF65-F5344CB8AC3E}">
        <p14:creationId xmlns:p14="http://schemas.microsoft.com/office/powerpoint/2010/main" val="360818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3420731-1585-584B-BED9-790D4BAAD0DD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SAFE EMMA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7CDAE11-50C3-6448-9135-18B96D37E50C}"/>
              </a:ext>
            </a:extLst>
          </p:cNvPr>
          <p:cNvGrpSpPr/>
          <p:nvPr/>
        </p:nvGrpSpPr>
        <p:grpSpPr>
          <a:xfrm>
            <a:off x="594987" y="4432647"/>
            <a:ext cx="1453019" cy="2148366"/>
            <a:chOff x="594987" y="4432647"/>
            <a:chExt cx="1453019" cy="2148366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D7EB64F7-D65F-F64D-9A06-E9B70909C355}"/>
                </a:ext>
              </a:extLst>
            </p:cNvPr>
            <p:cNvGrpSpPr/>
            <p:nvPr/>
          </p:nvGrpSpPr>
          <p:grpSpPr>
            <a:xfrm>
              <a:off x="594987" y="4432647"/>
              <a:ext cx="1453019" cy="2148366"/>
              <a:chOff x="5375753" y="4432647"/>
              <a:chExt cx="1453019" cy="214836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9F85BF3-111B-994D-994A-8AF0C930CC73}"/>
                  </a:ext>
                </a:extLst>
              </p:cNvPr>
              <p:cNvSpPr/>
              <p:nvPr/>
            </p:nvSpPr>
            <p:spPr>
              <a:xfrm>
                <a:off x="5375753" y="4432647"/>
                <a:ext cx="1440494" cy="14404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CF79AD9-518C-0347-B239-96920288FCED}"/>
                  </a:ext>
                </a:extLst>
              </p:cNvPr>
              <p:cNvSpPr txBox="1"/>
              <p:nvPr/>
            </p:nvSpPr>
            <p:spPr>
              <a:xfrm>
                <a:off x="5375753" y="5996238"/>
                <a:ext cx="14530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>
                    <a:solidFill>
                      <a:schemeClr val="bg1"/>
                    </a:solidFill>
                    <a:latin typeface="DIN Condensed" pitchFamily="2" charset="0"/>
                  </a:rPr>
                  <a:t>ANITA</a:t>
                </a:r>
              </a:p>
            </p:txBody>
          </p:sp>
        </p:grp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6C880C5-A68E-1F42-9D2D-8FBA975E5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497" y="4513125"/>
              <a:ext cx="1224000" cy="1224000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01BF2F7-6010-634B-99A6-590FC3033B11}"/>
              </a:ext>
            </a:extLst>
          </p:cNvPr>
          <p:cNvGrpSpPr/>
          <p:nvPr/>
        </p:nvGrpSpPr>
        <p:grpSpPr>
          <a:xfrm>
            <a:off x="2985370" y="4432647"/>
            <a:ext cx="1453019" cy="2148366"/>
            <a:chOff x="2985370" y="4432647"/>
            <a:chExt cx="1453019" cy="2148366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F6A170DA-D990-9F44-A931-490E4159A6B1}"/>
                </a:ext>
              </a:extLst>
            </p:cNvPr>
            <p:cNvGrpSpPr/>
            <p:nvPr/>
          </p:nvGrpSpPr>
          <p:grpSpPr>
            <a:xfrm>
              <a:off x="2985370" y="4432647"/>
              <a:ext cx="1453019" cy="2148366"/>
              <a:chOff x="5375753" y="4432647"/>
              <a:chExt cx="1453019" cy="214836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CAB3BB9-3C6B-CC48-824F-2EAF7EC33FF9}"/>
                  </a:ext>
                </a:extLst>
              </p:cNvPr>
              <p:cNvSpPr/>
              <p:nvPr/>
            </p:nvSpPr>
            <p:spPr>
              <a:xfrm>
                <a:off x="5375753" y="4432647"/>
                <a:ext cx="1440494" cy="14404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AD46A08-536B-8A41-B370-F72F64E55776}"/>
                  </a:ext>
                </a:extLst>
              </p:cNvPr>
              <p:cNvSpPr txBox="1"/>
              <p:nvPr/>
            </p:nvSpPr>
            <p:spPr>
              <a:xfrm>
                <a:off x="5375753" y="5996238"/>
                <a:ext cx="14530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>
                    <a:solidFill>
                      <a:schemeClr val="bg1"/>
                    </a:solidFill>
                    <a:latin typeface="DIN Condensed" pitchFamily="2" charset="0"/>
                  </a:rPr>
                  <a:t>BENNY</a:t>
                </a:r>
              </a:p>
            </p:txBody>
          </p:sp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DBF945FA-1C92-854C-AE48-3F32166B2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9880" y="4540894"/>
              <a:ext cx="1224000" cy="1224000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2733239-6731-7047-843F-A446BA859AE6}"/>
              </a:ext>
            </a:extLst>
          </p:cNvPr>
          <p:cNvGrpSpPr/>
          <p:nvPr/>
        </p:nvGrpSpPr>
        <p:grpSpPr>
          <a:xfrm>
            <a:off x="5375753" y="4432647"/>
            <a:ext cx="1453019" cy="2148366"/>
            <a:chOff x="5375753" y="4432647"/>
            <a:chExt cx="1453019" cy="2148366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5C17BA9A-0059-1444-9D6A-9614451DB352}"/>
                </a:ext>
              </a:extLst>
            </p:cNvPr>
            <p:cNvGrpSpPr/>
            <p:nvPr/>
          </p:nvGrpSpPr>
          <p:grpSpPr>
            <a:xfrm>
              <a:off x="5375753" y="4432647"/>
              <a:ext cx="1453019" cy="2148366"/>
              <a:chOff x="5375753" y="4432647"/>
              <a:chExt cx="1453019" cy="214836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043522E-F1A6-134A-BBA0-B767C592C8D2}"/>
                  </a:ext>
                </a:extLst>
              </p:cNvPr>
              <p:cNvSpPr/>
              <p:nvPr/>
            </p:nvSpPr>
            <p:spPr>
              <a:xfrm>
                <a:off x="5375753" y="4432647"/>
                <a:ext cx="1440494" cy="14404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FCEFBF4-4CC9-314A-B7D4-D43FF164854F}"/>
                  </a:ext>
                </a:extLst>
              </p:cNvPr>
              <p:cNvSpPr txBox="1"/>
              <p:nvPr/>
            </p:nvSpPr>
            <p:spPr>
              <a:xfrm>
                <a:off x="5375753" y="5996238"/>
                <a:ext cx="14530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>
                    <a:solidFill>
                      <a:schemeClr val="bg1"/>
                    </a:solidFill>
                    <a:latin typeface="DIN Condensed" pitchFamily="2" charset="0"/>
                  </a:rPr>
                  <a:t>MANUEL</a:t>
                </a:r>
              </a:p>
            </p:txBody>
          </p:sp>
        </p:grp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25FD6172-D589-E542-9E8E-F1261C1F0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4000" y="4540894"/>
              <a:ext cx="1224000" cy="12240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F8D1457-A7B0-2D40-A357-2B60E832F119}"/>
              </a:ext>
            </a:extLst>
          </p:cNvPr>
          <p:cNvGrpSpPr/>
          <p:nvPr/>
        </p:nvGrpSpPr>
        <p:grpSpPr>
          <a:xfrm>
            <a:off x="7753611" y="4404878"/>
            <a:ext cx="1453019" cy="2148366"/>
            <a:chOff x="7753611" y="4404878"/>
            <a:chExt cx="1453019" cy="21483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D0DB8CD-E6CF-CC48-8219-46D9D3BDD4F4}"/>
                </a:ext>
              </a:extLst>
            </p:cNvPr>
            <p:cNvGrpSpPr/>
            <p:nvPr/>
          </p:nvGrpSpPr>
          <p:grpSpPr>
            <a:xfrm>
              <a:off x="7753611" y="4404878"/>
              <a:ext cx="1453019" cy="2148366"/>
              <a:chOff x="5375753" y="4432647"/>
              <a:chExt cx="1453019" cy="214836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DDE168A-662C-F74A-AA99-624F15E4456A}"/>
                  </a:ext>
                </a:extLst>
              </p:cNvPr>
              <p:cNvSpPr/>
              <p:nvPr/>
            </p:nvSpPr>
            <p:spPr>
              <a:xfrm>
                <a:off x="5375753" y="4432647"/>
                <a:ext cx="1440494" cy="14404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127C24F-05C3-4C4D-8846-64C7DD496AF5}"/>
                  </a:ext>
                </a:extLst>
              </p:cNvPr>
              <p:cNvSpPr txBox="1"/>
              <p:nvPr/>
            </p:nvSpPr>
            <p:spPr>
              <a:xfrm>
                <a:off x="5375753" y="5996238"/>
                <a:ext cx="14530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>
                    <a:solidFill>
                      <a:schemeClr val="bg1"/>
                    </a:solidFill>
                    <a:latin typeface="DIN Condensed" pitchFamily="2" charset="0"/>
                  </a:rPr>
                  <a:t>PASCAL</a:t>
                </a:r>
              </a:p>
            </p:txBody>
          </p:sp>
        </p:grp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15A43672-DD6F-D64A-B1F4-BC9D2DE1C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1858" y="4513125"/>
              <a:ext cx="1224000" cy="1224000"/>
            </a:xfrm>
            <a:prstGeom prst="rect">
              <a:avLst/>
            </a:prstGeom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AD4ACCA-C0EE-1A44-97CB-B2CEAAB5B756}"/>
              </a:ext>
            </a:extLst>
          </p:cNvPr>
          <p:cNvGrpSpPr/>
          <p:nvPr/>
        </p:nvGrpSpPr>
        <p:grpSpPr>
          <a:xfrm>
            <a:off x="10118944" y="4404878"/>
            <a:ext cx="1453019" cy="2148366"/>
            <a:chOff x="10118944" y="4404878"/>
            <a:chExt cx="1453019" cy="214836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9B0CB0ED-1731-2B42-96BC-6E7D2250AAE0}"/>
                </a:ext>
              </a:extLst>
            </p:cNvPr>
            <p:cNvGrpSpPr/>
            <p:nvPr/>
          </p:nvGrpSpPr>
          <p:grpSpPr>
            <a:xfrm>
              <a:off x="10118944" y="4404878"/>
              <a:ext cx="1453019" cy="2148366"/>
              <a:chOff x="5375753" y="4432647"/>
              <a:chExt cx="1453019" cy="214836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3224861-E76C-5F47-90B3-2FEDC8027E45}"/>
                  </a:ext>
                </a:extLst>
              </p:cNvPr>
              <p:cNvSpPr/>
              <p:nvPr/>
            </p:nvSpPr>
            <p:spPr>
              <a:xfrm>
                <a:off x="5375753" y="4432647"/>
                <a:ext cx="1440494" cy="14404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3159C16-D77F-6645-8FDF-DE1F716644EA}"/>
                  </a:ext>
                </a:extLst>
              </p:cNvPr>
              <p:cNvSpPr txBox="1"/>
              <p:nvPr/>
            </p:nvSpPr>
            <p:spPr>
              <a:xfrm>
                <a:off x="5375753" y="5996238"/>
                <a:ext cx="14530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>
                    <a:solidFill>
                      <a:schemeClr val="bg1"/>
                    </a:solidFill>
                    <a:latin typeface="DIN Condensed" pitchFamily="2" charset="0"/>
                  </a:rPr>
                  <a:t>SUKI</a:t>
                </a:r>
              </a:p>
            </p:txBody>
          </p:sp>
        </p:grp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5DB78C80-F490-F44F-90AB-4C3F14328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27191" y="4513125"/>
              <a:ext cx="1224000" cy="12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73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4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#1 PROBLEM</a:t>
            </a:r>
          </a:p>
        </p:txBody>
      </p:sp>
    </p:spTree>
    <p:extLst>
      <p:ext uri="{BB962C8B-B14F-4D97-AF65-F5344CB8AC3E}">
        <p14:creationId xmlns:p14="http://schemas.microsoft.com/office/powerpoint/2010/main" val="177037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46743B-A5DE-6F40-B8BA-1D951065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328" y="2817000"/>
            <a:ext cx="1224000" cy="12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65F4BA-B087-894B-908B-2830C9FA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74" y="2817000"/>
            <a:ext cx="1224000" cy="122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175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MARKET RESEARCH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3B3E5A4-07C4-9F45-8853-FDB96FC1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74" y="2817000"/>
            <a:ext cx="1224000" cy="122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2EC875E-2829-AD43-B68D-E19A4681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674" y="2817000"/>
            <a:ext cx="1224000" cy="1224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039F56C-E5D0-C246-B1D5-7F0ACDE86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674" y="2817000"/>
            <a:ext cx="1224000" cy="1224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625E287-504D-234E-A860-401FB9D89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674" y="2817000"/>
            <a:ext cx="1224000" cy="1224000"/>
          </a:xfrm>
          <a:prstGeom prst="rect">
            <a:avLst/>
          </a:prstGeom>
        </p:spPr>
      </p:pic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3D276F82-BC6F-A947-B6C5-C8C1031366AA}"/>
              </a:ext>
            </a:extLst>
          </p:cNvPr>
          <p:cNvSpPr/>
          <p:nvPr/>
        </p:nvSpPr>
        <p:spPr>
          <a:xfrm rot="16200000">
            <a:off x="3884466" y="1291479"/>
            <a:ext cx="140422" cy="6120001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2C8271AE-F8DA-3742-A47E-E5917DB9D562}"/>
              </a:ext>
            </a:extLst>
          </p:cNvPr>
          <p:cNvSpPr/>
          <p:nvPr/>
        </p:nvSpPr>
        <p:spPr>
          <a:xfrm rot="16200000">
            <a:off x="9679117" y="3451480"/>
            <a:ext cx="140422" cy="180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CF444F-2D27-6840-AB4D-F7D5454E5F20}"/>
              </a:ext>
            </a:extLst>
          </p:cNvPr>
          <p:cNvSpPr txBox="1"/>
          <p:nvPr/>
        </p:nvSpPr>
        <p:spPr>
          <a:xfrm>
            <a:off x="2014027" y="4474324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UNSAFE“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FFD3A40-0569-6F49-92A4-0795DA93472D}"/>
              </a:ext>
            </a:extLst>
          </p:cNvPr>
          <p:cNvSpPr txBox="1"/>
          <p:nvPr/>
        </p:nvSpPr>
        <p:spPr>
          <a:xfrm>
            <a:off x="7808681" y="4474324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SAFE“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8DAD567-AF97-7F4B-BD8A-6A58E2FE4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7315" y="35933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MARKET RESEARCH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FFD3A40-0569-6F49-92A4-0795DA93472D}"/>
              </a:ext>
            </a:extLst>
          </p:cNvPr>
          <p:cNvSpPr txBox="1"/>
          <p:nvPr/>
        </p:nvSpPr>
        <p:spPr>
          <a:xfrm>
            <a:off x="7808681" y="4474324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SAFE“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46743B-A5DE-6F40-B8BA-1D951065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328" y="2817000"/>
            <a:ext cx="1224000" cy="1224000"/>
          </a:xfrm>
          <a:prstGeom prst="rect">
            <a:avLst/>
          </a:prstGeom>
        </p:spPr>
      </p:pic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2C8271AE-F8DA-3742-A47E-E5917DB9D562}"/>
              </a:ext>
            </a:extLst>
          </p:cNvPr>
          <p:cNvSpPr/>
          <p:nvPr/>
        </p:nvSpPr>
        <p:spPr>
          <a:xfrm rot="16200000">
            <a:off x="9679117" y="3451480"/>
            <a:ext cx="140422" cy="180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8DAD567-AF97-7F4B-BD8A-6A58E2FE4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315" y="3593380"/>
            <a:ext cx="609600" cy="609600"/>
          </a:xfrm>
          <a:prstGeom prst="rect">
            <a:avLst/>
          </a:prstGeom>
        </p:spPr>
      </p:pic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307935E9-F6E7-D24D-A9AF-9CCFD6010BD6}"/>
              </a:ext>
            </a:extLst>
          </p:cNvPr>
          <p:cNvSpPr/>
          <p:nvPr/>
        </p:nvSpPr>
        <p:spPr>
          <a:xfrm rot="10800000">
            <a:off x="7905320" y="1881000"/>
            <a:ext cx="140422" cy="432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D590433-73EB-2E4A-875A-E3767D5784D7}"/>
              </a:ext>
            </a:extLst>
          </p:cNvPr>
          <p:cNvSpPr txBox="1"/>
          <p:nvPr/>
        </p:nvSpPr>
        <p:spPr>
          <a:xfrm>
            <a:off x="3478232" y="2181388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SAFE“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967874-6082-AA4A-93A9-A9FD0CC5B53C}"/>
              </a:ext>
            </a:extLst>
          </p:cNvPr>
          <p:cNvSpPr txBox="1"/>
          <p:nvPr/>
        </p:nvSpPr>
        <p:spPr>
          <a:xfrm>
            <a:off x="3478231" y="2827719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BUT I HAVE A WIFE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92FEA10-79A8-C84E-9FA4-013A9802423A}"/>
              </a:ext>
            </a:extLst>
          </p:cNvPr>
          <p:cNvSpPr txBox="1"/>
          <p:nvPr/>
        </p:nvSpPr>
        <p:spPr>
          <a:xfrm>
            <a:off x="3478230" y="3474050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AND I HAVE KIDS.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39BABE3-7855-044E-A396-65BBBE37608D}"/>
              </a:ext>
            </a:extLst>
          </p:cNvPr>
          <p:cNvSpPr txBox="1"/>
          <p:nvPr/>
        </p:nvSpPr>
        <p:spPr>
          <a:xfrm>
            <a:off x="3478232" y="4120381"/>
            <a:ext cx="3881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AND I AM AFRAID</a:t>
            </a:r>
          </a:p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SOMETHING COULD HAPPEN TO THEM</a:t>
            </a:r>
          </a:p>
        </p:txBody>
      </p:sp>
    </p:spTree>
    <p:extLst>
      <p:ext uri="{BB962C8B-B14F-4D97-AF65-F5344CB8AC3E}">
        <p14:creationId xmlns:p14="http://schemas.microsoft.com/office/powerpoint/2010/main" val="37922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MARKET RESEARCH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29E67A9-D443-2F42-AE4E-31D701636089}"/>
              </a:ext>
            </a:extLst>
          </p:cNvPr>
          <p:cNvGrpSpPr/>
          <p:nvPr/>
        </p:nvGrpSpPr>
        <p:grpSpPr>
          <a:xfrm>
            <a:off x="2214707" y="2217572"/>
            <a:ext cx="8720515" cy="923330"/>
            <a:chOff x="2214707" y="2505670"/>
            <a:chExt cx="8720515" cy="923330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1988266-6E3E-F44E-8DB8-D6B31675C517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2.802.189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6052B25-D68C-0746-8483-7A05AA938EDA}"/>
                </a:ext>
              </a:extLst>
            </p:cNvPr>
            <p:cNvSpPr txBox="1"/>
            <p:nvPr/>
          </p:nvSpPr>
          <p:spPr>
            <a:xfrm>
              <a:off x="6096000" y="2644169"/>
              <a:ext cx="4839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KIDS IN ELEMENTARY SCHOOL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CE680FD-9BC2-0948-B041-03FF7B3A304C}"/>
              </a:ext>
            </a:extLst>
          </p:cNvPr>
          <p:cNvGrpSpPr/>
          <p:nvPr/>
        </p:nvGrpSpPr>
        <p:grpSpPr>
          <a:xfrm>
            <a:off x="2214707" y="3019095"/>
            <a:ext cx="7762586" cy="923330"/>
            <a:chOff x="2214707" y="2505670"/>
            <a:chExt cx="7762586" cy="923330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2EA9A64-7A93-944B-813A-7CD839721F14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80%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B25115D3-46D1-A446-A5DA-F9DCA265FD94}"/>
                </a:ext>
              </a:extLst>
            </p:cNvPr>
            <p:cNvSpPr txBox="1"/>
            <p:nvPr/>
          </p:nvSpPr>
          <p:spPr>
            <a:xfrm>
              <a:off x="6096000" y="2644169"/>
              <a:ext cx="388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OF PARENTS ARE SCARED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CB14949-9FCE-BE4E-8FE6-7F9251707D1A}"/>
              </a:ext>
            </a:extLst>
          </p:cNvPr>
          <p:cNvGrpSpPr/>
          <p:nvPr/>
        </p:nvGrpSpPr>
        <p:grpSpPr>
          <a:xfrm>
            <a:off x="2214707" y="3820618"/>
            <a:ext cx="9977293" cy="923330"/>
            <a:chOff x="2214707" y="2505670"/>
            <a:chExt cx="9977293" cy="923330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F100138-F9E4-C141-A317-EEC2F6523838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90%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633224B-AE43-DE49-9720-838E4A86EE0D}"/>
                </a:ext>
              </a:extLst>
            </p:cNvPr>
            <p:cNvSpPr txBox="1"/>
            <p:nvPr/>
          </p:nvSpPr>
          <p:spPr>
            <a:xfrm>
              <a:off x="6096000" y="2644169"/>
              <a:ext cx="60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OF ACCIDENTS WHILE ROAD CROSSING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5873B76-CDB7-E840-B087-7E1355301B0C}"/>
              </a:ext>
            </a:extLst>
          </p:cNvPr>
          <p:cNvGrpSpPr/>
          <p:nvPr/>
        </p:nvGrpSpPr>
        <p:grpSpPr>
          <a:xfrm>
            <a:off x="2214707" y="4910239"/>
            <a:ext cx="9977293" cy="923330"/>
            <a:chOff x="2214707" y="2505670"/>
            <a:chExt cx="9977293" cy="923330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BF14389-22C8-FE4F-9BCD-83B3D62F20C6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20%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D1FACD3-008B-1940-875C-56DF87BFA33C}"/>
                </a:ext>
              </a:extLst>
            </p:cNvPr>
            <p:cNvSpPr txBox="1"/>
            <p:nvPr/>
          </p:nvSpPr>
          <p:spPr>
            <a:xfrm>
              <a:off x="6096000" y="2644169"/>
              <a:ext cx="60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OF KIDS GET TO SCHOOL BY „ELTERNTAXI“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97DFB37-8582-1F41-B557-C2D2576B44BB}"/>
              </a:ext>
            </a:extLst>
          </p:cNvPr>
          <p:cNvGrpSpPr/>
          <p:nvPr/>
        </p:nvGrpSpPr>
        <p:grpSpPr>
          <a:xfrm>
            <a:off x="2214707" y="5711762"/>
            <a:ext cx="7762586" cy="923330"/>
            <a:chOff x="2214707" y="2505670"/>
            <a:chExt cx="7762586" cy="923330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042D7D-F5E1-DD4A-B58C-F2A08214168B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37%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2DC1AAA-8741-954A-8B21-E896BA6CE927}"/>
                </a:ext>
              </a:extLst>
            </p:cNvPr>
            <p:cNvSpPr txBox="1"/>
            <p:nvPr/>
          </p:nvSpPr>
          <p:spPr>
            <a:xfrm>
              <a:off x="6096000" y="2644169"/>
              <a:ext cx="388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WALK TO SCHOOL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5980CBBE-5AA3-6A41-A552-B126B34663E8}"/>
              </a:ext>
            </a:extLst>
          </p:cNvPr>
          <p:cNvCxnSpPr/>
          <p:nvPr/>
        </p:nvCxnSpPr>
        <p:spPr>
          <a:xfrm>
            <a:off x="5164899" y="4794052"/>
            <a:ext cx="67014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C91CCEE-C0A9-D14E-BF36-7E742E02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6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PROBLEM: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2615B3-B3C6-7D4D-A48C-B0AC6AF1A5E3}"/>
              </a:ext>
            </a:extLst>
          </p:cNvPr>
          <p:cNvSpPr txBox="1"/>
          <p:nvPr/>
        </p:nvSpPr>
        <p:spPr>
          <a:xfrm>
            <a:off x="1506674" y="1637100"/>
            <a:ext cx="10102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>
                <a:solidFill>
                  <a:schemeClr val="bg1"/>
                </a:solidFill>
                <a:latin typeface="DIN Condensed" pitchFamily="2" charset="0"/>
              </a:rPr>
              <a:t>PARENTS ARE SCARED, TO LET THEIR KIDS WALK ALONE TO SCHOOL.</a:t>
            </a:r>
          </a:p>
        </p:txBody>
      </p:sp>
    </p:spTree>
    <p:extLst>
      <p:ext uri="{BB962C8B-B14F-4D97-AF65-F5344CB8AC3E}">
        <p14:creationId xmlns:p14="http://schemas.microsoft.com/office/powerpoint/2010/main" val="410777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#2 SOLUTION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F3B7F0-7882-F242-A034-765C79B12607}"/>
              </a:ext>
            </a:extLst>
          </p:cNvPr>
          <p:cNvSpPr txBox="1"/>
          <p:nvPr/>
        </p:nvSpPr>
        <p:spPr>
          <a:xfrm>
            <a:off x="1" y="421383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i="1" dirty="0">
                <a:solidFill>
                  <a:schemeClr val="bg1"/>
                </a:solidFill>
                <a:latin typeface="DIN Condensed" pitchFamily="2" charset="0"/>
              </a:rPr>
              <a:t>WE PROVIDE AN APP THAT HELPS</a:t>
            </a:r>
          </a:p>
          <a:p>
            <a:pPr algn="ctr"/>
            <a:r>
              <a:rPr lang="de-DE" sz="7200" b="1" i="1" dirty="0">
                <a:solidFill>
                  <a:schemeClr val="bg1"/>
                </a:solidFill>
                <a:latin typeface="DIN Condensed" pitchFamily="2" charset="0"/>
              </a:rPr>
              <a:t>KIDS TO GET AROUND SAFE.</a:t>
            </a:r>
          </a:p>
        </p:txBody>
      </p:sp>
    </p:spTree>
    <p:extLst>
      <p:ext uri="{BB962C8B-B14F-4D97-AF65-F5344CB8AC3E}">
        <p14:creationId xmlns:p14="http://schemas.microsoft.com/office/powerpoint/2010/main" val="75474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#3 SAFE EMMA</a:t>
            </a:r>
          </a:p>
        </p:txBody>
      </p:sp>
    </p:spTree>
    <p:extLst>
      <p:ext uri="{BB962C8B-B14F-4D97-AF65-F5344CB8AC3E}">
        <p14:creationId xmlns:p14="http://schemas.microsoft.com/office/powerpoint/2010/main" val="280322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Macintosh PowerPoint</Application>
  <PresentationFormat>Breitbild</PresentationFormat>
  <Paragraphs>89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DIN Condensed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Spicker, Pascal (000)</dc:creator>
  <cp:lastModifiedBy>Spicker, Pascal (000)</cp:lastModifiedBy>
  <cp:revision>37</cp:revision>
  <dcterms:created xsi:type="dcterms:W3CDTF">2019-12-11T11:44:20Z</dcterms:created>
  <dcterms:modified xsi:type="dcterms:W3CDTF">2019-12-11T15:52:46Z</dcterms:modified>
</cp:coreProperties>
</file>