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1"/>
  </p:handoutMasterIdLst>
  <p:sldIdLst>
    <p:sldId id="302" r:id="rId3"/>
    <p:sldId id="464" r:id="rId5"/>
    <p:sldId id="613" r:id="rId6"/>
    <p:sldId id="641" r:id="rId7"/>
    <p:sldId id="617" r:id="rId8"/>
    <p:sldId id="619" r:id="rId9"/>
    <p:sldId id="616" r:id="rId10"/>
    <p:sldId id="620" r:id="rId11"/>
    <p:sldId id="618" r:id="rId12"/>
    <p:sldId id="625" r:id="rId13"/>
    <p:sldId id="627" r:id="rId14"/>
    <p:sldId id="623" r:id="rId15"/>
    <p:sldId id="621" r:id="rId16"/>
    <p:sldId id="642" r:id="rId17"/>
    <p:sldId id="628" r:id="rId18"/>
    <p:sldId id="629" r:id="rId19"/>
    <p:sldId id="630" r:id="rId20"/>
    <p:sldId id="631" r:id="rId21"/>
    <p:sldId id="633" r:id="rId22"/>
    <p:sldId id="632" r:id="rId23"/>
    <p:sldId id="635" r:id="rId24"/>
    <p:sldId id="636" r:id="rId25"/>
    <p:sldId id="637" r:id="rId26"/>
    <p:sldId id="639" r:id="rId27"/>
    <p:sldId id="640" r:id="rId28"/>
    <p:sldId id="634" r:id="rId29"/>
    <p:sldId id="644" r:id="rId30"/>
    <p:sldId id="643" r:id="rId31"/>
    <p:sldId id="645" r:id="rId32"/>
    <p:sldId id="646" r:id="rId33"/>
    <p:sldId id="647" r:id="rId34"/>
    <p:sldId id="648" r:id="rId35"/>
    <p:sldId id="649" r:id="rId36"/>
    <p:sldId id="650" r:id="rId37"/>
    <p:sldId id="651" r:id="rId38"/>
    <p:sldId id="652" r:id="rId39"/>
    <p:sldId id="653" r:id="rId40"/>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000" kern="120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CCFFFF"/>
    <a:srgbClr val="CC3300"/>
    <a:srgbClr val="FF9900"/>
    <a:srgbClr val="66FF99"/>
    <a:srgbClr val="EAEAEA"/>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9853" autoAdjust="0"/>
  </p:normalViewPr>
  <p:slideViewPr>
    <p:cSldViewPr>
      <p:cViewPr varScale="1">
        <p:scale>
          <a:sx n="71" d="100"/>
          <a:sy n="71" d="100"/>
        </p:scale>
        <p:origin x="135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08"/>
    </p:cViewPr>
  </p:sorterViewPr>
  <p:notesViewPr>
    <p:cSldViewPr>
      <p:cViewPr varScale="1">
        <p:scale>
          <a:sx n="66" d="100"/>
          <a:sy n="66" d="100"/>
        </p:scale>
        <p:origin x="-23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DE084D53-26EC-4735-8B55-C75051E6EC4A}"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ea typeface="宋体" panose="02010600030101010101" pitchFamily="2" charset="-122"/>
              </a:defRPr>
            </a:lvl1pPr>
          </a:lstStyle>
          <a:p>
            <a:fld id="{72334BC0-524A-400F-9EA8-FAAC693C8BEA}"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defRPr>
            </a:lvl1pPr>
          </a:lstStyle>
          <a:p>
            <a:fld id="{B4B6390F-F1D3-4389-B3D8-D99C6295E28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fld id="{D2332E72-34DC-43BD-A468-B764A1B2C532}"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endParaRPr lang="zh-CN" altLang="zh-CN" sz="2400">
              <a:latin typeface="Times New Roman" panose="02020603050405020304" pitchFamily="18" charset="0"/>
              <a:ea typeface="宋体" panose="02010600030101010101" pitchFamily="2" charset="-122"/>
            </a:endParaRPr>
          </a:p>
        </p:txBody>
      </p:sp>
      <p:sp>
        <p:nvSpPr>
          <p:cNvPr id="5" name="Rectangle 4"/>
          <p:cNvSpPr>
            <a:spLocks noChangeArrowheads="1"/>
          </p:cNvSpPr>
          <p:nvPr/>
        </p:nvSpPr>
        <p:spPr bwMode="hidden">
          <a:xfrm>
            <a:off x="1716088" y="2174875"/>
            <a:ext cx="7427912" cy="1744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grpSp>
        <p:nvGrpSpPr>
          <p:cNvPr id="6" name="Group 5"/>
          <p:cNvGrpSpPr/>
          <p:nvPr/>
        </p:nvGrpSpPr>
        <p:grpSpPr bwMode="auto">
          <a:xfrm>
            <a:off x="0" y="1744663"/>
            <a:ext cx="2867025" cy="2174875"/>
            <a:chOff x="0" y="672"/>
            <a:chExt cx="1806" cy="1989"/>
          </a:xfrm>
        </p:grpSpPr>
        <p:sp>
          <p:nvSpPr>
            <p:cNvPr id="7"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sp>
          <p:nvSpPr>
            <p:cNvPr id="8"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sp>
          <p:nvSpPr>
            <p:cNvPr id="9" name="Rectangle 8"/>
            <p:cNvSpPr>
              <a:spLocks noChangeArrowheads="1"/>
            </p:cNvSpPr>
            <p:nvPr userDrawn="1"/>
          </p:nvSpPr>
          <p:spPr bwMode="auto">
            <a:xfrm>
              <a:off x="1437" y="672"/>
              <a:ext cx="369" cy="40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sp>
          <p:nvSpPr>
            <p:cNvPr id="10"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sp>
          <p:nvSpPr>
            <p:cNvPr id="11"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sp>
          <p:nvSpPr>
            <p:cNvPr id="12" name="Rectangle 11"/>
            <p:cNvSpPr>
              <a:spLocks noChangeArrowheads="1"/>
            </p:cNvSpPr>
            <p:nvPr userDrawn="1"/>
          </p:nvSpPr>
          <p:spPr bwMode="auto">
            <a:xfrm>
              <a:off x="719" y="1465"/>
              <a:ext cx="368" cy="39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sp>
          <p:nvSpPr>
            <p:cNvPr id="13" name="Rectangle 12"/>
            <p:cNvSpPr>
              <a:spLocks noChangeArrowheads="1"/>
            </p:cNvSpPr>
            <p:nvPr userDrawn="1"/>
          </p:nvSpPr>
          <p:spPr bwMode="auto">
            <a:xfrm>
              <a:off x="0" y="1465"/>
              <a:ext cx="367" cy="39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sp>
          <p:nvSpPr>
            <p:cNvPr id="14" name="Rectangle 13"/>
            <p:cNvSpPr>
              <a:spLocks noChangeArrowheads="1"/>
            </p:cNvSpPr>
            <p:nvPr userDrawn="1"/>
          </p:nvSpPr>
          <p:spPr bwMode="auto">
            <a:xfrm>
              <a:off x="1081" y="1465"/>
              <a:ext cx="362" cy="3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sp>
          <p:nvSpPr>
            <p:cNvPr id="15" name="Rectangle 14"/>
            <p:cNvSpPr>
              <a:spLocks noChangeArrowheads="1"/>
            </p:cNvSpPr>
            <p:nvPr userDrawn="1"/>
          </p:nvSpPr>
          <p:spPr bwMode="auto">
            <a:xfrm>
              <a:off x="361" y="1857"/>
              <a:ext cx="363" cy="4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sp>
          <p:nvSpPr>
            <p:cNvPr id="16" name="Rectangle 15"/>
            <p:cNvSpPr>
              <a:spLocks noChangeArrowheads="1"/>
            </p:cNvSpPr>
            <p:nvPr userDrawn="1"/>
          </p:nvSpPr>
          <p:spPr bwMode="auto">
            <a:xfrm>
              <a:off x="719" y="1857"/>
              <a:ext cx="368" cy="4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grpSp>
      <p:sp>
        <p:nvSpPr>
          <p:cNvPr id="7187"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r>
              <a:rPr lang="zh-CN" altLang="en-US" smtClean="0"/>
              <a:t>单击此处编辑母版标题样式</a:t>
            </a:r>
            <a:endParaRPr lang="zh-CN" altLang="en-US"/>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000"/>
            </a:lvl1pPr>
          </a:lstStyle>
          <a:p>
            <a:r>
              <a:rPr lang="zh-CN" altLang="en-US" smtClean="0"/>
              <a:t>单击此处编辑母版副标题样式</a:t>
            </a:r>
            <a:endParaRPr lang="zh-CN" altLang="en-US"/>
          </a:p>
        </p:txBody>
      </p:sp>
      <p:sp>
        <p:nvSpPr>
          <p:cNvPr id="17" name="Rectangle 16"/>
          <p:cNvSpPr>
            <a:spLocks noGrp="1" noChangeArrowheads="1"/>
          </p:cNvSpPr>
          <p:nvPr>
            <p:ph type="dt" sz="half" idx="10"/>
          </p:nvPr>
        </p:nvSpPr>
        <p:spPr>
          <a:xfrm>
            <a:off x="457200" y="6248400"/>
            <a:ext cx="2133600" cy="457200"/>
          </a:xfrm>
          <a:prstGeom prst="rect">
            <a:avLst/>
          </a:prstGeom>
        </p:spPr>
        <p:txBody>
          <a:bodyPr/>
          <a:lstStyle>
            <a:lvl1pPr>
              <a:defRPr sz="1200">
                <a:latin typeface="+mn-lt"/>
                <a:ea typeface="宋体" panose="02010600030101010101" pitchFamily="2" charset="-122"/>
              </a:defRPr>
            </a:lvl1pPr>
          </a:lstStyle>
          <a:p>
            <a:pPr>
              <a:defRPr/>
            </a:pPr>
            <a:fld id="{578EAB8E-9380-4B8C-84B9-8E75FFA15505}" type="datetimeFigureOut">
              <a:rPr lang="zh-CN" altLang="en-US"/>
            </a:fld>
            <a:endParaRPr lang="zh-CN" altLang="en-US"/>
          </a:p>
        </p:txBody>
      </p:sp>
      <p:sp>
        <p:nvSpPr>
          <p:cNvPr id="18" name="Rectangle 17"/>
          <p:cNvSpPr>
            <a:spLocks noGrp="1" noChangeArrowheads="1"/>
          </p:cNvSpPr>
          <p:nvPr>
            <p:ph type="ftr" sz="quarter" idx="11"/>
          </p:nvPr>
        </p:nvSpPr>
        <p:spPr/>
        <p:txBody>
          <a:bodyPr/>
          <a:lstStyle>
            <a:lvl1pPr>
              <a:defRPr sz="1200">
                <a:ea typeface="宋体" panose="02010600030101010101" pitchFamily="2" charset="-122"/>
              </a:defRPr>
            </a:lvl1pPr>
          </a:lstStyle>
          <a:p>
            <a:pPr>
              <a:defRPr/>
            </a:pPr>
            <a:endParaRPr lang="en-US" altLang="zh-CN"/>
          </a:p>
        </p:txBody>
      </p:sp>
      <p:sp>
        <p:nvSpPr>
          <p:cNvPr id="19" name="Rectangle 18"/>
          <p:cNvSpPr>
            <a:spLocks noGrp="1" noChangeArrowheads="1"/>
          </p:cNvSpPr>
          <p:nvPr>
            <p:ph type="sldNum" sz="quarter" idx="12"/>
          </p:nvPr>
        </p:nvSpPr>
        <p:spPr/>
        <p:txBody>
          <a:bodyPr/>
          <a:lstStyle>
            <a:lvl1pPr>
              <a:defRPr sz="1600"/>
            </a:lvl1pPr>
          </a:lstStyle>
          <a:p>
            <a:fld id="{985936CE-B561-4613-9A27-E9646F2BDB48}"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fld id="{8AB3B62E-E2C4-462E-8683-D93D2AE45F78}" type="slidenum">
              <a:rPr lang="en-US" altLang="zh-CN"/>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6EFD51C6-F0C5-4CB7-8157-F25FA17E5139}" type="datetime1">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09638"/>
            <a:ext cx="2057400" cy="51831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09638"/>
            <a:ext cx="6019800" cy="51831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fld id="{3D154D02-A2B2-4A42-A94E-CE8646876EF9}" type="slidenum">
              <a:rPr lang="en-US" altLang="zh-CN"/>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28B3160C-4602-498D-9850-5DABBEB94A8B}" type="datetime1">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909638"/>
            <a:ext cx="8229600"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28775"/>
            <a:ext cx="4038600" cy="4464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28775"/>
            <a:ext cx="4038600" cy="44640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fld id="{0744746A-6BD3-4E6B-8703-63D6AFE3ED31}" type="slidenum">
              <a:rPr lang="en-US" altLang="zh-CN"/>
            </a:fld>
            <a:endParaRPr lang="en-US" altLang="zh-CN"/>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16EC1A50-19D7-4AA2-BEC9-8CDF391C8307}" type="datetimeFigureOut">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909638"/>
            <a:ext cx="8229600"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457200" y="1628775"/>
            <a:ext cx="8229600" cy="4464050"/>
          </a:xfrm>
        </p:spPr>
        <p:txBody>
          <a:bodyPr/>
          <a:lstStyle/>
          <a:p>
            <a:pPr lvl="0"/>
            <a:r>
              <a:rPr lang="zh-CN" altLang="en-US" noProof="0" smtClean="0"/>
              <a:t>单击图标添加表格</a:t>
            </a:r>
            <a:endParaRPr lang="zh-CN" altLang="en-US" noProof="0" smtClean="0"/>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fld id="{8FDA652F-E524-4634-9856-566DF7E9544F}" type="slidenum">
              <a:rPr lang="en-US" altLang="zh-CN"/>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B8CE989-64A3-4E07-BACB-75C507426C1C}" type="datetimeFigureOut">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2pPr>
              <a:defRPr sz="2400">
                <a:solidFill>
                  <a:schemeClr val="accent4"/>
                </a:solidFill>
              </a:defRPr>
            </a:lvl2pPr>
            <a:lvl3pPr>
              <a:defRPr sz="2200"/>
            </a:lvl3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fld id="{77E93C4A-49F7-4129-A1B2-875307384ADC}" type="slidenum">
              <a:rPr lang="en-US" altLang="zh-CN"/>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254BCC85-6592-4E86-BF6A-E0C9A8E28272}" type="datetimeFigureOut">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fld id="{71376463-CAEC-4E63-82D8-F64702610044}" type="slidenum">
              <a:rPr lang="en-US" altLang="zh-CN"/>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3558C528-510F-41E6-B0D6-FF77F8FDE72C}" type="datetimeFigureOut">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28775"/>
            <a:ext cx="403860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28775"/>
            <a:ext cx="403860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fld id="{BBB96617-F43E-4401-9B7C-4A0D48FC2E17}" type="slidenum">
              <a:rPr lang="en-US" altLang="zh-CN"/>
            </a:fld>
            <a:endParaRPr lang="en-US" altLang="zh-CN"/>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829E6A8E-7B76-46EE-88D6-8FCF117FB2D5}" type="datetimeFigureOut">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fld id="{A2087EB9-F559-42A9-8D08-DC471C3D1BA2}" type="slidenum">
              <a:rPr lang="en-US" altLang="zh-CN"/>
            </a:fld>
            <a:endParaRPr lang="en-US" altLang="zh-CN"/>
          </a:p>
        </p:txBody>
      </p:sp>
      <p:sp>
        <p:nvSpPr>
          <p:cNvPr id="9"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01BF4C57-F71B-4390-A68C-D92AADDE99E9}" type="datetimeFigureOut">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fld id="{B3CE8251-8AB2-417C-96AC-41805FD1D8FA}" type="slidenum">
              <a:rPr lang="en-US" altLang="zh-CN"/>
            </a:fld>
            <a:endParaRPr lang="en-US" altLang="zh-CN"/>
          </a:p>
        </p:txBody>
      </p:sp>
      <p:sp>
        <p:nvSpPr>
          <p:cNvPr id="5"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208EE844-043D-4B1D-9B04-6804B6A81D53}" type="datetimeFigureOut">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fld id="{8C842A29-7591-4448-AF0D-73576847B75F}" type="slidenum">
              <a:rPr lang="en-US" altLang="zh-CN"/>
            </a:fld>
            <a:endParaRPr lang="en-US" altLang="zh-CN"/>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DA7DDCE-06CA-4508-A8D1-D5DA9E0490C3}" type="datetimeFigureOut">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fld id="{774B2E23-91CC-4834-BE17-4E0F01EB0B1B}" type="slidenum">
              <a:rPr lang="en-US" altLang="zh-CN"/>
            </a:fld>
            <a:endParaRPr lang="en-US" altLang="zh-CN"/>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6780AA75-F319-4222-BD1C-4DEC4B35FDB7}" type="datetime1">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fld id="{9A481CCC-5DA3-4510-BB56-72F1A3AAB7D6}" type="slidenum">
              <a:rPr lang="en-US" altLang="zh-CN"/>
            </a:fld>
            <a:endParaRPr lang="en-US" altLang="zh-CN"/>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fld id="{F7AF9181-3EF5-4783-A52C-DFBE00DB3590}" type="datetime1">
              <a:rPr lang="zh-CN" altLang="en-US"/>
            </a:fld>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2800">
                <a:latin typeface="Arial" panose="020B0604020202020204" pitchFamily="34" charset="0"/>
                <a:ea typeface="隶书" panose="02010509060101010101" pitchFamily="49" charset="-122"/>
              </a:defRPr>
            </a:lvl1pPr>
          </a:lstStyle>
          <a:p>
            <a:pPr>
              <a:defRPr/>
            </a:pPr>
            <a:endParaRPr lang="en-US" altLang="zh-CN"/>
          </a:p>
        </p:txBody>
      </p:sp>
      <p:sp>
        <p:nvSpPr>
          <p:cNvPr id="6147"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Arial Black" panose="020B0A04020102020204" pitchFamily="34" charset="0"/>
                <a:ea typeface="宋体" panose="02010600030101010101" pitchFamily="2" charset="-122"/>
              </a:defRPr>
            </a:lvl1pPr>
          </a:lstStyle>
          <a:p>
            <a:fld id="{A6CC23B9-665A-443B-AF1E-1062D9E91533}" type="slidenum">
              <a:rPr lang="en-US" altLang="zh-CN"/>
            </a:fld>
            <a:endParaRPr lang="en-US" altLang="zh-CN"/>
          </a:p>
        </p:txBody>
      </p:sp>
      <p:grpSp>
        <p:nvGrpSpPr>
          <p:cNvPr id="1028" name="Group 4"/>
          <p:cNvGrpSpPr/>
          <p:nvPr/>
        </p:nvGrpSpPr>
        <p:grpSpPr bwMode="auto">
          <a:xfrm>
            <a:off x="0" y="0"/>
            <a:ext cx="8893175" cy="908050"/>
            <a:chOff x="0" y="0"/>
            <a:chExt cx="5760" cy="344"/>
          </a:xfrm>
        </p:grpSpPr>
        <p:sp>
          <p:nvSpPr>
            <p:cNvPr id="103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ctr" eaLnBrk="1" hangingPunct="1"/>
              <a:endParaRPr lang="zh-CN" altLang="zh-CN" sz="2400">
                <a:latin typeface="Times New Roman" panose="02020603050405020304" pitchFamily="18" charset="0"/>
                <a:ea typeface="宋体" panose="02010600030101010101" pitchFamily="2" charset="-122"/>
              </a:endParaRPr>
            </a:p>
          </p:txBody>
        </p:sp>
        <p:sp>
          <p:nvSpPr>
            <p:cNvPr id="103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algn="r" eaLnBrk="1" hangingPunct="1"/>
              <a:endParaRPr lang="en-US" altLang="zh-CN"/>
            </a:p>
          </p:txBody>
        </p:sp>
        <p:sp>
          <p:nvSpPr>
            <p:cNvPr id="1033"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a:solidFill>
                  <a:schemeClr val="hlink"/>
                </a:solidFill>
                <a:ea typeface="宋体" panose="02010600030101010101" pitchFamily="2" charset="-122"/>
              </a:endParaRPr>
            </a:p>
          </p:txBody>
        </p:sp>
        <p:sp>
          <p:nvSpPr>
            <p:cNvPr id="1034" name="Rectangle 8"/>
            <p:cNvSpPr>
              <a:spLocks noChangeArrowheads="1"/>
            </p:cNvSpPr>
            <p:nvPr/>
          </p:nvSpPr>
          <p:spPr bwMode="auto">
            <a:xfrm>
              <a:off x="345" y="0"/>
              <a:ext cx="81"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a:solidFill>
                  <a:schemeClr val="hlink"/>
                </a:solidFill>
                <a:ea typeface="宋体" panose="02010600030101010101" pitchFamily="2" charset="-122"/>
              </a:endParaRPr>
            </a:p>
          </p:txBody>
        </p:sp>
        <p:sp>
          <p:nvSpPr>
            <p:cNvPr id="1035" name="Rectangle 9"/>
            <p:cNvSpPr>
              <a:spLocks noChangeArrowheads="1"/>
            </p:cNvSpPr>
            <p:nvPr/>
          </p:nvSpPr>
          <p:spPr bwMode="auto">
            <a:xfrm>
              <a:off x="345" y="85"/>
              <a:ext cx="81"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a:solidFill>
                  <a:schemeClr val="accent2"/>
                </a:solidFill>
                <a:ea typeface="宋体" panose="02010600030101010101" pitchFamily="2" charset="-122"/>
              </a:endParaRPr>
            </a:p>
          </p:txBody>
        </p:sp>
        <p:sp>
          <p:nvSpPr>
            <p:cNvPr id="1036"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a:solidFill>
                  <a:schemeClr val="hlink"/>
                </a:solidFill>
                <a:ea typeface="宋体" panose="02010600030101010101" pitchFamily="2" charset="-122"/>
              </a:endParaRPr>
            </a:p>
          </p:txBody>
        </p:sp>
        <p:sp>
          <p:nvSpPr>
            <p:cNvPr id="1037" name="Rectangle 11"/>
            <p:cNvSpPr>
              <a:spLocks noChangeArrowheads="1"/>
            </p:cNvSpPr>
            <p:nvPr/>
          </p:nvSpPr>
          <p:spPr bwMode="auto">
            <a:xfrm>
              <a:off x="83" y="86"/>
              <a:ext cx="82"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sz="2400">
                <a:latin typeface="Times New Roman" panose="02020603050405020304" pitchFamily="18" charset="0"/>
                <a:ea typeface="宋体" panose="02010600030101010101" pitchFamily="2" charset="-122"/>
              </a:endParaRPr>
            </a:p>
          </p:txBody>
        </p:sp>
        <p:sp>
          <p:nvSpPr>
            <p:cNvPr id="1038"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a:solidFill>
                  <a:schemeClr val="accent2"/>
                </a:solidFill>
                <a:ea typeface="宋体" panose="02010600030101010101" pitchFamily="2" charset="-122"/>
              </a:endParaRPr>
            </a:p>
          </p:txBody>
        </p:sp>
        <p:sp>
          <p:nvSpPr>
            <p:cNvPr id="1039"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anose="02010609060101010101" pitchFamily="49" charset="-122"/>
                </a:defRPr>
              </a:lvl1pPr>
              <a:lvl2pPr marL="742950" indent="-285750" eaLnBrk="0" hangingPunct="0">
                <a:defRPr sz="2000">
                  <a:solidFill>
                    <a:schemeClr val="tx1"/>
                  </a:solidFill>
                  <a:latin typeface="Arial" panose="020B0604020202020204" pitchFamily="34" charset="0"/>
                  <a:ea typeface="黑体" panose="02010609060101010101" pitchFamily="49" charset="-122"/>
                </a:defRPr>
              </a:lvl2pPr>
              <a:lvl3pPr marL="1143000" indent="-228600" eaLnBrk="0" hangingPunct="0">
                <a:defRPr sz="2000">
                  <a:solidFill>
                    <a:schemeClr val="tx1"/>
                  </a:solidFill>
                  <a:latin typeface="Arial" panose="020B0604020202020204" pitchFamily="34" charset="0"/>
                  <a:ea typeface="黑体" panose="02010609060101010101" pitchFamily="49" charset="-122"/>
                </a:defRPr>
              </a:lvl3pPr>
              <a:lvl4pPr marL="1600200" indent="-228600" eaLnBrk="0" hangingPunct="0">
                <a:defRPr sz="2000">
                  <a:solidFill>
                    <a:schemeClr val="tx1"/>
                  </a:solidFill>
                  <a:latin typeface="Arial" panose="020B0604020202020204" pitchFamily="34" charset="0"/>
                  <a:ea typeface="黑体" panose="02010609060101010101" pitchFamily="49" charset="-122"/>
                </a:defRPr>
              </a:lvl4pPr>
              <a:lvl5pPr marL="2057400" indent="-228600" eaLnBrk="0" hangingPunct="0">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anose="02010609060101010101" pitchFamily="49" charset="-122"/>
                </a:defRPr>
              </a:lvl9pPr>
            </a:lstStyle>
            <a:p>
              <a:pPr eaLnBrk="1" hangingPunct="1"/>
              <a:endParaRPr lang="zh-CN" altLang="zh-CN">
                <a:solidFill>
                  <a:schemeClr val="accent2"/>
                </a:solidFill>
                <a:ea typeface="宋体" panose="02010600030101010101" pitchFamily="2" charset="-122"/>
              </a:endParaRPr>
            </a:p>
          </p:txBody>
        </p:sp>
      </p:grpSp>
      <p:sp>
        <p:nvSpPr>
          <p:cNvPr id="1029" name="Rectangle 14"/>
          <p:cNvSpPr>
            <a:spLocks noGrp="1" noChangeArrowheads="1"/>
          </p:cNvSpPr>
          <p:nvPr>
            <p:ph type="title"/>
          </p:nvPr>
        </p:nvSpPr>
        <p:spPr bwMode="auto">
          <a:xfrm>
            <a:off x="457200" y="909638"/>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Rectangle 15"/>
          <p:cNvSpPr>
            <a:spLocks noGrp="1" noChangeArrowheads="1"/>
          </p:cNvSpPr>
          <p:nvPr>
            <p:ph type="body" idx="1"/>
          </p:nvPr>
        </p:nvSpPr>
        <p:spPr bwMode="auto">
          <a:xfrm>
            <a:off x="457200" y="1628775"/>
            <a:ext cx="82296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hdr="0" ftr="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pitchFamily="49" charset="-122"/>
        </a:defRPr>
      </a:lvl5pPr>
      <a:lvl6pPr marL="457200" algn="l" rtl="0" eaLnBrk="1" fontAlgn="base" hangingPunct="1">
        <a:spcBef>
          <a:spcPct val="0"/>
        </a:spcBef>
        <a:spcAft>
          <a:spcPct val="0"/>
        </a:spcAft>
        <a:defRPr sz="3600">
          <a:solidFill>
            <a:schemeClr val="tx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3600">
          <a:solidFill>
            <a:schemeClr val="tx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3600">
          <a:solidFill>
            <a:schemeClr val="tx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3600">
          <a:solidFill>
            <a:schemeClr val="tx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bg2"/>
        </a:buClr>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Wingdings" panose="05000000000000000000" pitchFamily="2" charset="2"/>
        <a:buChar char="n"/>
        <a:defRPr sz="2200">
          <a:solidFill>
            <a:srgbClr val="0000FF"/>
          </a:solidFill>
          <a:latin typeface="+mn-lt"/>
          <a:ea typeface="+mn-ea"/>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n"/>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n"/>
        <a:defRPr sz="16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n"/>
        <a:defRPr sz="16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n"/>
        <a:defRPr sz="16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n"/>
        <a:defRPr sz="16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29.xml"/><Relationship Id="rId4" Type="http://schemas.openxmlformats.org/officeDocument/2006/relationships/slide" Target="slide22.xml"/><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979613" y="2420938"/>
            <a:ext cx="6569075" cy="1079500"/>
          </a:xfrm>
        </p:spPr>
        <p:txBody>
          <a:bodyPr/>
          <a:lstStyle/>
          <a:p>
            <a:pPr algn="ctr" eaLnBrk="1" hangingPunct="1"/>
            <a:r>
              <a:rPr lang="en-US" altLang="zh-CN" dirty="0" smtClean="0">
                <a:sym typeface="+mn-ea"/>
              </a:rPr>
              <a:t>MVC</a:t>
            </a:r>
            <a:r>
              <a:rPr lang="zh-CN" altLang="en-US" dirty="0">
                <a:sym typeface="+mn-ea"/>
              </a:rPr>
              <a:t>编程初步</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en-US" altLang="zh-CN" sz="2600" dirty="0" smtClean="0">
                <a:solidFill>
                  <a:srgbClr val="FF0000"/>
                </a:solidFill>
              </a:rPr>
              <a:t>5. _</a:t>
            </a:r>
            <a:r>
              <a:rPr lang="en-US" altLang="zh-CN" sz="2600" dirty="0" err="1" smtClean="0">
                <a:solidFill>
                  <a:srgbClr val="FF0000"/>
                </a:solidFill>
              </a:rPr>
              <a:t>ViewStart.cshtml</a:t>
            </a:r>
            <a:endParaRPr lang="zh-CN" altLang="en-US" sz="2600" dirty="0">
              <a:solidFill>
                <a:srgbClr val="FF0000"/>
              </a:solidFill>
            </a:endParaRPr>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en-US" altLang="zh-CN" sz="2400" dirty="0"/>
              <a:t>_</a:t>
            </a:r>
            <a:r>
              <a:rPr lang="en-US" altLang="zh-CN" sz="2400" dirty="0" err="1"/>
              <a:t>ViewStart.cshtml</a:t>
            </a:r>
            <a:r>
              <a:rPr lang="zh-CN" altLang="en-US" sz="2400" dirty="0"/>
              <a:t>是一个特殊的文件。</a:t>
            </a:r>
            <a:endParaRPr lang="en-US" altLang="zh-CN" sz="2000" dirty="0"/>
          </a:p>
          <a:p>
            <a:pPr>
              <a:lnSpc>
                <a:spcPct val="125000"/>
              </a:lnSpc>
              <a:spcBef>
                <a:spcPts val="0"/>
              </a:spcBef>
              <a:spcAft>
                <a:spcPts val="600"/>
              </a:spcAft>
            </a:pPr>
            <a:r>
              <a:rPr lang="zh-CN" altLang="en-US" sz="2400" dirty="0" smtClean="0"/>
              <a:t>作用：这个</a:t>
            </a:r>
            <a:r>
              <a:rPr lang="zh-CN" altLang="en-US" sz="2400" dirty="0"/>
              <a:t>文件会在所有</a:t>
            </a:r>
            <a:r>
              <a:rPr lang="en-US" altLang="zh-CN" sz="2400" dirty="0" smtClean="0"/>
              <a:t>View(.</a:t>
            </a:r>
            <a:r>
              <a:rPr lang="en-US" altLang="zh-CN" sz="2400" dirty="0" err="1" smtClean="0"/>
              <a:t>cshtml</a:t>
            </a:r>
            <a:r>
              <a:rPr lang="en-US" altLang="zh-CN" sz="2400" dirty="0" smtClean="0"/>
              <a:t>)</a:t>
            </a:r>
            <a:r>
              <a:rPr lang="zh-CN" altLang="en-US" sz="2400" dirty="0" smtClean="0"/>
              <a:t>被</a:t>
            </a:r>
            <a:r>
              <a:rPr lang="zh-CN" altLang="en-US" sz="2400" dirty="0"/>
              <a:t>执行之前执行，主要</a:t>
            </a:r>
            <a:r>
              <a:rPr lang="zh-CN" altLang="en-US" sz="2400" dirty="0" smtClean="0"/>
              <a:t>用于一些不方便或不能在布局中</a:t>
            </a:r>
            <a:r>
              <a:rPr lang="zh-CN" altLang="en-US" sz="2400" dirty="0"/>
              <a:t>进行的统一操作</a:t>
            </a:r>
            <a:r>
              <a:rPr lang="zh-CN" altLang="en-US" sz="2400" dirty="0" smtClean="0"/>
              <a:t>，如为视图指定统一布局。</a:t>
            </a:r>
            <a:endParaRPr lang="en-US" altLang="zh-CN" sz="2000" dirty="0" smtClean="0"/>
          </a:p>
        </p:txBody>
      </p:sp>
      <p:sp>
        <p:nvSpPr>
          <p:cNvPr id="4" name="矩形 3"/>
          <p:cNvSpPr/>
          <p:nvPr/>
        </p:nvSpPr>
        <p:spPr>
          <a:xfrm>
            <a:off x="1475656" y="4325852"/>
            <a:ext cx="5616624" cy="1200329"/>
          </a:xfrm>
          <a:prstGeom prst="rect">
            <a:avLst/>
          </a:prstGeom>
          <a:ln>
            <a:solidFill>
              <a:schemeClr val="tx1"/>
            </a:solidFill>
          </a:ln>
        </p:spPr>
        <p:txBody>
          <a:bodyPr wrap="square">
            <a:spAutoFit/>
          </a:bodyPr>
          <a:lstStyle/>
          <a:p>
            <a:pPr>
              <a:lnSpc>
                <a:spcPct val="120000"/>
              </a:lnSpc>
            </a:pPr>
            <a:r>
              <a:rPr lang="en-US" altLang="zh-CN" dirty="0"/>
              <a:t>@{</a:t>
            </a:r>
            <a:endParaRPr lang="en-US" altLang="zh-CN" dirty="0"/>
          </a:p>
          <a:p>
            <a:pPr>
              <a:lnSpc>
                <a:spcPct val="120000"/>
              </a:lnSpc>
            </a:pPr>
            <a:r>
              <a:rPr lang="en-US" altLang="zh-CN" dirty="0"/>
              <a:t>    </a:t>
            </a:r>
            <a:r>
              <a:rPr lang="en-US" altLang="zh-CN" dirty="0">
                <a:solidFill>
                  <a:srgbClr val="FF0000"/>
                </a:solidFill>
              </a:rPr>
              <a:t>Layout = "~/Views/Shared/_</a:t>
            </a:r>
            <a:r>
              <a:rPr lang="en-US" altLang="zh-CN" dirty="0" err="1">
                <a:solidFill>
                  <a:srgbClr val="FF0000"/>
                </a:solidFill>
              </a:rPr>
              <a:t>Layout.cshtml</a:t>
            </a:r>
            <a:r>
              <a:rPr lang="en-US" altLang="zh-CN" dirty="0">
                <a:solidFill>
                  <a:srgbClr val="FF0000"/>
                </a:solidFill>
              </a:rPr>
              <a:t>";</a:t>
            </a:r>
            <a:endParaRPr lang="en-US" altLang="zh-CN" dirty="0">
              <a:solidFill>
                <a:srgbClr val="FF0000"/>
              </a:solidFill>
            </a:endParaRPr>
          </a:p>
          <a:p>
            <a:pPr>
              <a:lnSpc>
                <a:spcPct val="120000"/>
              </a:lnSpc>
            </a:pPr>
            <a:r>
              <a:rPr lang="en-US" altLang="zh-CN" dirty="0"/>
              <a:t>}</a:t>
            </a:r>
            <a:endParaRPr lang="zh-CN" altLang="en-US" dirty="0"/>
          </a:p>
        </p:txBody>
      </p:sp>
      <p:sp>
        <p:nvSpPr>
          <p:cNvPr id="12" name="矩形 11"/>
          <p:cNvSpPr/>
          <p:nvPr/>
        </p:nvSpPr>
        <p:spPr>
          <a:xfrm>
            <a:off x="827584" y="4005064"/>
            <a:ext cx="1822422" cy="338554"/>
          </a:xfrm>
          <a:prstGeom prst="rect">
            <a:avLst/>
          </a:prstGeom>
          <a:solidFill>
            <a:srgbClr val="FFFF00"/>
          </a:solidFill>
          <a:ln>
            <a:solidFill>
              <a:schemeClr val="tx1"/>
            </a:solidFill>
          </a:ln>
        </p:spPr>
        <p:txBody>
          <a:bodyPr wrap="none">
            <a:spAutoFit/>
          </a:bodyPr>
          <a:lstStyle/>
          <a:p>
            <a:r>
              <a:rPr lang="en-US" altLang="zh-CN" sz="1600" dirty="0"/>
              <a:t>_</a:t>
            </a:r>
            <a:r>
              <a:rPr lang="en-US" altLang="zh-CN" sz="1600" dirty="0" err="1"/>
              <a:t>ViewStart.cshtml</a:t>
            </a:r>
            <a:endParaRPr lang="zh-CN" altLang="en-US" sz="1600" dirty="0"/>
          </a:p>
        </p:txBody>
      </p:sp>
      <p:sp>
        <p:nvSpPr>
          <p:cNvPr id="15" name="文本框 14"/>
          <p:cNvSpPr txBox="1"/>
          <p:nvPr/>
        </p:nvSpPr>
        <p:spPr>
          <a:xfrm>
            <a:off x="2411760" y="5661611"/>
            <a:ext cx="2631312" cy="338554"/>
          </a:xfrm>
          <a:prstGeom prst="rect">
            <a:avLst/>
          </a:prstGeom>
          <a:solidFill>
            <a:srgbClr val="FFFF00"/>
          </a:solidFill>
          <a:ln>
            <a:solidFill>
              <a:schemeClr val="tx1"/>
            </a:solidFill>
          </a:ln>
        </p:spPr>
        <p:txBody>
          <a:bodyPr wrap="square" rtlCol="0">
            <a:spAutoFit/>
          </a:bodyPr>
          <a:lstStyle/>
          <a:p>
            <a:pPr algn="ctr"/>
            <a:r>
              <a:rPr lang="zh-CN" altLang="en-US" sz="1600" dirty="0" smtClean="0"/>
              <a:t>为视图指定到布局文件</a:t>
            </a:r>
            <a:endParaRPr lang="zh-CN" altLang="en-US" sz="1600" dirty="0"/>
          </a:p>
        </p:txBody>
      </p:sp>
      <p:cxnSp>
        <p:nvCxnSpPr>
          <p:cNvPr id="14" name="直接箭头连接符 13"/>
          <p:cNvCxnSpPr/>
          <p:nvPr/>
        </p:nvCxnSpPr>
        <p:spPr>
          <a:xfrm flipH="1" flipV="1">
            <a:off x="2650006" y="5085184"/>
            <a:ext cx="337818" cy="576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en-US" altLang="zh-CN" sz="2600" dirty="0" smtClean="0"/>
              <a:t>_</a:t>
            </a:r>
            <a:r>
              <a:rPr lang="en-US" altLang="zh-CN" sz="2600" dirty="0" err="1" smtClean="0"/>
              <a:t>ViewStart.cshtml</a:t>
            </a:r>
            <a:r>
              <a:rPr lang="en-US" altLang="zh-CN" sz="2600" dirty="0" smtClean="0"/>
              <a:t>(</a:t>
            </a:r>
            <a:r>
              <a:rPr lang="zh-CN" altLang="en-US" sz="2600" dirty="0" smtClean="0"/>
              <a:t>续</a:t>
            </a:r>
            <a:r>
              <a:rPr lang="en-US" altLang="zh-CN" sz="2600" dirty="0" smtClean="0"/>
              <a:t>)</a:t>
            </a:r>
            <a:endParaRPr lang="zh-CN" altLang="en-US" sz="2600" dirty="0"/>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en-US" altLang="zh-CN" sz="2400" dirty="0"/>
              <a:t>_</a:t>
            </a:r>
            <a:r>
              <a:rPr lang="en-US" altLang="zh-CN" sz="2400" dirty="0" err="1" smtClean="0"/>
              <a:t>ViewStart.cshtml</a:t>
            </a:r>
            <a:r>
              <a:rPr lang="zh-CN" altLang="en-US" sz="2400" dirty="0" smtClean="0"/>
              <a:t>分为全局和局部两种：</a:t>
            </a:r>
            <a:endParaRPr lang="en-US" altLang="zh-CN" sz="2400" dirty="0" smtClean="0"/>
          </a:p>
          <a:p>
            <a:pPr lvl="1" indent="-379730">
              <a:lnSpc>
                <a:spcPct val="125000"/>
              </a:lnSpc>
              <a:spcBef>
                <a:spcPts val="0"/>
              </a:spcBef>
              <a:spcAft>
                <a:spcPts val="600"/>
              </a:spcAft>
            </a:pPr>
            <a:r>
              <a:rPr lang="zh-CN" altLang="en-US" dirty="0" smtClean="0">
                <a:solidFill>
                  <a:srgbClr val="FF0000"/>
                </a:solidFill>
              </a:rPr>
              <a:t>全局：所有视图都起作用，位于</a:t>
            </a:r>
            <a:r>
              <a:rPr lang="en-US" altLang="zh-CN" dirty="0" smtClean="0">
                <a:solidFill>
                  <a:srgbClr val="FF0000"/>
                </a:solidFill>
              </a:rPr>
              <a:t>Views</a:t>
            </a:r>
            <a:r>
              <a:rPr lang="zh-CN" altLang="en-US" dirty="0" smtClean="0">
                <a:solidFill>
                  <a:srgbClr val="FF0000"/>
                </a:solidFill>
              </a:rPr>
              <a:t>文件下。</a:t>
            </a:r>
            <a:endParaRPr lang="en-US" altLang="zh-CN" dirty="0" smtClean="0">
              <a:solidFill>
                <a:srgbClr val="FF0000"/>
              </a:solidFill>
            </a:endParaRPr>
          </a:p>
          <a:p>
            <a:pPr lvl="1" indent="-379730">
              <a:lnSpc>
                <a:spcPct val="125000"/>
              </a:lnSpc>
              <a:spcBef>
                <a:spcPts val="0"/>
              </a:spcBef>
              <a:spcAft>
                <a:spcPts val="600"/>
              </a:spcAft>
            </a:pPr>
            <a:r>
              <a:rPr lang="zh-CN" altLang="en-US" dirty="0" smtClean="0"/>
              <a:t>局部：与视图文件一起位于某个文件夹下，该文件夹下的视图将受局部</a:t>
            </a:r>
            <a:r>
              <a:rPr lang="en-US" altLang="zh-CN" dirty="0"/>
              <a:t>_</a:t>
            </a:r>
            <a:r>
              <a:rPr lang="en-US" altLang="zh-CN" dirty="0" err="1"/>
              <a:t>ViewStart.cshtml</a:t>
            </a:r>
            <a:r>
              <a:rPr lang="zh-CN" altLang="en-US" dirty="0" smtClean="0"/>
              <a:t>文件作用。</a:t>
            </a:r>
            <a:endParaRPr lang="en-US" altLang="zh-CN" dirty="0" smtClean="0"/>
          </a:p>
        </p:txBody>
      </p:sp>
      <p:pic>
        <p:nvPicPr>
          <p:cNvPr id="8" name="图片 7"/>
          <p:cNvPicPr>
            <a:picLocks noChangeAspect="1"/>
          </p:cNvPicPr>
          <p:nvPr/>
        </p:nvPicPr>
        <p:blipFill>
          <a:blip r:embed="rId1"/>
          <a:stretch>
            <a:fillRect/>
          </a:stretch>
        </p:blipFill>
        <p:spPr>
          <a:xfrm>
            <a:off x="1297257" y="3717032"/>
            <a:ext cx="2484844" cy="2814467"/>
          </a:xfrm>
          <a:prstGeom prst="rect">
            <a:avLst/>
          </a:prstGeom>
          <a:ln>
            <a:solidFill>
              <a:schemeClr val="tx1"/>
            </a:solidFill>
          </a:ln>
        </p:spPr>
      </p:pic>
      <p:cxnSp>
        <p:nvCxnSpPr>
          <p:cNvPr id="5" name="直接箭头连接符 4"/>
          <p:cNvCxnSpPr/>
          <p:nvPr/>
        </p:nvCxnSpPr>
        <p:spPr>
          <a:xfrm flipV="1">
            <a:off x="1459493" y="3936134"/>
            <a:ext cx="0" cy="2376264"/>
          </a:xfrm>
          <a:prstGeom prst="straightConnector1">
            <a:avLst/>
          </a:prstGeom>
          <a:ln>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459493" y="6298951"/>
            <a:ext cx="3600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443542" y="3936134"/>
            <a:ext cx="3600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27584" y="4816488"/>
            <a:ext cx="543739" cy="307777"/>
          </a:xfrm>
          <a:prstGeom prst="rect">
            <a:avLst/>
          </a:prstGeom>
          <a:solidFill>
            <a:srgbClr val="FFFF00"/>
          </a:solidFill>
          <a:ln>
            <a:solidFill>
              <a:schemeClr val="tx1"/>
            </a:solidFill>
          </a:ln>
        </p:spPr>
        <p:txBody>
          <a:bodyPr wrap="none" rtlCol="0">
            <a:spAutoFit/>
          </a:bodyPr>
          <a:lstStyle/>
          <a:p>
            <a:r>
              <a:rPr lang="zh-CN" altLang="en-US" sz="1400" dirty="0" smtClean="0"/>
              <a:t>全局</a:t>
            </a:r>
            <a:endParaRPr lang="zh-CN" altLang="en-US" sz="1400" dirty="0"/>
          </a:p>
        </p:txBody>
      </p:sp>
      <p:sp>
        <p:nvSpPr>
          <p:cNvPr id="13" name="文本框 12"/>
          <p:cNvSpPr txBox="1"/>
          <p:nvPr/>
        </p:nvSpPr>
        <p:spPr>
          <a:xfrm>
            <a:off x="3862257" y="5650505"/>
            <a:ext cx="543739" cy="307777"/>
          </a:xfrm>
          <a:prstGeom prst="rect">
            <a:avLst/>
          </a:prstGeom>
          <a:solidFill>
            <a:srgbClr val="FFFF00"/>
          </a:solidFill>
          <a:ln>
            <a:solidFill>
              <a:schemeClr val="tx1"/>
            </a:solidFill>
          </a:ln>
        </p:spPr>
        <p:txBody>
          <a:bodyPr wrap="none" rtlCol="0">
            <a:spAutoFit/>
          </a:bodyPr>
          <a:lstStyle/>
          <a:p>
            <a:r>
              <a:rPr lang="zh-CN" altLang="en-US" sz="1400" dirty="0" smtClean="0"/>
              <a:t>局部</a:t>
            </a:r>
            <a:endParaRPr lang="zh-CN" altLang="en-US" sz="1400" dirty="0"/>
          </a:p>
        </p:txBody>
      </p:sp>
      <p:cxnSp>
        <p:nvCxnSpPr>
          <p:cNvPr id="14" name="直接箭头连接符 13"/>
          <p:cNvCxnSpPr/>
          <p:nvPr/>
        </p:nvCxnSpPr>
        <p:spPr>
          <a:xfrm flipV="1">
            <a:off x="3718635" y="5526252"/>
            <a:ext cx="0" cy="568859"/>
          </a:xfrm>
          <a:prstGeom prst="straightConnector1">
            <a:avLst/>
          </a:prstGeom>
          <a:ln>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630676" y="6095111"/>
            <a:ext cx="3600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602081" y="5516335"/>
            <a:ext cx="3600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1903" y="1038110"/>
            <a:ext cx="7236441" cy="1754326"/>
          </a:xfrm>
          <a:prstGeom prst="rect">
            <a:avLst/>
          </a:prstGeom>
          <a:ln>
            <a:solidFill>
              <a:schemeClr val="tx1"/>
            </a:solidFill>
          </a:ln>
        </p:spPr>
        <p:txBody>
          <a:bodyPr wrap="square">
            <a:spAutoFit/>
          </a:bodyPr>
          <a:lstStyle/>
          <a:p>
            <a:r>
              <a:rPr lang="en-US" altLang="zh-CN" sz="1200" dirty="0"/>
              <a:t>@{</a:t>
            </a:r>
            <a:endParaRPr lang="en-US" altLang="zh-CN" sz="1200" dirty="0"/>
          </a:p>
          <a:p>
            <a:r>
              <a:rPr lang="en-US" altLang="zh-CN" sz="1200" dirty="0"/>
              <a:t>    </a:t>
            </a:r>
            <a:r>
              <a:rPr lang="en-US" altLang="zh-CN" sz="1200" dirty="0" err="1"/>
              <a:t>ViewBag.Title</a:t>
            </a:r>
            <a:r>
              <a:rPr lang="en-US" altLang="zh-CN" sz="1200" dirty="0"/>
              <a:t> = "Home Page";</a:t>
            </a:r>
            <a:endParaRPr lang="en-US" altLang="zh-CN" sz="1200" dirty="0"/>
          </a:p>
          <a:p>
            <a:r>
              <a:rPr lang="en-US" altLang="zh-CN" sz="1200" dirty="0"/>
              <a:t>}</a:t>
            </a:r>
            <a:endParaRPr lang="en-US" altLang="zh-CN" sz="1200" dirty="0"/>
          </a:p>
          <a:p>
            <a:r>
              <a:rPr lang="en-US" altLang="zh-CN" sz="1200" dirty="0" smtClean="0"/>
              <a:t>&lt;</a:t>
            </a:r>
            <a:r>
              <a:rPr lang="en-US" altLang="zh-CN" sz="1200" dirty="0"/>
              <a:t>div class="</a:t>
            </a:r>
            <a:r>
              <a:rPr lang="en-US" altLang="zh-CN" sz="1200" dirty="0" err="1"/>
              <a:t>jumbotron</a:t>
            </a:r>
            <a:r>
              <a:rPr lang="en-US" altLang="zh-CN" sz="1200" dirty="0"/>
              <a:t>"&gt;</a:t>
            </a:r>
            <a:endParaRPr lang="en-US" altLang="zh-CN" sz="1200" dirty="0"/>
          </a:p>
          <a:p>
            <a:r>
              <a:rPr lang="en-US" altLang="zh-CN" sz="1200" dirty="0"/>
              <a:t>    &lt;h1&gt;ASP.NET&lt;/h1&gt;</a:t>
            </a:r>
            <a:endParaRPr lang="en-US" altLang="zh-CN" sz="1200" dirty="0"/>
          </a:p>
          <a:p>
            <a:r>
              <a:rPr lang="en-US" altLang="zh-CN" sz="1200" dirty="0"/>
              <a:t>    &lt;p class="lead"&gt;ASP.NET is a free web </a:t>
            </a:r>
            <a:r>
              <a:rPr lang="en-US" altLang="zh-CN" sz="1200" dirty="0" smtClean="0"/>
              <a:t>framework...&lt;/</a:t>
            </a:r>
            <a:r>
              <a:rPr lang="en-US" altLang="zh-CN" sz="1200" dirty="0"/>
              <a:t>p&gt;</a:t>
            </a:r>
            <a:endParaRPr lang="en-US" altLang="zh-CN" sz="1200" dirty="0"/>
          </a:p>
          <a:p>
            <a:r>
              <a:rPr lang="en-US" altLang="zh-CN" sz="1200" dirty="0"/>
              <a:t>    &lt;p&gt;&lt;a </a:t>
            </a:r>
            <a:r>
              <a:rPr lang="en-US" altLang="zh-CN" sz="1200" dirty="0" err="1"/>
              <a:t>href</a:t>
            </a:r>
            <a:r>
              <a:rPr lang="en-US" altLang="zh-CN" sz="1200" dirty="0"/>
              <a:t>="http://asp.net" class="</a:t>
            </a:r>
            <a:r>
              <a:rPr lang="en-US" altLang="zh-CN" sz="1200" dirty="0" err="1"/>
              <a:t>btn</a:t>
            </a:r>
            <a:r>
              <a:rPr lang="en-US" altLang="zh-CN" sz="1200" dirty="0"/>
              <a:t> </a:t>
            </a:r>
            <a:r>
              <a:rPr lang="en-US" altLang="zh-CN" sz="1200" dirty="0" err="1"/>
              <a:t>btn</a:t>
            </a:r>
            <a:r>
              <a:rPr lang="en-US" altLang="zh-CN" sz="1200" dirty="0"/>
              <a:t>-primary </a:t>
            </a:r>
            <a:r>
              <a:rPr lang="en-US" altLang="zh-CN" sz="1200" dirty="0" err="1"/>
              <a:t>btn</a:t>
            </a:r>
            <a:r>
              <a:rPr lang="en-US" altLang="zh-CN" sz="1200" dirty="0"/>
              <a:t>-large"&gt;Learn </a:t>
            </a:r>
            <a:r>
              <a:rPr lang="en-US" altLang="zh-CN" sz="1200" dirty="0" smtClean="0"/>
              <a:t>more;&lt;/</a:t>
            </a:r>
            <a:r>
              <a:rPr lang="en-US" altLang="zh-CN" sz="1200" dirty="0"/>
              <a:t>a&gt;&lt;/p&gt;</a:t>
            </a:r>
            <a:endParaRPr lang="en-US" altLang="zh-CN" sz="1200" dirty="0"/>
          </a:p>
          <a:p>
            <a:r>
              <a:rPr lang="en-US" altLang="zh-CN" sz="1200" dirty="0"/>
              <a:t>&lt;/div&gt;</a:t>
            </a:r>
            <a:endParaRPr lang="en-US" altLang="zh-CN" sz="1200" dirty="0"/>
          </a:p>
          <a:p>
            <a:r>
              <a:rPr lang="en-US" altLang="zh-CN" sz="1200" dirty="0" smtClean="0"/>
              <a:t>…</a:t>
            </a:r>
            <a:endParaRPr lang="zh-CN" altLang="en-US" sz="1200" dirty="0"/>
          </a:p>
        </p:txBody>
      </p:sp>
      <p:sp>
        <p:nvSpPr>
          <p:cNvPr id="8" name="文本框 7"/>
          <p:cNvSpPr txBox="1"/>
          <p:nvPr/>
        </p:nvSpPr>
        <p:spPr>
          <a:xfrm>
            <a:off x="179512" y="764704"/>
            <a:ext cx="2165978" cy="307777"/>
          </a:xfrm>
          <a:prstGeom prst="rect">
            <a:avLst/>
          </a:prstGeom>
          <a:solidFill>
            <a:srgbClr val="FFFF00"/>
          </a:solidFill>
          <a:ln>
            <a:solidFill>
              <a:schemeClr val="tx1"/>
            </a:solidFill>
          </a:ln>
        </p:spPr>
        <p:txBody>
          <a:bodyPr wrap="none" rtlCol="0">
            <a:spAutoFit/>
          </a:bodyPr>
          <a:lstStyle/>
          <a:p>
            <a:r>
              <a:rPr lang="en-US" altLang="zh-CN" sz="1400" dirty="0" smtClean="0"/>
              <a:t>Index</a:t>
            </a:r>
            <a:r>
              <a:rPr lang="zh-CN" altLang="en-US" sz="1400" dirty="0" smtClean="0"/>
              <a:t>视图：</a:t>
            </a:r>
            <a:r>
              <a:rPr lang="en-US" altLang="zh-CN" sz="1400" dirty="0" err="1" smtClean="0"/>
              <a:t>Index.cshtml</a:t>
            </a:r>
            <a:endParaRPr lang="zh-CN" altLang="en-US" sz="1400" dirty="0"/>
          </a:p>
        </p:txBody>
      </p:sp>
      <p:sp>
        <p:nvSpPr>
          <p:cNvPr id="11" name="矩形 10"/>
          <p:cNvSpPr/>
          <p:nvPr/>
        </p:nvSpPr>
        <p:spPr>
          <a:xfrm>
            <a:off x="2028566" y="2567970"/>
            <a:ext cx="6658234" cy="3970318"/>
          </a:xfrm>
          <a:prstGeom prst="rect">
            <a:avLst/>
          </a:prstGeom>
          <a:solidFill>
            <a:schemeClr val="bg1"/>
          </a:solidFill>
          <a:ln>
            <a:solidFill>
              <a:schemeClr val="tx1"/>
            </a:solidFill>
          </a:ln>
        </p:spPr>
        <p:txBody>
          <a:bodyPr wrap="square">
            <a:spAutoFit/>
          </a:bodyPr>
          <a:lstStyle/>
          <a:p>
            <a:r>
              <a:rPr lang="en-US" altLang="zh-CN" sz="1200" dirty="0" smtClean="0"/>
              <a:t>&lt;</a:t>
            </a:r>
            <a:r>
              <a:rPr lang="en-US" altLang="zh-CN" sz="1200" dirty="0"/>
              <a:t>body&gt;</a:t>
            </a:r>
            <a:endParaRPr lang="en-US" altLang="zh-CN" sz="1200" dirty="0"/>
          </a:p>
          <a:p>
            <a:r>
              <a:rPr lang="en-US" altLang="zh-CN" sz="1200" dirty="0"/>
              <a:t>    &lt;div class="</a:t>
            </a:r>
            <a:r>
              <a:rPr lang="en-US" altLang="zh-CN" sz="1200" dirty="0" err="1"/>
              <a:t>navbar</a:t>
            </a:r>
            <a:r>
              <a:rPr lang="en-US" altLang="zh-CN" sz="1200" dirty="0"/>
              <a:t> </a:t>
            </a:r>
            <a:r>
              <a:rPr lang="en-US" altLang="zh-CN" sz="1200" dirty="0" err="1"/>
              <a:t>navbar</a:t>
            </a:r>
            <a:r>
              <a:rPr lang="en-US" altLang="zh-CN" sz="1200" dirty="0"/>
              <a:t>-inverse </a:t>
            </a:r>
            <a:r>
              <a:rPr lang="en-US" altLang="zh-CN" sz="1200" dirty="0" err="1"/>
              <a:t>navbar</a:t>
            </a:r>
            <a:r>
              <a:rPr lang="en-US" altLang="zh-CN" sz="1200" dirty="0"/>
              <a:t>-fixed-top"&gt;</a:t>
            </a:r>
            <a:endParaRPr lang="en-US" altLang="zh-CN" sz="1200" dirty="0"/>
          </a:p>
          <a:p>
            <a:r>
              <a:rPr lang="en-US" altLang="zh-CN" sz="1200" dirty="0"/>
              <a:t>        </a:t>
            </a:r>
            <a:r>
              <a:rPr lang="en-US" altLang="zh-CN" sz="1200" dirty="0" smtClean="0"/>
              <a:t>…</a:t>
            </a:r>
            <a:r>
              <a:rPr lang="zh-CN" altLang="en-US" sz="1200" dirty="0" smtClean="0"/>
              <a:t> </a:t>
            </a:r>
            <a:endParaRPr lang="en-US" altLang="zh-CN" sz="1200" dirty="0"/>
          </a:p>
          <a:p>
            <a:r>
              <a:rPr lang="en-US" altLang="zh-CN" sz="1200" dirty="0"/>
              <a:t>            &lt;div class="</a:t>
            </a:r>
            <a:r>
              <a:rPr lang="en-US" altLang="zh-CN" sz="1200" dirty="0" err="1"/>
              <a:t>navbar</a:t>
            </a:r>
            <a:r>
              <a:rPr lang="en-US" altLang="zh-CN" sz="1200" dirty="0"/>
              <a:t>-collapse collapse"&gt;</a:t>
            </a:r>
            <a:endParaRPr lang="en-US" altLang="zh-CN" sz="1200" dirty="0"/>
          </a:p>
          <a:p>
            <a:r>
              <a:rPr lang="en-US" altLang="zh-CN" sz="1200" dirty="0"/>
              <a:t>                &lt;</a:t>
            </a:r>
            <a:r>
              <a:rPr lang="en-US" altLang="zh-CN" sz="1200" dirty="0" err="1"/>
              <a:t>ul</a:t>
            </a:r>
            <a:r>
              <a:rPr lang="en-US" altLang="zh-CN" sz="1200" dirty="0"/>
              <a:t> class="</a:t>
            </a:r>
            <a:r>
              <a:rPr lang="en-US" altLang="zh-CN" sz="1200" dirty="0" err="1"/>
              <a:t>nav</a:t>
            </a:r>
            <a:r>
              <a:rPr lang="en-US" altLang="zh-CN" sz="1200" dirty="0"/>
              <a:t> </a:t>
            </a:r>
            <a:r>
              <a:rPr lang="en-US" altLang="zh-CN" sz="1200" dirty="0" err="1"/>
              <a:t>navbar-nav</a:t>
            </a:r>
            <a:r>
              <a:rPr lang="en-US" altLang="zh-CN" sz="1200" dirty="0"/>
              <a:t>"&gt;</a:t>
            </a:r>
            <a:endParaRPr lang="en-US" altLang="zh-CN" sz="1200" dirty="0"/>
          </a:p>
          <a:p>
            <a:r>
              <a:rPr lang="en-US" altLang="zh-CN" sz="1200" dirty="0"/>
              <a:t>                    &lt;li&gt;@</a:t>
            </a:r>
            <a:r>
              <a:rPr lang="en-US" altLang="zh-CN" sz="1200" dirty="0" err="1"/>
              <a:t>Html.ActionLink</a:t>
            </a:r>
            <a:r>
              <a:rPr lang="en-US" altLang="zh-CN" sz="1200" dirty="0"/>
              <a:t>("</a:t>
            </a:r>
            <a:r>
              <a:rPr lang="zh-CN" altLang="en-US" sz="1200" dirty="0"/>
              <a:t>主页</a:t>
            </a:r>
            <a:r>
              <a:rPr lang="en-US" altLang="zh-CN" sz="1200" dirty="0"/>
              <a:t>", "Index", "Home")&lt;/li&gt;</a:t>
            </a:r>
            <a:endParaRPr lang="en-US" altLang="zh-CN" sz="1200" dirty="0"/>
          </a:p>
          <a:p>
            <a:r>
              <a:rPr lang="en-US" altLang="zh-CN" sz="1200" dirty="0"/>
              <a:t>                    &lt;li&gt;@</a:t>
            </a:r>
            <a:r>
              <a:rPr lang="en-US" altLang="zh-CN" sz="1200" dirty="0" err="1"/>
              <a:t>Html.ActionLink</a:t>
            </a:r>
            <a:r>
              <a:rPr lang="en-US" altLang="zh-CN" sz="1200" dirty="0"/>
              <a:t>("</a:t>
            </a:r>
            <a:r>
              <a:rPr lang="zh-CN" altLang="en-US" sz="1200" dirty="0"/>
              <a:t>关于</a:t>
            </a:r>
            <a:r>
              <a:rPr lang="en-US" altLang="zh-CN" sz="1200" dirty="0"/>
              <a:t>", "About", "Home")&lt;/li&gt;</a:t>
            </a:r>
            <a:endParaRPr lang="en-US" altLang="zh-CN" sz="1200" dirty="0"/>
          </a:p>
          <a:p>
            <a:r>
              <a:rPr lang="en-US" altLang="zh-CN" sz="1200" dirty="0"/>
              <a:t>                    &lt;li&gt;@</a:t>
            </a:r>
            <a:r>
              <a:rPr lang="en-US" altLang="zh-CN" sz="1200" dirty="0" err="1"/>
              <a:t>Html.ActionLink</a:t>
            </a:r>
            <a:r>
              <a:rPr lang="en-US" altLang="zh-CN" sz="1200" dirty="0"/>
              <a:t>("</a:t>
            </a:r>
            <a:r>
              <a:rPr lang="zh-CN" altLang="en-US" sz="1200" dirty="0"/>
              <a:t>联系方式</a:t>
            </a:r>
            <a:r>
              <a:rPr lang="en-US" altLang="zh-CN" sz="1200" dirty="0"/>
              <a:t>", "Contact", "Home")&lt;/li&gt;</a:t>
            </a:r>
            <a:endParaRPr lang="en-US" altLang="zh-CN" sz="1200" dirty="0"/>
          </a:p>
          <a:p>
            <a:r>
              <a:rPr lang="en-US" altLang="zh-CN" sz="1200" dirty="0"/>
              <a:t>                    @*&lt;li&gt;@</a:t>
            </a:r>
            <a:r>
              <a:rPr lang="en-US" altLang="zh-CN" sz="1200" dirty="0" err="1"/>
              <a:t>Html.ActionLink</a:t>
            </a:r>
            <a:r>
              <a:rPr lang="en-US" altLang="zh-CN" sz="1200" dirty="0"/>
              <a:t>("</a:t>
            </a:r>
            <a:r>
              <a:rPr lang="zh-CN" altLang="en-US" sz="1200" dirty="0"/>
              <a:t>电影</a:t>
            </a:r>
            <a:r>
              <a:rPr lang="en-US" altLang="zh-CN" sz="1200" dirty="0"/>
              <a:t>", "Index", "Movies")&lt;/li&gt;*@</a:t>
            </a:r>
            <a:endParaRPr lang="en-US" altLang="zh-CN" sz="1200" dirty="0"/>
          </a:p>
          <a:p>
            <a:r>
              <a:rPr lang="en-US" altLang="zh-CN" sz="1200" dirty="0"/>
              <a:t>                &lt;/</a:t>
            </a:r>
            <a:r>
              <a:rPr lang="en-US" altLang="zh-CN" sz="1200" dirty="0" err="1"/>
              <a:t>ul</a:t>
            </a:r>
            <a:r>
              <a:rPr lang="en-US" altLang="zh-CN" sz="1200" dirty="0"/>
              <a:t>&gt;</a:t>
            </a:r>
            <a:endParaRPr lang="en-US" altLang="zh-CN" sz="1200" dirty="0"/>
          </a:p>
          <a:p>
            <a:r>
              <a:rPr lang="en-US" altLang="zh-CN" sz="1200" dirty="0"/>
              <a:t>                @</a:t>
            </a:r>
            <a:r>
              <a:rPr lang="en-US" altLang="zh-CN" sz="1200" dirty="0" err="1"/>
              <a:t>Html.Partial</a:t>
            </a:r>
            <a:r>
              <a:rPr lang="en-US" altLang="zh-CN" sz="1200" dirty="0"/>
              <a:t>("_</a:t>
            </a:r>
            <a:r>
              <a:rPr lang="en-US" altLang="zh-CN" sz="1200" dirty="0" err="1"/>
              <a:t>LoginPartial</a:t>
            </a:r>
            <a:r>
              <a:rPr lang="en-US" altLang="zh-CN" sz="1200" dirty="0"/>
              <a:t>")</a:t>
            </a:r>
            <a:endParaRPr lang="en-US" altLang="zh-CN" sz="1200" dirty="0"/>
          </a:p>
          <a:p>
            <a:r>
              <a:rPr lang="en-US" altLang="zh-CN" sz="1200" dirty="0"/>
              <a:t>            &lt;/div&gt;</a:t>
            </a:r>
            <a:endParaRPr lang="en-US" altLang="zh-CN" sz="1200" dirty="0"/>
          </a:p>
          <a:p>
            <a:r>
              <a:rPr lang="en-US" altLang="zh-CN" sz="1200" dirty="0" smtClean="0"/>
              <a:t>    &lt;/</a:t>
            </a:r>
            <a:r>
              <a:rPr lang="en-US" altLang="zh-CN" sz="1200" dirty="0"/>
              <a:t>div&gt;</a:t>
            </a:r>
            <a:endParaRPr lang="en-US" altLang="zh-CN" sz="1200" dirty="0"/>
          </a:p>
          <a:p>
            <a:r>
              <a:rPr lang="en-US" altLang="zh-CN" sz="1200" dirty="0"/>
              <a:t>    &lt;div class="container body-content"&gt;</a:t>
            </a:r>
            <a:endParaRPr lang="en-US" altLang="zh-CN" sz="1200" dirty="0"/>
          </a:p>
          <a:p>
            <a:r>
              <a:rPr lang="zh-CN" altLang="en-US" sz="1200" dirty="0"/>
              <a:t>        </a:t>
            </a:r>
            <a:r>
              <a:rPr lang="en-US" altLang="zh-CN" sz="1200" dirty="0">
                <a:solidFill>
                  <a:srgbClr val="FF0000"/>
                </a:solidFill>
              </a:rPr>
              <a:t>@</a:t>
            </a:r>
            <a:r>
              <a:rPr lang="en-US" altLang="zh-CN" sz="1200" dirty="0" err="1">
                <a:solidFill>
                  <a:srgbClr val="FF0000"/>
                </a:solidFill>
              </a:rPr>
              <a:t>RenderBody</a:t>
            </a:r>
            <a:r>
              <a:rPr lang="en-US" altLang="zh-CN" sz="1200" dirty="0">
                <a:solidFill>
                  <a:srgbClr val="FF0000"/>
                </a:solidFill>
              </a:rPr>
              <a:t>()   &lt;!--</a:t>
            </a:r>
            <a:r>
              <a:rPr lang="zh-CN" altLang="en-US" sz="1200" dirty="0">
                <a:solidFill>
                  <a:srgbClr val="FF0000"/>
                </a:solidFill>
              </a:rPr>
              <a:t>呈现子页的主体内容</a:t>
            </a:r>
            <a:r>
              <a:rPr lang="en-US" altLang="zh-CN" sz="1200" dirty="0">
                <a:solidFill>
                  <a:srgbClr val="FF0000"/>
                </a:solidFill>
              </a:rPr>
              <a:t>--&gt;</a:t>
            </a:r>
            <a:endParaRPr lang="zh-CN" altLang="en-US" sz="1200" dirty="0">
              <a:solidFill>
                <a:srgbClr val="FF0000"/>
              </a:solidFill>
            </a:endParaRPr>
          </a:p>
          <a:p>
            <a:r>
              <a:rPr lang="en-US" altLang="zh-CN" sz="1200" dirty="0"/>
              <a:t>        &lt;</a:t>
            </a:r>
            <a:r>
              <a:rPr lang="en-US" altLang="zh-CN" sz="1200" dirty="0" err="1"/>
              <a:t>hr</a:t>
            </a:r>
            <a:r>
              <a:rPr lang="en-US" altLang="zh-CN" sz="1200" dirty="0"/>
              <a:t> /&gt;</a:t>
            </a:r>
            <a:endParaRPr lang="en-US" altLang="zh-CN" sz="1200" dirty="0"/>
          </a:p>
          <a:p>
            <a:r>
              <a:rPr lang="en-US" altLang="zh-CN" sz="1200" dirty="0"/>
              <a:t>        &lt;footer</a:t>
            </a:r>
            <a:r>
              <a:rPr lang="en-US" altLang="zh-CN" sz="1200" dirty="0" smtClean="0"/>
              <a:t>&gt;</a:t>
            </a:r>
            <a:endParaRPr lang="en-US" altLang="zh-CN" sz="1200" dirty="0">
              <a:solidFill>
                <a:srgbClr val="FF0000"/>
              </a:solidFill>
            </a:endParaRPr>
          </a:p>
          <a:p>
            <a:r>
              <a:rPr lang="en-US" altLang="zh-CN" sz="1200" dirty="0"/>
              <a:t>            &lt;p&gt;&amp;copy; @</a:t>
            </a:r>
            <a:r>
              <a:rPr lang="en-US" altLang="zh-CN" sz="1200" dirty="0" err="1"/>
              <a:t>DateTime.Now.Year</a:t>
            </a:r>
            <a:r>
              <a:rPr lang="en-US" altLang="zh-CN" sz="1200" dirty="0"/>
              <a:t> - </a:t>
            </a:r>
            <a:r>
              <a:rPr lang="zh-CN" altLang="en-US" sz="1200" dirty="0"/>
              <a:t>我的 </a:t>
            </a:r>
            <a:r>
              <a:rPr lang="en-US" altLang="zh-CN" sz="1200" dirty="0"/>
              <a:t>ASP.NET </a:t>
            </a:r>
            <a:r>
              <a:rPr lang="zh-CN" altLang="en-US" sz="1200" dirty="0"/>
              <a:t>应用程序</a:t>
            </a:r>
            <a:r>
              <a:rPr lang="en-US" altLang="zh-CN" sz="1200" dirty="0"/>
              <a:t>&lt;/p&gt;</a:t>
            </a:r>
            <a:endParaRPr lang="en-US" altLang="zh-CN" sz="1200" dirty="0"/>
          </a:p>
          <a:p>
            <a:r>
              <a:rPr lang="en-US" altLang="zh-CN" sz="1200" dirty="0"/>
              <a:t>        &lt;/footer&gt;</a:t>
            </a:r>
            <a:endParaRPr lang="en-US" altLang="zh-CN" sz="1200" dirty="0"/>
          </a:p>
          <a:p>
            <a:r>
              <a:rPr lang="en-US" altLang="zh-CN" sz="1200" dirty="0"/>
              <a:t>    &lt;/div&gt;</a:t>
            </a:r>
            <a:endParaRPr lang="en-US" altLang="zh-CN" sz="1200" dirty="0"/>
          </a:p>
          <a:p>
            <a:r>
              <a:rPr lang="en-US" altLang="zh-CN" sz="1200" dirty="0" smtClean="0"/>
              <a:t>&lt;/</a:t>
            </a:r>
            <a:r>
              <a:rPr lang="en-US" altLang="zh-CN" sz="1200" dirty="0"/>
              <a:t>body</a:t>
            </a:r>
            <a:r>
              <a:rPr lang="en-US" altLang="zh-CN" sz="1200" dirty="0" smtClean="0"/>
              <a:t>&gt;</a:t>
            </a:r>
            <a:endParaRPr lang="en-US" altLang="zh-CN" sz="1200" dirty="0"/>
          </a:p>
        </p:txBody>
      </p:sp>
      <p:sp>
        <p:nvSpPr>
          <p:cNvPr id="12" name="文本框 11"/>
          <p:cNvSpPr txBox="1"/>
          <p:nvPr/>
        </p:nvSpPr>
        <p:spPr>
          <a:xfrm>
            <a:off x="6678285" y="2401143"/>
            <a:ext cx="2286203" cy="307777"/>
          </a:xfrm>
          <a:prstGeom prst="rect">
            <a:avLst/>
          </a:prstGeom>
          <a:solidFill>
            <a:srgbClr val="FFFF00"/>
          </a:solidFill>
          <a:ln>
            <a:solidFill>
              <a:schemeClr val="tx1"/>
            </a:solidFill>
          </a:ln>
        </p:spPr>
        <p:txBody>
          <a:bodyPr wrap="none" rtlCol="0">
            <a:spAutoFit/>
          </a:bodyPr>
          <a:lstStyle/>
          <a:p>
            <a:r>
              <a:rPr lang="en-US" altLang="zh-CN" sz="1400" dirty="0"/>
              <a:t>_</a:t>
            </a:r>
            <a:r>
              <a:rPr lang="en-US" altLang="zh-CN" sz="1400" dirty="0" err="1"/>
              <a:t>Layout.cshtml</a:t>
            </a:r>
            <a:r>
              <a:rPr lang="zh-CN" altLang="en-US" sz="1400" dirty="0" smtClean="0"/>
              <a:t>：布局文件</a:t>
            </a:r>
            <a:endParaRPr lang="zh-CN" altLang="en-US" sz="1400" dirty="0"/>
          </a:p>
        </p:txBody>
      </p:sp>
      <p:sp>
        <p:nvSpPr>
          <p:cNvPr id="9" name="Text Box 8"/>
          <p:cNvSpPr txBox="1">
            <a:spLocks noChangeArrowheads="1"/>
          </p:cNvSpPr>
          <p:nvPr/>
        </p:nvSpPr>
        <p:spPr bwMode="auto">
          <a:xfrm>
            <a:off x="7609210" y="6053286"/>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dirty="0" smtClean="0">
                <a:latin typeface="+mn-ea"/>
                <a:ea typeface="+mn-ea"/>
              </a:rPr>
              <a:t>【</a:t>
            </a:r>
            <a:r>
              <a:rPr lang="zh-CN" altLang="en-US" dirty="0" smtClean="0">
                <a:latin typeface="+mn-ea"/>
                <a:ea typeface="+mn-ea"/>
                <a:hlinkClick r:id="rId1" action="ppaction://hlinksldjump"/>
              </a:rPr>
              <a:t>返回</a:t>
            </a:r>
            <a:r>
              <a:rPr lang="en-US" altLang="zh-CN" dirty="0" smtClean="0">
                <a:latin typeface="+mn-ea"/>
                <a:ea typeface="+mn-ea"/>
              </a:rPr>
              <a:t>】</a:t>
            </a:r>
            <a:endParaRPr lang="en-US" altLang="zh-CN" dirty="0" smtClean="0">
              <a:latin typeface="+mn-ea"/>
              <a:ea typeface="+mn-ea"/>
            </a:endParaRPr>
          </a:p>
        </p:txBody>
      </p:sp>
      <p:sp>
        <p:nvSpPr>
          <p:cNvPr id="2" name="矩形 1"/>
          <p:cNvSpPr/>
          <p:nvPr/>
        </p:nvSpPr>
        <p:spPr>
          <a:xfrm>
            <a:off x="2345490" y="3065842"/>
            <a:ext cx="5466870" cy="1731310"/>
          </a:xfrm>
          <a:prstGeom prst="rect">
            <a:avLst/>
          </a:prstGeom>
          <a:solidFill>
            <a:srgbClr val="CCFFFF">
              <a:alpha val="20000"/>
            </a:srgb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202866" y="2896071"/>
            <a:ext cx="772969" cy="307777"/>
          </a:xfrm>
          <a:prstGeom prst="rect">
            <a:avLst/>
          </a:prstGeom>
          <a:solidFill>
            <a:srgbClr val="FFFF00"/>
          </a:solidFill>
          <a:ln>
            <a:solidFill>
              <a:schemeClr val="tx1"/>
            </a:solidFill>
          </a:ln>
        </p:spPr>
        <p:txBody>
          <a:bodyPr wrap="none" rtlCol="0">
            <a:spAutoFit/>
          </a:bodyPr>
          <a:lstStyle/>
          <a:p>
            <a:pPr algn="ctr"/>
            <a:r>
              <a:rPr lang="zh-CN" altLang="en-US" sz="1400" dirty="0" smtClean="0"/>
              <a:t>导航</a:t>
            </a:r>
            <a:r>
              <a:rPr lang="zh-CN" altLang="en-US" sz="1400" dirty="0"/>
              <a:t>栏 </a:t>
            </a:r>
            <a:endParaRPr lang="zh-CN" altLang="en-US" sz="1400" dirty="0"/>
          </a:p>
        </p:txBody>
      </p:sp>
      <p:sp>
        <p:nvSpPr>
          <p:cNvPr id="14" name="矩形 13"/>
          <p:cNvSpPr/>
          <p:nvPr/>
        </p:nvSpPr>
        <p:spPr>
          <a:xfrm>
            <a:off x="2345490" y="5541647"/>
            <a:ext cx="5366871" cy="551649"/>
          </a:xfrm>
          <a:prstGeom prst="rect">
            <a:avLst/>
          </a:prstGeom>
          <a:solidFill>
            <a:srgbClr val="CCFFFF">
              <a:alpha val="20000"/>
            </a:srgb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148526" y="5368443"/>
            <a:ext cx="821058" cy="307777"/>
          </a:xfrm>
          <a:prstGeom prst="rect">
            <a:avLst/>
          </a:prstGeom>
          <a:solidFill>
            <a:srgbClr val="FFFF00"/>
          </a:solidFill>
          <a:ln>
            <a:solidFill>
              <a:schemeClr val="tx1"/>
            </a:solidFill>
          </a:ln>
        </p:spPr>
        <p:txBody>
          <a:bodyPr wrap="none" rtlCol="0">
            <a:spAutoFit/>
          </a:bodyPr>
          <a:lstStyle/>
          <a:p>
            <a:pPr algn="ctr"/>
            <a:r>
              <a:rPr lang="en-US" altLang="zh-CN" sz="1400" dirty="0"/>
              <a:t>footer</a:t>
            </a:r>
            <a:r>
              <a:rPr lang="zh-CN" altLang="en-US" sz="1400" dirty="0" smtClean="0"/>
              <a:t>栏</a:t>
            </a:r>
            <a:endParaRPr lang="zh-CN" altLang="en-US" sz="1400" dirty="0"/>
          </a:p>
        </p:txBody>
      </p:sp>
      <p:sp>
        <p:nvSpPr>
          <p:cNvPr id="3" name="任意多边形 2"/>
          <p:cNvSpPr/>
          <p:nvPr/>
        </p:nvSpPr>
        <p:spPr>
          <a:xfrm>
            <a:off x="1029565" y="2554941"/>
            <a:ext cx="1350564" cy="2746534"/>
          </a:xfrm>
          <a:custGeom>
            <a:avLst/>
            <a:gdLst>
              <a:gd name="connsiteX0" fmla="*/ 99988 w 1350564"/>
              <a:gd name="connsiteY0" fmla="*/ 0 h 2746534"/>
              <a:gd name="connsiteX1" fmla="*/ 126882 w 1350564"/>
              <a:gd name="connsiteY1" fmla="*/ 2339788 h 2746534"/>
              <a:gd name="connsiteX2" fmla="*/ 1350564 w 1350564"/>
              <a:gd name="connsiteY2" fmla="*/ 2729753 h 2746534"/>
            </a:gdLst>
            <a:ahLst/>
            <a:cxnLst>
              <a:cxn ang="0">
                <a:pos x="connsiteX0" y="connsiteY0"/>
              </a:cxn>
              <a:cxn ang="0">
                <a:pos x="connsiteX1" y="connsiteY1"/>
              </a:cxn>
              <a:cxn ang="0">
                <a:pos x="connsiteX2" y="connsiteY2"/>
              </a:cxn>
            </a:cxnLst>
            <a:rect l="l" t="t" r="r" b="b"/>
            <a:pathLst>
              <a:path w="1350564" h="2746534">
                <a:moveTo>
                  <a:pt x="99988" y="0"/>
                </a:moveTo>
                <a:cubicBezTo>
                  <a:pt x="9220" y="942414"/>
                  <a:pt x="-81547" y="1884829"/>
                  <a:pt x="126882" y="2339788"/>
                </a:cubicBezTo>
                <a:cubicBezTo>
                  <a:pt x="335311" y="2794747"/>
                  <a:pt x="842937" y="2762250"/>
                  <a:pt x="1350564" y="2729753"/>
                </a:cubicBezTo>
              </a:path>
            </a:pathLst>
          </a:custGeom>
          <a:noFill/>
          <a:ln w="9525">
            <a:solidFill>
              <a:srgbClr val="FF0000"/>
            </a:solidFill>
            <a:prstDash val="solid"/>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lnSpc>
                <a:spcPct val="120000"/>
              </a:lnSpc>
              <a:buNone/>
            </a:pPr>
            <a:r>
              <a:rPr lang="en-US" altLang="zh-CN" sz="3200" dirty="0" smtClean="0"/>
              <a:t>10.2  </a:t>
            </a:r>
            <a:r>
              <a:rPr lang="zh-CN" altLang="en-US" sz="3200" dirty="0" smtClean="0"/>
              <a:t>控制器</a:t>
            </a:r>
            <a:r>
              <a:rPr lang="zh-CN" altLang="en-US" sz="3200" dirty="0"/>
              <a:t>和视图</a:t>
            </a:r>
            <a:endParaRPr lang="en-US" altLang="zh-CN" sz="3200" dirty="0"/>
          </a:p>
        </p:txBody>
      </p:sp>
      <p:sp>
        <p:nvSpPr>
          <p:cNvPr id="18435" name="Rectangle 3"/>
          <p:cNvSpPr>
            <a:spLocks noGrp="1" noChangeArrowheads="1"/>
          </p:cNvSpPr>
          <p:nvPr>
            <p:ph type="body" idx="4294967295"/>
          </p:nvPr>
        </p:nvSpPr>
        <p:spPr>
          <a:xfrm>
            <a:off x="446856" y="1628775"/>
            <a:ext cx="8229600" cy="4248497"/>
          </a:xfrm>
        </p:spPr>
        <p:txBody>
          <a:bodyPr/>
          <a:lstStyle/>
          <a:p>
            <a:pPr>
              <a:lnSpc>
                <a:spcPct val="125000"/>
              </a:lnSpc>
              <a:spcBef>
                <a:spcPts val="0"/>
              </a:spcBef>
              <a:spcAft>
                <a:spcPts val="600"/>
              </a:spcAft>
            </a:pPr>
            <a:r>
              <a:rPr lang="zh-CN" altLang="en-US" sz="2400" dirty="0" smtClean="0"/>
              <a:t>添加</a:t>
            </a:r>
            <a:r>
              <a:rPr lang="en-US" altLang="zh-CN" sz="2400" dirty="0" smtClean="0"/>
              <a:t>Controller</a:t>
            </a:r>
            <a:endParaRPr lang="en-US" altLang="zh-CN" sz="2400" dirty="0" smtClean="0"/>
          </a:p>
          <a:p>
            <a:pPr>
              <a:lnSpc>
                <a:spcPct val="125000"/>
              </a:lnSpc>
              <a:spcBef>
                <a:spcPts val="0"/>
              </a:spcBef>
              <a:spcAft>
                <a:spcPts val="600"/>
              </a:spcAft>
            </a:pPr>
            <a:r>
              <a:rPr lang="zh-CN" altLang="en-US" sz="2400" dirty="0" smtClean="0"/>
              <a:t>添加</a:t>
            </a:r>
            <a:r>
              <a:rPr lang="en-US" altLang="zh-CN" sz="2400" dirty="0" smtClean="0"/>
              <a:t>View</a:t>
            </a:r>
            <a:endParaRPr lang="en-US" altLang="zh-CN" sz="2400" dirty="0" smtClean="0"/>
          </a:p>
          <a:p>
            <a:pPr>
              <a:lnSpc>
                <a:spcPct val="125000"/>
              </a:lnSpc>
              <a:spcBef>
                <a:spcPts val="0"/>
              </a:spcBef>
              <a:spcAft>
                <a:spcPts val="600"/>
              </a:spcAft>
            </a:pPr>
            <a:r>
              <a:rPr lang="zh-CN" altLang="en-US" sz="2400" dirty="0" smtClean="0"/>
              <a:t>添加</a:t>
            </a:r>
            <a:r>
              <a:rPr lang="en-US" altLang="zh-CN" sz="2400" dirty="0" smtClean="0"/>
              <a:t>Action</a:t>
            </a:r>
            <a:r>
              <a:rPr lang="zh-CN" altLang="en-US" sz="2400" dirty="0" smtClean="0"/>
              <a:t>和</a:t>
            </a:r>
            <a:r>
              <a:rPr lang="en-US" altLang="zh-CN" sz="2400" dirty="0" smtClean="0"/>
              <a:t>View</a:t>
            </a:r>
            <a:endParaRPr lang="en-US" altLang="zh-CN" sz="2400"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lnSpc>
                <a:spcPct val="120000"/>
              </a:lnSpc>
              <a:buNone/>
            </a:pPr>
            <a:r>
              <a:rPr lang="zh-CN" altLang="en-US" sz="2800" dirty="0" smtClean="0"/>
              <a:t>准备工作</a:t>
            </a:r>
            <a:endParaRPr lang="en-US" altLang="zh-CN" sz="2800" dirty="0"/>
          </a:p>
        </p:txBody>
      </p:sp>
      <p:sp>
        <p:nvSpPr>
          <p:cNvPr id="18435" name="Rectangle 3"/>
          <p:cNvSpPr>
            <a:spLocks noGrp="1" noChangeArrowheads="1"/>
          </p:cNvSpPr>
          <p:nvPr>
            <p:ph type="body" idx="4294967295"/>
          </p:nvPr>
        </p:nvSpPr>
        <p:spPr>
          <a:xfrm>
            <a:off x="446856" y="1628775"/>
            <a:ext cx="8229600" cy="4248497"/>
          </a:xfrm>
        </p:spPr>
        <p:txBody>
          <a:bodyPr/>
          <a:lstStyle/>
          <a:p>
            <a:pPr>
              <a:lnSpc>
                <a:spcPct val="125000"/>
              </a:lnSpc>
              <a:spcBef>
                <a:spcPts val="0"/>
              </a:spcBef>
              <a:spcAft>
                <a:spcPts val="600"/>
              </a:spcAft>
            </a:pPr>
            <a:r>
              <a:rPr lang="zh-CN" altLang="en-US" sz="2400" dirty="0" smtClean="0"/>
              <a:t>新建项目：</a:t>
            </a:r>
            <a:r>
              <a:rPr lang="en-US" altLang="zh-CN" sz="2400" dirty="0" err="1" smtClean="0"/>
              <a:t>MVCMovie</a:t>
            </a:r>
            <a:endParaRPr lang="en-US" altLang="zh-CN" sz="2400" dirty="0" smtClean="0"/>
          </a:p>
        </p:txBody>
      </p:sp>
      <p:pic>
        <p:nvPicPr>
          <p:cNvPr id="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8384" y="2346979"/>
            <a:ext cx="3281271" cy="40343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306" y="3185107"/>
            <a:ext cx="4981601" cy="30962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任意多边形 10"/>
          <p:cNvSpPr/>
          <p:nvPr/>
        </p:nvSpPr>
        <p:spPr>
          <a:xfrm>
            <a:off x="1317625" y="2804422"/>
            <a:ext cx="833438" cy="377851"/>
          </a:xfrm>
          <a:custGeom>
            <a:avLst/>
            <a:gdLst>
              <a:gd name="connsiteX0" fmla="*/ 0 w 833717"/>
              <a:gd name="connsiteY0" fmla="*/ 457200 h 457200"/>
              <a:gd name="connsiteX1" fmla="*/ 443753 w 833717"/>
              <a:gd name="connsiteY1" fmla="*/ 53788 h 457200"/>
              <a:gd name="connsiteX2" fmla="*/ 497541 w 833717"/>
              <a:gd name="connsiteY2" fmla="*/ 255494 h 457200"/>
              <a:gd name="connsiteX3" fmla="*/ 833717 w 833717"/>
              <a:gd name="connsiteY3" fmla="*/ 0 h 457200"/>
            </a:gdLst>
            <a:ahLst/>
            <a:cxnLst>
              <a:cxn ang="0">
                <a:pos x="connsiteX0" y="connsiteY0"/>
              </a:cxn>
              <a:cxn ang="0">
                <a:pos x="connsiteX1" y="connsiteY1"/>
              </a:cxn>
              <a:cxn ang="0">
                <a:pos x="connsiteX2" y="connsiteY2"/>
              </a:cxn>
              <a:cxn ang="0">
                <a:pos x="connsiteX3" y="connsiteY3"/>
              </a:cxn>
            </a:cxnLst>
            <a:rect l="l" t="t" r="r" b="b"/>
            <a:pathLst>
              <a:path w="833717" h="457200">
                <a:moveTo>
                  <a:pt x="0" y="457200"/>
                </a:moveTo>
                <a:cubicBezTo>
                  <a:pt x="180415" y="272303"/>
                  <a:pt x="360830" y="87406"/>
                  <a:pt x="443753" y="53788"/>
                </a:cubicBezTo>
                <a:cubicBezTo>
                  <a:pt x="526676" y="20170"/>
                  <a:pt x="432547" y="264459"/>
                  <a:pt x="497541" y="255494"/>
                </a:cubicBezTo>
                <a:cubicBezTo>
                  <a:pt x="562535" y="246529"/>
                  <a:pt x="698126" y="123264"/>
                  <a:pt x="833717" y="0"/>
                </a:cubicBezTo>
              </a:path>
            </a:pathLst>
          </a:custGeom>
          <a:noFill/>
          <a:ln w="12700">
            <a:solidFill>
              <a:srgbClr val="FF0000"/>
            </a:solidFill>
            <a:prstDash val="dash"/>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任意多边形 11"/>
          <p:cNvSpPr/>
          <p:nvPr/>
        </p:nvSpPr>
        <p:spPr>
          <a:xfrm>
            <a:off x="2003612" y="4159314"/>
            <a:ext cx="2433917" cy="1500291"/>
          </a:xfrm>
          <a:custGeom>
            <a:avLst/>
            <a:gdLst>
              <a:gd name="connsiteX0" fmla="*/ 0 w 2433917"/>
              <a:gd name="connsiteY0" fmla="*/ 1815352 h 1815352"/>
              <a:gd name="connsiteX1" fmla="*/ 605117 w 2433917"/>
              <a:gd name="connsiteY1" fmla="*/ 874058 h 1815352"/>
              <a:gd name="connsiteX2" fmla="*/ 1855694 w 2433917"/>
              <a:gd name="connsiteY2" fmla="*/ 645458 h 1815352"/>
              <a:gd name="connsiteX3" fmla="*/ 2433917 w 2433917"/>
              <a:gd name="connsiteY3" fmla="*/ 0 h 1815352"/>
            </a:gdLst>
            <a:ahLst/>
            <a:cxnLst>
              <a:cxn ang="0">
                <a:pos x="connsiteX0" y="connsiteY0"/>
              </a:cxn>
              <a:cxn ang="0">
                <a:pos x="connsiteX1" y="connsiteY1"/>
              </a:cxn>
              <a:cxn ang="0">
                <a:pos x="connsiteX2" y="connsiteY2"/>
              </a:cxn>
              <a:cxn ang="0">
                <a:pos x="connsiteX3" y="connsiteY3"/>
              </a:cxn>
            </a:cxnLst>
            <a:rect l="l" t="t" r="r" b="b"/>
            <a:pathLst>
              <a:path w="2433917" h="1815352">
                <a:moveTo>
                  <a:pt x="0" y="1815352"/>
                </a:moveTo>
                <a:cubicBezTo>
                  <a:pt x="147917" y="1442196"/>
                  <a:pt x="295835" y="1069040"/>
                  <a:pt x="605117" y="874058"/>
                </a:cubicBezTo>
                <a:cubicBezTo>
                  <a:pt x="914399" y="679076"/>
                  <a:pt x="1550894" y="791134"/>
                  <a:pt x="1855694" y="645458"/>
                </a:cubicBezTo>
                <a:cubicBezTo>
                  <a:pt x="2160494" y="499782"/>
                  <a:pt x="2297205" y="249891"/>
                  <a:pt x="2433917" y="0"/>
                </a:cubicBezTo>
              </a:path>
            </a:pathLst>
          </a:custGeom>
          <a:noFill/>
          <a:ln w="12700">
            <a:solidFill>
              <a:srgbClr val="FF0000"/>
            </a:solidFill>
            <a:prstDash val="dash"/>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H="1">
            <a:off x="1691680" y="3022964"/>
            <a:ext cx="864096" cy="2459210"/>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809179"/>
            <a:ext cx="8229600" cy="647700"/>
          </a:xfrm>
        </p:spPr>
        <p:txBody>
          <a:bodyPr/>
          <a:lstStyle/>
          <a:p>
            <a:r>
              <a:rPr lang="en-US" altLang="zh-CN" sz="2800" dirty="0" smtClean="0">
                <a:solidFill>
                  <a:srgbClr val="FF0000"/>
                </a:solidFill>
              </a:rPr>
              <a:t>1. </a:t>
            </a:r>
            <a:r>
              <a:rPr lang="zh-CN" altLang="en-US" sz="2800" dirty="0" smtClean="0">
                <a:solidFill>
                  <a:srgbClr val="FF0000"/>
                </a:solidFill>
              </a:rPr>
              <a:t>添加</a:t>
            </a:r>
            <a:r>
              <a:rPr lang="en-US" altLang="zh-CN" sz="2800" dirty="0" smtClean="0">
                <a:solidFill>
                  <a:srgbClr val="FF0000"/>
                </a:solidFill>
              </a:rPr>
              <a:t>Controller</a:t>
            </a:r>
            <a:endParaRPr lang="zh-CN" altLang="en-US" sz="2800" dirty="0">
              <a:solidFill>
                <a:srgbClr val="FF0000"/>
              </a:solidFill>
            </a:endParaRPr>
          </a:p>
        </p:txBody>
      </p:sp>
      <p:sp>
        <p:nvSpPr>
          <p:cNvPr id="18435" name="Rectangle 3"/>
          <p:cNvSpPr>
            <a:spLocks noGrp="1" noChangeArrowheads="1"/>
          </p:cNvSpPr>
          <p:nvPr>
            <p:ph type="body" idx="4294967295"/>
          </p:nvPr>
        </p:nvSpPr>
        <p:spPr>
          <a:xfrm>
            <a:off x="323528" y="1476006"/>
            <a:ext cx="8589640" cy="4248497"/>
          </a:xfrm>
        </p:spPr>
        <p:txBody>
          <a:bodyPr/>
          <a:lstStyle/>
          <a:p>
            <a:pPr>
              <a:lnSpc>
                <a:spcPct val="125000"/>
              </a:lnSpc>
              <a:spcBef>
                <a:spcPts val="0"/>
              </a:spcBef>
              <a:spcAft>
                <a:spcPts val="600"/>
              </a:spcAft>
            </a:pPr>
            <a:r>
              <a:rPr lang="zh-CN" altLang="en-US" sz="2400" dirty="0"/>
              <a:t>右键单击 </a:t>
            </a:r>
            <a:r>
              <a:rPr lang="en-US" altLang="zh-CN" sz="2400" dirty="0"/>
              <a:t>Controllers </a:t>
            </a:r>
            <a:r>
              <a:rPr lang="zh-CN" altLang="en-US" sz="2400" dirty="0" smtClean="0"/>
              <a:t>→ 添加 → 控制器 → </a:t>
            </a:r>
            <a:r>
              <a:rPr lang="en-US" altLang="zh-CN" sz="2400" dirty="0" smtClean="0"/>
              <a:t>MVC5</a:t>
            </a:r>
            <a:r>
              <a:rPr lang="zh-CN" altLang="en-US" sz="2400" dirty="0" smtClean="0"/>
              <a:t>控制器</a:t>
            </a:r>
            <a:r>
              <a:rPr lang="en-US" altLang="zh-CN" sz="2400" dirty="0" smtClean="0"/>
              <a:t>-</a:t>
            </a:r>
            <a:r>
              <a:rPr lang="zh-CN" altLang="en-US" sz="2400" dirty="0" smtClean="0"/>
              <a:t>空→ 命名为“</a:t>
            </a:r>
            <a:r>
              <a:rPr lang="en-US" altLang="zh-CN" sz="2400" dirty="0" err="1" smtClean="0"/>
              <a:t>HelloWorldController</a:t>
            </a:r>
            <a:r>
              <a:rPr lang="zh-CN" altLang="en-US" sz="2400" dirty="0" smtClean="0"/>
              <a:t>”</a:t>
            </a:r>
            <a:endParaRPr lang="en-US" altLang="zh-CN" sz="2400" dirty="0" smtClean="0"/>
          </a:p>
        </p:txBody>
      </p:sp>
      <p:pic>
        <p:nvPicPr>
          <p:cNvPr id="2" name="图片 1"/>
          <p:cNvPicPr>
            <a:picLocks noChangeAspect="1"/>
          </p:cNvPicPr>
          <p:nvPr/>
        </p:nvPicPr>
        <p:blipFill>
          <a:blip r:embed="rId1"/>
          <a:stretch>
            <a:fillRect/>
          </a:stretch>
        </p:blipFill>
        <p:spPr>
          <a:xfrm>
            <a:off x="723716" y="2556151"/>
            <a:ext cx="6563591" cy="3394364"/>
          </a:xfrm>
          <a:prstGeom prst="rect">
            <a:avLst/>
          </a:prstGeom>
          <a:ln>
            <a:solidFill>
              <a:schemeClr val="tx1"/>
            </a:solidFill>
          </a:ln>
        </p:spPr>
      </p:pic>
      <p:pic>
        <p:nvPicPr>
          <p:cNvPr id="3" name="图片 2"/>
          <p:cNvPicPr>
            <a:picLocks noChangeAspect="1"/>
          </p:cNvPicPr>
          <p:nvPr/>
        </p:nvPicPr>
        <p:blipFill>
          <a:blip r:embed="rId2"/>
          <a:stretch>
            <a:fillRect/>
          </a:stretch>
        </p:blipFill>
        <p:spPr>
          <a:xfrm>
            <a:off x="3868078" y="3951069"/>
            <a:ext cx="4576487" cy="2574275"/>
          </a:xfrm>
          <a:prstGeom prst="rect">
            <a:avLst/>
          </a:prstGeom>
          <a:effectLst>
            <a:outerShdw blurRad="63500" sx="102000" sy="102000" algn="ctr" rotWithShape="0">
              <a:prstClr val="black">
                <a:alpha val="40000"/>
              </a:prstClr>
            </a:outerShdw>
          </a:effectLst>
        </p:spPr>
      </p:pic>
      <p:sp>
        <p:nvSpPr>
          <p:cNvPr id="4" name="任意多边形 3"/>
          <p:cNvSpPr/>
          <p:nvPr/>
        </p:nvSpPr>
        <p:spPr>
          <a:xfrm>
            <a:off x="1547664" y="3463003"/>
            <a:ext cx="3547031" cy="831273"/>
          </a:xfrm>
          <a:custGeom>
            <a:avLst/>
            <a:gdLst>
              <a:gd name="connsiteX0" fmla="*/ 0 w 3307977"/>
              <a:gd name="connsiteY0" fmla="*/ 0 h 914400"/>
              <a:gd name="connsiteX1" fmla="*/ 914400 w 3307977"/>
              <a:gd name="connsiteY1" fmla="*/ 793377 h 914400"/>
              <a:gd name="connsiteX2" fmla="*/ 2433918 w 3307977"/>
              <a:gd name="connsiteY2" fmla="*/ 672353 h 914400"/>
              <a:gd name="connsiteX3" fmla="*/ 3307977 w 3307977"/>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3307977" h="914400">
                <a:moveTo>
                  <a:pt x="0" y="0"/>
                </a:moveTo>
                <a:cubicBezTo>
                  <a:pt x="254373" y="340659"/>
                  <a:pt x="508747" y="681318"/>
                  <a:pt x="914400" y="793377"/>
                </a:cubicBezTo>
                <a:cubicBezTo>
                  <a:pt x="1320053" y="905436"/>
                  <a:pt x="2034989" y="652183"/>
                  <a:pt x="2433918" y="672353"/>
                </a:cubicBezTo>
                <a:cubicBezTo>
                  <a:pt x="2832847" y="692523"/>
                  <a:pt x="3070412" y="803461"/>
                  <a:pt x="3307977" y="914400"/>
                </a:cubicBezTo>
              </a:path>
            </a:pathLst>
          </a:custGeom>
          <a:noFill/>
          <a:ln w="9525">
            <a:solidFill>
              <a:srgbClr val="FF0000"/>
            </a:solidFill>
            <a:prstDash val="solid"/>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5004048" y="5013176"/>
            <a:ext cx="3903423" cy="1086454"/>
          </a:xfrm>
          <a:prstGeom prst="rect">
            <a:avLst/>
          </a:prstGeom>
          <a:effectLst>
            <a:outerShdw blurRad="63500" sx="102000" sy="102000" algn="ctr" rotWithShape="0">
              <a:prstClr val="black">
                <a:alpha val="40000"/>
              </a:prstClr>
            </a:outerShdw>
          </a:effectLst>
        </p:spPr>
      </p:pic>
      <p:cxnSp>
        <p:nvCxnSpPr>
          <p:cNvPr id="18" name="直接箭头连接符 17"/>
          <p:cNvCxnSpPr/>
          <p:nvPr/>
        </p:nvCxnSpPr>
        <p:spPr>
          <a:xfrm flipH="1">
            <a:off x="5569897" y="4466162"/>
            <a:ext cx="226239" cy="1002529"/>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en-US" altLang="zh-CN" sz="2800" dirty="0" err="1" smtClean="0"/>
              <a:t>HelloWorldController.cs</a:t>
            </a:r>
            <a:r>
              <a:rPr lang="zh-CN" altLang="en-US" sz="2800" dirty="0" smtClean="0"/>
              <a:t>代码</a:t>
            </a:r>
            <a:endParaRPr lang="zh-CN" altLang="en-US" sz="2800" dirty="0"/>
          </a:p>
        </p:txBody>
      </p:sp>
      <p:sp>
        <p:nvSpPr>
          <p:cNvPr id="6" name="矩形 5"/>
          <p:cNvSpPr/>
          <p:nvPr/>
        </p:nvSpPr>
        <p:spPr>
          <a:xfrm>
            <a:off x="539552" y="1843951"/>
            <a:ext cx="6318448" cy="2462213"/>
          </a:xfrm>
          <a:prstGeom prst="rect">
            <a:avLst/>
          </a:prstGeom>
          <a:ln>
            <a:solidFill>
              <a:schemeClr val="tx1"/>
            </a:solidFill>
          </a:ln>
        </p:spPr>
        <p:txBody>
          <a:bodyPr wrap="square">
            <a:spAutoFit/>
          </a:bodyPr>
          <a:lstStyle/>
          <a:p>
            <a:r>
              <a:rPr lang="en-US" altLang="zh-CN" sz="2200" dirty="0"/>
              <a:t>public class </a:t>
            </a:r>
            <a:r>
              <a:rPr lang="en-US" altLang="zh-CN" sz="2200" dirty="0" err="1"/>
              <a:t>HelloWorldController</a:t>
            </a:r>
            <a:r>
              <a:rPr lang="en-US" altLang="zh-CN" sz="2200" dirty="0"/>
              <a:t> : Controller</a:t>
            </a:r>
            <a:endParaRPr lang="en-US" altLang="zh-CN" sz="2200" dirty="0"/>
          </a:p>
          <a:p>
            <a:r>
              <a:rPr lang="en-US" altLang="zh-CN" sz="2200" dirty="0" smtClean="0"/>
              <a:t>{</a:t>
            </a:r>
            <a:endParaRPr lang="en-US" altLang="zh-CN" sz="2200" dirty="0"/>
          </a:p>
          <a:p>
            <a:r>
              <a:rPr lang="en-US" altLang="zh-CN" sz="2200" dirty="0" smtClean="0"/>
              <a:t>        public </a:t>
            </a:r>
            <a:r>
              <a:rPr lang="en-US" altLang="zh-CN" sz="2200" dirty="0"/>
              <a:t>ActionResult Index()</a:t>
            </a:r>
            <a:endParaRPr lang="en-US" altLang="zh-CN" sz="2200" dirty="0"/>
          </a:p>
          <a:p>
            <a:r>
              <a:rPr lang="en-US" altLang="zh-CN" sz="2200" dirty="0"/>
              <a:t>        {</a:t>
            </a:r>
            <a:endParaRPr lang="en-US" altLang="zh-CN" sz="2200" dirty="0"/>
          </a:p>
          <a:p>
            <a:r>
              <a:rPr lang="en-US" altLang="zh-CN" sz="2200" dirty="0"/>
              <a:t>            return View();</a:t>
            </a:r>
            <a:endParaRPr lang="en-US" altLang="zh-CN" sz="2200" dirty="0"/>
          </a:p>
          <a:p>
            <a:r>
              <a:rPr lang="en-US" altLang="zh-CN" sz="2200" dirty="0"/>
              <a:t>        }</a:t>
            </a:r>
            <a:endParaRPr lang="en-US" altLang="zh-CN" sz="2200" dirty="0"/>
          </a:p>
          <a:p>
            <a:r>
              <a:rPr lang="en-US" altLang="zh-CN" sz="2200" dirty="0" smtClean="0"/>
              <a:t>}</a:t>
            </a:r>
            <a:endParaRPr lang="zh-CN" altLang="en-US" sz="22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809179"/>
            <a:ext cx="8229600" cy="647700"/>
          </a:xfrm>
        </p:spPr>
        <p:txBody>
          <a:bodyPr/>
          <a:lstStyle/>
          <a:p>
            <a:r>
              <a:rPr lang="en-US" altLang="zh-CN" sz="2800" dirty="0" smtClean="0">
                <a:solidFill>
                  <a:srgbClr val="FF0000"/>
                </a:solidFill>
              </a:rPr>
              <a:t>2. </a:t>
            </a:r>
            <a:r>
              <a:rPr lang="zh-CN" altLang="en-US" sz="2800" dirty="0" smtClean="0">
                <a:solidFill>
                  <a:srgbClr val="FF0000"/>
                </a:solidFill>
              </a:rPr>
              <a:t>添加</a:t>
            </a:r>
            <a:r>
              <a:rPr lang="en-US" altLang="zh-CN" sz="2800" dirty="0" smtClean="0">
                <a:solidFill>
                  <a:srgbClr val="FF0000"/>
                </a:solidFill>
              </a:rPr>
              <a:t>View</a:t>
            </a:r>
            <a:endParaRPr lang="zh-CN" altLang="en-US" sz="2800" dirty="0">
              <a:solidFill>
                <a:srgbClr val="FF0000"/>
              </a:solidFill>
            </a:endParaRPr>
          </a:p>
        </p:txBody>
      </p:sp>
      <p:sp>
        <p:nvSpPr>
          <p:cNvPr id="18435" name="Rectangle 3"/>
          <p:cNvSpPr>
            <a:spLocks noGrp="1" noChangeArrowheads="1"/>
          </p:cNvSpPr>
          <p:nvPr>
            <p:ph type="body" idx="4294967295"/>
          </p:nvPr>
        </p:nvSpPr>
        <p:spPr>
          <a:xfrm>
            <a:off x="323528" y="1476006"/>
            <a:ext cx="8589640" cy="4248497"/>
          </a:xfrm>
        </p:spPr>
        <p:txBody>
          <a:bodyPr/>
          <a:lstStyle/>
          <a:p>
            <a:pPr>
              <a:lnSpc>
                <a:spcPct val="125000"/>
              </a:lnSpc>
              <a:spcBef>
                <a:spcPts val="0"/>
              </a:spcBef>
              <a:spcAft>
                <a:spcPts val="600"/>
              </a:spcAft>
            </a:pPr>
            <a:r>
              <a:rPr lang="zh-CN" altLang="en-US" sz="2400" dirty="0"/>
              <a:t>右键单击 </a:t>
            </a:r>
            <a:r>
              <a:rPr lang="en-US" altLang="zh-CN" sz="2400" dirty="0" smtClean="0"/>
              <a:t>Index()</a:t>
            </a:r>
            <a:r>
              <a:rPr lang="zh-CN" altLang="en-US" sz="2400" dirty="0" smtClean="0"/>
              <a:t>方法的空白处</a:t>
            </a:r>
            <a:r>
              <a:rPr lang="en-US" altLang="zh-CN" sz="2400" dirty="0" smtClean="0"/>
              <a:t> </a:t>
            </a:r>
            <a:r>
              <a:rPr lang="zh-CN" altLang="en-US" sz="2400" dirty="0" smtClean="0"/>
              <a:t>→ 添加视图 </a:t>
            </a:r>
            <a:r>
              <a:rPr lang="en-US" altLang="zh-CN" sz="2400" dirty="0" smtClean="0"/>
              <a:t> </a:t>
            </a:r>
            <a:r>
              <a:rPr lang="zh-CN" altLang="en-US" sz="2400" dirty="0" smtClean="0"/>
              <a:t>→ 视图默认为</a:t>
            </a:r>
            <a:r>
              <a:rPr lang="en-US" altLang="zh-CN" sz="2400" dirty="0" smtClean="0"/>
              <a:t>Index</a:t>
            </a:r>
            <a:r>
              <a:rPr lang="zh-CN" altLang="en-US" sz="2400" dirty="0" smtClean="0"/>
              <a:t>，模板项选择</a:t>
            </a:r>
            <a:r>
              <a:rPr lang="en-US" altLang="zh-CN" sz="2400" dirty="0" smtClean="0"/>
              <a:t>Empty</a:t>
            </a:r>
            <a:r>
              <a:rPr lang="zh-CN" altLang="en-US" sz="2400" dirty="0" smtClean="0"/>
              <a:t>，并勾选使用布局页。</a:t>
            </a:r>
            <a:endParaRPr lang="en-US" altLang="zh-CN" sz="2400" dirty="0" smtClean="0"/>
          </a:p>
        </p:txBody>
      </p:sp>
      <p:pic>
        <p:nvPicPr>
          <p:cNvPr id="5" name="图片 4"/>
          <p:cNvPicPr>
            <a:picLocks noChangeAspect="1"/>
          </p:cNvPicPr>
          <p:nvPr/>
        </p:nvPicPr>
        <p:blipFill>
          <a:blip r:embed="rId1"/>
          <a:stretch>
            <a:fillRect/>
          </a:stretch>
        </p:blipFill>
        <p:spPr>
          <a:xfrm>
            <a:off x="827584" y="2564904"/>
            <a:ext cx="5195455" cy="4035136"/>
          </a:xfrm>
          <a:prstGeom prst="rect">
            <a:avLst/>
          </a:prstGeom>
        </p:spPr>
      </p:pic>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923829"/>
            <a:ext cx="376237"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883" y="3384798"/>
            <a:ext cx="376237"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157" y="5103404"/>
            <a:ext cx="376237"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a:picLocks noChangeAspect="1"/>
          </p:cNvPicPr>
          <p:nvPr/>
        </p:nvPicPr>
        <p:blipFill>
          <a:blip r:embed="rId3"/>
          <a:stretch>
            <a:fillRect/>
          </a:stretch>
        </p:blipFill>
        <p:spPr>
          <a:xfrm>
            <a:off x="6218356" y="3104033"/>
            <a:ext cx="2546458" cy="1196529"/>
          </a:xfrm>
          <a:prstGeom prst="rect">
            <a:avLst/>
          </a:prstGeom>
          <a:ln>
            <a:solidFill>
              <a:schemeClr val="tx1"/>
            </a:solidFill>
          </a:ln>
        </p:spPr>
      </p:pic>
      <p:sp>
        <p:nvSpPr>
          <p:cNvPr id="8" name="任意多边形 7"/>
          <p:cNvSpPr/>
          <p:nvPr/>
        </p:nvSpPr>
        <p:spPr>
          <a:xfrm>
            <a:off x="4881282" y="4249271"/>
            <a:ext cx="2581836" cy="1896035"/>
          </a:xfrm>
          <a:custGeom>
            <a:avLst/>
            <a:gdLst>
              <a:gd name="connsiteX0" fmla="*/ 0 w 2581836"/>
              <a:gd name="connsiteY0" fmla="*/ 1896035 h 1896035"/>
              <a:gd name="connsiteX1" fmla="*/ 672353 w 2581836"/>
              <a:gd name="connsiteY1" fmla="*/ 900953 h 1896035"/>
              <a:gd name="connsiteX2" fmla="*/ 2003612 w 2581836"/>
              <a:gd name="connsiteY2" fmla="*/ 806823 h 1896035"/>
              <a:gd name="connsiteX3" fmla="*/ 2581836 w 2581836"/>
              <a:gd name="connsiteY3" fmla="*/ 0 h 1896035"/>
            </a:gdLst>
            <a:ahLst/>
            <a:cxnLst>
              <a:cxn ang="0">
                <a:pos x="connsiteX0" y="connsiteY0"/>
              </a:cxn>
              <a:cxn ang="0">
                <a:pos x="connsiteX1" y="connsiteY1"/>
              </a:cxn>
              <a:cxn ang="0">
                <a:pos x="connsiteX2" y="connsiteY2"/>
              </a:cxn>
              <a:cxn ang="0">
                <a:pos x="connsiteX3" y="connsiteY3"/>
              </a:cxn>
            </a:cxnLst>
            <a:rect l="l" t="t" r="r" b="b"/>
            <a:pathLst>
              <a:path w="2581836" h="1896035">
                <a:moveTo>
                  <a:pt x="0" y="1896035"/>
                </a:moveTo>
                <a:cubicBezTo>
                  <a:pt x="169209" y="1489261"/>
                  <a:pt x="338418" y="1082488"/>
                  <a:pt x="672353" y="900953"/>
                </a:cubicBezTo>
                <a:cubicBezTo>
                  <a:pt x="1006288" y="719418"/>
                  <a:pt x="1685365" y="956982"/>
                  <a:pt x="2003612" y="806823"/>
                </a:cubicBezTo>
                <a:cubicBezTo>
                  <a:pt x="2321859" y="656664"/>
                  <a:pt x="2451847" y="328332"/>
                  <a:pt x="2581836" y="0"/>
                </a:cubicBezTo>
              </a:path>
            </a:pathLst>
          </a:custGeom>
          <a:noFill/>
          <a:ln w="15875">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156176" y="4777988"/>
            <a:ext cx="2663581" cy="523220"/>
          </a:xfrm>
          <a:prstGeom prst="rect">
            <a:avLst/>
          </a:prstGeom>
          <a:solidFill>
            <a:srgbClr val="FFFF00"/>
          </a:solidFill>
          <a:ln>
            <a:solidFill>
              <a:schemeClr val="tx1"/>
            </a:solidFill>
          </a:ln>
        </p:spPr>
        <p:txBody>
          <a:bodyPr wrap="square" rtlCol="0">
            <a:spAutoFit/>
          </a:bodyPr>
          <a:lstStyle/>
          <a:p>
            <a:pPr algn="ctr"/>
            <a:r>
              <a:rPr lang="zh-CN" altLang="en-US" sz="1400" dirty="0" smtClean="0"/>
              <a:t>添加的视图会放在与</a:t>
            </a:r>
            <a:r>
              <a:rPr lang="en-US" altLang="zh-CN" sz="1400" dirty="0" smtClean="0"/>
              <a:t>Controller</a:t>
            </a:r>
            <a:r>
              <a:rPr lang="zh-CN" altLang="en-US" sz="1400" dirty="0" smtClean="0"/>
              <a:t>相同名称的</a:t>
            </a:r>
            <a:r>
              <a:rPr lang="en-US" altLang="zh-CN" sz="1400" dirty="0" smtClean="0"/>
              <a:t>Views</a:t>
            </a:r>
            <a:r>
              <a:rPr lang="zh-CN" altLang="en-US" sz="1400" dirty="0" smtClean="0"/>
              <a:t>文件夹下</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en-US" altLang="zh-CN" sz="2800" dirty="0" err="1" smtClean="0"/>
              <a:t>Index.cshtml</a:t>
            </a:r>
            <a:r>
              <a:rPr lang="zh-CN" altLang="en-US" sz="2800" dirty="0" smtClean="0"/>
              <a:t>视图代码</a:t>
            </a:r>
            <a:endParaRPr lang="zh-CN" altLang="en-US" sz="2800" dirty="0"/>
          </a:p>
        </p:txBody>
      </p:sp>
      <p:sp>
        <p:nvSpPr>
          <p:cNvPr id="6" name="矩形 5"/>
          <p:cNvSpPr/>
          <p:nvPr/>
        </p:nvSpPr>
        <p:spPr>
          <a:xfrm>
            <a:off x="539552" y="1843951"/>
            <a:ext cx="8133836" cy="1785104"/>
          </a:xfrm>
          <a:prstGeom prst="rect">
            <a:avLst/>
          </a:prstGeom>
          <a:ln>
            <a:solidFill>
              <a:schemeClr val="tx1"/>
            </a:solidFill>
          </a:ln>
        </p:spPr>
        <p:txBody>
          <a:bodyPr wrap="square">
            <a:spAutoFit/>
          </a:bodyPr>
          <a:lstStyle/>
          <a:p>
            <a:pPr>
              <a:lnSpc>
                <a:spcPct val="125000"/>
              </a:lnSpc>
            </a:pPr>
            <a:r>
              <a:rPr lang="en-US" altLang="zh-CN" sz="2200" dirty="0" smtClean="0"/>
              <a:t>@{</a:t>
            </a:r>
            <a:endParaRPr lang="en-US" altLang="zh-CN" sz="2200" dirty="0"/>
          </a:p>
          <a:p>
            <a:pPr>
              <a:lnSpc>
                <a:spcPct val="125000"/>
              </a:lnSpc>
            </a:pPr>
            <a:r>
              <a:rPr lang="en-US" altLang="zh-CN" sz="2200" dirty="0"/>
              <a:t>    </a:t>
            </a:r>
            <a:r>
              <a:rPr lang="en-US" altLang="zh-CN" sz="2200" dirty="0" err="1"/>
              <a:t>ViewBag.Title</a:t>
            </a:r>
            <a:r>
              <a:rPr lang="en-US" altLang="zh-CN" sz="2200" dirty="0"/>
              <a:t> = "Index";</a:t>
            </a:r>
            <a:endParaRPr lang="en-US" altLang="zh-CN" sz="2200" dirty="0"/>
          </a:p>
          <a:p>
            <a:pPr>
              <a:lnSpc>
                <a:spcPct val="125000"/>
              </a:lnSpc>
            </a:pPr>
            <a:r>
              <a:rPr lang="en-US" altLang="zh-CN" sz="2200" dirty="0"/>
              <a:t>}</a:t>
            </a:r>
            <a:endParaRPr lang="en-US" altLang="zh-CN" sz="2200" dirty="0"/>
          </a:p>
          <a:p>
            <a:pPr>
              <a:lnSpc>
                <a:spcPct val="125000"/>
              </a:lnSpc>
            </a:pPr>
            <a:r>
              <a:rPr lang="en-US" altLang="zh-CN" sz="2200" dirty="0" smtClean="0"/>
              <a:t>&lt;h2&gt;Hello World&lt;/</a:t>
            </a:r>
            <a:r>
              <a:rPr lang="en-US" altLang="zh-CN" sz="2200" dirty="0"/>
              <a:t>h2</a:t>
            </a:r>
            <a:r>
              <a:rPr lang="en-US" altLang="zh-CN" sz="2200" dirty="0" smtClean="0"/>
              <a:t>&gt;</a:t>
            </a:r>
            <a:endParaRPr lang="en-US" altLang="zh-CN" sz="2200" dirty="0"/>
          </a:p>
        </p:txBody>
      </p:sp>
      <p:sp>
        <p:nvSpPr>
          <p:cNvPr id="4" name="文本框 3"/>
          <p:cNvSpPr txBox="1"/>
          <p:nvPr/>
        </p:nvSpPr>
        <p:spPr>
          <a:xfrm>
            <a:off x="539552" y="3895910"/>
            <a:ext cx="6621668" cy="784830"/>
          </a:xfrm>
          <a:prstGeom prst="rect">
            <a:avLst/>
          </a:prstGeom>
          <a:solidFill>
            <a:srgbClr val="FFFF00"/>
          </a:solidFill>
          <a:ln>
            <a:solidFill>
              <a:schemeClr val="tx1"/>
            </a:solidFill>
          </a:ln>
        </p:spPr>
        <p:txBody>
          <a:bodyPr wrap="square" rtlCol="0">
            <a:spAutoFit/>
          </a:bodyPr>
          <a:lstStyle/>
          <a:p>
            <a:pPr>
              <a:lnSpc>
                <a:spcPct val="125000"/>
              </a:lnSpc>
            </a:pPr>
            <a:r>
              <a:rPr lang="en-US" altLang="zh-CN" sz="1800" dirty="0" err="1" smtClean="0"/>
              <a:t>ViewBag</a:t>
            </a:r>
            <a:r>
              <a:rPr lang="zh-CN" altLang="en-US" sz="1800" dirty="0"/>
              <a:t>：动态视图</a:t>
            </a:r>
            <a:r>
              <a:rPr lang="zh-CN" altLang="en-US" sz="1800" dirty="0" smtClean="0"/>
              <a:t>数据字典</a:t>
            </a:r>
            <a:endParaRPr lang="en-US" altLang="zh-CN" sz="1800" dirty="0" smtClean="0"/>
          </a:p>
          <a:p>
            <a:pPr>
              <a:lnSpc>
                <a:spcPct val="125000"/>
              </a:lnSpc>
            </a:pPr>
            <a:r>
              <a:rPr lang="zh-CN" altLang="en-US" sz="1800" dirty="0" smtClean="0"/>
              <a:t>作用：用于在控制器、视图和布局页之间传递数据</a:t>
            </a:r>
            <a:endParaRPr lang="zh-CN" altLang="en-US" sz="1800" dirty="0"/>
          </a:p>
        </p:txBody>
      </p:sp>
      <p:sp>
        <p:nvSpPr>
          <p:cNvPr id="5" name="矩形 4"/>
          <p:cNvSpPr/>
          <p:nvPr/>
        </p:nvSpPr>
        <p:spPr>
          <a:xfrm>
            <a:off x="539552" y="4942909"/>
            <a:ext cx="6621668" cy="646331"/>
          </a:xfrm>
          <a:prstGeom prst="rect">
            <a:avLst/>
          </a:prstGeom>
          <a:solidFill>
            <a:schemeClr val="bg1">
              <a:lumMod val="95000"/>
            </a:schemeClr>
          </a:solidFill>
          <a:ln>
            <a:solidFill>
              <a:schemeClr val="tx1"/>
            </a:solidFill>
          </a:ln>
        </p:spPr>
        <p:txBody>
          <a:bodyPr wrap="square">
            <a:spAutoFit/>
          </a:bodyPr>
          <a:lstStyle/>
          <a:p>
            <a:r>
              <a:rPr lang="zh-CN" altLang="en-US" sz="1800" dirty="0"/>
              <a:t>试</a:t>
            </a:r>
            <a:r>
              <a:rPr lang="zh-CN" altLang="en-US" sz="1800" dirty="0" smtClean="0"/>
              <a:t>一下：</a:t>
            </a:r>
            <a:endParaRPr lang="en-US" altLang="zh-CN" sz="1800" dirty="0" smtClean="0"/>
          </a:p>
          <a:p>
            <a:r>
              <a:rPr lang="zh-CN" altLang="en-US" sz="1800" dirty="0" smtClean="0"/>
              <a:t>将 </a:t>
            </a:r>
            <a:r>
              <a:rPr lang="en-US" altLang="zh-CN" sz="1800" dirty="0" err="1" smtClean="0"/>
              <a:t>ViewBag.Title</a:t>
            </a:r>
            <a:r>
              <a:rPr lang="en-US" altLang="zh-CN" sz="1800" dirty="0" smtClean="0"/>
              <a:t> </a:t>
            </a:r>
            <a:r>
              <a:rPr lang="en-US" altLang="zh-CN" sz="1800" dirty="0"/>
              <a:t>= </a:t>
            </a:r>
            <a:r>
              <a:rPr lang="en-US" altLang="zh-CN" sz="1800" dirty="0" smtClean="0"/>
              <a:t>“Index”; </a:t>
            </a:r>
            <a:r>
              <a:rPr lang="zh-CN" altLang="en-US" sz="1800" dirty="0" smtClean="0"/>
              <a:t>放在控制器的</a:t>
            </a:r>
            <a:r>
              <a:rPr lang="en-US" altLang="zh-CN" sz="1800" dirty="0" smtClean="0"/>
              <a:t>Index()</a:t>
            </a:r>
            <a:r>
              <a:rPr lang="zh-CN" altLang="en-US" sz="1800" dirty="0" smtClean="0"/>
              <a:t>方法中。</a:t>
            </a:r>
            <a:endParaRPr lang="en-US" altLang="zh-CN" sz="1800" dirty="0"/>
          </a:p>
        </p:txBody>
      </p:sp>
      <p:sp>
        <p:nvSpPr>
          <p:cNvPr id="9" name="文本框 8"/>
          <p:cNvSpPr txBox="1"/>
          <p:nvPr/>
        </p:nvSpPr>
        <p:spPr>
          <a:xfrm>
            <a:off x="4932040" y="2257708"/>
            <a:ext cx="1944216" cy="523220"/>
          </a:xfrm>
          <a:prstGeom prst="rect">
            <a:avLst/>
          </a:prstGeom>
          <a:solidFill>
            <a:srgbClr val="CCFFFF"/>
          </a:solidFill>
          <a:ln>
            <a:solidFill>
              <a:schemeClr val="tx1"/>
            </a:solidFill>
          </a:ln>
        </p:spPr>
        <p:txBody>
          <a:bodyPr wrap="square" rtlCol="0">
            <a:spAutoFit/>
          </a:bodyPr>
          <a:lstStyle/>
          <a:p>
            <a:pPr algn="ctr"/>
            <a:r>
              <a:rPr lang="en-US" altLang="zh-CN" sz="1400" dirty="0" err="1" smtClean="0"/>
              <a:t>ViewBag.Title</a:t>
            </a:r>
            <a:r>
              <a:rPr lang="zh-CN" altLang="en-US" sz="1400" dirty="0" smtClean="0"/>
              <a:t>这个值放在布局文件中显示</a:t>
            </a:r>
            <a:endParaRPr lang="zh-CN" altLang="en-US" sz="1400" dirty="0"/>
          </a:p>
        </p:txBody>
      </p:sp>
      <p:cxnSp>
        <p:nvCxnSpPr>
          <p:cNvPr id="13" name="直接箭头连接符 12"/>
          <p:cNvCxnSpPr/>
          <p:nvPr/>
        </p:nvCxnSpPr>
        <p:spPr>
          <a:xfrm flipH="1">
            <a:off x="4067944" y="2524563"/>
            <a:ext cx="86409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1115616" y="2698285"/>
            <a:ext cx="288032" cy="122648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355976" y="1101132"/>
            <a:ext cx="4464496" cy="369332"/>
          </a:xfrm>
          <a:prstGeom prst="rect">
            <a:avLst/>
          </a:prstGeom>
          <a:solidFill>
            <a:srgbClr val="FFFF00"/>
          </a:solidFill>
          <a:ln>
            <a:solidFill>
              <a:schemeClr val="tx1"/>
            </a:solidFill>
          </a:ln>
        </p:spPr>
        <p:txBody>
          <a:bodyPr wrap="square">
            <a:spAutoFit/>
          </a:bodyPr>
          <a:lstStyle/>
          <a:p>
            <a:r>
              <a:rPr lang="zh-CN" altLang="en-US" sz="1800" dirty="0" smtClean="0"/>
              <a:t>运行：</a:t>
            </a:r>
            <a:r>
              <a:rPr lang="en-US" altLang="zh-CN" sz="1800" dirty="0"/>
              <a:t>http://localhost:31215/HelloWorld/</a:t>
            </a:r>
            <a:endParaRPr lang="en-US" altLang="zh-CN" sz="1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zh-CN" altLang="en-US" sz="2800" dirty="0" smtClean="0"/>
              <a:t>运行</a:t>
            </a:r>
            <a:r>
              <a:rPr lang="en-US" altLang="zh-CN" sz="2800" dirty="0"/>
              <a:t>Action</a:t>
            </a:r>
            <a:endParaRPr lang="zh-CN" altLang="en-US" sz="2800" dirty="0"/>
          </a:p>
        </p:txBody>
      </p:sp>
      <p:sp>
        <p:nvSpPr>
          <p:cNvPr id="17" name="矩形 16"/>
          <p:cNvSpPr/>
          <p:nvPr/>
        </p:nvSpPr>
        <p:spPr>
          <a:xfrm>
            <a:off x="611560" y="2037334"/>
            <a:ext cx="5256584" cy="400110"/>
          </a:xfrm>
          <a:prstGeom prst="rect">
            <a:avLst/>
          </a:prstGeom>
          <a:solidFill>
            <a:srgbClr val="CCFFFF"/>
          </a:solidFill>
          <a:ln>
            <a:solidFill>
              <a:schemeClr val="tx1"/>
            </a:solidFill>
          </a:ln>
        </p:spPr>
        <p:txBody>
          <a:bodyPr wrap="square">
            <a:spAutoFit/>
          </a:bodyPr>
          <a:lstStyle/>
          <a:p>
            <a:r>
              <a:rPr lang="en-US" altLang="zh-CN" dirty="0" smtClean="0"/>
              <a:t>URL</a:t>
            </a:r>
            <a:r>
              <a:rPr lang="zh-CN" altLang="en-US" dirty="0" smtClean="0"/>
              <a:t>：</a:t>
            </a:r>
            <a:r>
              <a:rPr lang="en-US" altLang="zh-CN" dirty="0"/>
              <a:t>http://</a:t>
            </a:r>
            <a:r>
              <a:rPr lang="en-US" altLang="zh-CN" dirty="0" smtClean="0"/>
              <a:t>localhost:31215/HelloWorld</a:t>
            </a:r>
            <a:r>
              <a:rPr lang="en-US" altLang="zh-CN" dirty="0"/>
              <a:t>/</a:t>
            </a:r>
            <a:endParaRPr lang="en-US" altLang="zh-CN" dirty="0"/>
          </a:p>
        </p:txBody>
      </p:sp>
      <p:pic>
        <p:nvPicPr>
          <p:cNvPr id="2" name="图片 1"/>
          <p:cNvPicPr>
            <a:picLocks noChangeAspect="1"/>
          </p:cNvPicPr>
          <p:nvPr/>
        </p:nvPicPr>
        <p:blipFill>
          <a:blip r:embed="rId1"/>
          <a:stretch>
            <a:fillRect/>
          </a:stretch>
        </p:blipFill>
        <p:spPr>
          <a:xfrm>
            <a:off x="611560" y="2865130"/>
            <a:ext cx="4010025" cy="1905000"/>
          </a:xfrm>
          <a:prstGeom prst="rect">
            <a:avLst/>
          </a:prstGeom>
          <a:ln>
            <a:solidFill>
              <a:schemeClr val="tx1"/>
            </a:solidFill>
          </a:ln>
        </p:spPr>
      </p:pic>
      <p:sp>
        <p:nvSpPr>
          <p:cNvPr id="11" name="文本框 10"/>
          <p:cNvSpPr txBox="1"/>
          <p:nvPr/>
        </p:nvSpPr>
        <p:spPr>
          <a:xfrm>
            <a:off x="2771800" y="3573016"/>
            <a:ext cx="1606790" cy="307777"/>
          </a:xfrm>
          <a:prstGeom prst="rect">
            <a:avLst/>
          </a:prstGeom>
          <a:solidFill>
            <a:srgbClr val="FFFF00"/>
          </a:solidFill>
          <a:ln>
            <a:solidFill>
              <a:schemeClr val="tx1"/>
            </a:solidFill>
          </a:ln>
        </p:spPr>
        <p:txBody>
          <a:bodyPr wrap="square" rtlCol="0">
            <a:spAutoFit/>
          </a:bodyPr>
          <a:lstStyle/>
          <a:p>
            <a:pPr algn="ctr"/>
            <a:r>
              <a:rPr lang="zh-CN" altLang="en-US" sz="1400" dirty="0" smtClean="0"/>
              <a:t>结果</a:t>
            </a:r>
            <a:r>
              <a:rPr lang="en-US" altLang="zh-CN" sz="1400" dirty="0" smtClean="0"/>
              <a:t>=</a:t>
            </a:r>
            <a:r>
              <a:rPr lang="zh-CN" altLang="en-US" sz="1400" dirty="0" smtClean="0"/>
              <a:t>视图</a:t>
            </a:r>
            <a:r>
              <a:rPr lang="en-US" altLang="zh-CN" sz="1400" dirty="0" smtClean="0"/>
              <a:t>+</a:t>
            </a:r>
            <a:r>
              <a:rPr lang="zh-CN" altLang="en-US" sz="1400" dirty="0" smtClean="0"/>
              <a:t>布局</a:t>
            </a:r>
            <a:endParaRPr lang="zh-CN" altLang="en-US" sz="1400" dirty="0"/>
          </a:p>
        </p:txBody>
      </p:sp>
      <p:sp>
        <p:nvSpPr>
          <p:cNvPr id="12" name="文本框 11"/>
          <p:cNvSpPr txBox="1"/>
          <p:nvPr/>
        </p:nvSpPr>
        <p:spPr>
          <a:xfrm>
            <a:off x="5076056" y="1651922"/>
            <a:ext cx="1082348" cy="307777"/>
          </a:xfrm>
          <a:prstGeom prst="rect">
            <a:avLst/>
          </a:prstGeom>
          <a:solidFill>
            <a:srgbClr val="FFFF00"/>
          </a:solidFill>
          <a:ln>
            <a:solidFill>
              <a:schemeClr val="tx1"/>
            </a:solidFill>
          </a:ln>
        </p:spPr>
        <p:txBody>
          <a:bodyPr wrap="none" rtlCol="0">
            <a:spAutoFit/>
          </a:bodyPr>
          <a:lstStyle/>
          <a:p>
            <a:r>
              <a:rPr lang="zh-CN" altLang="en-US" sz="1400" dirty="0" smtClean="0"/>
              <a:t>控制器名称</a:t>
            </a:r>
            <a:endParaRPr lang="zh-CN" altLang="en-US" sz="1400" dirty="0"/>
          </a:p>
        </p:txBody>
      </p:sp>
      <p:sp>
        <p:nvSpPr>
          <p:cNvPr id="14" name="任意多边形 13"/>
          <p:cNvSpPr/>
          <p:nvPr/>
        </p:nvSpPr>
        <p:spPr>
          <a:xfrm>
            <a:off x="4740951" y="1761957"/>
            <a:ext cx="314352" cy="352464"/>
          </a:xfrm>
          <a:custGeom>
            <a:avLst/>
            <a:gdLst>
              <a:gd name="connsiteX0" fmla="*/ 314352 w 314352"/>
              <a:gd name="connsiteY0" fmla="*/ 83523 h 352464"/>
              <a:gd name="connsiteX1" fmla="*/ 31964 w 314352"/>
              <a:gd name="connsiteY1" fmla="*/ 16288 h 352464"/>
              <a:gd name="connsiteX2" fmla="*/ 18517 w 314352"/>
              <a:gd name="connsiteY2" fmla="*/ 352464 h 352464"/>
            </a:gdLst>
            <a:ahLst/>
            <a:cxnLst>
              <a:cxn ang="0">
                <a:pos x="connsiteX0" y="connsiteY0"/>
              </a:cxn>
              <a:cxn ang="0">
                <a:pos x="connsiteX1" y="connsiteY1"/>
              </a:cxn>
              <a:cxn ang="0">
                <a:pos x="connsiteX2" y="connsiteY2"/>
              </a:cxn>
            </a:cxnLst>
            <a:rect l="l" t="t" r="r" b="b"/>
            <a:pathLst>
              <a:path w="314352" h="352464">
                <a:moveTo>
                  <a:pt x="314352" y="83523"/>
                </a:moveTo>
                <a:cubicBezTo>
                  <a:pt x="197811" y="27494"/>
                  <a:pt x="81270" y="-28535"/>
                  <a:pt x="31964" y="16288"/>
                </a:cubicBezTo>
                <a:cubicBezTo>
                  <a:pt x="-17342" y="61111"/>
                  <a:pt x="587" y="206787"/>
                  <a:pt x="18517" y="352464"/>
                </a:cubicBezTo>
              </a:path>
            </a:pathLst>
          </a:custGeom>
          <a:noFill/>
          <a:ln w="9525">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643353" y="2506343"/>
            <a:ext cx="1160895" cy="307777"/>
          </a:xfrm>
          <a:prstGeom prst="rect">
            <a:avLst/>
          </a:prstGeom>
          <a:solidFill>
            <a:srgbClr val="FFFF00"/>
          </a:solidFill>
          <a:ln>
            <a:solidFill>
              <a:schemeClr val="tx1"/>
            </a:solidFill>
          </a:ln>
        </p:spPr>
        <p:txBody>
          <a:bodyPr wrap="none" rtlCol="0">
            <a:spAutoFit/>
          </a:bodyPr>
          <a:lstStyle/>
          <a:p>
            <a:r>
              <a:rPr lang="zh-CN" altLang="en-US" sz="1400" dirty="0" smtClean="0"/>
              <a:t>默认为</a:t>
            </a:r>
            <a:r>
              <a:rPr lang="en-US" altLang="zh-CN" sz="1400" dirty="0" smtClean="0"/>
              <a:t>Index</a:t>
            </a:r>
            <a:endParaRPr lang="zh-CN" altLang="en-US" sz="1400" dirty="0"/>
          </a:p>
        </p:txBody>
      </p:sp>
      <p:sp>
        <p:nvSpPr>
          <p:cNvPr id="18" name="任意多边形 17"/>
          <p:cNvSpPr/>
          <p:nvPr/>
        </p:nvSpPr>
        <p:spPr>
          <a:xfrm flipV="1">
            <a:off x="5292080" y="2373385"/>
            <a:ext cx="335105" cy="308003"/>
          </a:xfrm>
          <a:custGeom>
            <a:avLst/>
            <a:gdLst>
              <a:gd name="connsiteX0" fmla="*/ 314352 w 314352"/>
              <a:gd name="connsiteY0" fmla="*/ 83523 h 352464"/>
              <a:gd name="connsiteX1" fmla="*/ 31964 w 314352"/>
              <a:gd name="connsiteY1" fmla="*/ 16288 h 352464"/>
              <a:gd name="connsiteX2" fmla="*/ 18517 w 314352"/>
              <a:gd name="connsiteY2" fmla="*/ 352464 h 352464"/>
            </a:gdLst>
            <a:ahLst/>
            <a:cxnLst>
              <a:cxn ang="0">
                <a:pos x="connsiteX0" y="connsiteY0"/>
              </a:cxn>
              <a:cxn ang="0">
                <a:pos x="connsiteX1" y="connsiteY1"/>
              </a:cxn>
              <a:cxn ang="0">
                <a:pos x="connsiteX2" y="connsiteY2"/>
              </a:cxn>
            </a:cxnLst>
            <a:rect l="l" t="t" r="r" b="b"/>
            <a:pathLst>
              <a:path w="314352" h="352464">
                <a:moveTo>
                  <a:pt x="314352" y="83523"/>
                </a:moveTo>
                <a:cubicBezTo>
                  <a:pt x="197811" y="27494"/>
                  <a:pt x="81270" y="-28535"/>
                  <a:pt x="31964" y="16288"/>
                </a:cubicBezTo>
                <a:cubicBezTo>
                  <a:pt x="-17342" y="61111"/>
                  <a:pt x="587" y="206787"/>
                  <a:pt x="18517" y="352464"/>
                </a:cubicBezTo>
              </a:path>
            </a:pathLst>
          </a:custGeom>
          <a:noFill/>
          <a:ln w="9525">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33002" y="1988840"/>
            <a:ext cx="3821750" cy="276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0" name="Rectangle 2"/>
          <p:cNvSpPr>
            <a:spLocks noGrp="1" noChangeArrowheads="1"/>
          </p:cNvSpPr>
          <p:nvPr>
            <p:ph type="title" idx="4294967295"/>
          </p:nvPr>
        </p:nvSpPr>
        <p:spPr/>
        <p:txBody>
          <a:bodyPr/>
          <a:lstStyle/>
          <a:p>
            <a:r>
              <a:rPr lang="zh-CN" altLang="en-US" sz="3200" dirty="0" smtClean="0"/>
              <a:t>第</a:t>
            </a:r>
            <a:r>
              <a:rPr lang="en-US" altLang="zh-CN" sz="3200" dirty="0" smtClean="0"/>
              <a:t>10</a:t>
            </a:r>
            <a:r>
              <a:rPr lang="zh-CN" altLang="en-US" sz="3200" dirty="0" smtClean="0"/>
              <a:t>章  </a:t>
            </a:r>
            <a:r>
              <a:rPr lang="en-US" altLang="zh-CN" sz="3200" dirty="0" smtClean="0"/>
              <a:t>MVC</a:t>
            </a:r>
            <a:r>
              <a:rPr lang="zh-CN" altLang="en-US" sz="3200" dirty="0"/>
              <a:t>编程初步</a:t>
            </a:r>
            <a:endParaRPr lang="zh-CN" altLang="en-US" sz="3200" dirty="0" smtClean="0"/>
          </a:p>
        </p:txBody>
      </p:sp>
      <p:sp>
        <p:nvSpPr>
          <p:cNvPr id="17411" name="Rectangle 3"/>
          <p:cNvSpPr>
            <a:spLocks noGrp="1" noChangeArrowheads="1"/>
          </p:cNvSpPr>
          <p:nvPr>
            <p:ph type="body" idx="4294967295"/>
          </p:nvPr>
        </p:nvSpPr>
        <p:spPr/>
        <p:txBody>
          <a:bodyPr/>
          <a:lstStyle/>
          <a:p>
            <a:pPr>
              <a:lnSpc>
                <a:spcPct val="120000"/>
              </a:lnSpc>
              <a:buNone/>
            </a:pPr>
            <a:r>
              <a:rPr lang="en-US" altLang="zh-CN" dirty="0" smtClean="0"/>
              <a:t>10.1  </a:t>
            </a:r>
            <a:r>
              <a:rPr lang="zh-CN" altLang="en-US" dirty="0" smtClean="0">
                <a:hlinkClick r:id="rId2" action="ppaction://hlinksldjump"/>
              </a:rPr>
              <a:t>基本概念</a:t>
            </a:r>
            <a:endParaRPr lang="zh-CN" altLang="en-US" dirty="0" smtClean="0"/>
          </a:p>
          <a:p>
            <a:pPr>
              <a:lnSpc>
                <a:spcPct val="120000"/>
              </a:lnSpc>
              <a:buNone/>
            </a:pPr>
            <a:r>
              <a:rPr lang="en-US" altLang="zh-CN" dirty="0" smtClean="0"/>
              <a:t>10.2  </a:t>
            </a:r>
            <a:r>
              <a:rPr lang="zh-CN" altLang="en-US" dirty="0" smtClean="0">
                <a:hlinkClick r:id="rId3" action="ppaction://hlinksldjump"/>
              </a:rPr>
              <a:t>控制器和视图</a:t>
            </a:r>
            <a:endParaRPr lang="en-US" altLang="zh-CN" dirty="0" smtClean="0"/>
          </a:p>
          <a:p>
            <a:pPr>
              <a:lnSpc>
                <a:spcPct val="120000"/>
              </a:lnSpc>
              <a:buNone/>
            </a:pPr>
            <a:r>
              <a:rPr lang="en-US" altLang="zh-CN" dirty="0" smtClean="0"/>
              <a:t>10.3  </a:t>
            </a:r>
            <a:r>
              <a:rPr lang="en-US" altLang="zh-CN" dirty="0">
                <a:hlinkClick r:id="rId4" action="ppaction://hlinksldjump"/>
              </a:rPr>
              <a:t>URL</a:t>
            </a:r>
            <a:r>
              <a:rPr lang="zh-CN" altLang="en-US" dirty="0" smtClean="0">
                <a:hlinkClick r:id="rId4" action="ppaction://hlinksldjump"/>
              </a:rPr>
              <a:t>路由</a:t>
            </a:r>
            <a:endParaRPr lang="en-US" altLang="zh-CN" dirty="0" smtClean="0"/>
          </a:p>
          <a:p>
            <a:pPr>
              <a:lnSpc>
                <a:spcPct val="120000"/>
              </a:lnSpc>
              <a:buNone/>
            </a:pPr>
            <a:r>
              <a:rPr lang="en-US" altLang="zh-CN" dirty="0" smtClean="0"/>
              <a:t>10.4  </a:t>
            </a:r>
            <a:r>
              <a:rPr lang="zh-CN" altLang="en-US" dirty="0" smtClean="0">
                <a:hlinkClick r:id="rId5" action="ppaction://hlinksldjump"/>
              </a:rPr>
              <a:t>控制器向视图传值</a:t>
            </a:r>
            <a:r>
              <a:rPr lang="zh-CN" altLang="en-US" dirty="0">
                <a:hlinkClick r:id="rId5" action="ppaction://hlinksldjump"/>
              </a:rPr>
              <a:t>的</a:t>
            </a:r>
            <a:r>
              <a:rPr lang="zh-CN" altLang="en-US" dirty="0" smtClean="0">
                <a:hlinkClick r:id="rId5" action="ppaction://hlinksldjump"/>
              </a:rPr>
              <a:t>方法</a:t>
            </a:r>
            <a:endParaRPr lang="en-US" altLang="zh-CN" dirty="0" smtClean="0"/>
          </a:p>
          <a:p>
            <a:pPr>
              <a:lnSpc>
                <a:spcPct val="120000"/>
              </a:lnSpc>
              <a:buNone/>
            </a:pPr>
            <a:r>
              <a:rPr lang="en-US" altLang="zh-CN" dirty="0" smtClean="0"/>
              <a:t>10.5  </a:t>
            </a:r>
            <a:r>
              <a:rPr lang="en-US" altLang="zh-CN" dirty="0" smtClean="0">
                <a:hlinkClick r:id="rId6" action="ppaction://hlinksldjump"/>
              </a:rPr>
              <a:t>ActionResult</a:t>
            </a:r>
            <a:r>
              <a:rPr lang="zh-CN" altLang="en-US" dirty="0" smtClean="0">
                <a:hlinkClick r:id="rId6" action="ppaction://hlinksldjump"/>
              </a:rPr>
              <a:t>返回值</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en-US" altLang="zh-CN" sz="2800" dirty="0" smtClean="0">
                <a:solidFill>
                  <a:srgbClr val="FF0000"/>
                </a:solidFill>
              </a:rPr>
              <a:t>3. </a:t>
            </a:r>
            <a:r>
              <a:rPr lang="zh-CN" altLang="en-US" sz="2800" dirty="0" smtClean="0">
                <a:solidFill>
                  <a:srgbClr val="FF0000"/>
                </a:solidFill>
              </a:rPr>
              <a:t>添加</a:t>
            </a:r>
            <a:r>
              <a:rPr lang="en-US" altLang="zh-CN" sz="2800" dirty="0" smtClean="0">
                <a:solidFill>
                  <a:srgbClr val="FF0000"/>
                </a:solidFill>
              </a:rPr>
              <a:t>Action</a:t>
            </a:r>
            <a:r>
              <a:rPr lang="zh-CN" altLang="en-US" sz="2800" dirty="0" smtClean="0">
                <a:solidFill>
                  <a:srgbClr val="FF0000"/>
                </a:solidFill>
              </a:rPr>
              <a:t>和</a:t>
            </a:r>
            <a:r>
              <a:rPr lang="en-US" altLang="zh-CN" sz="2800" dirty="0" smtClean="0">
                <a:solidFill>
                  <a:srgbClr val="FF0000"/>
                </a:solidFill>
              </a:rPr>
              <a:t>View</a:t>
            </a:r>
            <a:endParaRPr lang="zh-CN" altLang="en-US" sz="2800" dirty="0">
              <a:solidFill>
                <a:srgbClr val="FF0000"/>
              </a:solidFill>
            </a:endParaRPr>
          </a:p>
        </p:txBody>
      </p:sp>
      <p:sp>
        <p:nvSpPr>
          <p:cNvPr id="6" name="矩形 5"/>
          <p:cNvSpPr/>
          <p:nvPr/>
        </p:nvSpPr>
        <p:spPr>
          <a:xfrm>
            <a:off x="323528" y="1843951"/>
            <a:ext cx="4752528" cy="2529923"/>
          </a:xfrm>
          <a:prstGeom prst="rect">
            <a:avLst/>
          </a:prstGeom>
          <a:ln>
            <a:solidFill>
              <a:schemeClr val="tx1"/>
            </a:solidFill>
          </a:ln>
        </p:spPr>
        <p:txBody>
          <a:bodyPr wrap="square">
            <a:spAutoFit/>
          </a:bodyPr>
          <a:lstStyle/>
          <a:p>
            <a:pPr>
              <a:lnSpc>
                <a:spcPct val="110000"/>
              </a:lnSpc>
            </a:pPr>
            <a:r>
              <a:rPr lang="en-US" altLang="zh-CN" sz="1800" dirty="0"/>
              <a:t>public class </a:t>
            </a:r>
            <a:r>
              <a:rPr lang="en-US" altLang="zh-CN" sz="1800" dirty="0" err="1"/>
              <a:t>HelloWorldController</a:t>
            </a:r>
            <a:r>
              <a:rPr lang="en-US" altLang="zh-CN" sz="1800" dirty="0"/>
              <a:t> : Controller</a:t>
            </a:r>
            <a:endParaRPr lang="en-US" altLang="zh-CN" sz="1800" dirty="0"/>
          </a:p>
          <a:p>
            <a:pPr>
              <a:lnSpc>
                <a:spcPct val="110000"/>
              </a:lnSpc>
            </a:pPr>
            <a:r>
              <a:rPr lang="en-US" altLang="zh-CN" sz="1800" dirty="0" smtClean="0"/>
              <a:t>{       …</a:t>
            </a:r>
            <a:endParaRPr lang="en-US" altLang="zh-CN" sz="1800" dirty="0" smtClean="0"/>
          </a:p>
          <a:p>
            <a:pPr>
              <a:lnSpc>
                <a:spcPct val="110000"/>
              </a:lnSpc>
            </a:pPr>
            <a:r>
              <a:rPr lang="en-US" altLang="zh-CN" sz="1800" dirty="0">
                <a:solidFill>
                  <a:srgbClr val="FF0000"/>
                </a:solidFill>
              </a:rPr>
              <a:t>        public ActionResult Welcome</a:t>
            </a:r>
            <a:r>
              <a:rPr lang="en-US" altLang="zh-CN" sz="1800" dirty="0" smtClean="0">
                <a:solidFill>
                  <a:srgbClr val="FF0000"/>
                </a:solidFill>
              </a:rPr>
              <a:t>( </a:t>
            </a:r>
            <a:r>
              <a:rPr lang="en-US" altLang="zh-CN" sz="1800" dirty="0" err="1" smtClean="0">
                <a:solidFill>
                  <a:srgbClr val="0000FF"/>
                </a:solidFill>
              </a:rPr>
              <a:t>int</a:t>
            </a:r>
            <a:r>
              <a:rPr lang="en-US" altLang="zh-CN" sz="1800" dirty="0" smtClean="0">
                <a:solidFill>
                  <a:srgbClr val="0000FF"/>
                </a:solidFill>
              </a:rPr>
              <a:t> id </a:t>
            </a:r>
            <a:r>
              <a:rPr lang="en-US" altLang="zh-CN" sz="1800" dirty="0" smtClean="0">
                <a:solidFill>
                  <a:srgbClr val="FF0000"/>
                </a:solidFill>
              </a:rPr>
              <a:t>)</a:t>
            </a:r>
            <a:endParaRPr lang="en-US" altLang="zh-CN" sz="1800" dirty="0">
              <a:solidFill>
                <a:srgbClr val="FF0000"/>
              </a:solidFill>
            </a:endParaRPr>
          </a:p>
          <a:p>
            <a:pPr>
              <a:lnSpc>
                <a:spcPct val="110000"/>
              </a:lnSpc>
            </a:pPr>
            <a:r>
              <a:rPr lang="en-US" altLang="zh-CN" sz="1800" dirty="0">
                <a:solidFill>
                  <a:srgbClr val="FF0000"/>
                </a:solidFill>
              </a:rPr>
              <a:t>        {</a:t>
            </a:r>
            <a:endParaRPr lang="en-US" altLang="zh-CN" sz="1800" dirty="0">
              <a:solidFill>
                <a:srgbClr val="FF0000"/>
              </a:solidFill>
            </a:endParaRPr>
          </a:p>
          <a:p>
            <a:pPr>
              <a:lnSpc>
                <a:spcPct val="110000"/>
              </a:lnSpc>
            </a:pPr>
            <a:r>
              <a:rPr lang="en-US" altLang="zh-CN" sz="1800" dirty="0"/>
              <a:t>            </a:t>
            </a:r>
            <a:r>
              <a:rPr lang="en-US" altLang="zh-CN" sz="1800" dirty="0" err="1">
                <a:solidFill>
                  <a:srgbClr val="0000FF"/>
                </a:solidFill>
              </a:rPr>
              <a:t>ViewBag.Message</a:t>
            </a:r>
            <a:r>
              <a:rPr lang="en-US" altLang="zh-CN" sz="1800" dirty="0">
                <a:solidFill>
                  <a:srgbClr val="0000FF"/>
                </a:solidFill>
              </a:rPr>
              <a:t> = id;</a:t>
            </a:r>
            <a:endParaRPr lang="en-US" altLang="zh-CN" sz="1800" dirty="0">
              <a:solidFill>
                <a:srgbClr val="0000FF"/>
              </a:solidFill>
            </a:endParaRPr>
          </a:p>
          <a:p>
            <a:pPr>
              <a:lnSpc>
                <a:spcPct val="110000"/>
              </a:lnSpc>
            </a:pPr>
            <a:r>
              <a:rPr lang="en-US" altLang="zh-CN" sz="1800" dirty="0"/>
              <a:t>            return View();</a:t>
            </a:r>
            <a:endParaRPr lang="en-US" altLang="zh-CN" sz="1800" dirty="0"/>
          </a:p>
          <a:p>
            <a:pPr>
              <a:lnSpc>
                <a:spcPct val="110000"/>
              </a:lnSpc>
            </a:pPr>
            <a:r>
              <a:rPr lang="en-US" altLang="zh-CN" sz="1800" dirty="0">
                <a:solidFill>
                  <a:srgbClr val="FF0000"/>
                </a:solidFill>
              </a:rPr>
              <a:t>        </a:t>
            </a:r>
            <a:r>
              <a:rPr lang="en-US" altLang="zh-CN" sz="1800" dirty="0" smtClean="0">
                <a:solidFill>
                  <a:srgbClr val="FF0000"/>
                </a:solidFill>
              </a:rPr>
              <a:t>}</a:t>
            </a:r>
            <a:endParaRPr lang="en-US" altLang="zh-CN" sz="1800" dirty="0" smtClean="0">
              <a:solidFill>
                <a:srgbClr val="FF0000"/>
              </a:solidFill>
            </a:endParaRPr>
          </a:p>
          <a:p>
            <a:pPr>
              <a:lnSpc>
                <a:spcPct val="110000"/>
              </a:lnSpc>
            </a:pPr>
            <a:r>
              <a:rPr lang="en-US" altLang="zh-CN" sz="1800" dirty="0" smtClean="0"/>
              <a:t>}</a:t>
            </a:r>
            <a:endParaRPr lang="zh-CN" altLang="en-US" sz="1800" dirty="0"/>
          </a:p>
        </p:txBody>
      </p:sp>
      <p:sp>
        <p:nvSpPr>
          <p:cNvPr id="5" name="矩形 4"/>
          <p:cNvSpPr/>
          <p:nvPr/>
        </p:nvSpPr>
        <p:spPr>
          <a:xfrm>
            <a:off x="4283968" y="3331848"/>
            <a:ext cx="4608512" cy="1615827"/>
          </a:xfrm>
          <a:prstGeom prst="rect">
            <a:avLst/>
          </a:prstGeom>
          <a:solidFill>
            <a:schemeClr val="bg1"/>
          </a:solidFill>
          <a:ln>
            <a:solidFill>
              <a:schemeClr val="tx1"/>
            </a:solidFill>
          </a:ln>
        </p:spPr>
        <p:txBody>
          <a:bodyPr wrap="square">
            <a:spAutoFit/>
          </a:bodyPr>
          <a:lstStyle/>
          <a:p>
            <a:pPr>
              <a:lnSpc>
                <a:spcPct val="110000"/>
              </a:lnSpc>
            </a:pPr>
            <a:r>
              <a:rPr lang="en-US" altLang="zh-CN" sz="1800" dirty="0"/>
              <a:t>@{</a:t>
            </a:r>
            <a:endParaRPr lang="en-US" altLang="zh-CN" sz="1800" dirty="0"/>
          </a:p>
          <a:p>
            <a:pPr>
              <a:lnSpc>
                <a:spcPct val="110000"/>
              </a:lnSpc>
            </a:pPr>
            <a:r>
              <a:rPr lang="en-US" altLang="zh-CN" sz="1800" dirty="0"/>
              <a:t>    </a:t>
            </a:r>
            <a:r>
              <a:rPr lang="en-US" altLang="zh-CN" sz="1800" dirty="0" err="1"/>
              <a:t>ViewBag.Title</a:t>
            </a:r>
            <a:r>
              <a:rPr lang="en-US" altLang="zh-CN" sz="1800" dirty="0"/>
              <a:t> = "Welcome";</a:t>
            </a:r>
            <a:endParaRPr lang="en-US" altLang="zh-CN" sz="1800" dirty="0"/>
          </a:p>
          <a:p>
            <a:pPr>
              <a:lnSpc>
                <a:spcPct val="110000"/>
              </a:lnSpc>
            </a:pPr>
            <a:r>
              <a:rPr lang="en-US" altLang="zh-CN" sz="1800" dirty="0"/>
              <a:t>}</a:t>
            </a:r>
            <a:endParaRPr lang="en-US" altLang="zh-CN" sz="1800" dirty="0"/>
          </a:p>
          <a:p>
            <a:pPr>
              <a:lnSpc>
                <a:spcPct val="110000"/>
              </a:lnSpc>
            </a:pPr>
            <a:endParaRPr lang="en-US" altLang="zh-CN" sz="1800" dirty="0"/>
          </a:p>
          <a:p>
            <a:pPr>
              <a:lnSpc>
                <a:spcPct val="110000"/>
              </a:lnSpc>
            </a:pPr>
            <a:r>
              <a:rPr lang="en-US" altLang="zh-CN" sz="1800" dirty="0"/>
              <a:t>&lt;h2&gt;</a:t>
            </a:r>
            <a:r>
              <a:rPr lang="zh-CN" altLang="en-US" sz="1800" dirty="0"/>
              <a:t>输入的值</a:t>
            </a:r>
            <a:r>
              <a:rPr lang="en-US" altLang="zh-CN" sz="1800" dirty="0"/>
              <a:t>=@</a:t>
            </a:r>
            <a:r>
              <a:rPr lang="en-US" altLang="zh-CN" sz="1800" dirty="0" err="1"/>
              <a:t>ViewBag.Message</a:t>
            </a:r>
            <a:r>
              <a:rPr lang="en-US" altLang="zh-CN" sz="1800" dirty="0"/>
              <a:t>&lt;/h2&gt;</a:t>
            </a:r>
            <a:endParaRPr lang="zh-CN" altLang="en-US" sz="1800" dirty="0"/>
          </a:p>
        </p:txBody>
      </p:sp>
      <p:sp>
        <p:nvSpPr>
          <p:cNvPr id="7" name="矩形 6"/>
          <p:cNvSpPr/>
          <p:nvPr/>
        </p:nvSpPr>
        <p:spPr>
          <a:xfrm>
            <a:off x="7232394" y="3162571"/>
            <a:ext cx="1440160" cy="338554"/>
          </a:xfrm>
          <a:prstGeom prst="rect">
            <a:avLst/>
          </a:prstGeom>
          <a:solidFill>
            <a:srgbClr val="FFFF00"/>
          </a:solidFill>
          <a:ln>
            <a:solidFill>
              <a:schemeClr val="tx1"/>
            </a:solidFill>
          </a:ln>
        </p:spPr>
        <p:txBody>
          <a:bodyPr wrap="square">
            <a:spAutoFit/>
          </a:bodyPr>
          <a:lstStyle/>
          <a:p>
            <a:pPr algn="ctr"/>
            <a:r>
              <a:rPr lang="en-US" altLang="zh-CN" sz="1600" dirty="0" smtClean="0"/>
              <a:t>Welcome</a:t>
            </a:r>
            <a:r>
              <a:rPr lang="zh-CN" altLang="en-US" sz="1600" dirty="0" smtClean="0"/>
              <a:t>视图</a:t>
            </a:r>
            <a:endParaRPr lang="en-US" altLang="zh-CN" sz="1600" dirty="0"/>
          </a:p>
        </p:txBody>
      </p:sp>
      <p:cxnSp>
        <p:nvCxnSpPr>
          <p:cNvPr id="3" name="直接箭头连接符 2"/>
          <p:cNvCxnSpPr/>
          <p:nvPr/>
        </p:nvCxnSpPr>
        <p:spPr>
          <a:xfrm>
            <a:off x="2699792" y="3573016"/>
            <a:ext cx="1584176" cy="566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407104" y="2039861"/>
            <a:ext cx="3154327" cy="523220"/>
          </a:xfrm>
          <a:prstGeom prst="rect">
            <a:avLst/>
          </a:prstGeom>
          <a:solidFill>
            <a:srgbClr val="FFFF00"/>
          </a:solidFill>
          <a:ln>
            <a:solidFill>
              <a:schemeClr val="tx1"/>
            </a:solidFill>
          </a:ln>
        </p:spPr>
        <p:txBody>
          <a:bodyPr wrap="square" rtlCol="0">
            <a:spAutoFit/>
          </a:bodyPr>
          <a:lstStyle/>
          <a:p>
            <a:r>
              <a:rPr lang="zh-CN" altLang="en-US" sz="1400" dirty="0" smtClean="0"/>
              <a:t>注意：这里的参数名称必须是</a:t>
            </a:r>
            <a:r>
              <a:rPr lang="en-US" altLang="zh-CN" sz="1400" dirty="0" smtClean="0"/>
              <a:t>id</a:t>
            </a:r>
            <a:r>
              <a:rPr lang="zh-CN" altLang="en-US" sz="1400" dirty="0" smtClean="0"/>
              <a:t>，才能用后页提到的</a:t>
            </a:r>
            <a:r>
              <a:rPr lang="en-US" altLang="zh-CN" sz="1400" dirty="0" smtClean="0"/>
              <a:t>MVC</a:t>
            </a:r>
            <a:r>
              <a:rPr lang="zh-CN" altLang="en-US" sz="1400" dirty="0" smtClean="0"/>
              <a:t>方式</a:t>
            </a:r>
            <a:r>
              <a:rPr lang="en-US" altLang="zh-CN" sz="1400" dirty="0" smtClean="0"/>
              <a:t>URL</a:t>
            </a:r>
            <a:r>
              <a:rPr lang="zh-CN" altLang="en-US" sz="1400" dirty="0" smtClean="0"/>
              <a:t>路由。</a:t>
            </a:r>
            <a:endParaRPr lang="zh-CN" altLang="en-US" sz="1400" dirty="0"/>
          </a:p>
        </p:txBody>
      </p:sp>
      <p:sp>
        <p:nvSpPr>
          <p:cNvPr id="10" name="任意多边形 9"/>
          <p:cNvSpPr/>
          <p:nvPr/>
        </p:nvSpPr>
        <p:spPr>
          <a:xfrm>
            <a:off x="4289612" y="2245659"/>
            <a:ext cx="1116106" cy="282388"/>
          </a:xfrm>
          <a:custGeom>
            <a:avLst/>
            <a:gdLst>
              <a:gd name="connsiteX0" fmla="*/ 0 w 1116106"/>
              <a:gd name="connsiteY0" fmla="*/ 282388 h 282388"/>
              <a:gd name="connsiteX1" fmla="*/ 268941 w 1116106"/>
              <a:gd name="connsiteY1" fmla="*/ 26894 h 282388"/>
              <a:gd name="connsiteX2" fmla="*/ 632012 w 1116106"/>
              <a:gd name="connsiteY2" fmla="*/ 134470 h 282388"/>
              <a:gd name="connsiteX3" fmla="*/ 1116106 w 1116106"/>
              <a:gd name="connsiteY3" fmla="*/ 0 h 282388"/>
            </a:gdLst>
            <a:ahLst/>
            <a:cxnLst>
              <a:cxn ang="0">
                <a:pos x="connsiteX0" y="connsiteY0"/>
              </a:cxn>
              <a:cxn ang="0">
                <a:pos x="connsiteX1" y="connsiteY1"/>
              </a:cxn>
              <a:cxn ang="0">
                <a:pos x="connsiteX2" y="connsiteY2"/>
              </a:cxn>
              <a:cxn ang="0">
                <a:pos x="connsiteX3" y="connsiteY3"/>
              </a:cxn>
            </a:cxnLst>
            <a:rect l="l" t="t" r="r" b="b"/>
            <a:pathLst>
              <a:path w="1116106" h="282388">
                <a:moveTo>
                  <a:pt x="0" y="282388"/>
                </a:moveTo>
                <a:cubicBezTo>
                  <a:pt x="81803" y="166967"/>
                  <a:pt x="163606" y="51547"/>
                  <a:pt x="268941" y="26894"/>
                </a:cubicBezTo>
                <a:cubicBezTo>
                  <a:pt x="374276" y="2241"/>
                  <a:pt x="490818" y="138952"/>
                  <a:pt x="632012" y="134470"/>
                </a:cubicBezTo>
                <a:cubicBezTo>
                  <a:pt x="773206" y="129988"/>
                  <a:pt x="944656" y="64994"/>
                  <a:pt x="1116106" y="0"/>
                </a:cubicBezTo>
              </a:path>
            </a:pathLst>
          </a:custGeom>
          <a:noFill/>
          <a:ln w="12700">
            <a:solidFill>
              <a:srgbClr val="FF0000"/>
            </a:solidFill>
            <a:head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3717032"/>
            <a:ext cx="637506" cy="584775"/>
          </a:xfrm>
          <a:prstGeom prst="rect">
            <a:avLst/>
          </a:prstGeom>
          <a:solidFill>
            <a:srgbClr val="FFFF00"/>
          </a:solidFill>
          <a:ln>
            <a:solidFill>
              <a:schemeClr val="tx1"/>
            </a:solidFill>
          </a:ln>
        </p:spPr>
        <p:txBody>
          <a:bodyPr wrap="square">
            <a:spAutoFit/>
          </a:bodyPr>
          <a:lstStyle/>
          <a:p>
            <a:pPr algn="ctr"/>
            <a:r>
              <a:rPr lang="zh-CN" altLang="en-US" sz="1600" dirty="0" smtClean="0"/>
              <a:t>新建</a:t>
            </a:r>
            <a:endParaRPr lang="en-US" altLang="zh-CN" sz="1600" dirty="0" smtClean="0"/>
          </a:p>
          <a:p>
            <a:pPr algn="ctr"/>
            <a:r>
              <a:rPr lang="zh-CN" altLang="en-US" sz="1600" dirty="0" smtClean="0"/>
              <a:t>视图</a:t>
            </a:r>
            <a:endParaRPr lang="en-US" altLang="zh-CN" sz="16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28664" y="2001973"/>
            <a:ext cx="6804756" cy="1094595"/>
          </a:xfrm>
          <a:prstGeom prst="rect">
            <a:avLst/>
          </a:prstGeom>
          <a:solidFill>
            <a:srgbClr val="CCFFFF"/>
          </a:solidFill>
          <a:ln>
            <a:solidFill>
              <a:schemeClr val="tx1"/>
            </a:solidFill>
          </a:ln>
        </p:spPr>
        <p:txBody>
          <a:bodyPr wrap="square">
            <a:spAutoFit/>
          </a:bodyPr>
          <a:lstStyle/>
          <a:p>
            <a:pPr>
              <a:lnSpc>
                <a:spcPct val="125000"/>
              </a:lnSpc>
            </a:pPr>
            <a:r>
              <a:rPr lang="zh-CN" altLang="en-US" sz="1800" dirty="0" smtClean="0"/>
              <a:t>运行</a:t>
            </a:r>
            <a:r>
              <a:rPr lang="en-US" altLang="zh-CN" sz="1800" dirty="0" smtClean="0"/>
              <a:t>URL</a:t>
            </a:r>
            <a:r>
              <a:rPr lang="zh-CN" altLang="en-US" sz="1800" dirty="0" smtClean="0"/>
              <a:t>：</a:t>
            </a:r>
            <a:endParaRPr lang="en-US" altLang="zh-CN" sz="1800" dirty="0" smtClean="0"/>
          </a:p>
          <a:p>
            <a:pPr>
              <a:lnSpc>
                <a:spcPct val="125000"/>
              </a:lnSpc>
            </a:pPr>
            <a:r>
              <a:rPr lang="zh-CN" altLang="en-US" sz="1800" dirty="0" smtClean="0"/>
              <a:t>普通方式： </a:t>
            </a:r>
            <a:r>
              <a:rPr lang="en-US" altLang="zh-CN" sz="1800" dirty="0" smtClean="0"/>
              <a:t>http</a:t>
            </a:r>
            <a:r>
              <a:rPr lang="en-US" altLang="zh-CN" sz="1800" dirty="0"/>
              <a:t>://</a:t>
            </a:r>
            <a:r>
              <a:rPr lang="en-US" altLang="zh-CN" sz="1800" dirty="0" smtClean="0"/>
              <a:t>localhost:31215/HelloWorld/Welcome?id=100</a:t>
            </a:r>
            <a:endParaRPr lang="en-US" altLang="zh-CN" sz="1800" dirty="0" smtClean="0"/>
          </a:p>
          <a:p>
            <a:pPr>
              <a:lnSpc>
                <a:spcPct val="125000"/>
              </a:lnSpc>
            </a:pPr>
            <a:r>
              <a:rPr lang="en-US" altLang="zh-CN" sz="1800" dirty="0"/>
              <a:t>MVC</a:t>
            </a:r>
            <a:r>
              <a:rPr lang="zh-CN" altLang="en-US" sz="1800" dirty="0" smtClean="0"/>
              <a:t>方式：</a:t>
            </a:r>
            <a:r>
              <a:rPr lang="en-US" altLang="zh-CN" sz="1800" dirty="0" smtClean="0"/>
              <a:t>http</a:t>
            </a:r>
            <a:r>
              <a:rPr lang="en-US" altLang="zh-CN" sz="1800" dirty="0"/>
              <a:t>://</a:t>
            </a:r>
            <a:r>
              <a:rPr lang="en-US" altLang="zh-CN" sz="1800" dirty="0" smtClean="0"/>
              <a:t>localhost:31215/HelloWorld/Welcome/100</a:t>
            </a:r>
            <a:endParaRPr lang="en-US" altLang="zh-CN" sz="1800" dirty="0"/>
          </a:p>
        </p:txBody>
      </p:sp>
      <p:sp>
        <p:nvSpPr>
          <p:cNvPr id="18434" name="Rectangle 2"/>
          <p:cNvSpPr>
            <a:spLocks noGrp="1" noChangeArrowheads="1"/>
          </p:cNvSpPr>
          <p:nvPr>
            <p:ph type="title" idx="4294967295"/>
          </p:nvPr>
        </p:nvSpPr>
        <p:spPr>
          <a:xfrm>
            <a:off x="443789" y="961948"/>
            <a:ext cx="8229600" cy="647700"/>
          </a:xfrm>
        </p:spPr>
        <p:txBody>
          <a:bodyPr/>
          <a:lstStyle/>
          <a:p>
            <a:r>
              <a:rPr lang="zh-CN" altLang="en-US" sz="2800" dirty="0" smtClean="0"/>
              <a:t>运行新</a:t>
            </a:r>
            <a:r>
              <a:rPr lang="en-US" altLang="zh-CN" sz="2800" dirty="0" smtClean="0"/>
              <a:t>Action</a:t>
            </a:r>
            <a:endParaRPr lang="zh-CN" altLang="en-US" sz="2800" dirty="0"/>
          </a:p>
        </p:txBody>
      </p:sp>
      <p:sp>
        <p:nvSpPr>
          <p:cNvPr id="12" name="文本框 11"/>
          <p:cNvSpPr txBox="1"/>
          <p:nvPr/>
        </p:nvSpPr>
        <p:spPr>
          <a:xfrm>
            <a:off x="5076056" y="1951876"/>
            <a:ext cx="1082348" cy="307777"/>
          </a:xfrm>
          <a:prstGeom prst="rect">
            <a:avLst/>
          </a:prstGeom>
          <a:solidFill>
            <a:srgbClr val="FFFF00"/>
          </a:solidFill>
          <a:ln>
            <a:solidFill>
              <a:schemeClr val="tx1"/>
            </a:solidFill>
          </a:ln>
        </p:spPr>
        <p:txBody>
          <a:bodyPr wrap="none" rtlCol="0">
            <a:spAutoFit/>
          </a:bodyPr>
          <a:lstStyle/>
          <a:p>
            <a:r>
              <a:rPr lang="zh-CN" altLang="en-US" sz="1400" dirty="0" smtClean="0"/>
              <a:t>控制器名称</a:t>
            </a:r>
            <a:endParaRPr lang="zh-CN" altLang="en-US" sz="1400" dirty="0"/>
          </a:p>
        </p:txBody>
      </p:sp>
      <p:sp>
        <p:nvSpPr>
          <p:cNvPr id="14" name="任意多边形 13"/>
          <p:cNvSpPr/>
          <p:nvPr/>
        </p:nvSpPr>
        <p:spPr>
          <a:xfrm>
            <a:off x="4740951" y="2061911"/>
            <a:ext cx="314352" cy="352464"/>
          </a:xfrm>
          <a:custGeom>
            <a:avLst/>
            <a:gdLst>
              <a:gd name="connsiteX0" fmla="*/ 314352 w 314352"/>
              <a:gd name="connsiteY0" fmla="*/ 83523 h 352464"/>
              <a:gd name="connsiteX1" fmla="*/ 31964 w 314352"/>
              <a:gd name="connsiteY1" fmla="*/ 16288 h 352464"/>
              <a:gd name="connsiteX2" fmla="*/ 18517 w 314352"/>
              <a:gd name="connsiteY2" fmla="*/ 352464 h 352464"/>
            </a:gdLst>
            <a:ahLst/>
            <a:cxnLst>
              <a:cxn ang="0">
                <a:pos x="connsiteX0" y="connsiteY0"/>
              </a:cxn>
              <a:cxn ang="0">
                <a:pos x="connsiteX1" y="connsiteY1"/>
              </a:cxn>
              <a:cxn ang="0">
                <a:pos x="connsiteX2" y="connsiteY2"/>
              </a:cxn>
            </a:cxnLst>
            <a:rect l="l" t="t" r="r" b="b"/>
            <a:pathLst>
              <a:path w="314352" h="352464">
                <a:moveTo>
                  <a:pt x="314352" y="83523"/>
                </a:moveTo>
                <a:cubicBezTo>
                  <a:pt x="197811" y="27494"/>
                  <a:pt x="81270" y="-28535"/>
                  <a:pt x="31964" y="16288"/>
                </a:cubicBezTo>
                <a:cubicBezTo>
                  <a:pt x="-17342" y="61111"/>
                  <a:pt x="587" y="206787"/>
                  <a:pt x="18517" y="352464"/>
                </a:cubicBezTo>
              </a:path>
            </a:pathLst>
          </a:custGeom>
          <a:noFill/>
          <a:ln w="9525">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363433" y="3156804"/>
            <a:ext cx="1042273" cy="307777"/>
          </a:xfrm>
          <a:prstGeom prst="rect">
            <a:avLst/>
          </a:prstGeom>
          <a:solidFill>
            <a:srgbClr val="FFFF00"/>
          </a:solidFill>
          <a:ln>
            <a:solidFill>
              <a:schemeClr val="tx1"/>
            </a:solidFill>
          </a:ln>
        </p:spPr>
        <p:txBody>
          <a:bodyPr wrap="none" rtlCol="0">
            <a:spAutoFit/>
          </a:bodyPr>
          <a:lstStyle/>
          <a:p>
            <a:r>
              <a:rPr lang="en-US" altLang="zh-CN" sz="1400" dirty="0" smtClean="0"/>
              <a:t>Action</a:t>
            </a:r>
            <a:r>
              <a:rPr lang="zh-CN" altLang="en-US" sz="1400" dirty="0" smtClean="0"/>
              <a:t>名称</a:t>
            </a:r>
            <a:endParaRPr lang="zh-CN" altLang="en-US" sz="1400" dirty="0"/>
          </a:p>
        </p:txBody>
      </p:sp>
      <p:sp>
        <p:nvSpPr>
          <p:cNvPr id="18" name="任意多边形 17"/>
          <p:cNvSpPr/>
          <p:nvPr/>
        </p:nvSpPr>
        <p:spPr>
          <a:xfrm flipV="1">
            <a:off x="6012160" y="3023846"/>
            <a:ext cx="335105" cy="308003"/>
          </a:xfrm>
          <a:custGeom>
            <a:avLst/>
            <a:gdLst>
              <a:gd name="connsiteX0" fmla="*/ 314352 w 314352"/>
              <a:gd name="connsiteY0" fmla="*/ 83523 h 352464"/>
              <a:gd name="connsiteX1" fmla="*/ 31964 w 314352"/>
              <a:gd name="connsiteY1" fmla="*/ 16288 h 352464"/>
              <a:gd name="connsiteX2" fmla="*/ 18517 w 314352"/>
              <a:gd name="connsiteY2" fmla="*/ 352464 h 352464"/>
            </a:gdLst>
            <a:ahLst/>
            <a:cxnLst>
              <a:cxn ang="0">
                <a:pos x="connsiteX0" y="connsiteY0"/>
              </a:cxn>
              <a:cxn ang="0">
                <a:pos x="connsiteX1" y="connsiteY1"/>
              </a:cxn>
              <a:cxn ang="0">
                <a:pos x="connsiteX2" y="connsiteY2"/>
              </a:cxn>
            </a:cxnLst>
            <a:rect l="l" t="t" r="r" b="b"/>
            <a:pathLst>
              <a:path w="314352" h="352464">
                <a:moveTo>
                  <a:pt x="314352" y="83523"/>
                </a:moveTo>
                <a:cubicBezTo>
                  <a:pt x="197811" y="27494"/>
                  <a:pt x="81270" y="-28535"/>
                  <a:pt x="31964" y="16288"/>
                </a:cubicBezTo>
                <a:cubicBezTo>
                  <a:pt x="-17342" y="61111"/>
                  <a:pt x="587" y="206787"/>
                  <a:pt x="18517" y="352464"/>
                </a:cubicBezTo>
              </a:path>
            </a:pathLst>
          </a:custGeom>
          <a:noFill/>
          <a:ln w="9525">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stretch>
            <a:fillRect/>
          </a:stretch>
        </p:blipFill>
        <p:spPr>
          <a:xfrm>
            <a:off x="728664" y="3435527"/>
            <a:ext cx="3971925" cy="1571625"/>
          </a:xfrm>
          <a:prstGeom prst="rect">
            <a:avLst/>
          </a:prstGeom>
          <a:ln>
            <a:solidFill>
              <a:schemeClr val="tx1"/>
            </a:solidFill>
          </a:ln>
        </p:spPr>
      </p:pic>
      <p:sp>
        <p:nvSpPr>
          <p:cNvPr id="15" name="文本框 14"/>
          <p:cNvSpPr txBox="1"/>
          <p:nvPr/>
        </p:nvSpPr>
        <p:spPr>
          <a:xfrm>
            <a:off x="7308304" y="2733857"/>
            <a:ext cx="862737" cy="307777"/>
          </a:xfrm>
          <a:prstGeom prst="rect">
            <a:avLst/>
          </a:prstGeom>
          <a:solidFill>
            <a:srgbClr val="FFFF00"/>
          </a:solidFill>
          <a:ln>
            <a:solidFill>
              <a:schemeClr val="tx1"/>
            </a:solidFill>
          </a:ln>
        </p:spPr>
        <p:txBody>
          <a:bodyPr wrap="none" rtlCol="0">
            <a:spAutoFit/>
          </a:bodyPr>
          <a:lstStyle/>
          <a:p>
            <a:r>
              <a:rPr lang="en-US" altLang="zh-CN" sz="1400" dirty="0" smtClean="0"/>
              <a:t>id</a:t>
            </a:r>
            <a:r>
              <a:rPr lang="zh-CN" altLang="en-US" sz="1400" dirty="0" smtClean="0"/>
              <a:t>参数值</a:t>
            </a:r>
            <a:endParaRPr lang="zh-CN" altLang="en-US" sz="1400" dirty="0"/>
          </a:p>
        </p:txBody>
      </p:sp>
      <p:cxnSp>
        <p:nvCxnSpPr>
          <p:cNvPr id="19" name="直接箭头连接符 18"/>
          <p:cNvCxnSpPr/>
          <p:nvPr/>
        </p:nvCxnSpPr>
        <p:spPr>
          <a:xfrm flipH="1">
            <a:off x="6876256" y="2875057"/>
            <a:ext cx="4031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292625" y="3981177"/>
            <a:ext cx="3183887" cy="369332"/>
          </a:xfrm>
          <a:prstGeom prst="rect">
            <a:avLst/>
          </a:prstGeom>
          <a:solidFill>
            <a:srgbClr val="FFFF00"/>
          </a:solidFill>
          <a:ln>
            <a:solidFill>
              <a:schemeClr val="tx1"/>
            </a:solidFill>
          </a:ln>
        </p:spPr>
        <p:txBody>
          <a:bodyPr wrap="square" rtlCol="0">
            <a:spAutoFit/>
          </a:bodyPr>
          <a:lstStyle/>
          <a:p>
            <a:pPr algn="ctr"/>
            <a:r>
              <a:rPr lang="zh-CN" altLang="en-US" sz="1800" dirty="0" smtClean="0"/>
              <a:t>问题：这种</a:t>
            </a:r>
            <a:r>
              <a:rPr lang="en-US" altLang="zh-CN" sz="1800" dirty="0" smtClean="0"/>
              <a:t>URL</a:t>
            </a:r>
            <a:r>
              <a:rPr lang="zh-CN" altLang="en-US" sz="1800" dirty="0" smtClean="0"/>
              <a:t>为什么可以？</a:t>
            </a:r>
            <a:endParaRPr lang="zh-CN" altLang="en-US" sz="1800" dirty="0"/>
          </a:p>
        </p:txBody>
      </p:sp>
      <p:cxnSp>
        <p:nvCxnSpPr>
          <p:cNvPr id="4" name="直接箭头连接符 3"/>
          <p:cNvCxnSpPr/>
          <p:nvPr/>
        </p:nvCxnSpPr>
        <p:spPr>
          <a:xfrm>
            <a:off x="4740951" y="3081382"/>
            <a:ext cx="551129" cy="88827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1" name="Text Box 8"/>
          <p:cNvSpPr txBox="1">
            <a:spLocks noChangeArrowheads="1"/>
          </p:cNvSpPr>
          <p:nvPr/>
        </p:nvSpPr>
        <p:spPr bwMode="auto">
          <a:xfrm>
            <a:off x="7609210" y="6053286"/>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dirty="0" smtClean="0">
                <a:latin typeface="+mn-ea"/>
                <a:ea typeface="+mn-ea"/>
              </a:rPr>
              <a:t>【</a:t>
            </a:r>
            <a:r>
              <a:rPr lang="zh-CN" altLang="en-US" dirty="0" smtClean="0">
                <a:latin typeface="+mn-ea"/>
                <a:ea typeface="+mn-ea"/>
                <a:hlinkClick r:id="rId2" action="ppaction://hlinksldjump"/>
              </a:rPr>
              <a:t>返回</a:t>
            </a:r>
            <a:r>
              <a:rPr lang="en-US" altLang="zh-CN" dirty="0" smtClean="0">
                <a:latin typeface="+mn-ea"/>
                <a:ea typeface="+mn-ea"/>
              </a:rPr>
              <a:t>】</a:t>
            </a:r>
            <a:endParaRPr lang="en-US" altLang="zh-CN" dirty="0" smtClean="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en-US" altLang="zh-CN" sz="3200" dirty="0" smtClean="0"/>
              <a:t>10.3  URL</a:t>
            </a:r>
            <a:r>
              <a:rPr lang="zh-CN" altLang="en-US" sz="3200" dirty="0" smtClean="0"/>
              <a:t>路由</a:t>
            </a:r>
            <a:endParaRPr lang="zh-CN" altLang="en-US" sz="3200" dirty="0"/>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zh-CN" altLang="en-US" sz="2400" dirty="0" smtClean="0">
                <a:solidFill>
                  <a:srgbClr val="0000FF"/>
                </a:solidFill>
              </a:rPr>
              <a:t>用</a:t>
            </a:r>
            <a:r>
              <a:rPr lang="en-US" altLang="zh-CN" sz="2400" dirty="0" smtClean="0">
                <a:solidFill>
                  <a:srgbClr val="0000FF"/>
                </a:solidFill>
              </a:rPr>
              <a:t>URL</a:t>
            </a:r>
            <a:r>
              <a:rPr lang="zh-CN" altLang="en-US" sz="2400" dirty="0" smtClean="0">
                <a:solidFill>
                  <a:srgbClr val="0000FF"/>
                </a:solidFill>
              </a:rPr>
              <a:t>路由来解释：</a:t>
            </a:r>
            <a:endParaRPr lang="en-US" altLang="zh-CN" sz="2400" dirty="0" smtClean="0">
              <a:solidFill>
                <a:srgbClr val="0000FF"/>
              </a:solidFill>
            </a:endParaRPr>
          </a:p>
          <a:p>
            <a:pPr marL="0" indent="0">
              <a:lnSpc>
                <a:spcPct val="125000"/>
              </a:lnSpc>
              <a:spcBef>
                <a:spcPts val="0"/>
              </a:spcBef>
              <a:spcAft>
                <a:spcPts val="600"/>
              </a:spcAft>
              <a:buNone/>
            </a:pPr>
            <a:r>
              <a:rPr lang="en-US" altLang="zh-CN" sz="2400" dirty="0">
                <a:solidFill>
                  <a:srgbClr val="0000FF"/>
                </a:solidFill>
              </a:rPr>
              <a:t> </a:t>
            </a:r>
            <a:r>
              <a:rPr lang="en-US" altLang="zh-CN" sz="2400" dirty="0" smtClean="0">
                <a:solidFill>
                  <a:srgbClr val="0000FF"/>
                </a:solidFill>
              </a:rPr>
              <a:t>   http</a:t>
            </a:r>
            <a:r>
              <a:rPr lang="en-US" altLang="zh-CN" sz="2400" dirty="0">
                <a:solidFill>
                  <a:srgbClr val="0000FF"/>
                </a:solidFill>
              </a:rPr>
              <a:t>://</a:t>
            </a:r>
            <a:r>
              <a:rPr lang="en-US" altLang="zh-CN" sz="2400" dirty="0" smtClean="0">
                <a:solidFill>
                  <a:srgbClr val="0000FF"/>
                </a:solidFill>
              </a:rPr>
              <a:t>localhost:31215/HelloWorld/Welcome/100</a:t>
            </a:r>
            <a:endParaRPr lang="en-US" altLang="zh-CN" sz="2400" dirty="0" smtClean="0">
              <a:solidFill>
                <a:srgbClr val="0000FF"/>
              </a:solidFill>
            </a:endParaRPr>
          </a:p>
          <a:p>
            <a:pPr>
              <a:lnSpc>
                <a:spcPct val="125000"/>
              </a:lnSpc>
              <a:spcBef>
                <a:spcPts val="0"/>
              </a:spcBef>
              <a:spcAft>
                <a:spcPts val="600"/>
              </a:spcAft>
            </a:pPr>
            <a:r>
              <a:rPr lang="zh-CN" altLang="en-US" sz="2400" dirty="0" smtClean="0"/>
              <a:t>路由配置文件：</a:t>
            </a:r>
            <a:r>
              <a:rPr lang="en-US" altLang="zh-CN" sz="2400" dirty="0" err="1" smtClean="0"/>
              <a:t>App_Start</a:t>
            </a:r>
            <a:r>
              <a:rPr lang="en-US" altLang="zh-CN" sz="2400" dirty="0" smtClean="0"/>
              <a:t>/</a:t>
            </a:r>
            <a:r>
              <a:rPr lang="en-US" altLang="zh-CN" sz="2400" dirty="0" err="1" smtClean="0"/>
              <a:t>RouteConfig.cs</a:t>
            </a:r>
            <a:endParaRPr lang="en-US" altLang="zh-CN" sz="2400" dirty="0" smtClean="0"/>
          </a:p>
        </p:txBody>
      </p:sp>
      <p:pic>
        <p:nvPicPr>
          <p:cNvPr id="2" name="图片 1"/>
          <p:cNvPicPr>
            <a:picLocks noChangeAspect="1"/>
          </p:cNvPicPr>
          <p:nvPr/>
        </p:nvPicPr>
        <p:blipFill>
          <a:blip r:embed="rId1"/>
          <a:stretch>
            <a:fillRect/>
          </a:stretch>
        </p:blipFill>
        <p:spPr>
          <a:xfrm>
            <a:off x="899592" y="3373436"/>
            <a:ext cx="2155222" cy="2431828"/>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45855"/>
            <a:ext cx="8229600" cy="647700"/>
          </a:xfrm>
        </p:spPr>
        <p:txBody>
          <a:bodyPr/>
          <a:lstStyle/>
          <a:p>
            <a:r>
              <a:rPr lang="en-US" altLang="zh-CN" sz="2400" dirty="0" err="1"/>
              <a:t>RouteConfig.cs</a:t>
            </a:r>
            <a:r>
              <a:rPr lang="zh-CN" altLang="en-US" sz="2400" dirty="0"/>
              <a:t>代码</a:t>
            </a:r>
            <a:endParaRPr lang="zh-CN" altLang="en-US" sz="2400" dirty="0"/>
          </a:p>
        </p:txBody>
      </p:sp>
      <p:sp>
        <p:nvSpPr>
          <p:cNvPr id="5" name="矩形 4"/>
          <p:cNvSpPr/>
          <p:nvPr/>
        </p:nvSpPr>
        <p:spPr>
          <a:xfrm>
            <a:off x="470611" y="1593927"/>
            <a:ext cx="8277853" cy="4715393"/>
          </a:xfrm>
          <a:prstGeom prst="rect">
            <a:avLst/>
          </a:prstGeom>
          <a:ln>
            <a:solidFill>
              <a:schemeClr val="tx1"/>
            </a:solidFill>
          </a:ln>
        </p:spPr>
        <p:txBody>
          <a:bodyPr wrap="square">
            <a:spAutoFit/>
          </a:bodyPr>
          <a:lstStyle/>
          <a:p>
            <a:pPr>
              <a:lnSpc>
                <a:spcPct val="120000"/>
              </a:lnSpc>
            </a:pPr>
            <a:r>
              <a:rPr lang="en-US" altLang="zh-CN" sz="1800" dirty="0"/>
              <a:t>public class </a:t>
            </a:r>
            <a:r>
              <a:rPr lang="en-US" altLang="zh-CN" sz="1800" dirty="0" err="1"/>
              <a:t>RouteConfig</a:t>
            </a:r>
            <a:endParaRPr lang="en-US" altLang="zh-CN" sz="1800" dirty="0"/>
          </a:p>
          <a:p>
            <a:pPr>
              <a:lnSpc>
                <a:spcPct val="120000"/>
              </a:lnSpc>
            </a:pPr>
            <a:r>
              <a:rPr lang="en-US" altLang="zh-CN" sz="1800" dirty="0" smtClean="0"/>
              <a:t>{</a:t>
            </a:r>
            <a:endParaRPr lang="en-US" altLang="zh-CN" sz="1800" dirty="0"/>
          </a:p>
          <a:p>
            <a:pPr>
              <a:lnSpc>
                <a:spcPct val="120000"/>
              </a:lnSpc>
            </a:pPr>
            <a:r>
              <a:rPr lang="en-US" altLang="zh-CN" sz="1800" dirty="0"/>
              <a:t>        public </a:t>
            </a:r>
            <a:r>
              <a:rPr lang="en-US" altLang="zh-CN" sz="1800" dirty="0">
                <a:solidFill>
                  <a:srgbClr val="0000FF"/>
                </a:solidFill>
              </a:rPr>
              <a:t>static</a:t>
            </a:r>
            <a:r>
              <a:rPr lang="en-US" altLang="zh-CN" sz="1800" dirty="0"/>
              <a:t> void </a:t>
            </a:r>
            <a:r>
              <a:rPr lang="en-US" altLang="zh-CN" sz="1800" dirty="0" err="1"/>
              <a:t>RegisterRoutes</a:t>
            </a:r>
            <a:r>
              <a:rPr lang="en-US" altLang="zh-CN" sz="1800" dirty="0"/>
              <a:t>(</a:t>
            </a:r>
            <a:r>
              <a:rPr lang="en-US" altLang="zh-CN" sz="1800" dirty="0" err="1">
                <a:solidFill>
                  <a:srgbClr val="C00000"/>
                </a:solidFill>
              </a:rPr>
              <a:t>RouteCollection</a:t>
            </a:r>
            <a:r>
              <a:rPr lang="en-US" altLang="zh-CN" sz="1800" dirty="0">
                <a:solidFill>
                  <a:srgbClr val="C00000"/>
                </a:solidFill>
              </a:rPr>
              <a:t> routes</a:t>
            </a:r>
            <a:r>
              <a:rPr lang="en-US" altLang="zh-CN" sz="1800" dirty="0"/>
              <a:t>)</a:t>
            </a:r>
            <a:endParaRPr lang="en-US" altLang="zh-CN" sz="1800" dirty="0"/>
          </a:p>
          <a:p>
            <a:pPr>
              <a:lnSpc>
                <a:spcPct val="120000"/>
              </a:lnSpc>
            </a:pPr>
            <a:r>
              <a:rPr lang="en-US" altLang="zh-CN" sz="1800" dirty="0"/>
              <a:t>        {</a:t>
            </a:r>
            <a:endParaRPr lang="en-US" altLang="zh-CN" sz="1800" dirty="0"/>
          </a:p>
          <a:p>
            <a:pPr>
              <a:lnSpc>
                <a:spcPct val="120000"/>
              </a:lnSpc>
            </a:pPr>
            <a:r>
              <a:rPr lang="en-US" altLang="zh-CN" sz="1800" dirty="0"/>
              <a:t>            </a:t>
            </a:r>
            <a:r>
              <a:rPr lang="en-US" altLang="zh-CN" sz="1800" dirty="0" err="1"/>
              <a:t>routes.IgnoreRoute</a:t>
            </a:r>
            <a:r>
              <a:rPr lang="en-US" altLang="zh-CN" sz="1800" dirty="0"/>
              <a:t>("{resource}.</a:t>
            </a:r>
            <a:r>
              <a:rPr lang="en-US" altLang="zh-CN" sz="1800" dirty="0" err="1"/>
              <a:t>axd</a:t>
            </a:r>
            <a:r>
              <a:rPr lang="en-US" altLang="zh-CN" sz="1800" dirty="0"/>
              <a:t>/{*</a:t>
            </a:r>
            <a:r>
              <a:rPr lang="en-US" altLang="zh-CN" sz="1800" dirty="0" err="1"/>
              <a:t>pathInfo</a:t>
            </a:r>
            <a:r>
              <a:rPr lang="en-US" altLang="zh-CN" sz="1800" dirty="0"/>
              <a:t>}");</a:t>
            </a:r>
            <a:endParaRPr lang="en-US" altLang="zh-CN" sz="1800" dirty="0"/>
          </a:p>
          <a:p>
            <a:pPr>
              <a:lnSpc>
                <a:spcPct val="120000"/>
              </a:lnSpc>
            </a:pPr>
            <a:r>
              <a:rPr lang="en-US" altLang="zh-CN" sz="1800" dirty="0" smtClean="0">
                <a:solidFill>
                  <a:srgbClr val="FF0000"/>
                </a:solidFill>
              </a:rPr>
              <a:t>            </a:t>
            </a:r>
            <a:r>
              <a:rPr lang="en-US" altLang="zh-CN" sz="1800" dirty="0" err="1">
                <a:solidFill>
                  <a:srgbClr val="FF0000"/>
                </a:solidFill>
              </a:rPr>
              <a:t>routes.MapRoute</a:t>
            </a:r>
            <a:r>
              <a:rPr lang="en-US" altLang="zh-CN" sz="1800" dirty="0">
                <a:solidFill>
                  <a:srgbClr val="FF0000"/>
                </a:solidFill>
              </a:rPr>
              <a:t>(</a:t>
            </a:r>
            <a:endParaRPr lang="en-US" altLang="zh-CN" sz="1800" dirty="0">
              <a:solidFill>
                <a:srgbClr val="FF0000"/>
              </a:solidFill>
            </a:endParaRPr>
          </a:p>
          <a:p>
            <a:pPr>
              <a:lnSpc>
                <a:spcPct val="120000"/>
              </a:lnSpc>
            </a:pPr>
            <a:r>
              <a:rPr lang="en-US" altLang="zh-CN" sz="1800" dirty="0"/>
              <a:t>                name: "Default",</a:t>
            </a:r>
            <a:endParaRPr lang="en-US" altLang="zh-CN" sz="1800" dirty="0"/>
          </a:p>
          <a:p>
            <a:pPr>
              <a:lnSpc>
                <a:spcPct val="120000"/>
              </a:lnSpc>
            </a:pPr>
            <a:r>
              <a:rPr lang="en-US" altLang="zh-CN" sz="1800" dirty="0"/>
              <a:t>                </a:t>
            </a:r>
            <a:r>
              <a:rPr lang="en-US" altLang="zh-CN" sz="1800" dirty="0">
                <a:solidFill>
                  <a:srgbClr val="0000FF"/>
                </a:solidFill>
              </a:rPr>
              <a:t>url: "{controller}/{action}/{id}",</a:t>
            </a:r>
            <a:endParaRPr lang="en-US" altLang="zh-CN" sz="1800" dirty="0">
              <a:solidFill>
                <a:srgbClr val="0000FF"/>
              </a:solidFill>
            </a:endParaRPr>
          </a:p>
          <a:p>
            <a:pPr>
              <a:lnSpc>
                <a:spcPct val="120000"/>
              </a:lnSpc>
            </a:pPr>
            <a:r>
              <a:rPr lang="en-US" altLang="zh-CN" sz="1800" dirty="0"/>
              <a:t>                defaults: new { controller = "Home", </a:t>
            </a:r>
            <a:endParaRPr lang="en-US" altLang="zh-CN" sz="1800" dirty="0" smtClean="0"/>
          </a:p>
          <a:p>
            <a:pPr>
              <a:lnSpc>
                <a:spcPct val="120000"/>
              </a:lnSpc>
            </a:pPr>
            <a:r>
              <a:rPr lang="en-US" altLang="zh-CN" sz="1800" dirty="0"/>
              <a:t> </a:t>
            </a:r>
            <a:r>
              <a:rPr lang="en-US" altLang="zh-CN" sz="1800" dirty="0" smtClean="0"/>
              <a:t>                                       action </a:t>
            </a:r>
            <a:r>
              <a:rPr lang="en-US" altLang="zh-CN" sz="1800" dirty="0"/>
              <a:t>= "Index", </a:t>
            </a:r>
            <a:endParaRPr lang="en-US" altLang="zh-CN" sz="1800" dirty="0" smtClean="0"/>
          </a:p>
          <a:p>
            <a:pPr>
              <a:lnSpc>
                <a:spcPct val="120000"/>
              </a:lnSpc>
            </a:pPr>
            <a:r>
              <a:rPr lang="en-US" altLang="zh-CN" sz="1800" dirty="0"/>
              <a:t> </a:t>
            </a:r>
            <a:r>
              <a:rPr lang="en-US" altLang="zh-CN" sz="1800" dirty="0" smtClean="0"/>
              <a:t>                                       id </a:t>
            </a:r>
            <a:r>
              <a:rPr lang="en-US" altLang="zh-CN" sz="1800" dirty="0"/>
              <a:t>= </a:t>
            </a:r>
            <a:r>
              <a:rPr lang="en-US" altLang="zh-CN" sz="1800" dirty="0" err="1"/>
              <a:t>UrlParameter.Optional</a:t>
            </a:r>
            <a:r>
              <a:rPr lang="en-US" altLang="zh-CN" sz="1800" dirty="0"/>
              <a:t> }</a:t>
            </a:r>
            <a:endParaRPr lang="en-US" altLang="zh-CN" sz="1800" dirty="0"/>
          </a:p>
          <a:p>
            <a:pPr>
              <a:lnSpc>
                <a:spcPct val="120000"/>
              </a:lnSpc>
            </a:pPr>
            <a:r>
              <a:rPr lang="en-US" altLang="zh-CN" sz="1800" dirty="0">
                <a:solidFill>
                  <a:srgbClr val="FF0000"/>
                </a:solidFill>
              </a:rPr>
              <a:t>            );</a:t>
            </a:r>
            <a:endParaRPr lang="en-US" altLang="zh-CN" sz="1800" dirty="0">
              <a:solidFill>
                <a:srgbClr val="FF0000"/>
              </a:solidFill>
            </a:endParaRPr>
          </a:p>
          <a:p>
            <a:pPr>
              <a:lnSpc>
                <a:spcPct val="120000"/>
              </a:lnSpc>
            </a:pPr>
            <a:r>
              <a:rPr lang="en-US" altLang="zh-CN" sz="1800" dirty="0" smtClean="0"/>
              <a:t>        }</a:t>
            </a:r>
            <a:endParaRPr lang="en-US" altLang="zh-CN" sz="1800" dirty="0" smtClean="0"/>
          </a:p>
          <a:p>
            <a:pPr>
              <a:lnSpc>
                <a:spcPct val="120000"/>
              </a:lnSpc>
            </a:pPr>
            <a:r>
              <a:rPr lang="en-US" altLang="zh-CN" sz="1800" dirty="0" smtClean="0"/>
              <a:t>}</a:t>
            </a:r>
            <a:endParaRPr lang="zh-CN" altLang="en-US" sz="1800" dirty="0"/>
          </a:p>
        </p:txBody>
      </p:sp>
      <p:sp>
        <p:nvSpPr>
          <p:cNvPr id="6" name="文本框 5"/>
          <p:cNvSpPr txBox="1"/>
          <p:nvPr/>
        </p:nvSpPr>
        <p:spPr>
          <a:xfrm>
            <a:off x="4499992" y="5373216"/>
            <a:ext cx="1401346" cy="307777"/>
          </a:xfrm>
          <a:prstGeom prst="rect">
            <a:avLst/>
          </a:prstGeom>
          <a:solidFill>
            <a:srgbClr val="CCFFFF"/>
          </a:solidFill>
          <a:ln>
            <a:solidFill>
              <a:schemeClr val="tx1"/>
            </a:solidFill>
          </a:ln>
        </p:spPr>
        <p:txBody>
          <a:bodyPr wrap="none" rtlCol="0">
            <a:spAutoFit/>
          </a:bodyPr>
          <a:lstStyle/>
          <a:p>
            <a:r>
              <a:rPr lang="en-US" altLang="zh-CN" sz="1400" dirty="0" smtClean="0"/>
              <a:t>id</a:t>
            </a:r>
            <a:r>
              <a:rPr lang="zh-CN" altLang="en-US" sz="1400" dirty="0" smtClean="0"/>
              <a:t>参数为可选项</a:t>
            </a:r>
            <a:endParaRPr lang="zh-CN" altLang="en-US" sz="1400" dirty="0"/>
          </a:p>
        </p:txBody>
      </p:sp>
      <p:sp>
        <p:nvSpPr>
          <p:cNvPr id="7" name="任意多边形 6"/>
          <p:cNvSpPr/>
          <p:nvPr/>
        </p:nvSpPr>
        <p:spPr>
          <a:xfrm flipV="1">
            <a:off x="4148719" y="5240258"/>
            <a:ext cx="335105" cy="308003"/>
          </a:xfrm>
          <a:custGeom>
            <a:avLst/>
            <a:gdLst>
              <a:gd name="connsiteX0" fmla="*/ 314352 w 314352"/>
              <a:gd name="connsiteY0" fmla="*/ 83523 h 352464"/>
              <a:gd name="connsiteX1" fmla="*/ 31964 w 314352"/>
              <a:gd name="connsiteY1" fmla="*/ 16288 h 352464"/>
              <a:gd name="connsiteX2" fmla="*/ 18517 w 314352"/>
              <a:gd name="connsiteY2" fmla="*/ 352464 h 352464"/>
            </a:gdLst>
            <a:ahLst/>
            <a:cxnLst>
              <a:cxn ang="0">
                <a:pos x="connsiteX0" y="connsiteY0"/>
              </a:cxn>
              <a:cxn ang="0">
                <a:pos x="connsiteX1" y="connsiteY1"/>
              </a:cxn>
              <a:cxn ang="0">
                <a:pos x="connsiteX2" y="connsiteY2"/>
              </a:cxn>
            </a:cxnLst>
            <a:rect l="l" t="t" r="r" b="b"/>
            <a:pathLst>
              <a:path w="314352" h="352464">
                <a:moveTo>
                  <a:pt x="314352" y="83523"/>
                </a:moveTo>
                <a:cubicBezTo>
                  <a:pt x="197811" y="27494"/>
                  <a:pt x="81270" y="-28535"/>
                  <a:pt x="31964" y="16288"/>
                </a:cubicBezTo>
                <a:cubicBezTo>
                  <a:pt x="-17342" y="61111"/>
                  <a:pt x="587" y="206787"/>
                  <a:pt x="18517" y="352464"/>
                </a:cubicBezTo>
              </a:path>
            </a:pathLst>
          </a:custGeom>
          <a:noFill/>
          <a:ln w="9525">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21206" y="3846661"/>
            <a:ext cx="376237"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p:cNvSpPr txBox="1"/>
          <p:nvPr/>
        </p:nvSpPr>
        <p:spPr>
          <a:xfrm>
            <a:off x="6417314" y="4634916"/>
            <a:ext cx="1082348" cy="307777"/>
          </a:xfrm>
          <a:prstGeom prst="rect">
            <a:avLst/>
          </a:prstGeom>
          <a:solidFill>
            <a:srgbClr val="FFFF00"/>
          </a:solidFill>
          <a:ln>
            <a:solidFill>
              <a:schemeClr val="tx1"/>
            </a:solidFill>
          </a:ln>
        </p:spPr>
        <p:txBody>
          <a:bodyPr wrap="none" rtlCol="0">
            <a:spAutoFit/>
          </a:bodyPr>
          <a:lstStyle/>
          <a:p>
            <a:r>
              <a:rPr lang="zh-CN" altLang="en-US" sz="1400" dirty="0" smtClean="0"/>
              <a:t>路由默认值</a:t>
            </a:r>
            <a:endParaRPr lang="zh-CN" altLang="en-US" sz="1400" dirty="0"/>
          </a:p>
        </p:txBody>
      </p:sp>
      <p:sp>
        <p:nvSpPr>
          <p:cNvPr id="3" name="右大括号 2"/>
          <p:cNvSpPr/>
          <p:nvPr/>
        </p:nvSpPr>
        <p:spPr>
          <a:xfrm>
            <a:off x="6156176" y="4365104"/>
            <a:ext cx="144016" cy="87515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5210700" y="1409075"/>
            <a:ext cx="3183887" cy="369332"/>
          </a:xfrm>
          <a:prstGeom prst="rect">
            <a:avLst/>
          </a:prstGeom>
          <a:solidFill>
            <a:srgbClr val="FFFF00"/>
          </a:solidFill>
          <a:ln>
            <a:solidFill>
              <a:schemeClr val="tx1"/>
            </a:solidFill>
          </a:ln>
        </p:spPr>
        <p:txBody>
          <a:bodyPr wrap="square" rtlCol="0">
            <a:spAutoFit/>
          </a:bodyPr>
          <a:lstStyle/>
          <a:p>
            <a:pPr algn="ctr"/>
            <a:r>
              <a:rPr lang="zh-CN" altLang="en-US" sz="1800" dirty="0" smtClean="0"/>
              <a:t>问题：路由配置在哪儿进行？</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zh-CN" altLang="en-US" sz="2800" dirty="0" smtClean="0"/>
              <a:t>补充：</a:t>
            </a:r>
            <a:r>
              <a:rPr lang="en-US" altLang="zh-CN" sz="2800" dirty="0" err="1" smtClean="0"/>
              <a:t>Global.asax</a:t>
            </a:r>
            <a:r>
              <a:rPr lang="zh-CN" altLang="en-US" sz="2800" dirty="0" smtClean="0"/>
              <a:t>文件</a:t>
            </a:r>
            <a:endParaRPr lang="zh-CN" altLang="en-US" sz="2800" dirty="0"/>
          </a:p>
        </p:txBody>
      </p:sp>
      <p:sp>
        <p:nvSpPr>
          <p:cNvPr id="18435" name="Rectangle 3"/>
          <p:cNvSpPr>
            <a:spLocks noGrp="1" noChangeArrowheads="1"/>
          </p:cNvSpPr>
          <p:nvPr>
            <p:ph type="body" idx="4294967295"/>
          </p:nvPr>
        </p:nvSpPr>
        <p:spPr>
          <a:xfrm>
            <a:off x="446856" y="1628775"/>
            <a:ext cx="6069360" cy="4248497"/>
          </a:xfrm>
        </p:spPr>
        <p:txBody>
          <a:bodyPr/>
          <a:lstStyle/>
          <a:p>
            <a:pPr>
              <a:lnSpc>
                <a:spcPct val="125000"/>
              </a:lnSpc>
              <a:spcBef>
                <a:spcPts val="0"/>
              </a:spcBef>
              <a:spcAft>
                <a:spcPts val="600"/>
              </a:spcAft>
            </a:pPr>
            <a:r>
              <a:rPr lang="en-US" altLang="zh-CN" sz="2400" dirty="0" err="1" smtClean="0"/>
              <a:t>Global.asax</a:t>
            </a:r>
            <a:r>
              <a:rPr lang="zh-CN" altLang="en-US" sz="2400" dirty="0" smtClean="0"/>
              <a:t>是全局应用程序文件，位于</a:t>
            </a:r>
            <a:r>
              <a:rPr lang="zh-CN" altLang="en-US" sz="2400" dirty="0"/>
              <a:t>应用程序根目录下。</a:t>
            </a:r>
            <a:endParaRPr lang="en-US" altLang="zh-CN" sz="2400" dirty="0" smtClean="0"/>
          </a:p>
          <a:p>
            <a:pPr>
              <a:lnSpc>
                <a:spcPct val="125000"/>
              </a:lnSpc>
              <a:spcBef>
                <a:spcPts val="0"/>
              </a:spcBef>
              <a:spcAft>
                <a:spcPts val="600"/>
              </a:spcAft>
            </a:pPr>
            <a:r>
              <a:rPr lang="zh-CN" altLang="en-US" sz="2400" dirty="0" smtClean="0"/>
              <a:t>作用：提供</a:t>
            </a:r>
            <a:r>
              <a:rPr lang="zh-CN" altLang="en-US" sz="2400" dirty="0"/>
              <a:t>全局可用</a:t>
            </a:r>
            <a:r>
              <a:rPr lang="zh-CN" altLang="en-US" sz="2400" dirty="0" smtClean="0"/>
              <a:t>代码，包括</a:t>
            </a:r>
            <a:r>
              <a:rPr lang="zh-CN" altLang="en-US" sz="2400" dirty="0"/>
              <a:t>应用程序的事件</a:t>
            </a:r>
            <a:r>
              <a:rPr lang="zh-CN" altLang="en-US" sz="2400" dirty="0" smtClean="0"/>
              <a:t>处理、会话</a:t>
            </a:r>
            <a:r>
              <a:rPr lang="zh-CN" altLang="en-US" sz="2400" dirty="0"/>
              <a:t>事件</a:t>
            </a:r>
            <a:r>
              <a:rPr lang="zh-CN" altLang="en-US" sz="2400" dirty="0" smtClean="0"/>
              <a:t>、静态变量等。应用程序</a:t>
            </a:r>
            <a:r>
              <a:rPr lang="zh-CN" altLang="en-US" sz="2400" dirty="0"/>
              <a:t>文件提供了一种在一个中心位置响应应用程序级或模块级事件的方法。</a:t>
            </a:r>
            <a:endParaRPr lang="en-US" altLang="zh-CN" sz="2400" dirty="0" smtClean="0"/>
          </a:p>
        </p:txBody>
      </p:sp>
      <p:pic>
        <p:nvPicPr>
          <p:cNvPr id="3" name="图片 2"/>
          <p:cNvPicPr>
            <a:picLocks noChangeAspect="1"/>
          </p:cNvPicPr>
          <p:nvPr/>
        </p:nvPicPr>
        <p:blipFill>
          <a:blip r:embed="rId1"/>
          <a:stretch>
            <a:fillRect/>
          </a:stretch>
        </p:blipFill>
        <p:spPr>
          <a:xfrm>
            <a:off x="6616131" y="1747630"/>
            <a:ext cx="2155222" cy="4010787"/>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zh-CN" altLang="en-US" sz="2800" dirty="0" smtClean="0"/>
              <a:t>路由配置在</a:t>
            </a:r>
            <a:r>
              <a:rPr lang="en-US" altLang="zh-CN" sz="2800" dirty="0" err="1" smtClean="0"/>
              <a:t>Global.asax</a:t>
            </a:r>
            <a:r>
              <a:rPr lang="zh-CN" altLang="en-US" sz="2800" dirty="0" smtClean="0"/>
              <a:t>进行</a:t>
            </a:r>
            <a:endParaRPr lang="zh-CN" altLang="en-US" sz="2800" dirty="0"/>
          </a:p>
        </p:txBody>
      </p:sp>
      <p:sp>
        <p:nvSpPr>
          <p:cNvPr id="4" name="矩形 3"/>
          <p:cNvSpPr/>
          <p:nvPr/>
        </p:nvSpPr>
        <p:spPr>
          <a:xfrm>
            <a:off x="444242" y="1988840"/>
            <a:ext cx="8016189" cy="3593291"/>
          </a:xfrm>
          <a:prstGeom prst="rect">
            <a:avLst/>
          </a:prstGeom>
          <a:ln>
            <a:solidFill>
              <a:schemeClr val="tx1"/>
            </a:solidFill>
          </a:ln>
        </p:spPr>
        <p:txBody>
          <a:bodyPr wrap="square">
            <a:spAutoFit/>
          </a:bodyPr>
          <a:lstStyle/>
          <a:p>
            <a:pPr>
              <a:lnSpc>
                <a:spcPct val="125000"/>
              </a:lnSpc>
            </a:pPr>
            <a:r>
              <a:rPr lang="en-US" altLang="zh-CN" sz="1800" dirty="0"/>
              <a:t>public class </a:t>
            </a:r>
            <a:r>
              <a:rPr lang="en-US" altLang="zh-CN" sz="1800" dirty="0" err="1"/>
              <a:t>MvcApplication</a:t>
            </a:r>
            <a:r>
              <a:rPr lang="en-US" altLang="zh-CN" sz="1800" dirty="0"/>
              <a:t> : </a:t>
            </a:r>
            <a:r>
              <a:rPr lang="en-US" altLang="zh-CN" sz="1800" dirty="0" err="1"/>
              <a:t>System.Web.HttpApplication</a:t>
            </a:r>
            <a:endParaRPr lang="en-US" altLang="zh-CN" sz="1800" dirty="0"/>
          </a:p>
          <a:p>
            <a:pPr>
              <a:lnSpc>
                <a:spcPct val="125000"/>
              </a:lnSpc>
            </a:pPr>
            <a:r>
              <a:rPr lang="en-US" altLang="zh-CN" sz="1800" dirty="0" smtClean="0"/>
              <a:t>{</a:t>
            </a:r>
            <a:endParaRPr lang="en-US" altLang="zh-CN" sz="1800" dirty="0"/>
          </a:p>
          <a:p>
            <a:pPr>
              <a:lnSpc>
                <a:spcPct val="125000"/>
              </a:lnSpc>
            </a:pPr>
            <a:r>
              <a:rPr lang="en-US" altLang="zh-CN" sz="1800" dirty="0"/>
              <a:t>        protected void </a:t>
            </a:r>
            <a:r>
              <a:rPr lang="en-US" altLang="zh-CN" sz="1800" dirty="0" err="1">
                <a:solidFill>
                  <a:srgbClr val="FF0000"/>
                </a:solidFill>
              </a:rPr>
              <a:t>Application_Start</a:t>
            </a:r>
            <a:r>
              <a:rPr lang="en-US" altLang="zh-CN" sz="1800" dirty="0">
                <a:solidFill>
                  <a:srgbClr val="FF0000"/>
                </a:solidFill>
              </a:rPr>
              <a:t>()</a:t>
            </a:r>
            <a:endParaRPr lang="en-US" altLang="zh-CN" sz="1800" dirty="0">
              <a:solidFill>
                <a:srgbClr val="FF0000"/>
              </a:solidFill>
            </a:endParaRPr>
          </a:p>
          <a:p>
            <a:pPr>
              <a:lnSpc>
                <a:spcPct val="125000"/>
              </a:lnSpc>
            </a:pPr>
            <a:r>
              <a:rPr lang="en-US" altLang="zh-CN" sz="1800" dirty="0"/>
              <a:t>        {</a:t>
            </a:r>
            <a:endParaRPr lang="en-US" altLang="zh-CN" sz="1800" dirty="0"/>
          </a:p>
          <a:p>
            <a:pPr>
              <a:lnSpc>
                <a:spcPct val="125000"/>
              </a:lnSpc>
            </a:pPr>
            <a:r>
              <a:rPr lang="en-US" altLang="zh-CN" sz="1800" dirty="0"/>
              <a:t>            </a:t>
            </a:r>
            <a:r>
              <a:rPr lang="en-US" altLang="zh-CN" sz="1800" dirty="0" err="1"/>
              <a:t>AreaRegistration.RegisterAllAreas</a:t>
            </a:r>
            <a:r>
              <a:rPr lang="en-US" altLang="zh-CN" sz="1800" dirty="0"/>
              <a:t>();</a:t>
            </a:r>
            <a:endParaRPr lang="en-US" altLang="zh-CN" sz="1800" dirty="0"/>
          </a:p>
          <a:p>
            <a:pPr>
              <a:lnSpc>
                <a:spcPct val="125000"/>
              </a:lnSpc>
            </a:pPr>
            <a:r>
              <a:rPr lang="en-US" altLang="zh-CN" sz="1800" dirty="0"/>
              <a:t>            </a:t>
            </a:r>
            <a:r>
              <a:rPr lang="en-US" altLang="zh-CN" sz="1800" dirty="0" err="1"/>
              <a:t>FilterConfig.RegisterGlobalFilters</a:t>
            </a:r>
            <a:r>
              <a:rPr lang="en-US" altLang="zh-CN" sz="1800" dirty="0"/>
              <a:t>(</a:t>
            </a:r>
            <a:r>
              <a:rPr lang="en-US" altLang="zh-CN" sz="1800" dirty="0" err="1"/>
              <a:t>GlobalFilters.Filters</a:t>
            </a:r>
            <a:r>
              <a:rPr lang="en-US" altLang="zh-CN" sz="1800" dirty="0"/>
              <a:t>);</a:t>
            </a:r>
            <a:endParaRPr lang="en-US" altLang="zh-CN" sz="1800" dirty="0"/>
          </a:p>
          <a:p>
            <a:pPr>
              <a:lnSpc>
                <a:spcPct val="125000"/>
              </a:lnSpc>
            </a:pPr>
            <a:r>
              <a:rPr lang="en-US" altLang="zh-CN" sz="1800" dirty="0"/>
              <a:t>            </a:t>
            </a:r>
            <a:r>
              <a:rPr lang="en-US" altLang="zh-CN" sz="1800" dirty="0" err="1">
                <a:solidFill>
                  <a:srgbClr val="FF0000"/>
                </a:solidFill>
              </a:rPr>
              <a:t>RouteConfig.RegisterRoutes</a:t>
            </a:r>
            <a:r>
              <a:rPr lang="en-US" altLang="zh-CN" sz="1800" dirty="0">
                <a:solidFill>
                  <a:srgbClr val="FF0000"/>
                </a:solidFill>
              </a:rPr>
              <a:t>(</a:t>
            </a:r>
            <a:r>
              <a:rPr lang="en-US" altLang="zh-CN" sz="1800" dirty="0" err="1">
                <a:solidFill>
                  <a:srgbClr val="FF0000"/>
                </a:solidFill>
              </a:rPr>
              <a:t>RouteTable.Routes</a:t>
            </a:r>
            <a:r>
              <a:rPr lang="en-US" altLang="zh-CN" sz="1800" dirty="0">
                <a:solidFill>
                  <a:srgbClr val="FF0000"/>
                </a:solidFill>
              </a:rPr>
              <a:t>);</a:t>
            </a:r>
            <a:endParaRPr lang="en-US" altLang="zh-CN" sz="1800" dirty="0">
              <a:solidFill>
                <a:srgbClr val="FF0000"/>
              </a:solidFill>
            </a:endParaRPr>
          </a:p>
          <a:p>
            <a:pPr>
              <a:lnSpc>
                <a:spcPct val="125000"/>
              </a:lnSpc>
            </a:pPr>
            <a:r>
              <a:rPr lang="en-US" altLang="zh-CN" sz="1800" dirty="0"/>
              <a:t>            </a:t>
            </a:r>
            <a:r>
              <a:rPr lang="en-US" altLang="zh-CN" sz="1800" dirty="0" err="1"/>
              <a:t>BundleConfig.RegisterBundles</a:t>
            </a:r>
            <a:r>
              <a:rPr lang="en-US" altLang="zh-CN" sz="1800" dirty="0"/>
              <a:t>(</a:t>
            </a:r>
            <a:r>
              <a:rPr lang="en-US" altLang="zh-CN" sz="1800" dirty="0" err="1"/>
              <a:t>BundleTable.Bundles</a:t>
            </a:r>
            <a:r>
              <a:rPr lang="en-US" altLang="zh-CN" sz="1800" dirty="0"/>
              <a:t>);</a:t>
            </a:r>
            <a:endParaRPr lang="en-US" altLang="zh-CN" sz="1800" dirty="0"/>
          </a:p>
          <a:p>
            <a:pPr>
              <a:lnSpc>
                <a:spcPct val="125000"/>
              </a:lnSpc>
            </a:pPr>
            <a:r>
              <a:rPr lang="en-US" altLang="zh-CN" sz="1800" dirty="0"/>
              <a:t>        }</a:t>
            </a:r>
            <a:endParaRPr lang="en-US" altLang="zh-CN" sz="1800" dirty="0"/>
          </a:p>
          <a:p>
            <a:pPr>
              <a:lnSpc>
                <a:spcPct val="125000"/>
              </a:lnSpc>
            </a:pPr>
            <a:r>
              <a:rPr lang="en-US" altLang="zh-CN" sz="1800" dirty="0" smtClean="0"/>
              <a:t>}</a:t>
            </a:r>
            <a:endParaRPr lang="zh-CN" altLang="en-US" sz="1800" dirty="0"/>
          </a:p>
        </p:txBody>
      </p:sp>
      <p:sp>
        <p:nvSpPr>
          <p:cNvPr id="5" name="矩形 4"/>
          <p:cNvSpPr/>
          <p:nvPr/>
        </p:nvSpPr>
        <p:spPr>
          <a:xfrm>
            <a:off x="7201500" y="1835532"/>
            <a:ext cx="1402948" cy="369332"/>
          </a:xfrm>
          <a:prstGeom prst="rect">
            <a:avLst/>
          </a:prstGeom>
          <a:solidFill>
            <a:srgbClr val="FFFF00"/>
          </a:solidFill>
          <a:ln>
            <a:solidFill>
              <a:schemeClr val="tx1"/>
            </a:solidFill>
          </a:ln>
        </p:spPr>
        <p:txBody>
          <a:bodyPr wrap="none">
            <a:spAutoFit/>
          </a:bodyPr>
          <a:lstStyle/>
          <a:p>
            <a:r>
              <a:rPr lang="en-US" altLang="zh-CN" sz="1800" dirty="0" err="1"/>
              <a:t>Global.asax</a:t>
            </a:r>
            <a:endParaRPr lang="zh-CN" altLang="en-US" sz="1800" dirty="0"/>
          </a:p>
        </p:txBody>
      </p:sp>
      <p:sp>
        <p:nvSpPr>
          <p:cNvPr id="6" name="矩形 5"/>
          <p:cNvSpPr/>
          <p:nvPr/>
        </p:nvSpPr>
        <p:spPr>
          <a:xfrm>
            <a:off x="5147771" y="2708920"/>
            <a:ext cx="1800493" cy="307777"/>
          </a:xfrm>
          <a:prstGeom prst="rect">
            <a:avLst/>
          </a:prstGeom>
          <a:solidFill>
            <a:srgbClr val="FFFF00"/>
          </a:solidFill>
          <a:ln>
            <a:solidFill>
              <a:schemeClr val="tx1"/>
            </a:solidFill>
          </a:ln>
        </p:spPr>
        <p:txBody>
          <a:bodyPr wrap="none">
            <a:spAutoFit/>
          </a:bodyPr>
          <a:lstStyle/>
          <a:p>
            <a:r>
              <a:rPr lang="zh-CN" altLang="en-US" sz="1400" dirty="0"/>
              <a:t>应用程序的事件处理</a:t>
            </a:r>
            <a:endParaRPr lang="zh-CN" altLang="en-US" sz="1400" dirty="0"/>
          </a:p>
        </p:txBody>
      </p:sp>
      <p:cxnSp>
        <p:nvCxnSpPr>
          <p:cNvPr id="9" name="直接箭头连接符 8"/>
          <p:cNvCxnSpPr/>
          <p:nvPr/>
        </p:nvCxnSpPr>
        <p:spPr>
          <a:xfrm flipH="1">
            <a:off x="4518507" y="2863117"/>
            <a:ext cx="59018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91692" y="4108739"/>
            <a:ext cx="902811" cy="307777"/>
          </a:xfrm>
          <a:prstGeom prst="rect">
            <a:avLst/>
          </a:prstGeom>
          <a:solidFill>
            <a:srgbClr val="CCFFFF"/>
          </a:solidFill>
          <a:ln>
            <a:solidFill>
              <a:schemeClr val="tx1"/>
            </a:solidFill>
          </a:ln>
        </p:spPr>
        <p:txBody>
          <a:bodyPr wrap="none">
            <a:spAutoFit/>
          </a:bodyPr>
          <a:lstStyle/>
          <a:p>
            <a:r>
              <a:rPr lang="zh-CN" altLang="en-US" sz="1400" dirty="0" smtClean="0"/>
              <a:t>路由注册</a:t>
            </a:r>
            <a:endParaRPr lang="zh-CN" altLang="en-US" sz="1400" dirty="0"/>
          </a:p>
        </p:txBody>
      </p:sp>
      <p:cxnSp>
        <p:nvCxnSpPr>
          <p:cNvPr id="11" name="直接箭头连接符 10"/>
          <p:cNvCxnSpPr/>
          <p:nvPr/>
        </p:nvCxnSpPr>
        <p:spPr>
          <a:xfrm flipH="1">
            <a:off x="6462428" y="4262936"/>
            <a:ext cx="59018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zh-CN" altLang="en-US" sz="2800" dirty="0" smtClean="0"/>
              <a:t>示例：自定义路由</a:t>
            </a:r>
            <a:endParaRPr lang="zh-CN" altLang="en-US" sz="2800" dirty="0"/>
          </a:p>
        </p:txBody>
      </p:sp>
      <p:sp>
        <p:nvSpPr>
          <p:cNvPr id="6" name="矩形 5"/>
          <p:cNvSpPr/>
          <p:nvPr/>
        </p:nvSpPr>
        <p:spPr>
          <a:xfrm>
            <a:off x="539552" y="1700808"/>
            <a:ext cx="6768752" cy="3083921"/>
          </a:xfrm>
          <a:prstGeom prst="rect">
            <a:avLst/>
          </a:prstGeom>
          <a:ln>
            <a:solidFill>
              <a:schemeClr val="tx1"/>
            </a:solidFill>
          </a:ln>
        </p:spPr>
        <p:txBody>
          <a:bodyPr wrap="square">
            <a:spAutoFit/>
          </a:bodyPr>
          <a:lstStyle/>
          <a:p>
            <a:pPr>
              <a:lnSpc>
                <a:spcPct val="120000"/>
              </a:lnSpc>
            </a:pPr>
            <a:r>
              <a:rPr lang="en-US" altLang="zh-CN" sz="1800" dirty="0"/>
              <a:t>public class </a:t>
            </a:r>
            <a:r>
              <a:rPr lang="en-US" altLang="zh-CN" sz="1800" dirty="0" err="1"/>
              <a:t>HelloWorldController</a:t>
            </a:r>
            <a:r>
              <a:rPr lang="en-US" altLang="zh-CN" sz="1800" dirty="0"/>
              <a:t> : Controller</a:t>
            </a:r>
            <a:endParaRPr lang="en-US" altLang="zh-CN" sz="1800" dirty="0"/>
          </a:p>
          <a:p>
            <a:pPr>
              <a:lnSpc>
                <a:spcPct val="120000"/>
              </a:lnSpc>
            </a:pPr>
            <a:r>
              <a:rPr lang="en-US" altLang="zh-CN" sz="1800" dirty="0" smtClean="0"/>
              <a:t>{       …</a:t>
            </a:r>
            <a:endParaRPr lang="en-US" altLang="zh-CN" sz="1800" dirty="0" smtClean="0"/>
          </a:p>
          <a:p>
            <a:pPr>
              <a:lnSpc>
                <a:spcPct val="120000"/>
              </a:lnSpc>
            </a:pPr>
            <a:r>
              <a:rPr lang="en-US" altLang="zh-CN" sz="1800" dirty="0" smtClean="0">
                <a:solidFill>
                  <a:srgbClr val="0000FF"/>
                </a:solidFill>
              </a:rPr>
              <a:t>        public </a:t>
            </a:r>
            <a:r>
              <a:rPr lang="en-US" altLang="zh-CN" sz="1800" dirty="0">
                <a:solidFill>
                  <a:srgbClr val="0000FF"/>
                </a:solidFill>
              </a:rPr>
              <a:t>ActionResult </a:t>
            </a:r>
            <a:r>
              <a:rPr lang="en-US" altLang="zh-CN" sz="1800" dirty="0" err="1" smtClean="0">
                <a:solidFill>
                  <a:srgbClr val="0000FF"/>
                </a:solidFill>
              </a:rPr>
              <a:t>TestRoute</a:t>
            </a:r>
            <a:r>
              <a:rPr lang="en-US" altLang="zh-CN" sz="1800" dirty="0" smtClean="0">
                <a:solidFill>
                  <a:srgbClr val="0000FF"/>
                </a:solidFill>
              </a:rPr>
              <a:t>(string </a:t>
            </a:r>
            <a:r>
              <a:rPr lang="en-US" altLang="zh-CN" sz="1800" dirty="0">
                <a:solidFill>
                  <a:srgbClr val="0000FF"/>
                </a:solidFill>
              </a:rPr>
              <a:t>name, </a:t>
            </a:r>
            <a:r>
              <a:rPr lang="en-US" altLang="zh-CN" sz="1800" dirty="0" err="1">
                <a:solidFill>
                  <a:srgbClr val="0000FF"/>
                </a:solidFill>
              </a:rPr>
              <a:t>int</a:t>
            </a:r>
            <a:r>
              <a:rPr lang="en-US" altLang="zh-CN" sz="1800" dirty="0">
                <a:solidFill>
                  <a:srgbClr val="0000FF"/>
                </a:solidFill>
              </a:rPr>
              <a:t> </a:t>
            </a:r>
            <a:r>
              <a:rPr lang="en-US" altLang="zh-CN" sz="1800" dirty="0" err="1">
                <a:solidFill>
                  <a:srgbClr val="0000FF"/>
                </a:solidFill>
              </a:rPr>
              <a:t>numTimes</a:t>
            </a:r>
            <a:r>
              <a:rPr lang="en-US" altLang="zh-CN" sz="1800" dirty="0">
                <a:solidFill>
                  <a:srgbClr val="0000FF"/>
                </a:solidFill>
              </a:rPr>
              <a:t>)</a:t>
            </a:r>
            <a:endParaRPr lang="en-US" altLang="zh-CN" sz="1800" dirty="0">
              <a:solidFill>
                <a:srgbClr val="0000FF"/>
              </a:solidFill>
            </a:endParaRPr>
          </a:p>
          <a:p>
            <a:pPr>
              <a:lnSpc>
                <a:spcPct val="120000"/>
              </a:lnSpc>
            </a:pPr>
            <a:r>
              <a:rPr lang="en-US" altLang="zh-CN" sz="1800" dirty="0">
                <a:solidFill>
                  <a:srgbClr val="0000FF"/>
                </a:solidFill>
              </a:rPr>
              <a:t>        {</a:t>
            </a:r>
            <a:endParaRPr lang="en-US" altLang="zh-CN" sz="1800" dirty="0">
              <a:solidFill>
                <a:srgbClr val="0000FF"/>
              </a:solidFill>
            </a:endParaRPr>
          </a:p>
          <a:p>
            <a:pPr>
              <a:lnSpc>
                <a:spcPct val="120000"/>
              </a:lnSpc>
            </a:pPr>
            <a:r>
              <a:rPr lang="en-US" altLang="zh-CN" sz="1800" dirty="0">
                <a:solidFill>
                  <a:srgbClr val="0000FF"/>
                </a:solidFill>
              </a:rPr>
              <a:t>            </a:t>
            </a:r>
            <a:r>
              <a:rPr lang="en-US" altLang="zh-CN" sz="1800" dirty="0" err="1">
                <a:solidFill>
                  <a:srgbClr val="0000FF"/>
                </a:solidFill>
              </a:rPr>
              <a:t>ViewBag.Message</a:t>
            </a:r>
            <a:r>
              <a:rPr lang="en-US" altLang="zh-CN" sz="1800" dirty="0">
                <a:solidFill>
                  <a:srgbClr val="0000FF"/>
                </a:solidFill>
              </a:rPr>
              <a:t> = "Hello " + name;</a:t>
            </a:r>
            <a:endParaRPr lang="en-US" altLang="zh-CN" sz="1800" dirty="0">
              <a:solidFill>
                <a:srgbClr val="0000FF"/>
              </a:solidFill>
            </a:endParaRPr>
          </a:p>
          <a:p>
            <a:pPr>
              <a:lnSpc>
                <a:spcPct val="120000"/>
              </a:lnSpc>
            </a:pPr>
            <a:r>
              <a:rPr lang="en-US" altLang="zh-CN" sz="1800" dirty="0">
                <a:solidFill>
                  <a:srgbClr val="0000FF"/>
                </a:solidFill>
              </a:rPr>
              <a:t>            </a:t>
            </a:r>
            <a:r>
              <a:rPr lang="en-US" altLang="zh-CN" sz="1800" dirty="0" err="1">
                <a:solidFill>
                  <a:srgbClr val="0000FF"/>
                </a:solidFill>
              </a:rPr>
              <a:t>ViewBag.NumTimes</a:t>
            </a:r>
            <a:r>
              <a:rPr lang="en-US" altLang="zh-CN" sz="1800" dirty="0">
                <a:solidFill>
                  <a:srgbClr val="0000FF"/>
                </a:solidFill>
              </a:rPr>
              <a:t> = </a:t>
            </a:r>
            <a:r>
              <a:rPr lang="en-US" altLang="zh-CN" sz="1800" dirty="0" err="1">
                <a:solidFill>
                  <a:srgbClr val="0000FF"/>
                </a:solidFill>
              </a:rPr>
              <a:t>numTimes</a:t>
            </a:r>
            <a:r>
              <a:rPr lang="en-US" altLang="zh-CN" sz="1800" dirty="0">
                <a:solidFill>
                  <a:srgbClr val="0000FF"/>
                </a:solidFill>
              </a:rPr>
              <a:t>;</a:t>
            </a:r>
            <a:endParaRPr lang="en-US" altLang="zh-CN" sz="1800" dirty="0">
              <a:solidFill>
                <a:srgbClr val="0000FF"/>
              </a:solidFill>
            </a:endParaRPr>
          </a:p>
          <a:p>
            <a:pPr>
              <a:lnSpc>
                <a:spcPct val="120000"/>
              </a:lnSpc>
            </a:pPr>
            <a:r>
              <a:rPr lang="en-US" altLang="zh-CN" sz="1800" dirty="0">
                <a:solidFill>
                  <a:srgbClr val="0000FF"/>
                </a:solidFill>
              </a:rPr>
              <a:t>            return View();</a:t>
            </a:r>
            <a:endParaRPr lang="en-US" altLang="zh-CN" sz="1800" dirty="0">
              <a:solidFill>
                <a:srgbClr val="0000FF"/>
              </a:solidFill>
            </a:endParaRPr>
          </a:p>
          <a:p>
            <a:pPr>
              <a:lnSpc>
                <a:spcPct val="120000"/>
              </a:lnSpc>
            </a:pPr>
            <a:r>
              <a:rPr lang="en-US" altLang="zh-CN" sz="1800" dirty="0">
                <a:solidFill>
                  <a:srgbClr val="0000FF"/>
                </a:solidFill>
              </a:rPr>
              <a:t>        </a:t>
            </a:r>
            <a:r>
              <a:rPr lang="en-US" altLang="zh-CN" sz="1800" dirty="0" smtClean="0">
                <a:solidFill>
                  <a:srgbClr val="0000FF"/>
                </a:solidFill>
              </a:rPr>
              <a:t>}</a:t>
            </a:r>
            <a:endParaRPr lang="en-US" altLang="zh-CN" sz="1800" dirty="0" smtClean="0">
              <a:solidFill>
                <a:srgbClr val="0000FF"/>
              </a:solidFill>
            </a:endParaRPr>
          </a:p>
          <a:p>
            <a:pPr>
              <a:lnSpc>
                <a:spcPct val="120000"/>
              </a:lnSpc>
            </a:pPr>
            <a:r>
              <a:rPr lang="en-US" altLang="zh-CN" sz="1800" dirty="0" smtClean="0"/>
              <a:t>}</a:t>
            </a:r>
            <a:endParaRPr lang="zh-CN" altLang="en-US" sz="1800" dirty="0"/>
          </a:p>
        </p:txBody>
      </p:sp>
      <p:sp>
        <p:nvSpPr>
          <p:cNvPr id="3" name="矩形 2"/>
          <p:cNvSpPr/>
          <p:nvPr/>
        </p:nvSpPr>
        <p:spPr>
          <a:xfrm>
            <a:off x="2267744" y="4437112"/>
            <a:ext cx="6678488" cy="2062103"/>
          </a:xfrm>
          <a:prstGeom prst="rect">
            <a:avLst/>
          </a:prstGeom>
          <a:solidFill>
            <a:schemeClr val="bg1"/>
          </a:solidFill>
          <a:ln>
            <a:solidFill>
              <a:schemeClr val="tx1"/>
            </a:solidFill>
          </a:ln>
        </p:spPr>
        <p:txBody>
          <a:bodyPr wrap="square">
            <a:spAutoFit/>
          </a:bodyPr>
          <a:lstStyle/>
          <a:p>
            <a:r>
              <a:rPr lang="en-US" altLang="zh-CN" sz="1800" dirty="0" smtClean="0"/>
              <a:t>@{</a:t>
            </a:r>
            <a:endParaRPr lang="en-US" altLang="zh-CN" sz="1800" dirty="0"/>
          </a:p>
          <a:p>
            <a:r>
              <a:rPr lang="en-US" altLang="zh-CN" sz="1800" dirty="0"/>
              <a:t>    </a:t>
            </a:r>
            <a:r>
              <a:rPr lang="en-US" altLang="zh-CN" sz="1800" dirty="0" err="1"/>
              <a:t>ViewBag.Title</a:t>
            </a:r>
            <a:r>
              <a:rPr lang="en-US" altLang="zh-CN" sz="1800" dirty="0"/>
              <a:t> = "</a:t>
            </a:r>
            <a:r>
              <a:rPr lang="en-US" altLang="zh-CN" sz="1800" dirty="0" err="1"/>
              <a:t>TestURL</a:t>
            </a:r>
            <a:r>
              <a:rPr lang="en-US" altLang="zh-CN" sz="1800" dirty="0"/>
              <a:t>";</a:t>
            </a:r>
            <a:endParaRPr lang="en-US" altLang="zh-CN" sz="1800" dirty="0"/>
          </a:p>
          <a:p>
            <a:r>
              <a:rPr lang="en-US" altLang="zh-CN" sz="1800" dirty="0"/>
              <a:t>}</a:t>
            </a:r>
            <a:endParaRPr lang="en-US" altLang="zh-CN" sz="1800" dirty="0"/>
          </a:p>
          <a:p>
            <a:r>
              <a:rPr lang="en-US" altLang="zh-CN" sz="1800" dirty="0" smtClean="0">
                <a:solidFill>
                  <a:srgbClr val="FF0000"/>
                </a:solidFill>
              </a:rPr>
              <a:t>@</a:t>
            </a:r>
            <a:r>
              <a:rPr lang="en-US" altLang="zh-CN" sz="1800" dirty="0">
                <a:solidFill>
                  <a:srgbClr val="FF0000"/>
                </a:solidFill>
              </a:rPr>
              <a:t>for(</a:t>
            </a:r>
            <a:r>
              <a:rPr lang="en-US" altLang="zh-CN" sz="1800" dirty="0" err="1">
                <a:solidFill>
                  <a:srgbClr val="FF0000"/>
                </a:solidFill>
              </a:rPr>
              <a:t>int</a:t>
            </a:r>
            <a:r>
              <a:rPr lang="en-US" altLang="zh-CN" sz="1800" dirty="0">
                <a:solidFill>
                  <a:srgbClr val="FF0000"/>
                </a:solidFill>
              </a:rPr>
              <a:t> </a:t>
            </a:r>
            <a:r>
              <a:rPr lang="en-US" altLang="zh-CN" sz="1800" dirty="0" err="1">
                <a:solidFill>
                  <a:srgbClr val="FF0000"/>
                </a:solidFill>
              </a:rPr>
              <a:t>i</a:t>
            </a:r>
            <a:r>
              <a:rPr lang="en-US" altLang="zh-CN" sz="1800" dirty="0">
                <a:solidFill>
                  <a:srgbClr val="FF0000"/>
                </a:solidFill>
              </a:rPr>
              <a:t>=0;i&lt;</a:t>
            </a:r>
            <a:r>
              <a:rPr lang="en-US" altLang="zh-CN" sz="1800" dirty="0" err="1">
                <a:solidFill>
                  <a:srgbClr val="FF0000"/>
                </a:solidFill>
              </a:rPr>
              <a:t>ViewBag.NumTimes</a:t>
            </a:r>
            <a:r>
              <a:rPr lang="en-US" altLang="zh-CN" sz="1800" dirty="0">
                <a:solidFill>
                  <a:srgbClr val="FF0000"/>
                </a:solidFill>
              </a:rPr>
              <a:t>; </a:t>
            </a:r>
            <a:r>
              <a:rPr lang="en-US" altLang="zh-CN" sz="1800" dirty="0" err="1">
                <a:solidFill>
                  <a:srgbClr val="FF0000"/>
                </a:solidFill>
              </a:rPr>
              <a:t>i</a:t>
            </a:r>
            <a:r>
              <a:rPr lang="en-US" altLang="zh-CN" sz="1800" dirty="0">
                <a:solidFill>
                  <a:srgbClr val="FF0000"/>
                </a:solidFill>
              </a:rPr>
              <a:t>++)</a:t>
            </a:r>
            <a:endParaRPr lang="en-US" altLang="zh-CN" sz="1800" dirty="0">
              <a:solidFill>
                <a:srgbClr val="FF0000"/>
              </a:solidFill>
            </a:endParaRPr>
          </a:p>
          <a:p>
            <a:r>
              <a:rPr lang="en-US" altLang="zh-CN" sz="1800" dirty="0">
                <a:solidFill>
                  <a:srgbClr val="FF0000"/>
                </a:solidFill>
              </a:rPr>
              <a:t>{</a:t>
            </a:r>
            <a:endParaRPr lang="en-US" altLang="zh-CN" sz="1800" dirty="0">
              <a:solidFill>
                <a:srgbClr val="FF0000"/>
              </a:solidFill>
            </a:endParaRPr>
          </a:p>
          <a:p>
            <a:r>
              <a:rPr lang="en-US" altLang="zh-CN" sz="1800" dirty="0">
                <a:solidFill>
                  <a:srgbClr val="FF0000"/>
                </a:solidFill>
              </a:rPr>
              <a:t>    @</a:t>
            </a:r>
            <a:r>
              <a:rPr lang="en-US" altLang="zh-CN" sz="1800" dirty="0" err="1">
                <a:solidFill>
                  <a:srgbClr val="FF0000"/>
                </a:solidFill>
              </a:rPr>
              <a:t>ViewBag.Message</a:t>
            </a:r>
            <a:r>
              <a:rPr lang="en-US" altLang="zh-CN" sz="1800" dirty="0">
                <a:solidFill>
                  <a:srgbClr val="FF0000"/>
                </a:solidFill>
              </a:rPr>
              <a:t>    &lt;</a:t>
            </a:r>
            <a:r>
              <a:rPr lang="en-US" altLang="zh-CN" sz="1800" dirty="0" err="1">
                <a:solidFill>
                  <a:srgbClr val="FF0000"/>
                </a:solidFill>
              </a:rPr>
              <a:t>br</a:t>
            </a:r>
            <a:r>
              <a:rPr lang="en-US" altLang="zh-CN" sz="1800" dirty="0">
                <a:solidFill>
                  <a:srgbClr val="FF0000"/>
                </a:solidFill>
              </a:rPr>
              <a:t> /&gt;</a:t>
            </a:r>
            <a:endParaRPr lang="en-US" altLang="zh-CN" sz="1800" dirty="0">
              <a:solidFill>
                <a:srgbClr val="FF0000"/>
              </a:solidFill>
            </a:endParaRPr>
          </a:p>
          <a:p>
            <a:r>
              <a:rPr lang="en-US" altLang="zh-CN" sz="1800" dirty="0" smtClean="0">
                <a:solidFill>
                  <a:srgbClr val="FF0000"/>
                </a:solidFill>
              </a:rPr>
              <a:t>}</a:t>
            </a:r>
            <a:endParaRPr lang="en-US" altLang="zh-CN" sz="1800" dirty="0">
              <a:solidFill>
                <a:srgbClr val="FF0000"/>
              </a:solidFill>
            </a:endParaRPr>
          </a:p>
        </p:txBody>
      </p:sp>
      <p:sp>
        <p:nvSpPr>
          <p:cNvPr id="8" name="矩形 7"/>
          <p:cNvSpPr/>
          <p:nvPr/>
        </p:nvSpPr>
        <p:spPr>
          <a:xfrm>
            <a:off x="7142136" y="4728210"/>
            <a:ext cx="1685141" cy="369332"/>
          </a:xfrm>
          <a:prstGeom prst="rect">
            <a:avLst/>
          </a:prstGeom>
          <a:solidFill>
            <a:srgbClr val="FFFF00"/>
          </a:solidFill>
          <a:ln>
            <a:solidFill>
              <a:schemeClr val="tx1"/>
            </a:solidFill>
          </a:ln>
        </p:spPr>
        <p:txBody>
          <a:bodyPr wrap="none">
            <a:spAutoFit/>
          </a:bodyPr>
          <a:lstStyle/>
          <a:p>
            <a:r>
              <a:rPr lang="en-US" altLang="zh-CN" sz="1800" dirty="0" err="1"/>
              <a:t>TestRoute</a:t>
            </a:r>
            <a:r>
              <a:rPr lang="zh-CN" altLang="en-US" sz="1800" dirty="0" smtClean="0"/>
              <a:t>视图</a:t>
            </a:r>
            <a:endParaRPr lang="zh-CN" altLang="en-US" sz="1800" dirty="0"/>
          </a:p>
        </p:txBody>
      </p:sp>
      <p:sp>
        <p:nvSpPr>
          <p:cNvPr id="10" name="任意多边形 9"/>
          <p:cNvSpPr/>
          <p:nvPr/>
        </p:nvSpPr>
        <p:spPr>
          <a:xfrm>
            <a:off x="2891118" y="3899647"/>
            <a:ext cx="792961" cy="753035"/>
          </a:xfrm>
          <a:custGeom>
            <a:avLst/>
            <a:gdLst>
              <a:gd name="connsiteX0" fmla="*/ 0 w 792961"/>
              <a:gd name="connsiteY0" fmla="*/ 0 h 753035"/>
              <a:gd name="connsiteX1" fmla="*/ 699247 w 792961"/>
              <a:gd name="connsiteY1" fmla="*/ 134471 h 753035"/>
              <a:gd name="connsiteX2" fmla="*/ 766482 w 792961"/>
              <a:gd name="connsiteY2" fmla="*/ 753035 h 753035"/>
            </a:gdLst>
            <a:ahLst/>
            <a:cxnLst>
              <a:cxn ang="0">
                <a:pos x="connsiteX0" y="connsiteY0"/>
              </a:cxn>
              <a:cxn ang="0">
                <a:pos x="connsiteX1" y="connsiteY1"/>
              </a:cxn>
              <a:cxn ang="0">
                <a:pos x="connsiteX2" y="connsiteY2"/>
              </a:cxn>
            </a:cxnLst>
            <a:rect l="l" t="t" r="r" b="b"/>
            <a:pathLst>
              <a:path w="792961" h="753035">
                <a:moveTo>
                  <a:pt x="0" y="0"/>
                </a:moveTo>
                <a:cubicBezTo>
                  <a:pt x="285750" y="4482"/>
                  <a:pt x="571500" y="8965"/>
                  <a:pt x="699247" y="134471"/>
                </a:cubicBezTo>
                <a:cubicBezTo>
                  <a:pt x="826994" y="259977"/>
                  <a:pt x="796738" y="506506"/>
                  <a:pt x="766482" y="753035"/>
                </a:cubicBezTo>
              </a:path>
            </a:pathLst>
          </a:custGeom>
          <a:noFill/>
          <a:ln w="12700">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59227" y="3814499"/>
            <a:ext cx="522022" cy="461665"/>
          </a:xfrm>
          <a:prstGeom prst="rect">
            <a:avLst/>
          </a:prstGeom>
          <a:solidFill>
            <a:srgbClr val="FFFF00"/>
          </a:solidFill>
          <a:ln>
            <a:solidFill>
              <a:schemeClr val="tx1"/>
            </a:solidFill>
          </a:ln>
        </p:spPr>
        <p:txBody>
          <a:bodyPr wrap="square">
            <a:spAutoFit/>
          </a:bodyPr>
          <a:lstStyle/>
          <a:p>
            <a:pPr algn="ctr"/>
            <a:r>
              <a:rPr lang="zh-CN" altLang="en-US" sz="1200" dirty="0" smtClean="0"/>
              <a:t>添加视图</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zh-CN" altLang="en-US" sz="2800" dirty="0" smtClean="0"/>
              <a:t>普通方式运行</a:t>
            </a:r>
            <a:endParaRPr lang="zh-CN" altLang="en-US" sz="2800" dirty="0"/>
          </a:p>
        </p:txBody>
      </p:sp>
      <p:sp>
        <p:nvSpPr>
          <p:cNvPr id="4" name="矩形 3"/>
          <p:cNvSpPr/>
          <p:nvPr/>
        </p:nvSpPr>
        <p:spPr>
          <a:xfrm>
            <a:off x="611560" y="1844824"/>
            <a:ext cx="7920880" cy="369332"/>
          </a:xfrm>
          <a:prstGeom prst="rect">
            <a:avLst/>
          </a:prstGeom>
          <a:solidFill>
            <a:srgbClr val="CCFFFF"/>
          </a:solidFill>
          <a:ln>
            <a:solidFill>
              <a:schemeClr val="tx1"/>
            </a:solidFill>
          </a:ln>
        </p:spPr>
        <p:txBody>
          <a:bodyPr wrap="square">
            <a:spAutoFit/>
          </a:bodyPr>
          <a:lstStyle/>
          <a:p>
            <a:r>
              <a:rPr lang="en-US" altLang="zh-CN" sz="1800" dirty="0" smtClean="0"/>
              <a:t>http</a:t>
            </a:r>
            <a:r>
              <a:rPr lang="en-US" altLang="zh-CN" sz="1800" dirty="0"/>
              <a:t>://localhost:31215/HelloWorld/TestRoute?name=wustzz&amp;numTimes=10</a:t>
            </a:r>
            <a:endParaRPr lang="en-US" altLang="zh-CN" sz="1800" dirty="0"/>
          </a:p>
        </p:txBody>
      </p:sp>
      <p:pic>
        <p:nvPicPr>
          <p:cNvPr id="2" name="图片 1"/>
          <p:cNvPicPr>
            <a:picLocks noChangeAspect="1"/>
          </p:cNvPicPr>
          <p:nvPr/>
        </p:nvPicPr>
        <p:blipFill>
          <a:blip r:embed="rId1"/>
          <a:stretch>
            <a:fillRect/>
          </a:stretch>
        </p:blipFill>
        <p:spPr>
          <a:xfrm>
            <a:off x="611560" y="2564904"/>
            <a:ext cx="4371975" cy="303847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zh-CN" altLang="en-US" sz="2800" dirty="0" smtClean="0"/>
              <a:t>在</a:t>
            </a:r>
            <a:r>
              <a:rPr lang="en-US" altLang="zh-CN" sz="2800" dirty="0" err="1" smtClean="0"/>
              <a:t>RouteConfig.cs</a:t>
            </a:r>
            <a:r>
              <a:rPr lang="zh-CN" altLang="en-US" sz="2800" dirty="0" smtClean="0"/>
              <a:t>中添加新路由</a:t>
            </a:r>
            <a:endParaRPr lang="zh-CN" altLang="en-US" sz="2800" dirty="0"/>
          </a:p>
        </p:txBody>
      </p:sp>
      <p:sp>
        <p:nvSpPr>
          <p:cNvPr id="6" name="矩形 5"/>
          <p:cNvSpPr/>
          <p:nvPr/>
        </p:nvSpPr>
        <p:spPr>
          <a:xfrm>
            <a:off x="539552" y="1843951"/>
            <a:ext cx="7920880" cy="1593450"/>
          </a:xfrm>
          <a:prstGeom prst="rect">
            <a:avLst/>
          </a:prstGeom>
          <a:ln>
            <a:solidFill>
              <a:schemeClr val="tx1"/>
            </a:solidFill>
          </a:ln>
        </p:spPr>
        <p:txBody>
          <a:bodyPr wrap="square">
            <a:spAutoFit/>
          </a:bodyPr>
          <a:lstStyle/>
          <a:p>
            <a:pPr>
              <a:lnSpc>
                <a:spcPct val="125000"/>
              </a:lnSpc>
            </a:pPr>
            <a:r>
              <a:rPr lang="en-US" altLang="zh-CN" dirty="0"/>
              <a:t> </a:t>
            </a:r>
            <a:r>
              <a:rPr lang="en-US" altLang="zh-CN" dirty="0" err="1"/>
              <a:t>routes.MapRoute</a:t>
            </a:r>
            <a:r>
              <a:rPr lang="en-US" altLang="zh-CN" dirty="0"/>
              <a:t>(</a:t>
            </a:r>
            <a:endParaRPr lang="en-US" altLang="zh-CN" dirty="0"/>
          </a:p>
          <a:p>
            <a:pPr>
              <a:lnSpc>
                <a:spcPct val="125000"/>
              </a:lnSpc>
            </a:pPr>
            <a:r>
              <a:rPr lang="en-US" altLang="zh-CN" dirty="0"/>
              <a:t>                name: "</a:t>
            </a:r>
            <a:r>
              <a:rPr lang="en-US" altLang="zh-CN" dirty="0" err="1"/>
              <a:t>MyRoute</a:t>
            </a:r>
            <a:r>
              <a:rPr lang="en-US" altLang="zh-CN" dirty="0"/>
              <a:t>",</a:t>
            </a:r>
            <a:endParaRPr lang="en-US" altLang="zh-CN" dirty="0"/>
          </a:p>
          <a:p>
            <a:pPr>
              <a:lnSpc>
                <a:spcPct val="125000"/>
              </a:lnSpc>
            </a:pPr>
            <a:r>
              <a:rPr lang="en-US" altLang="zh-CN" dirty="0"/>
              <a:t>                url: "{controller}/{action}/{name}/{</a:t>
            </a:r>
            <a:r>
              <a:rPr lang="en-US" altLang="zh-CN" dirty="0" err="1"/>
              <a:t>numTimes</a:t>
            </a:r>
            <a:r>
              <a:rPr lang="en-US" altLang="zh-CN" dirty="0"/>
              <a:t>}"</a:t>
            </a:r>
            <a:endParaRPr lang="en-US" altLang="zh-CN" dirty="0"/>
          </a:p>
          <a:p>
            <a:pPr>
              <a:lnSpc>
                <a:spcPct val="125000"/>
              </a:lnSpc>
            </a:pPr>
            <a:r>
              <a:rPr lang="en-US" altLang="zh-CN" dirty="0" smtClean="0"/>
              <a:t> );</a:t>
            </a:r>
            <a:endParaRPr lang="zh-CN" altLang="en-US" dirty="0"/>
          </a:p>
        </p:txBody>
      </p:sp>
      <p:sp>
        <p:nvSpPr>
          <p:cNvPr id="5" name="矩形 4"/>
          <p:cNvSpPr/>
          <p:nvPr/>
        </p:nvSpPr>
        <p:spPr>
          <a:xfrm>
            <a:off x="1331640" y="4565801"/>
            <a:ext cx="5904656" cy="369332"/>
          </a:xfrm>
          <a:prstGeom prst="rect">
            <a:avLst/>
          </a:prstGeom>
          <a:solidFill>
            <a:srgbClr val="CCFFFF"/>
          </a:solidFill>
          <a:ln>
            <a:solidFill>
              <a:schemeClr val="tx1"/>
            </a:solidFill>
          </a:ln>
        </p:spPr>
        <p:txBody>
          <a:bodyPr wrap="square">
            <a:spAutoFit/>
          </a:bodyPr>
          <a:lstStyle/>
          <a:p>
            <a:r>
              <a:rPr lang="en-US" altLang="zh-CN" sz="1800" dirty="0"/>
              <a:t>http://localhost:31215/HelloWorld/TestRoute/wustzz/10</a:t>
            </a:r>
            <a:endParaRPr lang="en-US" altLang="zh-CN" sz="1800" dirty="0"/>
          </a:p>
        </p:txBody>
      </p:sp>
      <p:sp>
        <p:nvSpPr>
          <p:cNvPr id="7" name="矩形 6"/>
          <p:cNvSpPr/>
          <p:nvPr/>
        </p:nvSpPr>
        <p:spPr>
          <a:xfrm>
            <a:off x="545613" y="3909268"/>
            <a:ext cx="2658236" cy="369332"/>
          </a:xfrm>
          <a:prstGeom prst="rect">
            <a:avLst/>
          </a:prstGeom>
          <a:solidFill>
            <a:srgbClr val="FFFF00"/>
          </a:solidFill>
          <a:ln>
            <a:solidFill>
              <a:schemeClr val="tx1"/>
            </a:solidFill>
          </a:ln>
        </p:spPr>
        <p:txBody>
          <a:bodyPr wrap="square">
            <a:spAutoFit/>
          </a:bodyPr>
          <a:lstStyle/>
          <a:p>
            <a:r>
              <a:rPr lang="zh-CN" altLang="en-US" sz="1800" dirty="0" smtClean="0"/>
              <a:t>此时采用新路由的</a:t>
            </a:r>
            <a:r>
              <a:rPr lang="en-US" altLang="zh-CN" sz="1800" dirty="0" smtClean="0"/>
              <a:t>URL</a:t>
            </a:r>
            <a:r>
              <a:rPr lang="zh-CN" altLang="en-US" sz="1800" dirty="0" smtClean="0"/>
              <a:t>：</a:t>
            </a:r>
            <a:endParaRPr lang="en-US" altLang="zh-CN" sz="1800" dirty="0"/>
          </a:p>
        </p:txBody>
      </p:sp>
      <p:cxnSp>
        <p:nvCxnSpPr>
          <p:cNvPr id="3" name="直接箭头连接符 2"/>
          <p:cNvCxnSpPr/>
          <p:nvPr/>
        </p:nvCxnSpPr>
        <p:spPr>
          <a:xfrm>
            <a:off x="3275856" y="3068960"/>
            <a:ext cx="1008112" cy="1512168"/>
          </a:xfrm>
          <a:prstGeom prst="straightConnector1">
            <a:avLst/>
          </a:prstGeom>
          <a:ln>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139952" y="3068960"/>
            <a:ext cx="1008112" cy="1512168"/>
          </a:xfrm>
          <a:prstGeom prst="straightConnector1">
            <a:avLst/>
          </a:prstGeom>
          <a:ln>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004048" y="3068960"/>
            <a:ext cx="1008112" cy="1512168"/>
          </a:xfrm>
          <a:prstGeom prst="straightConnector1">
            <a:avLst/>
          </a:prstGeom>
          <a:ln>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796136" y="3068960"/>
            <a:ext cx="1008112" cy="1512168"/>
          </a:xfrm>
          <a:prstGeom prst="straightConnector1">
            <a:avLst/>
          </a:prstGeom>
          <a:ln>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4975412" y="2339788"/>
            <a:ext cx="1761564" cy="349624"/>
          </a:xfrm>
          <a:custGeom>
            <a:avLst/>
            <a:gdLst>
              <a:gd name="connsiteX0" fmla="*/ 1761564 w 1761564"/>
              <a:gd name="connsiteY0" fmla="*/ 0 h 349624"/>
              <a:gd name="connsiteX1" fmla="*/ 349623 w 1761564"/>
              <a:gd name="connsiteY1" fmla="*/ 26894 h 349624"/>
              <a:gd name="connsiteX2" fmla="*/ 0 w 1761564"/>
              <a:gd name="connsiteY2" fmla="*/ 349624 h 349624"/>
            </a:gdLst>
            <a:ahLst/>
            <a:cxnLst>
              <a:cxn ang="0">
                <a:pos x="connsiteX0" y="connsiteY0"/>
              </a:cxn>
              <a:cxn ang="0">
                <a:pos x="connsiteX1" y="connsiteY1"/>
              </a:cxn>
              <a:cxn ang="0">
                <a:pos x="connsiteX2" y="connsiteY2"/>
              </a:cxn>
            </a:cxnLst>
            <a:rect l="l" t="t" r="r" b="b"/>
            <a:pathLst>
              <a:path w="1761564" h="349624">
                <a:moveTo>
                  <a:pt x="1761564" y="0"/>
                </a:moveTo>
                <a:lnTo>
                  <a:pt x="349623" y="26894"/>
                </a:lnTo>
                <a:cubicBezTo>
                  <a:pt x="56029" y="85165"/>
                  <a:pt x="0" y="349624"/>
                  <a:pt x="0" y="349624"/>
                </a:cubicBezTo>
              </a:path>
            </a:pathLst>
          </a:custGeom>
          <a:noFill/>
          <a:ln w="9525">
            <a:solidFill>
              <a:srgbClr val="FF0000"/>
            </a:solidFill>
            <a:prstDash val="dash"/>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5982465" y="2348880"/>
            <a:ext cx="821783" cy="349624"/>
          </a:xfrm>
          <a:custGeom>
            <a:avLst/>
            <a:gdLst>
              <a:gd name="connsiteX0" fmla="*/ 1761564 w 1761564"/>
              <a:gd name="connsiteY0" fmla="*/ 0 h 349624"/>
              <a:gd name="connsiteX1" fmla="*/ 349623 w 1761564"/>
              <a:gd name="connsiteY1" fmla="*/ 26894 h 349624"/>
              <a:gd name="connsiteX2" fmla="*/ 0 w 1761564"/>
              <a:gd name="connsiteY2" fmla="*/ 349624 h 349624"/>
            </a:gdLst>
            <a:ahLst/>
            <a:cxnLst>
              <a:cxn ang="0">
                <a:pos x="connsiteX0" y="connsiteY0"/>
              </a:cxn>
              <a:cxn ang="0">
                <a:pos x="connsiteX1" y="connsiteY1"/>
              </a:cxn>
              <a:cxn ang="0">
                <a:pos x="connsiteX2" y="connsiteY2"/>
              </a:cxn>
            </a:cxnLst>
            <a:rect l="l" t="t" r="r" b="b"/>
            <a:pathLst>
              <a:path w="1761564" h="349624">
                <a:moveTo>
                  <a:pt x="1761564" y="0"/>
                </a:moveTo>
                <a:lnTo>
                  <a:pt x="349623" y="26894"/>
                </a:lnTo>
                <a:cubicBezTo>
                  <a:pt x="56029" y="85165"/>
                  <a:pt x="0" y="349624"/>
                  <a:pt x="0" y="349624"/>
                </a:cubicBezTo>
              </a:path>
            </a:pathLst>
          </a:custGeom>
          <a:noFill/>
          <a:ln w="9525">
            <a:solidFill>
              <a:srgbClr val="FF0000"/>
            </a:solidFill>
            <a:prstDash val="dash"/>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781745" y="2196983"/>
            <a:ext cx="1348662" cy="307777"/>
          </a:xfrm>
          <a:prstGeom prst="rect">
            <a:avLst/>
          </a:prstGeom>
          <a:solidFill>
            <a:srgbClr val="FFFF00"/>
          </a:solidFill>
          <a:ln>
            <a:solidFill>
              <a:schemeClr val="tx1"/>
            </a:solidFill>
          </a:ln>
        </p:spPr>
        <p:txBody>
          <a:bodyPr wrap="square">
            <a:spAutoFit/>
          </a:bodyPr>
          <a:lstStyle/>
          <a:p>
            <a:r>
              <a:rPr lang="zh-CN" altLang="en-US" sz="1400" dirty="0" smtClean="0"/>
              <a:t>与参数名一致</a:t>
            </a:r>
            <a:endParaRPr lang="en-US" altLang="zh-CN" sz="1400" dirty="0"/>
          </a:p>
        </p:txBody>
      </p:sp>
      <p:sp>
        <p:nvSpPr>
          <p:cNvPr id="16" name="Text Box 8"/>
          <p:cNvSpPr txBox="1">
            <a:spLocks noChangeArrowheads="1"/>
          </p:cNvSpPr>
          <p:nvPr/>
        </p:nvSpPr>
        <p:spPr bwMode="auto">
          <a:xfrm>
            <a:off x="7609210" y="6053286"/>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dirty="0" smtClean="0">
                <a:latin typeface="+mn-ea"/>
                <a:ea typeface="+mn-ea"/>
              </a:rPr>
              <a:t>【</a:t>
            </a:r>
            <a:r>
              <a:rPr lang="zh-CN" altLang="en-US" dirty="0" smtClean="0">
                <a:latin typeface="+mn-ea"/>
                <a:ea typeface="+mn-ea"/>
                <a:hlinkClick r:id="rId1" action="ppaction://hlinksldjump"/>
              </a:rPr>
              <a:t>返回</a:t>
            </a:r>
            <a:r>
              <a:rPr lang="en-US" altLang="zh-CN" dirty="0" smtClean="0">
                <a:latin typeface="+mn-ea"/>
                <a:ea typeface="+mn-ea"/>
              </a:rPr>
              <a:t>】</a:t>
            </a:r>
            <a:endParaRPr lang="en-US" altLang="zh-CN" dirty="0" smtClean="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en-US" altLang="zh-CN" sz="3200" dirty="0" smtClean="0"/>
              <a:t>10.4  </a:t>
            </a:r>
            <a:r>
              <a:rPr lang="zh-CN" altLang="en-US" sz="3200" dirty="0" smtClean="0"/>
              <a:t>控制器向视图传值的方法</a:t>
            </a:r>
            <a:endParaRPr lang="zh-CN" altLang="en-US" sz="3200" dirty="0"/>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zh-CN" altLang="en-US" sz="2400" dirty="0"/>
              <a:t>使用</a:t>
            </a:r>
            <a:r>
              <a:rPr lang="en-US" altLang="zh-CN" sz="2400" dirty="0" err="1" smtClean="0"/>
              <a:t>ViewBag</a:t>
            </a:r>
            <a:r>
              <a:rPr lang="zh-CN" altLang="en-US" sz="2400" dirty="0" smtClean="0"/>
              <a:t>传递数据</a:t>
            </a:r>
            <a:endParaRPr lang="en-US" altLang="zh-CN" sz="2400" dirty="0" smtClean="0"/>
          </a:p>
          <a:p>
            <a:pPr>
              <a:lnSpc>
                <a:spcPct val="125000"/>
              </a:lnSpc>
              <a:spcBef>
                <a:spcPts val="0"/>
              </a:spcBef>
              <a:spcAft>
                <a:spcPts val="600"/>
              </a:spcAft>
            </a:pPr>
            <a:r>
              <a:rPr lang="zh-CN" altLang="en-US" sz="2400" dirty="0"/>
              <a:t>使用</a:t>
            </a:r>
            <a:r>
              <a:rPr lang="en-US" altLang="zh-CN" sz="2400" dirty="0" err="1" smtClean="0"/>
              <a:t>ViewData</a:t>
            </a:r>
            <a:r>
              <a:rPr lang="zh-CN" altLang="en-US" sz="2400" dirty="0"/>
              <a:t>传递数据</a:t>
            </a:r>
            <a:endParaRPr lang="en-US" altLang="zh-CN" sz="2400" dirty="0"/>
          </a:p>
          <a:p>
            <a:pPr>
              <a:lnSpc>
                <a:spcPct val="125000"/>
              </a:lnSpc>
              <a:spcBef>
                <a:spcPts val="0"/>
              </a:spcBef>
              <a:spcAft>
                <a:spcPts val="600"/>
              </a:spcAft>
            </a:pPr>
            <a:r>
              <a:rPr lang="zh-CN" altLang="en-US" sz="2400" dirty="0"/>
              <a:t>使用视图</a:t>
            </a:r>
            <a:r>
              <a:rPr lang="zh-CN" altLang="en-US" sz="2400" dirty="0" smtClean="0"/>
              <a:t>模型传递数据</a:t>
            </a:r>
            <a:endParaRPr lang="en-US" altLang="zh-CN" sz="2400"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lnSpc>
                <a:spcPct val="120000"/>
              </a:lnSpc>
              <a:buNone/>
            </a:pPr>
            <a:r>
              <a:rPr lang="en-US" altLang="zh-CN" sz="3200" dirty="0" smtClean="0"/>
              <a:t>10.1  </a:t>
            </a:r>
            <a:r>
              <a:rPr lang="zh-CN" altLang="en-US" sz="3200" dirty="0" smtClean="0"/>
              <a:t>基本</a:t>
            </a:r>
            <a:r>
              <a:rPr lang="zh-CN" altLang="en-US" sz="3200" dirty="0"/>
              <a:t>概念</a:t>
            </a:r>
            <a:endParaRPr lang="zh-CN" altLang="en-US" sz="3200" dirty="0"/>
          </a:p>
        </p:txBody>
      </p:sp>
      <p:sp>
        <p:nvSpPr>
          <p:cNvPr id="18435" name="Rectangle 3"/>
          <p:cNvSpPr>
            <a:spLocks noGrp="1" noChangeArrowheads="1"/>
          </p:cNvSpPr>
          <p:nvPr>
            <p:ph type="body" idx="4294967295"/>
          </p:nvPr>
        </p:nvSpPr>
        <p:spPr>
          <a:xfrm>
            <a:off x="446856" y="1628775"/>
            <a:ext cx="8229600" cy="4248497"/>
          </a:xfrm>
        </p:spPr>
        <p:txBody>
          <a:bodyPr/>
          <a:lstStyle/>
          <a:p>
            <a:pPr>
              <a:lnSpc>
                <a:spcPct val="125000"/>
              </a:lnSpc>
              <a:spcBef>
                <a:spcPts val="0"/>
              </a:spcBef>
              <a:spcAft>
                <a:spcPts val="600"/>
              </a:spcAft>
            </a:pPr>
            <a:r>
              <a:rPr lang="zh-CN" altLang="en-US" sz="2400" dirty="0" smtClean="0"/>
              <a:t>控制器</a:t>
            </a:r>
            <a:r>
              <a:rPr lang="en-US" altLang="zh-CN" sz="2400" dirty="0" smtClean="0"/>
              <a:t>Controller</a:t>
            </a:r>
            <a:endParaRPr lang="en-US" altLang="zh-CN" sz="2400" dirty="0"/>
          </a:p>
          <a:p>
            <a:pPr>
              <a:lnSpc>
                <a:spcPct val="125000"/>
              </a:lnSpc>
              <a:spcBef>
                <a:spcPts val="0"/>
              </a:spcBef>
              <a:spcAft>
                <a:spcPts val="600"/>
              </a:spcAft>
            </a:pPr>
            <a:r>
              <a:rPr lang="en-US" altLang="zh-CN" sz="2400" dirty="0" smtClean="0"/>
              <a:t>Action</a:t>
            </a:r>
            <a:r>
              <a:rPr lang="zh-CN" altLang="en-US" sz="2400" dirty="0" smtClean="0"/>
              <a:t>方法</a:t>
            </a:r>
            <a:endParaRPr lang="en-US" altLang="zh-CN" sz="2400" dirty="0" smtClean="0"/>
          </a:p>
          <a:p>
            <a:pPr>
              <a:lnSpc>
                <a:spcPct val="125000"/>
              </a:lnSpc>
              <a:spcBef>
                <a:spcPts val="0"/>
              </a:spcBef>
              <a:spcAft>
                <a:spcPts val="600"/>
              </a:spcAft>
            </a:pPr>
            <a:r>
              <a:rPr lang="zh-CN" altLang="en-US" sz="2400" dirty="0" smtClean="0"/>
              <a:t>视图</a:t>
            </a:r>
            <a:r>
              <a:rPr lang="en-US" altLang="zh-CN" sz="2400" dirty="0" smtClean="0"/>
              <a:t>View</a:t>
            </a:r>
            <a:endParaRPr lang="en-US" altLang="zh-CN" sz="2400" dirty="0" smtClean="0"/>
          </a:p>
          <a:p>
            <a:pPr>
              <a:lnSpc>
                <a:spcPct val="125000"/>
              </a:lnSpc>
              <a:spcBef>
                <a:spcPts val="0"/>
              </a:spcBef>
              <a:spcAft>
                <a:spcPts val="600"/>
              </a:spcAft>
            </a:pPr>
            <a:r>
              <a:rPr lang="zh-CN" altLang="en-US" sz="2400" dirty="0" smtClean="0"/>
              <a:t>模型</a:t>
            </a:r>
            <a:r>
              <a:rPr lang="en-US" altLang="zh-CN" sz="2400" dirty="0" smtClean="0"/>
              <a:t>Model</a:t>
            </a:r>
            <a:endParaRPr lang="en-US" altLang="zh-CN" sz="2400" dirty="0" smtClean="0"/>
          </a:p>
          <a:p>
            <a:pPr>
              <a:lnSpc>
                <a:spcPct val="125000"/>
              </a:lnSpc>
              <a:spcBef>
                <a:spcPts val="0"/>
              </a:spcBef>
              <a:spcAft>
                <a:spcPts val="600"/>
              </a:spcAft>
            </a:pPr>
            <a:r>
              <a:rPr lang="en-US" altLang="zh-CN" sz="2400" dirty="0"/>
              <a:t>_</a:t>
            </a:r>
            <a:r>
              <a:rPr lang="en-US" altLang="zh-CN" sz="2400" dirty="0" err="1" smtClean="0"/>
              <a:t>ViewStart.cshtml</a:t>
            </a:r>
            <a:r>
              <a:rPr lang="zh-CN" altLang="en-US" sz="2400" dirty="0" smtClean="0"/>
              <a:t>文件</a:t>
            </a:r>
            <a:endParaRPr lang="en-US" altLang="zh-CN" sz="2400" dirty="0" smtClean="0"/>
          </a:p>
          <a:p>
            <a:pPr>
              <a:lnSpc>
                <a:spcPct val="125000"/>
              </a:lnSpc>
              <a:spcBef>
                <a:spcPts val="0"/>
              </a:spcBef>
              <a:spcAft>
                <a:spcPts val="600"/>
              </a:spcAft>
            </a:pPr>
            <a:endParaRPr lang="en-US" altLang="zh-CN" sz="2400"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en-US" altLang="zh-CN" sz="2800" dirty="0" smtClean="0">
                <a:solidFill>
                  <a:srgbClr val="FF0000"/>
                </a:solidFill>
              </a:rPr>
              <a:t>1. </a:t>
            </a:r>
            <a:r>
              <a:rPr lang="zh-CN" altLang="en-US" sz="2800" dirty="0" smtClean="0">
                <a:solidFill>
                  <a:srgbClr val="FF0000"/>
                </a:solidFill>
              </a:rPr>
              <a:t>使用</a:t>
            </a:r>
            <a:r>
              <a:rPr lang="en-US" altLang="zh-CN" sz="2800" dirty="0" err="1">
                <a:solidFill>
                  <a:srgbClr val="FF0000"/>
                </a:solidFill>
              </a:rPr>
              <a:t>ViewBag</a:t>
            </a:r>
            <a:r>
              <a:rPr lang="zh-CN" altLang="en-US" sz="2800" dirty="0">
                <a:solidFill>
                  <a:srgbClr val="FF0000"/>
                </a:solidFill>
              </a:rPr>
              <a:t>传递</a:t>
            </a:r>
            <a:r>
              <a:rPr lang="zh-CN" altLang="en-US" sz="2800" dirty="0" smtClean="0">
                <a:solidFill>
                  <a:srgbClr val="FF0000"/>
                </a:solidFill>
              </a:rPr>
              <a:t>数据</a:t>
            </a:r>
            <a:endParaRPr lang="zh-CN" altLang="en-US" sz="2800" dirty="0">
              <a:solidFill>
                <a:srgbClr val="FF0000"/>
              </a:solidFill>
            </a:endParaRPr>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en-US" altLang="zh-CN" sz="2400" dirty="0" err="1" smtClean="0"/>
              <a:t>ViewBag</a:t>
            </a:r>
            <a:r>
              <a:rPr lang="zh-CN" altLang="en-US" sz="2400" dirty="0" smtClean="0"/>
              <a:t>允许</a:t>
            </a:r>
            <a:r>
              <a:rPr lang="zh-CN" altLang="en-US" sz="2400" dirty="0"/>
              <a:t>在一个</a:t>
            </a:r>
            <a:r>
              <a:rPr lang="zh-CN" altLang="en-US" sz="2400" dirty="0" smtClean="0"/>
              <a:t>动态对象</a:t>
            </a:r>
            <a:r>
              <a:rPr lang="en-US" altLang="zh-CN" sz="2000" dirty="0" smtClean="0">
                <a:solidFill>
                  <a:srgbClr val="0000FF"/>
                </a:solidFill>
              </a:rPr>
              <a:t>(</a:t>
            </a:r>
            <a:r>
              <a:rPr lang="zh-CN" altLang="en-US" sz="2000" dirty="0" smtClean="0">
                <a:solidFill>
                  <a:srgbClr val="0000FF"/>
                </a:solidFill>
              </a:rPr>
              <a:t>即</a:t>
            </a:r>
            <a:r>
              <a:rPr lang="en-US" altLang="zh-CN" sz="2000" dirty="0" err="1" smtClean="0">
                <a:solidFill>
                  <a:srgbClr val="0000FF"/>
                </a:solidFill>
              </a:rPr>
              <a:t>ViewBag</a:t>
            </a:r>
            <a:r>
              <a:rPr lang="en-US" altLang="zh-CN" sz="2000" dirty="0" smtClean="0">
                <a:solidFill>
                  <a:srgbClr val="0000FF"/>
                </a:solidFill>
              </a:rPr>
              <a:t>)</a:t>
            </a:r>
            <a:r>
              <a:rPr lang="zh-CN" altLang="en-US" sz="2400" dirty="0" smtClean="0"/>
              <a:t>上定义</a:t>
            </a:r>
            <a:r>
              <a:rPr lang="zh-CN" altLang="en-US" sz="2400" dirty="0"/>
              <a:t>任意</a:t>
            </a:r>
            <a:r>
              <a:rPr lang="zh-CN" altLang="en-US" sz="2400" dirty="0" smtClean="0"/>
              <a:t>属性，并</a:t>
            </a:r>
            <a:r>
              <a:rPr lang="zh-CN" altLang="en-US" sz="2400" dirty="0"/>
              <a:t>在视图中访问</a:t>
            </a:r>
            <a:r>
              <a:rPr lang="zh-CN" altLang="en-US" sz="2400" dirty="0" smtClean="0"/>
              <a:t>它。</a:t>
            </a:r>
            <a:endParaRPr lang="en-US" altLang="zh-CN" sz="2400" dirty="0" smtClean="0"/>
          </a:p>
        </p:txBody>
      </p:sp>
      <p:sp>
        <p:nvSpPr>
          <p:cNvPr id="6" name="矩形 5"/>
          <p:cNvSpPr/>
          <p:nvPr/>
        </p:nvSpPr>
        <p:spPr>
          <a:xfrm>
            <a:off x="443789" y="2924944"/>
            <a:ext cx="5184576" cy="1938992"/>
          </a:xfrm>
          <a:prstGeom prst="rect">
            <a:avLst/>
          </a:prstGeom>
          <a:ln>
            <a:solidFill>
              <a:schemeClr val="tx1"/>
            </a:solidFill>
          </a:ln>
        </p:spPr>
        <p:txBody>
          <a:bodyPr wrap="square">
            <a:spAutoFit/>
          </a:bodyPr>
          <a:lstStyle/>
          <a:p>
            <a:pPr>
              <a:lnSpc>
                <a:spcPct val="125000"/>
              </a:lnSpc>
            </a:pPr>
            <a:r>
              <a:rPr lang="en-US" altLang="zh-CN" sz="1600" dirty="0"/>
              <a:t>public </a:t>
            </a:r>
            <a:r>
              <a:rPr lang="en-US" altLang="zh-CN" sz="1600" dirty="0" err="1"/>
              <a:t>ViewResult</a:t>
            </a:r>
            <a:r>
              <a:rPr lang="en-US" altLang="zh-CN" sz="1600" dirty="0"/>
              <a:t> </a:t>
            </a:r>
            <a:r>
              <a:rPr lang="en-US" altLang="zh-CN" sz="1600" dirty="0" smtClean="0"/>
              <a:t>Welcome()  </a:t>
            </a:r>
            <a:endParaRPr lang="en-US" altLang="zh-CN" sz="1600" dirty="0"/>
          </a:p>
          <a:p>
            <a:pPr>
              <a:lnSpc>
                <a:spcPct val="125000"/>
              </a:lnSpc>
            </a:pPr>
            <a:r>
              <a:rPr lang="en-US" altLang="zh-CN" sz="1600" dirty="0"/>
              <a:t>{  </a:t>
            </a:r>
            <a:endParaRPr lang="en-US" altLang="zh-CN" sz="1600" dirty="0"/>
          </a:p>
          <a:p>
            <a:pPr>
              <a:lnSpc>
                <a:spcPct val="125000"/>
              </a:lnSpc>
            </a:pPr>
            <a:r>
              <a:rPr lang="en-US" altLang="zh-CN" sz="1600" dirty="0"/>
              <a:t>    </a:t>
            </a:r>
            <a:r>
              <a:rPr lang="en-US" altLang="zh-CN" sz="1600" dirty="0" err="1">
                <a:solidFill>
                  <a:srgbClr val="FF0000"/>
                </a:solidFill>
              </a:rPr>
              <a:t>ViewBag.Message</a:t>
            </a:r>
            <a:r>
              <a:rPr lang="en-US" altLang="zh-CN" sz="1600" dirty="0"/>
              <a:t> = "Hello";  </a:t>
            </a:r>
            <a:endParaRPr lang="en-US" altLang="zh-CN" sz="1600" dirty="0"/>
          </a:p>
          <a:p>
            <a:pPr>
              <a:lnSpc>
                <a:spcPct val="125000"/>
              </a:lnSpc>
            </a:pPr>
            <a:r>
              <a:rPr lang="en-US" altLang="zh-CN" sz="1600" dirty="0"/>
              <a:t>    </a:t>
            </a:r>
            <a:r>
              <a:rPr lang="en-US" altLang="zh-CN" sz="1600" dirty="0" err="1">
                <a:solidFill>
                  <a:srgbClr val="FF0000"/>
                </a:solidFill>
              </a:rPr>
              <a:t>ViewBag.Date</a:t>
            </a:r>
            <a:r>
              <a:rPr lang="en-US" altLang="zh-CN" sz="1600" dirty="0"/>
              <a:t> = </a:t>
            </a:r>
            <a:r>
              <a:rPr lang="en-US" altLang="zh-CN" sz="1600" dirty="0" err="1"/>
              <a:t>DateTime.Now</a:t>
            </a:r>
            <a:r>
              <a:rPr lang="en-US" altLang="zh-CN" sz="1600" dirty="0"/>
              <a:t>;  </a:t>
            </a:r>
            <a:endParaRPr lang="en-US" altLang="zh-CN" sz="1600" dirty="0"/>
          </a:p>
          <a:p>
            <a:pPr>
              <a:lnSpc>
                <a:spcPct val="125000"/>
              </a:lnSpc>
            </a:pPr>
            <a:r>
              <a:rPr lang="en-US" altLang="zh-CN" sz="1600" dirty="0"/>
              <a:t>    return View();  </a:t>
            </a:r>
            <a:endParaRPr lang="en-US" altLang="zh-CN" sz="1600" dirty="0"/>
          </a:p>
          <a:p>
            <a:pPr>
              <a:lnSpc>
                <a:spcPct val="125000"/>
              </a:lnSpc>
            </a:pPr>
            <a:r>
              <a:rPr lang="en-US" altLang="zh-CN" sz="1600" dirty="0" smtClean="0"/>
              <a:t>}</a:t>
            </a:r>
            <a:endParaRPr lang="zh-CN" altLang="en-US" sz="1600" dirty="0"/>
          </a:p>
        </p:txBody>
      </p:sp>
      <p:sp>
        <p:nvSpPr>
          <p:cNvPr id="3" name="矩形 2"/>
          <p:cNvSpPr/>
          <p:nvPr/>
        </p:nvSpPr>
        <p:spPr>
          <a:xfrm>
            <a:off x="3635896" y="4472600"/>
            <a:ext cx="5184576" cy="1938992"/>
          </a:xfrm>
          <a:prstGeom prst="rect">
            <a:avLst/>
          </a:prstGeom>
          <a:solidFill>
            <a:schemeClr val="bg1"/>
          </a:solidFill>
          <a:ln>
            <a:solidFill>
              <a:schemeClr val="tx1"/>
            </a:solidFill>
          </a:ln>
        </p:spPr>
        <p:txBody>
          <a:bodyPr wrap="square">
            <a:spAutoFit/>
          </a:bodyPr>
          <a:lstStyle/>
          <a:p>
            <a:pPr>
              <a:lnSpc>
                <a:spcPct val="125000"/>
              </a:lnSpc>
            </a:pPr>
            <a:r>
              <a:rPr lang="en-US" altLang="zh-CN" sz="1600" dirty="0" smtClean="0"/>
              <a:t>@{  </a:t>
            </a:r>
            <a:endParaRPr lang="en-US" altLang="zh-CN" sz="1600" dirty="0"/>
          </a:p>
          <a:p>
            <a:pPr>
              <a:lnSpc>
                <a:spcPct val="125000"/>
              </a:lnSpc>
            </a:pPr>
            <a:r>
              <a:rPr lang="en-US" altLang="zh-CN" sz="1600" dirty="0"/>
              <a:t> </a:t>
            </a:r>
            <a:r>
              <a:rPr lang="en-US" altLang="zh-CN" sz="1600" dirty="0" err="1"/>
              <a:t>ViewBag.Title</a:t>
            </a:r>
            <a:r>
              <a:rPr lang="en-US" altLang="zh-CN" sz="1600" dirty="0"/>
              <a:t> = </a:t>
            </a:r>
            <a:r>
              <a:rPr lang="en-US" altLang="zh-CN" sz="1600" dirty="0" smtClean="0"/>
              <a:t>"</a:t>
            </a:r>
            <a:r>
              <a:rPr lang="en-US" altLang="zh-CN" sz="1600" dirty="0"/>
              <a:t>Welcome</a:t>
            </a:r>
            <a:r>
              <a:rPr lang="en-US" altLang="zh-CN" sz="1600" dirty="0" smtClean="0"/>
              <a:t>";  </a:t>
            </a:r>
            <a:endParaRPr lang="en-US" altLang="zh-CN" sz="1600" dirty="0"/>
          </a:p>
          <a:p>
            <a:pPr>
              <a:lnSpc>
                <a:spcPct val="125000"/>
              </a:lnSpc>
            </a:pPr>
            <a:r>
              <a:rPr lang="en-US" altLang="zh-CN" sz="1600" dirty="0"/>
              <a:t> }  </a:t>
            </a:r>
            <a:endParaRPr lang="en-US" altLang="zh-CN" sz="1600" dirty="0"/>
          </a:p>
          <a:p>
            <a:pPr>
              <a:lnSpc>
                <a:spcPct val="125000"/>
              </a:lnSpc>
            </a:pPr>
            <a:r>
              <a:rPr lang="en-US" altLang="zh-CN" sz="1600" dirty="0" smtClean="0"/>
              <a:t>Today is: </a:t>
            </a:r>
            <a:r>
              <a:rPr lang="en-US" altLang="zh-CN" sz="1600" dirty="0">
                <a:solidFill>
                  <a:srgbClr val="FF0000"/>
                </a:solidFill>
              </a:rPr>
              <a:t>@</a:t>
            </a:r>
            <a:r>
              <a:rPr lang="en-US" altLang="zh-CN" sz="1600" dirty="0" err="1">
                <a:solidFill>
                  <a:srgbClr val="FF0000"/>
                </a:solidFill>
              </a:rPr>
              <a:t>ViewBag.Date.DayOfWeek</a:t>
            </a:r>
            <a:r>
              <a:rPr lang="en-US" altLang="zh-CN" sz="1600" dirty="0"/>
              <a:t>  </a:t>
            </a:r>
            <a:endParaRPr lang="en-US" altLang="zh-CN" sz="1600" dirty="0"/>
          </a:p>
          <a:p>
            <a:pPr>
              <a:lnSpc>
                <a:spcPct val="125000"/>
              </a:lnSpc>
            </a:pPr>
            <a:r>
              <a:rPr lang="en-US" altLang="zh-CN" sz="1600" dirty="0"/>
              <a:t> &lt;p /&gt;  </a:t>
            </a:r>
            <a:endParaRPr lang="en-US" altLang="zh-CN" sz="1600" dirty="0"/>
          </a:p>
          <a:p>
            <a:pPr>
              <a:lnSpc>
                <a:spcPct val="125000"/>
              </a:lnSpc>
            </a:pPr>
            <a:r>
              <a:rPr lang="en-US" altLang="zh-CN" sz="1600" dirty="0"/>
              <a:t> The message is: </a:t>
            </a:r>
            <a:r>
              <a:rPr lang="en-US" altLang="zh-CN" sz="1600" dirty="0">
                <a:solidFill>
                  <a:srgbClr val="FF0000"/>
                </a:solidFill>
              </a:rPr>
              <a:t>@</a:t>
            </a:r>
            <a:r>
              <a:rPr lang="en-US" altLang="zh-CN" sz="1600" dirty="0" err="1">
                <a:solidFill>
                  <a:srgbClr val="FF0000"/>
                </a:solidFill>
              </a:rPr>
              <a:t>ViewBag.Message</a:t>
            </a:r>
            <a:r>
              <a:rPr lang="en-US" altLang="zh-CN" sz="1600" dirty="0"/>
              <a:t> </a:t>
            </a:r>
            <a:endParaRPr lang="zh-CN" altLang="en-US" sz="1600" dirty="0"/>
          </a:p>
        </p:txBody>
      </p:sp>
      <p:sp>
        <p:nvSpPr>
          <p:cNvPr id="7" name="矩形 6"/>
          <p:cNvSpPr/>
          <p:nvPr/>
        </p:nvSpPr>
        <p:spPr>
          <a:xfrm>
            <a:off x="8091245" y="4299584"/>
            <a:ext cx="582144" cy="307777"/>
          </a:xfrm>
          <a:prstGeom prst="rect">
            <a:avLst/>
          </a:prstGeom>
          <a:solidFill>
            <a:srgbClr val="FFFF00"/>
          </a:solidFill>
          <a:ln>
            <a:solidFill>
              <a:schemeClr val="tx1"/>
            </a:solidFill>
          </a:ln>
        </p:spPr>
        <p:txBody>
          <a:bodyPr wrap="square">
            <a:spAutoFit/>
          </a:bodyPr>
          <a:lstStyle/>
          <a:p>
            <a:r>
              <a:rPr lang="zh-CN" altLang="en-US" sz="1400" dirty="0" smtClean="0"/>
              <a:t>视图</a:t>
            </a:r>
            <a:endParaRPr lang="en-US" altLang="zh-CN" sz="1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en-US" altLang="zh-CN" sz="2800" dirty="0" smtClean="0">
                <a:solidFill>
                  <a:srgbClr val="FF0000"/>
                </a:solidFill>
              </a:rPr>
              <a:t>2. </a:t>
            </a:r>
            <a:r>
              <a:rPr lang="zh-CN" altLang="en-US" sz="2800" dirty="0" smtClean="0">
                <a:solidFill>
                  <a:srgbClr val="FF0000"/>
                </a:solidFill>
              </a:rPr>
              <a:t>使用</a:t>
            </a:r>
            <a:r>
              <a:rPr lang="en-US" altLang="zh-CN" sz="2800" dirty="0" err="1">
                <a:solidFill>
                  <a:srgbClr val="FF0000"/>
                </a:solidFill>
              </a:rPr>
              <a:t>ViewData</a:t>
            </a:r>
            <a:r>
              <a:rPr lang="zh-CN" altLang="en-US" sz="2800" dirty="0" smtClean="0">
                <a:solidFill>
                  <a:srgbClr val="FF0000"/>
                </a:solidFill>
              </a:rPr>
              <a:t>传递数据</a:t>
            </a:r>
            <a:endParaRPr lang="zh-CN" altLang="en-US" sz="2800" dirty="0">
              <a:solidFill>
                <a:srgbClr val="FF0000"/>
              </a:solidFill>
            </a:endParaRPr>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en-US" altLang="zh-CN" sz="2400" dirty="0" err="1" smtClean="0"/>
              <a:t>ViewData</a:t>
            </a:r>
            <a:r>
              <a:rPr lang="zh-CN" altLang="en-US" sz="2400" dirty="0" smtClean="0"/>
              <a:t>使用</a:t>
            </a:r>
            <a:r>
              <a:rPr lang="en-US" altLang="zh-CN" sz="2400" dirty="0" smtClean="0"/>
              <a:t>Key/Value</a:t>
            </a:r>
            <a:r>
              <a:rPr lang="zh-CN" altLang="en-US" sz="2400" dirty="0" smtClean="0"/>
              <a:t>形式传递数据，数据需要在</a:t>
            </a:r>
            <a:r>
              <a:rPr lang="zh-CN" altLang="en-US" sz="2400" dirty="0"/>
              <a:t>视图</a:t>
            </a:r>
            <a:r>
              <a:rPr lang="zh-CN" altLang="en-US" sz="2400" dirty="0" smtClean="0"/>
              <a:t>中进行对象转换</a:t>
            </a:r>
            <a:r>
              <a:rPr lang="zh-CN" altLang="en-US" sz="2400" dirty="0"/>
              <a:t>。</a:t>
            </a:r>
            <a:endParaRPr lang="en-US" altLang="zh-CN" sz="2400" dirty="0" smtClean="0"/>
          </a:p>
        </p:txBody>
      </p:sp>
      <p:sp>
        <p:nvSpPr>
          <p:cNvPr id="6" name="矩形 5"/>
          <p:cNvSpPr/>
          <p:nvPr/>
        </p:nvSpPr>
        <p:spPr>
          <a:xfrm>
            <a:off x="443789" y="2924944"/>
            <a:ext cx="5184576" cy="1938992"/>
          </a:xfrm>
          <a:prstGeom prst="rect">
            <a:avLst/>
          </a:prstGeom>
          <a:ln>
            <a:solidFill>
              <a:schemeClr val="tx1"/>
            </a:solidFill>
          </a:ln>
        </p:spPr>
        <p:txBody>
          <a:bodyPr wrap="square">
            <a:spAutoFit/>
          </a:bodyPr>
          <a:lstStyle/>
          <a:p>
            <a:pPr>
              <a:lnSpc>
                <a:spcPct val="125000"/>
              </a:lnSpc>
            </a:pPr>
            <a:r>
              <a:rPr lang="en-US" altLang="zh-CN" sz="1600" dirty="0"/>
              <a:t>public </a:t>
            </a:r>
            <a:r>
              <a:rPr lang="en-US" altLang="zh-CN" sz="1600" dirty="0" err="1"/>
              <a:t>ViewResult</a:t>
            </a:r>
            <a:r>
              <a:rPr lang="en-US" altLang="zh-CN" sz="1600" dirty="0"/>
              <a:t> </a:t>
            </a:r>
            <a:r>
              <a:rPr lang="en-US" altLang="zh-CN" sz="1600" dirty="0" smtClean="0"/>
              <a:t>Welcome()  </a:t>
            </a:r>
            <a:endParaRPr lang="en-US" altLang="zh-CN" sz="1600" dirty="0"/>
          </a:p>
          <a:p>
            <a:pPr>
              <a:lnSpc>
                <a:spcPct val="125000"/>
              </a:lnSpc>
            </a:pPr>
            <a:r>
              <a:rPr lang="en-US" altLang="zh-CN" sz="1600" dirty="0"/>
              <a:t>{  </a:t>
            </a:r>
            <a:endParaRPr lang="en-US" altLang="zh-CN" sz="1600" dirty="0"/>
          </a:p>
          <a:p>
            <a:pPr>
              <a:lnSpc>
                <a:spcPct val="125000"/>
              </a:lnSpc>
            </a:pPr>
            <a:r>
              <a:rPr lang="en-US" altLang="zh-CN" sz="1600" dirty="0" smtClean="0"/>
              <a:t>    </a:t>
            </a:r>
            <a:r>
              <a:rPr lang="en-US" altLang="zh-CN" sz="1600" dirty="0" err="1">
                <a:solidFill>
                  <a:srgbClr val="FF0000"/>
                </a:solidFill>
              </a:rPr>
              <a:t>ViewData</a:t>
            </a:r>
            <a:r>
              <a:rPr lang="en-US" altLang="zh-CN" sz="1600" dirty="0">
                <a:solidFill>
                  <a:srgbClr val="FF0000"/>
                </a:solidFill>
              </a:rPr>
              <a:t>["Message"] </a:t>
            </a:r>
            <a:r>
              <a:rPr lang="en-US" altLang="zh-CN" sz="1600" dirty="0"/>
              <a:t>= "Hello";  </a:t>
            </a:r>
            <a:endParaRPr lang="en-US" altLang="zh-CN" sz="1600" dirty="0"/>
          </a:p>
          <a:p>
            <a:pPr>
              <a:lnSpc>
                <a:spcPct val="125000"/>
              </a:lnSpc>
            </a:pPr>
            <a:r>
              <a:rPr lang="en-US" altLang="zh-CN" sz="1600" dirty="0">
                <a:solidFill>
                  <a:srgbClr val="FF0000"/>
                </a:solidFill>
              </a:rPr>
              <a:t>    </a:t>
            </a:r>
            <a:r>
              <a:rPr lang="en-US" altLang="zh-CN" sz="1600" dirty="0" err="1">
                <a:solidFill>
                  <a:srgbClr val="FF0000"/>
                </a:solidFill>
              </a:rPr>
              <a:t>ViewData</a:t>
            </a:r>
            <a:r>
              <a:rPr lang="en-US" altLang="zh-CN" sz="1600" dirty="0">
                <a:solidFill>
                  <a:srgbClr val="FF0000"/>
                </a:solidFill>
              </a:rPr>
              <a:t>["Date"]</a:t>
            </a:r>
            <a:r>
              <a:rPr lang="en-US" altLang="zh-CN" sz="1600" dirty="0"/>
              <a:t> = </a:t>
            </a:r>
            <a:r>
              <a:rPr lang="en-US" altLang="zh-CN" sz="1600" dirty="0" err="1"/>
              <a:t>DateTime.Now</a:t>
            </a:r>
            <a:r>
              <a:rPr lang="en-US" altLang="zh-CN" sz="1600" dirty="0"/>
              <a:t>; </a:t>
            </a:r>
            <a:endParaRPr lang="en-US" altLang="zh-CN" sz="1600" dirty="0" smtClean="0"/>
          </a:p>
          <a:p>
            <a:pPr>
              <a:lnSpc>
                <a:spcPct val="125000"/>
              </a:lnSpc>
            </a:pPr>
            <a:r>
              <a:rPr lang="en-US" altLang="zh-CN" sz="1600" dirty="0" smtClean="0"/>
              <a:t>    </a:t>
            </a:r>
            <a:r>
              <a:rPr lang="en-US" altLang="zh-CN" sz="1600" dirty="0"/>
              <a:t>return View();  </a:t>
            </a:r>
            <a:endParaRPr lang="en-US" altLang="zh-CN" sz="1600" dirty="0"/>
          </a:p>
          <a:p>
            <a:pPr>
              <a:lnSpc>
                <a:spcPct val="125000"/>
              </a:lnSpc>
            </a:pPr>
            <a:r>
              <a:rPr lang="en-US" altLang="zh-CN" sz="1600" dirty="0" smtClean="0"/>
              <a:t>}</a:t>
            </a:r>
            <a:endParaRPr lang="zh-CN" altLang="en-US" sz="1600" dirty="0"/>
          </a:p>
        </p:txBody>
      </p:sp>
      <p:sp>
        <p:nvSpPr>
          <p:cNvPr id="3" name="矩形 2"/>
          <p:cNvSpPr/>
          <p:nvPr/>
        </p:nvSpPr>
        <p:spPr>
          <a:xfrm>
            <a:off x="3635896" y="4472600"/>
            <a:ext cx="5184576" cy="1323439"/>
          </a:xfrm>
          <a:prstGeom prst="rect">
            <a:avLst/>
          </a:prstGeom>
          <a:solidFill>
            <a:schemeClr val="bg1"/>
          </a:solidFill>
          <a:ln>
            <a:solidFill>
              <a:schemeClr val="tx1"/>
            </a:solidFill>
          </a:ln>
        </p:spPr>
        <p:txBody>
          <a:bodyPr wrap="square">
            <a:spAutoFit/>
          </a:bodyPr>
          <a:lstStyle/>
          <a:p>
            <a:pPr>
              <a:lnSpc>
                <a:spcPct val="125000"/>
              </a:lnSpc>
            </a:pPr>
            <a:r>
              <a:rPr lang="en-US" altLang="zh-CN" sz="1600" dirty="0" smtClean="0"/>
              <a:t>The </a:t>
            </a:r>
            <a:r>
              <a:rPr lang="en-US" altLang="zh-CN" sz="1600" dirty="0"/>
              <a:t>day is: </a:t>
            </a:r>
            <a:r>
              <a:rPr lang="en-US" altLang="zh-CN" sz="1600" dirty="0">
                <a:solidFill>
                  <a:srgbClr val="FF0000"/>
                </a:solidFill>
              </a:rPr>
              <a:t>@(</a:t>
            </a:r>
            <a:r>
              <a:rPr lang="en-US" altLang="zh-CN" sz="1600" dirty="0">
                <a:solidFill>
                  <a:srgbClr val="0000FF"/>
                </a:solidFill>
              </a:rPr>
              <a:t>(</a:t>
            </a:r>
            <a:r>
              <a:rPr lang="en-US" altLang="zh-CN" sz="1600" u="sng" dirty="0">
                <a:solidFill>
                  <a:srgbClr val="FF0000"/>
                </a:solidFill>
              </a:rPr>
              <a:t>(</a:t>
            </a:r>
            <a:r>
              <a:rPr lang="en-US" altLang="zh-CN" sz="1600" u="sng" dirty="0" err="1">
                <a:solidFill>
                  <a:srgbClr val="FF0000"/>
                </a:solidFill>
              </a:rPr>
              <a:t>DateTime</a:t>
            </a:r>
            <a:r>
              <a:rPr lang="en-US" altLang="zh-CN" sz="1600" u="sng" dirty="0">
                <a:solidFill>
                  <a:srgbClr val="FF0000"/>
                </a:solidFill>
              </a:rPr>
              <a:t>)</a:t>
            </a:r>
            <a:r>
              <a:rPr lang="en-US" altLang="zh-CN" sz="1600" u="sng" dirty="0" err="1">
                <a:solidFill>
                  <a:srgbClr val="FF0000"/>
                </a:solidFill>
              </a:rPr>
              <a:t>ViewData</a:t>
            </a:r>
            <a:r>
              <a:rPr lang="en-US" altLang="zh-CN" sz="1600" u="sng" dirty="0">
                <a:solidFill>
                  <a:srgbClr val="FF0000"/>
                </a:solidFill>
              </a:rPr>
              <a:t>["Date"]</a:t>
            </a:r>
            <a:r>
              <a:rPr lang="en-US" altLang="zh-CN" sz="1600" dirty="0">
                <a:solidFill>
                  <a:srgbClr val="0000FF"/>
                </a:solidFill>
              </a:rPr>
              <a:t>)</a:t>
            </a:r>
            <a:r>
              <a:rPr lang="en-US" altLang="zh-CN" sz="1600" dirty="0"/>
              <a:t>.</a:t>
            </a:r>
            <a:r>
              <a:rPr lang="en-US" altLang="zh-CN" sz="1600" dirty="0" err="1"/>
              <a:t>DayOfWeek</a:t>
            </a:r>
            <a:r>
              <a:rPr lang="en-US" altLang="zh-CN" sz="1600" dirty="0">
                <a:solidFill>
                  <a:srgbClr val="FF0000"/>
                </a:solidFill>
              </a:rPr>
              <a:t>)</a:t>
            </a:r>
            <a:r>
              <a:rPr lang="en-US" altLang="zh-CN" sz="1600" dirty="0"/>
              <a:t> </a:t>
            </a:r>
            <a:endParaRPr lang="en-US" altLang="zh-CN" sz="1600" dirty="0"/>
          </a:p>
          <a:p>
            <a:pPr>
              <a:lnSpc>
                <a:spcPct val="125000"/>
              </a:lnSpc>
            </a:pPr>
            <a:r>
              <a:rPr lang="en-US" altLang="zh-CN" sz="1600" dirty="0"/>
              <a:t>&lt;p /&gt;</a:t>
            </a:r>
            <a:endParaRPr lang="en-US" altLang="zh-CN" sz="1600" dirty="0"/>
          </a:p>
          <a:p>
            <a:pPr>
              <a:lnSpc>
                <a:spcPct val="125000"/>
              </a:lnSpc>
            </a:pPr>
            <a:r>
              <a:rPr lang="en-US" altLang="zh-CN" sz="1600" dirty="0"/>
              <a:t> The message is: </a:t>
            </a:r>
            <a:r>
              <a:rPr lang="en-US" altLang="zh-CN" sz="1600" dirty="0">
                <a:solidFill>
                  <a:srgbClr val="FF0000"/>
                </a:solidFill>
              </a:rPr>
              <a:t>@</a:t>
            </a:r>
            <a:r>
              <a:rPr lang="en-US" altLang="zh-CN" sz="1600" dirty="0" err="1">
                <a:solidFill>
                  <a:srgbClr val="FF0000"/>
                </a:solidFill>
              </a:rPr>
              <a:t>ViewData</a:t>
            </a:r>
            <a:r>
              <a:rPr lang="en-US" altLang="zh-CN" sz="1600" dirty="0">
                <a:solidFill>
                  <a:srgbClr val="FF0000"/>
                </a:solidFill>
              </a:rPr>
              <a:t>["Message"]</a:t>
            </a:r>
            <a:endParaRPr lang="zh-CN" altLang="en-US" sz="1600" dirty="0">
              <a:solidFill>
                <a:srgbClr val="FF0000"/>
              </a:solidFill>
            </a:endParaRPr>
          </a:p>
        </p:txBody>
      </p:sp>
      <p:sp>
        <p:nvSpPr>
          <p:cNvPr id="7" name="矩形 6"/>
          <p:cNvSpPr/>
          <p:nvPr/>
        </p:nvSpPr>
        <p:spPr>
          <a:xfrm>
            <a:off x="8091245" y="4299584"/>
            <a:ext cx="582144" cy="307777"/>
          </a:xfrm>
          <a:prstGeom prst="rect">
            <a:avLst/>
          </a:prstGeom>
          <a:solidFill>
            <a:srgbClr val="FFFF00"/>
          </a:solidFill>
          <a:ln>
            <a:solidFill>
              <a:schemeClr val="tx1"/>
            </a:solidFill>
          </a:ln>
        </p:spPr>
        <p:txBody>
          <a:bodyPr wrap="square">
            <a:spAutoFit/>
          </a:bodyPr>
          <a:lstStyle/>
          <a:p>
            <a:r>
              <a:rPr lang="zh-CN" altLang="en-US" sz="1400" dirty="0" smtClean="0"/>
              <a:t>视图</a:t>
            </a:r>
            <a:endParaRPr lang="en-US" altLang="zh-CN" sz="1400" dirty="0"/>
          </a:p>
        </p:txBody>
      </p:sp>
      <p:sp>
        <p:nvSpPr>
          <p:cNvPr id="8" name="矩形 7"/>
          <p:cNvSpPr/>
          <p:nvPr/>
        </p:nvSpPr>
        <p:spPr>
          <a:xfrm>
            <a:off x="5197541" y="4388613"/>
            <a:ext cx="1662264" cy="307777"/>
          </a:xfrm>
          <a:prstGeom prst="rect">
            <a:avLst/>
          </a:prstGeom>
          <a:solidFill>
            <a:srgbClr val="FFFF00"/>
          </a:solidFill>
          <a:ln>
            <a:solidFill>
              <a:schemeClr val="tx1"/>
            </a:solidFill>
          </a:ln>
        </p:spPr>
        <p:txBody>
          <a:bodyPr wrap="square">
            <a:spAutoFit/>
          </a:bodyPr>
          <a:lstStyle/>
          <a:p>
            <a:pPr algn="ctr"/>
            <a:r>
              <a:rPr lang="zh-CN" altLang="en-US" sz="1400" dirty="0"/>
              <a:t>在</a:t>
            </a:r>
            <a:r>
              <a:rPr lang="zh-CN" altLang="en-US" sz="1400" dirty="0" smtClean="0"/>
              <a:t>视图中进行转换</a:t>
            </a:r>
            <a:endParaRPr lang="en-US" altLang="zh-CN" sz="1400" dirty="0"/>
          </a:p>
        </p:txBody>
      </p:sp>
      <p:sp>
        <p:nvSpPr>
          <p:cNvPr id="4" name="任意多边形 3"/>
          <p:cNvSpPr/>
          <p:nvPr/>
        </p:nvSpPr>
        <p:spPr>
          <a:xfrm>
            <a:off x="4873959" y="4558553"/>
            <a:ext cx="304389" cy="255494"/>
          </a:xfrm>
          <a:custGeom>
            <a:avLst/>
            <a:gdLst>
              <a:gd name="connsiteX0" fmla="*/ 228692 w 228692"/>
              <a:gd name="connsiteY0" fmla="*/ 0 h 255494"/>
              <a:gd name="connsiteX1" fmla="*/ 13539 w 228692"/>
              <a:gd name="connsiteY1" fmla="*/ 80682 h 255494"/>
              <a:gd name="connsiteX2" fmla="*/ 40433 w 228692"/>
              <a:gd name="connsiteY2" fmla="*/ 255494 h 255494"/>
            </a:gdLst>
            <a:ahLst/>
            <a:cxnLst>
              <a:cxn ang="0">
                <a:pos x="connsiteX0" y="connsiteY0"/>
              </a:cxn>
              <a:cxn ang="0">
                <a:pos x="connsiteX1" y="connsiteY1"/>
              </a:cxn>
              <a:cxn ang="0">
                <a:pos x="connsiteX2" y="connsiteY2"/>
              </a:cxn>
            </a:cxnLst>
            <a:rect l="l" t="t" r="r" b="b"/>
            <a:pathLst>
              <a:path w="228692" h="255494">
                <a:moveTo>
                  <a:pt x="228692" y="0"/>
                </a:moveTo>
                <a:cubicBezTo>
                  <a:pt x="136803" y="19050"/>
                  <a:pt x="44915" y="38100"/>
                  <a:pt x="13539" y="80682"/>
                </a:cubicBezTo>
                <a:cubicBezTo>
                  <a:pt x="-17838" y="123264"/>
                  <a:pt x="11297" y="189379"/>
                  <a:pt x="40433" y="255494"/>
                </a:cubicBezTo>
              </a:path>
            </a:pathLst>
          </a:custGeom>
          <a:noFill/>
          <a:ln w="12700">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r>
              <a:rPr lang="en-US" altLang="zh-CN" sz="2800" dirty="0" smtClean="0">
                <a:solidFill>
                  <a:srgbClr val="FF0000"/>
                </a:solidFill>
              </a:rPr>
              <a:t>3. </a:t>
            </a:r>
            <a:r>
              <a:rPr lang="zh-CN" altLang="en-US" sz="2800" dirty="0">
                <a:solidFill>
                  <a:srgbClr val="FF0000"/>
                </a:solidFill>
              </a:rPr>
              <a:t>使用视图</a:t>
            </a:r>
            <a:r>
              <a:rPr lang="zh-CN" altLang="en-US" sz="2800" dirty="0" smtClean="0">
                <a:solidFill>
                  <a:srgbClr val="FF0000"/>
                </a:solidFill>
              </a:rPr>
              <a:t>模型传递数据</a:t>
            </a:r>
            <a:endParaRPr lang="zh-CN" altLang="en-US" sz="2800" dirty="0">
              <a:solidFill>
                <a:srgbClr val="FF0000"/>
              </a:solidFill>
            </a:endParaRPr>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zh-CN" altLang="en-US" sz="2400" dirty="0"/>
              <a:t>把一个对象作为</a:t>
            </a:r>
            <a:r>
              <a:rPr lang="en-US" altLang="zh-CN" sz="2400" dirty="0">
                <a:solidFill>
                  <a:srgbClr val="0000FF"/>
                </a:solidFill>
              </a:rPr>
              <a:t>View</a:t>
            </a:r>
            <a:r>
              <a:rPr lang="zh-CN" altLang="en-US" sz="2400" dirty="0">
                <a:solidFill>
                  <a:srgbClr val="0000FF"/>
                </a:solidFill>
              </a:rPr>
              <a:t>方法的参数</a:t>
            </a:r>
            <a:r>
              <a:rPr lang="zh-CN" altLang="en-US" sz="2400" dirty="0"/>
              <a:t>传递给视图。视图中</a:t>
            </a:r>
            <a:r>
              <a:rPr lang="zh-CN" altLang="en-US" sz="2400" dirty="0" smtClean="0"/>
              <a:t>使用</a:t>
            </a:r>
            <a:r>
              <a:rPr lang="en-US" altLang="zh-CN" sz="2400" dirty="0" smtClean="0">
                <a:solidFill>
                  <a:srgbClr val="0000FF"/>
                </a:solidFill>
              </a:rPr>
              <a:t>Model</a:t>
            </a:r>
            <a:r>
              <a:rPr lang="zh-CN" altLang="en-US" sz="2400" dirty="0" smtClean="0"/>
              <a:t>关键字</a:t>
            </a:r>
            <a:r>
              <a:rPr lang="zh-CN" altLang="en-US" sz="2400" dirty="0"/>
              <a:t>来</a:t>
            </a:r>
            <a:r>
              <a:rPr lang="zh-CN" altLang="en-US" sz="2400" dirty="0" smtClean="0"/>
              <a:t>访问这个对象。</a:t>
            </a:r>
            <a:endParaRPr lang="en-US" altLang="zh-CN" sz="2400" dirty="0" smtClean="0"/>
          </a:p>
        </p:txBody>
      </p:sp>
      <p:sp>
        <p:nvSpPr>
          <p:cNvPr id="6" name="矩形 5"/>
          <p:cNvSpPr/>
          <p:nvPr/>
        </p:nvSpPr>
        <p:spPr>
          <a:xfrm>
            <a:off x="911841" y="2937415"/>
            <a:ext cx="5184576" cy="1631216"/>
          </a:xfrm>
          <a:prstGeom prst="rect">
            <a:avLst/>
          </a:prstGeom>
          <a:ln>
            <a:solidFill>
              <a:schemeClr val="tx1"/>
            </a:solidFill>
          </a:ln>
        </p:spPr>
        <p:txBody>
          <a:bodyPr wrap="square">
            <a:spAutoFit/>
          </a:bodyPr>
          <a:lstStyle/>
          <a:p>
            <a:pPr>
              <a:lnSpc>
                <a:spcPct val="125000"/>
              </a:lnSpc>
            </a:pPr>
            <a:r>
              <a:rPr lang="en-US" altLang="zh-CN" sz="1600" dirty="0"/>
              <a:t>public </a:t>
            </a:r>
            <a:r>
              <a:rPr lang="en-US" altLang="zh-CN" sz="1600" dirty="0" err="1"/>
              <a:t>ViewResult</a:t>
            </a:r>
            <a:r>
              <a:rPr lang="en-US" altLang="zh-CN" sz="1600" dirty="0"/>
              <a:t> </a:t>
            </a:r>
            <a:r>
              <a:rPr lang="en-US" altLang="zh-CN" sz="1600" dirty="0" smtClean="0"/>
              <a:t>Welcome()  </a:t>
            </a:r>
            <a:endParaRPr lang="en-US" altLang="zh-CN" sz="1600" dirty="0"/>
          </a:p>
          <a:p>
            <a:pPr>
              <a:lnSpc>
                <a:spcPct val="125000"/>
              </a:lnSpc>
            </a:pPr>
            <a:r>
              <a:rPr lang="en-US" altLang="zh-CN" sz="1600" dirty="0"/>
              <a:t>{  </a:t>
            </a:r>
            <a:endParaRPr lang="en-US" altLang="zh-CN" sz="1600" dirty="0"/>
          </a:p>
          <a:p>
            <a:pPr>
              <a:lnSpc>
                <a:spcPct val="125000"/>
              </a:lnSpc>
            </a:pPr>
            <a:r>
              <a:rPr lang="en-US" altLang="zh-CN" sz="1600" dirty="0" smtClean="0"/>
              <a:t>    </a:t>
            </a:r>
            <a:r>
              <a:rPr lang="en-US" altLang="zh-CN" sz="1600" dirty="0" err="1">
                <a:solidFill>
                  <a:srgbClr val="FF0000"/>
                </a:solidFill>
              </a:rPr>
              <a:t>DateTime</a:t>
            </a:r>
            <a:r>
              <a:rPr lang="en-US" altLang="zh-CN" sz="1600" dirty="0">
                <a:solidFill>
                  <a:srgbClr val="FF0000"/>
                </a:solidFill>
              </a:rPr>
              <a:t> date </a:t>
            </a:r>
            <a:r>
              <a:rPr lang="en-US" altLang="zh-CN" sz="1600" dirty="0"/>
              <a:t>= </a:t>
            </a:r>
            <a:r>
              <a:rPr lang="en-US" altLang="zh-CN" sz="1600" dirty="0" err="1"/>
              <a:t>DateTime.Now</a:t>
            </a:r>
            <a:r>
              <a:rPr lang="en-US" altLang="zh-CN" sz="1600" dirty="0"/>
              <a:t>;</a:t>
            </a:r>
            <a:r>
              <a:rPr lang="en-US" altLang="zh-CN" sz="1600" dirty="0">
                <a:solidFill>
                  <a:srgbClr val="FF0000"/>
                </a:solidFill>
              </a:rPr>
              <a:t>  </a:t>
            </a:r>
            <a:endParaRPr lang="en-US" altLang="zh-CN" sz="1600" dirty="0">
              <a:solidFill>
                <a:srgbClr val="FF0000"/>
              </a:solidFill>
            </a:endParaRPr>
          </a:p>
          <a:p>
            <a:pPr>
              <a:lnSpc>
                <a:spcPct val="125000"/>
              </a:lnSpc>
            </a:pPr>
            <a:r>
              <a:rPr lang="en-US" altLang="zh-CN" sz="1600" dirty="0" smtClean="0">
                <a:solidFill>
                  <a:srgbClr val="FF0000"/>
                </a:solidFill>
              </a:rPr>
              <a:t>    </a:t>
            </a:r>
            <a:r>
              <a:rPr lang="en-US" altLang="zh-CN" sz="1600" dirty="0" smtClean="0"/>
              <a:t>return </a:t>
            </a:r>
            <a:r>
              <a:rPr lang="en-US" altLang="zh-CN" sz="1600" dirty="0"/>
              <a:t>View</a:t>
            </a:r>
            <a:r>
              <a:rPr lang="en-US" altLang="zh-CN" sz="1600" dirty="0" smtClean="0"/>
              <a:t>( </a:t>
            </a:r>
            <a:r>
              <a:rPr lang="en-US" altLang="zh-CN" sz="1600" dirty="0" smtClean="0">
                <a:solidFill>
                  <a:srgbClr val="FF0000"/>
                </a:solidFill>
              </a:rPr>
              <a:t>date </a:t>
            </a:r>
            <a:r>
              <a:rPr lang="en-US" altLang="zh-CN" sz="1600" dirty="0" smtClean="0"/>
              <a:t>);</a:t>
            </a:r>
            <a:endParaRPr lang="en-US" altLang="zh-CN" sz="1600" dirty="0" smtClean="0"/>
          </a:p>
          <a:p>
            <a:pPr>
              <a:lnSpc>
                <a:spcPct val="125000"/>
              </a:lnSpc>
            </a:pPr>
            <a:r>
              <a:rPr lang="en-US" altLang="zh-CN" sz="1600" dirty="0" smtClean="0"/>
              <a:t>}</a:t>
            </a:r>
            <a:endParaRPr lang="zh-CN" altLang="en-US" sz="1600" dirty="0"/>
          </a:p>
        </p:txBody>
      </p:sp>
      <p:sp>
        <p:nvSpPr>
          <p:cNvPr id="3" name="矩形 2"/>
          <p:cNvSpPr/>
          <p:nvPr/>
        </p:nvSpPr>
        <p:spPr>
          <a:xfrm>
            <a:off x="3036077" y="4992667"/>
            <a:ext cx="5184576" cy="1015663"/>
          </a:xfrm>
          <a:prstGeom prst="rect">
            <a:avLst/>
          </a:prstGeom>
          <a:solidFill>
            <a:schemeClr val="bg1"/>
          </a:solidFill>
          <a:ln>
            <a:solidFill>
              <a:schemeClr val="tx1"/>
            </a:solidFill>
          </a:ln>
        </p:spPr>
        <p:txBody>
          <a:bodyPr wrap="square">
            <a:spAutoFit/>
          </a:bodyPr>
          <a:lstStyle/>
          <a:p>
            <a:pPr>
              <a:lnSpc>
                <a:spcPct val="125000"/>
              </a:lnSpc>
            </a:pPr>
            <a:r>
              <a:rPr lang="en-US" altLang="zh-CN" sz="1600" dirty="0">
                <a:solidFill>
                  <a:srgbClr val="0000FF"/>
                </a:solidFill>
              </a:rPr>
              <a:t>@model </a:t>
            </a:r>
            <a:r>
              <a:rPr lang="en-US" altLang="zh-CN" sz="1600" dirty="0" smtClean="0">
                <a:solidFill>
                  <a:srgbClr val="0000FF"/>
                </a:solidFill>
              </a:rPr>
              <a:t> </a:t>
            </a:r>
            <a:r>
              <a:rPr lang="en-US" altLang="zh-CN" sz="1600" dirty="0" err="1" smtClean="0">
                <a:solidFill>
                  <a:srgbClr val="0000FF"/>
                </a:solidFill>
              </a:rPr>
              <a:t>DateTime</a:t>
            </a:r>
            <a:endParaRPr lang="en-US" altLang="zh-CN" sz="1600" dirty="0" smtClean="0">
              <a:solidFill>
                <a:srgbClr val="0000FF"/>
              </a:solidFill>
            </a:endParaRPr>
          </a:p>
          <a:p>
            <a:pPr>
              <a:lnSpc>
                <a:spcPct val="125000"/>
              </a:lnSpc>
            </a:pPr>
            <a:endParaRPr lang="en-US" altLang="zh-CN" sz="1600" dirty="0" smtClean="0"/>
          </a:p>
          <a:p>
            <a:pPr>
              <a:lnSpc>
                <a:spcPct val="125000"/>
              </a:lnSpc>
            </a:pPr>
            <a:r>
              <a:rPr lang="en-US" altLang="zh-CN" sz="1600" dirty="0" smtClean="0"/>
              <a:t>The day is: </a:t>
            </a:r>
            <a:r>
              <a:rPr lang="en-US" altLang="zh-CN" sz="1600" dirty="0" smtClean="0">
                <a:solidFill>
                  <a:srgbClr val="FF0000"/>
                </a:solidFill>
              </a:rPr>
              <a:t>@</a:t>
            </a:r>
            <a:r>
              <a:rPr lang="en-US" altLang="zh-CN" sz="1600" dirty="0" err="1" smtClean="0">
                <a:solidFill>
                  <a:srgbClr val="FF0000"/>
                </a:solidFill>
              </a:rPr>
              <a:t>Model.DayOfWeek</a:t>
            </a:r>
            <a:endParaRPr lang="zh-CN" altLang="en-US" sz="1600" dirty="0">
              <a:solidFill>
                <a:srgbClr val="FF0000"/>
              </a:solidFill>
            </a:endParaRPr>
          </a:p>
        </p:txBody>
      </p:sp>
      <p:sp>
        <p:nvSpPr>
          <p:cNvPr id="9" name="矩形 8"/>
          <p:cNvSpPr/>
          <p:nvPr/>
        </p:nvSpPr>
        <p:spPr>
          <a:xfrm>
            <a:off x="7791335" y="4838778"/>
            <a:ext cx="582144" cy="307777"/>
          </a:xfrm>
          <a:prstGeom prst="rect">
            <a:avLst/>
          </a:prstGeom>
          <a:solidFill>
            <a:srgbClr val="FFFF00"/>
          </a:solidFill>
          <a:ln>
            <a:solidFill>
              <a:schemeClr val="tx1"/>
            </a:solidFill>
          </a:ln>
        </p:spPr>
        <p:txBody>
          <a:bodyPr wrap="square">
            <a:spAutoFit/>
          </a:bodyPr>
          <a:lstStyle/>
          <a:p>
            <a:r>
              <a:rPr lang="zh-CN" altLang="en-US" sz="1400" dirty="0" smtClean="0"/>
              <a:t>视图</a:t>
            </a:r>
            <a:endParaRPr lang="en-US" altLang="zh-CN" sz="1400" dirty="0"/>
          </a:p>
        </p:txBody>
      </p:sp>
      <p:sp>
        <p:nvSpPr>
          <p:cNvPr id="10" name="矩形 9"/>
          <p:cNvSpPr/>
          <p:nvPr/>
        </p:nvSpPr>
        <p:spPr>
          <a:xfrm>
            <a:off x="5323049" y="4822195"/>
            <a:ext cx="2021294" cy="461665"/>
          </a:xfrm>
          <a:prstGeom prst="rect">
            <a:avLst/>
          </a:prstGeom>
          <a:solidFill>
            <a:srgbClr val="FFFF00"/>
          </a:solidFill>
          <a:ln>
            <a:solidFill>
              <a:schemeClr val="tx1"/>
            </a:solidFill>
          </a:ln>
        </p:spPr>
        <p:txBody>
          <a:bodyPr wrap="square">
            <a:spAutoFit/>
          </a:bodyPr>
          <a:lstStyle/>
          <a:p>
            <a:pPr algn="ctr"/>
            <a:r>
              <a:rPr lang="zh-CN" altLang="en-US" sz="1200" dirty="0" smtClean="0"/>
              <a:t>先声明</a:t>
            </a:r>
            <a:r>
              <a:rPr lang="en-US" altLang="zh-CN" sz="1200" dirty="0" smtClean="0"/>
              <a:t>Model</a:t>
            </a:r>
            <a:r>
              <a:rPr lang="zh-CN" altLang="en-US" sz="1200" dirty="0" smtClean="0"/>
              <a:t>的类型，注意</a:t>
            </a:r>
            <a:r>
              <a:rPr lang="en-US" altLang="zh-CN" sz="1200" dirty="0" smtClean="0"/>
              <a:t>@model</a:t>
            </a:r>
            <a:r>
              <a:rPr lang="zh-CN" altLang="en-US" sz="1200" dirty="0" smtClean="0"/>
              <a:t>指令用小写</a:t>
            </a:r>
            <a:endParaRPr lang="en-US" altLang="zh-CN" sz="1200" dirty="0"/>
          </a:p>
        </p:txBody>
      </p:sp>
      <p:sp>
        <p:nvSpPr>
          <p:cNvPr id="2" name="任意多边形 1"/>
          <p:cNvSpPr/>
          <p:nvPr/>
        </p:nvSpPr>
        <p:spPr>
          <a:xfrm>
            <a:off x="2351402" y="4221088"/>
            <a:ext cx="2328174" cy="1467018"/>
          </a:xfrm>
          <a:custGeom>
            <a:avLst/>
            <a:gdLst>
              <a:gd name="connsiteX0" fmla="*/ 284222 w 2328174"/>
              <a:gd name="connsiteY0" fmla="*/ 0 h 1546412"/>
              <a:gd name="connsiteX1" fmla="*/ 136304 w 2328174"/>
              <a:gd name="connsiteY1" fmla="*/ 1264024 h 1546412"/>
              <a:gd name="connsiteX2" fmla="*/ 1991998 w 2328174"/>
              <a:gd name="connsiteY2" fmla="*/ 1331259 h 1546412"/>
              <a:gd name="connsiteX3" fmla="*/ 2328174 w 2328174"/>
              <a:gd name="connsiteY3" fmla="*/ 1546412 h 1546412"/>
            </a:gdLst>
            <a:ahLst/>
            <a:cxnLst>
              <a:cxn ang="0">
                <a:pos x="connsiteX0" y="connsiteY0"/>
              </a:cxn>
              <a:cxn ang="0">
                <a:pos x="connsiteX1" y="connsiteY1"/>
              </a:cxn>
              <a:cxn ang="0">
                <a:pos x="connsiteX2" y="connsiteY2"/>
              </a:cxn>
              <a:cxn ang="0">
                <a:pos x="connsiteX3" y="connsiteY3"/>
              </a:cxn>
            </a:cxnLst>
            <a:rect l="l" t="t" r="r" b="b"/>
            <a:pathLst>
              <a:path w="2328174" h="1546412">
                <a:moveTo>
                  <a:pt x="284222" y="0"/>
                </a:moveTo>
                <a:cubicBezTo>
                  <a:pt x="67948" y="521074"/>
                  <a:pt x="-148325" y="1042148"/>
                  <a:pt x="136304" y="1264024"/>
                </a:cubicBezTo>
                <a:cubicBezTo>
                  <a:pt x="420933" y="1485900"/>
                  <a:pt x="1626686" y="1284194"/>
                  <a:pt x="1991998" y="1331259"/>
                </a:cubicBezTo>
                <a:cubicBezTo>
                  <a:pt x="2357310" y="1378324"/>
                  <a:pt x="2243009" y="1546412"/>
                  <a:pt x="2328174" y="1546412"/>
                </a:cubicBezTo>
              </a:path>
            </a:pathLst>
          </a:custGeom>
          <a:noFill/>
          <a:ln w="12700">
            <a:solidFill>
              <a:srgbClr val="FF0000"/>
            </a:solidFill>
            <a:prstDash val="dash"/>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H="1">
            <a:off x="4932040" y="5040942"/>
            <a:ext cx="383620" cy="105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8"/>
          <p:cNvSpPr txBox="1">
            <a:spLocks noChangeArrowheads="1"/>
          </p:cNvSpPr>
          <p:nvPr/>
        </p:nvSpPr>
        <p:spPr bwMode="auto">
          <a:xfrm>
            <a:off x="7609210" y="6053286"/>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dirty="0" smtClean="0">
                <a:latin typeface="+mn-ea"/>
                <a:ea typeface="+mn-ea"/>
              </a:rPr>
              <a:t>【</a:t>
            </a:r>
            <a:r>
              <a:rPr lang="zh-CN" altLang="en-US" dirty="0" smtClean="0">
                <a:latin typeface="+mn-ea"/>
                <a:ea typeface="+mn-ea"/>
                <a:hlinkClick r:id="rId1" action="ppaction://hlinksldjump"/>
              </a:rPr>
              <a:t>返回</a:t>
            </a:r>
            <a:r>
              <a:rPr lang="en-US" altLang="zh-CN" dirty="0" smtClean="0">
                <a:latin typeface="+mn-ea"/>
                <a:ea typeface="+mn-ea"/>
              </a:rPr>
              <a:t>】</a:t>
            </a:r>
            <a:endParaRPr lang="en-US" altLang="zh-CN" dirty="0" smtClean="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pPr>
              <a:lnSpc>
                <a:spcPct val="120000"/>
              </a:lnSpc>
              <a:buNone/>
            </a:pPr>
            <a:r>
              <a:rPr lang="en-US" altLang="zh-CN" sz="3200" dirty="0" smtClean="0"/>
              <a:t>10.5  ActionResult</a:t>
            </a:r>
            <a:r>
              <a:rPr lang="zh-CN" altLang="en-US" sz="3200" dirty="0"/>
              <a:t>返回值</a:t>
            </a:r>
            <a:endParaRPr lang="zh-CN" altLang="en-US" sz="3200" dirty="0"/>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en-US" altLang="zh-CN" sz="2200" dirty="0"/>
              <a:t>return View</a:t>
            </a:r>
            <a:r>
              <a:rPr lang="en-US" altLang="zh-CN" sz="2200" dirty="0" smtClean="0"/>
              <a:t>()</a:t>
            </a:r>
            <a:r>
              <a:rPr lang="zh-CN" altLang="en-US" sz="2200" dirty="0" smtClean="0"/>
              <a:t>：返回视图</a:t>
            </a:r>
            <a:endParaRPr lang="en-US" altLang="zh-CN" sz="2200" dirty="0" smtClean="0"/>
          </a:p>
          <a:p>
            <a:pPr>
              <a:lnSpc>
                <a:spcPct val="125000"/>
              </a:lnSpc>
              <a:spcBef>
                <a:spcPts val="0"/>
              </a:spcBef>
              <a:spcAft>
                <a:spcPts val="600"/>
              </a:spcAft>
            </a:pPr>
            <a:r>
              <a:rPr lang="en-US" altLang="zh-CN" sz="2200" dirty="0"/>
              <a:t>return </a:t>
            </a:r>
            <a:r>
              <a:rPr lang="en-US" altLang="zh-CN" sz="2200" dirty="0" err="1" smtClean="0"/>
              <a:t>PartialView</a:t>
            </a:r>
            <a:r>
              <a:rPr lang="en-US" altLang="zh-CN" sz="2200" dirty="0" smtClean="0"/>
              <a:t>()</a:t>
            </a:r>
            <a:r>
              <a:rPr lang="zh-CN" altLang="en-US" sz="2200" dirty="0"/>
              <a:t>：</a:t>
            </a:r>
            <a:r>
              <a:rPr lang="zh-CN" altLang="en-US" sz="2200" dirty="0" smtClean="0"/>
              <a:t>返回局部视图</a:t>
            </a:r>
            <a:endParaRPr lang="en-US" altLang="zh-CN" sz="2200" dirty="0" smtClean="0"/>
          </a:p>
          <a:p>
            <a:pPr>
              <a:lnSpc>
                <a:spcPct val="125000"/>
              </a:lnSpc>
              <a:spcBef>
                <a:spcPts val="0"/>
              </a:spcBef>
              <a:spcAft>
                <a:spcPts val="600"/>
              </a:spcAft>
            </a:pPr>
            <a:r>
              <a:rPr lang="en-US" altLang="zh-CN" sz="2200" dirty="0" smtClean="0"/>
              <a:t>return </a:t>
            </a:r>
            <a:r>
              <a:rPr lang="en-US" altLang="zh-CN" sz="2200" dirty="0"/>
              <a:t>Content</a:t>
            </a:r>
            <a:r>
              <a:rPr lang="en-US" altLang="zh-CN" sz="2200" dirty="0" smtClean="0"/>
              <a:t>()</a:t>
            </a:r>
            <a:r>
              <a:rPr lang="zh-CN" altLang="en-US" sz="2200" dirty="0" smtClean="0"/>
              <a:t>：返回文本</a:t>
            </a:r>
            <a:endParaRPr lang="en-US" altLang="zh-CN" sz="2200" dirty="0" smtClean="0"/>
          </a:p>
          <a:p>
            <a:pPr>
              <a:lnSpc>
                <a:spcPct val="125000"/>
              </a:lnSpc>
              <a:spcBef>
                <a:spcPts val="0"/>
              </a:spcBef>
              <a:spcAft>
                <a:spcPts val="600"/>
              </a:spcAft>
            </a:pPr>
            <a:r>
              <a:rPr lang="en-US" altLang="zh-CN" sz="2200" dirty="0" smtClean="0"/>
              <a:t>return Redirect()</a:t>
            </a:r>
            <a:r>
              <a:rPr lang="zh-CN" altLang="en-US" sz="2200" dirty="0"/>
              <a:t>：跳转到</a:t>
            </a:r>
            <a:r>
              <a:rPr lang="en-US" altLang="zh-CN" sz="2200" dirty="0" smtClean="0"/>
              <a:t>URL</a:t>
            </a:r>
            <a:endParaRPr lang="en-US" altLang="zh-CN" sz="2200" dirty="0" smtClean="0"/>
          </a:p>
          <a:p>
            <a:pPr>
              <a:lnSpc>
                <a:spcPct val="125000"/>
              </a:lnSpc>
              <a:spcBef>
                <a:spcPts val="0"/>
              </a:spcBef>
              <a:spcAft>
                <a:spcPts val="600"/>
              </a:spcAft>
            </a:pPr>
            <a:r>
              <a:rPr lang="en-US" altLang="zh-CN" sz="2200" dirty="0" smtClean="0"/>
              <a:t>return </a:t>
            </a:r>
            <a:r>
              <a:rPr lang="en-US" altLang="zh-CN" sz="2200" dirty="0" err="1" smtClean="0"/>
              <a:t>RedirectToAction</a:t>
            </a:r>
            <a:r>
              <a:rPr lang="en-US" altLang="zh-CN" sz="2200" dirty="0" smtClean="0"/>
              <a:t>()</a:t>
            </a:r>
            <a:r>
              <a:rPr lang="zh-CN" altLang="en-US" sz="2200" dirty="0"/>
              <a:t>：跳转</a:t>
            </a:r>
            <a:r>
              <a:rPr lang="zh-CN" altLang="en-US" sz="2200" dirty="0" smtClean="0"/>
              <a:t>到</a:t>
            </a:r>
            <a:r>
              <a:rPr lang="en-US" altLang="zh-CN" sz="2200" dirty="0" smtClean="0"/>
              <a:t>Action</a:t>
            </a:r>
            <a:endParaRPr lang="en-US" altLang="zh-CN" sz="2200" dirty="0" smtClean="0"/>
          </a:p>
          <a:p>
            <a:pPr>
              <a:lnSpc>
                <a:spcPct val="125000"/>
              </a:lnSpc>
              <a:spcBef>
                <a:spcPts val="0"/>
              </a:spcBef>
              <a:spcAft>
                <a:spcPts val="600"/>
              </a:spcAft>
            </a:pPr>
            <a:r>
              <a:rPr lang="en-US" altLang="zh-CN" sz="2200" dirty="0" smtClean="0"/>
              <a:t>return </a:t>
            </a:r>
            <a:r>
              <a:rPr lang="en-US" altLang="zh-CN" sz="2200" dirty="0" err="1"/>
              <a:t>Json</a:t>
            </a:r>
            <a:r>
              <a:rPr lang="en-US" altLang="zh-CN" sz="2200" dirty="0" smtClean="0"/>
              <a:t>()</a:t>
            </a:r>
            <a:r>
              <a:rPr lang="zh-CN" altLang="en-US" sz="2200" dirty="0" smtClean="0"/>
              <a:t>：返回</a:t>
            </a:r>
            <a:r>
              <a:rPr lang="en-US" altLang="zh-CN" sz="2200" dirty="0" smtClean="0"/>
              <a:t>JSON</a:t>
            </a:r>
            <a:r>
              <a:rPr lang="zh-CN" altLang="en-US" sz="2200" dirty="0" smtClean="0"/>
              <a:t>格式数据</a:t>
            </a:r>
            <a:r>
              <a:rPr lang="en-US" altLang="zh-CN" sz="2200" dirty="0" smtClean="0"/>
              <a:t> </a:t>
            </a:r>
            <a:endParaRPr lang="en-US" altLang="zh-CN" sz="2200"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pPr>
              <a:lnSpc>
                <a:spcPct val="120000"/>
              </a:lnSpc>
              <a:buNone/>
            </a:pPr>
            <a:r>
              <a:rPr lang="en-US" altLang="zh-CN" sz="2800" dirty="0" smtClean="0"/>
              <a:t>ActionResult</a:t>
            </a:r>
            <a:r>
              <a:rPr lang="zh-CN" altLang="en-US" sz="2800" dirty="0" smtClean="0"/>
              <a:t>示例</a:t>
            </a:r>
            <a:r>
              <a:rPr lang="en-US" altLang="zh-CN" sz="2800" dirty="0" smtClean="0"/>
              <a:t>1</a:t>
            </a:r>
            <a:endParaRPr lang="zh-CN" altLang="en-US" sz="2800" dirty="0"/>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en-US" altLang="zh-CN" sz="2200" dirty="0" smtClean="0"/>
              <a:t>return </a:t>
            </a:r>
            <a:r>
              <a:rPr lang="en-US" altLang="zh-CN" sz="2200" dirty="0" err="1" smtClean="0"/>
              <a:t>PartialView</a:t>
            </a:r>
            <a:r>
              <a:rPr lang="en-US" altLang="zh-CN" sz="2200" dirty="0" smtClean="0"/>
              <a:t>()</a:t>
            </a:r>
            <a:r>
              <a:rPr lang="zh-CN" altLang="en-US" sz="2200" dirty="0"/>
              <a:t>：</a:t>
            </a:r>
            <a:r>
              <a:rPr lang="zh-CN" altLang="en-US" sz="2200" dirty="0" smtClean="0"/>
              <a:t>返回局部视图</a:t>
            </a:r>
            <a:endParaRPr lang="en-US" altLang="zh-CN" sz="2200" dirty="0" smtClean="0"/>
          </a:p>
        </p:txBody>
      </p:sp>
      <p:pic>
        <p:nvPicPr>
          <p:cNvPr id="2" name="图片 1"/>
          <p:cNvPicPr>
            <a:picLocks noChangeAspect="1"/>
          </p:cNvPicPr>
          <p:nvPr/>
        </p:nvPicPr>
        <p:blipFill>
          <a:blip r:embed="rId1"/>
          <a:stretch>
            <a:fillRect/>
          </a:stretch>
        </p:blipFill>
        <p:spPr>
          <a:xfrm>
            <a:off x="4355976" y="2322110"/>
            <a:ext cx="4577462" cy="3555162"/>
          </a:xfrm>
          <a:prstGeom prst="rect">
            <a:avLst/>
          </a:prstGeom>
        </p:spPr>
      </p:pic>
      <p:pic>
        <p:nvPicPr>
          <p:cNvPr id="3" name="图片 2"/>
          <p:cNvPicPr>
            <a:picLocks noChangeAspect="1"/>
          </p:cNvPicPr>
          <p:nvPr/>
        </p:nvPicPr>
        <p:blipFill>
          <a:blip r:embed="rId2"/>
          <a:stretch>
            <a:fillRect/>
          </a:stretch>
        </p:blipFill>
        <p:spPr>
          <a:xfrm>
            <a:off x="443789" y="4509120"/>
            <a:ext cx="3628946" cy="1708203"/>
          </a:xfrm>
          <a:prstGeom prst="rect">
            <a:avLst/>
          </a:prstGeom>
        </p:spPr>
      </p:pic>
      <p:sp>
        <p:nvSpPr>
          <p:cNvPr id="5" name="矩形 4"/>
          <p:cNvSpPr/>
          <p:nvPr/>
        </p:nvSpPr>
        <p:spPr>
          <a:xfrm>
            <a:off x="251520" y="2330660"/>
            <a:ext cx="3985658" cy="1823576"/>
          </a:xfrm>
          <a:prstGeom prst="rect">
            <a:avLst/>
          </a:prstGeom>
          <a:ln>
            <a:solidFill>
              <a:schemeClr val="tx1"/>
            </a:solidFill>
          </a:ln>
        </p:spPr>
        <p:txBody>
          <a:bodyPr wrap="square">
            <a:spAutoFit/>
          </a:bodyPr>
          <a:lstStyle/>
          <a:p>
            <a:pPr>
              <a:lnSpc>
                <a:spcPct val="125000"/>
              </a:lnSpc>
            </a:pPr>
            <a:r>
              <a:rPr lang="en-US" altLang="zh-CN" sz="1800" dirty="0"/>
              <a:t>public ActionResult Welcome()</a:t>
            </a:r>
            <a:endParaRPr lang="en-US" altLang="zh-CN" sz="1800" dirty="0"/>
          </a:p>
          <a:p>
            <a:pPr>
              <a:lnSpc>
                <a:spcPct val="125000"/>
              </a:lnSpc>
            </a:pPr>
            <a:r>
              <a:rPr lang="en-US" altLang="zh-CN" sz="1800" dirty="0" smtClean="0"/>
              <a:t>{</a:t>
            </a:r>
            <a:endParaRPr lang="en-US" altLang="zh-CN" sz="1800" dirty="0"/>
          </a:p>
          <a:p>
            <a:pPr>
              <a:lnSpc>
                <a:spcPct val="125000"/>
              </a:lnSpc>
            </a:pPr>
            <a:r>
              <a:rPr lang="en-US" altLang="zh-CN" sz="1800" dirty="0" smtClean="0"/>
              <a:t>     </a:t>
            </a:r>
            <a:r>
              <a:rPr lang="en-US" altLang="zh-CN" sz="1800" dirty="0" err="1"/>
              <a:t>DateTime</a:t>
            </a:r>
            <a:r>
              <a:rPr lang="en-US" altLang="zh-CN" sz="1800" dirty="0"/>
              <a:t> date = </a:t>
            </a:r>
            <a:r>
              <a:rPr lang="en-US" altLang="zh-CN" sz="1800" dirty="0" err="1"/>
              <a:t>DateTime.Now</a:t>
            </a:r>
            <a:r>
              <a:rPr lang="en-US" altLang="zh-CN" sz="1800" dirty="0"/>
              <a:t>;  </a:t>
            </a:r>
            <a:endParaRPr lang="en-US" altLang="zh-CN" sz="1800" dirty="0"/>
          </a:p>
          <a:p>
            <a:pPr>
              <a:lnSpc>
                <a:spcPct val="125000"/>
              </a:lnSpc>
            </a:pPr>
            <a:r>
              <a:rPr lang="en-US" altLang="zh-CN" sz="1800" dirty="0" smtClean="0"/>
              <a:t>     </a:t>
            </a:r>
            <a:r>
              <a:rPr lang="en-US" altLang="zh-CN" sz="1800" dirty="0">
                <a:solidFill>
                  <a:srgbClr val="FF0000"/>
                </a:solidFill>
              </a:rPr>
              <a:t>return </a:t>
            </a:r>
            <a:r>
              <a:rPr lang="en-US" altLang="zh-CN" sz="1800" dirty="0" err="1">
                <a:solidFill>
                  <a:srgbClr val="FF0000"/>
                </a:solidFill>
              </a:rPr>
              <a:t>PartialView</a:t>
            </a:r>
            <a:r>
              <a:rPr lang="en-US" altLang="zh-CN" sz="1800" dirty="0">
                <a:solidFill>
                  <a:srgbClr val="FF0000"/>
                </a:solidFill>
              </a:rPr>
              <a:t>(date);</a:t>
            </a:r>
            <a:endParaRPr lang="en-US" altLang="zh-CN" sz="1800" dirty="0">
              <a:solidFill>
                <a:srgbClr val="FF0000"/>
              </a:solidFill>
            </a:endParaRPr>
          </a:p>
          <a:p>
            <a:pPr>
              <a:lnSpc>
                <a:spcPct val="125000"/>
              </a:lnSpc>
            </a:pPr>
            <a:r>
              <a:rPr lang="en-US" altLang="zh-CN" sz="1800" dirty="0" smtClean="0"/>
              <a:t>}</a:t>
            </a:r>
            <a:endParaRPr lang="zh-CN" altLang="en-US" sz="1800" dirty="0"/>
          </a:p>
        </p:txBody>
      </p:sp>
      <p:sp>
        <p:nvSpPr>
          <p:cNvPr id="8" name="矩形 7"/>
          <p:cNvSpPr/>
          <p:nvPr/>
        </p:nvSpPr>
        <p:spPr>
          <a:xfrm>
            <a:off x="5698910" y="4199203"/>
            <a:ext cx="1260901" cy="307777"/>
          </a:xfrm>
          <a:prstGeom prst="rect">
            <a:avLst/>
          </a:prstGeom>
          <a:solidFill>
            <a:srgbClr val="FFFF00"/>
          </a:solidFill>
          <a:ln>
            <a:solidFill>
              <a:schemeClr val="tx1"/>
            </a:solidFill>
          </a:ln>
        </p:spPr>
        <p:txBody>
          <a:bodyPr wrap="square">
            <a:spAutoFit/>
          </a:bodyPr>
          <a:lstStyle/>
          <a:p>
            <a:r>
              <a:rPr lang="zh-CN" altLang="en-US" sz="1400" dirty="0" smtClean="0"/>
              <a:t>新建局部视图</a:t>
            </a:r>
            <a:endParaRPr lang="en-US" altLang="zh-CN" sz="1400" dirty="0"/>
          </a:p>
        </p:txBody>
      </p:sp>
      <p:sp>
        <p:nvSpPr>
          <p:cNvPr id="6" name="矩形 5"/>
          <p:cNvSpPr/>
          <p:nvPr/>
        </p:nvSpPr>
        <p:spPr>
          <a:xfrm>
            <a:off x="4355976" y="4115184"/>
            <a:ext cx="1224136" cy="475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374649" y="5967611"/>
            <a:ext cx="3335763" cy="707886"/>
          </a:xfrm>
          <a:prstGeom prst="rect">
            <a:avLst/>
          </a:prstGeom>
          <a:solidFill>
            <a:schemeClr val="bg1"/>
          </a:solidFill>
          <a:ln>
            <a:solidFill>
              <a:schemeClr val="tx1"/>
            </a:solidFill>
          </a:ln>
        </p:spPr>
        <p:txBody>
          <a:bodyPr wrap="square">
            <a:spAutoFit/>
          </a:bodyPr>
          <a:lstStyle/>
          <a:p>
            <a:pPr>
              <a:lnSpc>
                <a:spcPct val="125000"/>
              </a:lnSpc>
            </a:pPr>
            <a:r>
              <a:rPr lang="en-US" altLang="zh-CN" sz="1600" dirty="0">
                <a:solidFill>
                  <a:srgbClr val="0000FF"/>
                </a:solidFill>
              </a:rPr>
              <a:t>@model </a:t>
            </a:r>
            <a:r>
              <a:rPr lang="en-US" altLang="zh-CN" sz="1600" dirty="0" smtClean="0">
                <a:solidFill>
                  <a:srgbClr val="0000FF"/>
                </a:solidFill>
              </a:rPr>
              <a:t> </a:t>
            </a:r>
            <a:r>
              <a:rPr lang="en-US" altLang="zh-CN" sz="1600" dirty="0" err="1" smtClean="0">
                <a:solidFill>
                  <a:srgbClr val="0000FF"/>
                </a:solidFill>
              </a:rPr>
              <a:t>DateTime</a:t>
            </a:r>
            <a:endParaRPr lang="en-US" altLang="zh-CN" sz="1600" dirty="0" smtClean="0">
              <a:solidFill>
                <a:srgbClr val="0000FF"/>
              </a:solidFill>
            </a:endParaRPr>
          </a:p>
          <a:p>
            <a:pPr>
              <a:lnSpc>
                <a:spcPct val="125000"/>
              </a:lnSpc>
            </a:pPr>
            <a:r>
              <a:rPr lang="en-US" altLang="zh-CN" sz="1600" dirty="0" smtClean="0"/>
              <a:t>The day is: </a:t>
            </a:r>
            <a:r>
              <a:rPr lang="en-US" altLang="zh-CN" sz="1600" dirty="0" smtClean="0">
                <a:solidFill>
                  <a:srgbClr val="FF0000"/>
                </a:solidFill>
              </a:rPr>
              <a:t>@</a:t>
            </a:r>
            <a:r>
              <a:rPr lang="en-US" altLang="zh-CN" sz="1600" dirty="0" err="1" smtClean="0">
                <a:solidFill>
                  <a:srgbClr val="FF0000"/>
                </a:solidFill>
              </a:rPr>
              <a:t>Model.DayOfWeek</a:t>
            </a:r>
            <a:endParaRPr lang="zh-CN" altLang="en-US" sz="1600" dirty="0">
              <a:solidFill>
                <a:srgbClr val="FF0000"/>
              </a:solidFill>
            </a:endParaRPr>
          </a:p>
        </p:txBody>
      </p:sp>
      <p:sp>
        <p:nvSpPr>
          <p:cNvPr id="12" name="矩形 11"/>
          <p:cNvSpPr/>
          <p:nvPr/>
        </p:nvSpPr>
        <p:spPr>
          <a:xfrm>
            <a:off x="7596336" y="6135442"/>
            <a:ext cx="936104" cy="307777"/>
          </a:xfrm>
          <a:prstGeom prst="rect">
            <a:avLst/>
          </a:prstGeom>
          <a:solidFill>
            <a:srgbClr val="FFFF00"/>
          </a:solidFill>
          <a:ln>
            <a:solidFill>
              <a:schemeClr val="tx1"/>
            </a:solidFill>
          </a:ln>
        </p:spPr>
        <p:txBody>
          <a:bodyPr wrap="square">
            <a:spAutoFit/>
          </a:bodyPr>
          <a:lstStyle/>
          <a:p>
            <a:pPr algn="ctr"/>
            <a:r>
              <a:rPr lang="zh-CN" altLang="en-US" sz="1400" dirty="0" smtClean="0"/>
              <a:t>视图</a:t>
            </a:r>
            <a:r>
              <a:rPr lang="zh-CN" altLang="en-US" sz="1400" dirty="0"/>
              <a:t>代码</a:t>
            </a:r>
            <a:endParaRPr lang="en-US" altLang="zh-CN" sz="1400" dirty="0"/>
          </a:p>
        </p:txBody>
      </p:sp>
      <p:sp>
        <p:nvSpPr>
          <p:cNvPr id="7" name="任意多边形 6"/>
          <p:cNvSpPr/>
          <p:nvPr/>
        </p:nvSpPr>
        <p:spPr>
          <a:xfrm>
            <a:off x="3281082" y="3566083"/>
            <a:ext cx="1407966" cy="524435"/>
          </a:xfrm>
          <a:custGeom>
            <a:avLst/>
            <a:gdLst>
              <a:gd name="connsiteX0" fmla="*/ 0 w 1407966"/>
              <a:gd name="connsiteY0" fmla="*/ 0 h 524435"/>
              <a:gd name="connsiteX1" fmla="*/ 658906 w 1407966"/>
              <a:gd name="connsiteY1" fmla="*/ 40341 h 524435"/>
              <a:gd name="connsiteX2" fmla="*/ 1304365 w 1407966"/>
              <a:gd name="connsiteY2" fmla="*/ 161365 h 524435"/>
              <a:gd name="connsiteX3" fmla="*/ 1398494 w 1407966"/>
              <a:gd name="connsiteY3" fmla="*/ 524435 h 524435"/>
            </a:gdLst>
            <a:ahLst/>
            <a:cxnLst>
              <a:cxn ang="0">
                <a:pos x="connsiteX0" y="connsiteY0"/>
              </a:cxn>
              <a:cxn ang="0">
                <a:pos x="connsiteX1" y="connsiteY1"/>
              </a:cxn>
              <a:cxn ang="0">
                <a:pos x="connsiteX2" y="connsiteY2"/>
              </a:cxn>
              <a:cxn ang="0">
                <a:pos x="connsiteX3" y="connsiteY3"/>
              </a:cxn>
            </a:cxnLst>
            <a:rect l="l" t="t" r="r" b="b"/>
            <a:pathLst>
              <a:path w="1407966" h="524435">
                <a:moveTo>
                  <a:pt x="0" y="0"/>
                </a:moveTo>
                <a:cubicBezTo>
                  <a:pt x="220756" y="6723"/>
                  <a:pt x="441512" y="13447"/>
                  <a:pt x="658906" y="40341"/>
                </a:cubicBezTo>
                <a:cubicBezTo>
                  <a:pt x="876300" y="67235"/>
                  <a:pt x="1181100" y="80683"/>
                  <a:pt x="1304365" y="161365"/>
                </a:cubicBezTo>
                <a:cubicBezTo>
                  <a:pt x="1427630" y="242047"/>
                  <a:pt x="1413062" y="383241"/>
                  <a:pt x="1398494" y="524435"/>
                </a:cubicBezTo>
              </a:path>
            </a:pathLst>
          </a:custGeom>
          <a:noFill/>
          <a:ln w="12700">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750424" y="5533862"/>
            <a:ext cx="753035" cy="584550"/>
          </a:xfrm>
          <a:custGeom>
            <a:avLst/>
            <a:gdLst>
              <a:gd name="connsiteX0" fmla="*/ 753035 w 753035"/>
              <a:gd name="connsiteY0" fmla="*/ 33220 h 584550"/>
              <a:gd name="connsiteX1" fmla="*/ 215152 w 753035"/>
              <a:gd name="connsiteY1" fmla="*/ 60114 h 584550"/>
              <a:gd name="connsiteX2" fmla="*/ 0 w 753035"/>
              <a:gd name="connsiteY2" fmla="*/ 584550 h 584550"/>
            </a:gdLst>
            <a:ahLst/>
            <a:cxnLst>
              <a:cxn ang="0">
                <a:pos x="connsiteX0" y="connsiteY0"/>
              </a:cxn>
              <a:cxn ang="0">
                <a:pos x="connsiteX1" y="connsiteY1"/>
              </a:cxn>
              <a:cxn ang="0">
                <a:pos x="connsiteX2" y="connsiteY2"/>
              </a:cxn>
            </a:cxnLst>
            <a:rect l="l" t="t" r="r" b="b"/>
            <a:pathLst>
              <a:path w="753035" h="584550">
                <a:moveTo>
                  <a:pt x="753035" y="33220"/>
                </a:moveTo>
                <a:cubicBezTo>
                  <a:pt x="546846" y="723"/>
                  <a:pt x="340658" y="-31774"/>
                  <a:pt x="215152" y="60114"/>
                </a:cubicBezTo>
                <a:cubicBezTo>
                  <a:pt x="89646" y="152002"/>
                  <a:pt x="44823" y="368276"/>
                  <a:pt x="0" y="584550"/>
                </a:cubicBezTo>
              </a:path>
            </a:pathLst>
          </a:custGeom>
          <a:noFill/>
          <a:ln w="12700">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012141" y="5916706"/>
            <a:ext cx="1411941" cy="559651"/>
          </a:xfrm>
          <a:custGeom>
            <a:avLst/>
            <a:gdLst>
              <a:gd name="connsiteX0" fmla="*/ 1411941 w 1411941"/>
              <a:gd name="connsiteY0" fmla="*/ 403412 h 559651"/>
              <a:gd name="connsiteX1" fmla="*/ 389965 w 1411941"/>
              <a:gd name="connsiteY1" fmla="*/ 537882 h 559651"/>
              <a:gd name="connsiteX2" fmla="*/ 0 w 1411941"/>
              <a:gd name="connsiteY2" fmla="*/ 0 h 559651"/>
            </a:gdLst>
            <a:ahLst/>
            <a:cxnLst>
              <a:cxn ang="0">
                <a:pos x="connsiteX0" y="connsiteY0"/>
              </a:cxn>
              <a:cxn ang="0">
                <a:pos x="connsiteX1" y="connsiteY1"/>
              </a:cxn>
              <a:cxn ang="0">
                <a:pos x="connsiteX2" y="connsiteY2"/>
              </a:cxn>
            </a:cxnLst>
            <a:rect l="l" t="t" r="r" b="b"/>
            <a:pathLst>
              <a:path w="1411941" h="559651">
                <a:moveTo>
                  <a:pt x="1411941" y="403412"/>
                </a:moveTo>
                <a:cubicBezTo>
                  <a:pt x="1018614" y="504264"/>
                  <a:pt x="625288" y="605117"/>
                  <a:pt x="389965" y="537882"/>
                </a:cubicBezTo>
                <a:cubicBezTo>
                  <a:pt x="154641" y="470647"/>
                  <a:pt x="77320" y="235323"/>
                  <a:pt x="0" y="0"/>
                </a:cubicBezTo>
              </a:path>
            </a:pathLst>
          </a:custGeom>
          <a:noFill/>
          <a:ln w="12700">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07704" y="5517232"/>
            <a:ext cx="1364415" cy="307777"/>
          </a:xfrm>
          <a:prstGeom prst="rect">
            <a:avLst/>
          </a:prstGeom>
          <a:solidFill>
            <a:srgbClr val="FFFF00"/>
          </a:solidFill>
          <a:ln>
            <a:solidFill>
              <a:schemeClr val="tx1"/>
            </a:solidFill>
          </a:ln>
        </p:spPr>
        <p:txBody>
          <a:bodyPr wrap="square">
            <a:spAutoFit/>
          </a:bodyPr>
          <a:lstStyle/>
          <a:p>
            <a:pPr algn="ctr"/>
            <a:r>
              <a:rPr lang="zh-CN" altLang="en-US" sz="1400" dirty="0" smtClean="0"/>
              <a:t>局部视图结果</a:t>
            </a:r>
            <a:endParaRPr lang="en-US" altLang="zh-CN" sz="1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pPr>
              <a:lnSpc>
                <a:spcPct val="120000"/>
              </a:lnSpc>
              <a:buNone/>
            </a:pPr>
            <a:r>
              <a:rPr lang="en-US" altLang="zh-CN" sz="2800" dirty="0"/>
              <a:t>ActionResult</a:t>
            </a:r>
            <a:r>
              <a:rPr lang="zh-CN" altLang="en-US" sz="2800" dirty="0" smtClean="0"/>
              <a:t>示例</a:t>
            </a:r>
            <a:r>
              <a:rPr lang="en-US" altLang="zh-CN" sz="2800" dirty="0" smtClean="0"/>
              <a:t>2</a:t>
            </a:r>
            <a:endParaRPr lang="zh-CN" altLang="en-US" sz="2800" dirty="0"/>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en-US" altLang="zh-CN" sz="2200" dirty="0" smtClean="0"/>
              <a:t>return </a:t>
            </a:r>
            <a:r>
              <a:rPr lang="en-US" altLang="zh-CN" sz="2200" dirty="0"/>
              <a:t>Content</a:t>
            </a:r>
            <a:r>
              <a:rPr lang="en-US" altLang="zh-CN" sz="2200" dirty="0" smtClean="0"/>
              <a:t>()</a:t>
            </a:r>
            <a:r>
              <a:rPr lang="zh-CN" altLang="en-US" sz="2200" dirty="0" smtClean="0"/>
              <a:t>：返回文本</a:t>
            </a:r>
            <a:endParaRPr lang="en-US" altLang="zh-CN" sz="2200" dirty="0" smtClean="0"/>
          </a:p>
        </p:txBody>
      </p:sp>
      <p:sp>
        <p:nvSpPr>
          <p:cNvPr id="3" name="矩形 2"/>
          <p:cNvSpPr/>
          <p:nvPr/>
        </p:nvSpPr>
        <p:spPr>
          <a:xfrm>
            <a:off x="683568" y="2420888"/>
            <a:ext cx="4572000" cy="1631216"/>
          </a:xfrm>
          <a:prstGeom prst="rect">
            <a:avLst/>
          </a:prstGeom>
          <a:ln>
            <a:solidFill>
              <a:schemeClr val="tx1"/>
            </a:solidFill>
          </a:ln>
        </p:spPr>
        <p:txBody>
          <a:bodyPr>
            <a:spAutoFit/>
          </a:bodyPr>
          <a:lstStyle/>
          <a:p>
            <a:pPr>
              <a:lnSpc>
                <a:spcPct val="125000"/>
              </a:lnSpc>
            </a:pPr>
            <a:r>
              <a:rPr lang="en-US" altLang="zh-CN" dirty="0" smtClean="0"/>
              <a:t>public </a:t>
            </a:r>
            <a:r>
              <a:rPr lang="en-US" altLang="zh-CN" dirty="0"/>
              <a:t>ActionResult Welcome()</a:t>
            </a:r>
            <a:endParaRPr lang="en-US" altLang="zh-CN" dirty="0"/>
          </a:p>
          <a:p>
            <a:pPr>
              <a:lnSpc>
                <a:spcPct val="125000"/>
              </a:lnSpc>
            </a:pPr>
            <a:r>
              <a:rPr lang="en-US" altLang="zh-CN" dirty="0" smtClean="0"/>
              <a:t>{</a:t>
            </a:r>
            <a:endParaRPr lang="en-US" altLang="zh-CN" dirty="0"/>
          </a:p>
          <a:p>
            <a:pPr>
              <a:lnSpc>
                <a:spcPct val="125000"/>
              </a:lnSpc>
            </a:pPr>
            <a:r>
              <a:rPr lang="en-US" altLang="zh-CN" dirty="0" smtClean="0"/>
              <a:t>     return </a:t>
            </a:r>
            <a:r>
              <a:rPr lang="en-US" altLang="zh-CN" dirty="0"/>
              <a:t>Content("Hello");</a:t>
            </a:r>
            <a:endParaRPr lang="en-US" altLang="zh-CN" dirty="0"/>
          </a:p>
          <a:p>
            <a:pPr>
              <a:lnSpc>
                <a:spcPct val="125000"/>
              </a:lnSpc>
            </a:pPr>
            <a:r>
              <a:rPr lang="en-US" altLang="zh-CN" dirty="0" smtClean="0"/>
              <a:t>}</a:t>
            </a:r>
            <a:endParaRPr lang="zh-CN" altLang="en-US" dirty="0"/>
          </a:p>
        </p:txBody>
      </p:sp>
      <p:pic>
        <p:nvPicPr>
          <p:cNvPr id="4" name="图片 3"/>
          <p:cNvPicPr>
            <a:picLocks noChangeAspect="1"/>
          </p:cNvPicPr>
          <p:nvPr/>
        </p:nvPicPr>
        <p:blipFill>
          <a:blip r:embed="rId1"/>
          <a:stretch>
            <a:fillRect/>
          </a:stretch>
        </p:blipFill>
        <p:spPr>
          <a:xfrm>
            <a:off x="3779912" y="4221088"/>
            <a:ext cx="4391025" cy="2066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pPr>
              <a:lnSpc>
                <a:spcPct val="120000"/>
              </a:lnSpc>
              <a:buNone/>
            </a:pPr>
            <a:r>
              <a:rPr lang="en-US" altLang="zh-CN" sz="2800" dirty="0"/>
              <a:t>ActionResult</a:t>
            </a:r>
            <a:r>
              <a:rPr lang="zh-CN" altLang="en-US" sz="2800" dirty="0" smtClean="0"/>
              <a:t>示例</a:t>
            </a:r>
            <a:r>
              <a:rPr lang="en-US" altLang="zh-CN" sz="2800" dirty="0" smtClean="0"/>
              <a:t>3</a:t>
            </a:r>
            <a:endParaRPr lang="zh-CN" altLang="en-US" sz="2800" dirty="0"/>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en-US" altLang="zh-CN" sz="2200" dirty="0"/>
              <a:t>return Redirect()</a:t>
            </a:r>
            <a:r>
              <a:rPr lang="zh-CN" altLang="en-US" sz="2200" dirty="0"/>
              <a:t>：跳转到</a:t>
            </a:r>
            <a:r>
              <a:rPr lang="en-US" altLang="zh-CN" sz="2200" dirty="0"/>
              <a:t>URL</a:t>
            </a:r>
            <a:endParaRPr lang="en-US" altLang="zh-CN" sz="2200" dirty="0"/>
          </a:p>
          <a:p>
            <a:pPr>
              <a:lnSpc>
                <a:spcPct val="125000"/>
              </a:lnSpc>
              <a:spcBef>
                <a:spcPts val="0"/>
              </a:spcBef>
              <a:spcAft>
                <a:spcPts val="600"/>
              </a:spcAft>
            </a:pPr>
            <a:r>
              <a:rPr lang="en-US" altLang="zh-CN" sz="2200" dirty="0"/>
              <a:t>return </a:t>
            </a:r>
            <a:r>
              <a:rPr lang="en-US" altLang="zh-CN" sz="2200" dirty="0" err="1"/>
              <a:t>RedirectToAction</a:t>
            </a:r>
            <a:r>
              <a:rPr lang="en-US" altLang="zh-CN" sz="2200" dirty="0"/>
              <a:t>()</a:t>
            </a:r>
            <a:r>
              <a:rPr lang="zh-CN" altLang="en-US" sz="2200" dirty="0"/>
              <a:t>：跳转到</a:t>
            </a:r>
            <a:r>
              <a:rPr lang="en-US" altLang="zh-CN" sz="2200" dirty="0"/>
              <a:t>Action</a:t>
            </a:r>
            <a:endParaRPr lang="en-US" altLang="zh-CN" sz="2200" dirty="0"/>
          </a:p>
        </p:txBody>
      </p:sp>
      <p:sp>
        <p:nvSpPr>
          <p:cNvPr id="3" name="矩形 2"/>
          <p:cNvSpPr/>
          <p:nvPr/>
        </p:nvSpPr>
        <p:spPr>
          <a:xfrm>
            <a:off x="611560" y="2937415"/>
            <a:ext cx="5472608" cy="1631216"/>
          </a:xfrm>
          <a:prstGeom prst="rect">
            <a:avLst/>
          </a:prstGeom>
          <a:ln>
            <a:solidFill>
              <a:schemeClr val="tx1"/>
            </a:solidFill>
          </a:ln>
        </p:spPr>
        <p:txBody>
          <a:bodyPr wrap="square">
            <a:spAutoFit/>
          </a:bodyPr>
          <a:lstStyle/>
          <a:p>
            <a:pPr>
              <a:lnSpc>
                <a:spcPct val="125000"/>
              </a:lnSpc>
            </a:pPr>
            <a:r>
              <a:rPr lang="en-US" altLang="zh-CN" dirty="0" smtClean="0"/>
              <a:t>public </a:t>
            </a:r>
            <a:r>
              <a:rPr lang="en-US" altLang="zh-CN" dirty="0"/>
              <a:t>ActionResult Welcome()</a:t>
            </a:r>
            <a:endParaRPr lang="en-US" altLang="zh-CN" dirty="0"/>
          </a:p>
          <a:p>
            <a:pPr>
              <a:lnSpc>
                <a:spcPct val="125000"/>
              </a:lnSpc>
            </a:pPr>
            <a:r>
              <a:rPr lang="en-US" altLang="zh-CN" dirty="0" smtClean="0"/>
              <a:t>{</a:t>
            </a:r>
            <a:endParaRPr lang="en-US" altLang="zh-CN" dirty="0"/>
          </a:p>
          <a:p>
            <a:pPr>
              <a:lnSpc>
                <a:spcPct val="125000"/>
              </a:lnSpc>
            </a:pPr>
            <a:r>
              <a:rPr lang="en-US" altLang="zh-CN" dirty="0">
                <a:solidFill>
                  <a:srgbClr val="FF0000"/>
                </a:solidFill>
              </a:rPr>
              <a:t>     return Redirect("http://www.wust.edu.cn"); </a:t>
            </a:r>
            <a:endParaRPr lang="en-US" altLang="zh-CN" dirty="0">
              <a:solidFill>
                <a:srgbClr val="FF0000"/>
              </a:solidFill>
            </a:endParaRPr>
          </a:p>
          <a:p>
            <a:pPr>
              <a:lnSpc>
                <a:spcPct val="125000"/>
              </a:lnSpc>
            </a:pPr>
            <a:r>
              <a:rPr lang="en-US" altLang="zh-CN" dirty="0" smtClean="0"/>
              <a:t>}</a:t>
            </a:r>
            <a:endParaRPr lang="zh-CN" altLang="en-US" dirty="0"/>
          </a:p>
        </p:txBody>
      </p:sp>
      <p:sp>
        <p:nvSpPr>
          <p:cNvPr id="6" name="矩形 5"/>
          <p:cNvSpPr/>
          <p:nvPr/>
        </p:nvSpPr>
        <p:spPr>
          <a:xfrm>
            <a:off x="2987824" y="4725144"/>
            <a:ext cx="5472608" cy="1631216"/>
          </a:xfrm>
          <a:prstGeom prst="rect">
            <a:avLst/>
          </a:prstGeom>
          <a:ln>
            <a:solidFill>
              <a:schemeClr val="tx1"/>
            </a:solidFill>
          </a:ln>
        </p:spPr>
        <p:txBody>
          <a:bodyPr wrap="square">
            <a:spAutoFit/>
          </a:bodyPr>
          <a:lstStyle/>
          <a:p>
            <a:pPr>
              <a:lnSpc>
                <a:spcPct val="125000"/>
              </a:lnSpc>
            </a:pPr>
            <a:r>
              <a:rPr lang="en-US" altLang="zh-CN" dirty="0" smtClean="0"/>
              <a:t>public </a:t>
            </a:r>
            <a:r>
              <a:rPr lang="en-US" altLang="zh-CN" dirty="0"/>
              <a:t>ActionResult Welcome()</a:t>
            </a:r>
            <a:endParaRPr lang="en-US" altLang="zh-CN" dirty="0"/>
          </a:p>
          <a:p>
            <a:pPr>
              <a:lnSpc>
                <a:spcPct val="125000"/>
              </a:lnSpc>
            </a:pPr>
            <a:r>
              <a:rPr lang="en-US" altLang="zh-CN" dirty="0" smtClean="0"/>
              <a:t>{</a:t>
            </a:r>
            <a:endParaRPr lang="en-US" altLang="zh-CN" dirty="0"/>
          </a:p>
          <a:p>
            <a:pPr>
              <a:lnSpc>
                <a:spcPct val="125000"/>
              </a:lnSpc>
            </a:pPr>
            <a:r>
              <a:rPr lang="en-US" altLang="zh-CN" dirty="0">
                <a:solidFill>
                  <a:srgbClr val="FF0000"/>
                </a:solidFill>
              </a:rPr>
              <a:t>     return </a:t>
            </a:r>
            <a:r>
              <a:rPr lang="en-US" altLang="zh-CN" dirty="0" err="1">
                <a:solidFill>
                  <a:srgbClr val="FF0000"/>
                </a:solidFill>
              </a:rPr>
              <a:t>RedirectToAction</a:t>
            </a:r>
            <a:r>
              <a:rPr lang="en-US" altLang="zh-CN" dirty="0">
                <a:solidFill>
                  <a:srgbClr val="FF0000"/>
                </a:solidFill>
              </a:rPr>
              <a:t>("About", "Home</a:t>
            </a:r>
            <a:r>
              <a:rPr lang="en-US" altLang="zh-CN" dirty="0" smtClean="0">
                <a:solidFill>
                  <a:srgbClr val="FF0000"/>
                </a:solidFill>
              </a:rPr>
              <a:t>");</a:t>
            </a:r>
            <a:endParaRPr lang="en-US" altLang="zh-CN" dirty="0" smtClean="0">
              <a:solidFill>
                <a:srgbClr val="FF0000"/>
              </a:solidFill>
            </a:endParaRPr>
          </a:p>
          <a:p>
            <a:pPr>
              <a:lnSpc>
                <a:spcPct val="125000"/>
              </a:lnSpc>
            </a:pPr>
            <a:r>
              <a:rPr lang="en-US" altLang="zh-CN" dirty="0" smtClean="0"/>
              <a:t>}</a:t>
            </a:r>
            <a:endParaRPr lang="zh-CN" altLang="en-US" dirty="0"/>
          </a:p>
        </p:txBody>
      </p:sp>
      <p:sp>
        <p:nvSpPr>
          <p:cNvPr id="7" name="矩形 6"/>
          <p:cNvSpPr/>
          <p:nvPr/>
        </p:nvSpPr>
        <p:spPr>
          <a:xfrm>
            <a:off x="7236296" y="6146316"/>
            <a:ext cx="1080120" cy="307777"/>
          </a:xfrm>
          <a:prstGeom prst="rect">
            <a:avLst/>
          </a:prstGeom>
          <a:solidFill>
            <a:srgbClr val="FFFF00"/>
          </a:solidFill>
          <a:ln>
            <a:solidFill>
              <a:schemeClr val="tx1"/>
            </a:solidFill>
          </a:ln>
        </p:spPr>
        <p:txBody>
          <a:bodyPr wrap="square">
            <a:spAutoFit/>
          </a:bodyPr>
          <a:lstStyle/>
          <a:p>
            <a:pPr algn="ctr"/>
            <a:r>
              <a:rPr lang="zh-CN" altLang="en-US" sz="1400" dirty="0" smtClean="0"/>
              <a:t>控制器名称</a:t>
            </a:r>
            <a:endParaRPr lang="en-US" altLang="zh-CN" sz="1400" dirty="0"/>
          </a:p>
        </p:txBody>
      </p:sp>
      <p:sp>
        <p:nvSpPr>
          <p:cNvPr id="8" name="矩形 7"/>
          <p:cNvSpPr/>
          <p:nvPr/>
        </p:nvSpPr>
        <p:spPr>
          <a:xfrm>
            <a:off x="5868144" y="6146316"/>
            <a:ext cx="1080120" cy="307777"/>
          </a:xfrm>
          <a:prstGeom prst="rect">
            <a:avLst/>
          </a:prstGeom>
          <a:solidFill>
            <a:srgbClr val="FFFF00"/>
          </a:solidFill>
          <a:ln>
            <a:solidFill>
              <a:schemeClr val="tx1"/>
            </a:solidFill>
          </a:ln>
        </p:spPr>
        <p:txBody>
          <a:bodyPr wrap="square">
            <a:spAutoFit/>
          </a:bodyPr>
          <a:lstStyle/>
          <a:p>
            <a:pPr algn="ctr"/>
            <a:r>
              <a:rPr lang="en-US" altLang="zh-CN" sz="1400" dirty="0" smtClean="0"/>
              <a:t>Action</a:t>
            </a:r>
            <a:r>
              <a:rPr lang="zh-CN" altLang="en-US" sz="1400" dirty="0" smtClean="0"/>
              <a:t>名称</a:t>
            </a:r>
            <a:endParaRPr lang="en-US" altLang="zh-CN" sz="1400" dirty="0"/>
          </a:p>
        </p:txBody>
      </p:sp>
      <p:cxnSp>
        <p:nvCxnSpPr>
          <p:cNvPr id="5" name="直接箭头连接符 4"/>
          <p:cNvCxnSpPr>
            <a:stCxn id="8" idx="0"/>
          </p:cNvCxnSpPr>
          <p:nvPr/>
        </p:nvCxnSpPr>
        <p:spPr>
          <a:xfrm flipV="1">
            <a:off x="6408204" y="5857906"/>
            <a:ext cx="108012" cy="2884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7524328" y="5857906"/>
            <a:ext cx="180020" cy="280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462166" y="5589240"/>
            <a:ext cx="1803697" cy="276999"/>
          </a:xfrm>
          <a:prstGeom prst="rect">
            <a:avLst/>
          </a:prstGeom>
          <a:solidFill>
            <a:srgbClr val="CCFFFF"/>
          </a:solidFill>
          <a:ln>
            <a:solidFill>
              <a:schemeClr val="tx1"/>
            </a:solidFill>
          </a:ln>
        </p:spPr>
        <p:txBody>
          <a:bodyPr wrap="square">
            <a:spAutoFit/>
          </a:bodyPr>
          <a:lstStyle/>
          <a:p>
            <a:pPr algn="ctr"/>
            <a:r>
              <a:rPr lang="zh-CN" altLang="en-US" sz="1200" dirty="0" smtClean="0"/>
              <a:t>跳转到</a:t>
            </a:r>
            <a:r>
              <a:rPr lang="en-US" altLang="zh-CN" sz="1200" dirty="0" smtClean="0"/>
              <a:t>../Home/About</a:t>
            </a:r>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43789" y="961948"/>
            <a:ext cx="8229600" cy="647700"/>
          </a:xfrm>
        </p:spPr>
        <p:txBody>
          <a:bodyPr/>
          <a:lstStyle/>
          <a:p>
            <a:pPr>
              <a:lnSpc>
                <a:spcPct val="120000"/>
              </a:lnSpc>
              <a:buNone/>
            </a:pPr>
            <a:r>
              <a:rPr lang="en-US" altLang="zh-CN" sz="2800" dirty="0"/>
              <a:t>ActionResult</a:t>
            </a:r>
            <a:r>
              <a:rPr lang="zh-CN" altLang="en-US" sz="2800" dirty="0" smtClean="0"/>
              <a:t>示例</a:t>
            </a:r>
            <a:r>
              <a:rPr lang="en-US" altLang="zh-CN" sz="2800" dirty="0" smtClean="0"/>
              <a:t>4</a:t>
            </a:r>
            <a:endParaRPr lang="zh-CN" altLang="en-US" sz="2800" dirty="0"/>
          </a:p>
        </p:txBody>
      </p:sp>
      <p:sp>
        <p:nvSpPr>
          <p:cNvPr id="18435" name="Rectangle 3"/>
          <p:cNvSpPr>
            <a:spLocks noGrp="1" noChangeArrowheads="1"/>
          </p:cNvSpPr>
          <p:nvPr>
            <p:ph type="body" idx="4294967295"/>
          </p:nvPr>
        </p:nvSpPr>
        <p:spPr>
          <a:xfrm>
            <a:off x="446856" y="1628775"/>
            <a:ext cx="8373616" cy="4248497"/>
          </a:xfrm>
        </p:spPr>
        <p:txBody>
          <a:bodyPr/>
          <a:lstStyle/>
          <a:p>
            <a:pPr>
              <a:lnSpc>
                <a:spcPct val="125000"/>
              </a:lnSpc>
              <a:spcBef>
                <a:spcPts val="0"/>
              </a:spcBef>
              <a:spcAft>
                <a:spcPts val="600"/>
              </a:spcAft>
            </a:pPr>
            <a:r>
              <a:rPr lang="en-US" altLang="zh-CN" sz="2200" dirty="0"/>
              <a:t>return </a:t>
            </a:r>
            <a:r>
              <a:rPr lang="en-US" altLang="zh-CN" sz="2200" dirty="0" err="1"/>
              <a:t>Json</a:t>
            </a:r>
            <a:r>
              <a:rPr lang="en-US" altLang="zh-CN" sz="2200" dirty="0"/>
              <a:t>()</a:t>
            </a:r>
            <a:r>
              <a:rPr lang="zh-CN" altLang="en-US" sz="2200" dirty="0"/>
              <a:t>：返回</a:t>
            </a:r>
            <a:r>
              <a:rPr lang="en-US" altLang="zh-CN" sz="2200" dirty="0"/>
              <a:t>JSON</a:t>
            </a:r>
            <a:r>
              <a:rPr lang="zh-CN" altLang="en-US" sz="2200" dirty="0"/>
              <a:t>格式数据</a:t>
            </a:r>
            <a:r>
              <a:rPr lang="en-US" altLang="zh-CN" sz="2200" dirty="0"/>
              <a:t> </a:t>
            </a:r>
            <a:endParaRPr lang="en-US" altLang="zh-CN" sz="2200" dirty="0"/>
          </a:p>
        </p:txBody>
      </p:sp>
      <p:sp>
        <p:nvSpPr>
          <p:cNvPr id="3" name="矩形 2"/>
          <p:cNvSpPr/>
          <p:nvPr/>
        </p:nvSpPr>
        <p:spPr>
          <a:xfrm>
            <a:off x="611559" y="2371814"/>
            <a:ext cx="7920881" cy="2785378"/>
          </a:xfrm>
          <a:prstGeom prst="rect">
            <a:avLst/>
          </a:prstGeom>
          <a:ln>
            <a:solidFill>
              <a:schemeClr val="tx1"/>
            </a:solidFill>
          </a:ln>
        </p:spPr>
        <p:txBody>
          <a:bodyPr wrap="square">
            <a:spAutoFit/>
          </a:bodyPr>
          <a:lstStyle/>
          <a:p>
            <a:pPr>
              <a:lnSpc>
                <a:spcPct val="125000"/>
              </a:lnSpc>
            </a:pPr>
            <a:r>
              <a:rPr lang="en-US" altLang="zh-CN" dirty="0" smtClean="0"/>
              <a:t>public </a:t>
            </a:r>
            <a:r>
              <a:rPr lang="en-US" altLang="zh-CN" dirty="0"/>
              <a:t>ActionResult Welcome()</a:t>
            </a:r>
            <a:endParaRPr lang="en-US" altLang="zh-CN" dirty="0"/>
          </a:p>
          <a:p>
            <a:pPr>
              <a:lnSpc>
                <a:spcPct val="125000"/>
              </a:lnSpc>
            </a:pPr>
            <a:r>
              <a:rPr lang="en-US" altLang="zh-CN" dirty="0" smtClean="0"/>
              <a:t>{</a:t>
            </a:r>
            <a:endParaRPr lang="en-US" altLang="zh-CN" dirty="0"/>
          </a:p>
          <a:p>
            <a:pPr>
              <a:lnSpc>
                <a:spcPct val="125000"/>
              </a:lnSpc>
            </a:pPr>
            <a:r>
              <a:rPr lang="en-US" altLang="zh-CN" dirty="0">
                <a:solidFill>
                  <a:srgbClr val="FF0000"/>
                </a:solidFill>
              </a:rPr>
              <a:t>     </a:t>
            </a:r>
            <a:r>
              <a:rPr lang="en-US" altLang="zh-CN" dirty="0"/>
              <a:t>Dictionary&lt;string, object&gt; </a:t>
            </a:r>
            <a:r>
              <a:rPr lang="en-US" altLang="zh-CN" dirty="0" err="1"/>
              <a:t>dic</a:t>
            </a:r>
            <a:r>
              <a:rPr lang="en-US" altLang="zh-CN" dirty="0"/>
              <a:t> = new Dictionary&lt;string, object&gt;();</a:t>
            </a:r>
            <a:endParaRPr lang="en-US" altLang="zh-CN" dirty="0"/>
          </a:p>
          <a:p>
            <a:pPr>
              <a:lnSpc>
                <a:spcPct val="125000"/>
              </a:lnSpc>
            </a:pPr>
            <a:r>
              <a:rPr lang="en-US" altLang="zh-CN" dirty="0"/>
              <a:t>     </a:t>
            </a:r>
            <a:r>
              <a:rPr lang="en-US" altLang="zh-CN" dirty="0" err="1" smtClean="0"/>
              <a:t>dic.Add</a:t>
            </a:r>
            <a:r>
              <a:rPr lang="en-US" altLang="zh-CN" dirty="0"/>
              <a:t>("id", 1);</a:t>
            </a:r>
            <a:endParaRPr lang="en-US" altLang="zh-CN" dirty="0"/>
          </a:p>
          <a:p>
            <a:pPr>
              <a:lnSpc>
                <a:spcPct val="125000"/>
              </a:lnSpc>
            </a:pPr>
            <a:r>
              <a:rPr lang="en-US" altLang="zh-CN" dirty="0"/>
              <a:t>     </a:t>
            </a:r>
            <a:r>
              <a:rPr lang="en-US" altLang="zh-CN" dirty="0" err="1" smtClean="0"/>
              <a:t>dic.Add</a:t>
            </a:r>
            <a:r>
              <a:rPr lang="en-US" altLang="zh-CN" dirty="0"/>
              <a:t>("name", "</a:t>
            </a:r>
            <a:r>
              <a:rPr lang="en-US" altLang="zh-CN" dirty="0" err="1"/>
              <a:t>wustzz</a:t>
            </a:r>
            <a:r>
              <a:rPr lang="en-US" altLang="zh-CN" dirty="0"/>
              <a:t>");</a:t>
            </a:r>
            <a:endParaRPr lang="en-US" altLang="zh-CN" dirty="0"/>
          </a:p>
          <a:p>
            <a:pPr>
              <a:lnSpc>
                <a:spcPct val="125000"/>
              </a:lnSpc>
            </a:pPr>
            <a:r>
              <a:rPr lang="en-US" altLang="zh-CN" dirty="0">
                <a:solidFill>
                  <a:srgbClr val="FF0000"/>
                </a:solidFill>
              </a:rPr>
              <a:t>     </a:t>
            </a:r>
            <a:r>
              <a:rPr lang="en-US" altLang="zh-CN" dirty="0" smtClean="0">
                <a:solidFill>
                  <a:srgbClr val="FF0000"/>
                </a:solidFill>
              </a:rPr>
              <a:t>return </a:t>
            </a:r>
            <a:r>
              <a:rPr lang="en-US" altLang="zh-CN" dirty="0" err="1">
                <a:solidFill>
                  <a:srgbClr val="FF0000"/>
                </a:solidFill>
              </a:rPr>
              <a:t>Json</a:t>
            </a:r>
            <a:r>
              <a:rPr lang="en-US" altLang="zh-CN" dirty="0">
                <a:solidFill>
                  <a:srgbClr val="FF0000"/>
                </a:solidFill>
              </a:rPr>
              <a:t>(</a:t>
            </a:r>
            <a:r>
              <a:rPr lang="en-US" altLang="zh-CN" dirty="0" err="1">
                <a:solidFill>
                  <a:srgbClr val="FF0000"/>
                </a:solidFill>
              </a:rPr>
              <a:t>dic</a:t>
            </a:r>
            <a:r>
              <a:rPr lang="en-US" altLang="zh-CN" dirty="0">
                <a:solidFill>
                  <a:srgbClr val="FF0000"/>
                </a:solidFill>
              </a:rPr>
              <a:t>, </a:t>
            </a:r>
            <a:r>
              <a:rPr lang="en-US" altLang="zh-CN" dirty="0" err="1">
                <a:solidFill>
                  <a:srgbClr val="0000FF"/>
                </a:solidFill>
              </a:rPr>
              <a:t>JsonRequestBehavior.AllowGet</a:t>
            </a:r>
            <a:r>
              <a:rPr lang="en-US" altLang="zh-CN" dirty="0">
                <a:solidFill>
                  <a:srgbClr val="FF0000"/>
                </a:solidFill>
              </a:rPr>
              <a:t>); </a:t>
            </a:r>
            <a:endParaRPr lang="en-US" altLang="zh-CN" dirty="0">
              <a:solidFill>
                <a:srgbClr val="FF0000"/>
              </a:solidFill>
            </a:endParaRPr>
          </a:p>
          <a:p>
            <a:pPr>
              <a:lnSpc>
                <a:spcPct val="125000"/>
              </a:lnSpc>
            </a:pPr>
            <a:r>
              <a:rPr lang="en-US" altLang="zh-CN" dirty="0" smtClean="0"/>
              <a:t>}</a:t>
            </a:r>
            <a:endParaRPr lang="zh-CN" altLang="en-US" dirty="0"/>
          </a:p>
        </p:txBody>
      </p:sp>
      <p:sp>
        <p:nvSpPr>
          <p:cNvPr id="4" name="矩形 3"/>
          <p:cNvSpPr/>
          <p:nvPr/>
        </p:nvSpPr>
        <p:spPr>
          <a:xfrm>
            <a:off x="611558" y="5301208"/>
            <a:ext cx="3816425" cy="861774"/>
          </a:xfrm>
          <a:prstGeom prst="rect">
            <a:avLst/>
          </a:prstGeom>
          <a:solidFill>
            <a:srgbClr val="CCFFFF"/>
          </a:solidFill>
          <a:ln>
            <a:solidFill>
              <a:schemeClr val="tx1"/>
            </a:solidFill>
          </a:ln>
        </p:spPr>
        <p:txBody>
          <a:bodyPr wrap="square">
            <a:spAutoFit/>
          </a:bodyPr>
          <a:lstStyle/>
          <a:p>
            <a:pPr>
              <a:lnSpc>
                <a:spcPct val="125000"/>
              </a:lnSpc>
            </a:pPr>
            <a:r>
              <a:rPr lang="zh-CN" altLang="en-US" dirty="0" smtClean="0"/>
              <a:t>生成的</a:t>
            </a:r>
            <a:r>
              <a:rPr lang="en-US" altLang="zh-CN" dirty="0" smtClean="0"/>
              <a:t>JSON</a:t>
            </a:r>
            <a:r>
              <a:rPr lang="zh-CN" altLang="en-US" dirty="0" smtClean="0"/>
              <a:t>数据结果：</a:t>
            </a:r>
            <a:endParaRPr lang="en-US" altLang="zh-CN" dirty="0" smtClean="0"/>
          </a:p>
          <a:p>
            <a:pPr>
              <a:lnSpc>
                <a:spcPct val="125000"/>
              </a:lnSpc>
            </a:pPr>
            <a:r>
              <a:rPr lang="en-US" altLang="zh-CN" dirty="0" smtClean="0"/>
              <a:t>{"</a:t>
            </a:r>
            <a:r>
              <a:rPr lang="en-US" altLang="zh-CN" dirty="0"/>
              <a:t>id":1,"name":"wustzz"}</a:t>
            </a:r>
            <a:endParaRPr lang="zh-CN" altLang="en-US" dirty="0"/>
          </a:p>
        </p:txBody>
      </p:sp>
      <p:sp>
        <p:nvSpPr>
          <p:cNvPr id="13" name="矩形 12"/>
          <p:cNvSpPr/>
          <p:nvPr/>
        </p:nvSpPr>
        <p:spPr>
          <a:xfrm>
            <a:off x="6373906" y="3977461"/>
            <a:ext cx="1080120" cy="307777"/>
          </a:xfrm>
          <a:prstGeom prst="rect">
            <a:avLst/>
          </a:prstGeom>
          <a:solidFill>
            <a:srgbClr val="FFFF00"/>
          </a:solidFill>
          <a:ln>
            <a:solidFill>
              <a:schemeClr val="tx1"/>
            </a:solidFill>
          </a:ln>
        </p:spPr>
        <p:txBody>
          <a:bodyPr wrap="square">
            <a:spAutoFit/>
          </a:bodyPr>
          <a:lstStyle/>
          <a:p>
            <a:pPr algn="ctr"/>
            <a:r>
              <a:rPr lang="zh-CN" altLang="en-US" sz="1400" dirty="0" smtClean="0"/>
              <a:t>安全的需要</a:t>
            </a:r>
            <a:endParaRPr lang="en-US" altLang="zh-CN" sz="1400" dirty="0"/>
          </a:p>
        </p:txBody>
      </p:sp>
      <p:sp>
        <p:nvSpPr>
          <p:cNvPr id="9" name="任意多边形 8"/>
          <p:cNvSpPr/>
          <p:nvPr/>
        </p:nvSpPr>
        <p:spPr>
          <a:xfrm>
            <a:off x="5914593" y="4101262"/>
            <a:ext cx="459313" cy="228691"/>
          </a:xfrm>
          <a:custGeom>
            <a:avLst/>
            <a:gdLst>
              <a:gd name="connsiteX0" fmla="*/ 459313 w 459313"/>
              <a:gd name="connsiteY0" fmla="*/ 40432 h 228691"/>
              <a:gd name="connsiteX1" fmla="*/ 69348 w 459313"/>
              <a:gd name="connsiteY1" fmla="*/ 13538 h 228691"/>
              <a:gd name="connsiteX2" fmla="*/ 2113 w 459313"/>
              <a:gd name="connsiteY2" fmla="*/ 228691 h 228691"/>
            </a:gdLst>
            <a:ahLst/>
            <a:cxnLst>
              <a:cxn ang="0">
                <a:pos x="connsiteX0" y="connsiteY0"/>
              </a:cxn>
              <a:cxn ang="0">
                <a:pos x="connsiteX1" y="connsiteY1"/>
              </a:cxn>
              <a:cxn ang="0">
                <a:pos x="connsiteX2" y="connsiteY2"/>
              </a:cxn>
            </a:cxnLst>
            <a:rect l="l" t="t" r="r" b="b"/>
            <a:pathLst>
              <a:path w="459313" h="228691">
                <a:moveTo>
                  <a:pt x="459313" y="40432"/>
                </a:moveTo>
                <a:cubicBezTo>
                  <a:pt x="302430" y="11297"/>
                  <a:pt x="145548" y="-17838"/>
                  <a:pt x="69348" y="13538"/>
                </a:cubicBezTo>
                <a:cubicBezTo>
                  <a:pt x="-6852" y="44914"/>
                  <a:pt x="-2370" y="136802"/>
                  <a:pt x="2113" y="228691"/>
                </a:cubicBezTo>
              </a:path>
            </a:pathLst>
          </a:custGeom>
          <a:noFill/>
          <a:ln w="12700">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 Box 8"/>
          <p:cNvSpPr txBox="1">
            <a:spLocks noChangeArrowheads="1"/>
          </p:cNvSpPr>
          <p:nvPr/>
        </p:nvSpPr>
        <p:spPr bwMode="auto">
          <a:xfrm>
            <a:off x="7609210" y="6053286"/>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dirty="0" smtClean="0">
                <a:latin typeface="+mn-ea"/>
                <a:ea typeface="+mn-ea"/>
              </a:rPr>
              <a:t>【</a:t>
            </a:r>
            <a:r>
              <a:rPr lang="zh-CN" altLang="en-US">
                <a:latin typeface="+mn-ea"/>
                <a:ea typeface="+mn-ea"/>
              </a:rPr>
              <a:t>完</a:t>
            </a:r>
            <a:r>
              <a:rPr lang="en-US" altLang="zh-CN" smtClean="0">
                <a:latin typeface="+mn-ea"/>
                <a:ea typeface="+mn-ea"/>
              </a:rPr>
              <a:t>】</a:t>
            </a:r>
            <a:endParaRPr lang="en-US" altLang="zh-CN" dirty="0" smtClean="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446856" y="1196753"/>
            <a:ext cx="8229600" cy="4680520"/>
          </a:xfrm>
        </p:spPr>
        <p:txBody>
          <a:bodyPr/>
          <a:lstStyle/>
          <a:p>
            <a:pPr marL="0" indent="0">
              <a:lnSpc>
                <a:spcPct val="125000"/>
              </a:lnSpc>
              <a:spcBef>
                <a:spcPts val="0"/>
              </a:spcBef>
              <a:spcAft>
                <a:spcPts val="600"/>
              </a:spcAft>
              <a:buNone/>
            </a:pPr>
            <a:r>
              <a:rPr lang="en-US" altLang="zh-CN" sz="2600" dirty="0" smtClean="0">
                <a:solidFill>
                  <a:srgbClr val="FF0000"/>
                </a:solidFill>
              </a:rPr>
              <a:t>1. </a:t>
            </a:r>
            <a:r>
              <a:rPr lang="zh-CN" altLang="en-US" sz="2600" dirty="0" smtClean="0">
                <a:solidFill>
                  <a:srgbClr val="FF0000"/>
                </a:solidFill>
              </a:rPr>
              <a:t>控制器</a:t>
            </a:r>
            <a:r>
              <a:rPr lang="en-US" altLang="zh-CN" sz="2600" dirty="0" smtClean="0">
                <a:solidFill>
                  <a:srgbClr val="FF0000"/>
                </a:solidFill>
              </a:rPr>
              <a:t>Controller</a:t>
            </a:r>
            <a:r>
              <a:rPr lang="zh-CN" altLang="en-US" sz="2600" dirty="0" smtClean="0">
                <a:solidFill>
                  <a:srgbClr val="FF0000"/>
                </a:solidFill>
              </a:rPr>
              <a:t>：</a:t>
            </a:r>
            <a:endParaRPr lang="en-US" altLang="zh-CN" sz="2600" dirty="0">
              <a:solidFill>
                <a:srgbClr val="FF0000"/>
              </a:solidFill>
            </a:endParaRPr>
          </a:p>
          <a:p>
            <a:pPr marL="0" indent="0">
              <a:lnSpc>
                <a:spcPct val="125000"/>
              </a:lnSpc>
              <a:spcBef>
                <a:spcPts val="0"/>
              </a:spcBef>
              <a:spcAft>
                <a:spcPts val="600"/>
              </a:spcAft>
              <a:buNone/>
            </a:pPr>
            <a:r>
              <a:rPr lang="en-US" altLang="zh-CN" sz="2400" dirty="0" smtClean="0"/>
              <a:t>    </a:t>
            </a:r>
            <a:r>
              <a:rPr lang="zh-CN" altLang="en-US" sz="2400" dirty="0" smtClean="0"/>
              <a:t>负责响应对</a:t>
            </a:r>
            <a:r>
              <a:rPr lang="en-US" altLang="zh-CN" sz="2400" dirty="0" smtClean="0"/>
              <a:t>MVC</a:t>
            </a:r>
            <a:r>
              <a:rPr lang="zh-CN" altLang="en-US" sz="2400" dirty="0"/>
              <a:t>网站</a:t>
            </a:r>
            <a:r>
              <a:rPr lang="zh-CN" altLang="en-US" sz="2400" dirty="0" smtClean="0"/>
              <a:t>发起的请求，每一个浏览器请求都映射到一个专门的</a:t>
            </a:r>
            <a:r>
              <a:rPr lang="zh-CN" altLang="en-US" sz="2400" dirty="0"/>
              <a:t>控制器</a:t>
            </a:r>
            <a:r>
              <a:rPr lang="zh-CN" altLang="en-US" sz="2400" dirty="0" smtClean="0"/>
              <a:t>。</a:t>
            </a:r>
            <a:endParaRPr lang="en-US" altLang="zh-CN" sz="2400" dirty="0" smtClean="0"/>
          </a:p>
          <a:p>
            <a:pPr marL="0" indent="0">
              <a:lnSpc>
                <a:spcPct val="125000"/>
              </a:lnSpc>
              <a:spcBef>
                <a:spcPts val="0"/>
              </a:spcBef>
              <a:spcAft>
                <a:spcPts val="600"/>
              </a:spcAft>
              <a:buNone/>
            </a:pPr>
            <a:r>
              <a:rPr lang="en-US" altLang="zh-CN" sz="2600" dirty="0" smtClean="0">
                <a:solidFill>
                  <a:srgbClr val="FF0000"/>
                </a:solidFill>
              </a:rPr>
              <a:t>2. Action</a:t>
            </a:r>
            <a:r>
              <a:rPr lang="zh-CN" altLang="en-US" sz="2600" dirty="0">
                <a:solidFill>
                  <a:srgbClr val="FF0000"/>
                </a:solidFill>
              </a:rPr>
              <a:t>方法：</a:t>
            </a:r>
            <a:endParaRPr lang="en-US" altLang="zh-CN" sz="2600" dirty="0">
              <a:solidFill>
                <a:srgbClr val="FF0000"/>
              </a:solidFill>
            </a:endParaRPr>
          </a:p>
          <a:p>
            <a:pPr marL="0" indent="0">
              <a:lnSpc>
                <a:spcPct val="125000"/>
              </a:lnSpc>
              <a:spcBef>
                <a:spcPts val="0"/>
              </a:spcBef>
              <a:spcAft>
                <a:spcPts val="600"/>
              </a:spcAft>
              <a:buNone/>
            </a:pPr>
            <a:r>
              <a:rPr lang="en-US" altLang="zh-CN" sz="2400" dirty="0"/>
              <a:t>    </a:t>
            </a:r>
            <a:r>
              <a:rPr lang="zh-CN" altLang="en-US" sz="2400" dirty="0" smtClean="0"/>
              <a:t>一般来说，控制器中的</a:t>
            </a:r>
            <a:r>
              <a:rPr lang="en-US" altLang="zh-CN" sz="2400" dirty="0" smtClean="0"/>
              <a:t>public</a:t>
            </a:r>
            <a:r>
              <a:rPr lang="zh-CN" altLang="en-US" sz="2400" dirty="0" smtClean="0"/>
              <a:t>，非</a:t>
            </a:r>
            <a:r>
              <a:rPr lang="en-US" altLang="zh-CN" sz="2400" dirty="0" smtClean="0"/>
              <a:t>static</a:t>
            </a:r>
            <a:r>
              <a:rPr lang="zh-CN" altLang="en-US" sz="2400" dirty="0" smtClean="0"/>
              <a:t>，非重载的方法是</a:t>
            </a:r>
            <a:r>
              <a:rPr lang="en-US" altLang="zh-CN" sz="2400" dirty="0"/>
              <a:t>Action</a:t>
            </a:r>
            <a:r>
              <a:rPr lang="zh-CN" altLang="en-US" sz="2400" dirty="0"/>
              <a:t>方法。</a:t>
            </a:r>
            <a:endParaRPr lang="en-US" altLang="zh-CN" sz="2400" dirty="0"/>
          </a:p>
          <a:p>
            <a:pPr marL="0" indent="0">
              <a:lnSpc>
                <a:spcPct val="125000"/>
              </a:lnSpc>
              <a:spcBef>
                <a:spcPts val="0"/>
              </a:spcBef>
              <a:spcAft>
                <a:spcPts val="600"/>
              </a:spcAft>
              <a:buNone/>
            </a:pPr>
            <a:r>
              <a:rPr lang="en-US" altLang="zh-CN" sz="2400" dirty="0"/>
              <a:t>    </a:t>
            </a:r>
            <a:r>
              <a:rPr lang="zh-CN" altLang="en-US" sz="2400" dirty="0"/>
              <a:t>若不想让某个</a:t>
            </a:r>
            <a:r>
              <a:rPr lang="en-US" altLang="zh-CN" sz="2400" dirty="0"/>
              <a:t>public</a:t>
            </a:r>
            <a:r>
              <a:rPr lang="zh-CN" altLang="en-US" sz="2400" dirty="0"/>
              <a:t>方法成为</a:t>
            </a:r>
            <a:r>
              <a:rPr lang="en-US" altLang="zh-CN" sz="2400" dirty="0"/>
              <a:t>Action</a:t>
            </a:r>
            <a:r>
              <a:rPr lang="zh-CN" altLang="en-US" sz="2400" dirty="0"/>
              <a:t>方法，可对其使用</a:t>
            </a:r>
            <a:r>
              <a:rPr lang="en-US" altLang="zh-CN" sz="2400" dirty="0">
                <a:solidFill>
                  <a:srgbClr val="0000FF"/>
                </a:solidFill>
              </a:rPr>
              <a:t>[</a:t>
            </a:r>
            <a:r>
              <a:rPr lang="en-US" altLang="zh-CN" sz="2400" dirty="0" err="1" smtClean="0">
                <a:solidFill>
                  <a:srgbClr val="0000FF"/>
                </a:solidFill>
              </a:rPr>
              <a:t>NonAction</a:t>
            </a:r>
            <a:r>
              <a:rPr lang="en-US" altLang="zh-CN" sz="2400" dirty="0" smtClean="0">
                <a:solidFill>
                  <a:srgbClr val="0000FF"/>
                </a:solidFill>
              </a:rPr>
              <a:t>] </a:t>
            </a:r>
            <a:r>
              <a:rPr lang="zh-CN" altLang="en-US" sz="2400" dirty="0"/>
              <a:t>属性标记。</a:t>
            </a:r>
            <a:endParaRPr lang="en-US" altLang="zh-CN" sz="2400" dirty="0"/>
          </a:p>
          <a:p>
            <a:pPr>
              <a:lnSpc>
                <a:spcPct val="125000"/>
              </a:lnSpc>
              <a:spcBef>
                <a:spcPts val="0"/>
              </a:spcBef>
              <a:spcAft>
                <a:spcPts val="600"/>
              </a:spcAft>
            </a:pPr>
            <a:endParaRPr lang="en-US" altLang="zh-CN" sz="2400"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446856" y="1124744"/>
            <a:ext cx="8229600" cy="4896544"/>
          </a:xfrm>
        </p:spPr>
        <p:txBody>
          <a:bodyPr/>
          <a:lstStyle/>
          <a:p>
            <a:pPr>
              <a:lnSpc>
                <a:spcPct val="125000"/>
              </a:lnSpc>
              <a:spcBef>
                <a:spcPts val="0"/>
              </a:spcBef>
              <a:spcAft>
                <a:spcPts val="600"/>
              </a:spcAft>
            </a:pPr>
            <a:r>
              <a:rPr lang="zh-CN" altLang="en-US" sz="2600" dirty="0" smtClean="0"/>
              <a:t>控制器示例：</a:t>
            </a:r>
            <a:endParaRPr lang="en-US" altLang="zh-CN" sz="2600" dirty="0" smtClean="0"/>
          </a:p>
        </p:txBody>
      </p:sp>
      <p:sp>
        <p:nvSpPr>
          <p:cNvPr id="3" name="矩形 2"/>
          <p:cNvSpPr/>
          <p:nvPr/>
        </p:nvSpPr>
        <p:spPr>
          <a:xfrm>
            <a:off x="596044" y="2194405"/>
            <a:ext cx="7931224" cy="3493264"/>
          </a:xfrm>
          <a:prstGeom prst="rect">
            <a:avLst/>
          </a:prstGeom>
          <a:ln>
            <a:solidFill>
              <a:schemeClr val="tx1"/>
            </a:solidFill>
          </a:ln>
        </p:spPr>
        <p:txBody>
          <a:bodyPr wrap="square">
            <a:spAutoFit/>
          </a:bodyPr>
          <a:lstStyle/>
          <a:p>
            <a:r>
              <a:rPr lang="en-US" altLang="zh-CN" sz="1800" dirty="0"/>
              <a:t>public class </a:t>
            </a:r>
            <a:r>
              <a:rPr lang="en-US" altLang="zh-CN" sz="1800" dirty="0" err="1">
                <a:solidFill>
                  <a:srgbClr val="FF0000"/>
                </a:solidFill>
              </a:rPr>
              <a:t>HomeController</a:t>
            </a:r>
            <a:r>
              <a:rPr lang="en-US" altLang="zh-CN" sz="1800" dirty="0">
                <a:solidFill>
                  <a:srgbClr val="C00000"/>
                </a:solidFill>
              </a:rPr>
              <a:t> </a:t>
            </a:r>
            <a:r>
              <a:rPr lang="en-US" altLang="zh-CN" sz="1800" dirty="0">
                <a:solidFill>
                  <a:srgbClr val="0000FF"/>
                </a:solidFill>
              </a:rPr>
              <a:t>: Controller</a:t>
            </a:r>
            <a:endParaRPr lang="en-US" altLang="zh-CN" sz="1800" dirty="0">
              <a:solidFill>
                <a:srgbClr val="0000FF"/>
              </a:solidFill>
            </a:endParaRPr>
          </a:p>
          <a:p>
            <a:r>
              <a:rPr lang="en-US" altLang="zh-CN" sz="1800" dirty="0" smtClean="0"/>
              <a:t>{</a:t>
            </a:r>
            <a:endParaRPr lang="en-US" altLang="zh-CN" sz="1800" dirty="0"/>
          </a:p>
          <a:p>
            <a:r>
              <a:rPr lang="en-US" altLang="zh-CN" sz="1800" dirty="0"/>
              <a:t>        public ActionResult </a:t>
            </a:r>
            <a:r>
              <a:rPr lang="en-US" altLang="zh-CN" sz="1800" dirty="0">
                <a:solidFill>
                  <a:srgbClr val="0000FF"/>
                </a:solidFill>
              </a:rPr>
              <a:t>Index()</a:t>
            </a:r>
            <a:endParaRPr lang="en-US" altLang="zh-CN" sz="1800" dirty="0">
              <a:solidFill>
                <a:srgbClr val="0000FF"/>
              </a:solidFill>
            </a:endParaRPr>
          </a:p>
          <a:p>
            <a:r>
              <a:rPr lang="en-US" altLang="zh-CN" sz="1800" dirty="0"/>
              <a:t>        {</a:t>
            </a:r>
            <a:endParaRPr lang="en-US" altLang="zh-CN" sz="1800" dirty="0"/>
          </a:p>
          <a:p>
            <a:r>
              <a:rPr lang="en-US" altLang="zh-CN" sz="1800" dirty="0"/>
              <a:t>            return View();</a:t>
            </a:r>
            <a:endParaRPr lang="en-US" altLang="zh-CN" sz="1800" dirty="0"/>
          </a:p>
          <a:p>
            <a:r>
              <a:rPr lang="en-US" altLang="zh-CN" sz="1800" dirty="0"/>
              <a:t>        }</a:t>
            </a:r>
            <a:endParaRPr lang="en-US" altLang="zh-CN" sz="1800" dirty="0"/>
          </a:p>
          <a:p>
            <a:endParaRPr lang="en-US" altLang="zh-CN" sz="1800" dirty="0"/>
          </a:p>
          <a:p>
            <a:r>
              <a:rPr lang="en-US" altLang="zh-CN" sz="1800" dirty="0"/>
              <a:t>        public </a:t>
            </a:r>
            <a:r>
              <a:rPr lang="en-US" altLang="zh-CN" sz="1800" dirty="0" err="1"/>
              <a:t>ActionResult</a:t>
            </a:r>
            <a:r>
              <a:rPr lang="en-US" altLang="zh-CN" sz="1800" dirty="0"/>
              <a:t> </a:t>
            </a:r>
            <a:r>
              <a:rPr lang="en-US" altLang="zh-CN" sz="1800" dirty="0">
                <a:solidFill>
                  <a:srgbClr val="0000FF"/>
                </a:solidFill>
              </a:rPr>
              <a:t>About()</a:t>
            </a:r>
            <a:endParaRPr lang="en-US" altLang="zh-CN" sz="1800" dirty="0">
              <a:solidFill>
                <a:srgbClr val="0000FF"/>
              </a:solidFill>
            </a:endParaRPr>
          </a:p>
          <a:p>
            <a:r>
              <a:rPr lang="en-US" altLang="zh-CN" sz="1800" dirty="0"/>
              <a:t>        {</a:t>
            </a:r>
            <a:endParaRPr lang="en-US" altLang="zh-CN" sz="1800" dirty="0"/>
          </a:p>
          <a:p>
            <a:pPr>
              <a:spcAft>
                <a:spcPts val="600"/>
              </a:spcAft>
            </a:pPr>
            <a:r>
              <a:rPr lang="en-US" altLang="zh-CN" sz="1800" dirty="0"/>
              <a:t>            </a:t>
            </a:r>
            <a:r>
              <a:rPr lang="en-US" altLang="zh-CN" sz="1800" dirty="0" err="1"/>
              <a:t>ViewBag.Message</a:t>
            </a:r>
            <a:r>
              <a:rPr lang="en-US" altLang="zh-CN" sz="1800" dirty="0"/>
              <a:t> = "Your application description page</a:t>
            </a:r>
            <a:r>
              <a:rPr lang="en-US" altLang="zh-CN" sz="1800" dirty="0" smtClean="0"/>
              <a:t>.";</a:t>
            </a:r>
            <a:endParaRPr lang="en-US" altLang="zh-CN" sz="1800" dirty="0"/>
          </a:p>
          <a:p>
            <a:r>
              <a:rPr lang="en-US" altLang="zh-CN" sz="1800" dirty="0"/>
              <a:t>            return View();</a:t>
            </a:r>
            <a:endParaRPr lang="en-US" altLang="zh-CN" sz="1800" dirty="0"/>
          </a:p>
          <a:p>
            <a:r>
              <a:rPr lang="en-US" altLang="zh-CN" sz="1800" dirty="0" smtClean="0"/>
              <a:t>}</a:t>
            </a:r>
            <a:endParaRPr lang="zh-CN" altLang="en-US" sz="1800" dirty="0"/>
          </a:p>
        </p:txBody>
      </p:sp>
      <p:sp>
        <p:nvSpPr>
          <p:cNvPr id="7" name="文本框 6"/>
          <p:cNvSpPr txBox="1"/>
          <p:nvPr/>
        </p:nvSpPr>
        <p:spPr>
          <a:xfrm>
            <a:off x="2771800" y="1710615"/>
            <a:ext cx="2576346" cy="307777"/>
          </a:xfrm>
          <a:prstGeom prst="rect">
            <a:avLst/>
          </a:prstGeom>
          <a:solidFill>
            <a:srgbClr val="FFFF00"/>
          </a:solidFill>
          <a:ln>
            <a:solidFill>
              <a:schemeClr val="tx1"/>
            </a:solidFill>
          </a:ln>
        </p:spPr>
        <p:txBody>
          <a:bodyPr wrap="none" rtlCol="0">
            <a:spAutoFit/>
          </a:bodyPr>
          <a:lstStyle/>
          <a:p>
            <a:r>
              <a:rPr lang="zh-CN" altLang="en-US" sz="1400" dirty="0" smtClean="0"/>
              <a:t>控制器名称，后缀为</a:t>
            </a:r>
            <a:r>
              <a:rPr lang="en-US" altLang="zh-CN" sz="1400" dirty="0" smtClean="0"/>
              <a:t>Controller</a:t>
            </a:r>
            <a:endParaRPr lang="zh-CN" altLang="en-US" sz="1400" dirty="0"/>
          </a:p>
        </p:txBody>
      </p:sp>
      <p:sp>
        <p:nvSpPr>
          <p:cNvPr id="5" name="任意多边形 4"/>
          <p:cNvSpPr/>
          <p:nvPr/>
        </p:nvSpPr>
        <p:spPr>
          <a:xfrm>
            <a:off x="2299447" y="1866437"/>
            <a:ext cx="470647" cy="416859"/>
          </a:xfrm>
          <a:custGeom>
            <a:avLst/>
            <a:gdLst>
              <a:gd name="connsiteX0" fmla="*/ 0 w 470647"/>
              <a:gd name="connsiteY0" fmla="*/ 416859 h 416859"/>
              <a:gd name="connsiteX1" fmla="*/ 121024 w 470647"/>
              <a:gd name="connsiteY1" fmla="*/ 40341 h 416859"/>
              <a:gd name="connsiteX2" fmla="*/ 349624 w 470647"/>
              <a:gd name="connsiteY2" fmla="*/ 40341 h 416859"/>
              <a:gd name="connsiteX3" fmla="*/ 470647 w 470647"/>
              <a:gd name="connsiteY3" fmla="*/ 0 h 416859"/>
            </a:gdLst>
            <a:ahLst/>
            <a:cxnLst>
              <a:cxn ang="0">
                <a:pos x="connsiteX0" y="connsiteY0"/>
              </a:cxn>
              <a:cxn ang="0">
                <a:pos x="connsiteX1" y="connsiteY1"/>
              </a:cxn>
              <a:cxn ang="0">
                <a:pos x="connsiteX2" y="connsiteY2"/>
              </a:cxn>
              <a:cxn ang="0">
                <a:pos x="connsiteX3" y="connsiteY3"/>
              </a:cxn>
            </a:cxnLst>
            <a:rect l="l" t="t" r="r" b="b"/>
            <a:pathLst>
              <a:path w="470647" h="416859">
                <a:moveTo>
                  <a:pt x="0" y="416859"/>
                </a:moveTo>
                <a:cubicBezTo>
                  <a:pt x="31376" y="259976"/>
                  <a:pt x="62753" y="103094"/>
                  <a:pt x="121024" y="40341"/>
                </a:cubicBezTo>
                <a:cubicBezTo>
                  <a:pt x="179295" y="-22412"/>
                  <a:pt x="291354" y="47064"/>
                  <a:pt x="349624" y="40341"/>
                </a:cubicBezTo>
                <a:cubicBezTo>
                  <a:pt x="407894" y="33618"/>
                  <a:pt x="452718" y="4482"/>
                  <a:pt x="470647" y="0"/>
                </a:cubicBezTo>
              </a:path>
            </a:pathLst>
          </a:custGeom>
          <a:noFill/>
          <a:ln w="12700">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4788024" y="2276872"/>
            <a:ext cx="631565" cy="71001"/>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436096" y="2122983"/>
            <a:ext cx="543739" cy="307777"/>
          </a:xfrm>
          <a:prstGeom prst="rect">
            <a:avLst/>
          </a:prstGeom>
          <a:solidFill>
            <a:srgbClr val="FFFF00"/>
          </a:solidFill>
          <a:ln>
            <a:solidFill>
              <a:schemeClr val="tx1"/>
            </a:solidFill>
          </a:ln>
        </p:spPr>
        <p:txBody>
          <a:bodyPr wrap="square" rtlCol="0">
            <a:spAutoFit/>
          </a:bodyPr>
          <a:lstStyle/>
          <a:p>
            <a:r>
              <a:rPr lang="zh-CN" altLang="en-US" sz="1400" dirty="0"/>
              <a:t>继承</a:t>
            </a:r>
            <a:endParaRPr lang="zh-CN" altLang="en-US" sz="1400" dirty="0"/>
          </a:p>
        </p:txBody>
      </p:sp>
      <p:cxnSp>
        <p:nvCxnSpPr>
          <p:cNvPr id="11" name="直接箭头连接符 10"/>
          <p:cNvCxnSpPr/>
          <p:nvPr/>
        </p:nvCxnSpPr>
        <p:spPr>
          <a:xfrm flipH="1">
            <a:off x="3994911" y="2963007"/>
            <a:ext cx="574926" cy="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586344" y="2809118"/>
            <a:ext cx="1042273" cy="307777"/>
          </a:xfrm>
          <a:prstGeom prst="rect">
            <a:avLst/>
          </a:prstGeom>
          <a:solidFill>
            <a:srgbClr val="FFFF00"/>
          </a:solidFill>
          <a:ln>
            <a:solidFill>
              <a:schemeClr val="tx1"/>
            </a:solidFill>
          </a:ln>
        </p:spPr>
        <p:txBody>
          <a:bodyPr wrap="none" rtlCol="0">
            <a:spAutoFit/>
          </a:bodyPr>
          <a:lstStyle/>
          <a:p>
            <a:r>
              <a:rPr lang="en-US" altLang="zh-CN" sz="1400" dirty="0" smtClean="0"/>
              <a:t>Action</a:t>
            </a:r>
            <a:r>
              <a:rPr lang="zh-CN" altLang="en-US" sz="1400" dirty="0" smtClean="0"/>
              <a:t>方法</a:t>
            </a:r>
            <a:endParaRPr lang="zh-CN" altLang="en-US" sz="1400" dirty="0"/>
          </a:p>
        </p:txBody>
      </p:sp>
      <p:cxnSp>
        <p:nvCxnSpPr>
          <p:cNvPr id="13" name="直接箭头连接符 12"/>
          <p:cNvCxnSpPr/>
          <p:nvPr/>
        </p:nvCxnSpPr>
        <p:spPr>
          <a:xfrm flipH="1">
            <a:off x="3994911" y="4265920"/>
            <a:ext cx="574926" cy="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586344" y="4112031"/>
            <a:ext cx="1042273" cy="307777"/>
          </a:xfrm>
          <a:prstGeom prst="rect">
            <a:avLst/>
          </a:prstGeom>
          <a:solidFill>
            <a:srgbClr val="FFFF00"/>
          </a:solidFill>
          <a:ln>
            <a:solidFill>
              <a:schemeClr val="tx1"/>
            </a:solidFill>
          </a:ln>
        </p:spPr>
        <p:txBody>
          <a:bodyPr wrap="none" rtlCol="0">
            <a:spAutoFit/>
          </a:bodyPr>
          <a:lstStyle/>
          <a:p>
            <a:r>
              <a:rPr lang="en-US" altLang="zh-CN" sz="1400" dirty="0" smtClean="0"/>
              <a:t>Action</a:t>
            </a:r>
            <a:r>
              <a:rPr lang="zh-CN" altLang="en-US" sz="1400" dirty="0" smtClean="0"/>
              <a:t>方法</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446856" y="1124744"/>
            <a:ext cx="8229600" cy="4752529"/>
          </a:xfrm>
        </p:spPr>
        <p:txBody>
          <a:bodyPr/>
          <a:lstStyle/>
          <a:p>
            <a:pPr>
              <a:lnSpc>
                <a:spcPct val="125000"/>
              </a:lnSpc>
              <a:spcBef>
                <a:spcPts val="0"/>
              </a:spcBef>
              <a:spcAft>
                <a:spcPts val="600"/>
              </a:spcAft>
            </a:pPr>
            <a:r>
              <a:rPr lang="zh-CN" altLang="en-US" sz="2600" dirty="0"/>
              <a:t>如何调用</a:t>
            </a:r>
            <a:r>
              <a:rPr lang="en-US" altLang="zh-CN" sz="2600" dirty="0"/>
              <a:t>Action</a:t>
            </a:r>
            <a:r>
              <a:rPr lang="zh-CN" altLang="en-US" sz="2600" dirty="0"/>
              <a:t>方法：</a:t>
            </a:r>
            <a:endParaRPr lang="en-US" altLang="zh-CN" sz="2600" dirty="0"/>
          </a:p>
          <a:p>
            <a:pPr lvl="1">
              <a:lnSpc>
                <a:spcPct val="125000"/>
              </a:lnSpc>
              <a:spcBef>
                <a:spcPts val="0"/>
              </a:spcBef>
              <a:spcAft>
                <a:spcPts val="600"/>
              </a:spcAft>
            </a:pPr>
            <a:r>
              <a:rPr lang="en-US" altLang="zh-CN" dirty="0" smtClean="0"/>
              <a:t>http</a:t>
            </a:r>
            <a:r>
              <a:rPr lang="en-US" altLang="zh-CN" dirty="0"/>
              <a:t>://</a:t>
            </a:r>
            <a:r>
              <a:rPr lang="en-US" altLang="zh-CN" dirty="0" smtClean="0"/>
              <a:t>localhost:31215/Home/ </a:t>
            </a:r>
            <a:endParaRPr lang="en-US" altLang="zh-CN" dirty="0" smtClean="0"/>
          </a:p>
          <a:p>
            <a:pPr lvl="1">
              <a:lnSpc>
                <a:spcPct val="125000"/>
              </a:lnSpc>
              <a:spcBef>
                <a:spcPts val="0"/>
              </a:spcBef>
              <a:spcAft>
                <a:spcPts val="600"/>
              </a:spcAft>
            </a:pPr>
            <a:r>
              <a:rPr lang="en-US" altLang="zh-CN" dirty="0" smtClean="0"/>
              <a:t>http</a:t>
            </a:r>
            <a:r>
              <a:rPr lang="en-US" altLang="zh-CN" dirty="0"/>
              <a:t>://</a:t>
            </a:r>
            <a:r>
              <a:rPr lang="en-US" altLang="zh-CN" dirty="0" smtClean="0"/>
              <a:t>localhost:31215/Home/About</a:t>
            </a:r>
            <a:endParaRPr lang="en-US" altLang="zh-CN" dirty="0" smtClean="0"/>
          </a:p>
          <a:p>
            <a:pPr lvl="1">
              <a:lnSpc>
                <a:spcPct val="125000"/>
              </a:lnSpc>
              <a:spcBef>
                <a:spcPts val="0"/>
              </a:spcBef>
              <a:spcAft>
                <a:spcPts val="600"/>
              </a:spcAft>
            </a:pPr>
            <a:r>
              <a:rPr lang="en-US" altLang="zh-CN" dirty="0"/>
              <a:t>http</a:t>
            </a:r>
            <a:r>
              <a:rPr lang="en-US" altLang="zh-CN" dirty="0" smtClean="0"/>
              <a:t>://localhost:31215/movies/details/1</a:t>
            </a:r>
            <a:endParaRPr lang="en-US" altLang="zh-CN" dirty="0" smtClean="0"/>
          </a:p>
        </p:txBody>
      </p:sp>
      <p:cxnSp>
        <p:nvCxnSpPr>
          <p:cNvPr id="3" name="直接箭头连接符 2"/>
          <p:cNvCxnSpPr/>
          <p:nvPr/>
        </p:nvCxnSpPr>
        <p:spPr>
          <a:xfrm flipV="1">
            <a:off x="4406879" y="3194210"/>
            <a:ext cx="0" cy="432048"/>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5775031" y="2451464"/>
            <a:ext cx="574926" cy="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865705" y="3641979"/>
            <a:ext cx="1082348" cy="307777"/>
          </a:xfrm>
          <a:prstGeom prst="rect">
            <a:avLst/>
          </a:prstGeom>
          <a:solidFill>
            <a:srgbClr val="FFFF00"/>
          </a:solidFill>
          <a:ln>
            <a:solidFill>
              <a:schemeClr val="tx1"/>
            </a:solidFill>
          </a:ln>
        </p:spPr>
        <p:txBody>
          <a:bodyPr wrap="none" rtlCol="0">
            <a:spAutoFit/>
          </a:bodyPr>
          <a:lstStyle/>
          <a:p>
            <a:r>
              <a:rPr lang="zh-CN" altLang="en-US" sz="1400" dirty="0" smtClean="0"/>
              <a:t>控制器名称</a:t>
            </a:r>
            <a:endParaRPr lang="zh-CN" altLang="en-US" sz="1400" dirty="0"/>
          </a:p>
        </p:txBody>
      </p:sp>
      <p:sp>
        <p:nvSpPr>
          <p:cNvPr id="19" name="椭圆 18"/>
          <p:cNvSpPr/>
          <p:nvPr/>
        </p:nvSpPr>
        <p:spPr>
          <a:xfrm>
            <a:off x="3997327" y="1628800"/>
            <a:ext cx="841600" cy="1600876"/>
          </a:xfrm>
          <a:prstGeom prst="ellipse">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366464" y="2297575"/>
            <a:ext cx="1939955" cy="307777"/>
          </a:xfrm>
          <a:prstGeom prst="rect">
            <a:avLst/>
          </a:prstGeom>
          <a:solidFill>
            <a:srgbClr val="FFFF00"/>
          </a:solidFill>
          <a:ln>
            <a:solidFill>
              <a:schemeClr val="tx1"/>
            </a:solidFill>
          </a:ln>
        </p:spPr>
        <p:txBody>
          <a:bodyPr wrap="none" rtlCol="0">
            <a:spAutoFit/>
          </a:bodyPr>
          <a:lstStyle/>
          <a:p>
            <a:r>
              <a:rPr lang="zh-CN" altLang="en-US" sz="1400" dirty="0" smtClean="0"/>
              <a:t>不带参数的</a:t>
            </a:r>
            <a:r>
              <a:rPr lang="en-US" altLang="zh-CN" sz="1400" dirty="0" smtClean="0"/>
              <a:t>Action</a:t>
            </a:r>
            <a:r>
              <a:rPr lang="zh-CN" altLang="en-US" sz="1400" dirty="0" smtClean="0"/>
              <a:t>方法</a:t>
            </a:r>
            <a:endParaRPr lang="zh-CN" altLang="en-US" sz="1400" dirty="0"/>
          </a:p>
        </p:txBody>
      </p:sp>
      <p:cxnSp>
        <p:nvCxnSpPr>
          <p:cNvPr id="27" name="直接箭头连接符 26"/>
          <p:cNvCxnSpPr>
            <a:stCxn id="28" idx="1"/>
          </p:cNvCxnSpPr>
          <p:nvPr/>
        </p:nvCxnSpPr>
        <p:spPr>
          <a:xfrm flipH="1">
            <a:off x="5126959" y="1958029"/>
            <a:ext cx="619118" cy="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746077" y="1804140"/>
            <a:ext cx="1519968" cy="307777"/>
          </a:xfrm>
          <a:prstGeom prst="rect">
            <a:avLst/>
          </a:prstGeom>
          <a:solidFill>
            <a:srgbClr val="FFFF00"/>
          </a:solidFill>
          <a:ln>
            <a:solidFill>
              <a:schemeClr val="tx1"/>
            </a:solidFill>
          </a:ln>
        </p:spPr>
        <p:txBody>
          <a:bodyPr wrap="none" rtlCol="0">
            <a:spAutoFit/>
          </a:bodyPr>
          <a:lstStyle/>
          <a:p>
            <a:r>
              <a:rPr lang="zh-CN" altLang="en-US" sz="1400" dirty="0" smtClean="0"/>
              <a:t>默认为</a:t>
            </a:r>
            <a:r>
              <a:rPr lang="en-US" altLang="zh-CN" sz="1400" dirty="0" smtClean="0"/>
              <a:t>Index</a:t>
            </a:r>
            <a:r>
              <a:rPr lang="zh-CN" altLang="en-US" sz="1400" dirty="0" smtClean="0"/>
              <a:t>方法</a:t>
            </a:r>
            <a:endParaRPr lang="zh-CN" altLang="en-US" sz="1400" dirty="0"/>
          </a:p>
        </p:txBody>
      </p:sp>
      <p:cxnSp>
        <p:nvCxnSpPr>
          <p:cNvPr id="33" name="直接箭头连接符 32"/>
          <p:cNvCxnSpPr/>
          <p:nvPr/>
        </p:nvCxnSpPr>
        <p:spPr>
          <a:xfrm flipH="1">
            <a:off x="6068240" y="2969777"/>
            <a:ext cx="574926" cy="0"/>
          </a:xfrm>
          <a:prstGeom prst="straightConnector1">
            <a:avLst/>
          </a:prstGeom>
          <a:ln>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659673" y="2815888"/>
            <a:ext cx="1760418" cy="307777"/>
          </a:xfrm>
          <a:prstGeom prst="rect">
            <a:avLst/>
          </a:prstGeom>
          <a:solidFill>
            <a:srgbClr val="FFFF00"/>
          </a:solidFill>
          <a:ln>
            <a:solidFill>
              <a:schemeClr val="tx1"/>
            </a:solidFill>
          </a:ln>
        </p:spPr>
        <p:txBody>
          <a:bodyPr wrap="none" rtlCol="0">
            <a:spAutoFit/>
          </a:bodyPr>
          <a:lstStyle/>
          <a:p>
            <a:r>
              <a:rPr lang="zh-CN" altLang="en-US" sz="1400" dirty="0" smtClean="0"/>
              <a:t>带参数的</a:t>
            </a:r>
            <a:r>
              <a:rPr lang="en-US" altLang="zh-CN" sz="1400" dirty="0" smtClean="0"/>
              <a:t>Action</a:t>
            </a:r>
            <a:r>
              <a:rPr lang="zh-CN" altLang="en-US" sz="1400" dirty="0" smtClean="0"/>
              <a:t>方法</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zh-CN" altLang="en-US" sz="2800" dirty="0"/>
              <a:t>控制器主要职责</a:t>
            </a:r>
            <a:endParaRPr lang="zh-CN" altLang="en-US" sz="2800" dirty="0"/>
          </a:p>
        </p:txBody>
      </p:sp>
      <p:sp>
        <p:nvSpPr>
          <p:cNvPr id="18435" name="Rectangle 3"/>
          <p:cNvSpPr>
            <a:spLocks noGrp="1" noChangeArrowheads="1"/>
          </p:cNvSpPr>
          <p:nvPr>
            <p:ph type="body" idx="4294967295"/>
          </p:nvPr>
        </p:nvSpPr>
        <p:spPr>
          <a:xfrm>
            <a:off x="446856" y="1628775"/>
            <a:ext cx="8229600" cy="4248497"/>
          </a:xfrm>
        </p:spPr>
        <p:txBody>
          <a:bodyPr/>
          <a:lstStyle/>
          <a:p>
            <a:pPr>
              <a:lnSpc>
                <a:spcPct val="125000"/>
              </a:lnSpc>
              <a:spcBef>
                <a:spcPts val="0"/>
              </a:spcBef>
              <a:spcAft>
                <a:spcPts val="600"/>
              </a:spcAft>
            </a:pPr>
            <a:r>
              <a:rPr lang="zh-CN" altLang="en-US" sz="2400" dirty="0" smtClean="0"/>
              <a:t>定位</a:t>
            </a:r>
            <a:r>
              <a:rPr lang="zh-CN" altLang="en-US" sz="2400" dirty="0"/>
              <a:t>并执行</a:t>
            </a:r>
            <a:r>
              <a:rPr lang="en-US" altLang="zh-CN" sz="2400" dirty="0"/>
              <a:t>Action</a:t>
            </a:r>
            <a:r>
              <a:rPr lang="zh-CN" altLang="en-US" sz="2400" dirty="0"/>
              <a:t>方法，并确保它能正确执行</a:t>
            </a:r>
            <a:r>
              <a:rPr lang="zh-CN" altLang="en-US" sz="2400" dirty="0" smtClean="0"/>
              <a:t>；</a:t>
            </a:r>
            <a:endParaRPr lang="en-US" altLang="zh-CN" sz="2400" dirty="0" smtClean="0"/>
          </a:p>
          <a:p>
            <a:pPr>
              <a:lnSpc>
                <a:spcPct val="125000"/>
              </a:lnSpc>
              <a:spcBef>
                <a:spcPts val="0"/>
              </a:spcBef>
              <a:spcAft>
                <a:spcPts val="600"/>
              </a:spcAft>
            </a:pPr>
            <a:r>
              <a:rPr lang="zh-CN" altLang="en-US" sz="2400" dirty="0" smtClean="0"/>
              <a:t>获取</a:t>
            </a:r>
            <a:r>
              <a:rPr lang="en-US" altLang="zh-CN" sz="2400" dirty="0"/>
              <a:t>Action</a:t>
            </a:r>
            <a:r>
              <a:rPr lang="zh-CN" altLang="en-US" sz="2400" dirty="0"/>
              <a:t>方法所需的参数并传递给它</a:t>
            </a:r>
            <a:r>
              <a:rPr lang="zh-CN" altLang="en-US" sz="2400" dirty="0" smtClean="0"/>
              <a:t>；</a:t>
            </a:r>
            <a:endParaRPr lang="en-US" altLang="zh-CN" sz="2400" dirty="0" smtClean="0"/>
          </a:p>
          <a:p>
            <a:pPr>
              <a:lnSpc>
                <a:spcPct val="125000"/>
              </a:lnSpc>
              <a:spcBef>
                <a:spcPts val="0"/>
              </a:spcBef>
              <a:spcAft>
                <a:spcPts val="600"/>
              </a:spcAft>
            </a:pPr>
            <a:r>
              <a:rPr lang="zh-CN" altLang="en-US" sz="2400" dirty="0" smtClean="0"/>
              <a:t>捕获</a:t>
            </a:r>
            <a:r>
              <a:rPr lang="en-US" altLang="zh-CN" sz="2400" dirty="0"/>
              <a:t>Action</a:t>
            </a:r>
            <a:r>
              <a:rPr lang="zh-CN" altLang="en-US" sz="2400" dirty="0"/>
              <a:t>方法执行期间出现的错误</a:t>
            </a:r>
            <a:r>
              <a:rPr lang="zh-CN" altLang="en-US" sz="2400" dirty="0" smtClean="0"/>
              <a:t>；</a:t>
            </a:r>
            <a:endParaRPr lang="en-US" altLang="zh-CN" sz="2400" dirty="0" smtClean="0"/>
          </a:p>
          <a:p>
            <a:pPr>
              <a:lnSpc>
                <a:spcPct val="125000"/>
              </a:lnSpc>
              <a:spcBef>
                <a:spcPts val="0"/>
              </a:spcBef>
              <a:spcAft>
                <a:spcPts val="600"/>
              </a:spcAft>
            </a:pPr>
            <a:r>
              <a:rPr lang="zh-CN" altLang="en-US" sz="2400" dirty="0"/>
              <a:t>与模型</a:t>
            </a:r>
            <a:r>
              <a:rPr lang="zh-CN" altLang="en-US" sz="2400" dirty="0" smtClean="0"/>
              <a:t>协作，选择</a:t>
            </a:r>
            <a:r>
              <a:rPr lang="zh-CN" altLang="en-US" sz="2400" dirty="0"/>
              <a:t>一个视图作为用户界面来</a:t>
            </a:r>
            <a:r>
              <a:rPr lang="zh-CN" altLang="en-US" sz="2400" dirty="0" smtClean="0"/>
              <a:t>显示。</a:t>
            </a:r>
            <a:endParaRPr lang="zh-CN" altLang="en-US" sz="2400" dirty="0"/>
          </a:p>
          <a:p>
            <a:pPr>
              <a:lnSpc>
                <a:spcPct val="125000"/>
              </a:lnSpc>
              <a:spcBef>
                <a:spcPts val="0"/>
              </a:spcBef>
              <a:spcAft>
                <a:spcPts val="600"/>
              </a:spcAft>
            </a:pPr>
            <a:endParaRPr lang="en-US" altLang="zh-CN" sz="2400"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446856" y="1196753"/>
            <a:ext cx="8373616" cy="4680520"/>
          </a:xfrm>
        </p:spPr>
        <p:txBody>
          <a:bodyPr/>
          <a:lstStyle/>
          <a:p>
            <a:pPr marL="0" indent="0">
              <a:lnSpc>
                <a:spcPct val="125000"/>
              </a:lnSpc>
              <a:spcBef>
                <a:spcPts val="0"/>
              </a:spcBef>
              <a:spcAft>
                <a:spcPts val="600"/>
              </a:spcAft>
              <a:buNone/>
            </a:pPr>
            <a:r>
              <a:rPr lang="en-US" altLang="zh-CN" sz="2600" dirty="0" smtClean="0">
                <a:solidFill>
                  <a:srgbClr val="FF0000"/>
                </a:solidFill>
              </a:rPr>
              <a:t>3. </a:t>
            </a:r>
            <a:r>
              <a:rPr lang="zh-CN" altLang="en-US" sz="2600" dirty="0" smtClean="0">
                <a:solidFill>
                  <a:srgbClr val="FF0000"/>
                </a:solidFill>
              </a:rPr>
              <a:t>视图</a:t>
            </a:r>
            <a:r>
              <a:rPr lang="en-US" altLang="zh-CN" sz="2600" dirty="0" smtClean="0">
                <a:solidFill>
                  <a:srgbClr val="FF0000"/>
                </a:solidFill>
              </a:rPr>
              <a:t>View</a:t>
            </a:r>
            <a:r>
              <a:rPr lang="zh-CN" altLang="en-US" sz="2600" dirty="0" smtClean="0">
                <a:solidFill>
                  <a:srgbClr val="FF0000"/>
                </a:solidFill>
              </a:rPr>
              <a:t>：</a:t>
            </a:r>
            <a:endParaRPr lang="en-US" altLang="zh-CN" sz="2600" dirty="0" smtClean="0">
              <a:solidFill>
                <a:srgbClr val="FF0000"/>
              </a:solidFill>
            </a:endParaRPr>
          </a:p>
          <a:p>
            <a:pPr marL="0" indent="0">
              <a:lnSpc>
                <a:spcPct val="125000"/>
              </a:lnSpc>
              <a:spcBef>
                <a:spcPts val="0"/>
              </a:spcBef>
              <a:spcAft>
                <a:spcPts val="600"/>
              </a:spcAft>
              <a:buNone/>
            </a:pPr>
            <a:r>
              <a:rPr lang="zh-CN" altLang="en-US" sz="2400" dirty="0" smtClean="0"/>
              <a:t>    配合</a:t>
            </a:r>
            <a:r>
              <a:rPr lang="en-US" altLang="zh-CN" sz="2400" dirty="0" smtClean="0"/>
              <a:t>Action</a:t>
            </a:r>
            <a:r>
              <a:rPr lang="zh-CN" altLang="en-US" sz="2400" dirty="0" smtClean="0"/>
              <a:t>方法来显示结果的用户界面。</a:t>
            </a:r>
            <a:endParaRPr lang="en-US" altLang="zh-CN" sz="2400" dirty="0" smtClean="0"/>
          </a:p>
          <a:p>
            <a:pPr marL="0" indent="0">
              <a:lnSpc>
                <a:spcPct val="125000"/>
              </a:lnSpc>
              <a:spcBef>
                <a:spcPts val="0"/>
              </a:spcBef>
              <a:spcAft>
                <a:spcPts val="600"/>
              </a:spcAft>
              <a:buNone/>
            </a:pPr>
            <a:r>
              <a:rPr lang="en-US" altLang="zh-CN" sz="2400" dirty="0"/>
              <a:t> </a:t>
            </a:r>
            <a:r>
              <a:rPr lang="en-US" altLang="zh-CN" sz="2400" dirty="0" smtClean="0"/>
              <a:t>   </a:t>
            </a:r>
            <a:r>
              <a:rPr lang="zh-CN" altLang="en-US" sz="2400" dirty="0" smtClean="0"/>
              <a:t>一般在</a:t>
            </a:r>
            <a:r>
              <a:rPr lang="en-US" altLang="zh-CN" sz="2400" dirty="0" smtClean="0"/>
              <a:t>Action</a:t>
            </a:r>
            <a:r>
              <a:rPr lang="zh-CN" altLang="en-US" sz="2400" dirty="0" smtClean="0"/>
              <a:t>中使用 </a:t>
            </a:r>
            <a:r>
              <a:rPr lang="en-US" altLang="zh-CN" sz="2400" dirty="0" smtClean="0">
                <a:solidFill>
                  <a:srgbClr val="00B050"/>
                </a:solidFill>
              </a:rPr>
              <a:t>return </a:t>
            </a:r>
            <a:r>
              <a:rPr lang="en-US" altLang="zh-CN" sz="2400" dirty="0">
                <a:solidFill>
                  <a:srgbClr val="00B050"/>
                </a:solidFill>
              </a:rPr>
              <a:t>View</a:t>
            </a:r>
            <a:r>
              <a:rPr lang="en-US" altLang="zh-CN" sz="2400" dirty="0" smtClean="0">
                <a:solidFill>
                  <a:srgbClr val="00B050"/>
                </a:solidFill>
              </a:rPr>
              <a:t>(); </a:t>
            </a:r>
            <a:r>
              <a:rPr lang="zh-CN" altLang="en-US" sz="2400" dirty="0" smtClean="0"/>
              <a:t>或 </a:t>
            </a:r>
            <a:r>
              <a:rPr lang="en-US" altLang="zh-CN" sz="2400" dirty="0" smtClean="0">
                <a:solidFill>
                  <a:srgbClr val="00B050"/>
                </a:solidFill>
              </a:rPr>
              <a:t>return </a:t>
            </a:r>
            <a:r>
              <a:rPr lang="en-US" altLang="zh-CN" sz="2400" dirty="0" err="1" smtClean="0">
                <a:solidFill>
                  <a:srgbClr val="00B050"/>
                </a:solidFill>
              </a:rPr>
              <a:t>PartialView</a:t>
            </a:r>
            <a:r>
              <a:rPr lang="en-US" altLang="zh-CN" sz="2400" dirty="0">
                <a:solidFill>
                  <a:srgbClr val="00B050"/>
                </a:solidFill>
              </a:rPr>
              <a:t>();</a:t>
            </a:r>
            <a:r>
              <a:rPr lang="zh-CN" altLang="en-US" sz="2400" dirty="0" smtClean="0"/>
              <a:t>返回</a:t>
            </a:r>
            <a:r>
              <a:rPr lang="en-US" altLang="zh-CN" sz="2400" dirty="0" smtClean="0"/>
              <a:t>ActionResult</a:t>
            </a:r>
            <a:r>
              <a:rPr lang="zh-CN" altLang="en-US" sz="2400" dirty="0" smtClean="0"/>
              <a:t>类型时，要定义视图。</a:t>
            </a:r>
            <a:endParaRPr lang="en-US" altLang="zh-CN" sz="2400" dirty="0" smtClean="0"/>
          </a:p>
          <a:p>
            <a:pPr marL="0" indent="0">
              <a:lnSpc>
                <a:spcPct val="125000"/>
              </a:lnSpc>
              <a:spcBef>
                <a:spcPts val="0"/>
              </a:spcBef>
              <a:spcAft>
                <a:spcPts val="600"/>
              </a:spcAft>
              <a:buNone/>
            </a:pPr>
            <a:r>
              <a:rPr lang="en-US" altLang="zh-CN" sz="2600" dirty="0" smtClean="0">
                <a:solidFill>
                  <a:srgbClr val="FF0000"/>
                </a:solidFill>
              </a:rPr>
              <a:t>4. </a:t>
            </a:r>
            <a:r>
              <a:rPr lang="zh-CN" altLang="en-US" sz="2600" dirty="0" smtClean="0">
                <a:solidFill>
                  <a:srgbClr val="FF0000"/>
                </a:solidFill>
              </a:rPr>
              <a:t>模型</a:t>
            </a:r>
            <a:r>
              <a:rPr lang="en-US" altLang="zh-CN" sz="2600" dirty="0" smtClean="0">
                <a:solidFill>
                  <a:srgbClr val="FF0000"/>
                </a:solidFill>
              </a:rPr>
              <a:t>Model</a:t>
            </a:r>
            <a:r>
              <a:rPr lang="zh-CN" altLang="en-US" sz="2600" dirty="0" smtClean="0">
                <a:solidFill>
                  <a:srgbClr val="FF0000"/>
                </a:solidFill>
              </a:rPr>
              <a:t>：</a:t>
            </a:r>
            <a:endParaRPr lang="en-US" altLang="zh-CN" sz="2600" dirty="0" smtClean="0">
              <a:solidFill>
                <a:srgbClr val="FF0000"/>
              </a:solidFill>
            </a:endParaRPr>
          </a:p>
          <a:p>
            <a:pPr marL="0" indent="0">
              <a:lnSpc>
                <a:spcPct val="125000"/>
              </a:lnSpc>
              <a:spcBef>
                <a:spcPts val="0"/>
              </a:spcBef>
              <a:spcAft>
                <a:spcPts val="600"/>
              </a:spcAft>
              <a:buNone/>
            </a:pPr>
            <a:r>
              <a:rPr lang="zh-CN" altLang="en-US" sz="2600" dirty="0" smtClean="0"/>
              <a:t>    </a:t>
            </a:r>
            <a:r>
              <a:rPr lang="zh-CN" altLang="en-US" sz="2400" dirty="0" smtClean="0"/>
              <a:t>用于</a:t>
            </a:r>
            <a:r>
              <a:rPr lang="zh-CN" altLang="en-US" sz="2400" dirty="0"/>
              <a:t>封装与应用业务逻辑相关的</a:t>
            </a:r>
            <a:r>
              <a:rPr lang="zh-CN" altLang="en-US" sz="2400" dirty="0" smtClean="0"/>
              <a:t>数据，以及</a:t>
            </a:r>
            <a:r>
              <a:rPr lang="zh-CN" altLang="en-US" sz="2400" dirty="0"/>
              <a:t>用于控制访问和修改这些数据的业务规则</a:t>
            </a:r>
            <a:r>
              <a:rPr lang="zh-CN" altLang="en-US" sz="2400" dirty="0" smtClean="0"/>
              <a:t>。</a:t>
            </a:r>
            <a:endParaRPr lang="en-US" altLang="zh-CN" sz="2400" dirty="0" smtClean="0"/>
          </a:p>
          <a:p>
            <a:pPr marL="0" indent="0">
              <a:lnSpc>
                <a:spcPct val="125000"/>
              </a:lnSpc>
              <a:spcBef>
                <a:spcPts val="0"/>
              </a:spcBef>
              <a:spcAft>
                <a:spcPts val="600"/>
              </a:spcAft>
              <a:buNone/>
            </a:pPr>
            <a:r>
              <a:rPr lang="en-US" altLang="zh-CN" sz="2400" dirty="0"/>
              <a:t> </a:t>
            </a:r>
            <a:r>
              <a:rPr lang="en-US" altLang="zh-CN" sz="2400" dirty="0" smtClean="0"/>
              <a:t>   </a:t>
            </a:r>
            <a:r>
              <a:rPr lang="zh-CN" altLang="en-US" sz="2400" dirty="0" smtClean="0"/>
              <a:t>数据模型可以在控制器和视图之间传递数据。</a:t>
            </a:r>
            <a:endParaRPr lang="zh-CN" altLang="en-US" sz="2400" dirty="0"/>
          </a:p>
          <a:p>
            <a:pPr>
              <a:lnSpc>
                <a:spcPct val="125000"/>
              </a:lnSpc>
              <a:spcBef>
                <a:spcPts val="0"/>
              </a:spcBef>
              <a:spcAft>
                <a:spcPts val="600"/>
              </a:spcAft>
            </a:pPr>
            <a:endParaRPr lang="en-US" altLang="zh-CN" sz="2600" dirty="0" smtClean="0"/>
          </a:p>
          <a:p>
            <a:pPr>
              <a:lnSpc>
                <a:spcPct val="125000"/>
              </a:lnSpc>
              <a:spcBef>
                <a:spcPts val="0"/>
              </a:spcBef>
              <a:spcAft>
                <a:spcPts val="600"/>
              </a:spcAft>
            </a:pPr>
            <a:endParaRPr lang="en-US" altLang="zh-CN" sz="2400" dirty="0" smtClean="0"/>
          </a:p>
        </p:txBody>
      </p:sp>
      <p:sp>
        <p:nvSpPr>
          <p:cNvPr id="5" name="文本框 4"/>
          <p:cNvSpPr txBox="1"/>
          <p:nvPr/>
        </p:nvSpPr>
        <p:spPr>
          <a:xfrm>
            <a:off x="7793153" y="1916832"/>
            <a:ext cx="902811" cy="307777"/>
          </a:xfrm>
          <a:prstGeom prst="rect">
            <a:avLst/>
          </a:prstGeom>
          <a:solidFill>
            <a:srgbClr val="FFFF00"/>
          </a:solidFill>
          <a:ln>
            <a:solidFill>
              <a:schemeClr val="tx1"/>
            </a:solidFill>
          </a:ln>
        </p:spPr>
        <p:txBody>
          <a:bodyPr wrap="none" rtlCol="0">
            <a:spAutoFit/>
          </a:bodyPr>
          <a:lstStyle/>
          <a:p>
            <a:r>
              <a:rPr lang="zh-CN" altLang="en-US" sz="1400" dirty="0" smtClean="0"/>
              <a:t>局部视图</a:t>
            </a:r>
            <a:endParaRPr lang="zh-CN" altLang="en-US" sz="1400" dirty="0"/>
          </a:p>
        </p:txBody>
      </p:sp>
      <p:sp>
        <p:nvSpPr>
          <p:cNvPr id="3" name="任意多边形 2"/>
          <p:cNvSpPr/>
          <p:nvPr/>
        </p:nvSpPr>
        <p:spPr>
          <a:xfrm>
            <a:off x="7458048" y="2026867"/>
            <a:ext cx="314352" cy="352464"/>
          </a:xfrm>
          <a:custGeom>
            <a:avLst/>
            <a:gdLst>
              <a:gd name="connsiteX0" fmla="*/ 314352 w 314352"/>
              <a:gd name="connsiteY0" fmla="*/ 83523 h 352464"/>
              <a:gd name="connsiteX1" fmla="*/ 31964 w 314352"/>
              <a:gd name="connsiteY1" fmla="*/ 16288 h 352464"/>
              <a:gd name="connsiteX2" fmla="*/ 18517 w 314352"/>
              <a:gd name="connsiteY2" fmla="*/ 352464 h 352464"/>
            </a:gdLst>
            <a:ahLst/>
            <a:cxnLst>
              <a:cxn ang="0">
                <a:pos x="connsiteX0" y="connsiteY0"/>
              </a:cxn>
              <a:cxn ang="0">
                <a:pos x="connsiteX1" y="connsiteY1"/>
              </a:cxn>
              <a:cxn ang="0">
                <a:pos x="connsiteX2" y="connsiteY2"/>
              </a:cxn>
            </a:cxnLst>
            <a:rect l="l" t="t" r="r" b="b"/>
            <a:pathLst>
              <a:path w="314352" h="352464">
                <a:moveTo>
                  <a:pt x="314352" y="83523"/>
                </a:moveTo>
                <a:cubicBezTo>
                  <a:pt x="197811" y="27494"/>
                  <a:pt x="81270" y="-28535"/>
                  <a:pt x="31964" y="16288"/>
                </a:cubicBezTo>
                <a:cubicBezTo>
                  <a:pt x="-17342" y="61111"/>
                  <a:pt x="587" y="206787"/>
                  <a:pt x="18517" y="352464"/>
                </a:cubicBezTo>
              </a:path>
            </a:pathLst>
          </a:custGeom>
          <a:noFill/>
          <a:ln w="9525">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lnSpc>
                <a:spcPct val="120000"/>
              </a:lnSpc>
              <a:buNone/>
            </a:pPr>
            <a:r>
              <a:rPr lang="zh-CN" altLang="en-US" sz="2800" dirty="0" smtClean="0"/>
              <a:t>视图</a:t>
            </a:r>
            <a:r>
              <a:rPr lang="en-US" altLang="zh-CN" sz="2800" dirty="0" smtClean="0"/>
              <a:t>+</a:t>
            </a:r>
            <a:r>
              <a:rPr lang="zh-CN" altLang="en-US" sz="2800" dirty="0" smtClean="0"/>
              <a:t>布局示例</a:t>
            </a:r>
            <a:endParaRPr lang="en-US" altLang="zh-CN" sz="2800" dirty="0"/>
          </a:p>
        </p:txBody>
      </p:sp>
      <p:sp>
        <p:nvSpPr>
          <p:cNvPr id="3" name="矩形 2"/>
          <p:cNvSpPr/>
          <p:nvPr/>
        </p:nvSpPr>
        <p:spPr>
          <a:xfrm>
            <a:off x="323528" y="1700808"/>
            <a:ext cx="4344307" cy="2031325"/>
          </a:xfrm>
          <a:prstGeom prst="rect">
            <a:avLst/>
          </a:prstGeom>
          <a:ln>
            <a:solidFill>
              <a:schemeClr val="tx1"/>
            </a:solidFill>
          </a:ln>
        </p:spPr>
        <p:txBody>
          <a:bodyPr wrap="square">
            <a:spAutoFit/>
          </a:bodyPr>
          <a:lstStyle/>
          <a:p>
            <a:r>
              <a:rPr lang="en-US" altLang="zh-CN" sz="1800" dirty="0" smtClean="0"/>
              <a:t>public </a:t>
            </a:r>
            <a:r>
              <a:rPr lang="en-US" altLang="zh-CN" sz="1800" dirty="0"/>
              <a:t>class </a:t>
            </a:r>
            <a:r>
              <a:rPr lang="en-US" altLang="zh-CN" sz="1800" dirty="0" err="1"/>
              <a:t>HomeController</a:t>
            </a:r>
            <a:r>
              <a:rPr lang="en-US" altLang="zh-CN" sz="1800" dirty="0"/>
              <a:t> : Controller</a:t>
            </a:r>
            <a:endParaRPr lang="en-US" altLang="zh-CN" sz="1800" dirty="0"/>
          </a:p>
          <a:p>
            <a:r>
              <a:rPr lang="en-US" altLang="zh-CN" sz="1800" dirty="0"/>
              <a:t>    {</a:t>
            </a:r>
            <a:endParaRPr lang="en-US" altLang="zh-CN" sz="1800" dirty="0"/>
          </a:p>
          <a:p>
            <a:r>
              <a:rPr lang="en-US" altLang="zh-CN" sz="1800" dirty="0"/>
              <a:t>        public ActionResult Index()</a:t>
            </a:r>
            <a:endParaRPr lang="en-US" altLang="zh-CN" sz="1800" dirty="0"/>
          </a:p>
          <a:p>
            <a:r>
              <a:rPr lang="en-US" altLang="zh-CN" sz="1800" dirty="0"/>
              <a:t>        {</a:t>
            </a:r>
            <a:endParaRPr lang="en-US" altLang="zh-CN" sz="1800" dirty="0"/>
          </a:p>
          <a:p>
            <a:r>
              <a:rPr lang="en-US" altLang="zh-CN" sz="1800" dirty="0"/>
              <a:t>            return View();</a:t>
            </a:r>
            <a:endParaRPr lang="en-US" altLang="zh-CN" sz="1800" dirty="0"/>
          </a:p>
          <a:p>
            <a:r>
              <a:rPr lang="en-US" altLang="zh-CN" sz="1800" dirty="0"/>
              <a:t>        </a:t>
            </a:r>
            <a:r>
              <a:rPr lang="en-US" altLang="zh-CN" sz="1800" dirty="0" smtClean="0"/>
              <a:t>}</a:t>
            </a:r>
            <a:endParaRPr lang="en-US" altLang="zh-CN" sz="1800" dirty="0" smtClean="0"/>
          </a:p>
          <a:p>
            <a:r>
              <a:rPr lang="en-US" altLang="zh-CN" sz="1800" dirty="0"/>
              <a:t>}</a:t>
            </a:r>
            <a:endParaRPr lang="zh-CN" altLang="en-US" sz="1800" dirty="0"/>
          </a:p>
        </p:txBody>
      </p:sp>
      <p:pic>
        <p:nvPicPr>
          <p:cNvPr id="4" name="图片 3"/>
          <p:cNvPicPr>
            <a:picLocks noChangeAspect="1"/>
          </p:cNvPicPr>
          <p:nvPr/>
        </p:nvPicPr>
        <p:blipFill>
          <a:blip r:embed="rId1"/>
          <a:stretch>
            <a:fillRect/>
          </a:stretch>
        </p:blipFill>
        <p:spPr>
          <a:xfrm>
            <a:off x="3155667" y="3226856"/>
            <a:ext cx="5640058" cy="3091839"/>
          </a:xfrm>
          <a:prstGeom prst="rect">
            <a:avLst/>
          </a:prstGeom>
          <a:ln>
            <a:solidFill>
              <a:schemeClr val="tx1"/>
            </a:solidFill>
          </a:ln>
        </p:spPr>
      </p:pic>
      <p:sp>
        <p:nvSpPr>
          <p:cNvPr id="5" name="任意多边形 4"/>
          <p:cNvSpPr/>
          <p:nvPr/>
        </p:nvSpPr>
        <p:spPr>
          <a:xfrm>
            <a:off x="2075547" y="3177408"/>
            <a:ext cx="1279559" cy="1492623"/>
          </a:xfrm>
          <a:custGeom>
            <a:avLst/>
            <a:gdLst>
              <a:gd name="connsiteX0" fmla="*/ 6610 w 961351"/>
              <a:gd name="connsiteY0" fmla="*/ 0 h 1492623"/>
              <a:gd name="connsiteX1" fmla="*/ 141080 w 961351"/>
              <a:gd name="connsiteY1" fmla="*/ 1062317 h 1492623"/>
              <a:gd name="connsiteX2" fmla="*/ 961351 w 961351"/>
              <a:gd name="connsiteY2" fmla="*/ 1492623 h 1492623"/>
            </a:gdLst>
            <a:ahLst/>
            <a:cxnLst>
              <a:cxn ang="0">
                <a:pos x="connsiteX0" y="connsiteY0"/>
              </a:cxn>
              <a:cxn ang="0">
                <a:pos x="connsiteX1" y="connsiteY1"/>
              </a:cxn>
              <a:cxn ang="0">
                <a:pos x="connsiteX2" y="connsiteY2"/>
              </a:cxn>
            </a:cxnLst>
            <a:rect l="l" t="t" r="r" b="b"/>
            <a:pathLst>
              <a:path w="961351" h="1492623">
                <a:moveTo>
                  <a:pt x="6610" y="0"/>
                </a:moveTo>
                <a:cubicBezTo>
                  <a:pt x="-5717" y="406773"/>
                  <a:pt x="-18043" y="813547"/>
                  <a:pt x="141080" y="1062317"/>
                </a:cubicBezTo>
                <a:cubicBezTo>
                  <a:pt x="300203" y="1311087"/>
                  <a:pt x="630777" y="1401855"/>
                  <a:pt x="961351" y="1492623"/>
                </a:cubicBezTo>
              </a:path>
            </a:pathLst>
          </a:custGeom>
          <a:noFill/>
          <a:ln w="9525">
            <a:solidFill>
              <a:srgbClr val="FF0000"/>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78886" y="3158530"/>
            <a:ext cx="5784074" cy="378705"/>
          </a:xfrm>
          <a:prstGeom prst="rect">
            <a:avLst/>
          </a:prstGeom>
          <a:solidFill>
            <a:srgbClr val="FFFF00">
              <a:alpha val="20000"/>
            </a:srgbClr>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667835" y="4464998"/>
            <a:ext cx="1519968" cy="307777"/>
          </a:xfrm>
          <a:prstGeom prst="rect">
            <a:avLst/>
          </a:prstGeom>
          <a:solidFill>
            <a:srgbClr val="FFFF00"/>
          </a:solidFill>
          <a:ln>
            <a:solidFill>
              <a:schemeClr val="tx1"/>
            </a:solidFill>
          </a:ln>
        </p:spPr>
        <p:txBody>
          <a:bodyPr wrap="none" rtlCol="0">
            <a:spAutoFit/>
          </a:bodyPr>
          <a:lstStyle/>
          <a:p>
            <a:r>
              <a:rPr lang="en-US" altLang="zh-CN" sz="1400" dirty="0" smtClean="0"/>
              <a:t>Index</a:t>
            </a:r>
            <a:r>
              <a:rPr lang="zh-CN" altLang="en-US" sz="1400" dirty="0" smtClean="0"/>
              <a:t>视图的内容</a:t>
            </a:r>
            <a:endParaRPr lang="zh-CN" altLang="en-US" sz="1400" dirty="0"/>
          </a:p>
        </p:txBody>
      </p:sp>
      <p:sp>
        <p:nvSpPr>
          <p:cNvPr id="11" name="文本框 10"/>
          <p:cNvSpPr txBox="1"/>
          <p:nvPr/>
        </p:nvSpPr>
        <p:spPr>
          <a:xfrm>
            <a:off x="6324019" y="2979918"/>
            <a:ext cx="1800493" cy="307777"/>
          </a:xfrm>
          <a:prstGeom prst="rect">
            <a:avLst/>
          </a:prstGeom>
          <a:solidFill>
            <a:srgbClr val="FFFF00"/>
          </a:solidFill>
          <a:ln>
            <a:solidFill>
              <a:schemeClr val="tx1"/>
            </a:solidFill>
          </a:ln>
        </p:spPr>
        <p:txBody>
          <a:bodyPr wrap="none" rtlCol="0">
            <a:spAutoFit/>
          </a:bodyPr>
          <a:lstStyle/>
          <a:p>
            <a:r>
              <a:rPr lang="zh-CN" altLang="en-US" sz="1400" dirty="0" smtClean="0"/>
              <a:t>布局中的菜单导航栏</a:t>
            </a:r>
            <a:endParaRPr lang="zh-CN" altLang="en-US" sz="1400" dirty="0"/>
          </a:p>
        </p:txBody>
      </p:sp>
      <p:sp>
        <p:nvSpPr>
          <p:cNvPr id="12" name="文本框 11"/>
          <p:cNvSpPr txBox="1"/>
          <p:nvPr/>
        </p:nvSpPr>
        <p:spPr>
          <a:xfrm>
            <a:off x="4360081" y="6111016"/>
            <a:ext cx="1539204" cy="307777"/>
          </a:xfrm>
          <a:prstGeom prst="rect">
            <a:avLst/>
          </a:prstGeom>
          <a:solidFill>
            <a:srgbClr val="FFFF00"/>
          </a:solidFill>
          <a:ln>
            <a:solidFill>
              <a:schemeClr val="tx1"/>
            </a:solidFill>
          </a:ln>
        </p:spPr>
        <p:txBody>
          <a:bodyPr wrap="none" rtlCol="0">
            <a:spAutoFit/>
          </a:bodyPr>
          <a:lstStyle/>
          <a:p>
            <a:r>
              <a:rPr lang="zh-CN" altLang="en-US" sz="1400" dirty="0" smtClean="0"/>
              <a:t>布局中的</a:t>
            </a:r>
            <a:r>
              <a:rPr lang="en-US" altLang="zh-CN" sz="1400" dirty="0" smtClean="0"/>
              <a:t>footer</a:t>
            </a:r>
            <a:r>
              <a:rPr lang="zh-CN" altLang="en-US" sz="1400" dirty="0" smtClean="0"/>
              <a:t>栏</a:t>
            </a:r>
            <a:endParaRPr lang="zh-CN" altLang="en-US" sz="1400" dirty="0"/>
          </a:p>
        </p:txBody>
      </p:sp>
      <p:sp>
        <p:nvSpPr>
          <p:cNvPr id="13" name="矩形 12"/>
          <p:cNvSpPr/>
          <p:nvPr/>
        </p:nvSpPr>
        <p:spPr>
          <a:xfrm>
            <a:off x="3097106" y="6135575"/>
            <a:ext cx="1210296" cy="258660"/>
          </a:xfrm>
          <a:prstGeom prst="rect">
            <a:avLst/>
          </a:prstGeom>
          <a:solidFill>
            <a:srgbClr val="FFFF00">
              <a:alpha val="20000"/>
            </a:srgbClr>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47708" y="3923719"/>
            <a:ext cx="2165978" cy="307777"/>
          </a:xfrm>
          <a:prstGeom prst="rect">
            <a:avLst/>
          </a:prstGeom>
          <a:solidFill>
            <a:srgbClr val="CCFFFF"/>
          </a:solidFill>
          <a:ln>
            <a:solidFill>
              <a:schemeClr val="tx1"/>
            </a:solidFill>
          </a:ln>
        </p:spPr>
        <p:txBody>
          <a:bodyPr wrap="none" rtlCol="0">
            <a:spAutoFit/>
          </a:bodyPr>
          <a:lstStyle/>
          <a:p>
            <a:r>
              <a:rPr lang="en-US" altLang="zh-CN" sz="1400" dirty="0" smtClean="0"/>
              <a:t>Index</a:t>
            </a:r>
            <a:r>
              <a:rPr lang="zh-CN" altLang="en-US" sz="1400" dirty="0" smtClean="0"/>
              <a:t>视图：</a:t>
            </a:r>
            <a:r>
              <a:rPr lang="en-US" altLang="zh-CN" sz="1400" dirty="0" err="1" smtClean="0"/>
              <a:t>Index.cshtml</a:t>
            </a:r>
            <a:endParaRPr lang="zh-CN" altLang="en-US" sz="1400" dirty="0"/>
          </a:p>
        </p:txBody>
      </p:sp>
      <p:sp>
        <p:nvSpPr>
          <p:cNvPr id="17" name="文本框 16"/>
          <p:cNvSpPr txBox="1"/>
          <p:nvPr/>
        </p:nvSpPr>
        <p:spPr>
          <a:xfrm>
            <a:off x="6081162" y="2617167"/>
            <a:ext cx="2379270" cy="307777"/>
          </a:xfrm>
          <a:prstGeom prst="rect">
            <a:avLst/>
          </a:prstGeom>
          <a:solidFill>
            <a:srgbClr val="CCFFFF"/>
          </a:solidFill>
          <a:ln>
            <a:solidFill>
              <a:schemeClr val="tx1"/>
            </a:solidFill>
          </a:ln>
        </p:spPr>
        <p:txBody>
          <a:bodyPr wrap="square" rtlCol="0">
            <a:spAutoFit/>
          </a:bodyPr>
          <a:lstStyle/>
          <a:p>
            <a:r>
              <a:rPr lang="zh-CN" altLang="en-US" sz="1400" dirty="0"/>
              <a:t>布局</a:t>
            </a:r>
            <a:r>
              <a:rPr lang="zh-CN" altLang="en-US" sz="1400" dirty="0" smtClean="0"/>
              <a:t>文件：</a:t>
            </a:r>
            <a:r>
              <a:rPr lang="en-US" altLang="zh-CN" sz="1400" dirty="0" smtClean="0"/>
              <a:t>_</a:t>
            </a:r>
            <a:r>
              <a:rPr lang="en-US" altLang="zh-CN" sz="1400" dirty="0" err="1" smtClean="0"/>
              <a:t>Layout.cshtml</a:t>
            </a:r>
            <a:endParaRPr lang="zh-CN" altLang="en-US" sz="1400" dirty="0"/>
          </a:p>
        </p:txBody>
      </p:sp>
      <p:sp>
        <p:nvSpPr>
          <p:cNvPr id="18" name="文本框 17"/>
          <p:cNvSpPr txBox="1"/>
          <p:nvPr/>
        </p:nvSpPr>
        <p:spPr>
          <a:xfrm>
            <a:off x="5479086" y="1533565"/>
            <a:ext cx="3183887" cy="369332"/>
          </a:xfrm>
          <a:prstGeom prst="rect">
            <a:avLst/>
          </a:prstGeom>
          <a:solidFill>
            <a:srgbClr val="FFFF00"/>
          </a:solidFill>
          <a:ln>
            <a:solidFill>
              <a:schemeClr val="tx1"/>
            </a:solidFill>
          </a:ln>
        </p:spPr>
        <p:txBody>
          <a:bodyPr wrap="square" rtlCol="0">
            <a:spAutoFit/>
          </a:bodyPr>
          <a:lstStyle/>
          <a:p>
            <a:pPr algn="ctr"/>
            <a:r>
              <a:rPr lang="zh-CN" altLang="en-US" sz="1800" dirty="0" smtClean="0"/>
              <a:t>问题：视图如何绑定到布局？</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课件模板">
  <a:themeElements>
    <a:clrScheme name="ASP.NET 13">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000066"/>
      </a:hlink>
      <a:folHlink>
        <a:srgbClr val="CCCCE6"/>
      </a:folHlink>
    </a:clrScheme>
    <a:fontScheme name="ASP.NE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ASP.NET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ASP.NET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ASP.NET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ASP.NET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ASP.NET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ASP.NET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ASP.NET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ASP.NET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ASP.NET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ASP.NET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ASP.NET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ASP.NET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ASP.NET 13">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000066"/>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课件模板</Template>
  <TotalTime>0</TotalTime>
  <Words>7429</Words>
  <Application>WPS 演示</Application>
  <PresentationFormat>全屏显示(4:3)</PresentationFormat>
  <Paragraphs>503</Paragraphs>
  <Slides>37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宋体</vt:lpstr>
      <vt:lpstr>Wingdings</vt:lpstr>
      <vt:lpstr>黑体</vt:lpstr>
      <vt:lpstr>隶书</vt:lpstr>
      <vt:lpstr>Arial Black</vt:lpstr>
      <vt:lpstr>Times New Roman</vt:lpstr>
      <vt:lpstr>微软雅黑</vt:lpstr>
      <vt:lpstr>Arial Unicode MS</vt:lpstr>
      <vt:lpstr>课件模板</vt:lpstr>
      <vt:lpstr>.NET架构</vt:lpstr>
      <vt:lpstr>第10章  MVC编程初步</vt:lpstr>
      <vt:lpstr>10.1  基本概念</vt:lpstr>
      <vt:lpstr>PowerPoint 演示文稿</vt:lpstr>
      <vt:lpstr>PowerPoint 演示文稿</vt:lpstr>
      <vt:lpstr>PowerPoint 演示文稿</vt:lpstr>
      <vt:lpstr>控制器主要职责</vt:lpstr>
      <vt:lpstr>PowerPoint 演示文稿</vt:lpstr>
      <vt:lpstr>视图+布局示例</vt:lpstr>
      <vt:lpstr>5. _ViewStart.cshtml</vt:lpstr>
      <vt:lpstr>_ViewStart.cshtml(续)</vt:lpstr>
      <vt:lpstr>PowerPoint 演示文稿</vt:lpstr>
      <vt:lpstr>10.2  控制器和视图</vt:lpstr>
      <vt:lpstr>准备工作</vt:lpstr>
      <vt:lpstr>1. 添加Controller</vt:lpstr>
      <vt:lpstr>HelloWorldController.cs代码</vt:lpstr>
      <vt:lpstr>2. 添加View</vt:lpstr>
      <vt:lpstr>Index.cshtml视图代码</vt:lpstr>
      <vt:lpstr>运行Action</vt:lpstr>
      <vt:lpstr>3. 添加Action和View</vt:lpstr>
      <vt:lpstr>运行新Action</vt:lpstr>
      <vt:lpstr>10.3  URL路由</vt:lpstr>
      <vt:lpstr>RouteConfig.cs代码</vt:lpstr>
      <vt:lpstr>补充：Global.asax文件</vt:lpstr>
      <vt:lpstr>路由配置在Global.asax进行</vt:lpstr>
      <vt:lpstr>示例：自定义路由</vt:lpstr>
      <vt:lpstr>普通方式运行</vt:lpstr>
      <vt:lpstr>在RouteConfig.cs中添加新路由</vt:lpstr>
      <vt:lpstr>10.4  控制器向视图传值的方法</vt:lpstr>
      <vt:lpstr>1. 使用ViewBag传递数据</vt:lpstr>
      <vt:lpstr>2. 使用ViewData传递数据</vt:lpstr>
      <vt:lpstr>3. 使用视图模型传递数据</vt:lpstr>
      <vt:lpstr>10.5  ActionResult返回值</vt:lpstr>
      <vt:lpstr>ActionResult示例1</vt:lpstr>
      <vt:lpstr>ActionResult示例2</vt:lpstr>
      <vt:lpstr>ActionResult示例3</vt:lpstr>
      <vt:lpstr>ActionResult示例4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程序设计</dc:title>
  <dc:creator/>
  <cp:lastModifiedBy>龙儿</cp:lastModifiedBy>
  <cp:revision>5312</cp:revision>
  <dcterms:created xsi:type="dcterms:W3CDTF">2004-09-05T12:24:00Z</dcterms:created>
  <dcterms:modified xsi:type="dcterms:W3CDTF">2019-03-28T13:12:07Z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