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51"/>
  </p:notesMasterIdLst>
  <p:handoutMasterIdLst>
    <p:handoutMasterId r:id="rId52"/>
  </p:handoutMasterIdLst>
  <p:sldIdLst>
    <p:sldId id="302" r:id="rId2"/>
    <p:sldId id="464" r:id="rId3"/>
    <p:sldId id="615" r:id="rId4"/>
    <p:sldId id="613" r:id="rId5"/>
    <p:sldId id="616" r:id="rId6"/>
    <p:sldId id="617" r:id="rId7"/>
    <p:sldId id="618" r:id="rId8"/>
    <p:sldId id="619" r:id="rId9"/>
    <p:sldId id="629" r:id="rId10"/>
    <p:sldId id="621" r:id="rId11"/>
    <p:sldId id="622" r:id="rId12"/>
    <p:sldId id="623" r:id="rId13"/>
    <p:sldId id="660" r:id="rId14"/>
    <p:sldId id="624" r:id="rId15"/>
    <p:sldId id="627" r:id="rId16"/>
    <p:sldId id="625" r:id="rId17"/>
    <p:sldId id="626" r:id="rId18"/>
    <p:sldId id="628" r:id="rId19"/>
    <p:sldId id="620" r:id="rId20"/>
    <p:sldId id="630" r:id="rId21"/>
    <p:sldId id="631" r:id="rId22"/>
    <p:sldId id="657" r:id="rId23"/>
    <p:sldId id="658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59" r:id="rId32"/>
    <p:sldId id="639" r:id="rId33"/>
    <p:sldId id="640" r:id="rId34"/>
    <p:sldId id="641" r:id="rId35"/>
    <p:sldId id="642" r:id="rId36"/>
    <p:sldId id="643" r:id="rId37"/>
    <p:sldId id="644" r:id="rId38"/>
    <p:sldId id="645" r:id="rId39"/>
    <p:sldId id="646" r:id="rId40"/>
    <p:sldId id="647" r:id="rId41"/>
    <p:sldId id="648" r:id="rId42"/>
    <p:sldId id="649" r:id="rId43"/>
    <p:sldId id="650" r:id="rId44"/>
    <p:sldId id="651" r:id="rId45"/>
    <p:sldId id="652" r:id="rId46"/>
    <p:sldId id="653" r:id="rId47"/>
    <p:sldId id="654" r:id="rId48"/>
    <p:sldId id="655" r:id="rId49"/>
    <p:sldId id="656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3300"/>
    <a:srgbClr val="CCFFFF"/>
    <a:srgbClr val="FF9900"/>
    <a:srgbClr val="FFCCFF"/>
    <a:srgbClr val="FFFFFF"/>
    <a:srgbClr val="66FF99"/>
    <a:srgbClr val="EAEAE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9853" autoAdjust="0"/>
  </p:normalViewPr>
  <p:slideViewPr>
    <p:cSldViewPr>
      <p:cViewPr varScale="1">
        <p:scale>
          <a:sx n="86" d="100"/>
          <a:sy n="86" d="100"/>
        </p:scale>
        <p:origin x="144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08"/>
    </p:cViewPr>
  </p:sorterViewPr>
  <p:notesViewPr>
    <p:cSldViewPr>
      <p:cViewPr varScale="1">
        <p:scale>
          <a:sx n="66" d="100"/>
          <a:sy n="66" d="100"/>
        </p:scale>
        <p:origin x="-23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E084D53-26EC-4735-8B55-C75051E6EC4A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72334BC0-524A-400F-9EA8-FAAC693C8B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16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B4B6390F-F1D3-4389-B3D8-D99C6295E2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66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2332E72-34DC-43BD-A468-B764A1B2C532}" type="slidenum">
              <a:rPr lang="en-US" altLang="zh-CN" sz="1200"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hidden">
          <a:xfrm>
            <a:off x="1716088" y="2174875"/>
            <a:ext cx="7427912" cy="17446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744663"/>
            <a:ext cx="2867025" cy="2174875"/>
            <a:chOff x="0" y="672"/>
            <a:chExt cx="1806" cy="1989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361" y="2257"/>
              <a:ext cx="363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1081" y="1065"/>
              <a:ext cx="362" cy="40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1437" y="672"/>
              <a:ext cx="369" cy="40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 userDrawn="1"/>
          </p:nvSpPr>
          <p:spPr bwMode="auto">
            <a:xfrm>
              <a:off x="719" y="2257"/>
              <a:ext cx="368" cy="4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1437" y="1065"/>
              <a:ext cx="369" cy="4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 userDrawn="1"/>
          </p:nvSpPr>
          <p:spPr bwMode="auto">
            <a:xfrm>
              <a:off x="719" y="1465"/>
              <a:ext cx="368" cy="39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0" y="1465"/>
              <a:ext cx="367" cy="39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1081" y="1465"/>
              <a:ext cx="362" cy="3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361" y="1857"/>
              <a:ext cx="363" cy="40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719" y="1857"/>
              <a:ext cx="368" cy="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78EAB8E-9380-4B8C-84B9-8E75FFA15505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985936CE-B561-4613-9A27-E9646F2BD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250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3B62E-E2C4-462E-8683-D93D2AE45F7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EFD51C6-F0C5-4CB7-8157-F25FA17E5139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81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09638"/>
            <a:ext cx="2057400" cy="5183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09638"/>
            <a:ext cx="6019800" cy="5183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154D02-A2B2-4A42-A94E-CE8646876EF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8B3160C-4602-498D-9850-5DABBEB94A8B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987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44746A-6BD3-4E6B-8703-63D6AFE3ED3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EC1A50-19D7-4AA2-BEC9-8CDF391C8307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42162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9638"/>
            <a:ext cx="8229600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28775"/>
            <a:ext cx="8229600" cy="4464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DA652F-E524-4634-9856-566DF7E954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B8CE989-64A3-4E07-BACB-75C507426C1C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9936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chemeClr val="accent4"/>
                </a:solidFill>
              </a:defRPr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E93C4A-49F7-4129-A1B2-875307384AD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54BCC85-6592-4E86-BF6A-E0C9A8E28272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1376463-CAEC-4E63-82D8-F6470261004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3558C528-510F-41E6-B0D6-FF77F8FDE72C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1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4464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B96617-F43E-4401-9B7C-4A0D48FC2E1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29E6A8E-7B76-46EE-88D6-8FCF117FB2D5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0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087EB9-F559-42A9-8D08-DC471C3D1BA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1BF4C57-F71B-4390-A68C-D92AADDE99E9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9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CE8251-8AB2-417C-96AC-41805FD1D8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08EE844-043D-4B1D-9B04-6804B6A81D53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7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842A29-7591-4448-AF0D-73576847B75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DA7DDCE-06CA-4508-A8D1-D5DA9E0490C3}" type="datetimeFigureOut">
              <a:rPr lang="zh-CN" altLang="en-US"/>
              <a:pPr>
                <a:defRPr/>
              </a:pPr>
              <a:t>2020/12/17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4B2E23-91CC-4834-BE17-4E0F01EB0B1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780AA75-F319-4222-BD1C-4DEC4B35FDB7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26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481CCC-5DA3-4510-BB56-72F1A3AAB7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AF9181-3EF5-4783-A52C-DFBE00DB3590}" type="datetime1">
              <a:rPr lang="zh-CN" altLang="en-US"/>
              <a:pPr>
                <a:defRPr/>
              </a:pPr>
              <a:t>2020/12/17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>
                <a:latin typeface="Arial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A6CC23B9-665A-443B-AF1E-1062D9E91533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8893175" cy="908050"/>
            <a:chOff x="0" y="0"/>
            <a:chExt cx="5760" cy="344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r" eaLnBrk="1" hangingPunct="1"/>
              <a:endParaRPr lang="en-US" altLang="zh-CN" dirty="0"/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1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1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hlin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2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chemeClr val="accent2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0963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0" r:id="rId1"/>
    <p:sldLayoutId id="2147484341" r:id="rId2"/>
    <p:sldLayoutId id="2147484342" r:id="rId3"/>
    <p:sldLayoutId id="2147484343" r:id="rId4"/>
    <p:sldLayoutId id="2147484344" r:id="rId5"/>
    <p:sldLayoutId id="2147484345" r:id="rId6"/>
    <p:sldLayoutId id="2147484346" r:id="rId7"/>
    <p:sldLayoutId id="2147484347" r:id="rId8"/>
    <p:sldLayoutId id="2147484348" r:id="rId9"/>
    <p:sldLayoutId id="2147484349" r:id="rId10"/>
    <p:sldLayoutId id="2147484350" r:id="rId11"/>
    <p:sldLayoutId id="2147484351" r:id="rId12"/>
    <p:sldLayoutId id="2147484352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n"/>
        <a:defRPr sz="22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3.xml"/><Relationship Id="rId4" Type="http://schemas.openxmlformats.org/officeDocument/2006/relationships/slide" Target="slide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queryui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79613" y="2420938"/>
            <a:ext cx="6569075" cy="1079500"/>
          </a:xfrm>
        </p:spPr>
        <p:txBody>
          <a:bodyPr/>
          <a:lstStyle/>
          <a:p>
            <a:pPr algn="ctr" eaLnBrk="1" hangingPunct="1"/>
            <a:r>
              <a:rPr lang="en-US" altLang="zh-CN" sz="4400" dirty="0"/>
              <a:t>MVC</a:t>
            </a:r>
            <a:r>
              <a:rPr lang="zh-CN" altLang="en-US" sz="4400" dirty="0"/>
              <a:t>实例</a:t>
            </a:r>
            <a:r>
              <a:rPr lang="en-US" altLang="zh-CN" sz="4400" dirty="0"/>
              <a:t>1</a:t>
            </a:r>
            <a:endParaRPr lang="en-US" altLang="zh-CN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添加</a:t>
            </a:r>
            <a:r>
              <a:rPr lang="en-US" altLang="zh-CN" sz="2800" dirty="0"/>
              <a:t>Create</a:t>
            </a:r>
            <a:r>
              <a:rPr lang="zh-CN" altLang="en-US" sz="2800" dirty="0"/>
              <a:t>视图</a:t>
            </a:r>
            <a:r>
              <a:rPr lang="en-US" altLang="zh-CN" sz="2800" dirty="0"/>
              <a:t>(</a:t>
            </a:r>
            <a:r>
              <a:rPr lang="zh-CN" altLang="en-US" sz="2800" dirty="0"/>
              <a:t>不使用模板</a:t>
            </a:r>
            <a:r>
              <a:rPr lang="en-US" altLang="zh-CN" sz="2800" dirty="0"/>
              <a:t>)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5715000" cy="44386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2627784" y="2670694"/>
            <a:ext cx="2232248" cy="6309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这里不使用模板</a:t>
            </a:r>
            <a:endParaRPr lang="en-US" altLang="zh-CN" sz="1400" dirty="0"/>
          </a:p>
          <a:p>
            <a:pPr algn="ctr">
              <a:lnSpc>
                <a:spcPct val="125000"/>
              </a:lnSpc>
            </a:pPr>
            <a:r>
              <a:rPr lang="zh-CN" altLang="en-US" sz="1400" dirty="0"/>
              <a:t>后面的视图代码是纯手工</a:t>
            </a:r>
            <a:endParaRPr lang="en-US" altLang="zh-CN" sz="1400" dirty="0"/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70694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779885" y="4575732"/>
            <a:ext cx="1296144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使用默认布局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5710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2696"/>
            <a:ext cx="8229600" cy="6477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Create</a:t>
            </a:r>
            <a:r>
              <a:rPr lang="zh-CN" altLang="en-US" sz="2400" dirty="0"/>
              <a:t>视图代码</a:t>
            </a:r>
            <a:r>
              <a:rPr lang="en-US" altLang="zh-CN" sz="2400" dirty="0"/>
              <a:t>(</a:t>
            </a:r>
            <a:r>
              <a:rPr lang="zh-CN" altLang="en-US" sz="2400" dirty="0"/>
              <a:t>纯手工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252983" y="1196752"/>
            <a:ext cx="72008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&lt;form</a:t>
            </a:r>
            <a:r>
              <a:rPr lang="en-US" altLang="zh-CN" sz="1400" dirty="0">
                <a:solidFill>
                  <a:srgbClr val="0000FF"/>
                </a:solidFill>
              </a:rPr>
              <a:t> action="/Movies/Create" </a:t>
            </a:r>
            <a:r>
              <a:rPr lang="en-US" altLang="zh-CN" sz="1400" dirty="0">
                <a:solidFill>
                  <a:srgbClr val="FF0000"/>
                </a:solidFill>
              </a:rPr>
              <a:t>method="post"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&lt;div&gt;</a:t>
            </a:r>
          </a:p>
          <a:p>
            <a:r>
              <a:rPr lang="en-US" altLang="zh-CN" sz="1400" dirty="0"/>
              <a:t>        &lt;label&gt;</a:t>
            </a:r>
            <a:r>
              <a:rPr lang="zh-CN" altLang="en-US" sz="1400" dirty="0"/>
              <a:t>电影名称</a:t>
            </a:r>
            <a:r>
              <a:rPr lang="en-US" altLang="zh-CN" sz="1400" dirty="0"/>
              <a:t>&lt;/label&gt;</a:t>
            </a:r>
          </a:p>
          <a:p>
            <a:r>
              <a:rPr lang="en-US" altLang="zh-CN" sz="1400" dirty="0"/>
              <a:t>        &lt;input type="text" name="Title" /&gt;            </a:t>
            </a:r>
          </a:p>
          <a:p>
            <a:r>
              <a:rPr lang="en-US" altLang="zh-CN" sz="1400" dirty="0"/>
              <a:t>    &lt;/div&gt;</a:t>
            </a:r>
          </a:p>
          <a:p>
            <a:r>
              <a:rPr lang="en-US" altLang="zh-CN" sz="1400" dirty="0"/>
              <a:t>    &lt;div&gt;</a:t>
            </a:r>
          </a:p>
          <a:p>
            <a:r>
              <a:rPr lang="en-US" altLang="zh-CN" sz="1400" dirty="0"/>
              <a:t>        &lt;label&gt;</a:t>
            </a:r>
            <a:r>
              <a:rPr lang="zh-CN" altLang="en-US" sz="1400" dirty="0"/>
              <a:t>上映日期</a:t>
            </a:r>
            <a:r>
              <a:rPr lang="en-US" altLang="zh-CN" sz="1400" dirty="0"/>
              <a:t>&lt;/label&gt;</a:t>
            </a:r>
          </a:p>
          <a:p>
            <a:r>
              <a:rPr lang="en-US" altLang="zh-CN" sz="1400" dirty="0"/>
              <a:t>        &lt;input type="text" name="</a:t>
            </a:r>
            <a:r>
              <a:rPr lang="en-US" altLang="zh-CN" sz="1400" dirty="0" err="1"/>
              <a:t>ReleaseDate</a:t>
            </a:r>
            <a:r>
              <a:rPr lang="en-US" altLang="zh-CN" sz="1400" dirty="0"/>
              <a:t>" /&gt;</a:t>
            </a:r>
          </a:p>
          <a:p>
            <a:r>
              <a:rPr lang="en-US" altLang="zh-CN" sz="1400" dirty="0"/>
              <a:t>    &lt;/div&gt;</a:t>
            </a:r>
          </a:p>
          <a:p>
            <a:r>
              <a:rPr lang="en-US" altLang="zh-CN" sz="1400" dirty="0"/>
              <a:t>    &lt;div&gt;</a:t>
            </a:r>
          </a:p>
          <a:p>
            <a:r>
              <a:rPr lang="en-US" altLang="zh-CN" sz="1400" dirty="0"/>
              <a:t>        &lt;label&gt;</a:t>
            </a:r>
            <a:r>
              <a:rPr lang="zh-CN" altLang="en-US" sz="1400" dirty="0"/>
              <a:t>电影类型</a:t>
            </a:r>
            <a:r>
              <a:rPr lang="en-US" altLang="zh-CN" sz="1400" dirty="0"/>
              <a:t>&lt;/label&gt;</a:t>
            </a:r>
          </a:p>
          <a:p>
            <a:r>
              <a:rPr lang="en-US" altLang="zh-CN" sz="1400" dirty="0"/>
              <a:t>        &lt;input type="text" name="Genre" /&gt;</a:t>
            </a:r>
          </a:p>
          <a:p>
            <a:r>
              <a:rPr lang="en-US" altLang="zh-CN" sz="1400" dirty="0"/>
              <a:t>    &lt;/div&gt;</a:t>
            </a:r>
          </a:p>
          <a:p>
            <a:r>
              <a:rPr lang="en-US" altLang="zh-CN" sz="1400" dirty="0"/>
              <a:t>    &lt;div&gt;</a:t>
            </a:r>
          </a:p>
          <a:p>
            <a:r>
              <a:rPr lang="en-US" altLang="zh-CN" sz="1400" dirty="0"/>
              <a:t>        &lt;label&gt;</a:t>
            </a:r>
            <a:r>
              <a:rPr lang="zh-CN" altLang="en-US" sz="1400" dirty="0"/>
              <a:t>电影票价</a:t>
            </a:r>
            <a:r>
              <a:rPr lang="en-US" altLang="zh-CN" sz="1400" dirty="0"/>
              <a:t>&lt;/label&gt;</a:t>
            </a:r>
          </a:p>
          <a:p>
            <a:r>
              <a:rPr lang="en-US" altLang="zh-CN" sz="1400" dirty="0"/>
              <a:t>        &lt;input type="text" name="Price" /&gt;</a:t>
            </a:r>
          </a:p>
          <a:p>
            <a:r>
              <a:rPr lang="en-US" altLang="zh-CN" sz="1400" dirty="0"/>
              <a:t>    &lt;/div&gt; </a:t>
            </a:r>
            <a:endParaRPr lang="zh-CN" altLang="en-US" sz="1400" dirty="0"/>
          </a:p>
          <a:p>
            <a:r>
              <a:rPr lang="en-US" altLang="zh-CN" sz="1400" dirty="0"/>
              <a:t>    &lt;div&gt;</a:t>
            </a:r>
          </a:p>
          <a:p>
            <a:r>
              <a:rPr lang="en-US" altLang="zh-CN" sz="1400" dirty="0">
                <a:solidFill>
                  <a:srgbClr val="FF0000"/>
                </a:solidFill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</a:rPr>
              <a:t>&lt;input type="submit" value="</a:t>
            </a:r>
            <a:r>
              <a:rPr lang="zh-CN" altLang="en-US" sz="1400" dirty="0">
                <a:solidFill>
                  <a:srgbClr val="0000FF"/>
                </a:solidFill>
              </a:rPr>
              <a:t>创建</a:t>
            </a:r>
            <a:r>
              <a:rPr lang="en-US" altLang="zh-CN" sz="1400" dirty="0">
                <a:solidFill>
                  <a:srgbClr val="0000FF"/>
                </a:solidFill>
              </a:rPr>
              <a:t>"/&gt;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en-US" altLang="zh-CN" sz="1400" dirty="0"/>
              <a:t>    &lt;/div&gt;</a:t>
            </a:r>
            <a:endParaRPr lang="zh-CN" altLang="en-US" sz="1400" dirty="0"/>
          </a:p>
          <a:p>
            <a:r>
              <a:rPr lang="en-US" altLang="zh-CN" sz="1400" dirty="0"/>
              <a:t>&lt;/form&gt;</a:t>
            </a:r>
            <a:endParaRPr lang="zh-CN" altLang="en-US" sz="1400" dirty="0"/>
          </a:p>
          <a:p>
            <a:r>
              <a:rPr lang="en-US" altLang="zh-CN" sz="1400" dirty="0"/>
              <a:t>&lt;div&gt;</a:t>
            </a:r>
          </a:p>
          <a:p>
            <a:r>
              <a:rPr lang="en-US" altLang="zh-CN" sz="1400" dirty="0"/>
              <a:t>    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="/Movies"&gt;</a:t>
            </a:r>
            <a:r>
              <a:rPr lang="zh-CN" altLang="en-US" sz="1400" dirty="0"/>
              <a:t>返回</a:t>
            </a:r>
            <a:r>
              <a:rPr lang="en-US" altLang="zh-CN" sz="1400" dirty="0"/>
              <a:t>&lt;/a&gt;</a:t>
            </a:r>
          </a:p>
          <a:p>
            <a:r>
              <a:rPr lang="en-US" altLang="zh-CN" sz="1400" dirty="0"/>
              <a:t>&lt;/div&gt;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2514932"/>
            <a:ext cx="4391025" cy="2914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29427" y="1124744"/>
            <a:ext cx="1642773" cy="6309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必须使用</a:t>
            </a:r>
            <a:r>
              <a:rPr lang="en-US" altLang="zh-CN" sz="1400" dirty="0"/>
              <a:t>Post</a:t>
            </a:r>
            <a:r>
              <a:rPr lang="zh-CN" altLang="en-US" sz="1400" dirty="0"/>
              <a:t>方法提交数据</a:t>
            </a:r>
            <a:endParaRPr lang="en-US" altLang="zh-CN" sz="1400" dirty="0"/>
          </a:p>
        </p:txBody>
      </p:sp>
      <p:sp>
        <p:nvSpPr>
          <p:cNvPr id="2" name="任意多边形 1"/>
          <p:cNvSpPr/>
          <p:nvPr/>
        </p:nvSpPr>
        <p:spPr>
          <a:xfrm>
            <a:off x="3966882" y="1128116"/>
            <a:ext cx="712694" cy="310719"/>
          </a:xfrm>
          <a:custGeom>
            <a:avLst/>
            <a:gdLst>
              <a:gd name="connsiteX0" fmla="*/ 712694 w 712694"/>
              <a:gd name="connsiteY0" fmla="*/ 310719 h 310719"/>
              <a:gd name="connsiteX1" fmla="*/ 255494 w 712694"/>
              <a:gd name="connsiteY1" fmla="*/ 1437 h 310719"/>
              <a:gd name="connsiteX2" fmla="*/ 0 w 712694"/>
              <a:gd name="connsiteY2" fmla="*/ 216590 h 31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94" h="310719">
                <a:moveTo>
                  <a:pt x="712694" y="310719"/>
                </a:moveTo>
                <a:cubicBezTo>
                  <a:pt x="543485" y="163922"/>
                  <a:pt x="374276" y="17125"/>
                  <a:pt x="255494" y="1437"/>
                </a:cubicBezTo>
                <a:cubicBezTo>
                  <a:pt x="136712" y="-14251"/>
                  <a:pt x="68356" y="101169"/>
                  <a:pt x="0" y="216590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93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添加一个提交</a:t>
            </a:r>
            <a:r>
              <a:rPr lang="en-US" altLang="zh-CN" sz="2800" dirty="0"/>
              <a:t>Create</a:t>
            </a:r>
            <a:r>
              <a:rPr lang="zh-CN" altLang="en-US" sz="2800" dirty="0"/>
              <a:t>的</a:t>
            </a:r>
            <a:r>
              <a:rPr lang="en-US" altLang="zh-CN" sz="2800" dirty="0"/>
              <a:t>Action</a:t>
            </a:r>
            <a:endParaRPr lang="zh-CN" altLang="en-US" sz="2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添加一个同名为</a:t>
            </a:r>
            <a:r>
              <a:rPr lang="en-US" altLang="zh-CN" sz="2400" dirty="0"/>
              <a:t>Create</a:t>
            </a:r>
            <a:r>
              <a:rPr lang="zh-CN" altLang="en-US" sz="2400" dirty="0"/>
              <a:t>的</a:t>
            </a:r>
            <a:r>
              <a:rPr lang="en-US" altLang="zh-CN" sz="2400" dirty="0"/>
              <a:t>Action</a:t>
            </a:r>
            <a:r>
              <a:rPr lang="zh-CN" altLang="en-US" sz="2400" dirty="0"/>
              <a:t>，用 </a:t>
            </a:r>
            <a:r>
              <a:rPr lang="en-US" altLang="zh-CN" sz="2400" dirty="0">
                <a:solidFill>
                  <a:srgbClr val="0000FF"/>
                </a:solidFill>
              </a:rPr>
              <a:t>[</a:t>
            </a:r>
            <a:r>
              <a:rPr lang="en-US" altLang="zh-CN" sz="2400" dirty="0" err="1">
                <a:solidFill>
                  <a:srgbClr val="0000FF"/>
                </a:solidFill>
              </a:rPr>
              <a:t>HttpPost</a:t>
            </a:r>
            <a:r>
              <a:rPr lang="en-US" altLang="zh-CN" sz="2400" dirty="0">
                <a:solidFill>
                  <a:srgbClr val="0000FF"/>
                </a:solidFill>
              </a:rPr>
              <a:t>] </a:t>
            </a:r>
            <a:r>
              <a:rPr lang="zh-CN" altLang="en-US" sz="2400" dirty="0"/>
              <a:t>标识：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755576" y="2276872"/>
            <a:ext cx="7344816" cy="42319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zh-CN" sz="1800" dirty="0"/>
              <a:t>public class </a:t>
            </a:r>
            <a:r>
              <a:rPr lang="en-US" altLang="zh-CN" sz="1800" dirty="0" err="1"/>
              <a:t>MoviesController</a:t>
            </a:r>
            <a:r>
              <a:rPr lang="en-US" altLang="zh-CN" sz="1800" dirty="0"/>
              <a:t> : Controller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{       </a:t>
            </a:r>
            <a:r>
              <a:rPr lang="en-US" altLang="zh-CN" sz="1800" dirty="0">
                <a:solidFill>
                  <a:srgbClr val="FF0000"/>
                </a:solidFill>
              </a:rPr>
              <a:t>private </a:t>
            </a:r>
            <a:r>
              <a:rPr lang="en-US" altLang="zh-CN" sz="1800" dirty="0" err="1">
                <a:solidFill>
                  <a:srgbClr val="FF0000"/>
                </a:solidFill>
              </a:rPr>
              <a:t>MovieDBContext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db</a:t>
            </a:r>
            <a:r>
              <a:rPr lang="en-US" altLang="zh-CN" sz="1800" dirty="0">
                <a:solidFill>
                  <a:srgbClr val="FF0000"/>
                </a:solidFill>
              </a:rPr>
              <a:t> = new </a:t>
            </a:r>
            <a:r>
              <a:rPr lang="en-US" altLang="zh-CN" sz="1800" dirty="0" err="1">
                <a:solidFill>
                  <a:srgbClr val="FF0000"/>
                </a:solidFill>
              </a:rPr>
              <a:t>MovieDBContext</a:t>
            </a:r>
            <a:r>
              <a:rPr lang="en-US" altLang="zh-CN" sz="1800" dirty="0">
                <a:solidFill>
                  <a:srgbClr val="FF0000"/>
                </a:solidFill>
              </a:rPr>
              <a:t>();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        public </a:t>
            </a:r>
            <a:r>
              <a:rPr lang="en-US" altLang="zh-CN" sz="1800" dirty="0" err="1"/>
              <a:t>ActionResult</a:t>
            </a:r>
            <a:r>
              <a:rPr lang="en-US" altLang="zh-CN" sz="1800" dirty="0"/>
              <a:t> Create()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        {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            return View();</a:t>
            </a:r>
          </a:p>
          <a:p>
            <a:pPr>
              <a:spcAft>
                <a:spcPts val="1200"/>
              </a:spcAft>
            </a:pPr>
            <a:r>
              <a:rPr lang="en-US" altLang="zh-CN" sz="1800" dirty="0"/>
              <a:t>        }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rgbClr val="FF0000"/>
                </a:solidFill>
              </a:rPr>
              <a:t>[</a:t>
            </a:r>
            <a:r>
              <a:rPr lang="en-US" altLang="zh-CN" sz="1800" dirty="0" err="1">
                <a:solidFill>
                  <a:srgbClr val="FF0000"/>
                </a:solidFill>
              </a:rPr>
              <a:t>HttpPost</a:t>
            </a:r>
            <a:r>
              <a:rPr lang="en-US" altLang="zh-CN" sz="1800" dirty="0">
                <a:solidFill>
                  <a:srgbClr val="FF0000"/>
                </a:solidFill>
              </a:rPr>
              <a:t>]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        public </a:t>
            </a:r>
            <a:r>
              <a:rPr lang="en-US" altLang="zh-CN" sz="1800" dirty="0" err="1"/>
              <a:t>ActionResult</a:t>
            </a:r>
            <a:r>
              <a:rPr lang="en-US" altLang="zh-CN" sz="1800" dirty="0"/>
              <a:t> Create(</a:t>
            </a:r>
            <a:r>
              <a:rPr lang="en-US" altLang="zh-CN" sz="1800" dirty="0">
                <a:solidFill>
                  <a:srgbClr val="FF0000"/>
                </a:solidFill>
              </a:rPr>
              <a:t>Movie movie</a:t>
            </a:r>
            <a:r>
              <a:rPr lang="en-US" altLang="zh-CN" sz="1800" dirty="0"/>
              <a:t>)</a:t>
            </a:r>
          </a:p>
          <a:p>
            <a:pPr>
              <a:spcAft>
                <a:spcPts val="300"/>
              </a:spcAft>
            </a:pPr>
            <a:r>
              <a:rPr lang="en-US" altLang="zh-CN" sz="1800" dirty="0"/>
              <a:t>        {   </a:t>
            </a:r>
            <a:r>
              <a:rPr lang="en-US" altLang="zh-CN" sz="1800" dirty="0" err="1">
                <a:solidFill>
                  <a:srgbClr val="0000FF"/>
                </a:solidFill>
              </a:rPr>
              <a:t>db.Movies.Add</a:t>
            </a:r>
            <a:r>
              <a:rPr lang="en-US" altLang="zh-CN" sz="1800" dirty="0">
                <a:solidFill>
                  <a:srgbClr val="0000FF"/>
                </a:solidFill>
              </a:rPr>
              <a:t>(movie);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db.SaveChanges</a:t>
            </a:r>
            <a:r>
              <a:rPr lang="en-US" altLang="zh-CN" sz="1800" dirty="0">
                <a:solidFill>
                  <a:srgbClr val="0000FF"/>
                </a:solidFill>
              </a:rPr>
              <a:t>();</a:t>
            </a:r>
          </a:p>
          <a:p>
            <a:pPr>
              <a:spcAft>
                <a:spcPts val="300"/>
              </a:spcAft>
            </a:pPr>
            <a:r>
              <a:rPr lang="en-US" altLang="zh-CN" sz="1800" dirty="0">
                <a:solidFill>
                  <a:srgbClr val="0000FF"/>
                </a:solidFill>
              </a:rPr>
              <a:t>            return </a:t>
            </a:r>
            <a:r>
              <a:rPr lang="en-US" altLang="zh-CN" sz="1800" dirty="0" err="1">
                <a:solidFill>
                  <a:srgbClr val="0000FF"/>
                </a:solidFill>
              </a:rPr>
              <a:t>RedirectToAction</a:t>
            </a:r>
            <a:r>
              <a:rPr lang="en-US" altLang="zh-CN" sz="1800" dirty="0">
                <a:solidFill>
                  <a:srgbClr val="0000FF"/>
                </a:solidFill>
              </a:rPr>
              <a:t>("Index");</a:t>
            </a:r>
          </a:p>
          <a:p>
            <a:pPr>
              <a:spcAft>
                <a:spcPts val="0"/>
              </a:spcAft>
            </a:pPr>
            <a:r>
              <a:rPr lang="en-US" altLang="zh-CN" sz="1800" dirty="0"/>
              <a:t>        }</a:t>
            </a:r>
          </a:p>
          <a:p>
            <a:pPr>
              <a:spcAft>
                <a:spcPts val="0"/>
              </a:spcAft>
            </a:pPr>
            <a:r>
              <a:rPr lang="en-US" altLang="zh-CN" sz="1800" dirty="0"/>
              <a:t>}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2123728" y="4048803"/>
            <a:ext cx="551329" cy="316301"/>
          </a:xfrm>
          <a:custGeom>
            <a:avLst/>
            <a:gdLst>
              <a:gd name="connsiteX0" fmla="*/ 551329 w 551329"/>
              <a:gd name="connsiteY0" fmla="*/ 95649 h 162885"/>
              <a:gd name="connsiteX1" fmla="*/ 94129 w 551329"/>
              <a:gd name="connsiteY1" fmla="*/ 1520 h 162885"/>
              <a:gd name="connsiteX2" fmla="*/ 0 w 551329"/>
              <a:gd name="connsiteY2" fmla="*/ 162885 h 16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162885">
                <a:moveTo>
                  <a:pt x="551329" y="95649"/>
                </a:moveTo>
                <a:cubicBezTo>
                  <a:pt x="368673" y="42981"/>
                  <a:pt x="186017" y="-9686"/>
                  <a:pt x="94129" y="1520"/>
                </a:cubicBezTo>
                <a:cubicBezTo>
                  <a:pt x="2241" y="12726"/>
                  <a:pt x="1120" y="87805"/>
                  <a:pt x="0" y="16288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99792" y="4149080"/>
            <a:ext cx="2376264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不能少，表示处理</a:t>
            </a:r>
            <a:r>
              <a:rPr lang="en-US" altLang="zh-CN" sz="1400" dirty="0"/>
              <a:t>Post</a:t>
            </a:r>
            <a:r>
              <a:rPr lang="zh-CN" altLang="en-US" sz="1400" dirty="0"/>
              <a:t>请求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6052501" y="4339807"/>
            <a:ext cx="1831867" cy="6309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参数对象将自动接收视图传递过来的数据</a:t>
            </a:r>
            <a:endParaRPr lang="en-US" altLang="zh-CN" sz="1400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544108" y="4797152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5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补充：为提交添加安全机制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916832"/>
            <a:ext cx="7344816" cy="37471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>
                <a:solidFill>
                  <a:srgbClr val="006600"/>
                </a:solidFill>
              </a:rPr>
              <a:t>[</a:t>
            </a:r>
            <a:r>
              <a:rPr lang="en-US" altLang="zh-CN" sz="2200" dirty="0" err="1">
                <a:solidFill>
                  <a:srgbClr val="006600"/>
                </a:solidFill>
              </a:rPr>
              <a:t>HttpPost</a:t>
            </a:r>
            <a:r>
              <a:rPr lang="en-US" altLang="zh-CN" sz="2200" dirty="0">
                <a:solidFill>
                  <a:srgbClr val="006600"/>
                </a:solidFill>
              </a:rPr>
              <a:t>]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>
                <a:solidFill>
                  <a:srgbClr val="FF0000"/>
                </a:solidFill>
              </a:rPr>
              <a:t>[</a:t>
            </a:r>
            <a:r>
              <a:rPr lang="en-US" altLang="zh-CN" sz="2200" dirty="0" err="1">
                <a:solidFill>
                  <a:srgbClr val="FF0000"/>
                </a:solidFill>
              </a:rPr>
              <a:t>ValidateAntiForgeryToken</a:t>
            </a:r>
            <a:r>
              <a:rPr lang="en-US" altLang="zh-CN" sz="2200" dirty="0">
                <a:solidFill>
                  <a:srgbClr val="FF0000"/>
                </a:solidFill>
              </a:rPr>
              <a:t>]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/>
              <a:t>public </a:t>
            </a:r>
            <a:r>
              <a:rPr lang="en-US" altLang="zh-CN" sz="2200" dirty="0" err="1"/>
              <a:t>ActionResult</a:t>
            </a:r>
            <a:r>
              <a:rPr lang="en-US" altLang="zh-CN" sz="2200" dirty="0"/>
              <a:t> Create(Movie movie)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/>
              <a:t>{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/>
              <a:t>    </a:t>
            </a:r>
            <a:r>
              <a:rPr lang="en-US" altLang="zh-CN" sz="2200" dirty="0" err="1"/>
              <a:t>db.Movies.Add</a:t>
            </a:r>
            <a:r>
              <a:rPr lang="en-US" altLang="zh-CN" sz="2200" dirty="0"/>
              <a:t>(movie);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/>
              <a:t>    </a:t>
            </a:r>
            <a:r>
              <a:rPr lang="en-US" altLang="zh-CN" sz="2200" dirty="0" err="1"/>
              <a:t>db.SaveChanges</a:t>
            </a:r>
            <a:r>
              <a:rPr lang="en-US" altLang="zh-CN" sz="2200" dirty="0"/>
              <a:t>();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/>
              <a:t>    return </a:t>
            </a:r>
            <a:r>
              <a:rPr lang="en-US" altLang="zh-CN" sz="2200" dirty="0" err="1"/>
              <a:t>RedirectToAction</a:t>
            </a:r>
            <a:r>
              <a:rPr lang="en-US" altLang="zh-CN" sz="2200" dirty="0"/>
              <a:t>("Index");</a:t>
            </a:r>
          </a:p>
          <a:p>
            <a:pPr>
              <a:lnSpc>
                <a:spcPct val="125000"/>
              </a:lnSpc>
              <a:spcAft>
                <a:spcPts val="300"/>
              </a:spcAft>
            </a:pPr>
            <a:r>
              <a:rPr lang="en-US" altLang="zh-CN" sz="2200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4211960" y="2060848"/>
            <a:ext cx="4385942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防止跨站请求伪造攻击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CSRF:Cross-Site</a:t>
            </a:r>
            <a:r>
              <a:rPr lang="en-US" altLang="zh-CN" sz="1200" dirty="0"/>
              <a:t> Request Forgery)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785955" y="2225181"/>
            <a:ext cx="36004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81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4. </a:t>
            </a:r>
            <a:r>
              <a:rPr lang="zh-CN" altLang="en-US" sz="2800" dirty="0"/>
              <a:t>修改</a:t>
            </a:r>
            <a:r>
              <a:rPr lang="en-US" altLang="zh-CN" sz="2800" dirty="0"/>
              <a:t>Index</a:t>
            </a:r>
            <a:r>
              <a:rPr lang="zh-CN" altLang="en-US" sz="2800" dirty="0"/>
              <a:t>功能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Index</a:t>
            </a:r>
            <a:r>
              <a:rPr lang="zh-CN" altLang="en-US" sz="2400" dirty="0"/>
              <a:t>用于显示电影信息列表：</a:t>
            </a:r>
            <a:endParaRPr lang="en-US" altLang="zh-CN" sz="24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89" y="2348880"/>
            <a:ext cx="5914159" cy="375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8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控制器向</a:t>
            </a:r>
            <a:r>
              <a:rPr lang="en-US" altLang="zh-CN" sz="2800" dirty="0"/>
              <a:t>Index</a:t>
            </a:r>
            <a:r>
              <a:rPr lang="zh-CN" altLang="en-US" sz="2800" dirty="0"/>
              <a:t>视图传递数据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844824"/>
            <a:ext cx="7344816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public class </a:t>
            </a:r>
            <a:r>
              <a:rPr lang="en-US" altLang="zh-CN" sz="1800" dirty="0" err="1"/>
              <a:t>MoviesController</a:t>
            </a:r>
            <a:r>
              <a:rPr lang="en-US" altLang="zh-CN" sz="1800" dirty="0"/>
              <a:t> : Controller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    public </a:t>
            </a:r>
            <a:r>
              <a:rPr lang="en-US" altLang="zh-CN" sz="1800" dirty="0" err="1"/>
              <a:t>ActionResult</a:t>
            </a:r>
            <a:r>
              <a:rPr lang="en-US" altLang="zh-CN" sz="1800" dirty="0"/>
              <a:t> Index()</a:t>
            </a:r>
          </a:p>
          <a:p>
            <a:r>
              <a:rPr lang="en-US" altLang="zh-CN" sz="1800" dirty="0"/>
              <a:t>        {</a:t>
            </a:r>
          </a:p>
          <a:p>
            <a:r>
              <a:rPr lang="en-US" altLang="zh-CN" sz="1800" dirty="0"/>
              <a:t>            return View( </a:t>
            </a:r>
            <a:r>
              <a:rPr lang="en-US" altLang="zh-CN" sz="1800" dirty="0" err="1">
                <a:solidFill>
                  <a:srgbClr val="FF0000"/>
                </a:solidFill>
              </a:rPr>
              <a:t>db.Movies.ToList</a:t>
            </a:r>
            <a:r>
              <a:rPr lang="en-US" altLang="zh-CN" sz="1800" dirty="0">
                <a:solidFill>
                  <a:srgbClr val="FF0000"/>
                </a:solidFill>
              </a:rPr>
              <a:t>() 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/>
              <a:t>        }</a:t>
            </a:r>
          </a:p>
          <a:p>
            <a:r>
              <a:rPr lang="en-US" altLang="zh-CN" sz="1800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5292080" y="2708297"/>
            <a:ext cx="1728192" cy="6025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这里传递的是</a:t>
            </a:r>
            <a:endParaRPr lang="en-US" altLang="zh-CN" sz="1400" dirty="0"/>
          </a:p>
          <a:p>
            <a:pPr algn="ctr">
              <a:lnSpc>
                <a:spcPct val="125000"/>
              </a:lnSpc>
            </a:pPr>
            <a:r>
              <a:rPr lang="zh-CN" altLang="en-US" sz="1400" dirty="0"/>
              <a:t>数据集合给视图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457200" y="4143613"/>
            <a:ext cx="8363272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/>
              <a:t>注意：</a:t>
            </a:r>
            <a:r>
              <a:rPr lang="en-US" altLang="zh-CN" sz="1800" dirty="0" err="1"/>
              <a:t>db.Movies.ToList</a:t>
            </a:r>
            <a:r>
              <a:rPr lang="en-US" altLang="zh-CN" sz="1800" dirty="0"/>
              <a:t>() </a:t>
            </a:r>
            <a:r>
              <a:rPr lang="zh-CN" altLang="en-US" sz="1800" dirty="0"/>
              <a:t>返回类型为</a:t>
            </a:r>
            <a:r>
              <a:rPr lang="en-US" altLang="zh-CN" sz="1800" dirty="0" err="1"/>
              <a:t>IEnumerable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MVCMovie.Models.Movie</a:t>
            </a:r>
            <a:r>
              <a:rPr lang="en-US" altLang="zh-CN" sz="1800" dirty="0"/>
              <a:t>&gt;</a:t>
            </a:r>
            <a:endParaRPr lang="zh-CN" altLang="en-US" sz="18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499992" y="3283829"/>
            <a:ext cx="288032" cy="85978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4788024" y="4512945"/>
            <a:ext cx="0" cy="644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959932" y="5207411"/>
            <a:ext cx="1656184" cy="6025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视图</a:t>
            </a:r>
            <a:r>
              <a:rPr lang="en-US" altLang="zh-CN" sz="1400" dirty="0"/>
              <a:t>Model</a:t>
            </a:r>
            <a:r>
              <a:rPr lang="zh-CN" altLang="en-US" sz="1400" dirty="0"/>
              <a:t>要与</a:t>
            </a:r>
            <a:endParaRPr lang="en-US" altLang="zh-CN" sz="1400" dirty="0"/>
          </a:p>
          <a:p>
            <a:pPr algn="ctr">
              <a:lnSpc>
                <a:spcPct val="125000"/>
              </a:lnSpc>
            </a:pPr>
            <a:r>
              <a:rPr lang="zh-CN" altLang="en-US" sz="1400" dirty="0"/>
              <a:t>这个类型保持一致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29223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5.  </a:t>
            </a:r>
            <a:r>
              <a:rPr lang="zh-CN" altLang="en-US" sz="2800" dirty="0"/>
              <a:t>添加</a:t>
            </a:r>
            <a:r>
              <a:rPr lang="en-US" altLang="zh-CN" sz="2800" dirty="0"/>
              <a:t>Index</a:t>
            </a:r>
            <a:r>
              <a:rPr lang="zh-CN" altLang="en-US" sz="2800" dirty="0"/>
              <a:t>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5715000" cy="443865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670694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843808" y="2672723"/>
            <a:ext cx="2232248" cy="6309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这里不使用模板</a:t>
            </a:r>
            <a:endParaRPr lang="en-US" altLang="zh-CN" sz="1400" dirty="0"/>
          </a:p>
          <a:p>
            <a:pPr algn="ctr">
              <a:lnSpc>
                <a:spcPct val="125000"/>
              </a:lnSpc>
            </a:pPr>
            <a:r>
              <a:rPr lang="zh-CN" altLang="en-US" sz="1400" dirty="0"/>
              <a:t>后面的视图代码是纯手工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90998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92696"/>
            <a:ext cx="8229600" cy="6477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Index</a:t>
            </a:r>
            <a:r>
              <a:rPr lang="zh-CN" altLang="en-US" sz="2400" dirty="0"/>
              <a:t>视图代码</a:t>
            </a:r>
            <a:r>
              <a:rPr lang="en-US" altLang="zh-CN" sz="2400" dirty="0"/>
              <a:t>(</a:t>
            </a:r>
            <a:r>
              <a:rPr lang="zh-CN" altLang="en-US" sz="2400" dirty="0"/>
              <a:t>纯手工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611560" y="1340768"/>
            <a:ext cx="7200800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   @model </a:t>
            </a:r>
            <a:r>
              <a:rPr lang="en-US" altLang="zh-CN" sz="1400" dirty="0" err="1">
                <a:solidFill>
                  <a:srgbClr val="FF0000"/>
                </a:solidFill>
              </a:rPr>
              <a:t>IEnumerable</a:t>
            </a:r>
            <a:r>
              <a:rPr lang="en-US" altLang="zh-CN" sz="1400" dirty="0">
                <a:solidFill>
                  <a:srgbClr val="FF0000"/>
                </a:solidFill>
              </a:rPr>
              <a:t>&lt;</a:t>
            </a:r>
            <a:r>
              <a:rPr lang="en-US" altLang="zh-CN" sz="1400" dirty="0" err="1">
                <a:solidFill>
                  <a:srgbClr val="FF0000"/>
                </a:solidFill>
              </a:rPr>
              <a:t>MVCMovie.Models.Movie</a:t>
            </a:r>
            <a:r>
              <a:rPr lang="en-US" altLang="zh-CN" sz="14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1400" dirty="0"/>
              <a:t>    &lt;table width="100%"&gt;</a:t>
            </a:r>
          </a:p>
          <a:p>
            <a:r>
              <a:rPr lang="en-US" altLang="zh-CN" sz="1400" dirty="0"/>
              <a:t>      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    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 </a:t>
            </a:r>
            <a:r>
              <a:rPr lang="zh-CN" altLang="en-US" sz="1400" dirty="0"/>
              <a:t>电影名称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    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 </a:t>
            </a:r>
            <a:r>
              <a:rPr lang="zh-CN" altLang="en-US" sz="1400" dirty="0"/>
              <a:t>上映日期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    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 </a:t>
            </a:r>
            <a:r>
              <a:rPr lang="zh-CN" altLang="en-US" sz="1400" dirty="0"/>
              <a:t>电影类型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    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 </a:t>
            </a:r>
            <a:r>
              <a:rPr lang="zh-CN" altLang="en-US" sz="1400" dirty="0"/>
              <a:t>电影票价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    &lt;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 </a:t>
            </a:r>
            <a:r>
              <a:rPr lang="zh-CN" altLang="en-US" sz="1400" dirty="0"/>
              <a:t>操作 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FF0000"/>
                </a:solidFill>
              </a:rPr>
              <a:t>@</a:t>
            </a:r>
            <a:r>
              <a:rPr lang="en-US" altLang="zh-CN" sz="1400" dirty="0" err="1">
                <a:solidFill>
                  <a:srgbClr val="FF0000"/>
                </a:solidFill>
              </a:rPr>
              <a:t>foreach</a:t>
            </a:r>
            <a:r>
              <a:rPr lang="en-US" altLang="zh-CN" sz="1400" dirty="0">
                <a:solidFill>
                  <a:srgbClr val="FF0000"/>
                </a:solidFill>
              </a:rPr>
              <a:t> (</a:t>
            </a:r>
            <a:r>
              <a:rPr lang="en-US" altLang="zh-CN" sz="1400" dirty="0" err="1">
                <a:solidFill>
                  <a:srgbClr val="FF0000"/>
                </a:solidFill>
              </a:rPr>
              <a:t>var</a:t>
            </a:r>
            <a:r>
              <a:rPr lang="en-US" altLang="zh-CN" sz="1400" dirty="0">
                <a:solidFill>
                  <a:srgbClr val="FF0000"/>
                </a:solidFill>
              </a:rPr>
              <a:t> item in Model)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        &lt;td&gt; &lt;label&gt;@</a:t>
            </a:r>
            <a:r>
              <a:rPr lang="en-US" altLang="zh-CN" sz="1400" dirty="0" err="1"/>
              <a:t>item.Title</a:t>
            </a:r>
            <a:r>
              <a:rPr lang="en-US" altLang="zh-CN" sz="1400" dirty="0"/>
              <a:t>&lt;/label&gt; &lt;/td&gt;</a:t>
            </a:r>
          </a:p>
          <a:p>
            <a:r>
              <a:rPr lang="en-US" altLang="zh-CN" sz="1400" dirty="0"/>
              <a:t>                &lt;td&gt; &lt;label&gt;@</a:t>
            </a:r>
            <a:r>
              <a:rPr lang="en-US" altLang="zh-CN" sz="1400" dirty="0" err="1"/>
              <a:t>item.ReleaseDate</a:t>
            </a:r>
            <a:r>
              <a:rPr lang="en-US" altLang="zh-CN" sz="1400" dirty="0"/>
              <a:t>&lt;/label&gt; &lt;/td&gt;</a:t>
            </a:r>
          </a:p>
          <a:p>
            <a:r>
              <a:rPr lang="en-US" altLang="zh-CN" sz="1400" dirty="0"/>
              <a:t>                &lt;td&gt; &lt;label&gt;@</a:t>
            </a:r>
            <a:r>
              <a:rPr lang="en-US" altLang="zh-CN" sz="1400" dirty="0" err="1"/>
              <a:t>item.Genre</a:t>
            </a:r>
            <a:r>
              <a:rPr lang="en-US" altLang="zh-CN" sz="1400" dirty="0"/>
              <a:t>&lt;/label&gt; &lt;/td&gt;</a:t>
            </a:r>
          </a:p>
          <a:p>
            <a:r>
              <a:rPr lang="en-US" altLang="zh-CN" sz="1400" dirty="0"/>
              <a:t>                &lt;td&gt; &lt;label&gt;@</a:t>
            </a:r>
            <a:r>
              <a:rPr lang="en-US" altLang="zh-CN" sz="1400" dirty="0" err="1"/>
              <a:t>item.Price</a:t>
            </a:r>
            <a:r>
              <a:rPr lang="en-US" altLang="zh-CN" sz="1400" dirty="0"/>
              <a:t>&lt;/label&gt; &lt;/td&gt;</a:t>
            </a:r>
          </a:p>
          <a:p>
            <a:r>
              <a:rPr lang="en-US" altLang="zh-CN" sz="1400" dirty="0"/>
              <a:t>                &lt;td&gt;</a:t>
            </a:r>
          </a:p>
          <a:p>
            <a:r>
              <a:rPr lang="en-US" altLang="zh-CN" sz="1400" dirty="0"/>
              <a:t>                    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="/Movies/</a:t>
            </a:r>
            <a:r>
              <a:rPr lang="en-US" altLang="zh-CN" sz="1400" dirty="0" err="1"/>
              <a:t>Edit?id</a:t>
            </a:r>
            <a:r>
              <a:rPr lang="en-US" altLang="zh-CN" sz="1400" dirty="0"/>
              <a:t>=@item.ID"&gt;</a:t>
            </a:r>
            <a:r>
              <a:rPr lang="zh-CN" altLang="en-US" sz="1400" dirty="0"/>
              <a:t>编辑</a:t>
            </a:r>
            <a:r>
              <a:rPr lang="en-US" altLang="zh-CN" sz="1400" dirty="0"/>
              <a:t>&lt;/a&gt;</a:t>
            </a:r>
          </a:p>
          <a:p>
            <a:r>
              <a:rPr lang="en-US" altLang="zh-CN" sz="1400" dirty="0"/>
              <a:t>                    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="/Movies/</a:t>
            </a:r>
            <a:r>
              <a:rPr lang="en-US" altLang="zh-CN" sz="1400" dirty="0" err="1"/>
              <a:t>Details?id</a:t>
            </a:r>
            <a:r>
              <a:rPr lang="en-US" altLang="zh-CN" sz="1400" dirty="0"/>
              <a:t>=@item.ID"&gt;</a:t>
            </a:r>
            <a:r>
              <a:rPr lang="zh-CN" altLang="en-US" sz="1400" dirty="0"/>
              <a:t>明细</a:t>
            </a:r>
            <a:r>
              <a:rPr lang="en-US" altLang="zh-CN" sz="1400" dirty="0"/>
              <a:t>&lt;/a&gt;</a:t>
            </a:r>
          </a:p>
          <a:p>
            <a:r>
              <a:rPr lang="en-US" altLang="zh-CN" sz="1400" dirty="0"/>
              <a:t>                    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="/Movies/</a:t>
            </a:r>
            <a:r>
              <a:rPr lang="en-US" altLang="zh-CN" sz="1400" dirty="0" err="1"/>
              <a:t>Delete?id</a:t>
            </a:r>
            <a:r>
              <a:rPr lang="en-US" altLang="zh-CN" sz="1400" dirty="0"/>
              <a:t>=@item.ID"&gt;</a:t>
            </a:r>
            <a:r>
              <a:rPr lang="zh-CN" altLang="en-US" sz="1400" dirty="0"/>
              <a:t>删除</a:t>
            </a:r>
            <a:r>
              <a:rPr lang="en-US" altLang="zh-CN" sz="1400" dirty="0"/>
              <a:t>&lt;/a&gt;</a:t>
            </a:r>
          </a:p>
          <a:p>
            <a:r>
              <a:rPr lang="en-US" altLang="zh-CN" sz="1400" dirty="0"/>
              <a:t>                &lt;/td&gt;</a:t>
            </a:r>
          </a:p>
          <a:p>
            <a:r>
              <a:rPr lang="en-US" altLang="zh-CN" sz="1400" dirty="0"/>
              <a:t>            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    &lt;/table&gt;</a:t>
            </a:r>
          </a:p>
        </p:txBody>
      </p:sp>
      <p:sp>
        <p:nvSpPr>
          <p:cNvPr id="7" name="矩形 6"/>
          <p:cNvSpPr/>
          <p:nvPr/>
        </p:nvSpPr>
        <p:spPr>
          <a:xfrm>
            <a:off x="3491880" y="2276872"/>
            <a:ext cx="2088232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使用表格显示电影信息</a:t>
            </a:r>
            <a:endParaRPr lang="en-US" altLang="zh-CN" sz="1400" dirty="0"/>
          </a:p>
        </p:txBody>
      </p:sp>
      <p:sp>
        <p:nvSpPr>
          <p:cNvPr id="8" name="矩形 7"/>
          <p:cNvSpPr/>
          <p:nvPr/>
        </p:nvSpPr>
        <p:spPr>
          <a:xfrm>
            <a:off x="5215002" y="1116323"/>
            <a:ext cx="202129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/>
              <a:t>先声明</a:t>
            </a:r>
            <a:r>
              <a:rPr lang="en-US" altLang="zh-CN" sz="1200" dirty="0"/>
              <a:t>Model</a:t>
            </a:r>
            <a:r>
              <a:rPr lang="zh-CN" altLang="en-US" sz="1200" dirty="0"/>
              <a:t>的类型，注意</a:t>
            </a:r>
            <a:r>
              <a:rPr lang="en-US" altLang="zh-CN" sz="1200" dirty="0"/>
              <a:t>@model</a:t>
            </a:r>
            <a:r>
              <a:rPr lang="zh-CN" altLang="en-US" sz="1200" dirty="0"/>
              <a:t>指令用小写</a:t>
            </a:r>
            <a:endParaRPr lang="en-US" altLang="zh-CN" sz="12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823993" y="1335070"/>
            <a:ext cx="383620" cy="105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620933" y="3246511"/>
            <a:ext cx="1830125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使用循环遍历</a:t>
            </a:r>
            <a:r>
              <a:rPr lang="en-US" altLang="zh-CN" sz="1400" dirty="0"/>
              <a:t>Model</a:t>
            </a:r>
          </a:p>
        </p:txBody>
      </p:sp>
      <p:sp>
        <p:nvSpPr>
          <p:cNvPr id="11" name="矩形 10"/>
          <p:cNvSpPr/>
          <p:nvPr/>
        </p:nvSpPr>
        <p:spPr>
          <a:xfrm>
            <a:off x="6787316" y="3212976"/>
            <a:ext cx="1830125" cy="630942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有关</a:t>
            </a:r>
            <a:r>
              <a:rPr lang="en-US" altLang="zh-CN" sz="1400" dirty="0"/>
              <a:t>Model</a:t>
            </a:r>
            <a:r>
              <a:rPr lang="zh-CN" altLang="en-US" sz="1400" dirty="0"/>
              <a:t>概念详见第</a:t>
            </a:r>
            <a:r>
              <a:rPr lang="en-US" altLang="zh-CN" sz="1400" dirty="0"/>
              <a:t>8</a:t>
            </a:r>
            <a:r>
              <a:rPr lang="zh-CN" altLang="en-US" sz="1400" dirty="0"/>
              <a:t>章 </a:t>
            </a:r>
            <a:r>
              <a:rPr lang="en-US" altLang="zh-CN" sz="1400" dirty="0"/>
              <a:t>8.4</a:t>
            </a:r>
            <a:r>
              <a:rPr lang="zh-CN" altLang="en-US" sz="1400" dirty="0"/>
              <a:t>节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3779912" y="5874078"/>
            <a:ext cx="3567604" cy="3616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编辑、明细、删除功能在后面章节讲解</a:t>
            </a:r>
            <a:r>
              <a:rPr lang="en-US" altLang="zh-CN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2189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2800" dirty="0"/>
              <a:t>体会：纯手工的优劣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优：自主控制，流程清晰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劣：</a:t>
            </a:r>
            <a:endParaRPr lang="en-US" altLang="zh-CN" sz="2400" dirty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前台代码量大</a:t>
            </a:r>
            <a:r>
              <a:rPr lang="en-US" altLang="zh-CN" sz="2000" dirty="0"/>
              <a:t>(</a:t>
            </a:r>
            <a:r>
              <a:rPr lang="zh-CN" altLang="en-US" sz="2000" dirty="0"/>
              <a:t>视图部分</a:t>
            </a:r>
            <a:r>
              <a:rPr lang="en-US" altLang="zh-CN" sz="2000" dirty="0"/>
              <a:t>)</a:t>
            </a:r>
            <a:r>
              <a:rPr lang="zh-CN" altLang="en-US" sz="2000" dirty="0"/>
              <a:t>，效率低；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编码风格不一，造成维护困难；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000" dirty="0"/>
              <a:t>数据验证、数据安全等还有待完善</a:t>
            </a:r>
            <a:endParaRPr lang="en-US" altLang="zh-CN" sz="2000" dirty="0"/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/>
          </a:p>
        </p:txBody>
      </p:sp>
      <p:sp>
        <p:nvSpPr>
          <p:cNvPr id="9" name="矩形 8"/>
          <p:cNvSpPr/>
          <p:nvPr/>
        </p:nvSpPr>
        <p:spPr>
          <a:xfrm>
            <a:off x="1043608" y="4581128"/>
            <a:ext cx="4248472" cy="7848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800" dirty="0"/>
              <a:t>ASP.NET MVC</a:t>
            </a:r>
            <a:r>
              <a:rPr lang="zh-CN" altLang="en-US" sz="1800" dirty="0"/>
              <a:t>提供了一整套视图模板</a:t>
            </a:r>
            <a:r>
              <a:rPr lang="en-US" altLang="zh-CN" sz="1800" dirty="0"/>
              <a:t>(</a:t>
            </a:r>
            <a:r>
              <a:rPr lang="zh-CN" altLang="en-US" sz="1800" dirty="0"/>
              <a:t>代码自动生成</a:t>
            </a:r>
            <a:r>
              <a:rPr lang="en-US" altLang="zh-CN" sz="1800" dirty="0"/>
              <a:t>)</a:t>
            </a:r>
            <a:r>
              <a:rPr lang="zh-CN" altLang="en-US" sz="1800" dirty="0"/>
              <a:t>来弥补手工代码的不足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32" y="4297268"/>
            <a:ext cx="12192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6.  </a:t>
            </a:r>
            <a:r>
              <a:rPr lang="zh-CN" altLang="en-US" sz="2800" dirty="0"/>
              <a:t>使用模板来自动生成视图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72816"/>
            <a:ext cx="5715000" cy="443865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2708920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267744" y="2686851"/>
            <a:ext cx="1800200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视图模板太强大了！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9398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11</a:t>
            </a:r>
            <a:r>
              <a:rPr lang="zh-CN" altLang="en-US" sz="3200" dirty="0"/>
              <a:t>章  </a:t>
            </a:r>
            <a:r>
              <a:rPr lang="en-US" altLang="zh-CN" sz="3200" dirty="0"/>
              <a:t>MVC</a:t>
            </a:r>
            <a:r>
              <a:rPr lang="zh-CN" altLang="en-US" sz="3200" dirty="0"/>
              <a:t>实例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775"/>
            <a:ext cx="8363272" cy="44640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本章以</a:t>
            </a:r>
            <a:r>
              <a:rPr lang="en-US" altLang="zh-CN" dirty="0" err="1"/>
              <a:t>Moive</a:t>
            </a:r>
            <a:r>
              <a:rPr lang="zh-CN" altLang="en-US" dirty="0"/>
              <a:t>模型为例，重点讲解数据的新增、列表显示、数据验证和</a:t>
            </a:r>
            <a:r>
              <a:rPr lang="en-US" altLang="zh-CN" dirty="0"/>
              <a:t>UI</a:t>
            </a:r>
            <a:r>
              <a:rPr lang="zh-CN" altLang="en-US" dirty="0"/>
              <a:t>等功能。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071" t="35999" r="5760" b="6729"/>
          <a:stretch/>
        </p:blipFill>
        <p:spPr>
          <a:xfrm>
            <a:off x="755576" y="2996952"/>
            <a:ext cx="6408712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6856" y="1628775"/>
            <a:ext cx="8229600" cy="424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kern="0" dirty="0"/>
              <a:t>先删除原来创建的</a:t>
            </a:r>
            <a:r>
              <a:rPr lang="en-US" altLang="zh-CN" sz="2400" kern="0" dirty="0"/>
              <a:t>Create</a:t>
            </a:r>
            <a:r>
              <a:rPr lang="zh-CN" altLang="en-US" sz="2400" kern="0" dirty="0"/>
              <a:t>视图，重新新添：</a:t>
            </a:r>
            <a:endParaRPr lang="en-US" altLang="zh-CN" sz="2400" kern="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Create</a:t>
            </a:r>
            <a:r>
              <a:rPr lang="zh-CN" altLang="en-US" sz="2800" dirty="0"/>
              <a:t>模板视图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24" y="2302718"/>
            <a:ext cx="5715000" cy="4078610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40968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2123728" y="3216753"/>
            <a:ext cx="1512168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Create</a:t>
            </a:r>
            <a:r>
              <a:rPr lang="zh-CN" altLang="en-US" sz="1400" dirty="0"/>
              <a:t>模板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3262672" y="3717032"/>
            <a:ext cx="2821496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Movie</a:t>
            </a:r>
            <a:r>
              <a:rPr lang="zh-CN" altLang="en-US" sz="1400" dirty="0"/>
              <a:t>类作为模板数据模型</a:t>
            </a:r>
            <a:endParaRPr lang="en-US" altLang="zh-CN" sz="1400" dirty="0"/>
          </a:p>
        </p:txBody>
      </p:sp>
      <p:sp>
        <p:nvSpPr>
          <p:cNvPr id="11" name="矩形 10"/>
          <p:cNvSpPr/>
          <p:nvPr/>
        </p:nvSpPr>
        <p:spPr>
          <a:xfrm>
            <a:off x="3851919" y="4324847"/>
            <a:ext cx="2373025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使用对应的数据库上下文类</a:t>
            </a:r>
            <a:endParaRPr lang="en-US" altLang="zh-CN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966" y="4191273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701" y="3674103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2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7084"/>
            <a:ext cx="8229600" cy="6477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Create</a:t>
            </a:r>
            <a:r>
              <a:rPr lang="zh-CN" altLang="en-US" sz="2400" dirty="0"/>
              <a:t>模板视图代码</a:t>
            </a:r>
            <a:r>
              <a:rPr lang="en-US" altLang="zh-CN" sz="2400" dirty="0"/>
              <a:t>(</a:t>
            </a:r>
            <a:r>
              <a:rPr lang="zh-CN" altLang="en-US" sz="2400" dirty="0"/>
              <a:t>主要部分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556793"/>
            <a:ext cx="8229600" cy="482453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@model </a:t>
            </a:r>
            <a:r>
              <a:rPr lang="en-US" altLang="zh-CN" sz="1800" dirty="0" err="1">
                <a:solidFill>
                  <a:srgbClr val="0000FF"/>
                </a:solidFill>
              </a:rPr>
              <a:t>MVCMovie.Models.Movie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@using (</a:t>
            </a:r>
            <a:r>
              <a:rPr lang="en-US" altLang="zh-CN" sz="1800" dirty="0" err="1">
                <a:solidFill>
                  <a:srgbClr val="FF0000"/>
                </a:solidFill>
              </a:rPr>
              <a:t>Html.BeginForm</a:t>
            </a:r>
            <a:r>
              <a:rPr lang="en-US" altLang="zh-CN" sz="1800" dirty="0">
                <a:solidFill>
                  <a:srgbClr val="FF0000"/>
                </a:solidFill>
              </a:rPr>
              <a:t>())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@</a:t>
            </a:r>
            <a:r>
              <a:rPr lang="en-US" altLang="zh-CN" sz="1800" dirty="0" err="1"/>
              <a:t>Html.AntiForgeryToken</a:t>
            </a:r>
            <a:r>
              <a:rPr lang="en-US" altLang="zh-CN" sz="1800" dirty="0"/>
              <a:t>()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@</a:t>
            </a:r>
            <a:r>
              <a:rPr lang="en-US" altLang="zh-CN" sz="1800" dirty="0" err="1"/>
              <a:t>Html.ValidationSummary</a:t>
            </a:r>
            <a:r>
              <a:rPr lang="en-US" altLang="zh-CN" sz="1800" dirty="0"/>
              <a:t>(true)</a:t>
            </a:r>
            <a:endParaRPr lang="zh-CN" altLang="en-US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@</a:t>
            </a:r>
            <a:r>
              <a:rPr lang="en-US" altLang="zh-CN" sz="1800" dirty="0" err="1">
                <a:solidFill>
                  <a:srgbClr val="FF0000"/>
                </a:solidFill>
              </a:rPr>
              <a:t>Html.LabelFor</a:t>
            </a:r>
            <a:r>
              <a:rPr lang="en-US" altLang="zh-CN" sz="1800" dirty="0">
                <a:solidFill>
                  <a:srgbClr val="FF0000"/>
                </a:solidFill>
              </a:rPr>
              <a:t>(model =&gt; </a:t>
            </a:r>
            <a:r>
              <a:rPr lang="en-US" altLang="zh-CN" sz="1800" dirty="0" err="1">
                <a:solidFill>
                  <a:srgbClr val="FF0000"/>
                </a:solidFill>
              </a:rPr>
              <a:t>model.Title</a:t>
            </a:r>
            <a:r>
              <a:rPr lang="en-US" altLang="zh-CN" sz="1800" dirty="0">
                <a:solidFill>
                  <a:srgbClr val="FF0000"/>
                </a:solidFill>
              </a:rPr>
              <a:t>, new { @class = "..."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@</a:t>
            </a:r>
            <a:r>
              <a:rPr lang="en-US" altLang="zh-CN" sz="1800" dirty="0" err="1">
                <a:solidFill>
                  <a:srgbClr val="FF0000"/>
                </a:solidFill>
              </a:rPr>
              <a:t>Html.EditorFor</a:t>
            </a:r>
            <a:r>
              <a:rPr lang="en-US" altLang="zh-CN" sz="1800" dirty="0">
                <a:solidFill>
                  <a:srgbClr val="FF0000"/>
                </a:solidFill>
              </a:rPr>
              <a:t>(model =&gt; </a:t>
            </a:r>
            <a:r>
              <a:rPr lang="en-US" altLang="zh-CN" sz="1800" dirty="0" err="1">
                <a:solidFill>
                  <a:srgbClr val="FF0000"/>
                </a:solidFill>
              </a:rPr>
              <a:t>model.Title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@</a:t>
            </a:r>
            <a:r>
              <a:rPr lang="en-US" altLang="zh-CN" sz="1800" dirty="0" err="1">
                <a:solidFill>
                  <a:srgbClr val="FF0000"/>
                </a:solidFill>
              </a:rPr>
              <a:t>Html.ValidationMessageFor</a:t>
            </a:r>
            <a:r>
              <a:rPr lang="en-US" altLang="zh-CN" sz="1800" dirty="0">
                <a:solidFill>
                  <a:srgbClr val="FF0000"/>
                </a:solidFill>
              </a:rPr>
              <a:t>(model =&gt; </a:t>
            </a:r>
            <a:r>
              <a:rPr lang="en-US" altLang="zh-CN" sz="1800" dirty="0" err="1">
                <a:solidFill>
                  <a:srgbClr val="FF0000"/>
                </a:solidFill>
              </a:rPr>
              <a:t>model.Title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&lt;input type="submit" value="Create" class="</a:t>
            </a:r>
            <a:r>
              <a:rPr lang="en-US" altLang="zh-CN" sz="1800" dirty="0" err="1"/>
              <a:t>btn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btn</a:t>
            </a:r>
            <a:r>
              <a:rPr lang="en-US" altLang="zh-CN" sz="1800" dirty="0"/>
              <a:t>-default"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}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&lt;div&gt;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FF0000"/>
                </a:solidFill>
              </a:rPr>
              <a:t>@</a:t>
            </a:r>
            <a:r>
              <a:rPr lang="en-US" altLang="zh-CN" sz="1800" dirty="0" err="1">
                <a:solidFill>
                  <a:srgbClr val="FF0000"/>
                </a:solidFill>
              </a:rPr>
              <a:t>Html.ActionLink</a:t>
            </a:r>
            <a:r>
              <a:rPr lang="en-US" altLang="zh-CN" sz="1800" dirty="0">
                <a:solidFill>
                  <a:srgbClr val="FF0000"/>
                </a:solidFill>
              </a:rPr>
              <a:t>("Back to List", "Index")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&lt;/div&gt;</a:t>
            </a:r>
          </a:p>
        </p:txBody>
      </p:sp>
      <p:sp>
        <p:nvSpPr>
          <p:cNvPr id="6" name="矩形 5"/>
          <p:cNvSpPr/>
          <p:nvPr/>
        </p:nvSpPr>
        <p:spPr>
          <a:xfrm>
            <a:off x="5796136" y="776220"/>
            <a:ext cx="276576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/>
              <a:t>ASP.NET MVC</a:t>
            </a:r>
            <a:r>
              <a:rPr lang="zh-CN" altLang="en-US" sz="1600" dirty="0"/>
              <a:t>提供了</a:t>
            </a:r>
            <a:endParaRPr lang="en-US" altLang="zh-CN" sz="1600" dirty="0"/>
          </a:p>
          <a:p>
            <a:pPr algn="ctr">
              <a:lnSpc>
                <a:spcPct val="125000"/>
              </a:lnSpc>
            </a:pPr>
            <a:r>
              <a:rPr lang="zh-CN" altLang="en-US" sz="1600" dirty="0"/>
              <a:t>一套全新的</a:t>
            </a:r>
            <a:r>
              <a:rPr lang="en-US" altLang="zh-CN" sz="1600" dirty="0"/>
              <a:t>HTML</a:t>
            </a:r>
            <a:r>
              <a:rPr lang="zh-CN" altLang="en-US" sz="1600" dirty="0"/>
              <a:t>生成方法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6359611" y="1669669"/>
            <a:ext cx="2016224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HtmlHepler</a:t>
            </a:r>
            <a:r>
              <a:rPr lang="zh-CN" altLang="en-US" sz="1600" dirty="0"/>
              <a:t>类提供</a:t>
            </a:r>
            <a:endParaRPr lang="en-US" altLang="zh-CN" sz="1600" dirty="0"/>
          </a:p>
        </p:txBody>
      </p:sp>
      <p:cxnSp>
        <p:nvCxnSpPr>
          <p:cNvPr id="4" name="直接箭头连接符 3"/>
          <p:cNvCxnSpPr>
            <a:endCxn id="7" idx="0"/>
          </p:cNvCxnSpPr>
          <p:nvPr/>
        </p:nvCxnSpPr>
        <p:spPr>
          <a:xfrm>
            <a:off x="7367723" y="1381637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989893" y="2400571"/>
            <a:ext cx="4385942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防止跨站请求伪造攻击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CSRF:Cross-Site</a:t>
            </a:r>
            <a:r>
              <a:rPr lang="en-US" altLang="zh-CN" sz="1200" dirty="0"/>
              <a:t> Request Forgery)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563888" y="2564904"/>
            <a:ext cx="360040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72000" y="2924944"/>
            <a:ext cx="2046075" cy="2988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汇总显示所有验证错误信息</a:t>
            </a:r>
            <a:endParaRPr lang="en-US" altLang="zh-CN" sz="12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129608" y="3074376"/>
            <a:ext cx="432048" cy="159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950913" y="3923508"/>
            <a:ext cx="2013575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显示属于该属性的验证信息</a:t>
            </a:r>
            <a:r>
              <a:rPr lang="en-US" altLang="zh-CN" sz="1200" dirty="0"/>
              <a:t>(</a:t>
            </a:r>
            <a:r>
              <a:rPr lang="zh-CN" altLang="en-US" sz="1200" dirty="0"/>
              <a:t>客户端验证</a:t>
            </a:r>
            <a:r>
              <a:rPr lang="en-US" altLang="zh-CN" sz="1200" dirty="0"/>
              <a:t>)</a:t>
            </a: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182864" y="4221088"/>
            <a:ext cx="765400" cy="107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301560" y="6093973"/>
            <a:ext cx="3518912" cy="4001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latin typeface="+mn-lt"/>
                <a:ea typeface="+mn-ea"/>
              </a:rPr>
              <a:t>后一节重点讲解</a:t>
            </a:r>
            <a:r>
              <a:rPr lang="en-US" altLang="zh-CN" dirty="0" err="1">
                <a:latin typeface="+mn-lt"/>
                <a:ea typeface="+mn-ea"/>
              </a:rPr>
              <a:t>HtmlHepler</a:t>
            </a:r>
            <a:r>
              <a:rPr lang="zh-CN" altLang="en-US" dirty="0">
                <a:latin typeface="+mn-lt"/>
                <a:ea typeface="+mn-ea"/>
              </a:rPr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3864002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46856" y="1628775"/>
            <a:ext cx="8229600" cy="424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n"/>
              <a:defRPr sz="2200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kern="0" dirty="0"/>
              <a:t>先删除原来创建的</a:t>
            </a:r>
            <a:r>
              <a:rPr lang="en-US" altLang="zh-CN" sz="2400" kern="0" dirty="0"/>
              <a:t>Index</a:t>
            </a:r>
            <a:r>
              <a:rPr lang="zh-CN" altLang="en-US" sz="2400" kern="0" dirty="0"/>
              <a:t>视图，重新新添：</a:t>
            </a:r>
            <a:endParaRPr lang="en-US" altLang="zh-CN" sz="2400" kern="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List</a:t>
            </a:r>
            <a:r>
              <a:rPr lang="zh-CN" altLang="en-US" sz="2800" dirty="0"/>
              <a:t>模板视图</a:t>
            </a:r>
            <a:endParaRPr lang="en-US" altLang="zh-CN" sz="2800" dirty="0"/>
          </a:p>
        </p:txBody>
      </p:sp>
      <p:sp>
        <p:nvSpPr>
          <p:cNvPr id="12" name="矩形 11"/>
          <p:cNvSpPr/>
          <p:nvPr/>
        </p:nvSpPr>
        <p:spPr>
          <a:xfrm>
            <a:off x="251520" y="2348880"/>
            <a:ext cx="3456384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public class </a:t>
            </a:r>
            <a:r>
              <a:rPr lang="en-US" altLang="zh-CN" sz="1400" dirty="0" err="1"/>
              <a:t>MoviesController</a:t>
            </a:r>
            <a:r>
              <a:rPr lang="en-US" altLang="zh-CN" sz="1400" dirty="0"/>
              <a:t> : Controller</a:t>
            </a:r>
          </a:p>
          <a:p>
            <a:r>
              <a:rPr lang="en-US" altLang="zh-CN" sz="1400" dirty="0"/>
              <a:t>{</a:t>
            </a:r>
          </a:p>
          <a:p>
            <a:r>
              <a:rPr lang="en-US" altLang="zh-CN" sz="1400" dirty="0"/>
              <a:t>        public </a:t>
            </a:r>
            <a:r>
              <a:rPr lang="en-US" altLang="zh-CN" sz="1400" dirty="0" err="1"/>
              <a:t>ActionResult</a:t>
            </a:r>
            <a:r>
              <a:rPr lang="en-US" altLang="zh-CN" sz="1400" dirty="0"/>
              <a:t> Index()</a:t>
            </a:r>
          </a:p>
          <a:p>
            <a:r>
              <a:rPr lang="en-US" altLang="zh-CN" sz="1400" dirty="0"/>
              <a:t>        {</a:t>
            </a:r>
          </a:p>
          <a:p>
            <a:r>
              <a:rPr lang="en-US" altLang="zh-CN" sz="1400" dirty="0"/>
              <a:t>            return View( </a:t>
            </a:r>
            <a:r>
              <a:rPr lang="en-US" altLang="zh-CN" sz="1400" dirty="0" err="1">
                <a:solidFill>
                  <a:srgbClr val="FF0000"/>
                </a:solidFill>
              </a:rPr>
              <a:t>db.Movies.ToList</a:t>
            </a:r>
            <a:r>
              <a:rPr lang="en-US" altLang="zh-CN" sz="1400" dirty="0">
                <a:solidFill>
                  <a:srgbClr val="FF0000"/>
                </a:solidFill>
              </a:rPr>
              <a:t>() 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/>
              <a:t>        }</a:t>
            </a:r>
          </a:p>
          <a:p>
            <a:r>
              <a:rPr lang="en-US" altLang="zh-CN" sz="1400" dirty="0"/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041" y="2492896"/>
            <a:ext cx="5195455" cy="4035136"/>
          </a:xfrm>
          <a:prstGeom prst="rect">
            <a:avLst/>
          </a:prstGeom>
        </p:spPr>
      </p:pic>
      <p:sp>
        <p:nvSpPr>
          <p:cNvPr id="4" name="任意多边形 3"/>
          <p:cNvSpPr/>
          <p:nvPr/>
        </p:nvSpPr>
        <p:spPr>
          <a:xfrm>
            <a:off x="2823882" y="3482788"/>
            <a:ext cx="1156447" cy="272827"/>
          </a:xfrm>
          <a:custGeom>
            <a:avLst/>
            <a:gdLst>
              <a:gd name="connsiteX0" fmla="*/ 0 w 1156447"/>
              <a:gd name="connsiteY0" fmla="*/ 0 h 272827"/>
              <a:gd name="connsiteX1" fmla="*/ 564777 w 1156447"/>
              <a:gd name="connsiteY1" fmla="*/ 268941 h 272827"/>
              <a:gd name="connsiteX2" fmla="*/ 1156447 w 1156447"/>
              <a:gd name="connsiteY2" fmla="*/ 134471 h 272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447" h="272827">
                <a:moveTo>
                  <a:pt x="0" y="0"/>
                </a:moveTo>
                <a:cubicBezTo>
                  <a:pt x="186018" y="123264"/>
                  <a:pt x="372036" y="246529"/>
                  <a:pt x="564777" y="268941"/>
                </a:cubicBezTo>
                <a:cubicBezTo>
                  <a:pt x="757518" y="291353"/>
                  <a:pt x="956982" y="212912"/>
                  <a:pt x="1156447" y="134471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44" y="3373254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4958934" y="3429000"/>
            <a:ext cx="1512168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List</a:t>
            </a:r>
            <a:r>
              <a:rPr lang="zh-CN" altLang="en-US" sz="1400" dirty="0"/>
              <a:t>模板</a:t>
            </a: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6106344" y="3949318"/>
            <a:ext cx="2821496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/>
              <a:t>Movie</a:t>
            </a:r>
            <a:r>
              <a:rPr lang="zh-CN" altLang="en-US" sz="1400" dirty="0"/>
              <a:t>类作为模板数据模型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6695591" y="4557133"/>
            <a:ext cx="2373025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使用对应的数据库上下文类</a:t>
            </a:r>
            <a:endParaRPr lang="en-US" altLang="zh-CN" sz="140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38" y="442355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373" y="3906389"/>
            <a:ext cx="376237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413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7084"/>
            <a:ext cx="8229600" cy="647700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Index</a:t>
            </a:r>
            <a:r>
              <a:rPr lang="zh-CN" altLang="en-US" sz="2400" dirty="0"/>
              <a:t>模板视图代码</a:t>
            </a:r>
            <a:r>
              <a:rPr lang="en-US" altLang="zh-CN" sz="2400" dirty="0"/>
              <a:t>(</a:t>
            </a:r>
            <a:r>
              <a:rPr lang="zh-CN" altLang="en-US" sz="2400" dirty="0"/>
              <a:t>主要部分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556793"/>
            <a:ext cx="8229600" cy="511256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@model </a:t>
            </a:r>
            <a:r>
              <a:rPr lang="en-US" altLang="zh-CN" sz="1800" dirty="0" err="1">
                <a:solidFill>
                  <a:srgbClr val="0000FF"/>
                </a:solidFill>
              </a:rPr>
              <a:t>IEnumerable</a:t>
            </a:r>
            <a:r>
              <a:rPr lang="en-US" altLang="zh-CN" sz="1800" dirty="0">
                <a:solidFill>
                  <a:srgbClr val="0000FF"/>
                </a:solidFill>
              </a:rPr>
              <a:t>&lt;</a:t>
            </a:r>
            <a:r>
              <a:rPr lang="en-US" altLang="zh-CN" sz="1800" dirty="0" err="1">
                <a:solidFill>
                  <a:srgbClr val="0000FF"/>
                </a:solidFill>
              </a:rPr>
              <a:t>MVCMovie.Models.Movie</a:t>
            </a:r>
            <a:r>
              <a:rPr lang="en-US" altLang="zh-CN" sz="18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@</a:t>
            </a:r>
            <a:r>
              <a:rPr lang="en-US" altLang="zh-CN" sz="1800" dirty="0" err="1"/>
              <a:t>Html.ActionLink</a:t>
            </a:r>
            <a:r>
              <a:rPr lang="en-US" altLang="zh-CN" sz="1800" dirty="0"/>
              <a:t>("Create New", "Create")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&lt;table class="table"&gt;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  &lt;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 @</a:t>
            </a:r>
            <a:r>
              <a:rPr lang="en-US" altLang="zh-CN" sz="1800" dirty="0" err="1"/>
              <a:t>Html.DisplayNameFor</a:t>
            </a:r>
            <a:r>
              <a:rPr lang="en-US" altLang="zh-CN" sz="1800" dirty="0"/>
              <a:t>(model =&gt; </a:t>
            </a:r>
            <a:r>
              <a:rPr lang="en-US" altLang="zh-CN" sz="1800" dirty="0" err="1"/>
              <a:t>model.Title</a:t>
            </a:r>
            <a:r>
              <a:rPr lang="en-US" altLang="zh-CN" sz="1800" dirty="0"/>
              <a:t>) &lt;/</a:t>
            </a:r>
            <a:r>
              <a:rPr lang="en-US" altLang="zh-CN" sz="1800" dirty="0" err="1"/>
              <a:t>th</a:t>
            </a:r>
            <a:r>
              <a:rPr lang="en-US" altLang="zh-CN" sz="1800" dirty="0"/>
              <a:t>&gt;…    &lt;/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@</a:t>
            </a:r>
            <a:r>
              <a:rPr lang="en-US" altLang="zh-CN" sz="1800" dirty="0" err="1"/>
              <a:t>foreach</a:t>
            </a:r>
            <a:r>
              <a:rPr lang="en-US" altLang="zh-CN" sz="1800" dirty="0"/>
              <a:t> (</a:t>
            </a:r>
            <a:r>
              <a:rPr lang="en-US" altLang="zh-CN" sz="1800" dirty="0" err="1"/>
              <a:t>var</a:t>
            </a:r>
            <a:r>
              <a:rPr lang="en-US" altLang="zh-CN" sz="1800" dirty="0"/>
              <a:t> item in Model)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&lt;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  &lt;td&gt; @</a:t>
            </a:r>
            <a:r>
              <a:rPr lang="en-US" altLang="zh-CN" sz="1800" dirty="0" err="1"/>
              <a:t>Html.DisplayFor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modelItem</a:t>
            </a:r>
            <a:r>
              <a:rPr lang="en-US" altLang="zh-CN" sz="1800" dirty="0"/>
              <a:t> =&gt; </a:t>
            </a:r>
            <a:r>
              <a:rPr lang="en-US" altLang="zh-CN" sz="1800" dirty="0" err="1"/>
              <a:t>item.Title</a:t>
            </a:r>
            <a:r>
              <a:rPr lang="en-US" altLang="zh-CN" sz="1800" dirty="0"/>
              <a:t>) &lt;/td&gt;    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&lt;td&gt;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FF0000"/>
                </a:solidFill>
              </a:rPr>
              <a:t>@</a:t>
            </a:r>
            <a:r>
              <a:rPr lang="en-US" altLang="zh-CN" sz="1800" dirty="0" err="1">
                <a:solidFill>
                  <a:srgbClr val="FF0000"/>
                </a:solidFill>
              </a:rPr>
              <a:t>Html.ActionLink</a:t>
            </a:r>
            <a:r>
              <a:rPr lang="en-US" altLang="zh-CN" sz="1800" dirty="0">
                <a:solidFill>
                  <a:srgbClr val="FF0000"/>
                </a:solidFill>
              </a:rPr>
              <a:t>("Edit", "Edit", new { id=item.ID })</a:t>
            </a:r>
            <a:r>
              <a:rPr lang="en-US" altLang="zh-CN" sz="1800" dirty="0">
                <a:solidFill>
                  <a:srgbClr val="0000FF"/>
                </a:solidFill>
              </a:rPr>
              <a:t>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    @</a:t>
            </a:r>
            <a:r>
              <a:rPr lang="en-US" altLang="zh-CN" sz="1800" dirty="0" err="1"/>
              <a:t>Html.ActionLink</a:t>
            </a:r>
            <a:r>
              <a:rPr lang="en-US" altLang="zh-CN" sz="1800" dirty="0"/>
              <a:t>("Details", "Details", new { id=item.ID }) 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    @</a:t>
            </a:r>
            <a:r>
              <a:rPr lang="en-US" altLang="zh-CN" sz="1800" dirty="0" err="1"/>
              <a:t>Html.ActionLink</a:t>
            </a:r>
            <a:r>
              <a:rPr lang="en-US" altLang="zh-CN" sz="1800" dirty="0"/>
              <a:t>("Delete", "Delete", new { id=item.ID })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    &lt;/td&gt;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    &lt;/</a:t>
            </a:r>
            <a:r>
              <a:rPr lang="en-US" altLang="zh-CN" sz="1800" dirty="0" err="1"/>
              <a:t>tr</a:t>
            </a:r>
            <a:r>
              <a:rPr lang="en-US" altLang="zh-CN" sz="1800" dirty="0"/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zh-CN" sz="1800" dirty="0"/>
              <a:t>&lt;/table&gt;</a:t>
            </a:r>
          </a:p>
        </p:txBody>
      </p:sp>
      <p:sp>
        <p:nvSpPr>
          <p:cNvPr id="6" name="矩形 5"/>
          <p:cNvSpPr/>
          <p:nvPr/>
        </p:nvSpPr>
        <p:spPr>
          <a:xfrm>
            <a:off x="5796136" y="776220"/>
            <a:ext cx="2765762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/>
              <a:t>ASP.NET MVC</a:t>
            </a:r>
            <a:r>
              <a:rPr lang="zh-CN" altLang="en-US" sz="1600" dirty="0"/>
              <a:t>提供了</a:t>
            </a:r>
            <a:endParaRPr lang="en-US" altLang="zh-CN" sz="1600" dirty="0"/>
          </a:p>
          <a:p>
            <a:pPr algn="ctr">
              <a:lnSpc>
                <a:spcPct val="125000"/>
              </a:lnSpc>
            </a:pPr>
            <a:r>
              <a:rPr lang="zh-CN" altLang="en-US" sz="1600" dirty="0"/>
              <a:t>一套全新的</a:t>
            </a:r>
            <a:r>
              <a:rPr lang="en-US" altLang="zh-CN" sz="1600" dirty="0"/>
              <a:t>HTML</a:t>
            </a:r>
            <a:r>
              <a:rPr lang="zh-CN" altLang="en-US" sz="1600" dirty="0"/>
              <a:t>生成方法</a:t>
            </a:r>
            <a:endParaRPr lang="en-US" altLang="zh-CN" sz="1600" dirty="0"/>
          </a:p>
        </p:txBody>
      </p:sp>
      <p:sp>
        <p:nvSpPr>
          <p:cNvPr id="7" name="矩形 6"/>
          <p:cNvSpPr/>
          <p:nvPr/>
        </p:nvSpPr>
        <p:spPr>
          <a:xfrm>
            <a:off x="6290876" y="1660738"/>
            <a:ext cx="2016224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HtmlHepler</a:t>
            </a:r>
            <a:r>
              <a:rPr lang="zh-CN" altLang="en-US" sz="1600" dirty="0"/>
              <a:t>类提供</a:t>
            </a:r>
            <a:endParaRPr lang="en-US" altLang="zh-CN" sz="1600" dirty="0"/>
          </a:p>
        </p:txBody>
      </p:sp>
      <p:cxnSp>
        <p:nvCxnSpPr>
          <p:cNvPr id="4" name="直接箭头连接符 3"/>
          <p:cNvCxnSpPr>
            <a:endCxn id="7" idx="0"/>
          </p:cNvCxnSpPr>
          <p:nvPr/>
        </p:nvCxnSpPr>
        <p:spPr>
          <a:xfrm>
            <a:off x="7298988" y="137270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465194" y="5877272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22539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11.3  HtmlHelper</a:t>
            </a:r>
            <a:r>
              <a:rPr lang="zh-CN" altLang="en-US" sz="3200" dirty="0"/>
              <a:t>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HtmlHelper</a:t>
            </a:r>
            <a:r>
              <a:rPr lang="zh-CN" altLang="en-US" sz="2400" dirty="0"/>
              <a:t>类实现了</a:t>
            </a:r>
            <a:r>
              <a:rPr lang="en-US" altLang="zh-CN" sz="2400" dirty="0"/>
              <a:t>ASP.NET MVC</a:t>
            </a:r>
            <a:r>
              <a:rPr lang="zh-CN" altLang="en-US" sz="2400" dirty="0"/>
              <a:t>视图的多种控件。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为了方便使用</a:t>
            </a:r>
            <a:r>
              <a:rPr lang="en-US" altLang="zh-CN" sz="2400" dirty="0"/>
              <a:t>HtmlHelper</a:t>
            </a:r>
            <a:r>
              <a:rPr lang="zh-CN" altLang="en-US" sz="2400" dirty="0"/>
              <a:t>控件，视图</a:t>
            </a:r>
            <a:r>
              <a:rPr lang="en-US" altLang="zh-CN" sz="2400" dirty="0" err="1"/>
              <a:t>ViewPage</a:t>
            </a:r>
            <a:r>
              <a:rPr lang="zh-CN" altLang="en-US" sz="2400" dirty="0"/>
              <a:t>类提供</a:t>
            </a:r>
            <a:r>
              <a:rPr lang="en-US" altLang="zh-CN" sz="2400" dirty="0"/>
              <a:t>HTML.</a:t>
            </a:r>
            <a:r>
              <a:rPr lang="zh-CN" altLang="en-US" sz="2400" dirty="0"/>
              <a:t>控件名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</a:t>
            </a:r>
            <a:r>
              <a:rPr lang="zh-CN" altLang="en-US" sz="2400" dirty="0"/>
              <a:t>方式来调用。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5123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@using (</a:t>
            </a:r>
            <a:r>
              <a:rPr lang="en-US" altLang="zh-CN" sz="2400" dirty="0" err="1">
                <a:solidFill>
                  <a:srgbClr val="FF0000"/>
                </a:solidFill>
              </a:rPr>
              <a:t>Html.BeginForm</a:t>
            </a:r>
            <a:r>
              <a:rPr lang="en-US" altLang="zh-CN" sz="2400" dirty="0">
                <a:solidFill>
                  <a:srgbClr val="FF0000"/>
                </a:solidFill>
              </a:rPr>
              <a:t>())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…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在客户端生成一个</a:t>
            </a:r>
            <a:r>
              <a:rPr lang="en-US" altLang="zh-CN" sz="2400" dirty="0"/>
              <a:t>form</a:t>
            </a:r>
            <a:r>
              <a:rPr lang="zh-CN" altLang="en-US" sz="2400" dirty="0"/>
              <a:t>标签：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&lt;form action="/" </a:t>
            </a:r>
            <a:r>
              <a:rPr lang="en-US" altLang="zh-CN" sz="2400" dirty="0">
                <a:solidFill>
                  <a:srgbClr val="0000FF"/>
                </a:solidFill>
              </a:rPr>
              <a:t>method="post"</a:t>
            </a:r>
            <a:r>
              <a:rPr lang="en-US" altLang="zh-CN" sz="2400" dirty="0"/>
              <a:t>&gt;&lt;/form&gt;</a:t>
            </a:r>
          </a:p>
        </p:txBody>
      </p:sp>
    </p:spTree>
    <p:extLst>
      <p:ext uri="{BB962C8B-B14F-4D97-AF65-F5344CB8AC3E}">
        <p14:creationId xmlns:p14="http://schemas.microsoft.com/office/powerpoint/2010/main" val="264593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Html.LabelFor</a:t>
            </a:r>
            <a:r>
              <a:rPr lang="en-US" altLang="zh-CN" sz="2400" dirty="0">
                <a:solidFill>
                  <a:srgbClr val="FF0000"/>
                </a:solidFill>
              </a:rPr>
              <a:t>( model =&gt; </a:t>
            </a:r>
            <a:r>
              <a:rPr lang="en-US" altLang="zh-CN" sz="2400" dirty="0" err="1">
                <a:solidFill>
                  <a:srgbClr val="FF0000"/>
                </a:solidFill>
              </a:rPr>
              <a:t>model.Title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                     new { @class = "control-label col-md-2" })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model =&gt; </a:t>
            </a:r>
            <a:r>
              <a:rPr lang="en-US" altLang="zh-CN" sz="2400" dirty="0" err="1"/>
              <a:t>model.Title</a:t>
            </a:r>
            <a:r>
              <a:rPr lang="zh-CN" altLang="en-US" sz="2400" dirty="0"/>
              <a:t>为</a:t>
            </a:r>
            <a:r>
              <a:rPr lang="en-US" altLang="zh-CN" sz="2400" dirty="0"/>
              <a:t>Lambda</a:t>
            </a:r>
            <a:r>
              <a:rPr lang="zh-CN" altLang="en-US" sz="2400" dirty="0"/>
              <a:t>表达式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在客户端生成一个</a:t>
            </a:r>
            <a:r>
              <a:rPr lang="en-US" altLang="zh-CN" sz="2400" dirty="0"/>
              <a:t>Label</a:t>
            </a:r>
            <a:r>
              <a:rPr lang="zh-CN" altLang="en-US" sz="2400" dirty="0"/>
              <a:t>标签：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&lt;label </a:t>
            </a:r>
            <a:r>
              <a:rPr lang="en-US" altLang="zh-CN" sz="2400" dirty="0">
                <a:solidFill>
                  <a:srgbClr val="00B050"/>
                </a:solidFill>
              </a:rPr>
              <a:t>class="control-label col-md-2" </a:t>
            </a:r>
            <a:r>
              <a:rPr lang="en-US" altLang="zh-CN" sz="2400" dirty="0">
                <a:solidFill>
                  <a:srgbClr val="0000FF"/>
                </a:solidFill>
              </a:rPr>
              <a:t>for="Title"</a:t>
            </a:r>
            <a:r>
              <a:rPr lang="en-US" altLang="zh-CN" sz="2400" dirty="0"/>
              <a:t>&gt;</a:t>
            </a:r>
            <a:r>
              <a:rPr lang="en-US" altLang="zh-CN" sz="2400" dirty="0">
                <a:solidFill>
                  <a:srgbClr val="0000FF"/>
                </a:solidFill>
              </a:rPr>
              <a:t>Title</a:t>
            </a:r>
            <a:r>
              <a:rPr lang="en-US" altLang="zh-CN" sz="2400" dirty="0"/>
              <a:t>&lt;/label&gt;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7380312" y="4797152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357274" y="5232797"/>
            <a:ext cx="2463198" cy="9853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显示的内容是系统根据实体类</a:t>
            </a:r>
            <a:r>
              <a:rPr lang="en-US" altLang="zh-CN" sz="1600" dirty="0"/>
              <a:t>Movie</a:t>
            </a:r>
            <a:r>
              <a:rPr lang="zh-CN" altLang="en-US" sz="1600" dirty="0"/>
              <a:t>自动生成的</a:t>
            </a:r>
            <a:endParaRPr lang="en-US" altLang="zh-CN" sz="1600" dirty="0"/>
          </a:p>
          <a:p>
            <a:pPr algn="ctr">
              <a:lnSpc>
                <a:spcPct val="125000"/>
              </a:lnSpc>
            </a:pPr>
            <a:r>
              <a:rPr lang="zh-CN" altLang="en-US" sz="1600" dirty="0"/>
              <a:t>（可以改进，见后页）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117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200" dirty="0"/>
              <a:t>改进显示信息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在实体类</a:t>
            </a:r>
            <a:r>
              <a:rPr lang="en-US" altLang="zh-CN" sz="2400" dirty="0">
                <a:solidFill>
                  <a:srgbClr val="FF0000"/>
                </a:solidFill>
              </a:rPr>
              <a:t>Movie</a:t>
            </a:r>
            <a:r>
              <a:rPr lang="zh-CN" altLang="en-US" sz="2400" dirty="0">
                <a:solidFill>
                  <a:srgbClr val="FF0000"/>
                </a:solidFill>
              </a:rPr>
              <a:t>的属性上设置 </a:t>
            </a:r>
            <a:r>
              <a:rPr lang="en-US" altLang="zh-CN" sz="2400" dirty="0">
                <a:solidFill>
                  <a:srgbClr val="FF0000"/>
                </a:solidFill>
              </a:rPr>
              <a:t>Display Name</a:t>
            </a:r>
            <a:r>
              <a:rPr lang="zh-CN" altLang="en-US" sz="2400" dirty="0">
                <a:solidFill>
                  <a:srgbClr val="FF0000"/>
                </a:solidFill>
              </a:rPr>
              <a:t>特性。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具体代码如下：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[Display(Name = "</a:t>
            </a:r>
            <a:r>
              <a:rPr lang="zh-CN" altLang="en-US" sz="2400" dirty="0">
                <a:solidFill>
                  <a:srgbClr val="0000FF"/>
                </a:solidFill>
              </a:rPr>
              <a:t>电影名称</a:t>
            </a:r>
            <a:r>
              <a:rPr lang="en-US" altLang="zh-CN" sz="2400" dirty="0">
                <a:solidFill>
                  <a:srgbClr val="0000FF"/>
                </a:solidFill>
              </a:rPr>
              <a:t>")]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public string Title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91880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Html.EditorFor</a:t>
            </a:r>
            <a:r>
              <a:rPr lang="en-US" altLang="zh-CN" sz="2400" dirty="0">
                <a:solidFill>
                  <a:srgbClr val="FF0000"/>
                </a:solidFill>
              </a:rPr>
              <a:t>(model =&gt; </a:t>
            </a:r>
            <a:r>
              <a:rPr lang="en-US" altLang="zh-CN" sz="2400" dirty="0" err="1">
                <a:solidFill>
                  <a:srgbClr val="FF0000"/>
                </a:solidFill>
              </a:rPr>
              <a:t>model.Title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model =&gt; </a:t>
            </a:r>
            <a:r>
              <a:rPr lang="en-US" altLang="zh-CN" sz="2400" dirty="0" err="1"/>
              <a:t>model.Title</a:t>
            </a:r>
            <a:r>
              <a:rPr lang="zh-CN" altLang="en-US" sz="2400" dirty="0"/>
              <a:t>为</a:t>
            </a:r>
            <a:r>
              <a:rPr lang="en-US" altLang="zh-CN" sz="2400" dirty="0"/>
              <a:t>Lambda</a:t>
            </a:r>
            <a:r>
              <a:rPr lang="zh-CN" altLang="en-US" sz="2400" dirty="0"/>
              <a:t>表达式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通过读取特性值</a:t>
            </a:r>
            <a:r>
              <a:rPr lang="en-US" altLang="zh-CN" sz="2400" dirty="0"/>
              <a:t>(</a:t>
            </a:r>
            <a:r>
              <a:rPr lang="zh-CN" altLang="en-US" sz="2400" dirty="0"/>
              <a:t>实体类属性类型</a:t>
            </a:r>
            <a:r>
              <a:rPr lang="en-US" altLang="zh-CN" sz="2400" dirty="0"/>
              <a:t>)</a:t>
            </a:r>
            <a:r>
              <a:rPr lang="zh-CN" altLang="en-US" sz="2400" dirty="0"/>
              <a:t>生成</a:t>
            </a:r>
            <a:r>
              <a:rPr lang="en-US" altLang="zh-CN" sz="2400" dirty="0"/>
              <a:t>Input</a:t>
            </a:r>
            <a:r>
              <a:rPr lang="zh-CN" altLang="en-US" sz="2400" dirty="0"/>
              <a:t>元素：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&lt;input class="text-box single-line" </a:t>
            </a:r>
            <a:r>
              <a:rPr lang="en-US" altLang="zh-CN" sz="2400" dirty="0">
                <a:solidFill>
                  <a:srgbClr val="0000FF"/>
                </a:solidFill>
              </a:rPr>
              <a:t>id="Title" name="Title" </a:t>
            </a:r>
            <a:r>
              <a:rPr lang="en-US" altLang="zh-CN" sz="2400" dirty="0">
                <a:solidFill>
                  <a:srgbClr val="FF0000"/>
                </a:solidFill>
              </a:rPr>
              <a:t>type="text" </a:t>
            </a:r>
            <a:r>
              <a:rPr lang="en-US" altLang="zh-CN" sz="2400" dirty="0">
                <a:solidFill>
                  <a:srgbClr val="0000FF"/>
                </a:solidFill>
              </a:rPr>
              <a:t>value=""</a:t>
            </a:r>
            <a:r>
              <a:rPr lang="en-US" altLang="zh-CN" sz="2400" dirty="0"/>
              <a:t> /&gt;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28755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3 -- </a:t>
            </a:r>
            <a:r>
              <a:rPr lang="zh-CN" altLang="en-US" sz="3200" dirty="0"/>
              <a:t>增加实体属性类型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如果在</a:t>
            </a:r>
            <a:r>
              <a:rPr lang="en-US" altLang="zh-CN" sz="2400" dirty="0"/>
              <a:t>Movie</a:t>
            </a:r>
            <a:r>
              <a:rPr lang="zh-CN" altLang="en-US" sz="2400" dirty="0"/>
              <a:t>实体类的</a:t>
            </a:r>
            <a:r>
              <a:rPr lang="en-US" altLang="zh-CN" sz="2400" dirty="0"/>
              <a:t>Title</a:t>
            </a:r>
            <a:r>
              <a:rPr lang="zh-CN" altLang="en-US" sz="2400" dirty="0"/>
              <a:t>属性上添加</a:t>
            </a:r>
            <a:r>
              <a:rPr lang="en-US" altLang="zh-CN" sz="2400" dirty="0"/>
              <a:t>DataType</a:t>
            </a:r>
            <a:r>
              <a:rPr lang="zh-CN" altLang="en-US" sz="2400" dirty="0"/>
              <a:t>类型：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[DataType(</a:t>
            </a:r>
            <a:r>
              <a:rPr lang="en-US" altLang="zh-CN" sz="2400" dirty="0" err="1">
                <a:solidFill>
                  <a:srgbClr val="FF0000"/>
                </a:solidFill>
              </a:rPr>
              <a:t>DataType.MultilineText</a:t>
            </a:r>
            <a:r>
              <a:rPr lang="en-US" altLang="zh-CN" sz="2400" dirty="0">
                <a:solidFill>
                  <a:srgbClr val="FF0000"/>
                </a:solidFill>
              </a:rPr>
              <a:t>)]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public string Title { get; set; }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那么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@</a:t>
            </a:r>
            <a:r>
              <a:rPr lang="en-US" altLang="zh-CN" sz="2400" dirty="0" err="1"/>
              <a:t>Html.EditorFor</a:t>
            </a:r>
            <a:r>
              <a:rPr lang="en-US" altLang="zh-CN" sz="2400" dirty="0"/>
              <a:t>(model =&gt; </a:t>
            </a:r>
            <a:r>
              <a:rPr lang="en-US" altLang="zh-CN" sz="2400" dirty="0" err="1"/>
              <a:t>model.Title</a:t>
            </a:r>
            <a:r>
              <a:rPr lang="en-US" altLang="zh-CN" sz="2400" dirty="0"/>
              <a:t>)</a:t>
            </a:r>
            <a:r>
              <a:rPr lang="zh-CN" altLang="en-US" sz="2400" dirty="0"/>
              <a:t>生成</a:t>
            </a:r>
            <a:r>
              <a:rPr lang="en-US" altLang="zh-CN" sz="2400" dirty="0" err="1"/>
              <a:t>TextArea</a:t>
            </a:r>
            <a:r>
              <a:rPr lang="zh-CN" altLang="en-US" sz="2400" dirty="0"/>
              <a:t>元素：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en-US" altLang="zh-CN" sz="2400" dirty="0" err="1">
                <a:solidFill>
                  <a:srgbClr val="0000FF"/>
                </a:solidFill>
              </a:rPr>
              <a:t>textarea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class="text-box multi-line"</a:t>
            </a:r>
            <a:r>
              <a:rPr lang="zh-CN" altLang="en-US" sz="2400" dirty="0"/>
              <a:t> </a:t>
            </a:r>
            <a:r>
              <a:rPr lang="en-US" altLang="zh-CN" sz="2400" dirty="0"/>
              <a:t>id="Title"</a:t>
            </a:r>
            <a:r>
              <a:rPr lang="zh-CN" altLang="en-US" sz="2400" dirty="0"/>
              <a:t> </a:t>
            </a:r>
            <a:r>
              <a:rPr lang="en-US" altLang="zh-CN" sz="2400" dirty="0"/>
              <a:t>name="Title"&gt;</a:t>
            </a:r>
            <a:endParaRPr lang="zh-CN" altLang="en-US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&lt;/</a:t>
            </a:r>
            <a:r>
              <a:rPr lang="en-US" altLang="zh-CN" sz="2400" dirty="0" err="1">
                <a:solidFill>
                  <a:srgbClr val="0000FF"/>
                </a:solidFill>
              </a:rPr>
              <a:t>textarea</a:t>
            </a:r>
            <a:r>
              <a:rPr lang="en-US" altLang="zh-CN" sz="2400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130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200" dirty="0"/>
              <a:t>第</a:t>
            </a:r>
            <a:r>
              <a:rPr lang="en-US" altLang="zh-CN" sz="3200" dirty="0"/>
              <a:t>11</a:t>
            </a:r>
            <a:r>
              <a:rPr lang="zh-CN" altLang="en-US" sz="3200" dirty="0"/>
              <a:t>章  </a:t>
            </a:r>
            <a:r>
              <a:rPr lang="en-US" altLang="zh-CN" sz="3200" dirty="0"/>
              <a:t>MVC</a:t>
            </a:r>
            <a:r>
              <a:rPr lang="zh-CN" altLang="en-US" sz="3200" dirty="0"/>
              <a:t>深入编程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dirty="0"/>
              <a:t>11.1  </a:t>
            </a:r>
            <a:r>
              <a:rPr lang="zh-CN" altLang="en-US" dirty="0">
                <a:hlinkClick r:id="rId2" action="ppaction://hlinksldjump"/>
              </a:rPr>
              <a:t>创建数据模型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11.2  </a:t>
            </a:r>
            <a:r>
              <a:rPr lang="zh-CN" altLang="en-US" dirty="0">
                <a:hlinkClick r:id="rId3" action="ppaction://hlinksldjump"/>
              </a:rPr>
              <a:t>添加控制器和视图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11.3  </a:t>
            </a:r>
            <a:r>
              <a:rPr lang="en-US" altLang="zh-CN" dirty="0">
                <a:hlinkClick r:id="rId4" action="ppaction://hlinksldjump"/>
              </a:rPr>
              <a:t>HtmlHelper</a:t>
            </a:r>
            <a:r>
              <a:rPr lang="zh-CN" altLang="en-US" dirty="0">
                <a:hlinkClick r:id="rId4" action="ppaction://hlinksldjump"/>
              </a:rPr>
              <a:t>类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11.4  </a:t>
            </a:r>
            <a:r>
              <a:rPr lang="zh-CN" altLang="en-US" dirty="0">
                <a:hlinkClick r:id="rId5" action="ppaction://hlinksldjump"/>
              </a:rPr>
              <a:t>数据验证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r>
              <a:rPr lang="en-US" altLang="zh-CN" dirty="0"/>
              <a:t>11.5  </a:t>
            </a:r>
            <a:r>
              <a:rPr lang="zh-CN" altLang="en-US" dirty="0">
                <a:hlinkClick r:id="rId6" action="ppaction://hlinksldjump"/>
              </a:rPr>
              <a:t>视图使用</a:t>
            </a:r>
            <a:r>
              <a:rPr lang="en-US" altLang="zh-CN" dirty="0">
                <a:hlinkClick r:id="rId6" action="ppaction://hlinksldjump"/>
              </a:rPr>
              <a:t>jQuery UI</a:t>
            </a:r>
            <a:endParaRPr lang="en-US" altLang="zh-CN" dirty="0"/>
          </a:p>
          <a:p>
            <a:pPr>
              <a:lnSpc>
                <a:spcPct val="12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422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Html.ActionLink</a:t>
            </a:r>
            <a:r>
              <a:rPr lang="en-US" altLang="zh-CN" sz="2400" dirty="0">
                <a:solidFill>
                  <a:srgbClr val="FF0000"/>
                </a:solidFill>
              </a:rPr>
              <a:t>("Back to List", "Index")  -- </a:t>
            </a:r>
            <a:r>
              <a:rPr lang="zh-CN" altLang="en-US" sz="2400" dirty="0">
                <a:solidFill>
                  <a:srgbClr val="FF0000"/>
                </a:solidFill>
              </a:rPr>
              <a:t>用法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在客户端生成一个</a:t>
            </a:r>
            <a:r>
              <a:rPr lang="en-US" altLang="zh-CN" sz="2400" dirty="0"/>
              <a:t>a</a:t>
            </a:r>
            <a:r>
              <a:rPr lang="zh-CN" altLang="en-US" sz="2400" dirty="0"/>
              <a:t>元素：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 &lt;a </a:t>
            </a:r>
            <a:r>
              <a:rPr lang="en-US" altLang="zh-CN" sz="2400" dirty="0" err="1">
                <a:solidFill>
                  <a:srgbClr val="0000FF"/>
                </a:solidFill>
              </a:rPr>
              <a:t>href</a:t>
            </a:r>
            <a:r>
              <a:rPr lang="en-US" altLang="zh-CN" sz="2400" dirty="0">
                <a:solidFill>
                  <a:srgbClr val="0000FF"/>
                </a:solidFill>
              </a:rPr>
              <a:t>="/Movies/Index"</a:t>
            </a:r>
            <a:r>
              <a:rPr lang="en-US" altLang="zh-CN" sz="2400" dirty="0"/>
              <a:t>&gt;Back to List&lt;/a&gt;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4082870" y="2060848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650822" y="2344918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linkText</a:t>
            </a:r>
            <a:endParaRPr lang="en-US" altLang="zh-CN" sz="16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587575" y="2060848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932040" y="2344918"/>
            <a:ext cx="128868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actionName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95916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4</a:t>
            </a:r>
            <a:r>
              <a:rPr lang="zh-CN" altLang="en-US" sz="3200" dirty="0"/>
              <a:t>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Html.ActionLink</a:t>
            </a:r>
            <a:r>
              <a:rPr lang="en-US" altLang="zh-CN" sz="2400" dirty="0">
                <a:solidFill>
                  <a:srgbClr val="FF0000"/>
                </a:solidFill>
              </a:rPr>
              <a:t>("Edit", "Edit", new { id=item.ID }) -- </a:t>
            </a:r>
            <a:r>
              <a:rPr lang="zh-CN" altLang="en-US" sz="2400" dirty="0">
                <a:solidFill>
                  <a:srgbClr val="FF0000"/>
                </a:solidFill>
              </a:rPr>
              <a:t>用法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在客户端生成一个</a:t>
            </a:r>
            <a:r>
              <a:rPr lang="en-US" altLang="zh-CN" sz="2400" dirty="0"/>
              <a:t>a</a:t>
            </a:r>
            <a:r>
              <a:rPr lang="zh-CN" altLang="en-US" sz="2400" dirty="0"/>
              <a:t>元素（假设</a:t>
            </a:r>
            <a:r>
              <a:rPr lang="en-US" altLang="zh-CN" sz="2400" dirty="0"/>
              <a:t>id=10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 &lt;a </a:t>
            </a:r>
            <a:r>
              <a:rPr lang="en-US" altLang="zh-CN" sz="2400" dirty="0" err="1">
                <a:solidFill>
                  <a:srgbClr val="0000FF"/>
                </a:solidFill>
              </a:rPr>
              <a:t>href</a:t>
            </a:r>
            <a:r>
              <a:rPr lang="en-US" altLang="zh-CN" sz="2400" dirty="0">
                <a:solidFill>
                  <a:srgbClr val="0000FF"/>
                </a:solidFill>
              </a:rPr>
              <a:t>="Movies/Edit/10"</a:t>
            </a:r>
            <a:r>
              <a:rPr lang="en-US" altLang="zh-CN" sz="2400" dirty="0"/>
              <a:t>&gt;Edit&lt;/a&gt;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200117" y="2064810"/>
            <a:ext cx="216024" cy="4202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2768069" y="2424850"/>
            <a:ext cx="86409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linkText</a:t>
            </a:r>
            <a:endParaRPr lang="en-US" altLang="zh-CN" sz="1600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4359708" y="2140780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704173" y="2424850"/>
            <a:ext cx="1288681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actionName</a:t>
            </a:r>
            <a:endParaRPr lang="en-US" altLang="zh-CN" sz="16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091631" y="2136818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436096" y="2420888"/>
            <a:ext cx="1288681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 err="1"/>
              <a:t>routeValues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89500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控件示例</a:t>
            </a: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373616" cy="4248497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</a:t>
            </a:r>
            <a:r>
              <a:rPr lang="en-US" altLang="zh-CN" sz="2400" dirty="0" err="1">
                <a:solidFill>
                  <a:srgbClr val="FF0000"/>
                </a:solidFill>
              </a:rPr>
              <a:t>Html.ValidationMessageFor</a:t>
            </a:r>
            <a:r>
              <a:rPr lang="en-US" altLang="zh-CN" sz="2400" dirty="0">
                <a:solidFill>
                  <a:srgbClr val="FF0000"/>
                </a:solidFill>
              </a:rPr>
              <a:t>(model =&gt; </a:t>
            </a:r>
            <a:r>
              <a:rPr lang="en-US" altLang="zh-CN" sz="2400" dirty="0" err="1">
                <a:solidFill>
                  <a:srgbClr val="FF0000"/>
                </a:solidFill>
              </a:rPr>
              <a:t>model.Title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model =&gt; </a:t>
            </a:r>
            <a:r>
              <a:rPr lang="en-US" altLang="zh-CN" sz="2400" dirty="0" err="1"/>
              <a:t>model.Title</a:t>
            </a:r>
            <a:r>
              <a:rPr lang="zh-CN" altLang="en-US" sz="2400" dirty="0"/>
              <a:t>为</a:t>
            </a:r>
            <a:r>
              <a:rPr lang="en-US" altLang="zh-CN" sz="2400" dirty="0"/>
              <a:t>Lambda</a:t>
            </a:r>
            <a:r>
              <a:rPr lang="zh-CN" altLang="en-US" sz="2400" dirty="0"/>
              <a:t>表达式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作用：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/>
              <a:t>显示属于该属性的验证信息，生成</a:t>
            </a:r>
            <a:r>
              <a:rPr lang="en-US" altLang="zh-CN" sz="2400" dirty="0"/>
              <a:t>span</a:t>
            </a:r>
            <a:r>
              <a:rPr lang="zh-CN" altLang="en-US" sz="2400" dirty="0"/>
              <a:t>元素：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400" dirty="0"/>
              <a:t> &lt;span class="field-validation-valid" data-</a:t>
            </a:r>
            <a:r>
              <a:rPr lang="en-US" altLang="zh-CN" sz="2400" dirty="0" err="1"/>
              <a:t>valmsg</a:t>
            </a:r>
            <a:r>
              <a:rPr lang="en-US" altLang="zh-CN" sz="2400" dirty="0"/>
              <a:t>-for="Title" data-</a:t>
            </a:r>
            <a:r>
              <a:rPr lang="en-US" altLang="zh-CN" sz="2400" dirty="0" err="1"/>
              <a:t>valmsg</a:t>
            </a:r>
            <a:r>
              <a:rPr lang="en-US" altLang="zh-CN" sz="2400" dirty="0"/>
              <a:t>-replace="true"&gt;&lt;/span&gt;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4860032" y="5229200"/>
            <a:ext cx="3024336" cy="43858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800" dirty="0"/>
              <a:t>如何设置和显示验证信息？</a:t>
            </a:r>
            <a:endParaRPr lang="en-US" altLang="zh-CN" sz="1800" dirty="0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475538" y="5948709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611990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11.4  </a:t>
            </a:r>
            <a:r>
              <a:rPr lang="zh-CN" altLang="en-US" sz="3200" dirty="0"/>
              <a:t>数据验证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数据验证：是指确认要输入数据对象中的值是否遵从数据集的约束，以及是否遵从为应用程序所建立的规则的过程。</a:t>
            </a:r>
            <a:endParaRPr lang="en-US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1068576" y="3013792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客户端验证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8576" y="4253026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服务器端验证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899592" y="3212976"/>
            <a:ext cx="168984" cy="1249947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47664" y="3419708"/>
            <a:ext cx="6745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C3300"/>
                </a:solidFill>
                <a:latin typeface="arial" panose="020B0604020202020204" pitchFamily="34" charset="0"/>
              </a:rPr>
              <a:t>直接在客户端执行</a:t>
            </a:r>
            <a:r>
              <a:rPr lang="en-US" altLang="zh-CN" sz="1800" dirty="0">
                <a:solidFill>
                  <a:srgbClr val="CC3300"/>
                </a:solidFill>
                <a:latin typeface="arial" panose="020B0604020202020204" pitchFamily="34" charset="0"/>
              </a:rPr>
              <a:t>JS</a:t>
            </a:r>
            <a:r>
              <a:rPr lang="zh-CN" altLang="en-US" sz="1800" dirty="0">
                <a:solidFill>
                  <a:srgbClr val="CC3300"/>
                </a:solidFill>
                <a:latin typeface="arial" panose="020B0604020202020204" pitchFamily="34" charset="0"/>
              </a:rPr>
              <a:t>验证，不符合要求的信息不会提交到服务器，从而减轻服务器端负担。</a:t>
            </a:r>
            <a:endParaRPr lang="zh-CN" altLang="en-US" sz="1800" dirty="0">
              <a:solidFill>
                <a:srgbClr val="CC33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4725144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C3300"/>
                </a:solidFill>
                <a:latin typeface="arial" panose="020B0604020202020204" pitchFamily="34" charset="0"/>
              </a:rPr>
              <a:t>页面将验证信息传回服务器端，服务器端进行验证，并将验证的结果发送回客户端。</a:t>
            </a:r>
            <a:endParaRPr lang="zh-CN" altLang="en-US" sz="18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0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1. </a:t>
            </a:r>
            <a:r>
              <a:rPr lang="zh-CN" altLang="en-US" sz="3200" dirty="0"/>
              <a:t>定义验证规则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Model</a:t>
            </a:r>
            <a:r>
              <a:rPr lang="zh-CN" altLang="en-US" sz="2400" dirty="0"/>
              <a:t>属性添加内置验证特性，常用的四个：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[Required]</a:t>
            </a:r>
            <a:r>
              <a:rPr lang="zh-CN" altLang="en-US" sz="2400" dirty="0"/>
              <a:t>、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StringLength</a:t>
            </a:r>
            <a:r>
              <a:rPr lang="en-US" altLang="zh-CN" sz="2400" dirty="0"/>
              <a:t>]</a:t>
            </a:r>
            <a:r>
              <a:rPr lang="zh-CN" altLang="en-US" sz="2400" dirty="0"/>
              <a:t>、</a:t>
            </a:r>
            <a:r>
              <a:rPr lang="en-US" altLang="zh-CN" sz="2400" dirty="0"/>
              <a:t>[Range]</a:t>
            </a:r>
            <a:r>
              <a:rPr lang="zh-CN" altLang="en-US" sz="2400" dirty="0"/>
              <a:t>和 </a:t>
            </a:r>
            <a:r>
              <a:rPr lang="en-US" altLang="zh-CN" sz="2400" dirty="0"/>
              <a:t>[</a:t>
            </a:r>
            <a:r>
              <a:rPr lang="en-US" altLang="zh-CN" sz="2400" dirty="0" err="1"/>
              <a:t>RegularExpression</a:t>
            </a:r>
            <a:r>
              <a:rPr lang="en-US" altLang="zh-CN" sz="2400" dirty="0"/>
              <a:t>]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267095" y="2640874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25252" y="2924944"/>
            <a:ext cx="661296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必填</a:t>
            </a:r>
            <a:endParaRPr lang="en-US" altLang="zh-CN" sz="1600" dirty="0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113643" y="2644773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627784" y="2928843"/>
            <a:ext cx="100811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字符长度</a:t>
            </a:r>
            <a:endParaRPr lang="en-US" altLang="zh-CN" sz="1600" dirty="0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5044635" y="2640874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487619" y="2969947"/>
            <a:ext cx="1114032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数据范围</a:t>
            </a:r>
            <a:endParaRPr lang="en-US" altLang="zh-CN" sz="16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7352233" y="2650801"/>
            <a:ext cx="0" cy="344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99220" y="2995078"/>
            <a:ext cx="1306026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正则式验证</a:t>
            </a:r>
            <a:endParaRPr lang="en-US" altLang="zh-CN" sz="1600" dirty="0"/>
          </a:p>
        </p:txBody>
      </p:sp>
      <p:sp>
        <p:nvSpPr>
          <p:cNvPr id="19" name="矩形 18"/>
          <p:cNvSpPr/>
          <p:nvPr/>
        </p:nvSpPr>
        <p:spPr>
          <a:xfrm>
            <a:off x="3818335" y="1052736"/>
            <a:ext cx="4642097" cy="40011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dirty="0"/>
              <a:t>using </a:t>
            </a:r>
            <a:r>
              <a:rPr lang="en-US" altLang="zh-CN" sz="1600" dirty="0" err="1"/>
              <a:t>System.ComponentModel.DataAnnotations</a:t>
            </a:r>
            <a:r>
              <a:rPr lang="en-US" altLang="zh-CN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93583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568" y="692696"/>
            <a:ext cx="7200800" cy="61324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/>
              <a:t>public class Movie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400" dirty="0"/>
              <a:t>{       </a:t>
            </a:r>
            <a:r>
              <a:rPr lang="en-US" altLang="zh-CN" sz="1400" dirty="0">
                <a:solidFill>
                  <a:srgbClr val="FF0000"/>
                </a:solidFill>
              </a:rPr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int</a:t>
            </a:r>
            <a:r>
              <a:rPr lang="en-US" altLang="zh-CN" sz="1400" dirty="0">
                <a:solidFill>
                  <a:srgbClr val="FF0000"/>
                </a:solidFill>
              </a:rPr>
              <a:t> ID { get; set; }</a:t>
            </a:r>
          </a:p>
          <a:p>
            <a:pPr>
              <a:lnSpc>
                <a:spcPct val="125000"/>
              </a:lnSpc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0000FF"/>
                </a:solidFill>
              </a:rPr>
              <a:t>[Display(Name = "</a:t>
            </a:r>
            <a:r>
              <a:rPr lang="zh-CN" altLang="en-US" sz="1400" dirty="0">
                <a:solidFill>
                  <a:srgbClr val="0000FF"/>
                </a:solidFill>
              </a:rPr>
              <a:t>电影名称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[Required(</a:t>
            </a:r>
            <a:r>
              <a:rPr lang="en-US" altLang="zh-CN" sz="1400" dirty="0" err="1">
                <a:solidFill>
                  <a:srgbClr val="0000FF"/>
                </a:solidFill>
              </a:rPr>
              <a:t>ErrorMessage</a:t>
            </a:r>
            <a:r>
              <a:rPr lang="en-US" altLang="zh-CN" sz="1400" dirty="0">
                <a:solidFill>
                  <a:srgbClr val="0000FF"/>
                </a:solidFill>
              </a:rPr>
              <a:t>="</a:t>
            </a:r>
            <a:r>
              <a:rPr lang="zh-CN" altLang="en-US" sz="1400" dirty="0">
                <a:solidFill>
                  <a:srgbClr val="0000FF"/>
                </a:solidFill>
              </a:rPr>
              <a:t>必填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</a:t>
            </a:r>
            <a:r>
              <a:rPr lang="en-US" altLang="zh-CN" sz="1400" dirty="0" err="1">
                <a:solidFill>
                  <a:srgbClr val="0000FF"/>
                </a:solidFill>
              </a:rPr>
              <a:t>StringLength</a:t>
            </a:r>
            <a:r>
              <a:rPr lang="en-US" altLang="zh-CN" sz="1400" dirty="0">
                <a:solidFill>
                  <a:srgbClr val="0000FF"/>
                </a:solidFill>
              </a:rPr>
              <a:t>(60, </a:t>
            </a:r>
            <a:r>
              <a:rPr lang="en-US" altLang="zh-CN" sz="1400" dirty="0" err="1">
                <a:solidFill>
                  <a:srgbClr val="0000FF"/>
                </a:solidFill>
              </a:rPr>
              <a:t>MinimumLength</a:t>
            </a:r>
            <a:r>
              <a:rPr lang="en-US" altLang="zh-CN" sz="1400" dirty="0">
                <a:solidFill>
                  <a:srgbClr val="0000FF"/>
                </a:solidFill>
              </a:rPr>
              <a:t> = 3, </a:t>
            </a:r>
            <a:r>
              <a:rPr lang="en-US" altLang="zh-CN" sz="1400" dirty="0" err="1">
                <a:solidFill>
                  <a:srgbClr val="0000FF"/>
                </a:solidFill>
              </a:rPr>
              <a:t>ErrorMessage</a:t>
            </a:r>
            <a:r>
              <a:rPr lang="en-US" altLang="zh-CN" sz="1400" dirty="0">
                <a:solidFill>
                  <a:srgbClr val="0000FF"/>
                </a:solidFill>
              </a:rPr>
              <a:t> = "</a:t>
            </a:r>
            <a:r>
              <a:rPr lang="zh-CN" altLang="en-US" sz="1400" dirty="0">
                <a:solidFill>
                  <a:srgbClr val="0000FF"/>
                </a:solidFill>
              </a:rPr>
              <a:t>必须是</a:t>
            </a:r>
            <a:r>
              <a:rPr lang="en-US" altLang="zh-CN" sz="1400" dirty="0">
                <a:solidFill>
                  <a:srgbClr val="0000FF"/>
                </a:solidFill>
              </a:rPr>
              <a:t>[3,60]</a:t>
            </a:r>
            <a:r>
              <a:rPr lang="zh-CN" altLang="en-US" sz="1400" dirty="0">
                <a:solidFill>
                  <a:srgbClr val="0000FF"/>
                </a:solidFill>
              </a:rPr>
              <a:t>个字符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FF0000"/>
                </a:solidFill>
              </a:rPr>
              <a:t>public string Title { get; set; }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[Display(Name="</a:t>
            </a:r>
            <a:r>
              <a:rPr lang="zh-CN" altLang="en-US" sz="1400" dirty="0">
                <a:solidFill>
                  <a:srgbClr val="0000FF"/>
                </a:solidFill>
              </a:rPr>
              <a:t>上映日期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[DataType(</a:t>
            </a:r>
            <a:r>
              <a:rPr lang="en-US" altLang="zh-CN" sz="1400" dirty="0" err="1">
                <a:solidFill>
                  <a:srgbClr val="0000FF"/>
                </a:solidFill>
              </a:rPr>
              <a:t>DataType.Date</a:t>
            </a:r>
            <a:r>
              <a:rPr lang="en-US" altLang="zh-CN" sz="1400" dirty="0">
                <a:solidFill>
                  <a:srgbClr val="0000FF"/>
                </a:solidFill>
              </a:rPr>
              <a:t>)]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FF0000"/>
                </a:solidFill>
              </a:rPr>
              <a:t>public </a:t>
            </a:r>
            <a:r>
              <a:rPr lang="en-US" altLang="zh-CN" sz="1400" dirty="0" err="1">
                <a:solidFill>
                  <a:srgbClr val="FF0000"/>
                </a:solidFill>
              </a:rPr>
              <a:t>DateTime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ReleaseDate</a:t>
            </a:r>
            <a:r>
              <a:rPr lang="en-US" altLang="zh-CN" sz="1400" dirty="0">
                <a:solidFill>
                  <a:srgbClr val="FF0000"/>
                </a:solidFill>
              </a:rPr>
              <a:t> { get; set; }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[Display(Name = "</a:t>
            </a:r>
            <a:r>
              <a:rPr lang="zh-CN" altLang="en-US" sz="1400" dirty="0">
                <a:solidFill>
                  <a:srgbClr val="0000FF"/>
                </a:solidFill>
              </a:rPr>
              <a:t>电影类型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[Required]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FF0000"/>
                </a:solidFill>
              </a:rPr>
              <a:t>public string Genre { get; set; }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[Display(Name = "</a:t>
            </a:r>
            <a:r>
              <a:rPr lang="zh-CN" altLang="en-US" sz="1400" dirty="0">
                <a:solidFill>
                  <a:srgbClr val="0000FF"/>
                </a:solidFill>
              </a:rPr>
              <a:t>电影票价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[Range(1,100)]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[DataType(</a:t>
            </a:r>
            <a:r>
              <a:rPr lang="en-US" altLang="zh-CN" sz="1400" dirty="0" err="1">
                <a:solidFill>
                  <a:srgbClr val="0000FF"/>
                </a:solidFill>
              </a:rPr>
              <a:t>DataType.Currency</a:t>
            </a:r>
            <a:r>
              <a:rPr lang="en-US" altLang="zh-CN" sz="1400" dirty="0">
                <a:solidFill>
                  <a:srgbClr val="0000FF"/>
                </a:solidFill>
              </a:rPr>
              <a:t>)]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400" dirty="0">
                <a:solidFill>
                  <a:srgbClr val="FF0000"/>
                </a:solidFill>
              </a:rPr>
              <a:t>        public decimal Price { get; set; }</a:t>
            </a:r>
          </a:p>
          <a:p>
            <a:pPr>
              <a:lnSpc>
                <a:spcPct val="125000"/>
              </a:lnSpc>
            </a:pPr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0000FF"/>
                </a:solidFill>
              </a:rPr>
              <a:t>[Display(Name = "</a:t>
            </a:r>
            <a:r>
              <a:rPr lang="zh-CN" altLang="en-US" sz="1400" dirty="0">
                <a:solidFill>
                  <a:srgbClr val="0000FF"/>
                </a:solidFill>
              </a:rPr>
              <a:t>电影分级</a:t>
            </a:r>
            <a:r>
              <a:rPr lang="en-US" altLang="zh-CN" sz="1400" dirty="0">
                <a:solidFill>
                  <a:srgbClr val="0000FF"/>
                </a:solidFill>
              </a:rPr>
              <a:t>")]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</a:t>
            </a:r>
            <a:r>
              <a:rPr lang="en-US" altLang="zh-CN" sz="1400" dirty="0" err="1">
                <a:solidFill>
                  <a:srgbClr val="0000FF"/>
                </a:solidFill>
              </a:rPr>
              <a:t>StringLength</a:t>
            </a:r>
            <a:r>
              <a:rPr lang="en-US" altLang="zh-CN" sz="1400" dirty="0">
                <a:solidFill>
                  <a:srgbClr val="0000FF"/>
                </a:solidFill>
              </a:rPr>
              <a:t>(5)]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0000FF"/>
                </a:solidFill>
              </a:rPr>
              <a:t>        [Required]</a:t>
            </a:r>
          </a:p>
          <a:p>
            <a:pPr>
              <a:lnSpc>
                <a:spcPct val="125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        public string Rating { get; set; }</a:t>
            </a:r>
          </a:p>
          <a:p>
            <a:pPr>
              <a:lnSpc>
                <a:spcPct val="125000"/>
              </a:lnSpc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755576" y="220578"/>
            <a:ext cx="3544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验证规则示例 </a:t>
            </a:r>
            <a:r>
              <a:rPr lang="en-US" altLang="zh-CN" b="1" dirty="0">
                <a:solidFill>
                  <a:schemeClr val="bg1"/>
                </a:solidFill>
              </a:rPr>
              <a:t>-- Movie</a:t>
            </a:r>
            <a:r>
              <a:rPr lang="zh-CN" altLang="en-US" b="1" dirty="0">
                <a:solidFill>
                  <a:schemeClr val="bg1"/>
                </a:solidFill>
              </a:rPr>
              <a:t>实体类</a:t>
            </a:r>
          </a:p>
        </p:txBody>
      </p:sp>
      <p:sp>
        <p:nvSpPr>
          <p:cNvPr id="19" name="矩形 18"/>
          <p:cNvSpPr/>
          <p:nvPr/>
        </p:nvSpPr>
        <p:spPr>
          <a:xfrm>
            <a:off x="3969755" y="2270622"/>
            <a:ext cx="530237" cy="3005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属性</a:t>
            </a:r>
            <a:endParaRPr lang="en-US" altLang="zh-CN" sz="1200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491880" y="2348880"/>
            <a:ext cx="432048" cy="72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300136" y="1484784"/>
            <a:ext cx="1928048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必填和数据长度验证信息</a:t>
            </a:r>
            <a:endParaRPr lang="en-US" altLang="zh-CN" sz="1200" dirty="0"/>
          </a:p>
        </p:txBody>
      </p:sp>
      <p:sp>
        <p:nvSpPr>
          <p:cNvPr id="22" name="矩形 21"/>
          <p:cNvSpPr/>
          <p:nvPr/>
        </p:nvSpPr>
        <p:spPr>
          <a:xfrm>
            <a:off x="3851920" y="4401108"/>
            <a:ext cx="1530388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数据范围验证信息</a:t>
            </a:r>
            <a:endParaRPr lang="en-US" altLang="zh-CN" sz="1200" dirty="0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895055" y="1646366"/>
            <a:ext cx="388913" cy="1255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450158" y="4581128"/>
            <a:ext cx="1401762" cy="6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022830" y="5572948"/>
            <a:ext cx="1917322" cy="3231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必填和数据长度验证信息</a:t>
            </a:r>
            <a:endParaRPr lang="en-US" altLang="zh-CN" sz="1200" dirty="0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567280" y="5752097"/>
            <a:ext cx="1401762" cy="6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297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2. </a:t>
            </a:r>
            <a:r>
              <a:rPr lang="zh-CN" altLang="en-US" sz="3200" dirty="0"/>
              <a:t>客户端验证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引入</a:t>
            </a:r>
            <a:r>
              <a:rPr lang="en-US" altLang="zh-CN" sz="2400" dirty="0"/>
              <a:t>JS</a:t>
            </a:r>
            <a:r>
              <a:rPr lang="zh-CN" altLang="en-US" sz="2400" dirty="0"/>
              <a:t>脚本支持：</a:t>
            </a:r>
            <a:endParaRPr lang="en-US" altLang="zh-CN" sz="24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scripts/jquery.validate.min.js </a:t>
            </a:r>
            <a:r>
              <a:rPr lang="zh-CN" altLang="en-US" sz="2000" dirty="0"/>
              <a:t>和</a:t>
            </a:r>
            <a:endParaRPr lang="en-US" altLang="zh-CN" sz="2000" dirty="0"/>
          </a:p>
          <a:p>
            <a:pPr marL="400050" lvl="1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scripts/jquery.validate.unobtrusive.min.js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400" dirty="0"/>
              <a:t>本例直接在</a:t>
            </a:r>
            <a:r>
              <a:rPr lang="en-US" altLang="zh-CN" sz="2400" dirty="0" err="1"/>
              <a:t>cshtml</a:t>
            </a:r>
            <a:r>
              <a:rPr lang="zh-CN" altLang="en-US" sz="2400" dirty="0"/>
              <a:t>页面中添加语句：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@section Scripts {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en-US" altLang="zh-CN" sz="2400" u="sng" dirty="0">
                <a:solidFill>
                  <a:srgbClr val="FF0000"/>
                </a:solidFill>
              </a:rPr>
              <a:t>@</a:t>
            </a:r>
            <a:r>
              <a:rPr lang="en-US" altLang="zh-CN" sz="2400" u="sng" dirty="0" err="1">
                <a:solidFill>
                  <a:srgbClr val="FF0000"/>
                </a:solidFill>
              </a:rPr>
              <a:t>Scripts.Render</a:t>
            </a:r>
            <a:r>
              <a:rPr lang="en-US" altLang="zh-CN" sz="2400" u="sng" dirty="0">
                <a:solidFill>
                  <a:srgbClr val="FF0000"/>
                </a:solidFill>
              </a:rPr>
              <a:t>("~/bundles/</a:t>
            </a:r>
            <a:r>
              <a:rPr lang="en-US" altLang="zh-CN" sz="2400" u="sng" dirty="0" err="1">
                <a:solidFill>
                  <a:srgbClr val="FF0000"/>
                </a:solidFill>
              </a:rPr>
              <a:t>jqueryval</a:t>
            </a:r>
            <a:r>
              <a:rPr lang="en-US" altLang="zh-CN" sz="2400" u="sng" dirty="0">
                <a:solidFill>
                  <a:srgbClr val="FF0000"/>
                </a:solidFill>
              </a:rPr>
              <a:t>")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5553635" y="2517592"/>
            <a:ext cx="1461939" cy="1919937"/>
          </a:xfrm>
          <a:custGeom>
            <a:avLst/>
            <a:gdLst>
              <a:gd name="connsiteX0" fmla="*/ 847165 w 1461939"/>
              <a:gd name="connsiteY0" fmla="*/ 1919937 h 1919937"/>
              <a:gd name="connsiteX1" fmla="*/ 1452283 w 1461939"/>
              <a:gd name="connsiteY1" fmla="*/ 924855 h 1919937"/>
              <a:gd name="connsiteX2" fmla="*/ 1129553 w 1461939"/>
              <a:gd name="connsiteY2" fmla="*/ 104584 h 1919937"/>
              <a:gd name="connsiteX3" fmla="*/ 0 w 1461939"/>
              <a:gd name="connsiteY3" fmla="*/ 37349 h 191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1939" h="1919937">
                <a:moveTo>
                  <a:pt x="847165" y="1919937"/>
                </a:moveTo>
                <a:cubicBezTo>
                  <a:pt x="1126191" y="1573675"/>
                  <a:pt x="1405218" y="1227414"/>
                  <a:pt x="1452283" y="924855"/>
                </a:cubicBezTo>
                <a:cubicBezTo>
                  <a:pt x="1499348" y="622296"/>
                  <a:pt x="1371600" y="252502"/>
                  <a:pt x="1129553" y="104584"/>
                </a:cubicBezTo>
                <a:cubicBezTo>
                  <a:pt x="887506" y="-43334"/>
                  <a:pt x="443753" y="-2993"/>
                  <a:pt x="0" y="37349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203848" y="4712645"/>
            <a:ext cx="817681" cy="3005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关键命令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683649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客户端验证截图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5257800" cy="246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240460" y="4887317"/>
            <a:ext cx="462068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800" dirty="0"/>
              <a:t>@</a:t>
            </a:r>
            <a:r>
              <a:rPr lang="en-US" altLang="zh-CN" sz="1800" dirty="0" err="1"/>
              <a:t>Html.ValidationMessageFor</a:t>
            </a:r>
            <a:r>
              <a:rPr lang="zh-CN" altLang="en-US" sz="1800" dirty="0"/>
              <a:t>显示验证信息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894729" y="3106271"/>
            <a:ext cx="1871929" cy="1761564"/>
          </a:xfrm>
          <a:custGeom>
            <a:avLst/>
            <a:gdLst>
              <a:gd name="connsiteX0" fmla="*/ 0 w 1871929"/>
              <a:gd name="connsiteY0" fmla="*/ 0 h 1761564"/>
              <a:gd name="connsiteX1" fmla="*/ 1788459 w 1871929"/>
              <a:gd name="connsiteY1" fmla="*/ 645458 h 1761564"/>
              <a:gd name="connsiteX2" fmla="*/ 1411942 w 1871929"/>
              <a:gd name="connsiteY2" fmla="*/ 1761564 h 176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929" h="1761564">
                <a:moveTo>
                  <a:pt x="0" y="0"/>
                </a:moveTo>
                <a:cubicBezTo>
                  <a:pt x="776567" y="175932"/>
                  <a:pt x="1553135" y="351864"/>
                  <a:pt x="1788459" y="645458"/>
                </a:cubicBezTo>
                <a:cubicBezTo>
                  <a:pt x="2023783" y="939052"/>
                  <a:pt x="1717862" y="1350308"/>
                  <a:pt x="1411942" y="1761564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418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3. </a:t>
            </a:r>
            <a:r>
              <a:rPr lang="zh-CN" altLang="en-US" sz="3200" dirty="0"/>
              <a:t>服务器端验证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控制器中使用：</a:t>
            </a:r>
            <a:r>
              <a:rPr lang="en-US" altLang="zh-CN" sz="2400" dirty="0" err="1"/>
              <a:t>ModelState.IsValid</a:t>
            </a:r>
            <a:r>
              <a:rPr lang="en-US" altLang="zh-CN" sz="2400" dirty="0"/>
              <a:t> </a:t>
            </a:r>
            <a:r>
              <a:rPr lang="zh-CN" altLang="en-US" sz="2400" dirty="0"/>
              <a:t>判断是否通过验证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例如：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2764572"/>
            <a:ext cx="7488832" cy="37181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/>
              <a:t>[</a:t>
            </a:r>
            <a:r>
              <a:rPr lang="en-US" altLang="zh-CN" sz="1800" dirty="0" err="1"/>
              <a:t>HttpPost</a:t>
            </a:r>
            <a:r>
              <a:rPr lang="en-US" altLang="zh-CN" sz="1800" dirty="0"/>
              <a:t>]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public </a:t>
            </a:r>
            <a:r>
              <a:rPr lang="en-US" altLang="zh-CN" sz="1800" dirty="0" err="1"/>
              <a:t>ActionResult</a:t>
            </a:r>
            <a:r>
              <a:rPr lang="en-US" altLang="zh-CN" sz="1800" dirty="0"/>
              <a:t> Create(</a:t>
            </a:r>
            <a:r>
              <a:rPr lang="en-US" altLang="zh-CN" sz="1800" dirty="0">
                <a:solidFill>
                  <a:srgbClr val="0000FF"/>
                </a:solidFill>
              </a:rPr>
              <a:t>Movie movie</a:t>
            </a:r>
            <a:r>
              <a:rPr lang="en-US" altLang="zh-CN" sz="18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     if (</a:t>
            </a:r>
            <a:r>
              <a:rPr lang="en-US" altLang="zh-CN" sz="1800" dirty="0" err="1">
                <a:solidFill>
                  <a:srgbClr val="FF0000"/>
                </a:solidFill>
              </a:rPr>
              <a:t>ModelState.IsValid</a:t>
            </a:r>
            <a:r>
              <a:rPr lang="en-US" altLang="zh-CN" sz="1800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     {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db.Movies.Add</a:t>
            </a:r>
            <a:r>
              <a:rPr lang="en-US" altLang="zh-CN" sz="1800" dirty="0"/>
              <a:t>(movie);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      </a:t>
            </a:r>
            <a:r>
              <a:rPr lang="en-US" altLang="zh-CN" sz="1800" dirty="0" err="1"/>
              <a:t>db.SaveChanges</a:t>
            </a:r>
            <a:r>
              <a:rPr lang="en-US" altLang="zh-CN" sz="1800" dirty="0"/>
              <a:t>();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      return </a:t>
            </a:r>
            <a:r>
              <a:rPr lang="en-US" altLang="zh-CN" sz="1800" dirty="0" err="1"/>
              <a:t>RedirectToAction</a:t>
            </a:r>
            <a:r>
              <a:rPr lang="en-US" altLang="zh-CN" sz="1800" dirty="0"/>
              <a:t>("Index", "Movies");</a:t>
            </a:r>
          </a:p>
          <a:p>
            <a:pPr>
              <a:lnSpc>
                <a:spcPct val="12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      }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00FF"/>
                </a:solidFill>
              </a:rPr>
              <a:t>return View(movie);</a:t>
            </a:r>
          </a:p>
          <a:p>
            <a:pPr>
              <a:lnSpc>
                <a:spcPct val="120000"/>
              </a:lnSpc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4030887" y="5617839"/>
            <a:ext cx="2382125" cy="5296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200" dirty="0"/>
              <a:t>数据如果没有通过服务器端验证就重新返回输入视图</a:t>
            </a:r>
            <a:endParaRPr lang="en-US" altLang="zh-CN" sz="1200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347864" y="5894838"/>
            <a:ext cx="653933" cy="6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34244" y="598057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482701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/>
              <a:t>11.5  </a:t>
            </a:r>
            <a:r>
              <a:rPr lang="zh-CN" altLang="en-US" sz="3200" dirty="0"/>
              <a:t>视图使用</a:t>
            </a:r>
            <a:r>
              <a:rPr lang="en-US" altLang="zh-CN" sz="3200" dirty="0"/>
              <a:t>jQuery UI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/>
              <a:t>jQuery UI</a:t>
            </a:r>
            <a:r>
              <a:rPr lang="zh-CN" altLang="en-US" sz="2400" dirty="0"/>
              <a:t>是以</a:t>
            </a:r>
            <a:r>
              <a:rPr lang="en-US" altLang="zh-CN" sz="2400" dirty="0"/>
              <a:t>jQuery</a:t>
            </a:r>
            <a:r>
              <a:rPr lang="zh-CN" altLang="en-US" sz="2400" dirty="0"/>
              <a:t>为基础的开源</a:t>
            </a:r>
            <a:r>
              <a:rPr lang="en-US" altLang="zh-CN" sz="2400" dirty="0"/>
              <a:t>JS</a:t>
            </a:r>
            <a:r>
              <a:rPr lang="zh-CN" altLang="en-US" sz="2400" dirty="0"/>
              <a:t>网页用户界面代码库。它包含用户交互、动画、特效和可更换主题的可视控件，用于构建具有很好交互性的</a:t>
            </a:r>
            <a:r>
              <a:rPr lang="en-US" altLang="zh-CN" sz="2400" dirty="0"/>
              <a:t>web</a:t>
            </a:r>
            <a:r>
              <a:rPr lang="zh-CN" altLang="en-US" sz="2400" dirty="0"/>
              <a:t>应用程序。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3532113" y="3284984"/>
            <a:ext cx="23471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http://jqueryui.com/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18203"/>
            <a:ext cx="248602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3531758" y="4085204"/>
            <a:ext cx="31870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http://jqueryui.com/demos/</a:t>
            </a:r>
          </a:p>
        </p:txBody>
      </p:sp>
      <p:sp>
        <p:nvSpPr>
          <p:cNvPr id="11" name="矩形 10"/>
          <p:cNvSpPr/>
          <p:nvPr/>
        </p:nvSpPr>
        <p:spPr>
          <a:xfrm>
            <a:off x="3531758" y="3685094"/>
            <a:ext cx="35173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http://jqueryui.com/download/</a:t>
            </a:r>
          </a:p>
        </p:txBody>
      </p:sp>
      <p:sp>
        <p:nvSpPr>
          <p:cNvPr id="12" name="矩形 11"/>
          <p:cNvSpPr/>
          <p:nvPr/>
        </p:nvSpPr>
        <p:spPr>
          <a:xfrm>
            <a:off x="3531758" y="4470996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http://api.jqueryui.com/</a:t>
            </a:r>
          </a:p>
        </p:txBody>
      </p:sp>
    </p:spTree>
    <p:extLst>
      <p:ext uri="{BB962C8B-B14F-4D97-AF65-F5344CB8AC3E}">
        <p14:creationId xmlns:p14="http://schemas.microsoft.com/office/powerpoint/2010/main" val="266131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11.1  </a:t>
            </a:r>
            <a:r>
              <a:rPr lang="zh-CN" altLang="en-US" sz="3200" dirty="0"/>
              <a:t>创建数据模型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本节利用第</a:t>
            </a:r>
            <a:r>
              <a:rPr lang="en-US" altLang="zh-CN" sz="2400" dirty="0"/>
              <a:t>7</a:t>
            </a:r>
            <a:r>
              <a:rPr lang="zh-CN" altLang="en-US" sz="2400" dirty="0"/>
              <a:t>章</a:t>
            </a:r>
            <a:r>
              <a:rPr lang="en-US" altLang="zh-CN" sz="2400" dirty="0" err="1"/>
              <a:t>CodeFirst</a:t>
            </a:r>
            <a:r>
              <a:rPr lang="zh-CN" altLang="en-US" sz="2400" dirty="0"/>
              <a:t>技术创建数据库。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099787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7544"/>
            <a:ext cx="8715375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395536" y="764704"/>
            <a:ext cx="2366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jqueryui控件示例库</a:t>
            </a:r>
          </a:p>
        </p:txBody>
      </p:sp>
    </p:spTree>
    <p:extLst>
      <p:ext uri="{BB962C8B-B14F-4D97-AF65-F5344CB8AC3E}">
        <p14:creationId xmlns:p14="http://schemas.microsoft.com/office/powerpoint/2010/main" val="3599097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jQuery UI</a:t>
            </a:r>
            <a:r>
              <a:rPr lang="zh-CN" altLang="en-US" sz="3200" dirty="0"/>
              <a:t>示例 </a:t>
            </a:r>
            <a:r>
              <a:rPr lang="en-US" altLang="zh-CN" sz="3200" dirty="0"/>
              <a:t>-- </a:t>
            </a:r>
            <a:r>
              <a:rPr lang="en-US" altLang="zh-CN" sz="3200" dirty="0" err="1"/>
              <a:t>DatePicker</a:t>
            </a:r>
            <a:r>
              <a:rPr lang="zh-CN" altLang="en-US" sz="3200" dirty="0"/>
              <a:t>控件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步骤一：准备工作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>
                <a:solidFill>
                  <a:schemeClr val="tx1"/>
                </a:solidFill>
                <a:hlinkClick r:id="rId2"/>
              </a:rPr>
              <a:t>http://jqueryui.com/download/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下载 </a:t>
            </a:r>
            <a:r>
              <a:rPr lang="en-US" altLang="zh-CN" sz="2000" dirty="0" err="1">
                <a:solidFill>
                  <a:schemeClr val="tx1"/>
                </a:solidFill>
              </a:rPr>
              <a:t>jQueryUI</a:t>
            </a:r>
            <a:r>
              <a:rPr lang="zh-CN" altLang="en-US" sz="2000" dirty="0">
                <a:solidFill>
                  <a:schemeClr val="tx1"/>
                </a:solidFill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</a:rPr>
              <a:t>zip</a:t>
            </a:r>
            <a:r>
              <a:rPr lang="zh-CN" altLang="en-US" sz="2000" dirty="0">
                <a:solidFill>
                  <a:schemeClr val="tx1"/>
                </a:solidFill>
              </a:rPr>
              <a:t>文件），并解压。</a:t>
            </a:r>
            <a:endParaRPr lang="en-US" altLang="zh-CN" sz="26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2000" dirty="0"/>
              <a:t>然后将解压的文件夹整体拖入到当前项目根目录下。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2852936"/>
            <a:ext cx="200025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任意多边形 2"/>
          <p:cNvSpPr/>
          <p:nvPr/>
        </p:nvSpPr>
        <p:spPr>
          <a:xfrm>
            <a:off x="8100392" y="2255826"/>
            <a:ext cx="329156" cy="689080"/>
          </a:xfrm>
          <a:custGeom>
            <a:avLst/>
            <a:gdLst>
              <a:gd name="connsiteX0" fmla="*/ 0 w 534836"/>
              <a:gd name="connsiteY0" fmla="*/ 110856 h 689080"/>
              <a:gd name="connsiteX1" fmla="*/ 510988 w 534836"/>
              <a:gd name="connsiteY1" fmla="*/ 43621 h 689080"/>
              <a:gd name="connsiteX2" fmla="*/ 403411 w 534836"/>
              <a:gd name="connsiteY2" fmla="*/ 689080 h 68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836" h="689080">
                <a:moveTo>
                  <a:pt x="0" y="110856"/>
                </a:moveTo>
                <a:cubicBezTo>
                  <a:pt x="221876" y="29053"/>
                  <a:pt x="443753" y="-52750"/>
                  <a:pt x="510988" y="43621"/>
                </a:cubicBezTo>
                <a:cubicBezTo>
                  <a:pt x="578223" y="139992"/>
                  <a:pt x="490817" y="414536"/>
                  <a:pt x="403411" y="689080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570" y="3140967"/>
            <a:ext cx="2085566" cy="3613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任意多边形 4"/>
          <p:cNvSpPr/>
          <p:nvPr/>
        </p:nvSpPr>
        <p:spPr>
          <a:xfrm>
            <a:off x="5405718" y="3537030"/>
            <a:ext cx="1317811" cy="1116106"/>
          </a:xfrm>
          <a:custGeom>
            <a:avLst/>
            <a:gdLst>
              <a:gd name="connsiteX0" fmla="*/ 1317811 w 1317811"/>
              <a:gd name="connsiteY0" fmla="*/ 0 h 1116106"/>
              <a:gd name="connsiteX1" fmla="*/ 820270 w 1317811"/>
              <a:gd name="connsiteY1" fmla="*/ 282388 h 1116106"/>
              <a:gd name="connsiteX2" fmla="*/ 161364 w 1317811"/>
              <a:gd name="connsiteY2" fmla="*/ 443753 h 1116106"/>
              <a:gd name="connsiteX3" fmla="*/ 0 w 1317811"/>
              <a:gd name="connsiteY3" fmla="*/ 1116106 h 111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7811" h="1116106">
                <a:moveTo>
                  <a:pt x="1317811" y="0"/>
                </a:moveTo>
                <a:cubicBezTo>
                  <a:pt x="1165411" y="104214"/>
                  <a:pt x="1013011" y="208429"/>
                  <a:pt x="820270" y="282388"/>
                </a:cubicBezTo>
                <a:cubicBezTo>
                  <a:pt x="627529" y="356347"/>
                  <a:pt x="298076" y="304800"/>
                  <a:pt x="161364" y="443753"/>
                </a:cubicBezTo>
                <a:cubicBezTo>
                  <a:pt x="24652" y="582706"/>
                  <a:pt x="12326" y="849406"/>
                  <a:pt x="0" y="1116106"/>
                </a:cubicBezTo>
              </a:path>
            </a:pathLst>
          </a:custGeom>
          <a:noFill/>
          <a:ln w="15875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18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创建测试</a:t>
            </a:r>
            <a:r>
              <a:rPr lang="en-US" altLang="zh-CN" sz="3200" dirty="0"/>
              <a:t>Action</a:t>
            </a:r>
            <a:endParaRPr lang="zh-CN" altLang="en-US" sz="32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步骤二：在控制器中添加一个</a:t>
            </a:r>
            <a:r>
              <a:rPr lang="en-US" altLang="zh-CN" sz="2400" dirty="0"/>
              <a:t>Action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 public </a:t>
            </a:r>
            <a:r>
              <a:rPr lang="en-US" altLang="zh-CN" sz="2400" dirty="0" err="1"/>
              <a:t>ActionResult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TestJQueryUI</a:t>
            </a:r>
            <a:r>
              <a:rPr lang="en-US" altLang="zh-CN" sz="2400" dirty="0"/>
              <a:t>()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 {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        return View();   //</a:t>
            </a:r>
            <a:r>
              <a:rPr lang="zh-CN" altLang="en-US" sz="2400" dirty="0"/>
              <a:t>视图见后页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400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1826139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 err="1"/>
              <a:t>TestJQueryUI</a:t>
            </a:r>
            <a:r>
              <a:rPr lang="zh-CN" altLang="en-US" sz="3200" dirty="0"/>
              <a:t>视图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步骤三：视图导入</a:t>
            </a:r>
            <a:r>
              <a:rPr lang="en-US" altLang="zh-CN" sz="2400" dirty="0" err="1"/>
              <a:t>JQueryUI</a:t>
            </a:r>
            <a:r>
              <a:rPr lang="zh-CN" altLang="en-US" sz="2400" dirty="0"/>
              <a:t>相关代码：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&lt;script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="~/jquery-ui-1.11.1.custom/external/</a:t>
            </a:r>
            <a:r>
              <a:rPr lang="en-US" altLang="zh-CN" sz="2000" dirty="0" err="1"/>
              <a:t>jquery</a:t>
            </a:r>
            <a:r>
              <a:rPr lang="en-US" altLang="zh-CN" sz="2000" dirty="0"/>
              <a:t>/jquery.js"&gt;&lt;/script&gt;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&lt;script </a:t>
            </a:r>
            <a:r>
              <a:rPr lang="en-US" altLang="zh-CN" sz="2000" dirty="0" err="1"/>
              <a:t>src</a:t>
            </a:r>
            <a:r>
              <a:rPr lang="en-US" altLang="zh-CN" sz="2000" dirty="0"/>
              <a:t>="~/jquery-ui-1.11.1.custom/jquery-ui.js"&gt;&lt;/script&gt;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2000" dirty="0"/>
              <a:t>&lt;link </a:t>
            </a:r>
            <a:r>
              <a:rPr lang="en-US" altLang="zh-CN" sz="2000" dirty="0" err="1"/>
              <a:t>href</a:t>
            </a:r>
            <a:r>
              <a:rPr lang="en-US" altLang="zh-CN" sz="2000" dirty="0"/>
              <a:t>="~/jquery-ui-1.11.1.custom/jquery-ui.css" </a:t>
            </a:r>
            <a:r>
              <a:rPr lang="en-US" altLang="zh-CN" sz="2000" dirty="0" err="1"/>
              <a:t>rel</a:t>
            </a:r>
            <a:r>
              <a:rPr lang="en-US" altLang="zh-CN" sz="2000" dirty="0"/>
              <a:t>="</a:t>
            </a:r>
            <a:r>
              <a:rPr lang="en-US" altLang="zh-CN" sz="2000" dirty="0" err="1"/>
              <a:t>stylesheet</a:t>
            </a:r>
            <a:r>
              <a:rPr lang="en-US" altLang="zh-CN" sz="2000" dirty="0"/>
              <a:t>"&gt;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555776" y="4077072"/>
            <a:ext cx="3600400" cy="113107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800" dirty="0"/>
              <a:t>这三句一般放在</a:t>
            </a:r>
            <a:r>
              <a:rPr lang="en-US" altLang="zh-CN" sz="1800" dirty="0"/>
              <a:t>&lt;head&gt;</a:t>
            </a:r>
            <a:r>
              <a:rPr lang="zh-CN" altLang="en-US" sz="1800" dirty="0"/>
              <a:t>标签中，以确保相关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先加载后使用的原则</a:t>
            </a:r>
            <a:endParaRPr lang="en-US" altLang="zh-CN" sz="1800" dirty="0"/>
          </a:p>
          <a:p>
            <a:pPr algn="ctr">
              <a:lnSpc>
                <a:spcPct val="125000"/>
              </a:lnSpc>
            </a:pPr>
            <a:r>
              <a:rPr lang="zh-CN" altLang="en-US" sz="1800" dirty="0"/>
              <a:t>注意两个</a:t>
            </a:r>
            <a:r>
              <a:rPr lang="en-US" altLang="zh-CN" sz="1800" dirty="0" err="1"/>
              <a:t>js</a:t>
            </a:r>
            <a:r>
              <a:rPr lang="zh-CN" altLang="en-US" sz="1800" dirty="0"/>
              <a:t>的顺序不能颠倒</a:t>
            </a:r>
            <a:endParaRPr lang="en-US" altLang="zh-CN" sz="1800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779912" y="3645024"/>
            <a:ext cx="288032" cy="3610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05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 err="1"/>
              <a:t>TestJQueryUI</a:t>
            </a:r>
            <a:r>
              <a:rPr lang="zh-CN" altLang="en-US" sz="3200" dirty="0"/>
              <a:t>视图（续）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视图中添加</a:t>
            </a:r>
            <a:r>
              <a:rPr lang="en-US" altLang="zh-CN" sz="2400" dirty="0" err="1"/>
              <a:t>DatePicker</a:t>
            </a:r>
            <a:r>
              <a:rPr lang="zh-CN" altLang="en-US" sz="2400" dirty="0"/>
              <a:t>代码：</a:t>
            </a:r>
            <a:endParaRPr lang="en-US" altLang="zh-CN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755576" y="2348880"/>
            <a:ext cx="7560840" cy="3554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/>
              <a:t>日期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00FF"/>
                </a:solidFill>
              </a:rPr>
              <a:t>&lt;input type="text" id="</a:t>
            </a:r>
            <a:r>
              <a:rPr lang="en-US" altLang="zh-CN" dirty="0" err="1">
                <a:solidFill>
                  <a:srgbClr val="0000FF"/>
                </a:solidFill>
              </a:rPr>
              <a:t>dp</a:t>
            </a:r>
            <a:r>
              <a:rPr lang="en-US" altLang="zh-CN" dirty="0">
                <a:solidFill>
                  <a:srgbClr val="0000FF"/>
                </a:solidFill>
              </a:rPr>
              <a:t>"&gt;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&lt;script&gt;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$(document).ready(function () 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      $("#</a:t>
            </a:r>
            <a:r>
              <a:rPr lang="en-US" altLang="zh-CN" dirty="0" err="1"/>
              <a:t>dp</a:t>
            </a:r>
            <a:r>
              <a:rPr lang="en-US" altLang="zh-CN" dirty="0"/>
              <a:t>").</a:t>
            </a:r>
            <a:r>
              <a:rPr lang="en-US" altLang="zh-CN" dirty="0" err="1"/>
              <a:t>datepicker</a:t>
            </a:r>
            <a:r>
              <a:rPr lang="en-US" altLang="zh-CN" dirty="0"/>
              <a:t>( 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          </a:t>
            </a:r>
            <a:r>
              <a:rPr lang="en-US" altLang="zh-CN" dirty="0" err="1"/>
              <a:t>dateFormat</a:t>
            </a:r>
            <a:r>
              <a:rPr lang="en-US" altLang="zh-CN" dirty="0"/>
              <a:t>: "</a:t>
            </a:r>
            <a:r>
              <a:rPr lang="en-US" altLang="zh-CN" dirty="0" err="1"/>
              <a:t>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",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          inline: true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      } );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});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96400" y="3356992"/>
            <a:ext cx="2382125" cy="5539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200" dirty="0" err="1"/>
              <a:t>Datepicker</a:t>
            </a:r>
            <a:r>
              <a:rPr lang="zh-CN" altLang="en-US" sz="1200" dirty="0"/>
              <a:t>使用语法详见</a:t>
            </a:r>
            <a:r>
              <a:rPr lang="en-US" altLang="zh-CN" sz="1200" dirty="0"/>
              <a:t>http://api.jqueryui.com/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713377" y="3633991"/>
            <a:ext cx="653933" cy="62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03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运行</a:t>
            </a:r>
            <a:r>
              <a:rPr lang="en-US" altLang="zh-CN" sz="3200" dirty="0" err="1"/>
              <a:t>TestJQueryUI</a:t>
            </a:r>
            <a:r>
              <a:rPr lang="zh-CN" altLang="en-US" sz="3200" dirty="0"/>
              <a:t>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33623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64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如何迁移到</a:t>
            </a:r>
            <a:r>
              <a:rPr lang="en-US" altLang="zh-CN" sz="3200" dirty="0"/>
              <a:t>Create</a:t>
            </a:r>
            <a:r>
              <a:rPr lang="zh-CN" altLang="en-US" sz="3200" dirty="0"/>
              <a:t>视图</a:t>
            </a:r>
            <a:r>
              <a:rPr lang="en-US" altLang="zh-CN" sz="3200" dirty="0"/>
              <a:t>--</a:t>
            </a:r>
            <a:r>
              <a:rPr lang="zh-CN" altLang="en-US" sz="3200" dirty="0"/>
              <a:t>示例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步骤一：在项目的</a:t>
            </a:r>
            <a:r>
              <a:rPr lang="en-US" altLang="zh-CN" sz="2400" dirty="0" err="1"/>
              <a:t>App_Start</a:t>
            </a:r>
            <a:r>
              <a:rPr lang="en-US" altLang="zh-CN" sz="2400" dirty="0"/>
              <a:t>/</a:t>
            </a:r>
            <a:r>
              <a:rPr lang="en-US" altLang="zh-CN" sz="2400" dirty="0" err="1"/>
              <a:t>BundleConfig.cs</a:t>
            </a:r>
            <a:r>
              <a:rPr lang="zh-CN" altLang="en-US" sz="2400" dirty="0"/>
              <a:t>中添加代码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03548" y="2492896"/>
            <a:ext cx="8136904" cy="2477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bundles.Add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new </a:t>
            </a:r>
            <a:r>
              <a:rPr lang="en-US" altLang="zh-CN" dirty="0" err="1">
                <a:solidFill>
                  <a:srgbClr val="0000FF"/>
                </a:solidFill>
              </a:rPr>
              <a:t>ScriptBundle</a:t>
            </a:r>
            <a:r>
              <a:rPr lang="en-US" altLang="zh-CN" dirty="0">
                <a:solidFill>
                  <a:srgbClr val="0000FF"/>
                </a:solidFill>
              </a:rPr>
              <a:t>("~/bundles/</a:t>
            </a:r>
            <a:r>
              <a:rPr lang="en-US" altLang="zh-CN" dirty="0" err="1">
                <a:solidFill>
                  <a:srgbClr val="0000FF"/>
                </a:solidFill>
              </a:rPr>
              <a:t>jqueryui</a:t>
            </a:r>
            <a:r>
              <a:rPr lang="en-US" altLang="zh-CN" dirty="0">
                <a:solidFill>
                  <a:srgbClr val="0000FF"/>
                </a:solidFill>
              </a:rPr>
              <a:t>").Include</a:t>
            </a:r>
            <a:r>
              <a:rPr lang="en-US" altLang="zh-CN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     "~/jquery-ui-1.11.1.custom/external/</a:t>
            </a:r>
            <a:r>
              <a:rPr lang="en-US" altLang="zh-CN" dirty="0" err="1"/>
              <a:t>jquery</a:t>
            </a:r>
            <a:r>
              <a:rPr lang="en-US" altLang="zh-CN" dirty="0"/>
              <a:t>/jquery.js",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                        "~/jquery-ui-1.11.1.custom/jquery-ui.js"));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bundles.Add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new </a:t>
            </a:r>
            <a:r>
              <a:rPr lang="en-US" altLang="zh-CN" dirty="0" err="1">
                <a:solidFill>
                  <a:srgbClr val="0000FF"/>
                </a:solidFill>
              </a:rPr>
              <a:t>StyleBundle</a:t>
            </a:r>
            <a:r>
              <a:rPr lang="en-US" altLang="zh-CN" dirty="0">
                <a:solidFill>
                  <a:srgbClr val="0000FF"/>
                </a:solidFill>
              </a:rPr>
              <a:t>("~/</a:t>
            </a:r>
            <a:r>
              <a:rPr lang="en-US" altLang="zh-CN" dirty="0" err="1">
                <a:solidFill>
                  <a:srgbClr val="0000FF"/>
                </a:solidFill>
              </a:rPr>
              <a:t>jqueryui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en-US" altLang="zh-CN" dirty="0" err="1">
                <a:solidFill>
                  <a:srgbClr val="0000FF"/>
                </a:solidFill>
              </a:rPr>
              <a:t>css</a:t>
            </a:r>
            <a:r>
              <a:rPr lang="en-US" altLang="zh-CN" dirty="0">
                <a:solidFill>
                  <a:srgbClr val="0000FF"/>
                </a:solidFill>
              </a:rPr>
              <a:t>").Include(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/>
              <a:t>                      "~/jquery-ui-1.11.1.custom/jquery-ui.css"));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79712" y="5578864"/>
            <a:ext cx="2382125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使用</a:t>
            </a:r>
            <a:r>
              <a:rPr lang="en-US" altLang="zh-CN" sz="1600" dirty="0"/>
              <a:t>MVC</a:t>
            </a:r>
            <a:r>
              <a:rPr lang="zh-CN" altLang="en-US" sz="1600" dirty="0"/>
              <a:t>提供的语法</a:t>
            </a:r>
            <a:endParaRPr lang="en-US" altLang="zh-CN" sz="16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699793" y="5025847"/>
            <a:ext cx="470982" cy="463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13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迁移到</a:t>
            </a:r>
            <a:r>
              <a:rPr lang="en-US" altLang="zh-CN" sz="3200" dirty="0"/>
              <a:t>Create</a:t>
            </a:r>
            <a:r>
              <a:rPr lang="zh-CN" altLang="en-US" sz="3200" dirty="0"/>
              <a:t>视图示例（续）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步骤二：修改</a:t>
            </a:r>
            <a:r>
              <a:rPr lang="en-US" altLang="zh-CN" sz="2400" dirty="0"/>
              <a:t>_</a:t>
            </a:r>
            <a:r>
              <a:rPr lang="en-US" altLang="zh-CN" sz="2400" dirty="0" err="1"/>
              <a:t>Layout.cshtml</a:t>
            </a:r>
            <a:r>
              <a:rPr lang="zh-CN" altLang="en-US" sz="2400" dirty="0"/>
              <a:t>布局页面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503548" y="2492896"/>
            <a:ext cx="8136904" cy="25545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在布局页面的</a:t>
            </a:r>
            <a:r>
              <a:rPr lang="en-US" altLang="zh-CN" dirty="0"/>
              <a:t>&lt;head&gt;</a:t>
            </a:r>
            <a:r>
              <a:rPr lang="zh-CN" altLang="en-US" dirty="0"/>
              <a:t>中添加代码：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@</a:t>
            </a:r>
            <a:r>
              <a:rPr lang="en-US" altLang="zh-CN" dirty="0" err="1"/>
              <a:t>Styles.Render</a:t>
            </a:r>
            <a:r>
              <a:rPr lang="en-US" altLang="zh-CN" dirty="0"/>
              <a:t>("~/</a:t>
            </a:r>
            <a:r>
              <a:rPr lang="en-US" altLang="zh-CN" dirty="0" err="1"/>
              <a:t>jqueryui</a:t>
            </a:r>
            <a:r>
              <a:rPr lang="en-US" altLang="zh-CN" dirty="0"/>
              <a:t>/</a:t>
            </a:r>
            <a:r>
              <a:rPr lang="en-US" altLang="zh-CN" dirty="0" err="1"/>
              <a:t>css</a:t>
            </a:r>
            <a:r>
              <a:rPr lang="en-US" altLang="zh-CN" dirty="0"/>
              <a:t>")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altLang="zh-CN" dirty="0"/>
              <a:t>@</a:t>
            </a:r>
            <a:r>
              <a:rPr lang="en-US" altLang="zh-CN" dirty="0" err="1"/>
              <a:t>Scripts.Render</a:t>
            </a:r>
            <a:r>
              <a:rPr lang="en-US" altLang="zh-CN" dirty="0"/>
              <a:t>("~/bundles/</a:t>
            </a:r>
            <a:r>
              <a:rPr lang="en-US" altLang="zh-CN" dirty="0" err="1"/>
              <a:t>jqueryui</a:t>
            </a:r>
            <a:r>
              <a:rPr lang="en-US" altLang="zh-CN" dirty="0"/>
              <a:t>")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同时注释掉将最后面的一句：</a:t>
            </a:r>
            <a:r>
              <a:rPr lang="en-US" altLang="zh-CN" dirty="0">
                <a:solidFill>
                  <a:srgbClr val="FF0000"/>
                </a:solidFill>
              </a:rPr>
              <a:t>@*</a:t>
            </a:r>
            <a:r>
              <a:rPr lang="en-US" altLang="zh-CN" dirty="0"/>
              <a:t>@</a:t>
            </a:r>
            <a:r>
              <a:rPr lang="en-US" altLang="zh-CN" dirty="0" err="1"/>
              <a:t>Scripts.Render</a:t>
            </a:r>
            <a:r>
              <a:rPr lang="en-US" altLang="zh-CN" dirty="0"/>
              <a:t>("~/bundles/</a:t>
            </a:r>
            <a:r>
              <a:rPr lang="en-US" altLang="zh-CN" dirty="0" err="1"/>
              <a:t>jquery</a:t>
            </a:r>
            <a:r>
              <a:rPr lang="en-US" altLang="zh-CN" dirty="0"/>
              <a:t>")</a:t>
            </a:r>
            <a:r>
              <a:rPr lang="en-US" altLang="zh-CN" dirty="0">
                <a:solidFill>
                  <a:srgbClr val="FF0000"/>
                </a:solidFill>
              </a:rPr>
              <a:t>*@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11960" y="5507427"/>
            <a:ext cx="2880320" cy="70788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之所以注释掉是因为</a:t>
            </a:r>
            <a:r>
              <a:rPr lang="en-US" altLang="zh-CN" sz="1600" dirty="0" err="1"/>
              <a:t>jQueryUI</a:t>
            </a:r>
            <a:r>
              <a:rPr lang="zh-CN" altLang="en-US" sz="1600" dirty="0"/>
              <a:t>自带了最新版的</a:t>
            </a:r>
            <a:r>
              <a:rPr lang="en-US" altLang="zh-CN" sz="1600" dirty="0" err="1"/>
              <a:t>jquery.cs</a:t>
            </a:r>
            <a:endParaRPr lang="en-US" altLang="zh-CN" sz="16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932041" y="4954410"/>
            <a:ext cx="470982" cy="463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3384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sz="3200" dirty="0"/>
              <a:t>迁移到</a:t>
            </a:r>
            <a:r>
              <a:rPr lang="en-US" altLang="zh-CN" sz="3200" dirty="0"/>
              <a:t>Create</a:t>
            </a:r>
            <a:r>
              <a:rPr lang="zh-CN" altLang="en-US" sz="3200" dirty="0"/>
              <a:t>视图示例（续）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517632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步骤三：修改</a:t>
            </a:r>
            <a:r>
              <a:rPr lang="en-US" altLang="zh-CN" sz="2400" dirty="0"/>
              <a:t>Create</a:t>
            </a:r>
            <a:r>
              <a:rPr lang="zh-CN" altLang="en-US" sz="2400" dirty="0"/>
              <a:t>视图，将</a:t>
            </a:r>
            <a:r>
              <a:rPr lang="en-US" altLang="zh-CN" sz="2400" dirty="0" err="1"/>
              <a:t>ReleaseDate</a:t>
            </a:r>
            <a:r>
              <a:rPr lang="zh-CN" altLang="en-US" sz="2400" dirty="0"/>
              <a:t>字段默认的文本框改为</a:t>
            </a:r>
            <a:r>
              <a:rPr lang="en-US" altLang="zh-CN" sz="2400" dirty="0" err="1"/>
              <a:t>DatePicker</a:t>
            </a:r>
            <a:r>
              <a:rPr lang="zh-CN" altLang="en-US" sz="2400" dirty="0"/>
              <a:t>控件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755576" y="2924944"/>
            <a:ext cx="7704856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&lt;script&gt;    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$(document).ready(function () 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$("#</a:t>
            </a:r>
            <a:r>
              <a:rPr lang="en-US" altLang="zh-CN" dirty="0" err="1">
                <a:solidFill>
                  <a:srgbClr val="FF0000"/>
                </a:solidFill>
              </a:rPr>
              <a:t>ReleaseDate</a:t>
            </a:r>
            <a:r>
              <a:rPr lang="en-US" altLang="zh-CN" dirty="0">
                <a:solidFill>
                  <a:srgbClr val="FF0000"/>
                </a:solidFill>
              </a:rPr>
              <a:t>")</a:t>
            </a:r>
            <a:r>
              <a:rPr lang="en-US" altLang="zh-CN" dirty="0"/>
              <a:t>.</a:t>
            </a:r>
            <a:r>
              <a:rPr lang="en-US" altLang="zh-CN" dirty="0" err="1"/>
              <a:t>datepicker</a:t>
            </a:r>
            <a:r>
              <a:rPr lang="en-US" altLang="zh-CN" dirty="0"/>
              <a:t>({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  </a:t>
            </a:r>
            <a:r>
              <a:rPr lang="en-US" altLang="zh-CN" dirty="0" err="1"/>
              <a:t>dateFormat</a:t>
            </a:r>
            <a:r>
              <a:rPr lang="en-US" altLang="zh-CN" dirty="0"/>
              <a:t>: "</a:t>
            </a:r>
            <a:r>
              <a:rPr lang="en-US" altLang="zh-CN" dirty="0" err="1"/>
              <a:t>yy</a:t>
            </a:r>
            <a:r>
              <a:rPr lang="en-US" altLang="zh-CN" dirty="0"/>
              <a:t>-mm-</a:t>
            </a:r>
            <a:r>
              <a:rPr lang="en-US" altLang="zh-CN" dirty="0" err="1"/>
              <a:t>dd</a:t>
            </a:r>
            <a:r>
              <a:rPr lang="en-US" altLang="zh-CN" dirty="0"/>
              <a:t>",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    inline: true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});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});    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&lt;/script&gt;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220072" y="4309938"/>
            <a:ext cx="1872208" cy="400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改动一下</a:t>
            </a:r>
            <a:r>
              <a:rPr lang="en-US" altLang="zh-CN" sz="1600" dirty="0"/>
              <a:t>ID</a:t>
            </a:r>
            <a:r>
              <a:rPr lang="zh-CN" altLang="en-US" sz="1600" dirty="0"/>
              <a:t>即可</a:t>
            </a:r>
            <a:endParaRPr lang="en-US" altLang="zh-CN" sz="1600" dirty="0"/>
          </a:p>
        </p:txBody>
      </p:sp>
      <p:sp>
        <p:nvSpPr>
          <p:cNvPr id="5" name="任意多边形 4"/>
          <p:cNvSpPr/>
          <p:nvPr/>
        </p:nvSpPr>
        <p:spPr>
          <a:xfrm>
            <a:off x="3469341" y="3683733"/>
            <a:ext cx="2520737" cy="605879"/>
          </a:xfrm>
          <a:custGeom>
            <a:avLst/>
            <a:gdLst>
              <a:gd name="connsiteX0" fmla="*/ 0 w 2520737"/>
              <a:gd name="connsiteY0" fmla="*/ 135232 h 605879"/>
              <a:gd name="connsiteX1" fmla="*/ 1640541 w 2520737"/>
              <a:gd name="connsiteY1" fmla="*/ 761 h 605879"/>
              <a:gd name="connsiteX2" fmla="*/ 2447365 w 2520737"/>
              <a:gd name="connsiteY2" fmla="*/ 189020 h 605879"/>
              <a:gd name="connsiteX3" fmla="*/ 2433918 w 2520737"/>
              <a:gd name="connsiteY3" fmla="*/ 605879 h 60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737" h="605879">
                <a:moveTo>
                  <a:pt x="0" y="135232"/>
                </a:moveTo>
                <a:cubicBezTo>
                  <a:pt x="616323" y="63514"/>
                  <a:pt x="1232647" y="-8204"/>
                  <a:pt x="1640541" y="761"/>
                </a:cubicBezTo>
                <a:cubicBezTo>
                  <a:pt x="2048435" y="9726"/>
                  <a:pt x="2315136" y="88167"/>
                  <a:pt x="2447365" y="189020"/>
                </a:cubicBezTo>
                <a:cubicBezTo>
                  <a:pt x="2579594" y="289873"/>
                  <a:pt x="2506756" y="447876"/>
                  <a:pt x="2433918" y="605879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32140" y="2740021"/>
            <a:ext cx="2880320" cy="3698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dirty="0"/>
              <a:t>添加的代码放到页面最后即可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24971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Create</a:t>
            </a:r>
            <a:r>
              <a:rPr lang="zh-CN" altLang="en-US" sz="3200" dirty="0"/>
              <a:t>视图运行情况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3" y="1916832"/>
            <a:ext cx="4924425" cy="4295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308304" y="5980576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</a:rPr>
              <a:t>完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55404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创建数据模型类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右键</a:t>
            </a:r>
            <a:r>
              <a:rPr lang="en-US" altLang="zh-CN" sz="2400" dirty="0"/>
              <a:t>Models</a:t>
            </a:r>
            <a:r>
              <a:rPr lang="zh-CN" altLang="en-US" sz="2400" dirty="0"/>
              <a:t>文件夹，选择 </a:t>
            </a:r>
            <a:r>
              <a:rPr lang="en-US" altLang="zh-CN" sz="2400" dirty="0"/>
              <a:t>“</a:t>
            </a:r>
            <a:r>
              <a:rPr lang="zh-CN" altLang="en-US" sz="2400" dirty="0"/>
              <a:t>添加</a:t>
            </a:r>
            <a:r>
              <a:rPr lang="en-US" altLang="zh-CN" sz="2400" dirty="0"/>
              <a:t>” </a:t>
            </a:r>
            <a:r>
              <a:rPr lang="zh-CN" altLang="en-US" sz="2400" dirty="0"/>
              <a:t>→ </a:t>
            </a:r>
            <a:r>
              <a:rPr lang="en-US" altLang="zh-CN" sz="2400" dirty="0"/>
              <a:t>“</a:t>
            </a:r>
            <a:r>
              <a:rPr lang="zh-CN" altLang="en-US" sz="2400" dirty="0"/>
              <a:t>类</a:t>
            </a:r>
            <a:r>
              <a:rPr lang="en-US" altLang="zh-CN" sz="2400" dirty="0"/>
              <a:t>” </a:t>
            </a:r>
            <a:r>
              <a:rPr lang="zh-CN" altLang="en-US" sz="2400" dirty="0"/>
              <a:t>→ </a:t>
            </a:r>
            <a:r>
              <a:rPr lang="en-US" altLang="zh-CN" sz="2400" dirty="0" err="1"/>
              <a:t>Movie.cs</a:t>
            </a:r>
            <a:r>
              <a:rPr lang="zh-CN" altLang="en-US" sz="2400" dirty="0"/>
              <a:t>类。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755576" y="2420888"/>
            <a:ext cx="7200800" cy="31700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public class Movie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public </a:t>
            </a:r>
            <a:r>
              <a:rPr lang="en-US" altLang="zh-CN" dirty="0" err="1"/>
              <a:t>int</a:t>
            </a:r>
            <a:r>
              <a:rPr lang="en-US" altLang="zh-CN" dirty="0"/>
              <a:t> ID { get; set; }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public string Title { get; set; }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public </a:t>
            </a:r>
            <a:r>
              <a:rPr lang="en-US" altLang="zh-CN" dirty="0" err="1"/>
              <a:t>DateTime</a:t>
            </a:r>
            <a:r>
              <a:rPr lang="en-US" altLang="zh-CN" dirty="0"/>
              <a:t> </a:t>
            </a:r>
            <a:r>
              <a:rPr lang="en-US" altLang="zh-CN" dirty="0" err="1"/>
              <a:t>ReleaseDate</a:t>
            </a:r>
            <a:r>
              <a:rPr lang="en-US" altLang="zh-CN" dirty="0"/>
              <a:t> { get; set; }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public string Genre { get; set; }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public decimal Price { get; set; }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2411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创建数据库上下文类</a:t>
            </a:r>
          </a:p>
        </p:txBody>
      </p:sp>
      <p:sp>
        <p:nvSpPr>
          <p:cNvPr id="3" name="矩形 2"/>
          <p:cNvSpPr/>
          <p:nvPr/>
        </p:nvSpPr>
        <p:spPr>
          <a:xfrm>
            <a:off x="971600" y="1988840"/>
            <a:ext cx="7200800" cy="15934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public class </a:t>
            </a:r>
            <a:r>
              <a:rPr lang="en-US" altLang="zh-CN" dirty="0" err="1"/>
              <a:t>MovieDBContext</a:t>
            </a:r>
            <a:r>
              <a:rPr lang="en-US" altLang="zh-CN" dirty="0" err="1">
                <a:solidFill>
                  <a:srgbClr val="FF0000"/>
                </a:solidFill>
              </a:rPr>
              <a:t>:DbContext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/>
              <a:t>{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    public </a:t>
            </a:r>
            <a:r>
              <a:rPr lang="en-US" altLang="zh-CN" dirty="0" err="1"/>
              <a:t>DbSet</a:t>
            </a:r>
            <a:r>
              <a:rPr lang="en-US" altLang="zh-CN" dirty="0"/>
              <a:t>&lt;Movie&gt; Movies { get; set; }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1908920" y="3933056"/>
            <a:ext cx="4679304" cy="4020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/>
              <a:t>上下文类代码可以和</a:t>
            </a:r>
            <a:r>
              <a:rPr lang="en-US" altLang="zh-CN" sz="1800" dirty="0" err="1"/>
              <a:t>Moive</a:t>
            </a:r>
            <a:r>
              <a:rPr lang="zh-CN" altLang="en-US" sz="1800" dirty="0"/>
              <a:t>类放在一起写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3240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创建数据库连接串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dirty="0" err="1"/>
              <a:t>Web.config</a:t>
            </a:r>
            <a:r>
              <a:rPr lang="zh-CN" altLang="en-US" sz="2400" dirty="0"/>
              <a:t>文件：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238073" y="2420888"/>
            <a:ext cx="8712968" cy="37901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…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&lt;</a:t>
            </a:r>
            <a:r>
              <a:rPr lang="en-US" altLang="zh-CN" sz="1800" dirty="0" err="1"/>
              <a:t>connectionStrings</a:t>
            </a:r>
            <a:r>
              <a:rPr lang="en-US" altLang="zh-CN" sz="1800" dirty="0"/>
              <a:t>&gt;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    &lt;add </a:t>
            </a:r>
            <a:r>
              <a:rPr lang="en-US" altLang="zh-CN" sz="1800" dirty="0">
                <a:solidFill>
                  <a:srgbClr val="FF0000"/>
                </a:solidFill>
              </a:rPr>
              <a:t>name="</a:t>
            </a:r>
            <a:r>
              <a:rPr lang="en-US" altLang="zh-CN" sz="1800" dirty="0" err="1">
                <a:solidFill>
                  <a:srgbClr val="FF0000"/>
                </a:solidFill>
              </a:rPr>
              <a:t>MovieDBContext</a:t>
            </a:r>
            <a:r>
              <a:rPr lang="en-US" altLang="zh-CN" sz="1800" dirty="0">
                <a:solidFill>
                  <a:srgbClr val="FF0000"/>
                </a:solidFill>
              </a:rPr>
              <a:t>"</a:t>
            </a:r>
            <a:r>
              <a:rPr lang="en-US" altLang="zh-CN" sz="1800" dirty="0"/>
              <a:t> 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             </a:t>
            </a:r>
            <a:r>
              <a:rPr lang="en-US" altLang="zh-CN" sz="1800" dirty="0" err="1"/>
              <a:t>connectionString</a:t>
            </a:r>
            <a:r>
              <a:rPr lang="en-US" altLang="zh-CN" sz="1800" dirty="0"/>
              <a:t>="Data Source=</a:t>
            </a:r>
            <a:r>
              <a:rPr lang="en-US" altLang="zh-CN" sz="1800" dirty="0">
                <a:solidFill>
                  <a:srgbClr val="0000FF"/>
                </a:solidFill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LocalDb</a:t>
            </a:r>
            <a:r>
              <a:rPr lang="en-US" altLang="zh-CN" sz="1800" dirty="0">
                <a:solidFill>
                  <a:srgbClr val="0000FF"/>
                </a:solidFill>
              </a:rPr>
              <a:t>)\v11.0;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                                           </a:t>
            </a:r>
            <a:r>
              <a:rPr lang="en-US" altLang="zh-CN" sz="1800" dirty="0" err="1"/>
              <a:t>AttachDbFilename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rgbClr val="C00000"/>
                </a:solidFill>
              </a:rPr>
              <a:t>|</a:t>
            </a:r>
            <a:r>
              <a:rPr lang="en-US" altLang="zh-CN" sz="1800" dirty="0" err="1">
                <a:solidFill>
                  <a:srgbClr val="C00000"/>
                </a:solidFill>
              </a:rPr>
              <a:t>DataDirectory</a:t>
            </a:r>
            <a:r>
              <a:rPr lang="en-US" altLang="zh-CN" sz="1800" dirty="0">
                <a:solidFill>
                  <a:srgbClr val="C00000"/>
                </a:solidFill>
              </a:rPr>
              <a:t>|\</a:t>
            </a:r>
            <a:r>
              <a:rPr lang="en-US" altLang="zh-CN" sz="1800" dirty="0" err="1">
                <a:solidFill>
                  <a:srgbClr val="C00000"/>
                </a:solidFill>
              </a:rPr>
              <a:t>Movies.mdf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>
                <a:solidFill>
                  <a:srgbClr val="C00000"/>
                </a:solidFill>
              </a:rPr>
              <a:t>                                           </a:t>
            </a:r>
            <a:r>
              <a:rPr lang="en-US" altLang="zh-CN" sz="1800" dirty="0"/>
              <a:t>Integrated Security=True"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             </a:t>
            </a:r>
            <a:r>
              <a:rPr lang="en-US" altLang="zh-CN" sz="1800" dirty="0" err="1"/>
              <a:t>providerName</a:t>
            </a:r>
            <a:r>
              <a:rPr lang="en-US" altLang="zh-CN" sz="1800" dirty="0"/>
              <a:t>="</a:t>
            </a:r>
            <a:r>
              <a:rPr lang="en-US" altLang="zh-CN" sz="1800" dirty="0" err="1"/>
              <a:t>System.Data.SqlClient</a:t>
            </a:r>
            <a:r>
              <a:rPr lang="en-US" altLang="zh-CN" sz="1800" dirty="0"/>
              <a:t>" /&gt;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&lt;/</a:t>
            </a:r>
            <a:r>
              <a:rPr lang="en-US" altLang="zh-CN" sz="1800" dirty="0" err="1"/>
              <a:t>connectionStrings</a:t>
            </a:r>
            <a:r>
              <a:rPr lang="en-US" altLang="zh-CN" sz="1800" dirty="0"/>
              <a:t>&gt;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altLang="zh-CN" sz="1800" dirty="0"/>
              <a:t>…</a:t>
            </a:r>
          </a:p>
        </p:txBody>
      </p:sp>
      <p:sp>
        <p:nvSpPr>
          <p:cNvPr id="2" name="任意多边形 1"/>
          <p:cNvSpPr/>
          <p:nvPr/>
        </p:nvSpPr>
        <p:spPr>
          <a:xfrm>
            <a:off x="3059832" y="2970280"/>
            <a:ext cx="551329" cy="316301"/>
          </a:xfrm>
          <a:custGeom>
            <a:avLst/>
            <a:gdLst>
              <a:gd name="connsiteX0" fmla="*/ 551329 w 551329"/>
              <a:gd name="connsiteY0" fmla="*/ 95649 h 162885"/>
              <a:gd name="connsiteX1" fmla="*/ 94129 w 551329"/>
              <a:gd name="connsiteY1" fmla="*/ 1520 h 162885"/>
              <a:gd name="connsiteX2" fmla="*/ 0 w 551329"/>
              <a:gd name="connsiteY2" fmla="*/ 162885 h 16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162885">
                <a:moveTo>
                  <a:pt x="551329" y="95649"/>
                </a:moveTo>
                <a:cubicBezTo>
                  <a:pt x="368673" y="42981"/>
                  <a:pt x="186017" y="-9686"/>
                  <a:pt x="94129" y="1520"/>
                </a:cubicBezTo>
                <a:cubicBezTo>
                  <a:pt x="2241" y="12726"/>
                  <a:pt x="1120" y="87805"/>
                  <a:pt x="0" y="16288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444208" y="3499411"/>
            <a:ext cx="1825243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使用</a:t>
            </a:r>
            <a:r>
              <a:rPr lang="en-US" altLang="zh-CN" sz="1400" dirty="0" err="1"/>
              <a:t>LocalDb</a:t>
            </a:r>
            <a:r>
              <a:rPr lang="zh-CN" altLang="en-US" sz="1400" dirty="0"/>
              <a:t>服务器</a:t>
            </a: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3563888" y="2924944"/>
            <a:ext cx="2807096" cy="3616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dirty="0"/>
              <a:t>name</a:t>
            </a:r>
            <a:r>
              <a:rPr lang="zh-CN" altLang="en-US" sz="1400" dirty="0"/>
              <a:t>取值要用数据库上下文类名</a:t>
            </a:r>
            <a:endParaRPr lang="en-US" altLang="zh-CN" sz="1400" dirty="0"/>
          </a:p>
        </p:txBody>
      </p:sp>
      <p:sp>
        <p:nvSpPr>
          <p:cNvPr id="8" name="任意多边形 7"/>
          <p:cNvSpPr/>
          <p:nvPr/>
        </p:nvSpPr>
        <p:spPr>
          <a:xfrm>
            <a:off x="5637007" y="3472739"/>
            <a:ext cx="807201" cy="316301"/>
          </a:xfrm>
          <a:custGeom>
            <a:avLst/>
            <a:gdLst>
              <a:gd name="connsiteX0" fmla="*/ 551329 w 551329"/>
              <a:gd name="connsiteY0" fmla="*/ 95649 h 162885"/>
              <a:gd name="connsiteX1" fmla="*/ 94129 w 551329"/>
              <a:gd name="connsiteY1" fmla="*/ 1520 h 162885"/>
              <a:gd name="connsiteX2" fmla="*/ 0 w 551329"/>
              <a:gd name="connsiteY2" fmla="*/ 162885 h 16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1329" h="162885">
                <a:moveTo>
                  <a:pt x="551329" y="95649"/>
                </a:moveTo>
                <a:cubicBezTo>
                  <a:pt x="368673" y="42981"/>
                  <a:pt x="186017" y="-9686"/>
                  <a:pt x="94129" y="1520"/>
                </a:cubicBezTo>
                <a:cubicBezTo>
                  <a:pt x="2241" y="12726"/>
                  <a:pt x="1120" y="87805"/>
                  <a:pt x="0" y="162885"/>
                </a:cubicBezTo>
              </a:path>
            </a:pathLst>
          </a:custGeom>
          <a:noFill/>
          <a:ln w="12700">
            <a:solidFill>
              <a:srgbClr val="FF0000"/>
            </a:solidFill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183084" y="4711630"/>
            <a:ext cx="1133332" cy="3351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数据库名称</a:t>
            </a:r>
            <a:endParaRPr lang="en-US" altLang="zh-CN" sz="1400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092280" y="4474604"/>
            <a:ext cx="0" cy="35706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609210" y="573325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  <a:hlinkClick r:id="rId2" action="ppaction://hlinksldjump"/>
              </a:rPr>
              <a:t>返回</a:t>
            </a:r>
            <a:r>
              <a:rPr lang="en-US" altLang="zh-CN" dirty="0">
                <a:latin typeface="+mn-ea"/>
                <a:ea typeface="+mn-ea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37255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/>
              <a:t>11.2  </a:t>
            </a:r>
            <a:r>
              <a:rPr lang="zh-CN" altLang="en-US" sz="3200" dirty="0"/>
              <a:t>添加控制器和视图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添加控制器：</a:t>
            </a:r>
            <a:r>
              <a:rPr lang="en-US" altLang="zh-CN" sz="2400" dirty="0" err="1"/>
              <a:t>MoviesController</a:t>
            </a:r>
            <a:endParaRPr lang="en-US" altLang="zh-CN" sz="2400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添加</a:t>
            </a:r>
            <a:r>
              <a:rPr lang="en-US" altLang="zh-CN" sz="2400" dirty="0"/>
              <a:t>Action</a:t>
            </a:r>
            <a:r>
              <a:rPr lang="zh-CN" altLang="en-US" sz="2400" dirty="0"/>
              <a:t>：</a:t>
            </a:r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  <a:r>
              <a:rPr lang="en-US" altLang="zh-CN" sz="2400" dirty="0"/>
              <a:t>Create()</a:t>
            </a:r>
            <a:r>
              <a:rPr lang="zh-CN" altLang="en-US" sz="2400" dirty="0"/>
              <a:t>、</a:t>
            </a:r>
            <a:r>
              <a:rPr lang="en-US" altLang="zh-CN" sz="2400" dirty="0"/>
              <a:t>Index()</a:t>
            </a: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添加视图：</a:t>
            </a:r>
            <a:r>
              <a:rPr lang="en-US" altLang="zh-CN" sz="2400" dirty="0"/>
              <a:t>Create</a:t>
            </a:r>
            <a:r>
              <a:rPr lang="zh-CN" altLang="en-US" sz="2400" dirty="0"/>
              <a:t>、</a:t>
            </a:r>
            <a:r>
              <a:rPr lang="en-US" altLang="zh-CN" sz="2400" dirty="0"/>
              <a:t>Index  </a:t>
            </a:r>
            <a:r>
              <a:rPr lang="zh-CN" altLang="en-US" sz="2400" dirty="0"/>
              <a:t>（手工和自动生成两种方式）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2855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2800" dirty="0"/>
              <a:t>1.  </a:t>
            </a:r>
            <a:r>
              <a:rPr lang="zh-CN" altLang="en-US" sz="2800" dirty="0"/>
              <a:t>添加控制器和</a:t>
            </a:r>
            <a:r>
              <a:rPr lang="en-US" altLang="zh-CN" sz="2800" dirty="0"/>
              <a:t>Create()</a:t>
            </a:r>
            <a:endParaRPr lang="zh-CN" altLang="en-US" sz="28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6856" y="1628775"/>
            <a:ext cx="8229600" cy="424849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dirty="0"/>
              <a:t>新建空控制器：</a:t>
            </a:r>
            <a:r>
              <a:rPr lang="en-US" altLang="zh-CN" sz="2400" dirty="0" err="1"/>
              <a:t>MoviesController</a:t>
            </a:r>
            <a:r>
              <a:rPr lang="zh-CN" altLang="en-US" sz="2400" dirty="0"/>
              <a:t>，添加</a:t>
            </a:r>
            <a:r>
              <a:rPr lang="en-US" altLang="zh-CN" sz="2400" dirty="0"/>
              <a:t>Action</a:t>
            </a:r>
            <a:r>
              <a:rPr lang="zh-CN" altLang="en-US" sz="2400" dirty="0"/>
              <a:t>如下：</a:t>
            </a: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755576" y="2420888"/>
            <a:ext cx="72008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/>
              <a:t>public class </a:t>
            </a:r>
            <a:r>
              <a:rPr lang="en-US" altLang="zh-CN" sz="1800" dirty="0" err="1"/>
              <a:t>MoviesController</a:t>
            </a:r>
            <a:r>
              <a:rPr lang="en-US" altLang="zh-CN" sz="1800" dirty="0"/>
              <a:t> : Controller</a:t>
            </a:r>
          </a:p>
          <a:p>
            <a:r>
              <a:rPr lang="en-US" altLang="zh-CN" sz="1800" dirty="0"/>
              <a:t>{</a:t>
            </a:r>
          </a:p>
          <a:p>
            <a:r>
              <a:rPr lang="en-US" altLang="zh-CN" sz="1800" dirty="0"/>
              <a:t>        public </a:t>
            </a:r>
            <a:r>
              <a:rPr lang="en-US" altLang="zh-CN" sz="1800" dirty="0" err="1"/>
              <a:t>ActionResult</a:t>
            </a:r>
            <a:r>
              <a:rPr lang="en-US" altLang="zh-CN" sz="1800" dirty="0"/>
              <a:t> Index()</a:t>
            </a:r>
          </a:p>
          <a:p>
            <a:r>
              <a:rPr lang="en-US" altLang="zh-CN" sz="1800" dirty="0"/>
              <a:t>        {</a:t>
            </a:r>
          </a:p>
          <a:p>
            <a:r>
              <a:rPr lang="en-US" altLang="zh-CN" sz="1800" dirty="0"/>
              <a:t>            return View();</a:t>
            </a:r>
          </a:p>
          <a:p>
            <a:r>
              <a:rPr lang="en-US" altLang="zh-CN" sz="1800" dirty="0"/>
              <a:t>        }</a:t>
            </a:r>
          </a:p>
          <a:p>
            <a:endParaRPr lang="en-US" altLang="zh-CN" sz="1800" dirty="0"/>
          </a:p>
          <a:p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rgbClr val="C00000"/>
                </a:solidFill>
              </a:rPr>
              <a:t>public </a:t>
            </a:r>
            <a:r>
              <a:rPr lang="en-US" altLang="zh-CN" sz="1800" dirty="0" err="1">
                <a:solidFill>
                  <a:srgbClr val="C00000"/>
                </a:solidFill>
              </a:rPr>
              <a:t>ActionResult</a:t>
            </a:r>
            <a:r>
              <a:rPr lang="en-US" altLang="zh-CN" sz="1800" dirty="0">
                <a:solidFill>
                  <a:srgbClr val="C00000"/>
                </a:solidFill>
              </a:rPr>
              <a:t> Create()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        {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            return View();</a:t>
            </a:r>
          </a:p>
          <a:p>
            <a:r>
              <a:rPr lang="en-US" altLang="zh-CN" sz="1800" dirty="0">
                <a:solidFill>
                  <a:srgbClr val="C00000"/>
                </a:solidFill>
              </a:rPr>
              <a:t>        }</a:t>
            </a:r>
          </a:p>
          <a:p>
            <a:r>
              <a:rPr lang="en-US" altLang="zh-CN" sz="18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25852" y="4509120"/>
            <a:ext cx="1474340" cy="33323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400" dirty="0"/>
              <a:t>添加一个</a:t>
            </a:r>
            <a:r>
              <a:rPr lang="en-US" altLang="zh-CN" sz="140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550743770"/>
      </p:ext>
    </p:extLst>
  </p:cSld>
  <p:clrMapOvr>
    <a:masterClrMapping/>
  </p:clrMapOvr>
</p:sld>
</file>

<file path=ppt/theme/theme1.xml><?xml version="1.0" encoding="utf-8"?>
<a:theme xmlns:a="http://schemas.openxmlformats.org/drawingml/2006/main" name="课件模板">
  <a:themeElements>
    <a:clrScheme name="ASP.NET 1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66"/>
      </a:hlink>
      <a:folHlink>
        <a:srgbClr val="CCCCE6"/>
      </a:folHlink>
    </a:clrScheme>
    <a:fontScheme name="ASP.NE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P.NET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P.NET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P.NET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000066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</Template>
  <TotalTime>18404</TotalTime>
  <Words>3147</Words>
  <Application>Microsoft Office PowerPoint</Application>
  <PresentationFormat>全屏显示(4:3)</PresentationFormat>
  <Paragraphs>435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6" baseType="lpstr">
      <vt:lpstr>黑体</vt:lpstr>
      <vt:lpstr>Arial</vt:lpstr>
      <vt:lpstr>Arial</vt:lpstr>
      <vt:lpstr>Arial Black</vt:lpstr>
      <vt:lpstr>Times New Roman</vt:lpstr>
      <vt:lpstr>Wingdings</vt:lpstr>
      <vt:lpstr>课件模板</vt:lpstr>
      <vt:lpstr>MVC实例1</vt:lpstr>
      <vt:lpstr>第11章  MVC实例1</vt:lpstr>
      <vt:lpstr>第11章  MVC深入编程1</vt:lpstr>
      <vt:lpstr>11.1  创建数据模型</vt:lpstr>
      <vt:lpstr>1. 创建数据模型类</vt:lpstr>
      <vt:lpstr>2. 创建数据库上下文类</vt:lpstr>
      <vt:lpstr>3. 创建数据库连接串</vt:lpstr>
      <vt:lpstr>11.2  添加控制器和视图</vt:lpstr>
      <vt:lpstr>1.  添加控制器和Create()</vt:lpstr>
      <vt:lpstr>2. 添加Create视图(不使用模板)</vt:lpstr>
      <vt:lpstr>Create视图代码(纯手工)</vt:lpstr>
      <vt:lpstr>3. 添加一个提交Create的Action</vt:lpstr>
      <vt:lpstr>补充：为提交添加安全机制</vt:lpstr>
      <vt:lpstr>4. 修改Index功能</vt:lpstr>
      <vt:lpstr>控制器向Index视图传递数据</vt:lpstr>
      <vt:lpstr>5.  添加Index视图</vt:lpstr>
      <vt:lpstr>Index视图代码(纯手工)</vt:lpstr>
      <vt:lpstr>体会：纯手工的优劣</vt:lpstr>
      <vt:lpstr>6.  使用模板来自动生成视图</vt:lpstr>
      <vt:lpstr>Create模板视图</vt:lpstr>
      <vt:lpstr>Create模板视图代码(主要部分)</vt:lpstr>
      <vt:lpstr>List模板视图</vt:lpstr>
      <vt:lpstr>Index模板视图代码(主要部分)</vt:lpstr>
      <vt:lpstr>11.3  HtmlHelper类</vt:lpstr>
      <vt:lpstr>控件示例1</vt:lpstr>
      <vt:lpstr>控件示例2</vt:lpstr>
      <vt:lpstr>改进显示信息</vt:lpstr>
      <vt:lpstr>控件示例3</vt:lpstr>
      <vt:lpstr>控件示例3 -- 增加实体属性类型</vt:lpstr>
      <vt:lpstr>控件示例4</vt:lpstr>
      <vt:lpstr>控件示例4（续）</vt:lpstr>
      <vt:lpstr>控件示例5</vt:lpstr>
      <vt:lpstr>11.4  数据验证</vt:lpstr>
      <vt:lpstr>1. 定义验证规则</vt:lpstr>
      <vt:lpstr>PowerPoint 演示文稿</vt:lpstr>
      <vt:lpstr>2. 客户端验证</vt:lpstr>
      <vt:lpstr>客户端验证截图</vt:lpstr>
      <vt:lpstr>3. 服务器端验证</vt:lpstr>
      <vt:lpstr>11.5  视图使用jQuery UI</vt:lpstr>
      <vt:lpstr>PowerPoint 演示文稿</vt:lpstr>
      <vt:lpstr>jQuery UI示例 -- DatePicker控件</vt:lpstr>
      <vt:lpstr>创建测试Action</vt:lpstr>
      <vt:lpstr>TestJQueryUI视图</vt:lpstr>
      <vt:lpstr>TestJQueryUI视图（续）</vt:lpstr>
      <vt:lpstr>运行TestJQueryUI情况</vt:lpstr>
      <vt:lpstr>如何迁移到Create视图--示例</vt:lpstr>
      <vt:lpstr>迁移到Create视图示例（续）</vt:lpstr>
      <vt:lpstr>迁移到Create视图示例（续）</vt:lpstr>
      <vt:lpstr>Create视图运行情况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程序设计</dc:title>
  <cp:lastModifiedBy>ZHOU ZHIZHAO</cp:lastModifiedBy>
  <cp:revision>5738</cp:revision>
  <dcterms:created xsi:type="dcterms:W3CDTF">2004-09-05T12:24:12Z</dcterms:created>
  <dcterms:modified xsi:type="dcterms:W3CDTF">2020-12-17T02:06:15Z</dcterms:modified>
</cp:coreProperties>
</file>