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302" r:id="rId2"/>
    <p:sldId id="464" r:id="rId3"/>
    <p:sldId id="615" r:id="rId4"/>
    <p:sldId id="613" r:id="rId5"/>
    <p:sldId id="616" r:id="rId6"/>
    <p:sldId id="617" r:id="rId7"/>
    <p:sldId id="618" r:id="rId8"/>
    <p:sldId id="621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2" r:id="rId21"/>
    <p:sldId id="633" r:id="rId22"/>
    <p:sldId id="634" r:id="rId23"/>
    <p:sldId id="635" r:id="rId24"/>
    <p:sldId id="631" r:id="rId25"/>
    <p:sldId id="636" r:id="rId26"/>
    <p:sldId id="637" r:id="rId27"/>
    <p:sldId id="638" r:id="rId28"/>
    <p:sldId id="639" r:id="rId29"/>
    <p:sldId id="642" r:id="rId30"/>
    <p:sldId id="641" r:id="rId31"/>
    <p:sldId id="643" r:id="rId32"/>
    <p:sldId id="645" r:id="rId33"/>
    <p:sldId id="64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006600"/>
    <a:srgbClr val="CC3300"/>
    <a:srgbClr val="FF9900"/>
    <a:srgbClr val="FFCCFF"/>
    <a:srgbClr val="FFFFFF"/>
    <a:srgbClr val="66FF99"/>
    <a:srgbClr val="EAEAE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9853" autoAdjust="0"/>
  </p:normalViewPr>
  <p:slideViewPr>
    <p:cSldViewPr>
      <p:cViewPr varScale="1">
        <p:scale>
          <a:sx n="86" d="100"/>
          <a:sy n="86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2162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9936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2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en-US" altLang="zh-CN" dirty="0" err="1"/>
              <a:t>Mvc</a:t>
            </a:r>
            <a:r>
              <a:rPr lang="zh-CN" altLang="en-US" dirty="0"/>
              <a:t>实例</a:t>
            </a:r>
            <a:r>
              <a:rPr lang="en-US" altLang="zh-CN" dirty="0"/>
              <a:t>2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改进前后运行对比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3505"/>
            <a:ext cx="4916785" cy="31117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11" y="3429000"/>
            <a:ext cx="4677673" cy="2960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9711" y="1048822"/>
            <a:ext cx="47243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800" dirty="0"/>
              <a:t>同一请求：</a:t>
            </a:r>
            <a:r>
              <a:rPr lang="en-US" altLang="zh-CN" sz="1800" dirty="0"/>
              <a:t>http://localhost:xxxxx/Movies/Edit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7094618" y="3167775"/>
            <a:ext cx="1797862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改进后</a:t>
            </a:r>
            <a:r>
              <a:rPr lang="en-US" altLang="zh-CN" sz="1400" dirty="0"/>
              <a:t>Edit(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? id )</a:t>
            </a:r>
          </a:p>
        </p:txBody>
      </p:sp>
      <p:sp>
        <p:nvSpPr>
          <p:cNvPr id="9" name="矩形 8"/>
          <p:cNvSpPr/>
          <p:nvPr/>
        </p:nvSpPr>
        <p:spPr>
          <a:xfrm>
            <a:off x="351233" y="2038296"/>
            <a:ext cx="1636545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改进前</a:t>
            </a:r>
            <a:r>
              <a:rPr lang="en-US" altLang="zh-CN" sz="1400" dirty="0"/>
              <a:t>Edit(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 )</a:t>
            </a:r>
          </a:p>
        </p:txBody>
      </p:sp>
    </p:spTree>
    <p:extLst>
      <p:ext uri="{BB962C8B-B14F-4D97-AF65-F5344CB8AC3E}">
        <p14:creationId xmlns:p14="http://schemas.microsoft.com/office/powerpoint/2010/main" val="338164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3.  </a:t>
            </a:r>
            <a:r>
              <a:rPr lang="zh-CN" altLang="en-US" sz="3200" dirty="0"/>
              <a:t>编辑提交代码</a:t>
            </a:r>
            <a:r>
              <a:rPr lang="en-US" altLang="zh-CN" sz="3200" dirty="0"/>
              <a:t>(Action)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229600" cy="475255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HttpPost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</a:rPr>
              <a:t>ValidateAntiForgeryToken</a:t>
            </a:r>
            <a:r>
              <a:rPr lang="en-US" altLang="zh-CN" sz="2000" dirty="0">
                <a:solidFill>
                  <a:srgbClr val="0000FF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Edit(</a:t>
            </a:r>
            <a:r>
              <a:rPr lang="en-US" altLang="zh-CN" sz="2000" dirty="0">
                <a:solidFill>
                  <a:srgbClr val="FF0000"/>
                </a:solidFill>
              </a:rPr>
              <a:t>Movie movie</a:t>
            </a:r>
            <a:r>
              <a:rPr lang="en-US" altLang="zh-CN" sz="2000" dirty="0"/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0000FF"/>
                </a:solidFill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</a:rPr>
              <a:t>ModelState.IsValid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{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           </a:t>
            </a:r>
            <a:r>
              <a:rPr lang="en-US" altLang="zh-CN" sz="2000" i="1" u="sng" dirty="0" err="1">
                <a:solidFill>
                  <a:srgbClr val="FF0000"/>
                </a:solidFill>
              </a:rPr>
              <a:t>db.Entry</a:t>
            </a:r>
            <a:r>
              <a:rPr lang="en-US" altLang="zh-CN" sz="2000" i="1" u="sng" dirty="0">
                <a:solidFill>
                  <a:srgbClr val="FF0000"/>
                </a:solidFill>
              </a:rPr>
              <a:t>(movie).State = </a:t>
            </a:r>
            <a:r>
              <a:rPr lang="en-US" altLang="zh-CN" sz="2000" i="1" u="sng" dirty="0" err="1">
                <a:solidFill>
                  <a:srgbClr val="FF0000"/>
                </a:solidFill>
              </a:rPr>
              <a:t>EntityState.Modified</a:t>
            </a:r>
            <a:r>
              <a:rPr lang="en-US" altLang="zh-CN" sz="2000" i="1" u="sng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db.SaveChanges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return </a:t>
            </a:r>
            <a:r>
              <a:rPr lang="en-US" altLang="zh-CN" sz="2000" dirty="0" err="1">
                <a:solidFill>
                  <a:srgbClr val="FF0000"/>
                </a:solidFill>
              </a:rPr>
              <a:t>RedirectToAction</a:t>
            </a:r>
            <a:r>
              <a:rPr lang="en-US" altLang="zh-CN" sz="2000" dirty="0">
                <a:solidFill>
                  <a:srgbClr val="FF0000"/>
                </a:solidFill>
              </a:rPr>
              <a:t>("Index");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       return View(movie);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139952" y="2132856"/>
            <a:ext cx="4385942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防止跨站请求伪造攻击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CSRF:Cross-Site</a:t>
            </a:r>
            <a:r>
              <a:rPr lang="en-US" altLang="zh-CN" sz="1200" dirty="0"/>
              <a:t> Request Forgery)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07904" y="2309182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09183" y="1762257"/>
            <a:ext cx="1154955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处理</a:t>
            </a:r>
            <a:r>
              <a:rPr lang="en-US" altLang="zh-CN" sz="1200" dirty="0"/>
              <a:t>Post</a:t>
            </a:r>
            <a:r>
              <a:rPr lang="zh-CN" altLang="en-US" sz="1200" dirty="0"/>
              <a:t>请求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63688" y="1938583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8148" y="4143676"/>
            <a:ext cx="1270451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修改一下状态</a:t>
            </a:r>
            <a:endParaRPr lang="en-US" altLang="zh-CN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536100" y="4320002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7904" y="5661248"/>
            <a:ext cx="3260244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如果没有通过服务器端验证则返回重新修改</a:t>
            </a:r>
            <a:endParaRPr lang="en-US" altLang="zh-CN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275856" y="5837574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7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提示：编辑界面可以使用</a:t>
            </a:r>
            <a:r>
              <a:rPr lang="en-US" altLang="zh-CN" sz="3200" dirty="0" err="1"/>
              <a:t>jQueryUI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4724400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96336" y="6026299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3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05047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12.2  </a:t>
            </a:r>
            <a:r>
              <a:rPr lang="zh-CN" altLang="en-US" sz="3200" dirty="0"/>
              <a:t>数据删除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71" t="53999" r="5760" b="21456"/>
          <a:stretch/>
        </p:blipFill>
        <p:spPr>
          <a:xfrm>
            <a:off x="683568" y="2060848"/>
            <a:ext cx="6408712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306029" y="2447782"/>
            <a:ext cx="471325" cy="54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502093" y="1965243"/>
            <a:ext cx="69639" cy="455645"/>
          </a:xfrm>
          <a:custGeom>
            <a:avLst/>
            <a:gdLst>
              <a:gd name="connsiteX0" fmla="*/ 94735 w 135706"/>
              <a:gd name="connsiteY0" fmla="*/ 0 h 551330"/>
              <a:gd name="connsiteX1" fmla="*/ 605 w 135706"/>
              <a:gd name="connsiteY1" fmla="*/ 295835 h 551330"/>
              <a:gd name="connsiteX2" fmla="*/ 135076 w 135706"/>
              <a:gd name="connsiteY2" fmla="*/ 282388 h 551330"/>
              <a:gd name="connsiteX3" fmla="*/ 54394 w 135706"/>
              <a:gd name="connsiteY3" fmla="*/ 551330 h 5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06" h="551330">
                <a:moveTo>
                  <a:pt x="94735" y="0"/>
                </a:moveTo>
                <a:cubicBezTo>
                  <a:pt x="44308" y="124385"/>
                  <a:pt x="-6118" y="248770"/>
                  <a:pt x="605" y="295835"/>
                </a:cubicBezTo>
                <a:cubicBezTo>
                  <a:pt x="7328" y="342900"/>
                  <a:pt x="126111" y="239806"/>
                  <a:pt x="135076" y="282388"/>
                </a:cubicBezTo>
                <a:cubicBezTo>
                  <a:pt x="144041" y="324970"/>
                  <a:pt x="54394" y="551330"/>
                  <a:pt x="54394" y="551330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3942348"/>
            <a:ext cx="6582472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Html.ActionLink</a:t>
            </a:r>
            <a:r>
              <a:rPr lang="en-US" altLang="zh-CN" dirty="0"/>
              <a:t>("Delete", "Delete", new { id=item.ID })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3573016"/>
            <a:ext cx="23099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Index</a:t>
            </a:r>
            <a:r>
              <a:rPr lang="zh-CN" altLang="en-US" sz="1800" dirty="0"/>
              <a:t>视图中的代码：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 flipH="1">
            <a:off x="6469684" y="2996952"/>
            <a:ext cx="72008" cy="5760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211960" y="4253026"/>
            <a:ext cx="216024" cy="42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79912" y="4613066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linkText</a:t>
            </a:r>
            <a:endParaRPr lang="en-US" altLang="zh-CN" sz="16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515567" y="4328996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60032" y="4613066"/>
            <a:ext cx="128868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actionName</a:t>
            </a:r>
            <a:endParaRPr lang="en-US" altLang="zh-CN" sz="16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027735" y="4338481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72200" y="4622551"/>
            <a:ext cx="1288681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routeValues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2195736" y="4774793"/>
            <a:ext cx="53748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对应请求：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http://localhost:xxxxx/Movies/Delete/1  </a:t>
            </a:r>
            <a:r>
              <a:rPr lang="zh-CN" altLang="en-US" dirty="0"/>
              <a:t>或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http://localhost:xxxxx/Movies/Delete?ID=1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2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1.  </a:t>
            </a:r>
            <a:r>
              <a:rPr lang="zh-CN" altLang="en-US" sz="3200" dirty="0"/>
              <a:t>删除代码</a:t>
            </a:r>
            <a:r>
              <a:rPr lang="en-US" altLang="zh-CN" sz="3200" dirty="0"/>
              <a:t>(Action)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783"/>
            <a:ext cx="8435280" cy="48245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Delete(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? id </a:t>
            </a:r>
            <a:r>
              <a:rPr lang="en-US" altLang="zh-CN" sz="20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if (id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return new 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HttpStatusCodeResult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HttpStatusCode.BadRequest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FF0000"/>
                </a:solidFill>
              </a:rPr>
              <a:t>Movie </a:t>
            </a:r>
            <a:r>
              <a:rPr lang="en-US" altLang="zh-CN" sz="2000" dirty="0" err="1">
                <a:solidFill>
                  <a:srgbClr val="FF0000"/>
                </a:solidFill>
              </a:rPr>
              <a:t>movie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db.Movies.Find</a:t>
            </a:r>
            <a:r>
              <a:rPr lang="en-US" altLang="zh-CN" sz="2000" dirty="0">
                <a:solidFill>
                  <a:srgbClr val="FF0000"/>
                </a:solidFill>
              </a:rPr>
              <a:t>( id 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if (movie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return </a:t>
            </a:r>
            <a:r>
              <a:rPr lang="en-US" altLang="zh-CN" sz="2000" dirty="0" err="1"/>
              <a:t>HttpNotFound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return View(movie);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4674"/>
            <a:ext cx="5715000" cy="4438650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删除视图</a:t>
            </a:r>
            <a:r>
              <a:rPr lang="en-US" altLang="zh-CN" sz="3200" dirty="0"/>
              <a:t>(</a:t>
            </a:r>
            <a:r>
              <a:rPr lang="en-US" altLang="zh-CN" sz="3200" dirty="0" err="1"/>
              <a:t>Delete.cshtml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4" y="292494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840414" y="2980690"/>
            <a:ext cx="1512168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Delete</a:t>
            </a:r>
            <a:r>
              <a:rPr lang="zh-CN" altLang="en-US" sz="1400" dirty="0"/>
              <a:t>模板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3118656" y="3501008"/>
            <a:ext cx="28214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Movie</a:t>
            </a:r>
            <a:r>
              <a:rPr lang="zh-CN" altLang="en-US" sz="1400" dirty="0"/>
              <a:t>类作为模板数据模型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3577071" y="4108823"/>
            <a:ext cx="23730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使用对应的数据库上下文类</a:t>
            </a:r>
            <a:endParaRPr lang="en-US" altLang="zh-CN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18" y="397524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7" y="345807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6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5076"/>
            <a:ext cx="8229600" cy="647700"/>
          </a:xfrm>
        </p:spPr>
        <p:txBody>
          <a:bodyPr/>
          <a:lstStyle/>
          <a:p>
            <a:r>
              <a:rPr lang="en-US" altLang="zh-CN" sz="2400" dirty="0"/>
              <a:t>Delete</a:t>
            </a:r>
            <a:r>
              <a:rPr lang="zh-CN" altLang="en-US" sz="2400" dirty="0"/>
              <a:t>视图主要代码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776"/>
            <a:ext cx="8229600" cy="504058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@model </a:t>
            </a:r>
            <a:r>
              <a:rPr lang="en-US" altLang="zh-CN" sz="1800" dirty="0" err="1">
                <a:solidFill>
                  <a:srgbClr val="0000FF"/>
                </a:solidFill>
              </a:rPr>
              <a:t>MVCMovie.Models.Movie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&lt;h3&gt;Are you sure you want to delete this?&lt;/h3&gt;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@</a:t>
            </a:r>
            <a:r>
              <a:rPr lang="en-US" altLang="zh-CN" sz="1800" dirty="0" err="1"/>
              <a:t>Html.DisplayNameFor</a:t>
            </a:r>
            <a:r>
              <a:rPr lang="en-US" altLang="zh-CN" sz="1800" dirty="0"/>
              <a:t>(model =&gt; </a:t>
            </a:r>
            <a:r>
              <a:rPr lang="en-US" altLang="zh-CN" sz="1800" dirty="0" err="1"/>
              <a:t>model.Title</a:t>
            </a:r>
            <a:r>
              <a:rPr lang="en-US" altLang="zh-CN" sz="1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C3300"/>
                </a:solidFill>
              </a:rPr>
              <a:t>@using (</a:t>
            </a:r>
            <a:r>
              <a:rPr lang="en-US" altLang="zh-CN" sz="1800" dirty="0" err="1">
                <a:solidFill>
                  <a:srgbClr val="CC3300"/>
                </a:solidFill>
              </a:rPr>
              <a:t>Html.BeginForm</a:t>
            </a:r>
            <a:r>
              <a:rPr lang="en-US" altLang="zh-CN" sz="1800" dirty="0">
                <a:solidFill>
                  <a:srgbClr val="CC3300"/>
                </a:solidFill>
              </a:rPr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@</a:t>
            </a:r>
            <a:r>
              <a:rPr lang="en-US" altLang="zh-CN" sz="1800" dirty="0" err="1"/>
              <a:t>Html.AntiForgeryToken</a:t>
            </a:r>
            <a:r>
              <a:rPr lang="en-US" altLang="zh-CN" sz="18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&lt;div class="form-actions no-color"&gt;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CC3300"/>
                </a:solidFill>
              </a:rPr>
              <a:t>&lt;input type="submit" value="Delete" class="</a:t>
            </a:r>
            <a:r>
              <a:rPr lang="en-US" altLang="zh-CN" sz="1800" dirty="0" err="1">
                <a:solidFill>
                  <a:srgbClr val="CC3300"/>
                </a:solidFill>
              </a:rPr>
              <a:t>btn</a:t>
            </a:r>
            <a:r>
              <a:rPr lang="en-US" altLang="zh-CN" sz="1800" dirty="0">
                <a:solidFill>
                  <a:srgbClr val="CC3300"/>
                </a:solidFill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</a:rPr>
              <a:t>btn</a:t>
            </a:r>
            <a:r>
              <a:rPr lang="en-US" altLang="zh-CN" sz="1800" dirty="0">
                <a:solidFill>
                  <a:srgbClr val="CC3300"/>
                </a:solidFill>
              </a:rPr>
              <a:t>-default" /&gt;</a:t>
            </a:r>
            <a:r>
              <a:rPr lang="en-US" altLang="zh-CN" sz="1800" dirty="0"/>
              <a:t> |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("Back to List", "Index")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&lt;/div&gt;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6012160" y="2523099"/>
            <a:ext cx="1782888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显示一下数据信息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6156176" y="4307411"/>
            <a:ext cx="1473461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确认是否删除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8316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删除视图运行情况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4672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3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3.  </a:t>
            </a:r>
            <a:r>
              <a:rPr lang="zh-CN" altLang="en-US" sz="3200" dirty="0"/>
              <a:t>删除提交代码</a:t>
            </a:r>
            <a:r>
              <a:rPr lang="en-US" altLang="zh-CN" sz="3200" dirty="0"/>
              <a:t>(Action)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8840"/>
            <a:ext cx="8229600" cy="367240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HttpPost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</a:rPr>
              <a:t>ValidateAntiForgeryToken</a:t>
            </a:r>
            <a:r>
              <a:rPr lang="en-US" altLang="zh-CN" sz="2000" dirty="0">
                <a:solidFill>
                  <a:srgbClr val="0000FF"/>
                </a:solidFill>
              </a:rPr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Delete(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id)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</a:rPr>
              <a:t>Movie </a:t>
            </a:r>
            <a:r>
              <a:rPr lang="en-US" altLang="zh-CN" sz="2000" dirty="0" err="1">
                <a:solidFill>
                  <a:srgbClr val="0000FF"/>
                </a:solidFill>
              </a:rPr>
              <a:t>movie</a:t>
            </a:r>
            <a:r>
              <a:rPr lang="en-US" altLang="zh-CN" sz="2000" dirty="0">
                <a:solidFill>
                  <a:srgbClr val="0000FF"/>
                </a:solidFill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</a:rPr>
              <a:t>db.Movies.Find</a:t>
            </a:r>
            <a:r>
              <a:rPr lang="en-US" altLang="zh-CN" sz="2000" dirty="0">
                <a:solidFill>
                  <a:srgbClr val="0000FF"/>
                </a:solidFill>
              </a:rPr>
              <a:t>(id);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</a:rPr>
              <a:t>db.Movies.Remove</a:t>
            </a:r>
            <a:r>
              <a:rPr lang="en-US" altLang="zh-CN" sz="2000" dirty="0">
                <a:solidFill>
                  <a:srgbClr val="0000FF"/>
                </a:solidFill>
              </a:rPr>
              <a:t>(movie);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</a:rPr>
              <a:t>db.SaveChanges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       return </a:t>
            </a:r>
            <a:r>
              <a:rPr lang="en-US" altLang="zh-CN" sz="2000" dirty="0" err="1"/>
              <a:t>RedirectToAction</a:t>
            </a:r>
            <a:r>
              <a:rPr lang="en-US" altLang="zh-CN" sz="2000" dirty="0"/>
              <a:t>("Index");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139952" y="2420887"/>
            <a:ext cx="4385942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防止跨站请求伪造攻击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CSRF:Cross-Site</a:t>
            </a:r>
            <a:r>
              <a:rPr lang="en-US" altLang="zh-CN" sz="1200" dirty="0"/>
              <a:t> Request Forgery)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07904" y="2597213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09183" y="2050288"/>
            <a:ext cx="1154955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处理</a:t>
            </a:r>
            <a:r>
              <a:rPr lang="en-US" altLang="zh-CN" sz="1200" dirty="0"/>
              <a:t>Post</a:t>
            </a:r>
            <a:r>
              <a:rPr lang="zh-CN" altLang="en-US" sz="1200" dirty="0"/>
              <a:t>请求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63688" y="2226614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96336" y="6026299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42547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12.3  </a:t>
            </a:r>
            <a:r>
              <a:rPr lang="zh-CN" altLang="en-US" sz="3200" dirty="0"/>
              <a:t>数据明细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71" t="52363" r="5760" b="21456"/>
          <a:stretch/>
        </p:blipFill>
        <p:spPr>
          <a:xfrm>
            <a:off x="683568" y="1940429"/>
            <a:ext cx="6408712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809583" y="2399371"/>
            <a:ext cx="471325" cy="54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005647" y="2017428"/>
            <a:ext cx="69639" cy="376566"/>
          </a:xfrm>
          <a:custGeom>
            <a:avLst/>
            <a:gdLst>
              <a:gd name="connsiteX0" fmla="*/ 94735 w 135706"/>
              <a:gd name="connsiteY0" fmla="*/ 0 h 551330"/>
              <a:gd name="connsiteX1" fmla="*/ 605 w 135706"/>
              <a:gd name="connsiteY1" fmla="*/ 295835 h 551330"/>
              <a:gd name="connsiteX2" fmla="*/ 135076 w 135706"/>
              <a:gd name="connsiteY2" fmla="*/ 282388 h 551330"/>
              <a:gd name="connsiteX3" fmla="*/ 54394 w 135706"/>
              <a:gd name="connsiteY3" fmla="*/ 551330 h 5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06" h="551330">
                <a:moveTo>
                  <a:pt x="94735" y="0"/>
                </a:moveTo>
                <a:cubicBezTo>
                  <a:pt x="44308" y="124385"/>
                  <a:pt x="-6118" y="248770"/>
                  <a:pt x="605" y="295835"/>
                </a:cubicBezTo>
                <a:cubicBezTo>
                  <a:pt x="7328" y="342900"/>
                  <a:pt x="126111" y="239806"/>
                  <a:pt x="135076" y="282388"/>
                </a:cubicBezTo>
                <a:cubicBezTo>
                  <a:pt x="144041" y="324970"/>
                  <a:pt x="54394" y="551330"/>
                  <a:pt x="54394" y="551330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3893937"/>
            <a:ext cx="6582472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Html.ActionLink</a:t>
            </a:r>
            <a:r>
              <a:rPr lang="en-US" altLang="zh-CN" dirty="0"/>
              <a:t>("Details", "Details", new { id=item.ID })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3524605"/>
            <a:ext cx="23099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Index</a:t>
            </a:r>
            <a:r>
              <a:rPr lang="zh-CN" altLang="en-US" sz="1800" dirty="0"/>
              <a:t>视图中的代码：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 flipH="1">
            <a:off x="5973238" y="2948541"/>
            <a:ext cx="72008" cy="5760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211960" y="4204615"/>
            <a:ext cx="216024" cy="42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79912" y="4564655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linkText</a:t>
            </a:r>
            <a:endParaRPr lang="en-US" altLang="zh-CN" sz="16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515567" y="4280585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60032" y="4564655"/>
            <a:ext cx="128868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actionName</a:t>
            </a:r>
            <a:endParaRPr lang="en-US" altLang="zh-CN" sz="16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027735" y="4290070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72200" y="4574140"/>
            <a:ext cx="1288681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routeValues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2195736" y="4726382"/>
            <a:ext cx="53748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对应请求：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http://localhost:xxxxx/Movies/Details/1  </a:t>
            </a:r>
            <a:r>
              <a:rPr lang="zh-CN" altLang="en-US" dirty="0"/>
              <a:t>或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http://localhost:xxxxx/Movies/Details?ID=1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12</a:t>
            </a:r>
            <a:r>
              <a:rPr lang="zh-CN" altLang="en-US" sz="3200" dirty="0"/>
              <a:t>章  </a:t>
            </a:r>
            <a:r>
              <a:rPr lang="en-US" altLang="zh-CN" sz="3200" dirty="0" err="1"/>
              <a:t>Mvc</a:t>
            </a:r>
            <a:r>
              <a:rPr lang="zh-CN" altLang="en-US" sz="3200" dirty="0"/>
              <a:t>实例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363272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本章重点讲解数据的编辑、删除、明细、</a:t>
            </a:r>
            <a:r>
              <a:rPr lang="zh-CN" altLang="en-US"/>
              <a:t>条件查询等</a:t>
            </a:r>
            <a:r>
              <a:rPr lang="zh-CN" altLang="en-US" dirty="0"/>
              <a:t>功能。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071" t="35999" r="5760" b="6729"/>
          <a:stretch/>
        </p:blipFill>
        <p:spPr>
          <a:xfrm>
            <a:off x="755576" y="2996952"/>
            <a:ext cx="640871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1.  </a:t>
            </a:r>
            <a:r>
              <a:rPr lang="zh-CN" altLang="en-US" sz="3200" dirty="0"/>
              <a:t>明细代码</a:t>
            </a:r>
            <a:r>
              <a:rPr lang="en-US" altLang="zh-CN" sz="3200" dirty="0"/>
              <a:t>(Action)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783"/>
            <a:ext cx="8435280" cy="48245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Details(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? id </a:t>
            </a:r>
            <a:r>
              <a:rPr lang="en-US" altLang="zh-CN" sz="20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if (id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return new 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HttpStatusCodeResult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HttpStatusCode.BadRequest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FF0000"/>
                </a:solidFill>
              </a:rPr>
              <a:t>Movie </a:t>
            </a:r>
            <a:r>
              <a:rPr lang="en-US" altLang="zh-CN" sz="2000" dirty="0" err="1">
                <a:solidFill>
                  <a:srgbClr val="FF0000"/>
                </a:solidFill>
              </a:rPr>
              <a:t>movie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db.Movies.Find</a:t>
            </a:r>
            <a:r>
              <a:rPr lang="en-US" altLang="zh-CN" sz="2000" dirty="0">
                <a:solidFill>
                  <a:srgbClr val="FF0000"/>
                </a:solidFill>
              </a:rPr>
              <a:t>( id 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if (movie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return </a:t>
            </a:r>
            <a:r>
              <a:rPr lang="en-US" altLang="zh-CN" sz="2000" dirty="0" err="1"/>
              <a:t>HttpNotFound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return View(movie);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228184" y="1453940"/>
            <a:ext cx="23099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代码与</a:t>
            </a:r>
            <a:r>
              <a:rPr lang="en-US" altLang="zh-CN" sz="1800" dirty="0"/>
              <a:t>Delete</a:t>
            </a:r>
            <a:r>
              <a:rPr lang="zh-CN" altLang="en-US" sz="1800" dirty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145514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4674"/>
            <a:ext cx="5715000" cy="4438650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明细视图</a:t>
            </a:r>
            <a:r>
              <a:rPr lang="en-US" altLang="zh-CN" sz="3200" dirty="0"/>
              <a:t>(</a:t>
            </a:r>
            <a:r>
              <a:rPr lang="en-US" altLang="zh-CN" sz="3200" dirty="0" err="1"/>
              <a:t>Details.cshtml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4" y="292494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840414" y="2980690"/>
            <a:ext cx="1512168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Details</a:t>
            </a:r>
            <a:r>
              <a:rPr lang="zh-CN" altLang="en-US" sz="1400" dirty="0"/>
              <a:t>模板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3118656" y="3501008"/>
            <a:ext cx="28214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Movie</a:t>
            </a:r>
            <a:r>
              <a:rPr lang="zh-CN" altLang="en-US" sz="1400" dirty="0"/>
              <a:t>类作为模板数据模型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3577071" y="4108823"/>
            <a:ext cx="23730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使用对应的数据库上下文类</a:t>
            </a:r>
            <a:endParaRPr lang="en-US" altLang="zh-CN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18" y="397524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7" y="345807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45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09092"/>
            <a:ext cx="8229600" cy="647700"/>
          </a:xfrm>
        </p:spPr>
        <p:txBody>
          <a:bodyPr/>
          <a:lstStyle/>
          <a:p>
            <a:r>
              <a:rPr lang="en-US" altLang="zh-CN" sz="2800" dirty="0"/>
              <a:t>Details</a:t>
            </a:r>
            <a:r>
              <a:rPr lang="zh-CN" altLang="en-US" sz="2800" dirty="0"/>
              <a:t>视图主要代码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824"/>
            <a:ext cx="8229600" cy="352839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@model </a:t>
            </a:r>
            <a:r>
              <a:rPr lang="en-US" altLang="zh-CN" sz="1800" dirty="0" err="1">
                <a:solidFill>
                  <a:srgbClr val="0000FF"/>
                </a:solidFill>
              </a:rPr>
              <a:t>MVCMovie.Models.Movie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&lt;h4&gt;Movie&lt;/h4&gt;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@</a:t>
            </a:r>
            <a:r>
              <a:rPr lang="en-US" altLang="zh-CN" sz="1800" dirty="0" err="1"/>
              <a:t>Html.DisplayNameFor</a:t>
            </a:r>
            <a:r>
              <a:rPr lang="en-US" altLang="zh-CN" sz="1800" dirty="0"/>
              <a:t>(model =&gt; </a:t>
            </a:r>
            <a:r>
              <a:rPr lang="en-US" altLang="zh-CN" sz="1800" dirty="0" err="1"/>
              <a:t>model.Title</a:t>
            </a:r>
            <a:r>
              <a:rPr lang="en-US" altLang="zh-CN" sz="1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&lt;p&gt;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("Edit", "Edit", new { id = Model.ID }) |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("Back to List", "Index")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&lt;/p&gt;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6012160" y="2955146"/>
            <a:ext cx="1782888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显示一下数据信息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6660232" y="4427105"/>
            <a:ext cx="1473461" cy="3351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编辑和返回链接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554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明细视图运行情况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331470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96336" y="6026299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3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94884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/>
              <a:t>12.4  </a:t>
            </a:r>
            <a:r>
              <a:rPr lang="zh-CN" altLang="en-US" sz="3200" dirty="0"/>
              <a:t>条件查询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71" t="42545" r="5760" b="21456"/>
          <a:stretch/>
        </p:blipFill>
        <p:spPr>
          <a:xfrm>
            <a:off x="899592" y="2111821"/>
            <a:ext cx="6408712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706479" y="2165702"/>
            <a:ext cx="4248472" cy="35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9198" y="1564688"/>
            <a:ext cx="16270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条件查询界面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851920" y="1710082"/>
            <a:ext cx="1003339" cy="461625"/>
          </a:xfrm>
          <a:custGeom>
            <a:avLst/>
            <a:gdLst>
              <a:gd name="connsiteX0" fmla="*/ 368524 w 368524"/>
              <a:gd name="connsiteY0" fmla="*/ 31319 h 461625"/>
              <a:gd name="connsiteX1" fmla="*/ 32348 w 368524"/>
              <a:gd name="connsiteY1" fmla="*/ 44766 h 461625"/>
              <a:gd name="connsiteX2" fmla="*/ 32348 w 368524"/>
              <a:gd name="connsiteY2" fmla="*/ 461625 h 4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24" h="461625">
                <a:moveTo>
                  <a:pt x="368524" y="31319"/>
                </a:moveTo>
                <a:cubicBezTo>
                  <a:pt x="228450" y="2183"/>
                  <a:pt x="88377" y="-26952"/>
                  <a:pt x="32348" y="44766"/>
                </a:cubicBezTo>
                <a:cubicBezTo>
                  <a:pt x="-23681" y="116484"/>
                  <a:pt x="4333" y="289054"/>
                  <a:pt x="32348" y="461625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30715" y="4304361"/>
            <a:ext cx="5845632" cy="7725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dirty="0"/>
              <a:t>本节由简到难，先了解单个条件查询（如按电影名称），然后再学习多个条件的查询（如电影名称</a:t>
            </a:r>
            <a:r>
              <a:rPr lang="en-US" altLang="zh-CN" sz="1800" dirty="0"/>
              <a:t>+</a:t>
            </a:r>
            <a:r>
              <a:rPr lang="zh-CN" altLang="en-US" sz="1800" dirty="0"/>
              <a:t>类型）</a:t>
            </a:r>
          </a:p>
        </p:txBody>
      </p:sp>
    </p:spTree>
    <p:extLst>
      <p:ext uri="{BB962C8B-B14F-4D97-AF65-F5344CB8AC3E}">
        <p14:creationId xmlns:p14="http://schemas.microsoft.com/office/powerpoint/2010/main" val="191144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/>
              <a:t>1.  </a:t>
            </a:r>
            <a:r>
              <a:rPr lang="zh-CN" altLang="en-US" sz="2800" dirty="0"/>
              <a:t>单个条件查询（按电影名称查询）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363272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关键点：修改</a:t>
            </a:r>
            <a:r>
              <a:rPr lang="en-US" altLang="zh-CN" sz="2400" dirty="0">
                <a:solidFill>
                  <a:srgbClr val="FF0000"/>
                </a:solidFill>
              </a:rPr>
              <a:t>Index</a:t>
            </a:r>
            <a:r>
              <a:rPr lang="zh-CN" altLang="en-US" sz="2400" dirty="0">
                <a:solidFill>
                  <a:srgbClr val="FF0000"/>
                </a:solidFill>
              </a:rPr>
              <a:t>操作并在</a:t>
            </a:r>
            <a:r>
              <a:rPr lang="en-US" altLang="zh-CN" sz="2400" dirty="0">
                <a:solidFill>
                  <a:srgbClr val="FF0000"/>
                </a:solidFill>
              </a:rPr>
              <a:t>Index</a:t>
            </a:r>
            <a:r>
              <a:rPr lang="zh-CN" altLang="en-US" sz="2400" dirty="0">
                <a:solidFill>
                  <a:srgbClr val="FF0000"/>
                </a:solidFill>
              </a:rPr>
              <a:t>视图中添加查询界面。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39552" y="2439413"/>
            <a:ext cx="8147248" cy="37978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public </a:t>
            </a:r>
            <a:r>
              <a:rPr lang="en-US" altLang="zh-CN" dirty="0" err="1"/>
              <a:t>ActionResult</a:t>
            </a:r>
            <a:r>
              <a:rPr lang="en-US" altLang="zh-CN" dirty="0"/>
              <a:t> Index(</a:t>
            </a: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searchString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      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movies = from m in </a:t>
            </a:r>
            <a:r>
              <a:rPr lang="en-US" altLang="zh-CN" dirty="0" err="1">
                <a:solidFill>
                  <a:srgbClr val="0000FF"/>
                </a:solidFill>
              </a:rPr>
              <a:t>db.Movies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                             select m;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    if ( 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 err="1">
                <a:solidFill>
                  <a:srgbClr val="FF0000"/>
                </a:solidFill>
              </a:rPr>
              <a:t>String.IsNullOrEmpty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searchString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   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00FF"/>
                </a:solidFill>
              </a:rPr>
              <a:t>movies = </a:t>
            </a:r>
            <a:r>
              <a:rPr lang="en-US" altLang="zh-CN" dirty="0" err="1">
                <a:solidFill>
                  <a:srgbClr val="0000FF"/>
                </a:solidFill>
              </a:rPr>
              <a:t>movies.Where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en-US" altLang="zh-CN" dirty="0">
                <a:solidFill>
                  <a:srgbClr val="FF0000"/>
                </a:solidFill>
              </a:rPr>
              <a:t>s =&gt; </a:t>
            </a:r>
            <a:r>
              <a:rPr lang="en-US" altLang="zh-CN" dirty="0" err="1">
                <a:solidFill>
                  <a:srgbClr val="FF0000"/>
                </a:solidFill>
              </a:rPr>
              <a:t>s.Title.Contains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searchString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   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    return View(movies);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72798" y="2569982"/>
            <a:ext cx="122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查询参数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405718" y="2751315"/>
            <a:ext cx="847164" cy="285044"/>
          </a:xfrm>
          <a:custGeom>
            <a:avLst/>
            <a:gdLst>
              <a:gd name="connsiteX0" fmla="*/ 0 w 847164"/>
              <a:gd name="connsiteY0" fmla="*/ 109312 h 285044"/>
              <a:gd name="connsiteX1" fmla="*/ 282388 w 847164"/>
              <a:gd name="connsiteY1" fmla="*/ 284124 h 285044"/>
              <a:gd name="connsiteX2" fmla="*/ 497541 w 847164"/>
              <a:gd name="connsiteY2" fmla="*/ 42077 h 285044"/>
              <a:gd name="connsiteX3" fmla="*/ 847164 w 847164"/>
              <a:gd name="connsiteY3" fmla="*/ 1736 h 28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164" h="285044">
                <a:moveTo>
                  <a:pt x="0" y="109312"/>
                </a:moveTo>
                <a:cubicBezTo>
                  <a:pt x="99732" y="202321"/>
                  <a:pt x="199465" y="295330"/>
                  <a:pt x="282388" y="284124"/>
                </a:cubicBezTo>
                <a:cubicBezTo>
                  <a:pt x="365312" y="272918"/>
                  <a:pt x="403412" y="89142"/>
                  <a:pt x="497541" y="42077"/>
                </a:cubicBezTo>
                <a:cubicBezTo>
                  <a:pt x="591670" y="-4988"/>
                  <a:pt x="719417" y="-1626"/>
                  <a:pt x="847164" y="173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测试一下：</a:t>
            </a:r>
            <a:r>
              <a:rPr lang="en-US" altLang="zh-CN" sz="2800" dirty="0"/>
              <a:t>Index</a:t>
            </a:r>
            <a:r>
              <a:rPr lang="zh-CN" altLang="en-US" sz="2800" dirty="0"/>
              <a:t>视图暂不修改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704" y="1773262"/>
            <a:ext cx="8110736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/>
              <a:t>请求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参数值为空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http://localhost:××××/Movies/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/>
              <a:t>请求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完整写法（</a:t>
            </a:r>
            <a:r>
              <a:rPr lang="en-US" altLang="zh-CN" sz="2400" dirty="0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请求中参数大小写无区别）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http://localhost:××××/Movies/</a:t>
            </a:r>
            <a:r>
              <a:rPr lang="en-US" altLang="zh-CN" sz="2200" dirty="0" err="1">
                <a:solidFill>
                  <a:srgbClr val="0000FF"/>
                </a:solidFill>
              </a:rPr>
              <a:t>Index?SearchString</a:t>
            </a:r>
            <a:r>
              <a:rPr lang="en-US" altLang="zh-CN" sz="2200" dirty="0">
                <a:solidFill>
                  <a:srgbClr val="0000FF"/>
                </a:solidFill>
              </a:rPr>
              <a:t>=</a:t>
            </a:r>
            <a:r>
              <a:rPr lang="zh-CN" altLang="en-US" sz="2200" dirty="0">
                <a:solidFill>
                  <a:srgbClr val="0000FF"/>
                </a:solidFill>
              </a:rPr>
              <a:t>帝国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/>
              <a:t>请求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简略写法（</a:t>
            </a:r>
            <a:r>
              <a:rPr lang="en-US" altLang="zh-CN" sz="2400" dirty="0">
                <a:solidFill>
                  <a:srgbClr val="FF0000"/>
                </a:solidFill>
              </a:rPr>
              <a:t>Index</a:t>
            </a:r>
            <a:r>
              <a:rPr lang="zh-CN" altLang="en-US" sz="2400" dirty="0">
                <a:solidFill>
                  <a:srgbClr val="FF0000"/>
                </a:solidFill>
              </a:rPr>
              <a:t>可省略）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http://localhost:××××/</a:t>
            </a:r>
            <a:r>
              <a:rPr lang="en-US" altLang="zh-CN" sz="2200" dirty="0" err="1">
                <a:solidFill>
                  <a:srgbClr val="0000FF"/>
                </a:solidFill>
              </a:rPr>
              <a:t>Movies?searchString</a:t>
            </a:r>
            <a:r>
              <a:rPr lang="en-US" altLang="zh-CN" sz="2200" dirty="0">
                <a:solidFill>
                  <a:srgbClr val="0000FF"/>
                </a:solidFill>
              </a:rPr>
              <a:t>=</a:t>
            </a:r>
            <a:r>
              <a:rPr lang="zh-CN" altLang="en-US" sz="2200" dirty="0">
                <a:solidFill>
                  <a:srgbClr val="0000FF"/>
                </a:solidFill>
              </a:rPr>
              <a:t>帝国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3440110" y="5622239"/>
            <a:ext cx="4660282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提醒：当地址栏中参数值包含中文时，不要用</a:t>
            </a:r>
            <a:r>
              <a:rPr lang="en-US" altLang="zh-CN" dirty="0"/>
              <a:t>IE</a:t>
            </a:r>
            <a:r>
              <a:rPr lang="zh-CN" altLang="en-US" dirty="0"/>
              <a:t>浏览器（程序接收的是乱码）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6423547" y="5079130"/>
            <a:ext cx="524717" cy="470647"/>
          </a:xfrm>
          <a:custGeom>
            <a:avLst/>
            <a:gdLst>
              <a:gd name="connsiteX0" fmla="*/ 524717 w 524717"/>
              <a:gd name="connsiteY0" fmla="*/ 0 h 470647"/>
              <a:gd name="connsiteX1" fmla="*/ 417140 w 524717"/>
              <a:gd name="connsiteY1" fmla="*/ 188259 h 470647"/>
              <a:gd name="connsiteX2" fmla="*/ 67517 w 524717"/>
              <a:gd name="connsiteY2" fmla="*/ 242047 h 470647"/>
              <a:gd name="connsiteX3" fmla="*/ 282 w 524717"/>
              <a:gd name="connsiteY3" fmla="*/ 470647 h 47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717" h="470647">
                <a:moveTo>
                  <a:pt x="524717" y="0"/>
                </a:moveTo>
                <a:cubicBezTo>
                  <a:pt x="509028" y="73959"/>
                  <a:pt x="493340" y="147918"/>
                  <a:pt x="417140" y="188259"/>
                </a:cubicBezTo>
                <a:cubicBezTo>
                  <a:pt x="340940" y="228600"/>
                  <a:pt x="136993" y="194982"/>
                  <a:pt x="67517" y="242047"/>
                </a:cubicBezTo>
                <a:cubicBezTo>
                  <a:pt x="-1959" y="289112"/>
                  <a:pt x="-839" y="379879"/>
                  <a:pt x="282" y="470647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3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Index</a:t>
            </a:r>
            <a:r>
              <a:rPr lang="zh-CN" altLang="en-US" sz="2800" dirty="0"/>
              <a:t>视图中添加查询界面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47625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518774" y="2276872"/>
            <a:ext cx="10769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查询界面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526610" y="2422266"/>
            <a:ext cx="1003339" cy="461625"/>
          </a:xfrm>
          <a:custGeom>
            <a:avLst/>
            <a:gdLst>
              <a:gd name="connsiteX0" fmla="*/ 368524 w 368524"/>
              <a:gd name="connsiteY0" fmla="*/ 31319 h 461625"/>
              <a:gd name="connsiteX1" fmla="*/ 32348 w 368524"/>
              <a:gd name="connsiteY1" fmla="*/ 44766 h 461625"/>
              <a:gd name="connsiteX2" fmla="*/ 32348 w 368524"/>
              <a:gd name="connsiteY2" fmla="*/ 461625 h 4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24" h="461625">
                <a:moveTo>
                  <a:pt x="368524" y="31319"/>
                </a:moveTo>
                <a:cubicBezTo>
                  <a:pt x="228450" y="2183"/>
                  <a:pt x="88377" y="-26952"/>
                  <a:pt x="32348" y="44766"/>
                </a:cubicBezTo>
                <a:cubicBezTo>
                  <a:pt x="-23681" y="116484"/>
                  <a:pt x="4333" y="289054"/>
                  <a:pt x="32348" y="461625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oli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8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查询界面的代码（红色部分）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783"/>
            <a:ext cx="8363272" cy="468054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/>
              <a:t>&lt;p&gt;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/>
              <a:t>    @</a:t>
            </a:r>
            <a:r>
              <a:rPr lang="en-US" altLang="zh-CN" sz="2000" dirty="0" err="1"/>
              <a:t>Html.ActionLink</a:t>
            </a:r>
            <a:r>
              <a:rPr lang="en-US" altLang="zh-CN" sz="2000" dirty="0"/>
              <a:t>("Create New", "Create")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@using ( </a:t>
            </a:r>
            <a:r>
              <a:rPr lang="en-US" altLang="zh-CN" sz="2000" dirty="0" err="1">
                <a:solidFill>
                  <a:srgbClr val="FF0000"/>
                </a:solidFill>
              </a:rPr>
              <a:t>Html.BeginForm</a:t>
            </a:r>
            <a:r>
              <a:rPr lang="en-US" altLang="zh-CN" sz="2000" dirty="0">
                <a:solidFill>
                  <a:srgbClr val="FF0000"/>
                </a:solidFill>
              </a:rPr>
              <a:t>( "Index", "Movies", </a:t>
            </a:r>
            <a:r>
              <a:rPr lang="en-US" altLang="zh-CN" sz="2000" u="sng" dirty="0" err="1">
                <a:solidFill>
                  <a:srgbClr val="FF0000"/>
                </a:solidFill>
              </a:rPr>
              <a:t>FormMethod.Get</a:t>
            </a:r>
            <a:r>
              <a:rPr lang="en-US" altLang="zh-CN" sz="2000" dirty="0">
                <a:solidFill>
                  <a:srgbClr val="FF0000"/>
                </a:solidFill>
              </a:rPr>
              <a:t> 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&lt;p&gt;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电影名称</a:t>
            </a:r>
            <a:r>
              <a:rPr lang="en-US" altLang="zh-CN" sz="2000" dirty="0">
                <a:solidFill>
                  <a:srgbClr val="FF0000"/>
                </a:solidFill>
              </a:rPr>
              <a:t>:@</a:t>
            </a:r>
            <a:r>
              <a:rPr lang="en-US" altLang="zh-CN" sz="2000" dirty="0" err="1">
                <a:solidFill>
                  <a:srgbClr val="FF0000"/>
                </a:solidFill>
              </a:rPr>
              <a:t>Html.TextBox</a:t>
            </a:r>
            <a:r>
              <a:rPr lang="en-US" altLang="zh-CN" sz="2000" dirty="0">
                <a:solidFill>
                  <a:srgbClr val="FF0000"/>
                </a:solidFill>
              </a:rPr>
              <a:t>("</a:t>
            </a:r>
            <a:r>
              <a:rPr lang="en-US" altLang="zh-CN" sz="2000" dirty="0" err="1">
                <a:solidFill>
                  <a:srgbClr val="FF0000"/>
                </a:solidFill>
              </a:rPr>
              <a:t>SearchString</a:t>
            </a:r>
            <a:r>
              <a:rPr lang="en-US" altLang="zh-CN" sz="20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&lt;input type="submit" value="</a:t>
            </a:r>
            <a:r>
              <a:rPr lang="zh-CN" altLang="en-US" sz="2000" dirty="0">
                <a:solidFill>
                  <a:srgbClr val="FF0000"/>
                </a:solidFill>
              </a:rPr>
              <a:t>查询</a:t>
            </a:r>
            <a:r>
              <a:rPr lang="en-US" altLang="zh-CN" sz="2000" dirty="0">
                <a:solidFill>
                  <a:srgbClr val="FF0000"/>
                </a:solidFill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dirty="0"/>
              <a:t>…</a:t>
            </a:r>
          </a:p>
        </p:txBody>
      </p:sp>
      <p:sp>
        <p:nvSpPr>
          <p:cNvPr id="6" name="矩形 5"/>
          <p:cNvSpPr/>
          <p:nvPr/>
        </p:nvSpPr>
        <p:spPr>
          <a:xfrm>
            <a:off x="6718357" y="3501008"/>
            <a:ext cx="131616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使用</a:t>
            </a:r>
            <a:r>
              <a:rPr lang="en-US" altLang="zh-CN" sz="1400" dirty="0"/>
              <a:t>Get</a:t>
            </a:r>
            <a:r>
              <a:rPr lang="zh-CN" altLang="en-US" sz="1400" dirty="0"/>
              <a:t>方法提交数据</a:t>
            </a:r>
          </a:p>
        </p:txBody>
      </p:sp>
      <p:sp>
        <p:nvSpPr>
          <p:cNvPr id="7" name="任意多边形 6"/>
          <p:cNvSpPr/>
          <p:nvPr/>
        </p:nvSpPr>
        <p:spPr>
          <a:xfrm rot="6973316" flipV="1">
            <a:off x="7296732" y="3151923"/>
            <a:ext cx="636486" cy="209672"/>
          </a:xfrm>
          <a:custGeom>
            <a:avLst/>
            <a:gdLst>
              <a:gd name="connsiteX0" fmla="*/ 0 w 847164"/>
              <a:gd name="connsiteY0" fmla="*/ 109312 h 285044"/>
              <a:gd name="connsiteX1" fmla="*/ 282388 w 847164"/>
              <a:gd name="connsiteY1" fmla="*/ 284124 h 285044"/>
              <a:gd name="connsiteX2" fmla="*/ 497541 w 847164"/>
              <a:gd name="connsiteY2" fmla="*/ 42077 h 285044"/>
              <a:gd name="connsiteX3" fmla="*/ 847164 w 847164"/>
              <a:gd name="connsiteY3" fmla="*/ 1736 h 28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164" h="285044">
                <a:moveTo>
                  <a:pt x="0" y="109312"/>
                </a:moveTo>
                <a:cubicBezTo>
                  <a:pt x="99732" y="202321"/>
                  <a:pt x="199465" y="295330"/>
                  <a:pt x="282388" y="284124"/>
                </a:cubicBezTo>
                <a:cubicBezTo>
                  <a:pt x="365312" y="272918"/>
                  <a:pt x="403412" y="89142"/>
                  <a:pt x="497541" y="42077"/>
                </a:cubicBezTo>
                <a:cubicBezTo>
                  <a:pt x="591670" y="-4988"/>
                  <a:pt x="719417" y="-1626"/>
                  <a:pt x="847164" y="173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6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代码解析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@</a:t>
            </a:r>
            <a:r>
              <a:rPr lang="en-US" altLang="zh-CN" sz="2800" dirty="0" err="1"/>
              <a:t>Html.TextBox</a:t>
            </a: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00783"/>
            <a:ext cx="8363272" cy="38164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@using ( </a:t>
            </a:r>
            <a:r>
              <a:rPr lang="en-US" altLang="zh-CN" sz="2000" kern="0" dirty="0" err="1"/>
              <a:t>Html.BeginForm</a:t>
            </a:r>
            <a:r>
              <a:rPr lang="en-US" altLang="zh-CN" sz="2000" kern="0" dirty="0"/>
              <a:t>( "Index", "Movies", </a:t>
            </a:r>
            <a:r>
              <a:rPr lang="en-US" altLang="zh-CN" sz="2000" u="sng" kern="0" dirty="0" err="1"/>
              <a:t>FormMethod.Get</a:t>
            </a:r>
            <a:r>
              <a:rPr lang="en-US" altLang="zh-CN" sz="2000" kern="0" dirty="0"/>
              <a:t> 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&lt;p&gt;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</a:t>
            </a:r>
            <a:r>
              <a:rPr lang="zh-CN" altLang="en-US" sz="2000" kern="0" dirty="0"/>
              <a:t>电影名称</a:t>
            </a:r>
            <a:r>
              <a:rPr lang="en-US" altLang="zh-CN" sz="2000" kern="0" dirty="0"/>
              <a:t>:</a:t>
            </a:r>
            <a:r>
              <a:rPr lang="en-US" altLang="zh-CN" sz="2000" kern="0" dirty="0">
                <a:solidFill>
                  <a:srgbClr val="0000FF"/>
                </a:solidFill>
              </a:rPr>
              <a:t>@</a:t>
            </a:r>
            <a:r>
              <a:rPr lang="en-US" altLang="zh-CN" sz="2000" kern="0" dirty="0" err="1">
                <a:solidFill>
                  <a:srgbClr val="0000FF"/>
                </a:solidFill>
              </a:rPr>
              <a:t>Html.TextBox</a:t>
            </a:r>
            <a:r>
              <a:rPr lang="en-US" altLang="zh-CN" sz="2000" kern="0" dirty="0">
                <a:solidFill>
                  <a:srgbClr val="0000FF"/>
                </a:solidFill>
              </a:rPr>
              <a:t>("</a:t>
            </a:r>
            <a:r>
              <a:rPr lang="en-US" altLang="zh-CN" sz="2000" kern="0" dirty="0" err="1">
                <a:solidFill>
                  <a:srgbClr val="0000FF"/>
                </a:solidFill>
              </a:rPr>
              <a:t>SearchString</a:t>
            </a:r>
            <a:r>
              <a:rPr lang="en-US" altLang="zh-CN" sz="2000" kern="0" dirty="0">
                <a:solidFill>
                  <a:srgbClr val="0000FF"/>
                </a:solidFill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&lt;input type="submit" value="</a:t>
            </a:r>
            <a:r>
              <a:rPr lang="zh-CN" altLang="en-US" sz="2000" kern="0" dirty="0"/>
              <a:t>查询</a:t>
            </a:r>
            <a:r>
              <a:rPr lang="en-US" altLang="zh-CN" sz="2000" kern="0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1338119" y="4869160"/>
            <a:ext cx="7344816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&lt;input id="</a:t>
            </a:r>
            <a:r>
              <a:rPr lang="en-US" altLang="zh-CN" sz="1800" dirty="0" err="1"/>
              <a:t>SearchString</a:t>
            </a:r>
            <a:r>
              <a:rPr lang="en-US" altLang="zh-CN" sz="1800" dirty="0"/>
              <a:t>" name="</a:t>
            </a:r>
            <a:r>
              <a:rPr lang="en-US" altLang="zh-CN" sz="1800" dirty="0" err="1"/>
              <a:t>SearchString</a:t>
            </a:r>
            <a:r>
              <a:rPr lang="en-US" altLang="zh-CN" sz="1800" dirty="0"/>
              <a:t>" type="text" value="" /&gt;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5836024" y="3563471"/>
            <a:ext cx="611739" cy="1277470"/>
          </a:xfrm>
          <a:custGeom>
            <a:avLst/>
            <a:gdLst>
              <a:gd name="connsiteX0" fmla="*/ 0 w 611739"/>
              <a:gd name="connsiteY0" fmla="*/ 0 h 1277470"/>
              <a:gd name="connsiteX1" fmla="*/ 605117 w 611739"/>
              <a:gd name="connsiteY1" fmla="*/ 336176 h 1277470"/>
              <a:gd name="connsiteX2" fmla="*/ 268941 w 611739"/>
              <a:gd name="connsiteY2" fmla="*/ 1277470 h 12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739" h="1277470">
                <a:moveTo>
                  <a:pt x="0" y="0"/>
                </a:moveTo>
                <a:cubicBezTo>
                  <a:pt x="280147" y="61632"/>
                  <a:pt x="560294" y="123264"/>
                  <a:pt x="605117" y="336176"/>
                </a:cubicBezTo>
                <a:cubicBezTo>
                  <a:pt x="649941" y="549088"/>
                  <a:pt x="459441" y="913279"/>
                  <a:pt x="268941" y="127747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68144" y="4017540"/>
            <a:ext cx="130923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生成的</a:t>
            </a:r>
            <a:r>
              <a:rPr lang="en-US" altLang="zh-CN" sz="14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490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12</a:t>
            </a:r>
            <a:r>
              <a:rPr lang="zh-CN" altLang="en-US" sz="3200" dirty="0"/>
              <a:t>章  </a:t>
            </a:r>
            <a:r>
              <a:rPr lang="en-US" altLang="zh-CN" sz="3200" dirty="0"/>
              <a:t>MVC</a:t>
            </a:r>
            <a:r>
              <a:rPr lang="zh-CN" altLang="en-US" sz="3200" dirty="0"/>
              <a:t>深入编程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12.1  </a:t>
            </a:r>
            <a:r>
              <a:rPr lang="zh-CN" altLang="en-US" dirty="0">
                <a:hlinkClick r:id="rId2" action="ppaction://hlinksldjump"/>
              </a:rPr>
              <a:t>数据编辑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12.2  </a:t>
            </a:r>
            <a:r>
              <a:rPr lang="zh-CN" altLang="en-US" dirty="0">
                <a:hlinkClick r:id="rId3" action="ppaction://hlinksldjump"/>
              </a:rPr>
              <a:t>数据删除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12.3  </a:t>
            </a:r>
            <a:r>
              <a:rPr lang="zh-CN" altLang="en-US" dirty="0">
                <a:hlinkClick r:id="rId4" action="ppaction://hlinksldjump"/>
              </a:rPr>
              <a:t>数据明细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12.4  </a:t>
            </a:r>
            <a:r>
              <a:rPr lang="zh-CN" altLang="en-US" dirty="0">
                <a:hlinkClick r:id="rId5" action="ppaction://hlinksldjump"/>
              </a:rPr>
              <a:t>条件查询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42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代码解析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Html.BeginForm</a:t>
            </a: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96598"/>
            <a:ext cx="8363272" cy="30243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</a:rPr>
              <a:t>@using ( </a:t>
            </a:r>
            <a:r>
              <a:rPr lang="en-US" altLang="zh-CN" sz="2000" kern="0" dirty="0" err="1">
                <a:solidFill>
                  <a:srgbClr val="0000FF"/>
                </a:solidFill>
              </a:rPr>
              <a:t>Html.BeginForm</a:t>
            </a:r>
            <a:r>
              <a:rPr lang="en-US" altLang="zh-CN" sz="2000" kern="0" dirty="0">
                <a:solidFill>
                  <a:srgbClr val="0000FF"/>
                </a:solidFill>
              </a:rPr>
              <a:t>( "Index", "Movies", </a:t>
            </a:r>
            <a:r>
              <a:rPr lang="en-US" altLang="zh-CN" sz="2000" u="sng" kern="0" dirty="0" err="1">
                <a:solidFill>
                  <a:srgbClr val="FF0000"/>
                </a:solidFill>
              </a:rPr>
              <a:t>FormMethod.Get</a:t>
            </a:r>
            <a:r>
              <a:rPr lang="en-US" altLang="zh-CN" sz="2000" kern="0" dirty="0">
                <a:solidFill>
                  <a:srgbClr val="0000FF"/>
                </a:solidFill>
              </a:rPr>
              <a:t> 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&lt;p&gt;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</a:t>
            </a:r>
            <a:r>
              <a:rPr lang="zh-CN" altLang="en-US" sz="2000" kern="0" dirty="0"/>
              <a:t>电影名称</a:t>
            </a:r>
            <a:r>
              <a:rPr lang="en-US" altLang="zh-CN" sz="2000" kern="0" dirty="0"/>
              <a:t>:@</a:t>
            </a:r>
            <a:r>
              <a:rPr lang="en-US" altLang="zh-CN" sz="2000" kern="0" dirty="0" err="1"/>
              <a:t>Html.TextBox</a:t>
            </a:r>
            <a:r>
              <a:rPr lang="en-US" altLang="zh-CN" sz="2000" kern="0" dirty="0"/>
              <a:t>("</a:t>
            </a:r>
            <a:r>
              <a:rPr lang="en-US" altLang="zh-CN" sz="2000" kern="0" dirty="0" err="1"/>
              <a:t>SearchString</a:t>
            </a:r>
            <a:r>
              <a:rPr lang="en-US" altLang="zh-CN" sz="2000" kern="0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</a:t>
            </a:r>
            <a:r>
              <a:rPr lang="en-US" altLang="zh-CN" sz="2000" kern="0" dirty="0">
                <a:solidFill>
                  <a:srgbClr val="00B050"/>
                </a:solidFill>
              </a:rPr>
              <a:t>&lt;input type="submit" value="</a:t>
            </a:r>
            <a:r>
              <a:rPr lang="zh-CN" altLang="en-US" sz="2000" kern="0" dirty="0">
                <a:solidFill>
                  <a:srgbClr val="00B050"/>
                </a:solidFill>
              </a:rPr>
              <a:t>查询</a:t>
            </a:r>
            <a:r>
              <a:rPr lang="en-US" altLang="zh-CN" sz="2000" kern="0" dirty="0">
                <a:solidFill>
                  <a:srgbClr val="00B050"/>
                </a:solidFill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35896" y="4221088"/>
            <a:ext cx="4932857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&lt;form action="/Movies" method="get"&gt;    </a:t>
            </a:r>
          </a:p>
          <a:p>
            <a:r>
              <a:rPr lang="en-US" altLang="zh-CN" sz="1800" dirty="0"/>
              <a:t>     …</a:t>
            </a:r>
          </a:p>
          <a:p>
            <a:r>
              <a:rPr lang="en-US" altLang="zh-CN" sz="1800" dirty="0"/>
              <a:t>     &lt;input type="submit" value="</a:t>
            </a:r>
            <a:r>
              <a:rPr lang="zh-CN" altLang="en-US" sz="1800" dirty="0"/>
              <a:t>查询</a:t>
            </a:r>
            <a:r>
              <a:rPr lang="en-US" altLang="zh-CN" sz="1800" dirty="0"/>
              <a:t>" /&gt;</a:t>
            </a:r>
          </a:p>
          <a:p>
            <a:r>
              <a:rPr lang="en-US" altLang="zh-CN" sz="1800" dirty="0"/>
              <a:t>&lt;/form&gt;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7449671" y="2299447"/>
            <a:ext cx="362689" cy="1921641"/>
          </a:xfrm>
          <a:custGeom>
            <a:avLst/>
            <a:gdLst>
              <a:gd name="connsiteX0" fmla="*/ 0 w 564901"/>
              <a:gd name="connsiteY0" fmla="*/ 0 h 2084294"/>
              <a:gd name="connsiteX1" fmla="*/ 564776 w 564901"/>
              <a:gd name="connsiteY1" fmla="*/ 766482 h 2084294"/>
              <a:gd name="connsiteX2" fmla="*/ 40341 w 564901"/>
              <a:gd name="connsiteY2" fmla="*/ 2084294 h 20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01" h="2084294">
                <a:moveTo>
                  <a:pt x="0" y="0"/>
                </a:moveTo>
                <a:cubicBezTo>
                  <a:pt x="279026" y="209550"/>
                  <a:pt x="558052" y="419100"/>
                  <a:pt x="564776" y="766482"/>
                </a:cubicBezTo>
                <a:cubicBezTo>
                  <a:pt x="571500" y="1113864"/>
                  <a:pt x="305920" y="1599079"/>
                  <a:pt x="40341" y="2084294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59516" y="2952490"/>
            <a:ext cx="130923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生成的</a:t>
            </a:r>
            <a:r>
              <a:rPr lang="en-US" altLang="zh-CN" sz="1400" dirty="0"/>
              <a:t>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3563888" y="2401143"/>
            <a:ext cx="88011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Action</a:t>
            </a:r>
            <a:r>
              <a:rPr lang="zh-CN" altLang="en-US" sz="1400" dirty="0"/>
              <a:t>名</a:t>
            </a:r>
            <a:endParaRPr lang="en-US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4615417" y="2392469"/>
            <a:ext cx="96469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控制器名</a:t>
            </a:r>
            <a:endParaRPr lang="en-US" altLang="zh-CN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076056" y="2176445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95936" y="2176445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44208" y="5233824"/>
            <a:ext cx="167778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提交时产生</a:t>
            </a:r>
            <a:r>
              <a:rPr lang="en-US" altLang="zh-CN" sz="1400" dirty="0"/>
              <a:t>get</a:t>
            </a:r>
            <a:r>
              <a:rPr lang="zh-CN" altLang="en-US" sz="1400" dirty="0"/>
              <a:t>请求</a:t>
            </a:r>
            <a:endParaRPr lang="en-US" altLang="zh-CN" sz="1400" dirty="0"/>
          </a:p>
        </p:txBody>
      </p:sp>
      <p:sp>
        <p:nvSpPr>
          <p:cNvPr id="16" name="任意多边形 15"/>
          <p:cNvSpPr/>
          <p:nvPr/>
        </p:nvSpPr>
        <p:spPr>
          <a:xfrm>
            <a:off x="6266329" y="5116861"/>
            <a:ext cx="45719" cy="663019"/>
          </a:xfrm>
          <a:custGeom>
            <a:avLst/>
            <a:gdLst>
              <a:gd name="connsiteX0" fmla="*/ 416859 w 416859"/>
              <a:gd name="connsiteY0" fmla="*/ 0 h 658906"/>
              <a:gd name="connsiteX1" fmla="*/ 0 w 416859"/>
              <a:gd name="connsiteY1" fmla="*/ 658906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859" h="658906">
                <a:moveTo>
                  <a:pt x="416859" y="0"/>
                </a:moveTo>
                <a:lnTo>
                  <a:pt x="0" y="658906"/>
                </a:ln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79713" y="5828184"/>
            <a:ext cx="670708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http://localhost:××××/</a:t>
            </a:r>
            <a:r>
              <a:rPr lang="en-US" altLang="zh-CN" sz="1800" dirty="0" err="1"/>
              <a:t>Movies?SearchString</a:t>
            </a:r>
            <a:r>
              <a:rPr lang="en-US" altLang="zh-CN" sz="1800" dirty="0"/>
              <a:t>=</a:t>
            </a:r>
            <a:r>
              <a:rPr lang="zh-CN" altLang="en-US" sz="1800" dirty="0"/>
              <a:t>文本框输入的值</a:t>
            </a:r>
          </a:p>
        </p:txBody>
      </p:sp>
    </p:spTree>
    <p:extLst>
      <p:ext uri="{BB962C8B-B14F-4D97-AF65-F5344CB8AC3E}">
        <p14:creationId xmlns:p14="http://schemas.microsoft.com/office/powerpoint/2010/main" val="3185468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7" y="4574814"/>
            <a:ext cx="7637621" cy="1451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/>
              <a:t>2.  </a:t>
            </a:r>
            <a:r>
              <a:rPr lang="zh-CN" altLang="en-US" sz="2800" dirty="0"/>
              <a:t>多个条件查询（按电影名称</a:t>
            </a:r>
            <a:r>
              <a:rPr lang="en-US" altLang="zh-CN" sz="2800" dirty="0"/>
              <a:t>+</a:t>
            </a:r>
            <a:r>
              <a:rPr lang="zh-CN" altLang="en-US" sz="2800" dirty="0"/>
              <a:t>类型查询）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363272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关键点：进一步修改</a:t>
            </a:r>
            <a:r>
              <a:rPr lang="en-US" altLang="zh-CN" sz="2400" dirty="0">
                <a:solidFill>
                  <a:srgbClr val="FF0000"/>
                </a:solidFill>
              </a:rPr>
              <a:t>Index</a:t>
            </a:r>
            <a:r>
              <a:rPr lang="zh-CN" altLang="en-US" sz="2400" dirty="0">
                <a:solidFill>
                  <a:srgbClr val="FF0000"/>
                </a:solidFill>
              </a:rPr>
              <a:t>操作极其视图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295397"/>
            <a:ext cx="8147248" cy="15619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public </a:t>
            </a:r>
            <a:r>
              <a:rPr lang="en-US" altLang="zh-CN" dirty="0" err="1"/>
              <a:t>ActionResult</a:t>
            </a:r>
            <a:r>
              <a:rPr lang="en-US" altLang="zh-CN" dirty="0"/>
              <a:t> Index( </a:t>
            </a:r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movieGenre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searchString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   …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19772" y="2861610"/>
            <a:ext cx="151216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个查询参数</a:t>
            </a:r>
          </a:p>
        </p:txBody>
      </p:sp>
      <p:sp>
        <p:nvSpPr>
          <p:cNvPr id="8" name="矩形 7"/>
          <p:cNvSpPr/>
          <p:nvPr/>
        </p:nvSpPr>
        <p:spPr>
          <a:xfrm>
            <a:off x="4572000" y="2861610"/>
            <a:ext cx="1051529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电影类型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6703649" y="2852936"/>
            <a:ext cx="964695" cy="3077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电影名称</a:t>
            </a:r>
            <a:endParaRPr lang="en-US" altLang="zh-CN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64288" y="2636912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104647" y="2636912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 1"/>
          <p:cNvSpPr/>
          <p:nvPr/>
        </p:nvSpPr>
        <p:spPr>
          <a:xfrm>
            <a:off x="1465729" y="4207244"/>
            <a:ext cx="3509683" cy="602242"/>
          </a:xfrm>
          <a:custGeom>
            <a:avLst/>
            <a:gdLst>
              <a:gd name="connsiteX0" fmla="*/ 0 w 3509683"/>
              <a:gd name="connsiteY0" fmla="*/ 602242 h 602242"/>
              <a:gd name="connsiteX1" fmla="*/ 1035424 w 3509683"/>
              <a:gd name="connsiteY1" fmla="*/ 10571 h 602242"/>
              <a:gd name="connsiteX2" fmla="*/ 2541495 w 3509683"/>
              <a:gd name="connsiteY2" fmla="*/ 212277 h 602242"/>
              <a:gd name="connsiteX3" fmla="*/ 3509683 w 3509683"/>
              <a:gd name="connsiteY3" fmla="*/ 77806 h 60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683" h="602242">
                <a:moveTo>
                  <a:pt x="0" y="602242"/>
                </a:moveTo>
                <a:cubicBezTo>
                  <a:pt x="305920" y="338903"/>
                  <a:pt x="611841" y="75565"/>
                  <a:pt x="1035424" y="10571"/>
                </a:cubicBezTo>
                <a:cubicBezTo>
                  <a:pt x="1459007" y="-54423"/>
                  <a:pt x="2129119" y="201071"/>
                  <a:pt x="2541495" y="212277"/>
                </a:cubicBezTo>
                <a:cubicBezTo>
                  <a:pt x="2953871" y="223483"/>
                  <a:pt x="3231777" y="150644"/>
                  <a:pt x="3509683" y="77806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63607" y="4005064"/>
            <a:ext cx="3888432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添加一个</a:t>
            </a:r>
            <a:r>
              <a:rPr lang="en-US" altLang="zh-CN" sz="1600" dirty="0"/>
              <a:t>Select</a:t>
            </a:r>
            <a:r>
              <a:rPr lang="zh-CN" altLang="en-US" sz="1600" dirty="0"/>
              <a:t>元素</a:t>
            </a:r>
            <a:r>
              <a:rPr lang="en-US" altLang="zh-CN" sz="1600" dirty="0"/>
              <a:t>(</a:t>
            </a:r>
            <a:r>
              <a:rPr lang="zh-CN" altLang="en-US" sz="1600" dirty="0"/>
              <a:t>下拉列表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其数据来自于数据库</a:t>
            </a:r>
            <a:r>
              <a:rPr lang="en-US" altLang="zh-CN" sz="1600" dirty="0"/>
              <a:t>(</a:t>
            </a:r>
            <a:r>
              <a:rPr lang="zh-CN" altLang="en-US" sz="1600" dirty="0"/>
              <a:t>动态的</a:t>
            </a:r>
            <a:r>
              <a:rPr lang="en-US" altLang="zh-CN" sz="1600" dirty="0"/>
              <a:t>),</a:t>
            </a:r>
            <a:r>
              <a:rPr lang="zh-CN" altLang="en-US" sz="1600" dirty="0"/>
              <a:t>且从控制器传递过来</a:t>
            </a:r>
          </a:p>
        </p:txBody>
      </p:sp>
      <p:sp>
        <p:nvSpPr>
          <p:cNvPr id="4" name="椭圆 3"/>
          <p:cNvSpPr/>
          <p:nvPr/>
        </p:nvSpPr>
        <p:spPr>
          <a:xfrm>
            <a:off x="3211786" y="5076510"/>
            <a:ext cx="712879" cy="935633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4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Index</a:t>
            </a:r>
            <a:r>
              <a:rPr lang="zh-CN" altLang="en-US" sz="2800" dirty="0"/>
              <a:t>视图中添加一个</a:t>
            </a:r>
            <a:r>
              <a:rPr lang="en-US" altLang="zh-CN" sz="2800" dirty="0"/>
              <a:t>Select</a:t>
            </a:r>
            <a:r>
              <a:rPr lang="zh-CN" altLang="en-US" sz="2800" dirty="0"/>
              <a:t>（红色部分）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00783"/>
            <a:ext cx="8363272" cy="4176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@using ( </a:t>
            </a:r>
            <a:r>
              <a:rPr lang="en-US" altLang="zh-CN" sz="2000" kern="0" dirty="0" err="1"/>
              <a:t>Html.BeginForm</a:t>
            </a:r>
            <a:r>
              <a:rPr lang="en-US" altLang="zh-CN" sz="2000" kern="0" dirty="0"/>
              <a:t>( "Index", "Movies", </a:t>
            </a:r>
            <a:r>
              <a:rPr lang="en-US" altLang="zh-CN" sz="2000" u="sng" kern="0" dirty="0" err="1"/>
              <a:t>FormMethod.Get</a:t>
            </a:r>
            <a:r>
              <a:rPr lang="en-US" altLang="zh-CN" sz="2000" kern="0" dirty="0"/>
              <a:t> 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 kern="0" dirty="0"/>
              <a:t>        &lt;p&gt;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kern="0" dirty="0"/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电影类型</a:t>
            </a:r>
            <a:r>
              <a:rPr lang="en-US" altLang="zh-CN" sz="2000" dirty="0">
                <a:solidFill>
                  <a:srgbClr val="FF0000"/>
                </a:solidFill>
              </a:rPr>
              <a:t>:@</a:t>
            </a:r>
            <a:r>
              <a:rPr lang="en-US" altLang="zh-CN" sz="2000" dirty="0" err="1">
                <a:solidFill>
                  <a:srgbClr val="FF0000"/>
                </a:solidFill>
              </a:rPr>
              <a:t>Html.DropDownList</a:t>
            </a:r>
            <a:r>
              <a:rPr lang="en-US" altLang="zh-CN" sz="2000" dirty="0">
                <a:solidFill>
                  <a:srgbClr val="FF0000"/>
                </a:solidFill>
              </a:rPr>
              <a:t>("</a:t>
            </a:r>
            <a:r>
              <a:rPr lang="en-US" altLang="zh-CN" sz="2000" dirty="0" err="1">
                <a:solidFill>
                  <a:srgbClr val="FF0000"/>
                </a:solidFill>
              </a:rPr>
              <a:t>movieGenre</a:t>
            </a:r>
            <a:r>
              <a:rPr lang="en-US" altLang="zh-CN" sz="2000" dirty="0">
                <a:solidFill>
                  <a:srgbClr val="FF0000"/>
                </a:solidFill>
              </a:rPr>
              <a:t>", "all") </a:t>
            </a:r>
            <a:r>
              <a:rPr lang="en-US" altLang="zh-CN" sz="2000" kern="0" dirty="0">
                <a:solidFill>
                  <a:srgbClr val="FF0000"/>
                </a:solidFill>
              </a:rPr>
              <a:t> </a:t>
            </a:r>
            <a:r>
              <a:rPr lang="en-US" altLang="zh-CN" sz="2000" kern="0" dirty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</a:t>
            </a:r>
            <a:r>
              <a:rPr lang="zh-CN" altLang="en-US" sz="2000" kern="0" dirty="0"/>
              <a:t>电影名称</a:t>
            </a:r>
            <a:r>
              <a:rPr lang="en-US" altLang="zh-CN" sz="2000" kern="0" dirty="0"/>
              <a:t>:@</a:t>
            </a:r>
            <a:r>
              <a:rPr lang="en-US" altLang="zh-CN" sz="2000" kern="0" dirty="0" err="1"/>
              <a:t>Html.TextBox</a:t>
            </a:r>
            <a:r>
              <a:rPr lang="en-US" altLang="zh-CN" sz="2000" kern="0" dirty="0"/>
              <a:t>("</a:t>
            </a:r>
            <a:r>
              <a:rPr lang="en-US" altLang="zh-CN" sz="2000" kern="0" dirty="0" err="1"/>
              <a:t>SearchString</a:t>
            </a:r>
            <a:r>
              <a:rPr lang="en-US" altLang="zh-CN" sz="2000" kern="0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&lt;input type="submit" value="</a:t>
            </a:r>
            <a:r>
              <a:rPr lang="zh-CN" altLang="en-US" sz="2000" kern="0" dirty="0"/>
              <a:t>查询</a:t>
            </a:r>
            <a:r>
              <a:rPr lang="en-US" altLang="zh-CN" sz="2000" kern="0" dirty="0"/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       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2000" kern="0" dirty="0"/>
              <a:t>…</a:t>
            </a:r>
          </a:p>
        </p:txBody>
      </p:sp>
      <p:sp>
        <p:nvSpPr>
          <p:cNvPr id="7" name="矩形 6"/>
          <p:cNvSpPr/>
          <p:nvPr/>
        </p:nvSpPr>
        <p:spPr>
          <a:xfrm>
            <a:off x="3206772" y="5291916"/>
            <a:ext cx="5109644" cy="9541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&lt;select id="</a:t>
            </a:r>
            <a:r>
              <a:rPr lang="en-US" altLang="zh-CN" sz="1800" dirty="0" err="1"/>
              <a:t>movieGenre</a:t>
            </a:r>
            <a:r>
              <a:rPr lang="en-US" altLang="zh-CN" sz="1800" dirty="0"/>
              <a:t>" name="</a:t>
            </a:r>
            <a:r>
              <a:rPr lang="en-US" altLang="zh-CN" sz="1800" dirty="0" err="1"/>
              <a:t>movieGenre</a:t>
            </a:r>
            <a:r>
              <a:rPr lang="en-US" altLang="zh-CN" sz="1800" dirty="0"/>
              <a:t>"&gt;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00FF"/>
                </a:solidFill>
              </a:rPr>
              <a:t>&lt;option value=""&gt;all&lt;/option&gt;</a:t>
            </a:r>
          </a:p>
          <a:p>
            <a:r>
              <a:rPr lang="en-US" altLang="zh-CN" sz="1800" dirty="0"/>
              <a:t>&lt;/select&gt;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6117577" y="3789040"/>
            <a:ext cx="611739" cy="1474657"/>
          </a:xfrm>
          <a:custGeom>
            <a:avLst/>
            <a:gdLst>
              <a:gd name="connsiteX0" fmla="*/ 0 w 611739"/>
              <a:gd name="connsiteY0" fmla="*/ 0 h 1277470"/>
              <a:gd name="connsiteX1" fmla="*/ 605117 w 611739"/>
              <a:gd name="connsiteY1" fmla="*/ 336176 h 1277470"/>
              <a:gd name="connsiteX2" fmla="*/ 268941 w 611739"/>
              <a:gd name="connsiteY2" fmla="*/ 1277470 h 12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739" h="1277470">
                <a:moveTo>
                  <a:pt x="0" y="0"/>
                </a:moveTo>
                <a:cubicBezTo>
                  <a:pt x="280147" y="61632"/>
                  <a:pt x="560294" y="123264"/>
                  <a:pt x="605117" y="336176"/>
                </a:cubicBezTo>
                <a:cubicBezTo>
                  <a:pt x="649941" y="549088"/>
                  <a:pt x="459441" y="913279"/>
                  <a:pt x="268941" y="127747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49697" y="4440296"/>
            <a:ext cx="130923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生成的</a:t>
            </a:r>
            <a:r>
              <a:rPr lang="en-US" altLang="zh-CN" sz="1400" dirty="0"/>
              <a:t>HTML</a:t>
            </a:r>
          </a:p>
        </p:txBody>
      </p:sp>
      <p:sp>
        <p:nvSpPr>
          <p:cNvPr id="10" name="矩形 9"/>
          <p:cNvSpPr/>
          <p:nvPr/>
        </p:nvSpPr>
        <p:spPr>
          <a:xfrm>
            <a:off x="5672308" y="6104965"/>
            <a:ext cx="307674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控制器如何传递数据给</a:t>
            </a:r>
            <a:r>
              <a:rPr lang="en-US" altLang="zh-CN" sz="1600" dirty="0"/>
              <a:t>Select</a:t>
            </a:r>
            <a:r>
              <a:rPr lang="zh-CN" altLang="en-US" sz="16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8401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6712"/>
            <a:ext cx="8229600" cy="647700"/>
          </a:xfrm>
        </p:spPr>
        <p:txBody>
          <a:bodyPr/>
          <a:lstStyle/>
          <a:p>
            <a:r>
              <a:rPr lang="en-US" altLang="zh-CN" sz="2800" dirty="0"/>
              <a:t>Index</a:t>
            </a:r>
            <a:r>
              <a:rPr lang="zh-CN" altLang="en-US" sz="2800" dirty="0"/>
              <a:t>操作的代码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5874"/>
            <a:ext cx="8291264" cy="496857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Index(string </a:t>
            </a:r>
            <a:r>
              <a:rPr lang="en-US" altLang="zh-CN" sz="1800" dirty="0" err="1"/>
              <a:t>movieGenre</a:t>
            </a:r>
            <a:r>
              <a:rPr lang="en-US" altLang="zh-CN" sz="1800" dirty="0"/>
              <a:t>, string </a:t>
            </a:r>
            <a:r>
              <a:rPr lang="en-US" altLang="zh-CN" sz="1800" dirty="0" err="1"/>
              <a:t>searchString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GenreLst</a:t>
            </a:r>
            <a:r>
              <a:rPr lang="en-US" altLang="zh-CN" sz="1800" dirty="0">
                <a:solidFill>
                  <a:srgbClr val="FF0000"/>
                </a:solidFill>
              </a:rPr>
              <a:t> = new List&lt;string&gt;();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GenreQry</a:t>
            </a:r>
            <a:r>
              <a:rPr lang="en-US" altLang="zh-CN" sz="1800" dirty="0"/>
              <a:t> = from d in </a:t>
            </a:r>
            <a:r>
              <a:rPr lang="en-US" altLang="zh-CN" sz="1800" dirty="0" err="1"/>
              <a:t>db.Movies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orderby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d.Genre</a:t>
            </a:r>
            <a:r>
              <a:rPr lang="en-US" altLang="zh-CN" sz="1800" dirty="0"/>
              <a:t>  select </a:t>
            </a:r>
            <a:r>
              <a:rPr lang="en-US" altLang="zh-CN" sz="1800" dirty="0" err="1"/>
              <a:t>d.Genre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GenreLst.AddRange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GenreQry.Distinct</a:t>
            </a:r>
            <a:r>
              <a:rPr lang="en-US" altLang="zh-CN" sz="1800" dirty="0">
                <a:solidFill>
                  <a:srgbClr val="006600"/>
                </a:solidFill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</a:rPr>
              <a:t>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去重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</a:rPr>
              <a:t>ViewBag.movieGenre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SelectList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GenreLst</a:t>
            </a:r>
            <a:r>
              <a:rPr lang="en-US" altLang="zh-CN" sz="1800" dirty="0">
                <a:solidFill>
                  <a:srgbClr val="FF0000"/>
                </a:solidFill>
              </a:rPr>
              <a:t>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>
                <a:solidFill>
                  <a:srgbClr val="C00000"/>
                </a:solidFill>
              </a:rPr>
              <a:t>var</a:t>
            </a:r>
            <a:r>
              <a:rPr lang="en-US" altLang="zh-CN" sz="1800" dirty="0">
                <a:solidFill>
                  <a:srgbClr val="C00000"/>
                </a:solidFill>
              </a:rPr>
              <a:t> movies = from m in </a:t>
            </a:r>
            <a:r>
              <a:rPr lang="en-US" altLang="zh-CN" sz="1800" dirty="0" err="1">
                <a:solidFill>
                  <a:srgbClr val="C00000"/>
                </a:solidFill>
              </a:rPr>
              <a:t>db.Movies</a:t>
            </a:r>
            <a:r>
              <a:rPr lang="en-US" altLang="zh-CN" sz="1800" dirty="0">
                <a:solidFill>
                  <a:srgbClr val="C00000"/>
                </a:solidFill>
              </a:rPr>
              <a:t> select 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if (!</a:t>
            </a:r>
            <a:r>
              <a:rPr lang="en-US" altLang="zh-CN" sz="1800" dirty="0" err="1"/>
              <a:t>String.IsNullOrEmpty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movieGenre</a:t>
            </a:r>
            <a:r>
              <a:rPr lang="en-US" altLang="zh-CN" sz="1800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{     </a:t>
            </a:r>
            <a:r>
              <a:rPr lang="en-US" altLang="zh-CN" sz="1800" dirty="0">
                <a:solidFill>
                  <a:srgbClr val="C00000"/>
                </a:solidFill>
              </a:rPr>
              <a:t>movies = </a:t>
            </a:r>
            <a:r>
              <a:rPr lang="en-US" altLang="zh-CN" sz="1800" dirty="0" err="1">
                <a:solidFill>
                  <a:srgbClr val="C00000"/>
                </a:solidFill>
              </a:rPr>
              <a:t>movies.Where</a:t>
            </a:r>
            <a:r>
              <a:rPr lang="en-US" altLang="zh-CN" sz="1800" dirty="0">
                <a:solidFill>
                  <a:srgbClr val="C00000"/>
                </a:solidFill>
              </a:rPr>
              <a:t>(x =&gt; </a:t>
            </a:r>
            <a:r>
              <a:rPr lang="en-US" altLang="zh-CN" sz="1800" dirty="0" err="1">
                <a:solidFill>
                  <a:srgbClr val="C00000"/>
                </a:solidFill>
              </a:rPr>
              <a:t>x.Genre</a:t>
            </a:r>
            <a:r>
              <a:rPr lang="en-US" altLang="zh-CN" sz="1800" dirty="0">
                <a:solidFill>
                  <a:srgbClr val="C00000"/>
                </a:solidFill>
              </a:rPr>
              <a:t> == </a:t>
            </a:r>
            <a:r>
              <a:rPr lang="en-US" altLang="zh-CN" sz="1800" dirty="0" err="1">
                <a:solidFill>
                  <a:srgbClr val="C00000"/>
                </a:solidFill>
              </a:rPr>
              <a:t>movieGenre</a:t>
            </a:r>
            <a:r>
              <a:rPr lang="en-US" altLang="zh-CN" sz="1800" dirty="0">
                <a:solidFill>
                  <a:srgbClr val="C00000"/>
                </a:solidFill>
              </a:rPr>
              <a:t>);  </a:t>
            </a:r>
            <a:r>
              <a:rPr lang="en-US" altLang="zh-CN" sz="1800" dirty="0">
                <a:solidFill>
                  <a:srgbClr val="0000FF"/>
                </a:solidFill>
              </a:rPr>
              <a:t>     </a:t>
            </a:r>
            <a:r>
              <a:rPr lang="en-US" altLang="zh-CN" sz="1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if (!</a:t>
            </a:r>
            <a:r>
              <a:rPr lang="en-US" altLang="zh-CN" sz="1800" dirty="0" err="1"/>
              <a:t>String.IsNullOrEmpty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searchString</a:t>
            </a:r>
            <a:r>
              <a:rPr lang="en-US" altLang="zh-CN" sz="1800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{     </a:t>
            </a:r>
            <a:r>
              <a:rPr lang="en-US" altLang="zh-CN" sz="1800" dirty="0">
                <a:solidFill>
                  <a:srgbClr val="C00000"/>
                </a:solidFill>
              </a:rPr>
              <a:t>movies = </a:t>
            </a:r>
            <a:r>
              <a:rPr lang="en-US" altLang="zh-CN" sz="1800" dirty="0" err="1">
                <a:solidFill>
                  <a:srgbClr val="C00000"/>
                </a:solidFill>
              </a:rPr>
              <a:t>movies.Where</a:t>
            </a:r>
            <a:r>
              <a:rPr lang="en-US" altLang="zh-CN" sz="1800" dirty="0">
                <a:solidFill>
                  <a:srgbClr val="C00000"/>
                </a:solidFill>
              </a:rPr>
              <a:t>(s =&gt; </a:t>
            </a:r>
            <a:r>
              <a:rPr lang="en-US" altLang="zh-CN" sz="1800" dirty="0" err="1">
                <a:solidFill>
                  <a:srgbClr val="C00000"/>
                </a:solidFill>
              </a:rPr>
              <a:t>s.Title.Contains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searchString</a:t>
            </a:r>
            <a:r>
              <a:rPr lang="en-US" altLang="zh-CN" sz="1800" dirty="0">
                <a:solidFill>
                  <a:srgbClr val="C00000"/>
                </a:solidFill>
              </a:rPr>
              <a:t>));    </a:t>
            </a:r>
            <a:r>
              <a:rPr lang="en-US" altLang="zh-CN" sz="1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return View(movies);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2280727"/>
            <a:ext cx="7560840" cy="1584176"/>
          </a:xfrm>
          <a:prstGeom prst="rect">
            <a:avLst/>
          </a:prstGeom>
          <a:solidFill>
            <a:srgbClr val="CCFFFF">
              <a:alpha val="20000"/>
            </a:srgbClr>
          </a:solidFill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8388" y="2111450"/>
            <a:ext cx="307674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控制器传递数据给</a:t>
            </a:r>
            <a:r>
              <a:rPr lang="en-US" altLang="zh-CN" sz="1600" dirty="0"/>
              <a:t>Select</a:t>
            </a:r>
            <a:r>
              <a:rPr lang="zh-CN" altLang="en-US" sz="1600" dirty="0"/>
              <a:t>的方法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6228184" y="3772570"/>
            <a:ext cx="273630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设置的</a:t>
            </a:r>
            <a:r>
              <a:rPr lang="en-US" altLang="zh-CN" sz="1400" dirty="0" err="1"/>
              <a:t>ViewBag</a:t>
            </a:r>
            <a:r>
              <a:rPr lang="zh-CN" altLang="en-US" sz="1400" dirty="0"/>
              <a:t>属性值一定要与</a:t>
            </a:r>
            <a:r>
              <a:rPr lang="en-US" altLang="zh-CN" sz="1400" dirty="0"/>
              <a:t>Select</a:t>
            </a:r>
            <a:r>
              <a:rPr lang="zh-CN" altLang="en-US" sz="1400" dirty="0"/>
              <a:t>的</a:t>
            </a:r>
            <a:r>
              <a:rPr lang="en-US" altLang="zh-CN" sz="1400" dirty="0"/>
              <a:t>name</a:t>
            </a:r>
            <a:r>
              <a:rPr lang="zh-CN" altLang="en-US" sz="1400" dirty="0"/>
              <a:t>保持一致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052482" y="3746039"/>
            <a:ext cx="3173506" cy="309282"/>
          </a:xfrm>
          <a:custGeom>
            <a:avLst/>
            <a:gdLst>
              <a:gd name="connsiteX0" fmla="*/ 0 w 3173506"/>
              <a:gd name="connsiteY0" fmla="*/ 0 h 309282"/>
              <a:gd name="connsiteX1" fmla="*/ 578224 w 3173506"/>
              <a:gd name="connsiteY1" fmla="*/ 174811 h 309282"/>
              <a:gd name="connsiteX2" fmla="*/ 1922930 w 3173506"/>
              <a:gd name="connsiteY2" fmla="*/ 67235 h 309282"/>
              <a:gd name="connsiteX3" fmla="*/ 3173506 w 3173506"/>
              <a:gd name="connsiteY3" fmla="*/ 309282 h 30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506" h="309282">
                <a:moveTo>
                  <a:pt x="0" y="0"/>
                </a:moveTo>
                <a:cubicBezTo>
                  <a:pt x="128868" y="81802"/>
                  <a:pt x="257736" y="163605"/>
                  <a:pt x="578224" y="174811"/>
                </a:cubicBezTo>
                <a:cubicBezTo>
                  <a:pt x="898712" y="186017"/>
                  <a:pt x="1490383" y="44823"/>
                  <a:pt x="1922930" y="67235"/>
                </a:cubicBezTo>
                <a:cubicBezTo>
                  <a:pt x="2355477" y="89647"/>
                  <a:pt x="2764491" y="199464"/>
                  <a:pt x="3173506" y="3092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96336" y="6026299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完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5082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12.1  </a:t>
            </a:r>
            <a:r>
              <a:rPr lang="zh-CN" altLang="en-US" sz="3200" dirty="0"/>
              <a:t>数据编辑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71" t="53999" r="5760" b="21456"/>
          <a:stretch/>
        </p:blipFill>
        <p:spPr>
          <a:xfrm>
            <a:off x="683568" y="2060848"/>
            <a:ext cx="6408712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457235" y="2447782"/>
            <a:ext cx="327309" cy="54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626405" y="1965243"/>
            <a:ext cx="69639" cy="455645"/>
          </a:xfrm>
          <a:custGeom>
            <a:avLst/>
            <a:gdLst>
              <a:gd name="connsiteX0" fmla="*/ 94735 w 135706"/>
              <a:gd name="connsiteY0" fmla="*/ 0 h 551330"/>
              <a:gd name="connsiteX1" fmla="*/ 605 w 135706"/>
              <a:gd name="connsiteY1" fmla="*/ 295835 h 551330"/>
              <a:gd name="connsiteX2" fmla="*/ 135076 w 135706"/>
              <a:gd name="connsiteY2" fmla="*/ 282388 h 551330"/>
              <a:gd name="connsiteX3" fmla="*/ 54394 w 135706"/>
              <a:gd name="connsiteY3" fmla="*/ 551330 h 5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06" h="551330">
                <a:moveTo>
                  <a:pt x="94735" y="0"/>
                </a:moveTo>
                <a:cubicBezTo>
                  <a:pt x="44308" y="124385"/>
                  <a:pt x="-6118" y="248770"/>
                  <a:pt x="605" y="295835"/>
                </a:cubicBezTo>
                <a:cubicBezTo>
                  <a:pt x="7328" y="342900"/>
                  <a:pt x="126111" y="239806"/>
                  <a:pt x="135076" y="282388"/>
                </a:cubicBezTo>
                <a:cubicBezTo>
                  <a:pt x="144041" y="324970"/>
                  <a:pt x="54394" y="551330"/>
                  <a:pt x="54394" y="551330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87752" y="3942348"/>
            <a:ext cx="5958408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Html.ActionLink</a:t>
            </a:r>
            <a:r>
              <a:rPr lang="en-US" altLang="zh-CN" dirty="0"/>
              <a:t>("Edit", "Edit", new { id=item.ID })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3573016"/>
            <a:ext cx="23099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Index</a:t>
            </a:r>
            <a:r>
              <a:rPr lang="zh-CN" altLang="en-US" sz="1800" dirty="0"/>
              <a:t>视图中的代码：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 flipH="1">
            <a:off x="5620889" y="2996952"/>
            <a:ext cx="1" cy="5760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96261" y="4253026"/>
            <a:ext cx="216024" cy="42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4213" y="4613066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linkText</a:t>
            </a:r>
            <a:endParaRPr lang="en-US" altLang="zh-CN" sz="16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655852" y="4328996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00317" y="4613066"/>
            <a:ext cx="128868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actionName</a:t>
            </a:r>
            <a:endParaRPr lang="en-US" altLang="zh-CN" sz="16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027735" y="4338481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72200" y="4622551"/>
            <a:ext cx="1288681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routeValues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2483768" y="4774793"/>
            <a:ext cx="53748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对应请求：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http://localhost:xxxxx/Movies/Edit/1  </a:t>
            </a:r>
            <a:r>
              <a:rPr lang="zh-CN" altLang="en-US" dirty="0"/>
              <a:t>或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http://localhost:xxxxx/Movies/Edit?ID=1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97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1.  </a:t>
            </a:r>
            <a:r>
              <a:rPr lang="zh-CN" altLang="en-US" sz="3200" dirty="0"/>
              <a:t>编辑代码</a:t>
            </a:r>
            <a:r>
              <a:rPr lang="en-US" altLang="zh-CN" sz="3200" dirty="0"/>
              <a:t>(Action)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799"/>
            <a:ext cx="8229600" cy="388845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Edit(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 id</a:t>
            </a:r>
            <a:r>
              <a:rPr lang="en-US" altLang="zh-CN" sz="2000" dirty="0"/>
              <a:t> 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{     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Movie </a:t>
            </a:r>
            <a:r>
              <a:rPr lang="en-US" altLang="zh-CN" sz="2000" dirty="0" err="1">
                <a:solidFill>
                  <a:srgbClr val="FF0000"/>
                </a:solidFill>
              </a:rPr>
              <a:t>movie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db.Movies.Find</a:t>
            </a:r>
            <a:r>
              <a:rPr lang="en-US" altLang="zh-CN" sz="2000" dirty="0">
                <a:solidFill>
                  <a:srgbClr val="FF0000"/>
                </a:solidFill>
              </a:rPr>
              <a:t>( </a:t>
            </a:r>
            <a:r>
              <a:rPr lang="en-US" altLang="zh-CN" sz="2000" dirty="0">
                <a:solidFill>
                  <a:srgbClr val="0000FF"/>
                </a:solidFill>
              </a:rPr>
              <a:t>id </a:t>
            </a:r>
            <a:r>
              <a:rPr lang="en-US" altLang="zh-CN" sz="2000" dirty="0">
                <a:solidFill>
                  <a:srgbClr val="FF0000"/>
                </a:solidFill>
              </a:rPr>
              <a:t>);  //</a:t>
            </a:r>
            <a:r>
              <a:rPr lang="zh-CN" altLang="en-US" sz="2000" dirty="0">
                <a:solidFill>
                  <a:srgbClr val="FF0000"/>
                </a:solidFill>
              </a:rPr>
              <a:t>查找给定主键的实体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if (movie == null)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HttpNotFound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}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       return View(movie);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64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编辑视图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Edit.cshtml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5715000" cy="44386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4" y="292494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840414" y="2980690"/>
            <a:ext cx="1512168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Edit</a:t>
            </a:r>
            <a:r>
              <a:rPr lang="zh-CN" altLang="en-US" sz="1400" dirty="0"/>
              <a:t>模板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3118656" y="3501008"/>
            <a:ext cx="28214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Movie</a:t>
            </a:r>
            <a:r>
              <a:rPr lang="zh-CN" altLang="en-US" sz="1400" dirty="0"/>
              <a:t>类作为模板数据模型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3577071" y="4108823"/>
            <a:ext cx="23730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使用对应的数据库上下文类</a:t>
            </a:r>
            <a:endParaRPr lang="en-US" altLang="zh-CN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18" y="397524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7" y="345807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696"/>
            <a:ext cx="8229600" cy="647700"/>
          </a:xfrm>
        </p:spPr>
        <p:txBody>
          <a:bodyPr/>
          <a:lstStyle/>
          <a:p>
            <a:r>
              <a:rPr lang="en-US" altLang="zh-CN" sz="2400" dirty="0"/>
              <a:t>Edit</a:t>
            </a:r>
            <a:r>
              <a:rPr lang="zh-CN" altLang="en-US" sz="2400" dirty="0"/>
              <a:t>视图主要代码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776"/>
            <a:ext cx="8229600" cy="5040585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@model </a:t>
            </a:r>
            <a:r>
              <a:rPr lang="en-US" altLang="zh-CN" sz="1600" dirty="0" err="1">
                <a:solidFill>
                  <a:srgbClr val="0000FF"/>
                </a:solidFill>
              </a:rPr>
              <a:t>MVCMovie.Models.Movie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@using (</a:t>
            </a:r>
            <a:r>
              <a:rPr lang="en-US" altLang="zh-CN" sz="1600" dirty="0" err="1"/>
              <a:t>Html.BeginForm</a:t>
            </a:r>
            <a:r>
              <a:rPr lang="en-US" altLang="zh-CN" sz="1600" dirty="0"/>
              <a:t>())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@</a:t>
            </a:r>
            <a:r>
              <a:rPr lang="en-US" altLang="zh-CN" sz="1600" dirty="0" err="1"/>
              <a:t>Html.AntiForgeryToken</a:t>
            </a:r>
            <a:r>
              <a:rPr lang="en-US" altLang="zh-CN" sz="16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&lt;div class="form-horizontal"&gt;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@</a:t>
            </a:r>
            <a:r>
              <a:rPr lang="en-US" altLang="zh-CN" sz="1600" dirty="0" err="1"/>
              <a:t>Html.ValidationSummary</a:t>
            </a:r>
            <a:r>
              <a:rPr lang="en-US" altLang="zh-CN" sz="1600" dirty="0"/>
              <a:t>(true)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@</a:t>
            </a:r>
            <a:r>
              <a:rPr lang="en-US" altLang="zh-CN" sz="1600" dirty="0" err="1">
                <a:solidFill>
                  <a:srgbClr val="FF0000"/>
                </a:solidFill>
              </a:rPr>
              <a:t>Html.HiddenFor</a:t>
            </a:r>
            <a:r>
              <a:rPr lang="en-US" altLang="zh-CN" sz="1600" dirty="0">
                <a:solidFill>
                  <a:srgbClr val="FF0000"/>
                </a:solidFill>
              </a:rPr>
              <a:t>(model =&gt; model.ID)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&lt;div class="form-group"&gt;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@</a:t>
            </a:r>
            <a:r>
              <a:rPr lang="en-US" altLang="zh-CN" sz="1600" dirty="0" err="1"/>
              <a:t>Html.LabelFor</a:t>
            </a:r>
            <a:r>
              <a:rPr lang="en-US" altLang="zh-CN" sz="1600" dirty="0"/>
              <a:t>(model =&gt; </a:t>
            </a:r>
            <a:r>
              <a:rPr lang="en-US" altLang="zh-CN" sz="1600" dirty="0" err="1"/>
              <a:t>model.Title</a:t>
            </a:r>
            <a:r>
              <a:rPr lang="en-US" altLang="zh-CN" sz="1600" dirty="0"/>
              <a:t>, new { @class = "control-label col-md-2" })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&lt;div class="col-md-10"&gt;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    @</a:t>
            </a:r>
            <a:r>
              <a:rPr lang="en-US" altLang="zh-CN" sz="1600" dirty="0" err="1"/>
              <a:t>Html.EditorFor</a:t>
            </a:r>
            <a:r>
              <a:rPr lang="en-US" altLang="zh-CN" sz="1600" dirty="0"/>
              <a:t>(model =&gt; </a:t>
            </a:r>
            <a:r>
              <a:rPr lang="en-US" altLang="zh-CN" sz="1600" dirty="0" err="1"/>
              <a:t>model.Title</a:t>
            </a:r>
            <a:r>
              <a:rPr lang="en-US" altLang="zh-CN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    @</a:t>
            </a:r>
            <a:r>
              <a:rPr lang="en-US" altLang="zh-CN" sz="1600" dirty="0" err="1"/>
              <a:t>Html.ValidationMessageFor</a:t>
            </a:r>
            <a:r>
              <a:rPr lang="en-US" altLang="zh-CN" sz="1600" dirty="0"/>
              <a:t>(model =&gt; </a:t>
            </a:r>
            <a:r>
              <a:rPr lang="en-US" altLang="zh-CN" sz="1600" dirty="0" err="1"/>
              <a:t>model.Title</a:t>
            </a:r>
            <a:r>
              <a:rPr lang="en-US" altLang="zh-CN" sz="16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&lt;/div&gt; 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&lt;div&gt;    @</a:t>
            </a:r>
            <a:r>
              <a:rPr lang="en-US" altLang="zh-CN" sz="1600" dirty="0" err="1"/>
              <a:t>Html.ActionLink</a:t>
            </a:r>
            <a:r>
              <a:rPr lang="en-US" altLang="zh-CN" sz="1600" dirty="0"/>
              <a:t>("Back to List", "Index")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5131103" y="3181309"/>
            <a:ext cx="1961177" cy="3351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主键不能修改，被隐藏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6372200" y="1194334"/>
            <a:ext cx="1961177" cy="3351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与</a:t>
            </a:r>
            <a:r>
              <a:rPr lang="en-US" altLang="zh-CN" sz="1400" dirty="0"/>
              <a:t>Create</a:t>
            </a:r>
            <a:r>
              <a:rPr lang="zh-CN" altLang="en-US" sz="1400" dirty="0"/>
              <a:t>视图很相似</a:t>
            </a:r>
            <a:endParaRPr lang="en-US" altLang="zh-CN" sz="14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44008" y="3348887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47781" y="4649757"/>
            <a:ext cx="1424619" cy="3616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显示验证信息</a:t>
            </a:r>
            <a:endParaRPr lang="en-US" altLang="zh-CN" sz="14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260686" y="4817335"/>
            <a:ext cx="4320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11960" y="2530995"/>
            <a:ext cx="1872208" cy="3616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显示汇总的验证信息</a:t>
            </a:r>
            <a:endParaRPr lang="en-US" altLang="zh-CN" sz="14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779912" y="2698574"/>
            <a:ext cx="377001" cy="194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8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5997"/>
            <a:ext cx="578167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编辑视图运行情况</a:t>
            </a:r>
          </a:p>
        </p:txBody>
      </p:sp>
      <p:sp>
        <p:nvSpPr>
          <p:cNvPr id="12" name="矩形 11"/>
          <p:cNvSpPr/>
          <p:nvPr/>
        </p:nvSpPr>
        <p:spPr>
          <a:xfrm>
            <a:off x="1706610" y="2204864"/>
            <a:ext cx="2577358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主键不能修改，被隐藏不显示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4499992" y="4800054"/>
            <a:ext cx="4032448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客户端如果没有数据验证，请添加代码：</a:t>
            </a:r>
            <a:endParaRPr lang="en-US" altLang="zh-CN" sz="1600" dirty="0"/>
          </a:p>
          <a:p>
            <a:r>
              <a:rPr lang="en-US" altLang="zh-CN" sz="1600" dirty="0"/>
              <a:t>@section Scripts {</a:t>
            </a:r>
          </a:p>
          <a:p>
            <a:r>
              <a:rPr lang="en-US" altLang="zh-CN" sz="1600" dirty="0"/>
              <a:t>    @</a:t>
            </a:r>
            <a:r>
              <a:rPr lang="en-US" altLang="zh-CN" sz="1600" dirty="0" err="1"/>
              <a:t>Scripts.Render</a:t>
            </a:r>
            <a:r>
              <a:rPr lang="en-US" altLang="zh-CN" sz="1600" dirty="0"/>
              <a:t>("~/bundles/</a:t>
            </a:r>
            <a:r>
              <a:rPr lang="en-US" altLang="zh-CN" sz="1600" dirty="0" err="1"/>
              <a:t>jqueryval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14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编辑代码的改进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192" y="1700808"/>
            <a:ext cx="8363272" cy="496855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ActionResult</a:t>
            </a:r>
            <a:r>
              <a:rPr lang="en-US" altLang="zh-CN" sz="2000" dirty="0"/>
              <a:t> Edit(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</a:rPr>
              <a:t>? id</a:t>
            </a:r>
            <a:r>
              <a:rPr lang="en-US" altLang="zh-CN" sz="2000" dirty="0"/>
              <a:t> 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FF"/>
                </a:solidFill>
              </a:rPr>
              <a:t>if (id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return </a:t>
            </a:r>
            <a:r>
              <a:rPr lang="en-US" altLang="zh-CN" sz="2000" dirty="0">
                <a:solidFill>
                  <a:srgbClr val="C00000"/>
                </a:solidFill>
              </a:rPr>
              <a:t>new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HttpStatusCodeResult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HttpStatusCode.BadRequest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Movie </a:t>
            </a:r>
            <a:r>
              <a:rPr lang="en-US" altLang="zh-CN" sz="2000" dirty="0" err="1">
                <a:solidFill>
                  <a:srgbClr val="FF0000"/>
                </a:solidFill>
              </a:rPr>
              <a:t>movie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db.Movies.Find</a:t>
            </a:r>
            <a:r>
              <a:rPr lang="en-US" altLang="zh-CN" sz="2000" dirty="0">
                <a:solidFill>
                  <a:srgbClr val="FF0000"/>
                </a:solidFill>
              </a:rPr>
              <a:t>( id );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if (movie == null)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HttpNotFound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return View(movie);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3960440" cy="4385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800" dirty="0"/>
              <a:t>此处将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id </a:t>
            </a:r>
            <a:r>
              <a:rPr lang="zh-CN" altLang="en-US" sz="1800" dirty="0"/>
              <a:t>改为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? id</a:t>
            </a:r>
            <a:r>
              <a:rPr lang="zh-CN" altLang="en-US" sz="1800" dirty="0"/>
              <a:t>更安全一些</a:t>
            </a:r>
            <a:endParaRPr lang="en-US" altLang="zh-CN" sz="1800" dirty="0"/>
          </a:p>
        </p:txBody>
      </p:sp>
      <p:sp>
        <p:nvSpPr>
          <p:cNvPr id="2" name="任意多边形 1"/>
          <p:cNvSpPr/>
          <p:nvPr/>
        </p:nvSpPr>
        <p:spPr>
          <a:xfrm>
            <a:off x="3845859" y="1385047"/>
            <a:ext cx="94215" cy="416859"/>
          </a:xfrm>
          <a:custGeom>
            <a:avLst/>
            <a:gdLst>
              <a:gd name="connsiteX0" fmla="*/ 94129 w 94215"/>
              <a:gd name="connsiteY0" fmla="*/ 0 h 416859"/>
              <a:gd name="connsiteX1" fmla="*/ 0 w 94215"/>
              <a:gd name="connsiteY1" fmla="*/ 201706 h 416859"/>
              <a:gd name="connsiteX2" fmla="*/ 94129 w 94215"/>
              <a:gd name="connsiteY2" fmla="*/ 188259 h 416859"/>
              <a:gd name="connsiteX3" fmla="*/ 13447 w 94215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15" h="416859">
                <a:moveTo>
                  <a:pt x="94129" y="0"/>
                </a:moveTo>
                <a:cubicBezTo>
                  <a:pt x="47064" y="85165"/>
                  <a:pt x="0" y="170330"/>
                  <a:pt x="0" y="201706"/>
                </a:cubicBezTo>
                <a:cubicBezTo>
                  <a:pt x="0" y="233082"/>
                  <a:pt x="91888" y="152400"/>
                  <a:pt x="94129" y="188259"/>
                </a:cubicBezTo>
                <a:cubicBezTo>
                  <a:pt x="96370" y="224118"/>
                  <a:pt x="54908" y="320488"/>
                  <a:pt x="13447" y="416859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66105" y="2564903"/>
            <a:ext cx="1164734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/>
              <a:t>id</a:t>
            </a:r>
            <a:r>
              <a:rPr lang="zh-CN" altLang="en-US" sz="1400" dirty="0"/>
              <a:t>为空值时</a:t>
            </a:r>
            <a:endParaRPr lang="en-US" altLang="zh-CN" sz="14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534057" y="2731520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80112" y="5013176"/>
            <a:ext cx="1164734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代码不变</a:t>
            </a:r>
            <a:endParaRPr lang="en-US" altLang="zh-CN" sz="1400" dirty="0"/>
          </a:p>
        </p:txBody>
      </p:sp>
      <p:sp>
        <p:nvSpPr>
          <p:cNvPr id="7" name="右大括号 6"/>
          <p:cNvSpPr/>
          <p:nvPr/>
        </p:nvSpPr>
        <p:spPr>
          <a:xfrm>
            <a:off x="5220072" y="4185084"/>
            <a:ext cx="216024" cy="19802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96837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18648</TotalTime>
  <Words>2040</Words>
  <Application>Microsoft Office PowerPoint</Application>
  <PresentationFormat>全屏显示(4:3)</PresentationFormat>
  <Paragraphs>315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黑体</vt:lpstr>
      <vt:lpstr>Arial</vt:lpstr>
      <vt:lpstr>Arial Black</vt:lpstr>
      <vt:lpstr>Times New Roman</vt:lpstr>
      <vt:lpstr>Wingdings</vt:lpstr>
      <vt:lpstr>课件模板</vt:lpstr>
      <vt:lpstr>Mvc实例2</vt:lpstr>
      <vt:lpstr>第12章  Mvc实例2</vt:lpstr>
      <vt:lpstr>第12章  MVC深入编程2</vt:lpstr>
      <vt:lpstr>12.1  数据编辑</vt:lpstr>
      <vt:lpstr>1.  编辑代码(Action)</vt:lpstr>
      <vt:lpstr>2.  编辑视图(Edit.cshtml)</vt:lpstr>
      <vt:lpstr>Edit视图主要代码</vt:lpstr>
      <vt:lpstr>编辑视图运行情况</vt:lpstr>
      <vt:lpstr>编辑代码的改进</vt:lpstr>
      <vt:lpstr>改进前后运行对比</vt:lpstr>
      <vt:lpstr>3.  编辑提交代码(Action)</vt:lpstr>
      <vt:lpstr>提示：编辑界面可以使用jQueryUI</vt:lpstr>
      <vt:lpstr>12.2  数据删除</vt:lpstr>
      <vt:lpstr>1.  删除代码(Action)</vt:lpstr>
      <vt:lpstr>2.  删除视图(Delete.cshtml)</vt:lpstr>
      <vt:lpstr>Delete视图主要代码</vt:lpstr>
      <vt:lpstr>删除视图运行情况</vt:lpstr>
      <vt:lpstr>3.  删除提交代码(Action)</vt:lpstr>
      <vt:lpstr>12.3  数据明细</vt:lpstr>
      <vt:lpstr>1.  明细代码(Action)</vt:lpstr>
      <vt:lpstr>2.  明细视图(Details.cshtml)</vt:lpstr>
      <vt:lpstr>Details视图主要代码</vt:lpstr>
      <vt:lpstr>明细视图运行情况</vt:lpstr>
      <vt:lpstr>12.4  条件查询</vt:lpstr>
      <vt:lpstr>1.  单个条件查询（按电影名称查询）</vt:lpstr>
      <vt:lpstr>测试一下：Index视图暂不修改</vt:lpstr>
      <vt:lpstr>在Index视图中添加查询界面</vt:lpstr>
      <vt:lpstr>查询界面的代码（红色部分）</vt:lpstr>
      <vt:lpstr>代码解析1：@Html.TextBox</vt:lpstr>
      <vt:lpstr>代码解析2：Html.BeginForm</vt:lpstr>
      <vt:lpstr>2.  多个条件查询（按电影名称+类型查询）</vt:lpstr>
      <vt:lpstr>在Index视图中添加一个Select（红色部分）</vt:lpstr>
      <vt:lpstr>Index操作的代码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cp:lastModifiedBy>ZHOU ZHIZHAO</cp:lastModifiedBy>
  <cp:revision>5991</cp:revision>
  <dcterms:created xsi:type="dcterms:W3CDTF">2004-09-05T12:24:12Z</dcterms:created>
  <dcterms:modified xsi:type="dcterms:W3CDTF">2020-12-17T02:31:50Z</dcterms:modified>
</cp:coreProperties>
</file>