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302" r:id="rId2"/>
    <p:sldId id="463" r:id="rId3"/>
    <p:sldId id="464" r:id="rId4"/>
    <p:sldId id="468" r:id="rId5"/>
    <p:sldId id="469" r:id="rId6"/>
    <p:sldId id="470" r:id="rId7"/>
    <p:sldId id="589" r:id="rId8"/>
    <p:sldId id="651" r:id="rId9"/>
    <p:sldId id="466" r:id="rId10"/>
    <p:sldId id="478" r:id="rId11"/>
    <p:sldId id="479" r:id="rId12"/>
    <p:sldId id="480" r:id="rId13"/>
    <p:sldId id="474" r:id="rId14"/>
    <p:sldId id="563" r:id="rId15"/>
    <p:sldId id="638" r:id="rId16"/>
    <p:sldId id="639" r:id="rId17"/>
    <p:sldId id="569" r:id="rId18"/>
    <p:sldId id="647" r:id="rId19"/>
    <p:sldId id="572" r:id="rId20"/>
    <p:sldId id="648" r:id="rId21"/>
    <p:sldId id="65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FFFF"/>
    <a:srgbClr val="EAEAEA"/>
    <a:srgbClr val="66FF99"/>
    <a:srgbClr val="CC3300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24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添加一个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this.style.cursor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= 'pointer';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6390F-F1D3-4389-B3D8-D99C6295E28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86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2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024411" cy="908050"/>
            <a:chOff x="0" y="0"/>
            <a:chExt cx="5845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345" y="81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dirty="0" err="1" smtClean="0"/>
                <a:t>.net</a:t>
              </a:r>
              <a:r>
                <a:rPr lang="zh-CN" altLang="en-US" dirty="0" smtClean="0"/>
                <a:t>开发技术</a:t>
              </a:r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JavaScript</a:t>
            </a:r>
            <a:r>
              <a:rPr lang="zh-CN" altLang="en-US" dirty="0"/>
              <a:t>语言</a:t>
            </a:r>
            <a:endParaRPr lang="en-US" altLang="zh-CN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1692275" y="3789363"/>
            <a:ext cx="5256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function</a:t>
            </a:r>
            <a:r>
              <a:rPr lang="en-US" altLang="zh-CN" sz="2800"/>
              <a:t> myFunction([</a:t>
            </a:r>
            <a:r>
              <a:rPr lang="zh-CN" altLang="en-US" sz="2800"/>
              <a:t>参数列表</a:t>
            </a:r>
            <a:r>
              <a:rPr lang="en-US" altLang="zh-CN" sz="2800"/>
              <a:t>])</a:t>
            </a:r>
          </a:p>
          <a:p>
            <a:pPr eaLnBrk="1" hangingPunct="1"/>
            <a:r>
              <a:rPr lang="en-US" altLang="zh-CN" sz="2800"/>
              <a:t>{</a:t>
            </a:r>
          </a:p>
          <a:p>
            <a:pPr eaLnBrk="1" hangingPunct="1"/>
            <a:r>
              <a:rPr lang="zh-CN" altLang="en-US" sz="2800"/>
              <a:t>　</a:t>
            </a:r>
            <a:r>
              <a:rPr lang="en-US" altLang="zh-CN" sz="2800"/>
              <a:t>//</a:t>
            </a:r>
            <a:r>
              <a:rPr lang="zh-CN" altLang="en-US" sz="2800"/>
              <a:t>执行的语句</a:t>
            </a:r>
          </a:p>
          <a:p>
            <a:pPr eaLnBrk="1" hangingPunct="1"/>
            <a:r>
              <a:rPr lang="en-US" altLang="zh-CN" sz="2800"/>
              <a:t>   [ return [</a:t>
            </a:r>
            <a:r>
              <a:rPr lang="zh-CN" altLang="en-US" sz="2800"/>
              <a:t>值</a:t>
            </a:r>
            <a:r>
              <a:rPr lang="en-US" altLang="zh-CN" sz="2800"/>
              <a:t>]; ]</a:t>
            </a:r>
          </a:p>
          <a:p>
            <a:pPr eaLnBrk="1" hangingPunct="1"/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 smtClean="0"/>
              <a:t>4.3 JavaScript</a:t>
            </a:r>
            <a:r>
              <a:rPr lang="zh-CN" altLang="en-US" sz="3200" dirty="0" smtClean="0"/>
              <a:t>函数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1800"/>
            <a:ext cx="8229600" cy="44640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zh-CN" altLang="en-US" sz="2400" smtClean="0"/>
              <a:t>将脚本编写为函数，就可以避免页面载入时执行该脚本。</a:t>
            </a: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zh-CN" altLang="en-US" sz="2400" smtClean="0"/>
              <a:t>函数通常在</a:t>
            </a:r>
            <a:r>
              <a:rPr lang="en-US" altLang="zh-CN" sz="2400" smtClean="0"/>
              <a:t>&lt;head&gt;</a:t>
            </a:r>
            <a:r>
              <a:rPr lang="zh-CN" altLang="en-US" sz="2400" smtClean="0"/>
              <a:t>部分或</a:t>
            </a:r>
            <a:r>
              <a:rPr lang="en-US" altLang="zh-CN" sz="2400" smtClean="0"/>
              <a:t>.js</a:t>
            </a:r>
            <a:r>
              <a:rPr lang="zh-CN" altLang="en-US" sz="2400" smtClean="0"/>
              <a:t>文件中定义。</a:t>
            </a: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函数必须先定义后使用，否则将出错。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zh-CN" altLang="en-US" sz="2400" smtClean="0"/>
              <a:t>函数一般格式：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787900" y="5300663"/>
            <a:ext cx="2032000" cy="369887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/>
              <a:t>函数名大小写敏感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416675" y="4365625"/>
            <a:ext cx="1800225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/>
              <a:t>参数不指定类型</a:t>
            </a:r>
          </a:p>
        </p:txBody>
      </p:sp>
      <p:sp>
        <p:nvSpPr>
          <p:cNvPr id="23559" name="Freeform 6"/>
          <p:cNvSpPr>
            <a:spLocks/>
          </p:cNvSpPr>
          <p:nvPr/>
        </p:nvSpPr>
        <p:spPr bwMode="auto">
          <a:xfrm>
            <a:off x="2843213" y="3500438"/>
            <a:ext cx="382587" cy="503237"/>
          </a:xfrm>
          <a:custGeom>
            <a:avLst/>
            <a:gdLst>
              <a:gd name="T0" fmla="*/ 2147483647 w 241"/>
              <a:gd name="T1" fmla="*/ 2147483647 h 317"/>
              <a:gd name="T2" fmla="*/ 2147483647 w 241"/>
              <a:gd name="T3" fmla="*/ 2147483647 h 317"/>
              <a:gd name="T4" fmla="*/ 2147483647 w 241"/>
              <a:gd name="T5" fmla="*/ 2147483647 h 317"/>
              <a:gd name="T6" fmla="*/ 2147483647 w 241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1" h="317">
                <a:moveTo>
                  <a:pt x="151" y="317"/>
                </a:moveTo>
                <a:cubicBezTo>
                  <a:pt x="162" y="313"/>
                  <a:pt x="174" y="309"/>
                  <a:pt x="151" y="272"/>
                </a:cubicBezTo>
                <a:cubicBezTo>
                  <a:pt x="128" y="235"/>
                  <a:pt x="0" y="136"/>
                  <a:pt x="15" y="91"/>
                </a:cubicBezTo>
                <a:cubicBezTo>
                  <a:pt x="30" y="46"/>
                  <a:pt x="135" y="23"/>
                  <a:pt x="24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5984875" y="4292600"/>
            <a:ext cx="431800" cy="336550"/>
          </a:xfrm>
          <a:custGeom>
            <a:avLst/>
            <a:gdLst>
              <a:gd name="T0" fmla="*/ 0 w 272"/>
              <a:gd name="T1" fmla="*/ 0 h 212"/>
              <a:gd name="T2" fmla="*/ 2147483647 w 272"/>
              <a:gd name="T3" fmla="*/ 2147483647 h 212"/>
              <a:gd name="T4" fmla="*/ 2147483647 w 272"/>
              <a:gd name="T5" fmla="*/ 2147483647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212">
                <a:moveTo>
                  <a:pt x="0" y="0"/>
                </a:moveTo>
                <a:cubicBezTo>
                  <a:pt x="23" y="76"/>
                  <a:pt x="46" y="152"/>
                  <a:pt x="91" y="182"/>
                </a:cubicBezTo>
                <a:cubicBezTo>
                  <a:pt x="136" y="212"/>
                  <a:pt x="227" y="167"/>
                  <a:pt x="272" y="18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203575" y="3284538"/>
            <a:ext cx="2032000" cy="369887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/>
              <a:t>函数名前没有类型</a:t>
            </a:r>
          </a:p>
        </p:txBody>
      </p:sp>
      <p:sp>
        <p:nvSpPr>
          <p:cNvPr id="23562" name="Freeform 12"/>
          <p:cNvSpPr>
            <a:spLocks/>
          </p:cNvSpPr>
          <p:nvPr/>
        </p:nvSpPr>
        <p:spPr bwMode="auto">
          <a:xfrm>
            <a:off x="4572000" y="4292600"/>
            <a:ext cx="576263" cy="936625"/>
          </a:xfrm>
          <a:custGeom>
            <a:avLst/>
            <a:gdLst>
              <a:gd name="T0" fmla="*/ 0 w 363"/>
              <a:gd name="T1" fmla="*/ 0 h 590"/>
              <a:gd name="T2" fmla="*/ 2147483647 w 363"/>
              <a:gd name="T3" fmla="*/ 2147483647 h 590"/>
              <a:gd name="T4" fmla="*/ 2147483647 w 363"/>
              <a:gd name="T5" fmla="*/ 2147483647 h 590"/>
              <a:gd name="T6" fmla="*/ 2147483647 w 363"/>
              <a:gd name="T7" fmla="*/ 2147483647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590">
                <a:moveTo>
                  <a:pt x="0" y="0"/>
                </a:moveTo>
                <a:cubicBezTo>
                  <a:pt x="83" y="94"/>
                  <a:pt x="166" y="189"/>
                  <a:pt x="181" y="227"/>
                </a:cubicBezTo>
                <a:cubicBezTo>
                  <a:pt x="196" y="265"/>
                  <a:pt x="61" y="167"/>
                  <a:pt x="91" y="227"/>
                </a:cubicBezTo>
                <a:cubicBezTo>
                  <a:pt x="121" y="287"/>
                  <a:pt x="242" y="438"/>
                  <a:pt x="363" y="59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函数示例</a:t>
            </a:r>
            <a:r>
              <a:rPr lang="en-US" altLang="zh-CN" sz="2800" dirty="0" smtClean="0"/>
              <a:t>1 -- </a:t>
            </a:r>
            <a:r>
              <a:rPr lang="zh-CN" altLang="en-US" sz="2800" dirty="0" smtClean="0"/>
              <a:t>不带参数</a:t>
            </a:r>
            <a:endParaRPr lang="en-US" altLang="zh-CN" sz="2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6792"/>
            <a:ext cx="8569325" cy="504058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&lt;html&gt;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/>
              <a:t>head&gt;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script&gt;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   function </a:t>
            </a:r>
            <a:r>
              <a:rPr lang="en-US" altLang="zh-CN" sz="2000" dirty="0">
                <a:solidFill>
                  <a:srgbClr val="0000FF"/>
                </a:solidFill>
              </a:rPr>
              <a:t>show()  {  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 alert(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altLang="zh-CN" sz="2000" i="1" dirty="0">
                <a:solidFill>
                  <a:srgbClr val="C00000"/>
                </a:solidFill>
              </a:rPr>
              <a:t>("username").value</a:t>
            </a:r>
            <a:r>
              <a:rPr lang="en-US" altLang="zh-CN" sz="2000" dirty="0">
                <a:solidFill>
                  <a:srgbClr val="0000FF"/>
                </a:solidFill>
              </a:rPr>
              <a:t>); 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  &lt;/</a:t>
            </a:r>
            <a:r>
              <a:rPr lang="en-US" altLang="zh-CN" sz="2000" dirty="0"/>
              <a:t>script&gt;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&lt;/</a:t>
            </a:r>
            <a:r>
              <a:rPr lang="en-US" altLang="zh-CN" sz="2000" dirty="0"/>
              <a:t>head&gt;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&lt;body&gt;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&lt;form&gt;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input type="text" id="username"/&gt;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input type</a:t>
            </a:r>
            <a:r>
              <a:rPr lang="en-US" altLang="zh-CN" sz="2000" dirty="0" smtClean="0"/>
              <a:t>="button" </a:t>
            </a:r>
            <a:r>
              <a:rPr lang="en-US" altLang="zh-CN" sz="2000" dirty="0" err="1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smtClean="0">
                <a:solidFill>
                  <a:srgbClr val="FF0000"/>
                </a:solidFill>
              </a:rPr>
              <a:t>show()</a:t>
            </a:r>
            <a:r>
              <a:rPr lang="en-US" altLang="zh-CN" sz="2000" dirty="0" smtClean="0"/>
              <a:t>" </a:t>
            </a:r>
            <a:r>
              <a:rPr lang="en-US" altLang="zh-CN" sz="2000" dirty="0"/>
              <a:t>value</a:t>
            </a:r>
            <a:r>
              <a:rPr lang="en-US" altLang="zh-CN" sz="2000" dirty="0" smtClean="0"/>
              <a:t>="</a:t>
            </a:r>
            <a:r>
              <a:rPr lang="zh-CN" altLang="en-US" sz="2000" dirty="0" smtClean="0"/>
              <a:t>提交</a:t>
            </a:r>
            <a:r>
              <a:rPr lang="en-US" altLang="zh-CN" sz="2000" dirty="0" smtClean="0"/>
              <a:t>"&gt;</a:t>
            </a:r>
            <a:endParaRPr lang="en-US" altLang="zh-CN" sz="20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&lt;/form&gt;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&lt;/body&gt;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&lt;/html&gt;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9638"/>
            <a:ext cx="2967236" cy="14836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17" y="1664506"/>
            <a:ext cx="1244783" cy="1457499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6919188" y="1769765"/>
            <a:ext cx="431800" cy="21907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63888" y="3501008"/>
            <a:ext cx="2592288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 dirty="0"/>
              <a:t>返回</a:t>
            </a:r>
            <a:r>
              <a:rPr lang="zh-CN" altLang="en-US" sz="1600" dirty="0" smtClean="0"/>
              <a:t>属性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值对应的元素</a:t>
            </a:r>
            <a:endParaRPr lang="zh-CN" altLang="en-US" sz="1600" dirty="0"/>
          </a:p>
        </p:txBody>
      </p:sp>
      <p:sp>
        <p:nvSpPr>
          <p:cNvPr id="8" name="任意多边形 7"/>
          <p:cNvSpPr/>
          <p:nvPr/>
        </p:nvSpPr>
        <p:spPr>
          <a:xfrm>
            <a:off x="3125463" y="3322948"/>
            <a:ext cx="376518" cy="370693"/>
          </a:xfrm>
          <a:custGeom>
            <a:avLst/>
            <a:gdLst>
              <a:gd name="connsiteX0" fmla="*/ 0 w 376518"/>
              <a:gd name="connsiteY0" fmla="*/ 0 h 370693"/>
              <a:gd name="connsiteX1" fmla="*/ 134471 w 376518"/>
              <a:gd name="connsiteY1" fmla="*/ 322729 h 370693"/>
              <a:gd name="connsiteX2" fmla="*/ 376518 w 376518"/>
              <a:gd name="connsiteY2" fmla="*/ 363070 h 37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8" h="370693">
                <a:moveTo>
                  <a:pt x="0" y="0"/>
                </a:moveTo>
                <a:cubicBezTo>
                  <a:pt x="35859" y="131108"/>
                  <a:pt x="71718" y="262217"/>
                  <a:pt x="134471" y="322729"/>
                </a:cubicBezTo>
                <a:cubicBezTo>
                  <a:pt x="197224" y="383241"/>
                  <a:pt x="286871" y="373155"/>
                  <a:pt x="376518" y="36307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函数示例</a:t>
            </a:r>
            <a:r>
              <a:rPr lang="en-US" altLang="zh-CN" sz="2800" dirty="0" smtClean="0"/>
              <a:t>2 -- </a:t>
            </a:r>
            <a:r>
              <a:rPr lang="zh-CN" altLang="en-US" sz="2800" dirty="0" smtClean="0"/>
              <a:t>带</a:t>
            </a:r>
            <a:r>
              <a:rPr lang="zh-CN" altLang="en-US" sz="2800" dirty="0"/>
              <a:t>参数</a:t>
            </a:r>
            <a:endParaRPr lang="en-US" altLang="zh-CN" sz="28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176" y="1700213"/>
            <a:ext cx="7891264" cy="46085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&lt;html&gt;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function add(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a,b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{  return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a+b</a:t>
            </a:r>
            <a:r>
              <a:rPr lang="en-US" altLang="zh-CN" sz="2400" dirty="0" smtClean="0">
                <a:solidFill>
                  <a:srgbClr val="0000FF"/>
                </a:solidFill>
              </a:rPr>
              <a:t>; 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&lt;body&gt;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6+5=</a:t>
            </a:r>
            <a:r>
              <a:rPr lang="en-US" altLang="zh-CN" sz="2400" dirty="0" smtClean="0">
                <a:solidFill>
                  <a:srgbClr val="FF0000"/>
                </a:solidFill>
              </a:rPr>
              <a:t>&lt;script&gt;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zh-CN" sz="2400" dirty="0" smtClean="0">
                <a:solidFill>
                  <a:srgbClr val="0000FF"/>
                </a:solidFill>
              </a:rPr>
              <a:t>(add(6,5))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&lt;/body&gt;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&lt;/html&gt;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952701" y="3141663"/>
            <a:ext cx="3262432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/>
              <a:t>即使有返回值也不能指定函数类型</a:t>
            </a:r>
          </a:p>
        </p:txBody>
      </p:sp>
      <p:sp>
        <p:nvSpPr>
          <p:cNvPr id="25605" name="Freeform 7"/>
          <p:cNvSpPr>
            <a:spLocks/>
          </p:cNvSpPr>
          <p:nvPr/>
        </p:nvSpPr>
        <p:spPr bwMode="auto">
          <a:xfrm>
            <a:off x="2512838" y="3573463"/>
            <a:ext cx="1944688" cy="576262"/>
          </a:xfrm>
          <a:custGeom>
            <a:avLst/>
            <a:gdLst>
              <a:gd name="T0" fmla="*/ 0 w 1225"/>
              <a:gd name="T1" fmla="*/ 2147483647 h 468"/>
              <a:gd name="T2" fmla="*/ 2147483647 w 1225"/>
              <a:gd name="T3" fmla="*/ 2147483647 h 468"/>
              <a:gd name="T4" fmla="*/ 2147483647 w 1225"/>
              <a:gd name="T5" fmla="*/ 0 h 4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5" h="468">
                <a:moveTo>
                  <a:pt x="0" y="90"/>
                </a:moveTo>
                <a:cubicBezTo>
                  <a:pt x="170" y="279"/>
                  <a:pt x="340" y="468"/>
                  <a:pt x="544" y="453"/>
                </a:cubicBezTo>
                <a:cubicBezTo>
                  <a:pt x="748" y="438"/>
                  <a:pt x="1096" y="68"/>
                  <a:pt x="1225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5236" y="2277815"/>
            <a:ext cx="1620957" cy="3385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/>
              <a:t>参数不指定类型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822648" y="2493715"/>
            <a:ext cx="382588" cy="503237"/>
          </a:xfrm>
          <a:custGeom>
            <a:avLst/>
            <a:gdLst>
              <a:gd name="T0" fmla="*/ 2147483647 w 241"/>
              <a:gd name="T1" fmla="*/ 2147483647 h 317"/>
              <a:gd name="T2" fmla="*/ 2147483647 w 241"/>
              <a:gd name="T3" fmla="*/ 2147483647 h 317"/>
              <a:gd name="T4" fmla="*/ 2147483647 w 241"/>
              <a:gd name="T5" fmla="*/ 2147483647 h 317"/>
              <a:gd name="T6" fmla="*/ 2147483647 w 241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1" h="317">
                <a:moveTo>
                  <a:pt x="151" y="317"/>
                </a:moveTo>
                <a:cubicBezTo>
                  <a:pt x="162" y="313"/>
                  <a:pt x="174" y="309"/>
                  <a:pt x="151" y="272"/>
                </a:cubicBezTo>
                <a:cubicBezTo>
                  <a:pt x="128" y="235"/>
                  <a:pt x="0" y="136"/>
                  <a:pt x="15" y="91"/>
                </a:cubicBezTo>
                <a:cubicBezTo>
                  <a:pt x="30" y="46"/>
                  <a:pt x="135" y="23"/>
                  <a:pt x="24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函数</a:t>
            </a:r>
            <a:r>
              <a:rPr lang="zh-CN" altLang="en-US" sz="2800" dirty="0" smtClean="0"/>
              <a:t>示例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confirm</a:t>
            </a:r>
            <a:r>
              <a:rPr lang="zh-CN" altLang="en-US" sz="2800" dirty="0" smtClean="0"/>
              <a:t>函数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1800"/>
            <a:ext cx="8229600" cy="489555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&lt;html&gt;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&lt;head&gt;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&lt;script&gt;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	function </a:t>
            </a:r>
            <a:r>
              <a:rPr lang="en-US" altLang="zh-CN" sz="2000" dirty="0" err="1"/>
              <a:t>exit_confirm</a:t>
            </a:r>
            <a:r>
              <a:rPr lang="en-US" altLang="zh-CN" sz="2000" dirty="0"/>
              <a:t>()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	{	</a:t>
            </a:r>
            <a:r>
              <a:rPr lang="en-US" altLang="zh-CN" sz="2000" dirty="0" err="1">
                <a:solidFill>
                  <a:srgbClr val="0000FF"/>
                </a:solidFill>
              </a:rPr>
              <a:t>var</a:t>
            </a:r>
            <a:r>
              <a:rPr lang="en-US" altLang="zh-CN" sz="2000" dirty="0">
                <a:solidFill>
                  <a:srgbClr val="0000FF"/>
                </a:solidFill>
              </a:rPr>
              <a:t> r=confirm("</a:t>
            </a:r>
            <a:r>
              <a:rPr lang="zh-CN" altLang="en-US" sz="2000" dirty="0">
                <a:solidFill>
                  <a:srgbClr val="0000FF"/>
                </a:solidFill>
              </a:rPr>
              <a:t>确认退出？</a:t>
            </a:r>
            <a:r>
              <a:rPr lang="en-US" altLang="zh-CN" sz="2000" dirty="0">
                <a:solidFill>
                  <a:srgbClr val="0000FF"/>
                </a:solidFill>
              </a:rPr>
              <a:t>");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	 	</a:t>
            </a:r>
            <a:r>
              <a:rPr lang="en-US" altLang="zh-CN" sz="2000" dirty="0">
                <a:solidFill>
                  <a:srgbClr val="FF0000"/>
                </a:solidFill>
              </a:rPr>
              <a:t>if </a:t>
            </a:r>
            <a:r>
              <a:rPr lang="en-US" altLang="zh-CN" sz="2000" dirty="0" smtClean="0">
                <a:solidFill>
                  <a:srgbClr val="FF0000"/>
                </a:solidFill>
              </a:rPr>
              <a:t>( r</a:t>
            </a:r>
            <a:r>
              <a:rPr lang="en-US" altLang="zh-CN" sz="2000" dirty="0">
                <a:solidFill>
                  <a:srgbClr val="FF0000"/>
                </a:solidFill>
              </a:rPr>
              <a:t>==</a:t>
            </a:r>
            <a:r>
              <a:rPr lang="en-US" altLang="zh-CN" sz="2000" dirty="0" smtClean="0">
                <a:solidFill>
                  <a:srgbClr val="FF0000"/>
                </a:solidFill>
              </a:rPr>
              <a:t>true )    </a:t>
            </a:r>
            <a:r>
              <a:rPr lang="en-US" altLang="zh-CN" sz="2000" dirty="0"/>
              <a:t>{    </a:t>
            </a:r>
            <a:r>
              <a:rPr lang="en-US" altLang="zh-CN" sz="2000" dirty="0" err="1">
                <a:solidFill>
                  <a:srgbClr val="7030A0"/>
                </a:solidFill>
              </a:rPr>
              <a:t>window.close</a:t>
            </a:r>
            <a:r>
              <a:rPr lang="en-US" altLang="zh-CN" sz="2000" dirty="0">
                <a:solidFill>
                  <a:srgbClr val="7030A0"/>
                </a:solidFill>
              </a:rPr>
              <a:t>();   </a:t>
            </a:r>
            <a:r>
              <a:rPr lang="en-US" altLang="zh-CN" sz="2000" dirty="0"/>
              <a:t>}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 		else    {    return;    }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	}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&lt;/script&gt;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&lt;/head&gt;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&lt;body&gt;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    &lt;</a:t>
            </a:r>
            <a:r>
              <a:rPr lang="en-US" altLang="zh-CN" sz="2000" dirty="0"/>
              <a:t>input type="button" 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exit_confirm</a:t>
            </a:r>
            <a:r>
              <a:rPr lang="en-US" altLang="zh-CN" sz="2000" dirty="0"/>
              <a:t>()" value="</a:t>
            </a:r>
            <a:r>
              <a:rPr lang="zh-CN" altLang="en-US" sz="2000" dirty="0"/>
              <a:t>退出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&lt;/body&gt;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&lt;/html&gt;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629123" y="4284960"/>
            <a:ext cx="3455045" cy="584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/>
              <a:t>如点击</a:t>
            </a:r>
            <a:r>
              <a:rPr lang="en-US" altLang="zh-CN" sz="1600"/>
              <a:t>【</a:t>
            </a:r>
            <a:r>
              <a:rPr lang="zh-CN" altLang="en-US" sz="1600"/>
              <a:t>确认</a:t>
            </a:r>
            <a:r>
              <a:rPr lang="en-US" altLang="zh-CN" sz="1600"/>
              <a:t>】</a:t>
            </a:r>
            <a:r>
              <a:rPr lang="zh-CN" altLang="en-US" sz="1600"/>
              <a:t>，则返回值为 </a:t>
            </a:r>
            <a:r>
              <a:rPr lang="en-US" altLang="zh-CN" sz="1600"/>
              <a:t>true</a:t>
            </a:r>
            <a:endParaRPr lang="zh-CN" altLang="en-US" sz="1600"/>
          </a:p>
          <a:p>
            <a:pPr eaLnBrk="1" hangingPunct="1"/>
            <a:r>
              <a:rPr lang="zh-CN" altLang="en-US" sz="1600"/>
              <a:t>如点击</a:t>
            </a:r>
            <a:r>
              <a:rPr lang="en-US" altLang="zh-CN" sz="1600"/>
              <a:t>【</a:t>
            </a:r>
            <a:r>
              <a:rPr lang="zh-CN" altLang="en-US" sz="1600"/>
              <a:t>取消</a:t>
            </a:r>
            <a:r>
              <a:rPr lang="en-US" altLang="zh-CN" sz="1600"/>
              <a:t>】</a:t>
            </a:r>
            <a:r>
              <a:rPr lang="zh-CN" altLang="en-US" sz="1600"/>
              <a:t>，返回值为 </a:t>
            </a:r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1968723" y="3708698"/>
            <a:ext cx="660400" cy="792162"/>
          </a:xfrm>
          <a:custGeom>
            <a:avLst/>
            <a:gdLst>
              <a:gd name="T0" fmla="*/ 2147483647 w 416"/>
              <a:gd name="T1" fmla="*/ 0 h 499"/>
              <a:gd name="T2" fmla="*/ 2147483647 w 416"/>
              <a:gd name="T3" fmla="*/ 2147483647 h 499"/>
              <a:gd name="T4" fmla="*/ 2147483647 w 416"/>
              <a:gd name="T5" fmla="*/ 2147483647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6" h="499">
                <a:moveTo>
                  <a:pt x="98" y="0"/>
                </a:moveTo>
                <a:cubicBezTo>
                  <a:pt x="49" y="117"/>
                  <a:pt x="0" y="235"/>
                  <a:pt x="53" y="318"/>
                </a:cubicBezTo>
                <a:cubicBezTo>
                  <a:pt x="106" y="401"/>
                  <a:pt x="363" y="469"/>
                  <a:pt x="416" y="49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17" y="916988"/>
            <a:ext cx="3329062" cy="17272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72" y="1556792"/>
            <a:ext cx="2059608" cy="151803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780848" y="1656987"/>
            <a:ext cx="846344" cy="33185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52320" y="6021288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4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 smtClean="0"/>
              <a:t>4.4 JavaScript</a:t>
            </a:r>
            <a:r>
              <a:rPr lang="zh-CN" altLang="en-US" sz="3200" dirty="0" smtClean="0"/>
              <a:t>事件</a:t>
            </a:r>
          </a:p>
        </p:txBody>
      </p:sp>
      <p:graphicFrame>
        <p:nvGraphicFramePr>
          <p:cNvPr id="12" name="Group 3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54024216"/>
              </p:ext>
            </p:extLst>
          </p:nvPr>
        </p:nvGraphicFramePr>
        <p:xfrm>
          <a:off x="684213" y="1844675"/>
          <a:ext cx="7775575" cy="2193948"/>
        </p:xfrm>
        <a:graphic>
          <a:graphicData uri="http://schemas.openxmlformats.org/drawingml/2006/table">
            <a:tbl>
              <a:tblPr/>
              <a:tblGrid>
                <a:gridCol w="3397097"/>
                <a:gridCol w="4378478"/>
              </a:tblGrid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常用事件</a:t>
                      </a:r>
                    </a:p>
                  </a:txBody>
                  <a:tcPr marL="91432" marR="91432" marT="45669" marB="45669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说明</a:t>
                      </a:r>
                    </a:p>
                  </a:txBody>
                  <a:tcPr marL="91432" marR="91432" marT="45669" marB="45669" anchor="ctr" horzOverflow="overflow">
                    <a:lnL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2" action="ppaction://hlinksldjump"/>
                        </a:rPr>
                        <a:t>onblur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元素失去焦点</a:t>
                      </a: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3" action="ppaction://hlinksldjump"/>
                        </a:rPr>
                        <a:t>onfocus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元素获得焦点</a:t>
                      </a: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4" action="ppaction://hlinksldjump"/>
                        </a:rPr>
                        <a:t>onchange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 smtClean="0"/>
                        <a:t>当输入域的</a:t>
                      </a:r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内容改变并失去焦点</a:t>
                      </a:r>
                      <a:r>
                        <a:rPr lang="zh-CN" altLang="en-US" sz="1800" dirty="0" smtClean="0"/>
                        <a:t>时发生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5" action="ppaction://hlinksldjump"/>
                        </a:rPr>
                        <a:t>onmouseover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5" action="ppaction://hlinksldjump"/>
                        </a:rPr>
                        <a:t> /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Courier New" pitchFamily="49" charset="0"/>
                          <a:hlinkClick r:id="rId5" action="ppaction://hlinksldjump"/>
                        </a:rPr>
                        <a:t>onmouseout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鼠标被移到某元素之上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鼠标从某元素移开</a:t>
                      </a: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hlinkClick r:id="rId6" action="ppaction://hlinksldjump"/>
                        </a:rPr>
                        <a:t>onsubmit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表单提交事件</a:t>
                      </a:r>
                    </a:p>
                  </a:txBody>
                  <a:tcPr marL="91432" marR="91432" marT="45669" marB="45669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96188" y="6092825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7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>
                <a:cs typeface="Courier New" panose="02070309020205020404" pitchFamily="49" charset="0"/>
              </a:rPr>
              <a:t>1.  </a:t>
            </a:r>
            <a:r>
              <a:rPr lang="en-US" altLang="zh-CN" sz="2800" dirty="0" err="1" smtClean="0">
                <a:cs typeface="Courier New" panose="02070309020205020404" pitchFamily="49" charset="0"/>
              </a:rPr>
              <a:t>onblur</a:t>
            </a:r>
            <a:r>
              <a:rPr lang="zh-CN" altLang="en-US" sz="2800" dirty="0" smtClean="0">
                <a:cs typeface="Courier New" panose="02070309020205020404" pitchFamily="49" charset="0"/>
              </a:rPr>
              <a:t>事件</a:t>
            </a:r>
            <a:endParaRPr lang="en-US" altLang="zh-CN" sz="2800" dirty="0" smtClean="0">
              <a:cs typeface="Courier New" panose="02070309020205020404" pitchFamily="49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8244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&lt;html&gt;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function </a:t>
            </a:r>
            <a:r>
              <a:rPr lang="en-US" altLang="zh-CN" sz="2000" dirty="0" err="1" smtClean="0"/>
              <a:t>upperCase</a:t>
            </a:r>
            <a:r>
              <a:rPr lang="en-US" altLang="zh-CN" sz="2000" dirty="0" smtClean="0"/>
              <a:t>()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{ 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x=</a:t>
            </a:r>
            <a:r>
              <a:rPr lang="en-US" altLang="zh-CN" sz="2000" dirty="0" err="1" smtClean="0"/>
              <a:t>document.getElementById</a:t>
            </a:r>
            <a:r>
              <a:rPr lang="en-US" altLang="zh-CN" sz="2000" dirty="0" smtClean="0"/>
              <a:t>("username");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	   </a:t>
            </a:r>
            <a:r>
              <a:rPr lang="en-US" altLang="zh-CN" sz="2000" dirty="0" err="1" smtClean="0"/>
              <a:t>x.value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x.value.toUpperCase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&lt;body&gt;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用户名</a:t>
            </a:r>
            <a:r>
              <a:rPr lang="en-US" altLang="zh-CN" sz="2000" dirty="0" smtClean="0"/>
              <a:t>: &lt;input type="text" id="username"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onblur</a:t>
            </a:r>
            <a:r>
              <a:rPr lang="en-US" altLang="zh-CN" sz="2000" dirty="0" smtClean="0">
                <a:solidFill>
                  <a:srgbClr val="FF0000"/>
                </a:solidFill>
              </a:rPr>
              <a:t>="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upperCase</a:t>
            </a:r>
            <a:r>
              <a:rPr lang="en-US" altLang="zh-CN" sz="2000" dirty="0" smtClean="0">
                <a:solidFill>
                  <a:srgbClr val="FF0000"/>
                </a:solidFill>
              </a:rPr>
              <a:t>()"</a:t>
            </a:r>
            <a:r>
              <a:rPr lang="en-US" altLang="zh-CN" sz="2000" dirty="0" smtClean="0"/>
              <a:t>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 /&gt;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年龄</a:t>
            </a:r>
            <a:r>
              <a:rPr lang="en-US" altLang="zh-CN" sz="2000" dirty="0" smtClean="0"/>
              <a:t>: &lt;input type="text" id="age"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onblur</a:t>
            </a:r>
            <a:r>
              <a:rPr lang="en-US" altLang="zh-CN" sz="2000" dirty="0" smtClean="0">
                <a:solidFill>
                  <a:srgbClr val="FF0000"/>
                </a:solidFill>
              </a:rPr>
              <a:t>="alert(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this.value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)"</a:t>
            </a:r>
            <a:r>
              <a:rPr lang="en-US" altLang="zh-CN" sz="2000" dirty="0" smtClean="0"/>
              <a:t>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&lt;/body&gt;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&lt;/html&gt;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524328" y="5949280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>
                <a:cs typeface="Courier New" panose="02070309020205020404" pitchFamily="49" charset="0"/>
              </a:rPr>
              <a:t>2.  </a:t>
            </a:r>
            <a:r>
              <a:rPr lang="en-US" altLang="zh-CN" sz="2800" dirty="0" err="1" smtClean="0">
                <a:cs typeface="Courier New" panose="02070309020205020404" pitchFamily="49" charset="0"/>
              </a:rPr>
              <a:t>onfocus</a:t>
            </a:r>
            <a:r>
              <a:rPr lang="zh-CN" altLang="en-US" sz="2800" dirty="0" smtClean="0">
                <a:cs typeface="Courier New" panose="02070309020205020404" pitchFamily="49" charset="0"/>
              </a:rPr>
              <a:t>事件示例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002588" cy="48958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&lt;html&gt;&lt;head&gt;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&lt;script 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function </a:t>
            </a:r>
            <a:r>
              <a:rPr lang="en-US" altLang="zh-CN" sz="1800" dirty="0" err="1" smtClean="0"/>
              <a:t>setStyle</a:t>
            </a:r>
            <a:r>
              <a:rPr lang="en-US" altLang="zh-CN" sz="1800" dirty="0" smtClean="0"/>
              <a:t>(x)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{  </a:t>
            </a:r>
            <a:r>
              <a:rPr lang="en-US" altLang="zh-CN" sz="1800" dirty="0" err="1" smtClean="0"/>
              <a:t>x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.style.</a:t>
            </a:r>
            <a:r>
              <a:rPr lang="en-US" altLang="zh-CN" sz="1800" dirty="0" err="1" smtClean="0"/>
              <a:t>background</a:t>
            </a:r>
            <a:r>
              <a:rPr lang="en-US" altLang="zh-CN" sz="1800" dirty="0" smtClean="0"/>
              <a:t>="yellow"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   	   </a:t>
            </a:r>
            <a:r>
              <a:rPr lang="en-US" altLang="zh-CN" sz="1800" dirty="0" err="1" smtClean="0"/>
              <a:t>x.value</a:t>
            </a:r>
            <a:r>
              <a:rPr lang="en-US" altLang="zh-CN" sz="1800" dirty="0" smtClean="0"/>
              <a:t>="" 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function </a:t>
            </a:r>
            <a:r>
              <a:rPr lang="en-US" altLang="zh-CN" sz="1800" dirty="0" err="1" smtClean="0"/>
              <a:t>clsStyle</a:t>
            </a:r>
            <a:r>
              <a:rPr lang="en-US" altLang="zh-CN" sz="1800" dirty="0" smtClean="0"/>
              <a:t>(x)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{  </a:t>
            </a:r>
            <a:r>
              <a:rPr lang="en-US" altLang="zh-CN" sz="1800" dirty="0" err="1" smtClean="0"/>
              <a:t>x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.style.</a:t>
            </a:r>
            <a:r>
              <a:rPr lang="en-US" altLang="zh-CN" sz="1800" dirty="0" err="1" smtClean="0"/>
              <a:t>background</a:t>
            </a:r>
            <a:r>
              <a:rPr lang="en-US" altLang="zh-CN" sz="1800" dirty="0" smtClean="0"/>
              <a:t>="white"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&lt;/head&gt;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&lt;body&gt;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&lt;input type="text" value="</a:t>
            </a:r>
            <a:r>
              <a:rPr lang="zh-CN" altLang="en-US" sz="1800" dirty="0" smtClean="0"/>
              <a:t>请输入用户名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onfocus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setStyle</a:t>
            </a:r>
            <a:r>
              <a:rPr lang="en-US" altLang="zh-CN" sz="1800" dirty="0" smtClean="0"/>
              <a:t>(this)"      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id="username"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onblur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clsStyle</a:t>
            </a:r>
            <a:r>
              <a:rPr lang="en-US" altLang="zh-CN" sz="1800" dirty="0" smtClean="0"/>
              <a:t>(this)" 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/&gt;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	&lt;input type="text" value="</a:t>
            </a:r>
            <a:r>
              <a:rPr lang="zh-CN" altLang="en-US" sz="1800" dirty="0" smtClean="0"/>
              <a:t>请输入年龄</a:t>
            </a:r>
            <a:r>
              <a:rPr lang="en-US" altLang="zh-CN" sz="1800" dirty="0" smtClean="0"/>
              <a:t>"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onfocus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setStyle</a:t>
            </a:r>
            <a:r>
              <a:rPr lang="en-US" altLang="zh-CN" sz="1800" dirty="0" smtClean="0"/>
              <a:t>(this)"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smtClean="0"/>
              <a:t>id="age"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onblur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clsStyle</a:t>
            </a:r>
            <a:r>
              <a:rPr lang="en-US" altLang="zh-CN" sz="1800" dirty="0" smtClean="0"/>
              <a:t>(this)" 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&lt;/body&gt;&lt;/html&gt;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1800" dirty="0" smtClean="0"/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25538"/>
            <a:ext cx="3097212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6554788" y="4079875"/>
            <a:ext cx="1362075" cy="30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/>
              <a:t>this</a:t>
            </a:r>
            <a:r>
              <a:rPr lang="zh-CN" altLang="en-US" sz="1400"/>
              <a:t>：当前对象</a:t>
            </a:r>
            <a:endParaRPr lang="en-US" altLang="zh-CN" sz="1400"/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 flipV="1">
            <a:off x="7092950" y="4437063"/>
            <a:ext cx="142875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3059113" y="1988672"/>
            <a:ext cx="1296863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400" dirty="0" smtClean="0"/>
              <a:t>动态设置元素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的</a:t>
            </a:r>
            <a:r>
              <a:rPr lang="en-US" altLang="zh-CN" sz="1400" dirty="0" smtClean="0"/>
              <a:t>style</a:t>
            </a:r>
            <a:r>
              <a:rPr lang="zh-CN" altLang="en-US" sz="1400" dirty="0"/>
              <a:t>属性</a:t>
            </a:r>
            <a:endParaRPr lang="en-US" altLang="zh-CN" sz="1400" dirty="0"/>
          </a:p>
        </p:txBody>
      </p:sp>
      <p:sp>
        <p:nvSpPr>
          <p:cNvPr id="4" name="任意多边形 3"/>
          <p:cNvSpPr/>
          <p:nvPr/>
        </p:nvSpPr>
        <p:spPr>
          <a:xfrm>
            <a:off x="1471613" y="2222500"/>
            <a:ext cx="1484312" cy="388938"/>
          </a:xfrm>
          <a:custGeom>
            <a:avLst/>
            <a:gdLst>
              <a:gd name="connsiteX0" fmla="*/ 0 w 1484244"/>
              <a:gd name="connsiteY0" fmla="*/ 387424 h 387424"/>
              <a:gd name="connsiteX1" fmla="*/ 463826 w 1484244"/>
              <a:gd name="connsiteY1" fmla="*/ 56120 h 387424"/>
              <a:gd name="connsiteX2" fmla="*/ 1484244 w 1484244"/>
              <a:gd name="connsiteY2" fmla="*/ 3111 h 3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44" h="387424">
                <a:moveTo>
                  <a:pt x="0" y="387424"/>
                </a:moveTo>
                <a:cubicBezTo>
                  <a:pt x="108226" y="253798"/>
                  <a:pt x="216452" y="120172"/>
                  <a:pt x="463826" y="56120"/>
                </a:cubicBezTo>
                <a:cubicBezTo>
                  <a:pt x="711200" y="-7932"/>
                  <a:pt x="1097722" y="-2411"/>
                  <a:pt x="1484244" y="3111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308304" y="6092825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3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3.  </a:t>
            </a:r>
            <a:r>
              <a:rPr lang="en-US" altLang="zh-CN" sz="2800" dirty="0" err="1" smtClean="0"/>
              <a:t>onchange</a:t>
            </a:r>
            <a:r>
              <a:rPr lang="zh-CN" altLang="en-US" sz="2800" dirty="0" smtClean="0"/>
              <a:t>事件</a:t>
            </a:r>
            <a:r>
              <a:rPr lang="zh-CN" altLang="en-US" sz="2800" dirty="0" smtClean="0">
                <a:cs typeface="Courier New" panose="02070309020205020404" pitchFamily="49" charset="0"/>
              </a:rPr>
              <a:t>示例</a:t>
            </a:r>
            <a:endParaRPr lang="en-US" altLang="zh-CN" sz="2800" dirty="0" smtClean="0">
              <a:cs typeface="Courier New" panose="02070309020205020404" pitchFamily="49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28775"/>
            <a:ext cx="8713788" cy="44640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&lt;html&gt;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&lt;body 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&lt;form&gt;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  &lt;select name="here"     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onchange</a:t>
            </a:r>
            <a:r>
              <a:rPr lang="en-US" altLang="zh-CN" sz="2000" dirty="0" smtClean="0">
                <a:solidFill>
                  <a:srgbClr val="FF0000"/>
                </a:solidFill>
              </a:rPr>
              <a:t>="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window.location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this.options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this.selectedIndex</a:t>
            </a:r>
            <a:r>
              <a:rPr lang="en-US" altLang="zh-CN" sz="2000" dirty="0" smtClean="0">
                <a:solidFill>
                  <a:srgbClr val="FF0000"/>
                </a:solidFill>
              </a:rPr>
              <a:t>].value"</a:t>
            </a:r>
            <a:r>
              <a:rPr lang="en-US" altLang="zh-CN" sz="2000" dirty="0" smtClean="0"/>
              <a:t>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	       &lt;option  value= ""&gt; </a:t>
            </a:r>
            <a:r>
              <a:rPr lang="zh-CN" altLang="en-US" sz="2000" dirty="0" smtClean="0"/>
              <a:t>请选择 </a:t>
            </a:r>
            <a:r>
              <a:rPr lang="en-US" altLang="zh-CN" sz="2000" dirty="0" smtClean="0"/>
              <a:t>&lt;/option&gt;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&lt;option  value= "http://www.163.com"&gt; </a:t>
            </a:r>
            <a:r>
              <a:rPr lang="zh-CN" altLang="en-US" sz="2000" dirty="0" smtClean="0"/>
              <a:t>网易</a:t>
            </a:r>
            <a:r>
              <a:rPr lang="en-US" altLang="zh-CN" sz="2000" dirty="0" smtClean="0"/>
              <a:t>&lt;/option&gt;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&lt;option  value= "http://www.sina.com"&gt;</a:t>
            </a:r>
            <a:r>
              <a:rPr lang="zh-CN" altLang="en-US" sz="2000" dirty="0" smtClean="0"/>
              <a:t>新浪 </a:t>
            </a:r>
            <a:r>
              <a:rPr lang="en-US" altLang="zh-CN" sz="2000" dirty="0" smtClean="0"/>
              <a:t>&lt;/option&gt;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&lt;option  value= "http://www.sohu.com"&gt;</a:t>
            </a:r>
            <a:r>
              <a:rPr lang="zh-CN" altLang="en-US" sz="2000" dirty="0" smtClean="0"/>
              <a:t>搜狐 </a:t>
            </a:r>
            <a:r>
              <a:rPr lang="en-US" altLang="zh-CN" sz="2000" dirty="0" smtClean="0"/>
              <a:t>&lt;/option&gt;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  &lt;/select&gt;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&lt;/form 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&lt;/body 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&lt;/html&gt; 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3563938" y="2565400"/>
            <a:ext cx="5284787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/>
              <a:t>或用</a:t>
            </a:r>
            <a:r>
              <a:rPr lang="zh-CN" altLang="en-US" sz="1600">
                <a:solidFill>
                  <a:srgbClr val="0000FF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window.open</a:t>
            </a:r>
            <a:r>
              <a:rPr lang="en-US" altLang="zh-CN" sz="1600"/>
              <a:t>(this.options[this.selectedIndex].value)</a:t>
            </a:r>
            <a:endParaRPr lang="zh-CN" altLang="en-US" sz="16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94488" y="6128469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4.  </a:t>
            </a:r>
            <a:r>
              <a:rPr lang="en-US" altLang="zh-CN" sz="2800" dirty="0" err="1" smtClean="0"/>
              <a:t>onmouseover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onmouseout</a:t>
            </a:r>
            <a:r>
              <a:rPr lang="zh-CN" altLang="en-US" sz="2800" dirty="0" smtClean="0"/>
              <a:t>事件示例</a:t>
            </a:r>
            <a:r>
              <a:rPr lang="en-US" altLang="zh-CN" sz="2800" dirty="0" smtClean="0"/>
              <a:t>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229600" cy="367188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&lt;html&gt; </a:t>
            </a:r>
            <a:endParaRPr lang="en-US" altLang="zh-CN" sz="2000" dirty="0" smtClean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&lt;head&gt; &lt;title&gt;</a:t>
            </a:r>
            <a:r>
              <a:rPr lang="en-US" altLang="en-US" sz="2000" dirty="0" err="1" smtClean="0"/>
              <a:t>HTML示例</a:t>
            </a:r>
            <a:r>
              <a:rPr lang="en-US" altLang="en-US" sz="2000" dirty="0" smtClean="0"/>
              <a:t>&lt;/title&gt; &lt;/head&gt;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&lt;body&gt;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&lt;h1 align="center" </a:t>
            </a:r>
            <a:endParaRPr lang="en-US" altLang="zh-CN" sz="2000" dirty="0" smtClean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onmouseover</a:t>
            </a:r>
            <a:r>
              <a:rPr lang="en-US" altLang="en-US" sz="2000" dirty="0" smtClean="0"/>
              <a:t>="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this.style.color</a:t>
            </a:r>
            <a:r>
              <a:rPr lang="en-US" altLang="en-US" sz="2000" dirty="0" smtClean="0"/>
              <a:t>='red'"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onmouseout</a:t>
            </a:r>
            <a:r>
              <a:rPr lang="en-US" altLang="en-US" sz="2000" dirty="0" smtClean="0"/>
              <a:t>="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this.style.color</a:t>
            </a:r>
            <a:r>
              <a:rPr lang="en-US" altLang="en-US" sz="2000" dirty="0" smtClean="0"/>
              <a:t>='green'"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onclick</a:t>
            </a:r>
            <a:r>
              <a:rPr lang="en-US" altLang="en-US" sz="2000" dirty="0" smtClean="0"/>
              <a:t>="</a:t>
            </a:r>
            <a:r>
              <a:rPr lang="en-US" altLang="en-US" sz="2000" dirty="0" err="1" smtClean="0"/>
              <a:t>this.style.color</a:t>
            </a:r>
            <a:r>
              <a:rPr lang="en-US" altLang="en-US" sz="2000" dirty="0" smtClean="0"/>
              <a:t>='blue'"&gt;</a:t>
            </a:r>
            <a:r>
              <a:rPr lang="en-US" altLang="en-US" sz="2000" dirty="0" err="1" smtClean="0"/>
              <a:t>字体变色</a:t>
            </a:r>
            <a:r>
              <a:rPr lang="en-US" altLang="en-US" sz="2000" dirty="0" smtClean="0"/>
              <a:t>&lt;/h1&gt;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&lt;/body&gt; &lt;/html&gt; </a:t>
            </a:r>
            <a:endParaRPr lang="zh-CN" altLang="en-US" sz="2000" dirty="0" smtClean="0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292080" y="3419009"/>
            <a:ext cx="1296988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400" dirty="0" smtClean="0"/>
              <a:t>设置元素的</a:t>
            </a:r>
            <a:r>
              <a:rPr lang="en-US" altLang="zh-CN" sz="1400" dirty="0"/>
              <a:t>style</a:t>
            </a:r>
            <a:r>
              <a:rPr lang="zh-CN" altLang="en-US" sz="1400" dirty="0"/>
              <a:t>属性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err="1" smtClean="0"/>
              <a:t>onmouseover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onmouseout</a:t>
            </a:r>
            <a:r>
              <a:rPr lang="zh-CN" altLang="en-US" sz="2800" dirty="0" smtClean="0"/>
              <a:t>事件示例</a:t>
            </a:r>
            <a:r>
              <a:rPr lang="en-US" altLang="zh-CN" sz="2800" dirty="0" smtClean="0"/>
              <a:t>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00213"/>
            <a:ext cx="8229600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&lt;html&gt;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function </a:t>
            </a:r>
            <a:r>
              <a:rPr lang="en-US" altLang="zh-CN" sz="2000" dirty="0" err="1" smtClean="0"/>
              <a:t>mouseover</a:t>
            </a:r>
            <a:r>
              <a:rPr lang="en-US" altLang="zh-CN" sz="2000" dirty="0" smtClean="0"/>
              <a:t>(x)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	{  </a:t>
            </a:r>
            <a:r>
              <a:rPr lang="en-US" altLang="zh-CN" sz="2000" dirty="0" err="1" smtClean="0"/>
              <a:t>x.width</a:t>
            </a:r>
            <a:r>
              <a:rPr lang="en-US" altLang="zh-CN" sz="2000" dirty="0"/>
              <a:t>="200";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 	   </a:t>
            </a:r>
            <a:r>
              <a:rPr lang="en-US" altLang="zh-CN" sz="2000" dirty="0" err="1" smtClean="0"/>
              <a:t>x.height</a:t>
            </a:r>
            <a:r>
              <a:rPr lang="en-US" altLang="zh-CN" sz="2000" dirty="0"/>
              <a:t>="200";  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>
                <a:solidFill>
                  <a:srgbClr val="C00000"/>
                </a:solidFill>
              </a:rPr>
              <a:t> 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x.style.cursor</a:t>
            </a:r>
            <a:r>
              <a:rPr lang="en-US" altLang="zh-CN" sz="2000" dirty="0">
                <a:solidFill>
                  <a:srgbClr val="C00000"/>
                </a:solidFill>
              </a:rPr>
              <a:t>="pointer";</a:t>
            </a:r>
            <a:r>
              <a:rPr lang="en-US" altLang="zh-CN" sz="2000" dirty="0" smtClean="0">
                <a:solidFill>
                  <a:srgbClr val="C00000"/>
                </a:solidFill>
              </a:rPr>
              <a:t>   </a:t>
            </a:r>
            <a:r>
              <a:rPr lang="en-US" altLang="zh-CN" sz="2000" dirty="0" smtClean="0"/>
              <a:t> 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function </a:t>
            </a:r>
            <a:r>
              <a:rPr lang="en-US" altLang="zh-CN" sz="2000" dirty="0" err="1" smtClean="0"/>
              <a:t>mouseout</a:t>
            </a:r>
            <a:r>
              <a:rPr lang="en-US" altLang="zh-CN" sz="2000" dirty="0" smtClean="0"/>
              <a:t>(x)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{  </a:t>
            </a:r>
            <a:r>
              <a:rPr lang="en-US" altLang="zh-CN" sz="2000" dirty="0" err="1" smtClean="0"/>
              <a:t>x.width</a:t>
            </a:r>
            <a:r>
              <a:rPr lang="en-US" altLang="zh-CN" sz="2000" dirty="0" smtClean="0"/>
              <a:t>='100';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	   </a:t>
            </a:r>
            <a:r>
              <a:rPr lang="en-US" altLang="zh-CN" sz="2000" dirty="0" err="1" smtClean="0"/>
              <a:t>x.height</a:t>
            </a:r>
            <a:r>
              <a:rPr lang="en-US" altLang="zh-CN" sz="2000" dirty="0" smtClean="0"/>
              <a:t>='100'; 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&lt;body&gt;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="1.jpg</a:t>
            </a:r>
            <a:r>
              <a:rPr lang="en-US" altLang="zh-CN" sz="2000" smtClean="0"/>
              <a:t>" width=100 </a:t>
            </a:r>
            <a:r>
              <a:rPr lang="en-US" altLang="zh-CN" sz="2000" dirty="0" smtClean="0"/>
              <a:t>height=100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onmouseover</a:t>
            </a:r>
            <a:r>
              <a:rPr lang="en-US" altLang="zh-CN" sz="2000" dirty="0" smtClean="0">
                <a:solidFill>
                  <a:srgbClr val="FF0000"/>
                </a:solidFill>
              </a:rPr>
              <a:t>="</a:t>
            </a:r>
            <a:r>
              <a:rPr lang="en-US" altLang="zh-CN" sz="2000" dirty="0" err="1">
                <a:solidFill>
                  <a:srgbClr val="FF0000"/>
                </a:solidFill>
              </a:rPr>
              <a:t>mouseover</a:t>
            </a:r>
            <a:r>
              <a:rPr lang="en-US" altLang="zh-CN" sz="2000" dirty="0">
                <a:solidFill>
                  <a:srgbClr val="FF0000"/>
                </a:solidFill>
              </a:rPr>
              <a:t>(this)"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onmouseout</a:t>
            </a:r>
            <a:r>
              <a:rPr lang="en-US" altLang="zh-CN" sz="2000" dirty="0" smtClean="0">
                <a:solidFill>
                  <a:srgbClr val="FF0000"/>
                </a:solidFill>
              </a:rPr>
              <a:t>="</a:t>
            </a:r>
            <a:r>
              <a:rPr lang="en-US" altLang="zh-CN" sz="2000" dirty="0" err="1">
                <a:solidFill>
                  <a:srgbClr val="FF0000"/>
                </a:solidFill>
              </a:rPr>
              <a:t>mouseout</a:t>
            </a:r>
            <a:r>
              <a:rPr lang="en-US" altLang="zh-CN" sz="2000" dirty="0">
                <a:solidFill>
                  <a:srgbClr val="FF0000"/>
                </a:solidFill>
              </a:rPr>
              <a:t>(this)"</a:t>
            </a:r>
            <a:r>
              <a:rPr lang="en-US" altLang="zh-CN" sz="2000" dirty="0" smtClean="0"/>
              <a:t>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&lt;/body&gt; &lt;/html&gt; </a:t>
            </a:r>
            <a:endParaRPr lang="zh-CN" altLang="en-US" sz="20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47668" y="6056313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9752" y="1845270"/>
            <a:ext cx="6696744" cy="44640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）是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种广泛</a:t>
            </a:r>
            <a:r>
              <a:rPr lang="zh-CN" altLang="en-US" sz="2400" dirty="0"/>
              <a:t>用于</a:t>
            </a:r>
            <a:r>
              <a:rPr lang="zh-CN" altLang="en-US" sz="2400" dirty="0">
                <a:solidFill>
                  <a:srgbClr val="FF0000"/>
                </a:solidFill>
              </a:rPr>
              <a:t>客户端</a:t>
            </a:r>
            <a:r>
              <a:rPr lang="en-US" altLang="zh-CN" sz="2400" dirty="0"/>
              <a:t>Web</a:t>
            </a:r>
            <a:r>
              <a:rPr lang="zh-CN" altLang="en-US" sz="2400" dirty="0"/>
              <a:t>开发的</a:t>
            </a:r>
            <a:r>
              <a:rPr lang="zh-CN" altLang="en-US" sz="2400" dirty="0">
                <a:solidFill>
                  <a:srgbClr val="FF0000"/>
                </a:solidFill>
              </a:rPr>
              <a:t>脚本语言</a:t>
            </a:r>
            <a:r>
              <a:rPr lang="zh-CN" altLang="en-US" sz="2400" dirty="0"/>
              <a:t>，常用来给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网页</a:t>
            </a:r>
            <a:r>
              <a:rPr lang="zh-CN" altLang="en-US" sz="2400" dirty="0"/>
              <a:t>添加动态功能</a:t>
            </a:r>
            <a:r>
              <a:rPr lang="zh-CN" altLang="en-US" sz="2400" dirty="0" smtClean="0"/>
              <a:t>，如</a:t>
            </a:r>
            <a:r>
              <a:rPr lang="zh-CN" altLang="en-US" sz="2400" dirty="0"/>
              <a:t>响应用户的各种操作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9311"/>
            <a:ext cx="967290" cy="1342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5.  onsubmit</a:t>
            </a:r>
            <a:r>
              <a:rPr lang="zh-CN" altLang="en-US" sz="2800" dirty="0" smtClean="0"/>
              <a:t>事件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支持该事件的标签：</a:t>
            </a:r>
            <a:r>
              <a:rPr lang="en-US" altLang="zh-CN" sz="2400" dirty="0" smtClean="0">
                <a:solidFill>
                  <a:srgbClr val="FF0000"/>
                </a:solidFill>
              </a:rPr>
              <a:t>&lt;form&gt; </a:t>
            </a: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en-US" altLang="zh-CN" sz="2400" dirty="0" smtClean="0"/>
              <a:t>onsubmit </a:t>
            </a:r>
            <a:r>
              <a:rPr lang="zh-CN" altLang="en-US" sz="2400" dirty="0" smtClean="0"/>
              <a:t>事件发生在单击表单的“提交”按钮时。常使用该事件来验证表单的有效性。</a:t>
            </a:r>
            <a:r>
              <a:rPr lang="zh-CN" altLang="en-US" sz="2400" dirty="0" smtClean="0">
                <a:solidFill>
                  <a:srgbClr val="0000FF"/>
                </a:solidFill>
              </a:rPr>
              <a:t>在事件处理程序中返回 </a:t>
            </a:r>
            <a:r>
              <a:rPr lang="en-US" altLang="zh-CN" sz="2400" dirty="0" smtClean="0">
                <a:solidFill>
                  <a:srgbClr val="0000FF"/>
                </a:solidFill>
              </a:rPr>
              <a:t>false </a:t>
            </a:r>
            <a:r>
              <a:rPr lang="zh-CN" altLang="en-US" sz="2400" dirty="0" smtClean="0">
                <a:solidFill>
                  <a:srgbClr val="0000FF"/>
                </a:solidFill>
              </a:rPr>
              <a:t>值可以阻止表单提交。</a:t>
            </a:r>
          </a:p>
        </p:txBody>
      </p:sp>
    </p:spTree>
    <p:extLst>
      <p:ext uri="{BB962C8B-B14F-4D97-AF65-F5344CB8AC3E}">
        <p14:creationId xmlns:p14="http://schemas.microsoft.com/office/powerpoint/2010/main" val="4007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5175"/>
            <a:ext cx="8229600" cy="647700"/>
          </a:xfrm>
        </p:spPr>
        <p:txBody>
          <a:bodyPr/>
          <a:lstStyle/>
          <a:p>
            <a:r>
              <a:rPr lang="en-US" altLang="zh-CN" sz="2800" dirty="0" err="1" smtClean="0"/>
              <a:t>onSubmit</a:t>
            </a:r>
            <a:r>
              <a:rPr lang="zh-CN" altLang="en-US" sz="2800" dirty="0" smtClean="0"/>
              <a:t>事件示例</a:t>
            </a:r>
            <a:endParaRPr lang="en-US" altLang="zh-CN" sz="2800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313"/>
            <a:ext cx="8229600" cy="489743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&lt;script&gt;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function check()</a:t>
            </a:r>
            <a:r>
              <a:rPr lang="en-US" altLang="zh-CN" sz="2000" dirty="0" smtClean="0"/>
              <a:t> {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psd1=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zh-CN" sz="2000" dirty="0" smtClean="0">
                <a:solidFill>
                  <a:srgbClr val="0000FF"/>
                </a:solidFill>
              </a:rPr>
              <a:t>("psd1");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psd2=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zh-CN" sz="2000" dirty="0" smtClean="0">
                <a:solidFill>
                  <a:srgbClr val="0000FF"/>
                </a:solidFill>
              </a:rPr>
              <a:t>("psd2");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if( </a:t>
            </a:r>
            <a:r>
              <a:rPr lang="en-US" altLang="zh-CN" sz="2000" dirty="0" smtClean="0">
                <a:solidFill>
                  <a:srgbClr val="00B050"/>
                </a:solidFill>
              </a:rPr>
              <a:t>psd1.value</a:t>
            </a:r>
            <a:r>
              <a:rPr lang="en-US" altLang="zh-CN" sz="2000" dirty="0" smtClean="0"/>
              <a:t> != </a:t>
            </a:r>
            <a:r>
              <a:rPr lang="en-US" altLang="zh-CN" sz="2000" dirty="0" smtClean="0">
                <a:solidFill>
                  <a:srgbClr val="00B050"/>
                </a:solidFill>
              </a:rPr>
              <a:t>psd2.value</a:t>
            </a:r>
            <a:r>
              <a:rPr lang="en-US" altLang="zh-CN" sz="2000" dirty="0" smtClean="0"/>
              <a:t> )  {   alert("</a:t>
            </a:r>
            <a:r>
              <a:rPr lang="zh-CN" altLang="en-US" sz="2000" dirty="0" smtClean="0"/>
              <a:t>密码不一致</a:t>
            </a:r>
            <a:r>
              <a:rPr lang="en-US" altLang="zh-CN" sz="2000" dirty="0" smtClean="0"/>
              <a:t>");   </a:t>
            </a:r>
            <a:r>
              <a:rPr lang="en-US" altLang="zh-CN" sz="2000" dirty="0" smtClean="0">
                <a:solidFill>
                  <a:srgbClr val="FF0000"/>
                </a:solidFill>
              </a:rPr>
              <a:t>return false;</a:t>
            </a:r>
            <a:r>
              <a:rPr lang="en-US" altLang="zh-CN" sz="2000" dirty="0" smtClean="0"/>
              <a:t>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else </a:t>
            </a:r>
            <a:r>
              <a:rPr lang="en-US" altLang="zh-CN" sz="2000" dirty="0" smtClean="0">
                <a:solidFill>
                  <a:srgbClr val="FF0000"/>
                </a:solidFill>
              </a:rPr>
              <a:t>return true;</a:t>
            </a:r>
            <a:r>
              <a:rPr lang="en-US" altLang="zh-CN" sz="2000" dirty="0" smtClean="0"/>
              <a:t>     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&lt;form name=f1 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onsubmit="</a:t>
            </a:r>
            <a:r>
              <a:rPr lang="en-US" altLang="zh-CN" sz="2000" u="sng" dirty="0" smtClean="0">
                <a:solidFill>
                  <a:srgbClr val="00B050"/>
                </a:solidFill>
              </a:rPr>
              <a:t>return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check()" </a:t>
            </a:r>
            <a:r>
              <a:rPr lang="en-US" altLang="zh-CN" sz="2000" dirty="0" smtClean="0"/>
              <a:t>action="2.html"&gt;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输入密码</a:t>
            </a:r>
            <a:r>
              <a:rPr lang="en-US" altLang="zh-CN" sz="2000" dirty="0" smtClean="0"/>
              <a:t>&lt;input type="password" id="psd1"&gt;&lt;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/&gt;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确认密码</a:t>
            </a:r>
            <a:r>
              <a:rPr lang="en-US" altLang="zh-CN" sz="2000" dirty="0" smtClean="0"/>
              <a:t>&lt;input type="password" id="psd2"&gt;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     &lt;input type=</a:t>
            </a:r>
            <a:r>
              <a:rPr lang="en-US" altLang="zh-CN" sz="2000" dirty="0" smtClean="0">
                <a:solidFill>
                  <a:srgbClr val="0000FF"/>
                </a:solidFill>
              </a:rPr>
              <a:t>"</a:t>
            </a:r>
            <a:r>
              <a:rPr lang="en-US" altLang="en-US" sz="2000" dirty="0" smtClean="0">
                <a:solidFill>
                  <a:srgbClr val="FF0000"/>
                </a:solidFill>
              </a:rPr>
              <a:t>submit</a:t>
            </a:r>
            <a:r>
              <a:rPr lang="en-US" altLang="zh-CN" sz="2000" dirty="0" smtClean="0">
                <a:solidFill>
                  <a:srgbClr val="0000FF"/>
                </a:solidFill>
              </a:rPr>
              <a:t>"</a:t>
            </a:r>
            <a:r>
              <a:rPr lang="en-US" altLang="en-US" sz="2000" dirty="0" smtClean="0">
                <a:solidFill>
                  <a:srgbClr val="0000FF"/>
                </a:solidFill>
              </a:rPr>
              <a:t> value="</a:t>
            </a:r>
            <a:r>
              <a:rPr lang="zh-CN" altLang="en-US" sz="2000" dirty="0" smtClean="0">
                <a:solidFill>
                  <a:srgbClr val="0000FF"/>
                </a:solidFill>
              </a:rPr>
              <a:t>提交</a:t>
            </a:r>
            <a:r>
              <a:rPr lang="en-US" altLang="en-US" sz="2000" dirty="0" smtClean="0">
                <a:solidFill>
                  <a:srgbClr val="0000FF"/>
                </a:solidFill>
              </a:rPr>
              <a:t>"&gt;</a:t>
            </a:r>
            <a:endParaRPr lang="zh-CN" alt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&lt;/form&gt;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91091" y="5981640"/>
            <a:ext cx="1024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完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8064" y="1700808"/>
            <a:ext cx="2682717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dirty="0"/>
              <a:t>通过元素的</a:t>
            </a:r>
            <a:r>
              <a:rPr lang="en-US" altLang="zh-CN" sz="1400" dirty="0"/>
              <a:t>ID</a:t>
            </a:r>
            <a:r>
              <a:rPr lang="zh-CN" altLang="en-US" sz="1400" dirty="0"/>
              <a:t>特性来获取元素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195482" y="1869141"/>
            <a:ext cx="927847" cy="363071"/>
          </a:xfrm>
          <a:custGeom>
            <a:avLst/>
            <a:gdLst>
              <a:gd name="connsiteX0" fmla="*/ 0 w 927847"/>
              <a:gd name="connsiteY0" fmla="*/ 363071 h 363071"/>
              <a:gd name="connsiteX1" fmla="*/ 228600 w 927847"/>
              <a:gd name="connsiteY1" fmla="*/ 67235 h 363071"/>
              <a:gd name="connsiteX2" fmla="*/ 591671 w 927847"/>
              <a:gd name="connsiteY2" fmla="*/ 161365 h 363071"/>
              <a:gd name="connsiteX3" fmla="*/ 927847 w 927847"/>
              <a:gd name="connsiteY3" fmla="*/ 0 h 36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847" h="363071">
                <a:moveTo>
                  <a:pt x="0" y="363071"/>
                </a:moveTo>
                <a:cubicBezTo>
                  <a:pt x="64994" y="231962"/>
                  <a:pt x="129988" y="100853"/>
                  <a:pt x="228600" y="67235"/>
                </a:cubicBezTo>
                <a:cubicBezTo>
                  <a:pt x="327212" y="33617"/>
                  <a:pt x="475130" y="172571"/>
                  <a:pt x="591671" y="161365"/>
                </a:cubicBezTo>
                <a:cubicBezTo>
                  <a:pt x="708212" y="150159"/>
                  <a:pt x="818029" y="75079"/>
                  <a:pt x="927847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58578" y="3541349"/>
            <a:ext cx="2214849" cy="30777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获得元素的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属性值</a:t>
            </a:r>
            <a:endParaRPr lang="zh-CN" altLang="en-US" sz="1400" dirty="0"/>
          </a:p>
        </p:txBody>
      </p:sp>
      <p:sp>
        <p:nvSpPr>
          <p:cNvPr id="3" name="任意多边形 2"/>
          <p:cNvSpPr/>
          <p:nvPr/>
        </p:nvSpPr>
        <p:spPr>
          <a:xfrm>
            <a:off x="3443970" y="3338287"/>
            <a:ext cx="267418" cy="378745"/>
          </a:xfrm>
          <a:custGeom>
            <a:avLst/>
            <a:gdLst>
              <a:gd name="connsiteX0" fmla="*/ 65712 w 267418"/>
              <a:gd name="connsiteY0" fmla="*/ 0 h 378745"/>
              <a:gd name="connsiteX1" fmla="*/ 11924 w 267418"/>
              <a:gd name="connsiteY1" fmla="*/ 336177 h 378745"/>
              <a:gd name="connsiteX2" fmla="*/ 267418 w 267418"/>
              <a:gd name="connsiteY2" fmla="*/ 363071 h 3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18" h="378745">
                <a:moveTo>
                  <a:pt x="65712" y="0"/>
                </a:moveTo>
                <a:cubicBezTo>
                  <a:pt x="22009" y="137832"/>
                  <a:pt x="-21694" y="275665"/>
                  <a:pt x="11924" y="336177"/>
                </a:cubicBezTo>
                <a:cubicBezTo>
                  <a:pt x="45542" y="396689"/>
                  <a:pt x="156480" y="379880"/>
                  <a:pt x="267418" y="363071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545106" y="4773706"/>
            <a:ext cx="732195" cy="1373574"/>
          </a:xfrm>
          <a:custGeom>
            <a:avLst/>
            <a:gdLst>
              <a:gd name="connsiteX0" fmla="*/ 0 w 732195"/>
              <a:gd name="connsiteY0" fmla="*/ 1116106 h 1373574"/>
              <a:gd name="connsiteX1" fmla="*/ 389965 w 732195"/>
              <a:gd name="connsiteY1" fmla="*/ 1371600 h 1373574"/>
              <a:gd name="connsiteX2" fmla="*/ 726141 w 732195"/>
              <a:gd name="connsiteY2" fmla="*/ 995082 h 1373574"/>
              <a:gd name="connsiteX3" fmla="*/ 94129 w 732195"/>
              <a:gd name="connsiteY3" fmla="*/ 0 h 13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95" h="1373574">
                <a:moveTo>
                  <a:pt x="0" y="1116106"/>
                </a:moveTo>
                <a:cubicBezTo>
                  <a:pt x="134471" y="1253938"/>
                  <a:pt x="268942" y="1391771"/>
                  <a:pt x="389965" y="1371600"/>
                </a:cubicBezTo>
                <a:cubicBezTo>
                  <a:pt x="510988" y="1351429"/>
                  <a:pt x="775447" y="1223682"/>
                  <a:pt x="726141" y="995082"/>
                </a:cubicBezTo>
                <a:cubicBezTo>
                  <a:pt x="676835" y="766482"/>
                  <a:pt x="385482" y="383241"/>
                  <a:pt x="94129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23329" y="5750478"/>
            <a:ext cx="2501859" cy="7386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400" dirty="0" smtClean="0"/>
              <a:t>单击提交按钮后，如果</a:t>
            </a:r>
            <a:r>
              <a:rPr lang="en-US" altLang="zh-CN" sz="1400" dirty="0" smtClean="0"/>
              <a:t>check()</a:t>
            </a:r>
            <a:r>
              <a:rPr lang="zh-CN" altLang="en-US" sz="1400" dirty="0" smtClean="0"/>
              <a:t>函数返回值为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，则提交跳转到</a:t>
            </a:r>
            <a:r>
              <a:rPr lang="en-US" altLang="zh-CN" sz="1400" dirty="0" smtClean="0"/>
              <a:t>2.html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否则不提交。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60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4.1 </a:t>
            </a:r>
            <a:r>
              <a:rPr lang="en-US" altLang="zh-CN" sz="2600" dirty="0" smtClean="0">
                <a:hlinkClick r:id="rId2" action="ppaction://hlinksldjump"/>
              </a:rPr>
              <a:t>JavaScript</a:t>
            </a:r>
            <a:r>
              <a:rPr lang="zh-CN" altLang="en-US" sz="2600" dirty="0" smtClean="0">
                <a:hlinkClick r:id="rId2" action="ppaction://hlinksldjump"/>
              </a:rPr>
              <a:t>声明</a:t>
            </a:r>
            <a:endParaRPr lang="zh-CN" altLang="en-US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4.2 </a:t>
            </a:r>
            <a:r>
              <a:rPr lang="en-US" altLang="zh-CN" sz="2600" dirty="0" smtClean="0">
                <a:hlinkClick r:id="rId3" action="ppaction://hlinksldjump"/>
              </a:rPr>
              <a:t>JavaScript</a:t>
            </a:r>
            <a:r>
              <a:rPr lang="zh-CN" altLang="en-US" sz="2600" dirty="0" smtClean="0">
                <a:hlinkClick r:id="rId3" action="ppaction://hlinksldjump"/>
              </a:rPr>
              <a:t>变量</a:t>
            </a:r>
            <a:endParaRPr lang="zh-CN" altLang="en-US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4.3 </a:t>
            </a:r>
            <a:r>
              <a:rPr lang="en-US" altLang="zh-CN" sz="2600" dirty="0" smtClean="0">
                <a:hlinkClick r:id="rId4" action="ppaction://hlinksldjump"/>
              </a:rPr>
              <a:t>JavaScript</a:t>
            </a:r>
            <a:r>
              <a:rPr lang="zh-CN" altLang="en-US" sz="2600" dirty="0" smtClean="0">
                <a:hlinkClick r:id="rId4" action="ppaction://hlinksldjump"/>
              </a:rPr>
              <a:t>函数</a:t>
            </a:r>
            <a:endParaRPr lang="en-US" altLang="zh-CN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4.4 </a:t>
            </a:r>
            <a:r>
              <a:rPr lang="en-US" altLang="zh-CN" sz="2600" dirty="0" smtClean="0">
                <a:hlinkClick r:id="rId5" action="ppaction://hlinksldjump"/>
              </a:rPr>
              <a:t>JavaScript</a:t>
            </a:r>
            <a:r>
              <a:rPr lang="zh-CN" altLang="en-US" sz="2600" dirty="0" smtClean="0">
                <a:hlinkClick r:id="rId5" action="ppaction://hlinksldjump"/>
              </a:rPr>
              <a:t>事件</a:t>
            </a:r>
            <a:endParaRPr lang="zh-CN" altLang="en-US" sz="2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 smtClean="0"/>
              <a:t>4.1 JavaScript</a:t>
            </a:r>
            <a:r>
              <a:rPr lang="zh-CN" altLang="en-US" sz="3200" dirty="0" smtClean="0"/>
              <a:t>声明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2087563"/>
          </a:xfrm>
        </p:spPr>
        <p:txBody>
          <a:bodyPr/>
          <a:lstStyle/>
          <a:p>
            <a:r>
              <a:rPr lang="zh-CN" altLang="en-US" smtClean="0"/>
              <a:t>基本格式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00113" y="2492375"/>
            <a:ext cx="7775575" cy="2235200"/>
          </a:xfrm>
          <a:prstGeom prst="rect">
            <a:avLst/>
          </a:prstGeom>
          <a:solidFill>
            <a:srgbClr val="CCFF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>
                <a:solidFill>
                  <a:srgbClr val="0000FF"/>
                </a:solidFill>
              </a:rPr>
              <a:t>&lt;script  </a:t>
            </a:r>
            <a:r>
              <a:rPr lang="en-US" altLang="zh-CN" sz="2400" i="1">
                <a:solidFill>
                  <a:schemeClr val="bg2"/>
                </a:solidFill>
              </a:rPr>
              <a:t>language="JavaScript"</a:t>
            </a:r>
            <a:r>
              <a:rPr lang="en-US" altLang="zh-CN" sz="24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/>
              <a:t>...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/>
              <a:t>JavaScript</a:t>
            </a:r>
            <a:r>
              <a:rPr lang="zh-CN" altLang="en-US" sz="2400"/>
              <a:t>代码</a:t>
            </a:r>
            <a:r>
              <a:rPr lang="en-US" altLang="zh-CN" sz="2400"/>
              <a:t>;  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基本语句如</a:t>
            </a:r>
            <a:r>
              <a:rPr lang="en-US" altLang="zh-CN">
                <a:solidFill>
                  <a:srgbClr val="FF0000"/>
                </a:solidFill>
              </a:rPr>
              <a:t>if,else,switch,for,while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/>
              <a:t>...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>
                <a:solidFill>
                  <a:srgbClr val="0000FF"/>
                </a:solidFill>
              </a:rPr>
              <a:t>&lt;/script&gt;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900113" y="5094288"/>
            <a:ext cx="575945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/>
              <a:t>JavaScript</a:t>
            </a:r>
            <a:r>
              <a:rPr lang="zh-CN" altLang="en-US"/>
              <a:t>可以出现在</a:t>
            </a:r>
            <a:r>
              <a:rPr lang="en-US" altLang="zh-CN"/>
              <a:t>HTML</a:t>
            </a:r>
            <a:r>
              <a:rPr lang="zh-CN" altLang="en-US"/>
              <a:t>的任意地方</a:t>
            </a:r>
            <a:r>
              <a:rPr lang="en-US" altLang="zh-CN" sz="1600"/>
              <a:t>(</a:t>
            </a:r>
            <a:r>
              <a:rPr lang="zh-CN" altLang="en-US" sz="1600"/>
              <a:t>详见示例</a:t>
            </a:r>
            <a:r>
              <a:rPr lang="en-US" altLang="zh-CN" sz="1600"/>
              <a:t>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示例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－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位于</a:t>
            </a:r>
            <a:r>
              <a:rPr lang="en-US" altLang="zh-CN" sz="2800" dirty="0" smtClean="0"/>
              <a:t>body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60575"/>
            <a:ext cx="7561263" cy="33131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&lt;script&gt;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zh-CN" sz="2400" dirty="0" smtClean="0">
                <a:solidFill>
                  <a:srgbClr val="0000FF"/>
                </a:solidFill>
              </a:rPr>
              <a:t>("&lt;h1&gt;Hello World!&lt;/h1&gt;")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&lt;/script&gt;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&lt;/html&gt;</a:t>
            </a:r>
            <a:endParaRPr lang="zh-CN" altLang="en-US" sz="2400" dirty="0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5076825" y="1628775"/>
            <a:ext cx="3313113" cy="711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/>
              <a:t>当页面载入时，会执行位于</a:t>
            </a:r>
            <a:r>
              <a:rPr lang="en-US" altLang="zh-CN" dirty="0"/>
              <a:t>body</a:t>
            </a:r>
            <a:r>
              <a:rPr lang="zh-CN" altLang="en-US" dirty="0"/>
              <a:t>部分的脚本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60601" y="4077072"/>
            <a:ext cx="2016224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 dirty="0" smtClean="0"/>
              <a:t>在页面上输出内容</a:t>
            </a:r>
            <a:endParaRPr lang="zh-CN" altLang="en-US" sz="1600" dirty="0"/>
          </a:p>
        </p:txBody>
      </p:sp>
      <p:sp>
        <p:nvSpPr>
          <p:cNvPr id="2" name="任意多边形 1"/>
          <p:cNvSpPr/>
          <p:nvPr/>
        </p:nvSpPr>
        <p:spPr>
          <a:xfrm>
            <a:off x="2622176" y="3832412"/>
            <a:ext cx="376518" cy="370693"/>
          </a:xfrm>
          <a:custGeom>
            <a:avLst/>
            <a:gdLst>
              <a:gd name="connsiteX0" fmla="*/ 0 w 376518"/>
              <a:gd name="connsiteY0" fmla="*/ 0 h 370693"/>
              <a:gd name="connsiteX1" fmla="*/ 134471 w 376518"/>
              <a:gd name="connsiteY1" fmla="*/ 322729 h 370693"/>
              <a:gd name="connsiteX2" fmla="*/ 376518 w 376518"/>
              <a:gd name="connsiteY2" fmla="*/ 363070 h 37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8" h="370693">
                <a:moveTo>
                  <a:pt x="0" y="0"/>
                </a:moveTo>
                <a:cubicBezTo>
                  <a:pt x="35859" y="131108"/>
                  <a:pt x="71718" y="262217"/>
                  <a:pt x="134471" y="322729"/>
                </a:cubicBezTo>
                <a:cubicBezTo>
                  <a:pt x="197224" y="383241"/>
                  <a:pt x="286871" y="373155"/>
                  <a:pt x="376518" y="36307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示例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－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位于</a:t>
            </a:r>
            <a:r>
              <a:rPr lang="en-US" altLang="zh-CN" sz="2800" dirty="0" smtClean="0"/>
              <a:t>head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63713"/>
            <a:ext cx="8064500" cy="45370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&lt;html&gt;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&lt;script&gt;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function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disp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{  alert("Hello World!");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&lt;/script&gt;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&lt;input type="button"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2400" dirty="0" smtClean="0">
                <a:solidFill>
                  <a:srgbClr val="FF0000"/>
                </a:solidFill>
              </a:rPr>
              <a:t>="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disp</a:t>
            </a:r>
            <a:r>
              <a:rPr lang="en-US" altLang="zh-CN" sz="2400" dirty="0" smtClean="0">
                <a:solidFill>
                  <a:srgbClr val="FF0000"/>
                </a:solidFill>
              </a:rPr>
              <a:t>()"</a:t>
            </a:r>
            <a:r>
              <a:rPr lang="en-US" altLang="zh-CN" sz="2400" dirty="0" smtClean="0"/>
              <a:t> value="OK" 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&lt;/html&gt;</a:t>
            </a:r>
            <a:endParaRPr lang="zh-CN" altLang="en-US" sz="2400" dirty="0" smtClean="0"/>
          </a:p>
        </p:txBody>
      </p:sp>
      <p:sp>
        <p:nvSpPr>
          <p:cNvPr id="20484" name="Freeform 6"/>
          <p:cNvSpPr>
            <a:spLocks/>
          </p:cNvSpPr>
          <p:nvPr/>
        </p:nvSpPr>
        <p:spPr bwMode="auto">
          <a:xfrm>
            <a:off x="2987675" y="3789363"/>
            <a:ext cx="647700" cy="1152525"/>
          </a:xfrm>
          <a:custGeom>
            <a:avLst/>
            <a:gdLst>
              <a:gd name="T0" fmla="*/ 2147483647 w 408"/>
              <a:gd name="T1" fmla="*/ 2147483647 h 545"/>
              <a:gd name="T2" fmla="*/ 2147483647 w 408"/>
              <a:gd name="T3" fmla="*/ 2147483647 h 545"/>
              <a:gd name="T4" fmla="*/ 0 w 408"/>
              <a:gd name="T5" fmla="*/ 0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8" h="545">
                <a:moveTo>
                  <a:pt x="408" y="545"/>
                </a:moveTo>
                <a:cubicBezTo>
                  <a:pt x="329" y="522"/>
                  <a:pt x="250" y="499"/>
                  <a:pt x="182" y="408"/>
                </a:cubicBezTo>
                <a:cubicBezTo>
                  <a:pt x="114" y="317"/>
                  <a:pt x="57" y="158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787900" y="1343025"/>
            <a:ext cx="3744913" cy="922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800"/>
              <a:t>为了避免页面载入时直接执行脚本</a:t>
            </a:r>
          </a:p>
          <a:p>
            <a:pPr algn="ctr"/>
            <a:r>
              <a:rPr lang="zh-CN" altLang="en-US" sz="1800"/>
              <a:t>可将脚本编写为函数形式</a:t>
            </a:r>
          </a:p>
          <a:p>
            <a:pPr algn="ctr"/>
            <a:r>
              <a:rPr lang="en-US" altLang="zh-CN" sz="1800"/>
              <a:t>(</a:t>
            </a:r>
            <a:r>
              <a:rPr lang="zh-CN" altLang="en-US" sz="1800"/>
              <a:t>一般放在</a:t>
            </a:r>
            <a:r>
              <a:rPr lang="en-US" altLang="zh-CN" sz="1800"/>
              <a:t>head</a:t>
            </a:r>
            <a:r>
              <a:rPr lang="zh-CN" altLang="en-US" sz="1800"/>
              <a:t>中</a:t>
            </a:r>
            <a:r>
              <a:rPr lang="en-US" altLang="zh-CN" sz="1800"/>
              <a:t>)</a:t>
            </a: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2411226" y="4104015"/>
            <a:ext cx="1800597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400" dirty="0"/>
              <a:t>当函数被调用时</a:t>
            </a:r>
          </a:p>
          <a:p>
            <a:pPr algn="ctr"/>
            <a:r>
              <a:rPr lang="en-US" altLang="zh-CN" sz="1400" dirty="0"/>
              <a:t>JS</a:t>
            </a:r>
            <a:r>
              <a:rPr lang="zh-CN" altLang="en-US" sz="1400" dirty="0"/>
              <a:t>代码才会被执行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11525" y="5534517"/>
            <a:ext cx="2520280" cy="52322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400" dirty="0" smtClean="0"/>
              <a:t>简单的语句也可直接嵌入</a:t>
            </a:r>
            <a:r>
              <a:rPr lang="en-US" altLang="zh-CN" sz="1400" dirty="0" err="1" smtClean="0"/>
              <a:t>onclick</a:t>
            </a:r>
            <a:r>
              <a:rPr lang="en-US" altLang="zh-CN" sz="1400" dirty="0" smtClean="0"/>
              <a:t>="alert('hello world')"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示例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－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位于外部文件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353425" cy="36718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&lt;head&gt;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0000FF"/>
                </a:solidFill>
              </a:rPr>
              <a:t>&lt;script </a:t>
            </a:r>
            <a:r>
              <a:rPr lang="en-US" altLang="zh-CN" sz="2400" smtClean="0">
                <a:solidFill>
                  <a:srgbClr val="FF0000"/>
                </a:solidFill>
              </a:rPr>
              <a:t>src="my.js" </a:t>
            </a:r>
            <a:r>
              <a:rPr lang="en-US" altLang="zh-CN" sz="2400" smtClean="0">
                <a:solidFill>
                  <a:srgbClr val="0000FF"/>
                </a:solidFill>
              </a:rPr>
              <a:t>type="text/javascript"&gt; &lt;/script&gt;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&lt;/head&gt;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 &lt;input type="button" </a:t>
            </a:r>
            <a:r>
              <a:rPr lang="en-US" altLang="zh-CN" sz="2400" smtClean="0">
                <a:solidFill>
                  <a:srgbClr val="00B050"/>
                </a:solidFill>
              </a:rPr>
              <a:t>onclick="disp()"</a:t>
            </a:r>
            <a:r>
              <a:rPr lang="en-US" altLang="zh-CN" sz="2400" smtClean="0"/>
              <a:t> value="OK" /&gt;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&lt;/html&gt;</a:t>
            </a:r>
            <a:endParaRPr lang="zh-CN" altLang="en-US" sz="2400" smtClean="0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3779838" y="2205038"/>
            <a:ext cx="1728787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引用外部 </a:t>
            </a:r>
            <a:r>
              <a:rPr lang="en-US" altLang="zh-CN" sz="1600"/>
              <a:t>js </a:t>
            </a:r>
            <a:r>
              <a:rPr lang="zh-CN" altLang="en-US" sz="1600"/>
              <a:t>文件</a:t>
            </a:r>
          </a:p>
        </p:txBody>
      </p:sp>
      <p:sp>
        <p:nvSpPr>
          <p:cNvPr id="21510" name="Freeform 9"/>
          <p:cNvSpPr>
            <a:spLocks/>
          </p:cNvSpPr>
          <p:nvPr/>
        </p:nvSpPr>
        <p:spPr bwMode="auto">
          <a:xfrm>
            <a:off x="3276600" y="2347913"/>
            <a:ext cx="504825" cy="288925"/>
          </a:xfrm>
          <a:custGeom>
            <a:avLst/>
            <a:gdLst>
              <a:gd name="T0" fmla="*/ 0 w 318"/>
              <a:gd name="T1" fmla="*/ 2147483647 h 182"/>
              <a:gd name="T2" fmla="*/ 2147483647 w 318"/>
              <a:gd name="T3" fmla="*/ 2147483647 h 182"/>
              <a:gd name="T4" fmla="*/ 2147483647 w 318"/>
              <a:gd name="T5" fmla="*/ 0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182">
                <a:moveTo>
                  <a:pt x="0" y="182"/>
                </a:moveTo>
                <a:cubicBezTo>
                  <a:pt x="19" y="128"/>
                  <a:pt x="38" y="75"/>
                  <a:pt x="91" y="45"/>
                </a:cubicBezTo>
                <a:cubicBezTo>
                  <a:pt x="144" y="15"/>
                  <a:pt x="231" y="7"/>
                  <a:pt x="31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5459413" y="3149600"/>
            <a:ext cx="3073400" cy="70802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function </a:t>
            </a:r>
            <a:r>
              <a:rPr lang="en-US" altLang="zh-CN" dirty="0" err="1"/>
              <a:t>disp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en-US" altLang="zh-CN" dirty="0"/>
              <a:t>{  alert("Hello World!");  }</a:t>
            </a:r>
          </a:p>
        </p:txBody>
      </p:sp>
      <p:sp>
        <p:nvSpPr>
          <p:cNvPr id="21512" name="矩形 1"/>
          <p:cNvSpPr>
            <a:spLocks noChangeArrowheads="1"/>
          </p:cNvSpPr>
          <p:nvPr/>
        </p:nvSpPr>
        <p:spPr bwMode="auto">
          <a:xfrm>
            <a:off x="7350125" y="3162300"/>
            <a:ext cx="1058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my.js</a:t>
            </a:r>
            <a:r>
              <a:rPr lang="zh-CN" altLang="en-US" sz="160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587875" y="3462338"/>
            <a:ext cx="725488" cy="566737"/>
          </a:xfrm>
          <a:custGeom>
            <a:avLst/>
            <a:gdLst>
              <a:gd name="connsiteX0" fmla="*/ 37275 w 726388"/>
              <a:gd name="connsiteY0" fmla="*/ 567114 h 567114"/>
              <a:gd name="connsiteX1" fmla="*/ 77031 w 726388"/>
              <a:gd name="connsiteY1" fmla="*/ 63531 h 567114"/>
              <a:gd name="connsiteX2" fmla="*/ 726388 w 726388"/>
              <a:gd name="connsiteY2" fmla="*/ 23775 h 56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388" h="567114">
                <a:moveTo>
                  <a:pt x="37275" y="567114"/>
                </a:moveTo>
                <a:cubicBezTo>
                  <a:pt x="-273" y="360600"/>
                  <a:pt x="-37821" y="154087"/>
                  <a:pt x="77031" y="63531"/>
                </a:cubicBezTo>
                <a:cubicBezTo>
                  <a:pt x="191883" y="-27025"/>
                  <a:pt x="459135" y="-1625"/>
                  <a:pt x="726388" y="23775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5540375" y="2312988"/>
            <a:ext cx="2955925" cy="833437"/>
          </a:xfrm>
          <a:custGeom>
            <a:avLst/>
            <a:gdLst>
              <a:gd name="connsiteX0" fmla="*/ 0 w 2956569"/>
              <a:gd name="connsiteY0" fmla="*/ 40414 h 833791"/>
              <a:gd name="connsiteX1" fmla="*/ 2353236 w 2956569"/>
              <a:gd name="connsiteY1" fmla="*/ 26967 h 833791"/>
              <a:gd name="connsiteX2" fmla="*/ 2944906 w 2956569"/>
              <a:gd name="connsiteY2" fmla="*/ 349697 h 833791"/>
              <a:gd name="connsiteX3" fmla="*/ 2689412 w 2956569"/>
              <a:gd name="connsiteY3" fmla="*/ 833791 h 83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9" h="833791">
                <a:moveTo>
                  <a:pt x="0" y="40414"/>
                </a:moveTo>
                <a:cubicBezTo>
                  <a:pt x="931209" y="7917"/>
                  <a:pt x="1862418" y="-24580"/>
                  <a:pt x="2353236" y="26967"/>
                </a:cubicBezTo>
                <a:cubicBezTo>
                  <a:pt x="2844054" y="78514"/>
                  <a:pt x="2888877" y="215226"/>
                  <a:pt x="2944906" y="349697"/>
                </a:cubicBezTo>
                <a:cubicBezTo>
                  <a:pt x="3000935" y="484168"/>
                  <a:pt x="2845173" y="658979"/>
                  <a:pt x="2689412" y="833791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3" name="矩形 2"/>
          <p:cNvSpPr>
            <a:spLocks noChangeArrowheads="1"/>
          </p:cNvSpPr>
          <p:nvPr/>
        </p:nvSpPr>
        <p:spPr bwMode="auto">
          <a:xfrm>
            <a:off x="6310833" y="1991379"/>
            <a:ext cx="1809750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600"/>
              <a:t>外部</a:t>
            </a:r>
            <a:r>
              <a:rPr lang="en-US" altLang="zh-CN" sz="1600"/>
              <a:t>js</a:t>
            </a:r>
            <a:r>
              <a:rPr lang="zh-CN" altLang="en-US" sz="1600"/>
              <a:t>文件不用再包含</a:t>
            </a:r>
            <a:r>
              <a:rPr lang="en-US" altLang="zh-CN" sz="1600"/>
              <a:t>&lt;script&gt; </a:t>
            </a:r>
            <a:r>
              <a:rPr lang="zh-CN" altLang="en-US" sz="1600"/>
              <a:t>标签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补充 </a:t>
            </a:r>
            <a:r>
              <a:rPr lang="en-US" altLang="zh-CN" sz="2800" dirty="0" smtClean="0"/>
              <a:t>-- MVC</a:t>
            </a:r>
            <a:r>
              <a:rPr lang="zh-CN" altLang="en-US" sz="2800" dirty="0" smtClean="0"/>
              <a:t>项目调用外部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文件方法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3239"/>
            <a:ext cx="8326437" cy="2663874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 smtClean="0"/>
              <a:t>在</a:t>
            </a:r>
            <a:r>
              <a:rPr lang="en-US" altLang="zh-CN" sz="2200" dirty="0" err="1" smtClean="0"/>
              <a:t>App_Start</a:t>
            </a:r>
            <a:r>
              <a:rPr lang="zh-CN" altLang="en-US" sz="2200" dirty="0" smtClean="0"/>
              <a:t>文件夹下的</a:t>
            </a:r>
            <a:r>
              <a:rPr lang="en-US" altLang="zh-CN" sz="2200" dirty="0" err="1" smtClean="0"/>
              <a:t>BundleConfig.cs</a:t>
            </a:r>
            <a:r>
              <a:rPr lang="zh-CN" altLang="en-US" sz="2200" dirty="0" smtClean="0"/>
              <a:t>文件中添加代码：</a:t>
            </a:r>
            <a:endParaRPr lang="en-US" altLang="zh-CN" sz="2200" dirty="0" smtClean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bundles.Add</a:t>
            </a:r>
            <a:r>
              <a:rPr lang="en-US" altLang="zh-CN" sz="2200" dirty="0" smtClean="0">
                <a:solidFill>
                  <a:srgbClr val="FF0000"/>
                </a:solidFill>
              </a:rPr>
              <a:t>(new </a:t>
            </a:r>
            <a:r>
              <a:rPr lang="en-US" altLang="zh-CN" sz="2200" dirty="0" err="1">
                <a:solidFill>
                  <a:srgbClr val="FF0000"/>
                </a:solidFill>
              </a:rPr>
              <a:t>ScriptBundle</a:t>
            </a:r>
            <a:r>
              <a:rPr lang="en-US" altLang="zh-CN" sz="2200" dirty="0">
                <a:solidFill>
                  <a:srgbClr val="FF0000"/>
                </a:solidFill>
              </a:rPr>
              <a:t>("~/bundles/</a:t>
            </a:r>
            <a:r>
              <a:rPr lang="en-US" altLang="zh-CN" sz="2200" dirty="0" err="1">
                <a:solidFill>
                  <a:srgbClr val="FF0000"/>
                </a:solidFill>
              </a:rPr>
              <a:t>myjs</a:t>
            </a:r>
            <a:r>
              <a:rPr lang="en-US" altLang="zh-CN" sz="2200" dirty="0">
                <a:solidFill>
                  <a:srgbClr val="FF0000"/>
                </a:solidFill>
              </a:rPr>
              <a:t>").Include(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                      "~/Scripts/my.js</a:t>
            </a:r>
            <a:r>
              <a:rPr lang="en-US" altLang="zh-CN" sz="2200" dirty="0" smtClean="0">
                <a:solidFill>
                  <a:srgbClr val="FF0000"/>
                </a:solidFill>
              </a:rPr>
              <a:t>"));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 smtClean="0"/>
              <a:t>然后在当前页面中添加命令：</a:t>
            </a:r>
            <a:endParaRPr lang="en-US" altLang="zh-CN" sz="2200" dirty="0" smtClean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@</a:t>
            </a:r>
            <a:r>
              <a:rPr lang="en-US" altLang="zh-CN" sz="2200" dirty="0" err="1">
                <a:solidFill>
                  <a:srgbClr val="FF0000"/>
                </a:solidFill>
              </a:rPr>
              <a:t>Scripts.Render</a:t>
            </a:r>
            <a:r>
              <a:rPr lang="en-US" altLang="zh-CN" sz="2200" dirty="0">
                <a:solidFill>
                  <a:srgbClr val="FF0000"/>
                </a:solidFill>
              </a:rPr>
              <a:t>("~/</a:t>
            </a:r>
            <a:r>
              <a:rPr lang="en-US" altLang="zh-CN" sz="2200" dirty="0" smtClean="0">
                <a:solidFill>
                  <a:srgbClr val="FF0000"/>
                </a:solidFill>
              </a:rPr>
              <a:t>bundles/</a:t>
            </a:r>
            <a:r>
              <a:rPr lang="en-US" altLang="zh-CN" sz="2200" dirty="0" err="1">
                <a:solidFill>
                  <a:srgbClr val="FF0000"/>
                </a:solidFill>
              </a:rPr>
              <a:t>myjs</a:t>
            </a:r>
            <a:r>
              <a:rPr lang="en-US" altLang="zh-CN" sz="2200" dirty="0" smtClean="0">
                <a:solidFill>
                  <a:srgbClr val="FF0000"/>
                </a:solidFill>
              </a:rPr>
              <a:t>")</a:t>
            </a:r>
            <a:endParaRPr lang="zh-CN" alt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7596188" y="6092825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>
                <a:hlinkClick r:id="rId2" action="ppaction://hlinksldjump"/>
              </a:rPr>
              <a:t>返回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611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 smtClean="0"/>
              <a:t>4.2 JavaScript</a:t>
            </a:r>
            <a:r>
              <a:rPr lang="zh-CN" altLang="en-US" sz="3200" dirty="0" smtClean="0"/>
              <a:t>变量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通过</a:t>
            </a:r>
            <a:r>
              <a:rPr lang="zh-CN" altLang="zh-CN" sz="2400" dirty="0" smtClean="0">
                <a:solidFill>
                  <a:srgbClr val="FF0000"/>
                </a:solidFill>
              </a:rPr>
              <a:t> var </a:t>
            </a:r>
            <a:r>
              <a:rPr lang="zh-CN" altLang="zh-CN" sz="2400" dirty="0" smtClean="0">
                <a:solidFill>
                  <a:srgbClr val="0000FF"/>
                </a:solidFill>
              </a:rPr>
              <a:t>来声明JavaScript变量</a:t>
            </a:r>
            <a:r>
              <a:rPr lang="zh-CN" altLang="en-US" sz="2400" dirty="0" smtClean="0">
                <a:solidFill>
                  <a:srgbClr val="0000FF"/>
                </a:solidFill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/>
              <a:t>例如：</a:t>
            </a:r>
            <a:endParaRPr lang="zh-CN" altLang="zh-CN" sz="24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var </a:t>
            </a:r>
            <a:r>
              <a:rPr lang="zh-CN" altLang="zh-CN" sz="2400" dirty="0" smtClean="0"/>
              <a:t>x=5;</a:t>
            </a:r>
            <a:endParaRPr lang="zh-CN" altLang="en-US" sz="24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var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flag=true;</a:t>
            </a:r>
            <a:endParaRPr lang="zh-CN" altLang="zh-CN" sz="24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var</a:t>
            </a:r>
            <a:r>
              <a:rPr lang="zh-CN" altLang="zh-CN" sz="2400" dirty="0" smtClean="0"/>
              <a:t> carname=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Benz</a:t>
            </a:r>
            <a:r>
              <a:rPr lang="zh-CN" altLang="zh-CN" sz="2400" dirty="0" smtClean="0"/>
              <a:t>";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/>
              <a:t>变量可用的数据类型有：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/>
              <a:t>整形、浮点型、布尔值</a:t>
            </a:r>
            <a:r>
              <a:rPr lang="en-US" altLang="zh-CN" sz="2000" dirty="0" smtClean="0"/>
              <a:t>(true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false)</a:t>
            </a:r>
            <a:r>
              <a:rPr lang="zh-CN" altLang="en-US" sz="2000" dirty="0" smtClean="0"/>
              <a:t>、转义字符、字符串、空值</a:t>
            </a:r>
            <a:r>
              <a:rPr lang="en-US" altLang="zh-CN" sz="2000" dirty="0" smtClean="0"/>
              <a:t>(null)</a:t>
            </a:r>
            <a:r>
              <a:rPr lang="zh-CN" altLang="en-US" sz="2000" dirty="0" smtClean="0"/>
              <a:t> 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/>
              <a:t>　　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067175" y="2492375"/>
            <a:ext cx="2632075" cy="376238"/>
          </a:xfrm>
          <a:prstGeom prst="rect">
            <a:avLst/>
          </a:prstGeom>
          <a:solidFill>
            <a:srgbClr val="CCFF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sz="1800"/>
              <a:t>JavaScript变量</a:t>
            </a:r>
            <a:r>
              <a:rPr lang="zh-CN" altLang="en-US" sz="1800"/>
              <a:t>是弱类型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067175" y="2959100"/>
            <a:ext cx="3152775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sz="1800" dirty="0"/>
              <a:t>JavaScript变量</a:t>
            </a:r>
            <a:r>
              <a:rPr lang="zh-CN" altLang="en-US" sz="1800" dirty="0"/>
              <a:t>对大小写敏感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596188" y="6092825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 </a:t>
            </a:r>
            <a:r>
              <a:rPr lang="en-US" altLang="zh-CN"/>
              <a:t>【</a:t>
            </a:r>
            <a:r>
              <a:rPr lang="zh-CN" altLang="en-US">
                <a:hlinkClick r:id="rId2" action="ppaction://hlinksldjump"/>
              </a:rPr>
              <a:t>返回</a:t>
            </a:r>
            <a:r>
              <a:rPr lang="en-US" altLang="zh-CN"/>
              <a:t>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13951</TotalTime>
  <Words>840</Words>
  <Application>Microsoft Office PowerPoint</Application>
  <PresentationFormat>全屏显示(4:3)</PresentationFormat>
  <Paragraphs>256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课件模板</vt:lpstr>
      <vt:lpstr>JavaScript语言</vt:lpstr>
      <vt:lpstr>第4章  JavaScript语言</vt:lpstr>
      <vt:lpstr>主要内容</vt:lpstr>
      <vt:lpstr>4.1 JavaScript声明</vt:lpstr>
      <vt:lpstr>示例1－JS位于body</vt:lpstr>
      <vt:lpstr>示例2－JS位于head</vt:lpstr>
      <vt:lpstr>示例3－JS位于外部文件</vt:lpstr>
      <vt:lpstr>补充 -- MVC项目调用外部js文件方法</vt:lpstr>
      <vt:lpstr>4.2 JavaScript变量</vt:lpstr>
      <vt:lpstr>4.3 JavaScript函数</vt:lpstr>
      <vt:lpstr>函数示例1 -- 不带参数</vt:lpstr>
      <vt:lpstr>函数示例2 -- 带参数</vt:lpstr>
      <vt:lpstr>函数示例3：confirm函数</vt:lpstr>
      <vt:lpstr>4.4 JavaScript事件</vt:lpstr>
      <vt:lpstr>1.  onblur事件</vt:lpstr>
      <vt:lpstr>2.  onfocus事件示例</vt:lpstr>
      <vt:lpstr>3.  onchange事件示例</vt:lpstr>
      <vt:lpstr>4.  onmouseover/onmouseout事件示例1</vt:lpstr>
      <vt:lpstr>onmouseover/onmouseout事件示例2</vt:lpstr>
      <vt:lpstr>5.  onsubmit事件</vt:lpstr>
      <vt:lpstr>onSubmit事件示例</vt:lpstr>
    </vt:vector>
  </TitlesOfParts>
  <Company>wust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dc:creator>张智</dc:creator>
  <cp:lastModifiedBy>Administrator</cp:lastModifiedBy>
  <cp:revision>3773</cp:revision>
  <dcterms:created xsi:type="dcterms:W3CDTF">2004-09-05T12:24:12Z</dcterms:created>
  <dcterms:modified xsi:type="dcterms:W3CDTF">2017-09-04T04:13:45Z</dcterms:modified>
</cp:coreProperties>
</file>