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handoutMasterIdLst>
    <p:handoutMasterId r:id="rId34"/>
  </p:handoutMasterIdLst>
  <p:sldIdLst>
    <p:sldId id="302" r:id="rId2"/>
    <p:sldId id="463" r:id="rId3"/>
    <p:sldId id="464" r:id="rId4"/>
    <p:sldId id="648" r:id="rId5"/>
    <p:sldId id="650" r:id="rId6"/>
    <p:sldId id="697" r:id="rId7"/>
    <p:sldId id="698" r:id="rId8"/>
    <p:sldId id="699" r:id="rId9"/>
    <p:sldId id="705" r:id="rId10"/>
    <p:sldId id="700" r:id="rId11"/>
    <p:sldId id="684" r:id="rId12"/>
    <p:sldId id="688" r:id="rId13"/>
    <p:sldId id="689" r:id="rId14"/>
    <p:sldId id="701" r:id="rId15"/>
    <p:sldId id="702" r:id="rId16"/>
    <p:sldId id="703" r:id="rId17"/>
    <p:sldId id="704" r:id="rId18"/>
    <p:sldId id="706" r:id="rId19"/>
    <p:sldId id="708" r:id="rId20"/>
    <p:sldId id="709" r:id="rId21"/>
    <p:sldId id="710" r:id="rId22"/>
    <p:sldId id="713" r:id="rId23"/>
    <p:sldId id="714" r:id="rId24"/>
    <p:sldId id="715" r:id="rId25"/>
    <p:sldId id="716" r:id="rId26"/>
    <p:sldId id="691" r:id="rId27"/>
    <p:sldId id="692" r:id="rId28"/>
    <p:sldId id="693" r:id="rId29"/>
    <p:sldId id="694" r:id="rId30"/>
    <p:sldId id="695" r:id="rId31"/>
    <p:sldId id="696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EAEAEA"/>
    <a:srgbClr val="33CC33"/>
    <a:srgbClr val="66FF99"/>
    <a:srgbClr val="006600"/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9853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8"/>
    </p:cViewPr>
  </p:sorterViewPr>
  <p:notesViewPr>
    <p:cSldViewPr>
      <p:cViewPr varScale="1">
        <p:scale>
          <a:sx n="66" d="100"/>
          <a:sy n="66" d="100"/>
        </p:scale>
        <p:origin x="-23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084D53-26EC-4735-8B55-C75051E6EC4A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72334BC0-524A-400F-9EA8-FAAC693C8B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4B6390F-F1D3-4389-B3D8-D99C6295E2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6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2332E72-34DC-43BD-A468-B764A1B2C532}" type="slidenum">
              <a:rPr lang="en-US" altLang="zh-CN" sz="120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2174875"/>
            <a:ext cx="7427912" cy="17446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744663"/>
            <a:ext cx="2867025" cy="2174875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5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5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5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78EAB8E-9380-4B8C-84B9-8E75FFA15505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85936CE-B561-4613-9A27-E9646F2BD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3B62E-E2C4-462E-8683-D93D2AE45F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EFD51C6-F0C5-4CB7-8157-F25FA17E5139}" type="datetime1">
              <a:rPr lang="zh-CN" altLang="en-US"/>
              <a:pPr>
                <a:defRPr/>
              </a:pPr>
              <a:t>2020/7/1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1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09638"/>
            <a:ext cx="2057400" cy="5183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9638"/>
            <a:ext cx="6019800" cy="5183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154D02-A2B2-4A42-A94E-CE8646876E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8B3160C-4602-498D-9850-5DABBEB94A8B}" type="datetime1">
              <a:rPr lang="zh-CN" altLang="en-US"/>
              <a:pPr>
                <a:defRPr/>
              </a:pPr>
              <a:t>2020/7/1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44746A-6BD3-4E6B-8703-63D6AFE3E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EC1A50-19D7-4AA2-BEC9-8CDF391C8307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2162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DA652F-E524-4634-9856-566DF7E954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B8CE989-64A3-4E07-BACB-75C507426C1C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9936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accent4"/>
                </a:solidFill>
              </a:defRPr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E93C4A-49F7-4129-A1B2-875307384A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54BCC85-6592-4E86-BF6A-E0C9A8E28272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76463-CAEC-4E63-82D8-F647026100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58C528-510F-41E6-B0D6-FF77F8FDE72C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B96617-F43E-4401-9B7C-4A0D48FC2E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9E6A8E-7B76-46EE-88D6-8FCF117FB2D5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87EB9-F559-42A9-8D08-DC471C3D1B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1BF4C57-F71B-4390-A68C-D92AADDE99E9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E8251-8AB2-417C-96AC-41805FD1D8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08EE844-043D-4B1D-9B04-6804B6A81D53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42A29-7591-4448-AF0D-73576847B7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A7DDCE-06CA-4508-A8D1-D5DA9E0490C3}" type="datetimeFigureOut">
              <a:rPr lang="zh-CN" altLang="en-US"/>
              <a:pPr>
                <a:defRPr/>
              </a:pPr>
              <a:t>2020/7/1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B2E23-91CC-4834-BE17-4E0F01EB0B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80AA75-F319-4222-BD1C-4DEC4B35FDB7}" type="datetime1">
              <a:rPr lang="zh-CN" altLang="en-US"/>
              <a:pPr>
                <a:defRPr/>
              </a:pPr>
              <a:t>2020/7/1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2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81CCC-5DA3-4510-BB56-72F1A3AAB7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AF9181-3EF5-4783-A52C-DFBE00DB3590}" type="datetime1">
              <a:rPr lang="zh-CN" altLang="en-US"/>
              <a:pPr>
                <a:defRPr/>
              </a:pPr>
              <a:t>2020/7/1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6CC23B9-665A-443B-AF1E-1062D9E91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8893175" cy="90805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dirty="0" err="1"/>
                <a:t>.net</a:t>
              </a:r>
              <a:r>
                <a:rPr lang="zh-CN" altLang="en-US" dirty="0"/>
                <a:t>开发技术</a:t>
              </a:r>
              <a:endParaRPr lang="en-US" altLang="zh-CN" dirty="0"/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1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1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2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96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  <p:sldLayoutId id="2147484352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2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asyui.com/" TargetMode="External"/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gerui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420938"/>
            <a:ext cx="6569075" cy="10795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</a:t>
            </a:r>
            <a:r>
              <a:rPr lang="en-US" altLang="zh-CN" dirty="0" err="1"/>
              <a:t>jQuery</a:t>
            </a:r>
            <a:r>
              <a:rPr lang="zh-CN" altLang="en-US" dirty="0"/>
              <a:t>语言</a:t>
            </a:r>
            <a:endParaRPr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5400" y="1628775"/>
            <a:ext cx="514350" cy="2736850"/>
          </a:xfrm>
        </p:spPr>
        <p:txBody>
          <a:bodyPr/>
          <a:lstStyle/>
          <a:p>
            <a:pPr algn="ctr"/>
            <a:r>
              <a:rPr lang="zh-CN" altLang="en-US" sz="2400" dirty="0"/>
              <a:t>选择器示例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2532" name="矩形 3"/>
          <p:cNvSpPr>
            <a:spLocks noChangeArrowheads="1"/>
          </p:cNvSpPr>
          <p:nvPr/>
        </p:nvSpPr>
        <p:spPr bwMode="auto">
          <a:xfrm>
            <a:off x="593725" y="836613"/>
            <a:ext cx="7993063" cy="5881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&lt;script </a:t>
            </a:r>
            <a:r>
              <a:rPr lang="en-US" altLang="zh-CN" sz="1800" dirty="0" err="1">
                <a:latin typeface="+mn-lt"/>
                <a:ea typeface="+mn-ea"/>
              </a:rPr>
              <a:t>src</a:t>
            </a:r>
            <a:r>
              <a:rPr lang="en-US" altLang="zh-CN" sz="1800" dirty="0">
                <a:latin typeface="+mn-lt"/>
                <a:ea typeface="+mn-ea"/>
              </a:rPr>
              <a:t>="/scripts/jquery-1.10.2.js" type="text/</a:t>
            </a:r>
            <a:r>
              <a:rPr lang="en-US" altLang="zh-CN" sz="1800" dirty="0" err="1">
                <a:latin typeface="+mn-lt"/>
                <a:ea typeface="+mn-ea"/>
              </a:rPr>
              <a:t>javascript</a:t>
            </a:r>
            <a:r>
              <a:rPr lang="en-US" altLang="zh-CN" sz="1800" dirty="0">
                <a:latin typeface="+mn-lt"/>
                <a:ea typeface="+mn-ea"/>
              </a:rPr>
              <a:t>"&gt;&lt;/script&gt;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&lt;script type="text/</a:t>
            </a:r>
            <a:r>
              <a:rPr lang="en-US" altLang="zh-CN" sz="1800" dirty="0" err="1">
                <a:latin typeface="+mn-lt"/>
                <a:ea typeface="+mn-ea"/>
              </a:rPr>
              <a:t>javascript</a:t>
            </a:r>
            <a:r>
              <a:rPr lang="en-US" altLang="zh-CN" sz="1800" dirty="0">
                <a:latin typeface="+mn-lt"/>
                <a:ea typeface="+mn-ea"/>
              </a:rPr>
              <a:t>"&gt;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       $(document).ready(function(){        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         $("input").click(function(){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              alert(this.id);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           });        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       });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&lt;/script&gt;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&lt;head&gt;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</a:rPr>
              <a:t>    &lt;style type="text/css"&gt;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</a:rPr>
              <a:t>         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+mn-ea"/>
              </a:rPr>
              <a:t>stuno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 { 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+mn-ea"/>
              </a:rPr>
              <a:t>background-color:red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; font-size: 12px } 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#username {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background-color:blue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; font-size: 16px }    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</a:rPr>
              <a:t>    &lt;/style&gt;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&lt;/head&gt;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&lt;body&gt;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1800" dirty="0">
                <a:latin typeface="+mn-lt"/>
                <a:ea typeface="+mn-ea"/>
              </a:rPr>
              <a:t>学号</a:t>
            </a:r>
            <a:r>
              <a:rPr lang="en-US" altLang="zh-CN" sz="1800" dirty="0">
                <a:latin typeface="+mn-lt"/>
                <a:ea typeface="+mn-ea"/>
              </a:rPr>
              <a:t>: &lt;input type="text" id="no"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 class="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+mn-ea"/>
              </a:rPr>
              <a:t>stuno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"</a:t>
            </a:r>
            <a:r>
              <a:rPr lang="en-US" altLang="zh-CN" sz="1800" dirty="0">
                <a:latin typeface="+mn-lt"/>
                <a:ea typeface="+mn-ea"/>
              </a:rPr>
              <a:t>/&gt;&lt;</a:t>
            </a:r>
            <a:r>
              <a:rPr lang="en-US" altLang="zh-CN" sz="1800" dirty="0" err="1">
                <a:latin typeface="+mn-lt"/>
                <a:ea typeface="+mn-ea"/>
              </a:rPr>
              <a:t>br</a:t>
            </a:r>
            <a:r>
              <a:rPr lang="en-US" altLang="zh-CN" sz="1800" dirty="0">
                <a:latin typeface="+mn-lt"/>
                <a:ea typeface="+mn-ea"/>
              </a:rPr>
              <a:t>/&gt;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1800" dirty="0">
                <a:latin typeface="+mn-lt"/>
                <a:ea typeface="+mn-ea"/>
              </a:rPr>
              <a:t>姓名</a:t>
            </a:r>
            <a:r>
              <a:rPr lang="en-US" altLang="zh-CN" sz="1800" dirty="0">
                <a:latin typeface="+mn-lt"/>
                <a:ea typeface="+mn-ea"/>
              </a:rPr>
              <a:t>: &lt;input type="text" 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id="username"</a:t>
            </a:r>
            <a:r>
              <a:rPr lang="en-US" altLang="zh-CN" sz="1800" dirty="0">
                <a:latin typeface="+mn-lt"/>
                <a:ea typeface="+mn-ea"/>
              </a:rPr>
              <a:t>/&gt;&lt;</a:t>
            </a:r>
            <a:r>
              <a:rPr lang="en-US" altLang="zh-CN" sz="1800" dirty="0" err="1">
                <a:latin typeface="+mn-lt"/>
                <a:ea typeface="+mn-ea"/>
              </a:rPr>
              <a:t>br</a:t>
            </a:r>
            <a:r>
              <a:rPr lang="en-US" altLang="zh-CN" sz="1800" dirty="0">
                <a:latin typeface="+mn-lt"/>
                <a:ea typeface="+mn-ea"/>
              </a:rPr>
              <a:t>/&gt;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1800" dirty="0">
                <a:latin typeface="+mn-lt"/>
                <a:ea typeface="+mn-ea"/>
              </a:rPr>
              <a:t>年龄</a:t>
            </a:r>
            <a:r>
              <a:rPr lang="en-US" altLang="zh-CN" sz="1800" dirty="0">
                <a:latin typeface="+mn-lt"/>
                <a:ea typeface="+mn-ea"/>
              </a:rPr>
              <a:t>: &lt;input type="text" /&gt;&lt;</a:t>
            </a:r>
            <a:r>
              <a:rPr lang="en-US" altLang="zh-CN" sz="1800" dirty="0" err="1">
                <a:latin typeface="+mn-lt"/>
                <a:ea typeface="+mn-ea"/>
              </a:rPr>
              <a:t>br</a:t>
            </a:r>
            <a:r>
              <a:rPr lang="en-US" altLang="zh-CN" sz="1800" dirty="0">
                <a:latin typeface="+mn-lt"/>
                <a:ea typeface="+mn-ea"/>
              </a:rPr>
              <a:t>/&gt;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+mn-lt"/>
                <a:ea typeface="+mn-ea"/>
              </a:rPr>
              <a:t>&lt;/body&gt;</a:t>
            </a:r>
          </a:p>
        </p:txBody>
      </p:sp>
      <p:sp>
        <p:nvSpPr>
          <p:cNvPr id="2" name="矩形 1"/>
          <p:cNvSpPr/>
          <p:nvPr/>
        </p:nvSpPr>
        <p:spPr>
          <a:xfrm>
            <a:off x="1835150" y="2492375"/>
            <a:ext cx="1800225" cy="5238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latin typeface="+mn-lt"/>
                <a:ea typeface="+mn-ea"/>
              </a:rPr>
              <a:t>给所有</a:t>
            </a:r>
            <a:r>
              <a:rPr lang="en-US" altLang="zh-CN" sz="1400" dirty="0">
                <a:latin typeface="+mn-lt"/>
                <a:ea typeface="+mn-ea"/>
              </a:rPr>
              <a:t>&lt;input&gt;</a:t>
            </a:r>
            <a:r>
              <a:rPr lang="zh-CN" altLang="en-US" sz="1400" dirty="0">
                <a:latin typeface="+mn-lt"/>
                <a:ea typeface="+mn-ea"/>
              </a:rPr>
              <a:t>元素添加</a:t>
            </a:r>
            <a:r>
              <a:rPr lang="en-US" altLang="zh-CN" sz="1400" dirty="0">
                <a:latin typeface="+mn-lt"/>
                <a:ea typeface="+mn-ea"/>
              </a:rPr>
              <a:t>click</a:t>
            </a:r>
            <a:r>
              <a:rPr lang="zh-CN" altLang="en-US" sz="1400" dirty="0">
                <a:latin typeface="+mn-lt"/>
                <a:ea typeface="+mn-ea"/>
              </a:rPr>
              <a:t>事件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363663" y="2070100"/>
            <a:ext cx="452437" cy="444500"/>
          </a:xfrm>
          <a:custGeom>
            <a:avLst/>
            <a:gdLst>
              <a:gd name="connsiteX0" fmla="*/ 102473 w 452097"/>
              <a:gd name="connsiteY0" fmla="*/ 0 h 443753"/>
              <a:gd name="connsiteX1" fmla="*/ 21791 w 452097"/>
              <a:gd name="connsiteY1" fmla="*/ 215153 h 443753"/>
              <a:gd name="connsiteX2" fmla="*/ 452097 w 452097"/>
              <a:gd name="connsiteY2" fmla="*/ 443753 h 44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097" h="443753">
                <a:moveTo>
                  <a:pt x="102473" y="0"/>
                </a:moveTo>
                <a:cubicBezTo>
                  <a:pt x="32996" y="70597"/>
                  <a:pt x="-36480" y="141194"/>
                  <a:pt x="21791" y="215153"/>
                </a:cubicBezTo>
                <a:cubicBezTo>
                  <a:pt x="80062" y="289112"/>
                  <a:pt x="266079" y="366432"/>
                  <a:pt x="452097" y="443753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6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539998" y="1556792"/>
            <a:ext cx="8064450" cy="44656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="/scripts/jquery-1.10.2.js" type="text/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"&gt;&lt;/script&gt;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&lt;script type="text/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$(document).ready(function(){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FF0000"/>
                </a:solidFill>
              </a:rPr>
              <a:t>$(".links").change(function(){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window.location</a:t>
            </a:r>
            <a:r>
              <a:rPr lang="en-US" altLang="zh-CN" sz="1800" dirty="0">
                <a:solidFill>
                  <a:srgbClr val="FF0000"/>
                </a:solidFill>
              </a:rPr>
              <a:t>=$(this).</a:t>
            </a:r>
            <a:r>
              <a:rPr lang="en-US" altLang="zh-CN" sz="1800" dirty="0" err="1">
                <a:solidFill>
                  <a:srgbClr val="FF0000"/>
                </a:solidFill>
              </a:rPr>
              <a:t>val</a:t>
            </a:r>
            <a:r>
              <a:rPr lang="en-US" altLang="zh-CN" sz="1800" dirty="0">
                <a:solidFill>
                  <a:srgbClr val="FF0000"/>
                </a:solidFill>
              </a:rPr>
              <a:t>();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});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});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&lt;select class="links"&gt;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&lt;option value="#"&gt;</a:t>
            </a:r>
            <a:r>
              <a:rPr lang="zh-CN" altLang="en-US" sz="1800" dirty="0"/>
              <a:t>友情链接</a:t>
            </a:r>
            <a:r>
              <a:rPr lang="en-US" altLang="zh-CN" sz="1800" dirty="0"/>
              <a:t>&lt;/option&gt;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&lt;option value="http://www.wust.edu.cn"&gt;</a:t>
            </a:r>
            <a:r>
              <a:rPr lang="zh-CN" altLang="en-US" sz="1800" dirty="0"/>
              <a:t>武科大</a:t>
            </a:r>
            <a:r>
              <a:rPr lang="en-US" altLang="zh-CN" sz="1800" dirty="0"/>
              <a:t>&lt;/option&gt;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&lt;option value="http://www.hust.edu.cn"&gt;</a:t>
            </a:r>
            <a:r>
              <a:rPr lang="zh-CN" altLang="en-US" sz="1800" dirty="0"/>
              <a:t>华科</a:t>
            </a:r>
            <a:r>
              <a:rPr lang="en-US" altLang="zh-CN" sz="1800" dirty="0"/>
              <a:t>&lt;/option&gt;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&lt;/select&gt;</a:t>
            </a:r>
          </a:p>
        </p:txBody>
      </p:sp>
      <p:sp>
        <p:nvSpPr>
          <p:cNvPr id="88067" name="标题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647700"/>
          </a:xfrm>
        </p:spPr>
        <p:txBody>
          <a:bodyPr/>
          <a:lstStyle/>
          <a:p>
            <a:r>
              <a:rPr lang="zh-CN" altLang="en-US" sz="2800" dirty="0"/>
              <a:t>选择器示例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627784" y="5730041"/>
            <a:ext cx="6324582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</a:rPr>
              <a:t>JS</a:t>
            </a:r>
            <a:r>
              <a:rPr lang="zh-CN" altLang="en-US" sz="1600" dirty="0">
                <a:latin typeface="+mn-lt"/>
                <a:ea typeface="+mn-ea"/>
              </a:rPr>
              <a:t>实现：</a:t>
            </a:r>
            <a:endParaRPr lang="en-US" altLang="zh-CN" sz="1600" dirty="0">
              <a:latin typeface="+mn-lt"/>
              <a:ea typeface="+mn-ea"/>
            </a:endParaRPr>
          </a:p>
          <a:p>
            <a:r>
              <a:rPr lang="en-US" altLang="zh-CN" sz="1600" dirty="0" err="1">
                <a:latin typeface="+mn-lt"/>
                <a:ea typeface="+mn-ea"/>
              </a:rPr>
              <a:t>onchange</a:t>
            </a:r>
            <a:r>
              <a:rPr lang="en-US" altLang="zh-CN" sz="1600" dirty="0">
                <a:latin typeface="+mn-lt"/>
                <a:ea typeface="+mn-ea"/>
              </a:rPr>
              <a:t>="</a:t>
            </a:r>
            <a:r>
              <a:rPr lang="en-US" altLang="zh-CN" sz="1600" dirty="0" err="1">
                <a:latin typeface="+mn-lt"/>
                <a:ea typeface="+mn-ea"/>
              </a:rPr>
              <a:t>window.location</a:t>
            </a:r>
            <a:r>
              <a:rPr lang="en-US" altLang="zh-CN" sz="1600" dirty="0">
                <a:latin typeface="+mn-lt"/>
                <a:ea typeface="+mn-ea"/>
              </a:rPr>
              <a:t>=</a:t>
            </a:r>
            <a:r>
              <a:rPr lang="en-US" altLang="zh-CN" sz="1600" dirty="0" err="1">
                <a:latin typeface="+mn-lt"/>
                <a:ea typeface="+mn-ea"/>
              </a:rPr>
              <a:t>this.options</a:t>
            </a:r>
            <a:r>
              <a:rPr lang="en-US" altLang="zh-CN" sz="1600" dirty="0">
                <a:latin typeface="+mn-lt"/>
                <a:ea typeface="+mn-ea"/>
              </a:rPr>
              <a:t>[</a:t>
            </a:r>
            <a:r>
              <a:rPr lang="en-US" altLang="zh-CN" sz="1600" dirty="0" err="1">
                <a:latin typeface="+mn-lt"/>
                <a:ea typeface="+mn-ea"/>
              </a:rPr>
              <a:t>this.selectedIndex</a:t>
            </a:r>
            <a:r>
              <a:rPr lang="en-US" altLang="zh-CN" sz="1600" dirty="0">
                <a:latin typeface="+mn-lt"/>
                <a:ea typeface="+mn-ea"/>
              </a:rPr>
              <a:t>].value"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729753" y="3850248"/>
            <a:ext cx="4550097" cy="2133693"/>
          </a:xfrm>
          <a:custGeom>
            <a:avLst/>
            <a:gdLst>
              <a:gd name="connsiteX0" fmla="*/ 4087906 w 4550097"/>
              <a:gd name="connsiteY0" fmla="*/ 2133693 h 2133693"/>
              <a:gd name="connsiteX1" fmla="*/ 4518212 w 4550097"/>
              <a:gd name="connsiteY1" fmla="*/ 788987 h 2133693"/>
              <a:gd name="connsiteX2" fmla="*/ 3321423 w 4550097"/>
              <a:gd name="connsiteY2" fmla="*/ 210764 h 2133693"/>
              <a:gd name="connsiteX3" fmla="*/ 847165 w 4550097"/>
              <a:gd name="connsiteY3" fmla="*/ 9058 h 2133693"/>
              <a:gd name="connsiteX4" fmla="*/ 0 w 4550097"/>
              <a:gd name="connsiteY4" fmla="*/ 466258 h 213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097" h="2133693">
                <a:moveTo>
                  <a:pt x="4087906" y="2133693"/>
                </a:moveTo>
                <a:cubicBezTo>
                  <a:pt x="4366932" y="1621584"/>
                  <a:pt x="4645959" y="1109475"/>
                  <a:pt x="4518212" y="788987"/>
                </a:cubicBezTo>
                <a:cubicBezTo>
                  <a:pt x="4390465" y="468499"/>
                  <a:pt x="3933264" y="340752"/>
                  <a:pt x="3321423" y="210764"/>
                </a:cubicBezTo>
                <a:cubicBezTo>
                  <a:pt x="2709582" y="80776"/>
                  <a:pt x="1400735" y="-33524"/>
                  <a:pt x="847165" y="9058"/>
                </a:cubicBezTo>
                <a:cubicBezTo>
                  <a:pt x="293595" y="51640"/>
                  <a:pt x="146797" y="258949"/>
                  <a:pt x="0" y="466258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2862071"/>
            <a:ext cx="259228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 err="1">
                <a:latin typeface="+mn-lt"/>
                <a:ea typeface="+mj-ea"/>
              </a:rPr>
              <a:t>val</a:t>
            </a:r>
            <a:r>
              <a:rPr lang="en-US" altLang="zh-CN" sz="1400" dirty="0">
                <a:latin typeface="+mn-lt"/>
                <a:ea typeface="+mj-ea"/>
              </a:rPr>
              <a:t>()</a:t>
            </a:r>
            <a:r>
              <a:rPr lang="zh-CN" altLang="en-US" sz="1400" dirty="0">
                <a:latin typeface="+mn-lt"/>
                <a:ea typeface="+mj-ea"/>
              </a:rPr>
              <a:t>：</a:t>
            </a:r>
            <a:r>
              <a:rPr lang="en-US" altLang="zh-CN" sz="1400" dirty="0">
                <a:latin typeface="+mn-lt"/>
                <a:ea typeface="+mj-ea"/>
              </a:rPr>
              <a:t>jQuery</a:t>
            </a:r>
            <a:r>
              <a:rPr lang="zh-CN" altLang="en-US" sz="1400" dirty="0">
                <a:latin typeface="+mn-lt"/>
                <a:ea typeface="+mj-ea"/>
              </a:rPr>
              <a:t>函数</a:t>
            </a:r>
            <a:endParaRPr lang="en-US" altLang="zh-CN" sz="1400" dirty="0">
              <a:latin typeface="+mn-lt"/>
              <a:ea typeface="+mj-ea"/>
            </a:endParaRPr>
          </a:p>
          <a:p>
            <a:pPr algn="ctr">
              <a:defRPr/>
            </a:pPr>
            <a:r>
              <a:rPr lang="zh-CN" altLang="en-US" sz="1400" dirty="0">
                <a:latin typeface="+mn-lt"/>
                <a:ea typeface="+mj-ea"/>
              </a:rPr>
              <a:t>用于设置或获取元素</a:t>
            </a:r>
            <a:r>
              <a:rPr lang="en-US" altLang="zh-CN" sz="1400" dirty="0">
                <a:latin typeface="+mn-lt"/>
                <a:ea typeface="+mj-ea"/>
              </a:rPr>
              <a:t>value</a:t>
            </a:r>
            <a:r>
              <a:rPr lang="zh-CN" altLang="en-US" sz="1400" dirty="0">
                <a:latin typeface="+mn-lt"/>
                <a:ea typeface="+mj-ea"/>
              </a:rPr>
              <a:t>值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559158" y="3046725"/>
            <a:ext cx="7329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5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9913" y="762000"/>
            <a:ext cx="5586263" cy="72548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选择器示例</a:t>
            </a:r>
            <a:r>
              <a:rPr lang="en-US" altLang="zh-CN" sz="2800" dirty="0"/>
              <a:t>3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93725" y="1628800"/>
            <a:ext cx="7993063" cy="2462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表格隔行变色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+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当前行高亮：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&lt;table id="</a:t>
            </a:r>
            <a:r>
              <a:rPr lang="en-US" altLang="zh-CN" dirty="0" err="1">
                <a:latin typeface="+mn-lt"/>
                <a:ea typeface="+mn-ea"/>
              </a:rPr>
              <a:t>tb</a:t>
            </a:r>
            <a:r>
              <a:rPr lang="en-US" altLang="zh-CN" dirty="0">
                <a:latin typeface="+mn-lt"/>
                <a:ea typeface="+mn-ea"/>
              </a:rPr>
              <a:t>" border=1&gt;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     &lt;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&gt;&lt;td&gt;2009001&lt;/td&gt;&lt;td&gt;</a:t>
            </a:r>
            <a:r>
              <a:rPr lang="zh-CN" altLang="en-US" dirty="0">
                <a:latin typeface="+mn-lt"/>
                <a:ea typeface="+mn-ea"/>
              </a:rPr>
              <a:t>张三</a:t>
            </a:r>
            <a:r>
              <a:rPr lang="en-US" altLang="zh-CN" dirty="0">
                <a:latin typeface="+mn-lt"/>
                <a:ea typeface="+mn-ea"/>
              </a:rPr>
              <a:t>&lt;/td&gt;&lt;/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     &lt;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&gt;&lt;td&gt;2009002&lt;/td&gt;&lt;td&gt;</a:t>
            </a:r>
            <a:r>
              <a:rPr lang="zh-CN" altLang="en-US" dirty="0">
                <a:latin typeface="+mn-lt"/>
                <a:ea typeface="+mn-ea"/>
              </a:rPr>
              <a:t>李四</a:t>
            </a:r>
            <a:r>
              <a:rPr lang="en-US" altLang="zh-CN" dirty="0">
                <a:latin typeface="+mn-lt"/>
                <a:ea typeface="+mn-ea"/>
              </a:rPr>
              <a:t>&lt;/td&gt;&lt;/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     &lt;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&gt;&lt;td&gt;2009003&lt;/td&gt;&lt;td&gt;</a:t>
            </a:r>
            <a:r>
              <a:rPr lang="zh-CN" altLang="en-US" dirty="0">
                <a:latin typeface="+mn-lt"/>
                <a:ea typeface="+mn-ea"/>
              </a:rPr>
              <a:t>王五</a:t>
            </a:r>
            <a:r>
              <a:rPr lang="en-US" altLang="zh-CN" dirty="0">
                <a:latin typeface="+mn-lt"/>
                <a:ea typeface="+mn-ea"/>
              </a:rPr>
              <a:t>&lt;/td&gt;&lt;/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     &lt;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&gt;&lt;td&gt;2009004&lt;/td&gt;&lt;td&gt;</a:t>
            </a:r>
            <a:r>
              <a:rPr lang="zh-CN" altLang="en-US" dirty="0">
                <a:latin typeface="+mn-lt"/>
                <a:ea typeface="+mn-ea"/>
              </a:rPr>
              <a:t>赵六</a:t>
            </a:r>
            <a:r>
              <a:rPr lang="en-US" altLang="zh-CN" dirty="0">
                <a:latin typeface="+mn-lt"/>
                <a:ea typeface="+mn-ea"/>
              </a:rPr>
              <a:t>&lt;/td&gt;&lt;/</a:t>
            </a:r>
            <a:r>
              <a:rPr lang="en-US" altLang="zh-CN" dirty="0" err="1">
                <a:latin typeface="+mn-lt"/>
                <a:ea typeface="+mn-ea"/>
              </a:rPr>
              <a:t>tr</a:t>
            </a:r>
            <a:r>
              <a:rPr lang="en-US" altLang="zh-CN" dirty="0">
                <a:latin typeface="+mn-lt"/>
                <a:ea typeface="+mn-ea"/>
              </a:rPr>
              <a:t>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&lt;/table&gt;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3212976"/>
            <a:ext cx="2381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矩形 6"/>
          <p:cNvSpPr>
            <a:spLocks noChangeArrowheads="1"/>
          </p:cNvSpPr>
          <p:nvPr/>
        </p:nvSpPr>
        <p:spPr bwMode="auto">
          <a:xfrm>
            <a:off x="592138" y="1643427"/>
            <a:ext cx="7994650" cy="46658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="/scripts/jquery-1.10.2.js" type="text/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"&gt;&lt;/script&gt;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&lt;script type="text/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"&gt;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     $(document).ready(function(){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FF0000"/>
                </a:solidFill>
              </a:rPr>
              <a:t>$("#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tr:even</a:t>
            </a:r>
            <a:r>
              <a:rPr lang="en-US" altLang="zh-CN" sz="1800" dirty="0">
                <a:solidFill>
                  <a:srgbClr val="FF0000"/>
                </a:solidFill>
              </a:rPr>
              <a:t>").</a:t>
            </a:r>
            <a:r>
              <a:rPr lang="en-US" altLang="zh-CN" sz="1800" dirty="0" err="1">
                <a:solidFill>
                  <a:srgbClr val="FF0000"/>
                </a:solidFill>
              </a:rPr>
              <a:t>css</a:t>
            </a:r>
            <a:r>
              <a:rPr lang="en-US" altLang="zh-CN" sz="1800" dirty="0">
                <a:solidFill>
                  <a:srgbClr val="FF0000"/>
                </a:solidFill>
              </a:rPr>
              <a:t>("background-</a:t>
            </a:r>
            <a:r>
              <a:rPr lang="en-US" altLang="zh-CN" sz="1800" dirty="0" err="1">
                <a:solidFill>
                  <a:srgbClr val="FF0000"/>
                </a:solidFill>
              </a:rPr>
              <a:t>color","yellow</a:t>
            </a:r>
            <a:r>
              <a:rPr lang="en-US" altLang="zh-CN" sz="1800" dirty="0">
                <a:solidFill>
                  <a:srgbClr val="FF0000"/>
                </a:solidFill>
              </a:rPr>
              <a:t>");</a:t>
            </a:r>
          </a:p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bg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0000FF"/>
                </a:solidFill>
              </a:rPr>
              <a:t>$("</a:t>
            </a:r>
            <a:r>
              <a:rPr lang="en-US" altLang="zh-CN" sz="1800" dirty="0" err="1">
                <a:solidFill>
                  <a:srgbClr val="0000FF"/>
                </a:solidFill>
              </a:rPr>
              <a:t>tr</a:t>
            </a:r>
            <a:r>
              <a:rPr lang="en-US" altLang="zh-CN" sz="1800" dirty="0">
                <a:solidFill>
                  <a:srgbClr val="0000FF"/>
                </a:solidFill>
              </a:rPr>
              <a:t>").mouseover(function(){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</a:rPr>
              <a:t>  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bg</a:t>
            </a:r>
            <a:r>
              <a:rPr lang="en-US" altLang="zh-CN" sz="1800" dirty="0">
                <a:solidFill>
                  <a:srgbClr val="0000FF"/>
                </a:solidFill>
              </a:rPr>
              <a:t>= $(this).</a:t>
            </a:r>
            <a:r>
              <a:rPr lang="en-US" altLang="zh-CN" sz="1800" dirty="0" err="1">
                <a:solidFill>
                  <a:srgbClr val="0000FF"/>
                </a:solidFill>
              </a:rPr>
              <a:t>css</a:t>
            </a:r>
            <a:r>
              <a:rPr lang="en-US" altLang="zh-CN" sz="1800" dirty="0">
                <a:solidFill>
                  <a:srgbClr val="0000FF"/>
                </a:solidFill>
              </a:rPr>
              <a:t>("background-color");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</a:rPr>
              <a:t>              $(this).</a:t>
            </a:r>
            <a:r>
              <a:rPr lang="en-US" altLang="zh-CN" sz="1800" dirty="0" err="1">
                <a:solidFill>
                  <a:srgbClr val="0000FF"/>
                </a:solidFill>
              </a:rPr>
              <a:t>css</a:t>
            </a:r>
            <a:r>
              <a:rPr lang="en-US" altLang="zh-CN" sz="1800" dirty="0">
                <a:solidFill>
                  <a:srgbClr val="0000FF"/>
                </a:solidFill>
              </a:rPr>
              <a:t>("background-</a:t>
            </a:r>
            <a:r>
              <a:rPr lang="en-US" altLang="zh-CN" sz="1800" dirty="0" err="1">
                <a:solidFill>
                  <a:srgbClr val="0000FF"/>
                </a:solidFill>
              </a:rPr>
              <a:t>color","red</a:t>
            </a:r>
            <a:r>
              <a:rPr lang="en-US" altLang="zh-CN" sz="1800" dirty="0">
                <a:solidFill>
                  <a:srgbClr val="0000FF"/>
                </a:solidFill>
              </a:rPr>
              <a:t>");</a:t>
            </a:r>
          </a:p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           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C00000"/>
                </a:solidFill>
              </a:rPr>
              <a:t>$("</a:t>
            </a:r>
            <a:r>
              <a:rPr lang="en-US" altLang="zh-CN" sz="1800" dirty="0" err="1">
                <a:solidFill>
                  <a:srgbClr val="C00000"/>
                </a:solidFill>
              </a:rPr>
              <a:t>tr</a:t>
            </a:r>
            <a:r>
              <a:rPr lang="en-US" altLang="zh-CN" sz="1800" dirty="0">
                <a:solidFill>
                  <a:srgbClr val="C00000"/>
                </a:solidFill>
              </a:rPr>
              <a:t>").</a:t>
            </a:r>
            <a:r>
              <a:rPr lang="en-US" altLang="zh-CN" sz="1800" dirty="0" err="1">
                <a:solidFill>
                  <a:srgbClr val="C00000"/>
                </a:solidFill>
              </a:rPr>
              <a:t>mouseout</a:t>
            </a:r>
            <a:r>
              <a:rPr lang="en-US" altLang="zh-CN" sz="1800" dirty="0">
                <a:solidFill>
                  <a:srgbClr val="C00000"/>
                </a:solidFill>
              </a:rPr>
              <a:t>(function(){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              $(this).</a:t>
            </a:r>
            <a:r>
              <a:rPr lang="en-US" altLang="zh-CN" sz="1800" dirty="0" err="1">
                <a:solidFill>
                  <a:srgbClr val="C00000"/>
                </a:solidFill>
              </a:rPr>
              <a:t>css</a:t>
            </a:r>
            <a:r>
              <a:rPr lang="en-US" altLang="zh-CN" sz="1800" dirty="0">
                <a:solidFill>
                  <a:srgbClr val="C00000"/>
                </a:solidFill>
              </a:rPr>
              <a:t>("background-color",</a:t>
            </a:r>
            <a:r>
              <a:rPr lang="en-US" altLang="zh-CN" sz="1800" dirty="0" err="1">
                <a:solidFill>
                  <a:srgbClr val="C00000"/>
                </a:solidFill>
              </a:rPr>
              <a:t>bg</a:t>
            </a:r>
            <a:r>
              <a:rPr lang="en-US" altLang="zh-CN" sz="1800" dirty="0">
                <a:solidFill>
                  <a:srgbClr val="C00000"/>
                </a:solidFill>
              </a:rPr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           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     });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/>
              <a:t>&lt;/script&gt;</a:t>
            </a:r>
            <a:endParaRPr lang="zh-CN" altLang="en-US" sz="18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9913" y="762000"/>
            <a:ext cx="4905375" cy="72548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代码实现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2428669" y="955467"/>
            <a:ext cx="263565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latin typeface="+mn-lt"/>
                <a:ea typeface="+mj-ea"/>
              </a:rPr>
              <a:t>jQuery</a:t>
            </a:r>
            <a:r>
              <a:rPr lang="zh-CN" altLang="en-US" sz="1600" dirty="0">
                <a:latin typeface="+mn-lt"/>
                <a:ea typeface="+mj-ea"/>
              </a:rPr>
              <a:t>选择器功能很强大！</a:t>
            </a:r>
            <a:endParaRPr lang="en-US" altLang="zh-CN" sz="1600" dirty="0">
              <a:latin typeface="+mn-lt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2924944"/>
            <a:ext cx="16786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latin typeface="+mn-lt"/>
                <a:ea typeface="+mj-ea"/>
              </a:rPr>
              <a:t>所有偶数 </a:t>
            </a:r>
            <a:r>
              <a:rPr lang="en-US" altLang="zh-CN" sz="1400" dirty="0">
                <a:latin typeface="+mn-lt"/>
                <a:ea typeface="+mj-ea"/>
              </a:rPr>
              <a:t>&lt;</a:t>
            </a:r>
            <a:r>
              <a:rPr lang="en-US" altLang="zh-CN" sz="1400" dirty="0" err="1">
                <a:latin typeface="+mn-lt"/>
                <a:ea typeface="+mj-ea"/>
              </a:rPr>
              <a:t>tr</a:t>
            </a:r>
            <a:r>
              <a:rPr lang="en-US" altLang="zh-CN" sz="1400" dirty="0">
                <a:latin typeface="+mn-lt"/>
                <a:ea typeface="+mj-ea"/>
              </a:rPr>
              <a:t>&gt; </a:t>
            </a:r>
            <a:r>
              <a:rPr lang="zh-CN" altLang="en-US" sz="1400" dirty="0">
                <a:latin typeface="+mn-lt"/>
                <a:ea typeface="+mj-ea"/>
              </a:rPr>
              <a:t>元素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2501153" y="2877671"/>
            <a:ext cx="672353" cy="201705"/>
          </a:xfrm>
          <a:custGeom>
            <a:avLst/>
            <a:gdLst>
              <a:gd name="connsiteX0" fmla="*/ 0 w 672353"/>
              <a:gd name="connsiteY0" fmla="*/ 0 h 201705"/>
              <a:gd name="connsiteX1" fmla="*/ 188259 w 672353"/>
              <a:gd name="connsiteY1" fmla="*/ 188258 h 201705"/>
              <a:gd name="connsiteX2" fmla="*/ 430306 w 672353"/>
              <a:gd name="connsiteY2" fmla="*/ 161364 h 201705"/>
              <a:gd name="connsiteX3" fmla="*/ 672353 w 672353"/>
              <a:gd name="connsiteY3" fmla="*/ 201705 h 20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53" h="201705">
                <a:moveTo>
                  <a:pt x="0" y="0"/>
                </a:moveTo>
                <a:cubicBezTo>
                  <a:pt x="58270" y="80682"/>
                  <a:pt x="116541" y="161364"/>
                  <a:pt x="188259" y="188258"/>
                </a:cubicBezTo>
                <a:cubicBezTo>
                  <a:pt x="259977" y="215152"/>
                  <a:pt x="349624" y="159123"/>
                  <a:pt x="430306" y="161364"/>
                </a:cubicBezTo>
                <a:cubicBezTo>
                  <a:pt x="510988" y="163605"/>
                  <a:pt x="591670" y="182655"/>
                  <a:pt x="672353" y="201705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08304" y="5805264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2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2506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5.3  jQuery</a:t>
            </a:r>
            <a:r>
              <a:rPr lang="zh-CN" altLang="en-US" sz="3200" dirty="0"/>
              <a:t>方法和事件  （部分）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06987"/>
              </p:ext>
            </p:extLst>
          </p:nvPr>
        </p:nvGraphicFramePr>
        <p:xfrm>
          <a:off x="468313" y="1871064"/>
          <a:ext cx="8280400" cy="1828764"/>
        </p:xfrm>
        <a:graphic>
          <a:graphicData uri="http://schemas.openxmlformats.org/drawingml/2006/table">
            <a:tbl>
              <a:tblPr/>
              <a:tblGrid>
                <a:gridCol w="208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8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方法</a:t>
                      </a:r>
                    </a:p>
                  </a:txBody>
                  <a:tcPr marL="91434" marR="91434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功能</a:t>
                      </a:r>
                    </a:p>
                  </a:txBody>
                  <a:tcPr marL="91434" marR="91434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6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css()</a:t>
                      </a:r>
                      <a:endParaRPr lang="en-US" sz="1800" dirty="0"/>
                    </a:p>
                  </a:txBody>
                  <a:tcPr marL="91434" marR="91434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读取或设置匹配元素的样式属性值</a:t>
                      </a:r>
                    </a:p>
                  </a:txBody>
                  <a:tcPr marL="91434" marR="91434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val()</a:t>
                      </a:r>
                    </a:p>
                  </a:txBody>
                  <a:tcPr marL="91434" marR="91434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设置或返回匹配元素的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</a:rPr>
                        <a:t>value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属性值</a:t>
                      </a:r>
                      <a:r>
                        <a:rPr lang="zh-CN" altLang="en-US" sz="1800" dirty="0"/>
                        <a:t>。常用于</a:t>
                      </a:r>
                      <a:r>
                        <a:rPr lang="en-US" altLang="zh-CN" sz="1800" dirty="0"/>
                        <a:t>input</a:t>
                      </a:r>
                      <a:r>
                        <a:rPr lang="zh-CN" altLang="en-US" sz="1800" dirty="0"/>
                        <a:t>元素。</a:t>
                      </a:r>
                    </a:p>
                  </a:txBody>
                  <a:tcPr marL="91434" marR="91434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38">
                <a:tc>
                  <a:txBody>
                    <a:bodyPr/>
                    <a:lstStyle/>
                    <a:p>
                      <a:r>
                        <a:rPr lang="en-US" sz="1800" dirty="0"/>
                        <a:t>attr()</a:t>
                      </a:r>
                    </a:p>
                  </a:txBody>
                  <a:tcPr marL="91434" marR="91434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设置或返回匹配元素的</a:t>
                      </a:r>
                      <a:r>
                        <a:rPr lang="zh-CN" altLang="en-US" sz="1800" dirty="0">
                          <a:solidFill>
                            <a:srgbClr val="008000"/>
                          </a:solidFill>
                        </a:rPr>
                        <a:t>属性值</a:t>
                      </a:r>
                      <a:r>
                        <a:rPr lang="zh-CN" altLang="en-US" sz="1800" dirty="0"/>
                        <a:t>。</a:t>
                      </a:r>
                    </a:p>
                  </a:txBody>
                  <a:tcPr marL="91434" marR="91434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each()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 </a:t>
                      </a:r>
                      <a:r>
                        <a:rPr lang="en-US" altLang="zh-CN" sz="1800" dirty="0"/>
                        <a:t>jQuery </a:t>
                      </a:r>
                      <a:r>
                        <a:rPr lang="zh-CN" altLang="en-US" sz="1800" dirty="0"/>
                        <a:t>对象进行迭代，为每个匹配元素执行函数。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3019"/>
              </p:ext>
            </p:extLst>
          </p:nvPr>
        </p:nvGraphicFramePr>
        <p:xfrm>
          <a:off x="468313" y="3898575"/>
          <a:ext cx="8280400" cy="1828932"/>
        </p:xfrm>
        <a:graphic>
          <a:graphicData uri="http://schemas.openxmlformats.org/drawingml/2006/table">
            <a:tbl>
              <a:tblPr/>
              <a:tblGrid>
                <a:gridCol w="309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76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</a:rPr>
                        <a:t>事件</a:t>
                      </a:r>
                    </a:p>
                  </a:txBody>
                  <a:tcPr marL="91434" marR="91434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触发</a:t>
                      </a:r>
                    </a:p>
                  </a:txBody>
                  <a:tcPr marL="91434" marR="91434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click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当点击元素时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focus / </a:t>
                      </a:r>
                      <a:r>
                        <a:rPr lang="en-US" altLang="zh-CN" sz="1800" dirty="0"/>
                        <a:t>blur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当输入域获得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失去焦点时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change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当元素的值发生改变时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mouseover() / </a:t>
                      </a:r>
                      <a:r>
                        <a:rPr lang="en-US" altLang="zh-CN" sz="1800" dirty="0" err="1"/>
                        <a:t>mouseout</a:t>
                      </a:r>
                      <a:r>
                        <a:rPr lang="en-US" altLang="zh-CN" sz="1800" dirty="0"/>
                        <a:t>()</a:t>
                      </a:r>
                      <a:endParaRPr lang="en-US" sz="1800" dirty="0"/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当鼠标指针位于元素上方时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移开时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89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647700"/>
          </a:xfrm>
        </p:spPr>
        <p:txBody>
          <a:bodyPr/>
          <a:lstStyle/>
          <a:p>
            <a:r>
              <a:rPr lang="en-US" altLang="zh-CN" sz="2800" dirty="0"/>
              <a:t>jQuery</a:t>
            </a:r>
            <a:r>
              <a:rPr lang="zh-CN" altLang="en-US" sz="2800" dirty="0"/>
              <a:t>方法和事件示例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42291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2565400"/>
            <a:ext cx="42862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2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4213" y="981075"/>
            <a:ext cx="7056437" cy="54784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&lt;form&gt;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姓名：</a:t>
            </a:r>
            <a:r>
              <a:rPr lang="en-US" altLang="zh-CN" sz="1400" dirty="0">
                <a:latin typeface="+mn-lt"/>
                <a:ea typeface="+mn-ea"/>
              </a:rPr>
              <a:t>&lt;input  type="text" id="username"&gt;   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密码：</a:t>
            </a:r>
            <a:r>
              <a:rPr lang="en-US" altLang="zh-CN" sz="1400" dirty="0">
                <a:latin typeface="+mn-lt"/>
                <a:ea typeface="+mn-ea"/>
              </a:rPr>
              <a:t>&lt;input  type="password" id="</a:t>
            </a:r>
            <a:r>
              <a:rPr lang="en-US" altLang="zh-CN" sz="1400" dirty="0" err="1">
                <a:latin typeface="+mn-lt"/>
                <a:ea typeface="+mn-ea"/>
              </a:rPr>
              <a:t>psd</a:t>
            </a:r>
            <a:r>
              <a:rPr lang="en-US" altLang="zh-CN" sz="1400" dirty="0">
                <a:latin typeface="+mn-lt"/>
                <a:ea typeface="+mn-ea"/>
              </a:rPr>
              <a:t>" </a:t>
            </a:r>
            <a:r>
              <a:rPr lang="en-US" altLang="zh-CN" sz="1400" dirty="0" err="1">
                <a:latin typeface="+mn-lt"/>
                <a:ea typeface="+mn-ea"/>
              </a:rPr>
              <a:t>maxlength</a:t>
            </a:r>
            <a:r>
              <a:rPr lang="en-US" altLang="zh-CN" sz="1400" dirty="0">
                <a:latin typeface="+mn-lt"/>
                <a:ea typeface="+mn-ea"/>
              </a:rPr>
              <a:t>="6"&gt; 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性别： </a:t>
            </a:r>
            <a:r>
              <a:rPr lang="en-US" altLang="zh-CN" sz="1400" dirty="0">
                <a:latin typeface="+mn-lt"/>
                <a:ea typeface="+mn-ea"/>
              </a:rPr>
              <a:t>&lt;input type="radio" name="sex" value="</a:t>
            </a:r>
            <a:r>
              <a:rPr lang="zh-CN" altLang="en-US" sz="1400" dirty="0">
                <a:latin typeface="+mn-lt"/>
                <a:ea typeface="+mn-ea"/>
              </a:rPr>
              <a:t>男</a:t>
            </a:r>
            <a:r>
              <a:rPr lang="en-US" altLang="zh-CN" sz="1400" dirty="0">
                <a:latin typeface="+mn-lt"/>
                <a:ea typeface="+mn-ea"/>
              </a:rPr>
              <a:t>" checked="checked"&gt;</a:t>
            </a:r>
            <a:r>
              <a:rPr lang="zh-CN" altLang="en-US" sz="1400" dirty="0">
                <a:latin typeface="+mn-lt"/>
                <a:ea typeface="+mn-ea"/>
              </a:rPr>
              <a:t>男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            </a:t>
            </a:r>
            <a:r>
              <a:rPr lang="en-US" altLang="zh-CN" sz="1400" dirty="0">
                <a:latin typeface="+mn-lt"/>
                <a:ea typeface="+mn-ea"/>
              </a:rPr>
              <a:t>&lt;input type="radio" name="sex" value="</a:t>
            </a:r>
            <a:r>
              <a:rPr lang="zh-CN" altLang="en-US" sz="1400" dirty="0">
                <a:latin typeface="+mn-lt"/>
                <a:ea typeface="+mn-ea"/>
              </a:rPr>
              <a:t>女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  <a:r>
              <a:rPr lang="zh-CN" altLang="en-US" sz="1400" dirty="0">
                <a:latin typeface="+mn-lt"/>
                <a:ea typeface="+mn-ea"/>
              </a:rPr>
              <a:t>女  </a:t>
            </a:r>
            <a:r>
              <a:rPr lang="en-US" altLang="zh-CN" sz="1400" dirty="0">
                <a:latin typeface="+mn-lt"/>
                <a:ea typeface="+mn-ea"/>
              </a:rPr>
              <a:t>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爱好： </a:t>
            </a:r>
            <a:r>
              <a:rPr lang="en-US" altLang="zh-CN" sz="1400" dirty="0">
                <a:latin typeface="+mn-lt"/>
                <a:ea typeface="+mn-ea"/>
              </a:rPr>
              <a:t>&lt;input type="checkbox" name="like" value="</a:t>
            </a:r>
            <a:r>
              <a:rPr lang="zh-CN" altLang="en-US" sz="1400" dirty="0">
                <a:latin typeface="+mn-lt"/>
                <a:ea typeface="+mn-ea"/>
              </a:rPr>
              <a:t>足球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  <a:r>
              <a:rPr lang="zh-CN" altLang="en-US" sz="1400" dirty="0">
                <a:latin typeface="+mn-lt"/>
                <a:ea typeface="+mn-ea"/>
              </a:rPr>
              <a:t>足球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            </a:t>
            </a:r>
            <a:r>
              <a:rPr lang="en-US" altLang="zh-CN" sz="1400" dirty="0">
                <a:latin typeface="+mn-lt"/>
                <a:ea typeface="+mn-ea"/>
              </a:rPr>
              <a:t>&lt;input type="checkbox" name="like" value="</a:t>
            </a:r>
            <a:r>
              <a:rPr lang="zh-CN" altLang="en-US" sz="1400" dirty="0">
                <a:latin typeface="+mn-lt"/>
                <a:ea typeface="+mn-ea"/>
              </a:rPr>
              <a:t>篮球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  <a:r>
              <a:rPr lang="zh-CN" altLang="en-US" sz="1400" dirty="0">
                <a:latin typeface="+mn-lt"/>
                <a:ea typeface="+mn-ea"/>
              </a:rPr>
              <a:t>篮球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            </a:t>
            </a:r>
            <a:r>
              <a:rPr lang="en-US" altLang="zh-CN" sz="1400" dirty="0">
                <a:latin typeface="+mn-lt"/>
                <a:ea typeface="+mn-ea"/>
              </a:rPr>
              <a:t>&lt;input type="checkbox" name="like" value="</a:t>
            </a:r>
            <a:r>
              <a:rPr lang="zh-CN" altLang="en-US" sz="1400" dirty="0">
                <a:latin typeface="+mn-lt"/>
                <a:ea typeface="+mn-ea"/>
              </a:rPr>
              <a:t>网球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  <a:r>
              <a:rPr lang="zh-CN" altLang="en-US" sz="1400" dirty="0">
                <a:latin typeface="+mn-lt"/>
                <a:ea typeface="+mn-ea"/>
              </a:rPr>
              <a:t>网球 </a:t>
            </a:r>
            <a:r>
              <a:rPr lang="en-US" altLang="zh-CN" sz="1400" dirty="0">
                <a:latin typeface="+mn-lt"/>
                <a:ea typeface="+mn-ea"/>
              </a:rPr>
              <a:t>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专业：</a:t>
            </a:r>
            <a:r>
              <a:rPr lang="en-US" altLang="zh-CN" sz="1400" dirty="0">
                <a:latin typeface="+mn-lt"/>
                <a:ea typeface="+mn-ea"/>
              </a:rPr>
              <a:t>&lt;select id="</a:t>
            </a:r>
            <a:r>
              <a:rPr lang="en-US" altLang="zh-CN" sz="1400" dirty="0" err="1">
                <a:latin typeface="+mn-lt"/>
                <a:ea typeface="+mn-ea"/>
              </a:rPr>
              <a:t>speciality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	&lt;option value=""&gt;&lt;/option&gt;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	&lt;option value="</a:t>
            </a:r>
            <a:r>
              <a:rPr lang="zh-CN" altLang="en-US" sz="1400" dirty="0">
                <a:latin typeface="+mn-lt"/>
                <a:ea typeface="+mn-ea"/>
              </a:rPr>
              <a:t>计算机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  <a:r>
              <a:rPr lang="zh-CN" altLang="en-US" sz="1400" dirty="0">
                <a:latin typeface="+mn-lt"/>
                <a:ea typeface="+mn-ea"/>
              </a:rPr>
              <a:t>计算机</a:t>
            </a:r>
            <a:r>
              <a:rPr lang="en-US" altLang="zh-CN" sz="1400" dirty="0">
                <a:latin typeface="+mn-lt"/>
                <a:ea typeface="+mn-ea"/>
              </a:rPr>
              <a:t>&lt;/option&gt;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	&lt;option value="</a:t>
            </a:r>
            <a:r>
              <a:rPr lang="zh-CN" altLang="en-US" sz="1400" dirty="0">
                <a:latin typeface="+mn-lt"/>
                <a:ea typeface="+mn-ea"/>
              </a:rPr>
              <a:t>软件工程</a:t>
            </a:r>
            <a:r>
              <a:rPr lang="en-US" altLang="zh-CN" sz="1400" dirty="0">
                <a:latin typeface="+mn-lt"/>
                <a:ea typeface="+mn-ea"/>
              </a:rPr>
              <a:t>" &gt;</a:t>
            </a:r>
            <a:r>
              <a:rPr lang="zh-CN" altLang="en-US" sz="1400" dirty="0">
                <a:latin typeface="+mn-lt"/>
                <a:ea typeface="+mn-ea"/>
              </a:rPr>
              <a:t>软件工程</a:t>
            </a:r>
            <a:r>
              <a:rPr lang="en-US" altLang="zh-CN" sz="1400" dirty="0">
                <a:latin typeface="+mn-lt"/>
                <a:ea typeface="+mn-ea"/>
              </a:rPr>
              <a:t>&lt;/option&gt;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	&lt;option value="</a:t>
            </a:r>
            <a:r>
              <a:rPr lang="zh-CN" altLang="en-US" sz="1400" dirty="0">
                <a:latin typeface="+mn-lt"/>
                <a:ea typeface="+mn-ea"/>
              </a:rPr>
              <a:t>网络工程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  <a:r>
              <a:rPr lang="zh-CN" altLang="en-US" sz="1400" dirty="0">
                <a:latin typeface="+mn-lt"/>
                <a:ea typeface="+mn-ea"/>
              </a:rPr>
              <a:t>网络工程</a:t>
            </a:r>
            <a:r>
              <a:rPr lang="en-US" altLang="zh-CN" sz="1400" dirty="0">
                <a:latin typeface="+mn-lt"/>
                <a:ea typeface="+mn-ea"/>
              </a:rPr>
              <a:t>&lt;/option&gt;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   &lt;/select&gt;&lt;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特长：</a:t>
            </a:r>
            <a:r>
              <a:rPr lang="en-US" altLang="zh-CN" sz="1400" dirty="0">
                <a:latin typeface="+mn-lt"/>
                <a:ea typeface="+mn-ea"/>
              </a:rPr>
              <a:t>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&lt;select id="master" size=3 multiple=true&gt;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&lt;option value= ".NET</a:t>
            </a:r>
            <a:r>
              <a:rPr lang="zh-CN" altLang="en-US" sz="1400" dirty="0">
                <a:latin typeface="+mn-lt"/>
                <a:ea typeface="+mn-ea"/>
              </a:rPr>
              <a:t>编程</a:t>
            </a:r>
            <a:r>
              <a:rPr lang="en-US" altLang="zh-CN" sz="1400" dirty="0">
                <a:latin typeface="+mn-lt"/>
                <a:ea typeface="+mn-ea"/>
              </a:rPr>
              <a:t>" &gt;.NET</a:t>
            </a:r>
            <a:r>
              <a:rPr lang="zh-CN" altLang="en-US" sz="1400" dirty="0">
                <a:latin typeface="+mn-lt"/>
                <a:ea typeface="+mn-ea"/>
              </a:rPr>
              <a:t>编程</a:t>
            </a:r>
            <a:r>
              <a:rPr lang="en-US" altLang="zh-CN" sz="1400" dirty="0">
                <a:latin typeface="+mn-lt"/>
                <a:ea typeface="+mn-ea"/>
              </a:rPr>
              <a:t>&lt;/option&gt;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&lt;option value= "J2EE</a:t>
            </a:r>
            <a:r>
              <a:rPr lang="zh-CN" altLang="en-US" sz="1400" dirty="0">
                <a:latin typeface="+mn-lt"/>
                <a:ea typeface="+mn-ea"/>
              </a:rPr>
              <a:t>编程</a:t>
            </a:r>
            <a:r>
              <a:rPr lang="en-US" altLang="zh-CN" sz="1400" dirty="0">
                <a:latin typeface="+mn-lt"/>
                <a:ea typeface="+mn-ea"/>
              </a:rPr>
              <a:t>" &gt;J2EE</a:t>
            </a:r>
            <a:r>
              <a:rPr lang="zh-CN" altLang="en-US" sz="1400" dirty="0">
                <a:latin typeface="+mn-lt"/>
                <a:ea typeface="+mn-ea"/>
              </a:rPr>
              <a:t>编程</a:t>
            </a:r>
            <a:r>
              <a:rPr lang="en-US" altLang="zh-CN" sz="1400" dirty="0">
                <a:latin typeface="+mn-lt"/>
                <a:ea typeface="+mn-ea"/>
              </a:rPr>
              <a:t>&lt;/option&gt;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     &lt;option value= "C</a:t>
            </a:r>
            <a:r>
              <a:rPr lang="zh-CN" altLang="en-US" sz="1400" dirty="0">
                <a:latin typeface="+mn-lt"/>
                <a:ea typeface="+mn-ea"/>
              </a:rPr>
              <a:t>语言编程</a:t>
            </a:r>
            <a:r>
              <a:rPr lang="en-US" altLang="zh-CN" sz="1400" dirty="0">
                <a:latin typeface="+mn-lt"/>
                <a:ea typeface="+mn-ea"/>
              </a:rPr>
              <a:t>" &gt;C</a:t>
            </a:r>
            <a:r>
              <a:rPr lang="zh-CN" altLang="en-US" sz="1400" dirty="0">
                <a:latin typeface="+mn-lt"/>
                <a:ea typeface="+mn-ea"/>
              </a:rPr>
              <a:t>语言编程</a:t>
            </a:r>
            <a:r>
              <a:rPr lang="en-US" altLang="zh-CN" sz="1400" dirty="0">
                <a:latin typeface="+mn-lt"/>
                <a:ea typeface="+mn-ea"/>
              </a:rPr>
              <a:t>&lt;/option&gt;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   &lt;/select&gt;&lt;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附件：</a:t>
            </a:r>
            <a:r>
              <a:rPr lang="en-US" altLang="zh-CN" sz="1400" dirty="0">
                <a:latin typeface="+mn-lt"/>
                <a:ea typeface="+mn-ea"/>
              </a:rPr>
              <a:t>&lt;input id="</a:t>
            </a:r>
            <a:r>
              <a:rPr lang="en-US" altLang="zh-CN" sz="1400" dirty="0" err="1">
                <a:latin typeface="+mn-lt"/>
                <a:ea typeface="+mn-ea"/>
              </a:rPr>
              <a:t>myfile</a:t>
            </a:r>
            <a:r>
              <a:rPr lang="en-US" altLang="zh-CN" sz="1400" dirty="0">
                <a:latin typeface="+mn-lt"/>
                <a:ea typeface="+mn-ea"/>
              </a:rPr>
              <a:t>" type="file" &gt;&lt;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zh-CN" altLang="en-US" sz="1400" dirty="0">
                <a:latin typeface="+mn-lt"/>
                <a:ea typeface="+mn-ea"/>
              </a:rPr>
              <a:t>简介：</a:t>
            </a:r>
            <a:r>
              <a:rPr lang="en-US" altLang="zh-CN" sz="1400" dirty="0">
                <a:latin typeface="+mn-lt"/>
                <a:ea typeface="+mn-ea"/>
              </a:rPr>
              <a:t>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 &lt;</a:t>
            </a:r>
            <a:r>
              <a:rPr lang="en-US" altLang="zh-CN" sz="1400" dirty="0" err="1">
                <a:latin typeface="+mn-lt"/>
                <a:ea typeface="+mn-ea"/>
              </a:rPr>
              <a:t>textarea</a:t>
            </a:r>
            <a:r>
              <a:rPr lang="en-US" altLang="zh-CN" sz="1400" dirty="0">
                <a:latin typeface="+mn-lt"/>
                <a:ea typeface="+mn-ea"/>
              </a:rPr>
              <a:t> id="resume" cols="50" rows="10"&gt; &lt;/</a:t>
            </a:r>
            <a:r>
              <a:rPr lang="en-US" altLang="zh-CN" sz="1400" dirty="0" err="1">
                <a:latin typeface="+mn-lt"/>
                <a:ea typeface="+mn-ea"/>
              </a:rPr>
              <a:t>textarea</a:t>
            </a:r>
            <a:r>
              <a:rPr lang="en-US" altLang="zh-CN" sz="1400" dirty="0">
                <a:latin typeface="+mn-lt"/>
                <a:ea typeface="+mn-ea"/>
              </a:rPr>
              <a:t>&gt;&lt;</a:t>
            </a:r>
            <a:r>
              <a:rPr lang="en-US" altLang="zh-CN" sz="1400" dirty="0" err="1">
                <a:latin typeface="+mn-lt"/>
                <a:ea typeface="+mn-ea"/>
              </a:rPr>
              <a:t>br</a:t>
            </a:r>
            <a:r>
              <a:rPr lang="en-US" altLang="zh-CN" sz="1400" dirty="0">
                <a:latin typeface="+mn-lt"/>
                <a:ea typeface="+mn-ea"/>
              </a:rPr>
              <a:t>/&gt;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&lt;input  type="button"  value="</a:t>
            </a:r>
            <a:r>
              <a:rPr lang="zh-CN" altLang="en-US" sz="1400" dirty="0">
                <a:latin typeface="+mn-lt"/>
                <a:ea typeface="+mn-ea"/>
              </a:rPr>
              <a:t>显示录入值</a:t>
            </a:r>
            <a:r>
              <a:rPr lang="en-US" altLang="zh-CN" sz="1400" dirty="0">
                <a:latin typeface="+mn-lt"/>
                <a:ea typeface="+mn-ea"/>
              </a:rPr>
              <a:t>" id="btn1" &gt;</a:t>
            </a:r>
          </a:p>
          <a:p>
            <a:pPr indent="92075">
              <a:defRPr/>
            </a:pPr>
            <a:r>
              <a:rPr lang="en-US" altLang="zh-CN" sz="1400" dirty="0">
                <a:latin typeface="+mn-lt"/>
                <a:ea typeface="+mn-ea"/>
              </a:rPr>
              <a:t>&lt;input  type="reset"  value="</a:t>
            </a:r>
            <a:r>
              <a:rPr lang="zh-CN" altLang="en-US" sz="1400" dirty="0">
                <a:latin typeface="+mn-lt"/>
                <a:ea typeface="+mn-ea"/>
              </a:rPr>
              <a:t>重填</a:t>
            </a:r>
            <a:r>
              <a:rPr lang="en-US" altLang="zh-CN" sz="1400" dirty="0">
                <a:latin typeface="+mn-lt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&lt;/form&gt;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1700808"/>
            <a:ext cx="371475" cy="2159992"/>
          </a:xfrm>
        </p:spPr>
        <p:txBody>
          <a:bodyPr/>
          <a:lstStyle/>
          <a:p>
            <a:r>
              <a:rPr lang="zh-CN" altLang="en-US" sz="2400" dirty="0"/>
              <a:t>参考代码</a:t>
            </a:r>
          </a:p>
        </p:txBody>
      </p:sp>
    </p:spTree>
    <p:extLst>
      <p:ext uri="{BB962C8B-B14F-4D97-AF65-F5344CB8AC3E}">
        <p14:creationId xmlns:p14="http://schemas.microsoft.com/office/powerpoint/2010/main" val="139717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457200" y="765175"/>
            <a:ext cx="8229600" cy="5976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$("#btn1").click(function () { 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var</a:t>
            </a:r>
            <a:r>
              <a:rPr lang="en-US" altLang="zh-CN" sz="1800" dirty="0"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="";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="</a:t>
            </a:r>
            <a:r>
              <a:rPr lang="zh-CN" altLang="en-US" sz="1800" dirty="0">
                <a:ea typeface="黑体" panose="02010609060101010101" pitchFamily="49" charset="-122"/>
              </a:rPr>
              <a:t>姓名：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$("#username").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val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()</a:t>
            </a:r>
            <a:r>
              <a:rPr lang="en-US" altLang="zh-CN" sz="1800" dirty="0">
                <a:ea typeface="黑体" panose="02010609060101010101" pitchFamily="49" charset="-122"/>
              </a:rPr>
              <a:t>+"\n";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+="</a:t>
            </a:r>
            <a:r>
              <a:rPr lang="zh-CN" altLang="en-US" sz="1800" dirty="0">
                <a:ea typeface="黑体" panose="02010609060101010101" pitchFamily="49" charset="-122"/>
              </a:rPr>
              <a:t>密码：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$("#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psd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").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val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()</a:t>
            </a:r>
            <a:r>
              <a:rPr lang="en-US" altLang="zh-CN" sz="1800" dirty="0">
                <a:ea typeface="黑体" panose="02010609060101010101" pitchFamily="49" charset="-122"/>
              </a:rPr>
              <a:t>+"\n";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+="</a:t>
            </a:r>
            <a:r>
              <a:rPr lang="zh-CN" altLang="en-US" sz="1800" dirty="0">
                <a:ea typeface="黑体" panose="02010609060101010101" pitchFamily="49" charset="-122"/>
              </a:rPr>
              <a:t>性别：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$(":radio[name='sex']</a:t>
            </a: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</a:rPr>
              <a:t>:checked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").</a:t>
            </a:r>
            <a:r>
              <a:rPr lang="en-US" altLang="zh-CN" sz="1800" dirty="0" err="1">
                <a:solidFill>
                  <a:srgbClr val="FF0000"/>
                </a:solidFill>
                <a:ea typeface="黑体" panose="02010609060101010101" pitchFamily="49" charset="-122"/>
              </a:rPr>
              <a:t>val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()</a:t>
            </a:r>
            <a:r>
              <a:rPr lang="en-US" altLang="zh-CN" sz="1800" dirty="0">
                <a:ea typeface="黑体" panose="02010609060101010101" pitchFamily="49" charset="-122"/>
              </a:rPr>
              <a:t>+"\n";</a:t>
            </a:r>
          </a:p>
          <a:p>
            <a:pPr>
              <a:spcAft>
                <a:spcPts val="600"/>
              </a:spcAft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var</a:t>
            </a:r>
            <a:r>
              <a:rPr lang="en-US" altLang="zh-CN" sz="1800" dirty="0"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ea typeface="黑体" panose="02010609060101010101" pitchFamily="49" charset="-122"/>
              </a:rPr>
              <a:t>selstr</a:t>
            </a:r>
            <a:r>
              <a:rPr lang="en-US" altLang="zh-CN" sz="1800" dirty="0">
                <a:ea typeface="黑体" panose="02010609060101010101" pitchFamily="49" charset="-122"/>
              </a:rPr>
              <a:t>="";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</a:rPr>
              <a:t>$(":checkbox[name='like']</a:t>
            </a:r>
            <a:r>
              <a:rPr lang="en-US" altLang="zh-CN" sz="1800" b="1" dirty="0">
                <a:solidFill>
                  <a:srgbClr val="FF0000"/>
                </a:solidFill>
              </a:rPr>
              <a:t>:checked</a:t>
            </a:r>
            <a:r>
              <a:rPr lang="en-US" altLang="zh-CN" sz="1800" dirty="0">
                <a:solidFill>
                  <a:srgbClr val="FF0000"/>
                </a:solidFill>
              </a:rPr>
              <a:t>").each(function(){                        </a:t>
            </a:r>
          </a:p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</a:rPr>
              <a:t>selstr</a:t>
            </a:r>
            <a:r>
              <a:rPr lang="en-US" altLang="zh-CN" sz="1800" dirty="0">
                <a:solidFill>
                  <a:srgbClr val="FF0000"/>
                </a:solidFill>
              </a:rPr>
              <a:t>+= $(this).</a:t>
            </a:r>
            <a:r>
              <a:rPr lang="en-US" altLang="zh-CN" sz="1800" dirty="0" err="1">
                <a:solidFill>
                  <a:srgbClr val="FF0000"/>
                </a:solidFill>
              </a:rPr>
              <a:t>val</a:t>
            </a:r>
            <a:r>
              <a:rPr lang="en-US" altLang="zh-CN" sz="1800" dirty="0">
                <a:solidFill>
                  <a:srgbClr val="FF0000"/>
                </a:solidFill>
              </a:rPr>
              <a:t>() +" "; 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});</a:t>
            </a:r>
            <a:endParaRPr lang="en-US" altLang="zh-CN" sz="18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+="</a:t>
            </a:r>
            <a:r>
              <a:rPr lang="zh-CN" altLang="en-US" sz="1800" dirty="0">
                <a:ea typeface="黑体" panose="02010609060101010101" pitchFamily="49" charset="-122"/>
              </a:rPr>
              <a:t>爱好：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 err="1">
                <a:ea typeface="黑体" panose="02010609060101010101" pitchFamily="49" charset="-122"/>
              </a:rPr>
              <a:t>selstr</a:t>
            </a:r>
            <a:r>
              <a:rPr lang="en-US" altLang="zh-CN" sz="1800" dirty="0">
                <a:ea typeface="黑体" panose="02010609060101010101" pitchFamily="49" charset="-122"/>
              </a:rPr>
              <a:t>+"\n";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+="</a:t>
            </a:r>
            <a:r>
              <a:rPr lang="zh-CN" altLang="en-US" sz="1800" dirty="0">
                <a:ea typeface="黑体" panose="02010609060101010101" pitchFamily="49" charset="-122"/>
              </a:rPr>
              <a:t>专业：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$("#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speciality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").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val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()</a:t>
            </a:r>
            <a:r>
              <a:rPr lang="en-US" altLang="zh-CN" sz="1800" dirty="0">
                <a:ea typeface="黑体" panose="02010609060101010101" pitchFamily="49" charset="-122"/>
              </a:rPr>
              <a:t>+"\n";</a:t>
            </a:r>
          </a:p>
          <a:p>
            <a:pPr>
              <a:spcAft>
                <a:spcPts val="600"/>
              </a:spcAft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selstr</a:t>
            </a:r>
            <a:r>
              <a:rPr lang="en-US" altLang="zh-CN" sz="1800" dirty="0">
                <a:ea typeface="黑体" panose="02010609060101010101" pitchFamily="49" charset="-122"/>
              </a:rPr>
              <a:t>="";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</a:rPr>
              <a:t>$("#master </a:t>
            </a:r>
            <a:r>
              <a:rPr lang="en-US" altLang="zh-CN" sz="1800" dirty="0" err="1">
                <a:solidFill>
                  <a:srgbClr val="FF0000"/>
                </a:solidFill>
              </a:rPr>
              <a:t>option</a:t>
            </a:r>
            <a:r>
              <a:rPr lang="en-US" altLang="zh-CN" sz="1800" b="1" dirty="0" err="1">
                <a:solidFill>
                  <a:srgbClr val="FF0000"/>
                </a:solidFill>
              </a:rPr>
              <a:t>:selected</a:t>
            </a:r>
            <a:r>
              <a:rPr lang="en-US" altLang="zh-CN" sz="1800" dirty="0">
                <a:solidFill>
                  <a:srgbClr val="FF0000"/>
                </a:solidFill>
              </a:rPr>
              <a:t>").each(function(){     </a:t>
            </a:r>
          </a:p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</a:rPr>
              <a:t>selstr</a:t>
            </a:r>
            <a:r>
              <a:rPr lang="en-US" altLang="zh-CN" sz="1800" dirty="0">
                <a:solidFill>
                  <a:srgbClr val="FF0000"/>
                </a:solidFill>
              </a:rPr>
              <a:t>+= $(this).</a:t>
            </a:r>
            <a:r>
              <a:rPr lang="en-US" altLang="zh-CN" sz="1800" dirty="0" err="1">
                <a:solidFill>
                  <a:srgbClr val="FF0000"/>
                </a:solidFill>
              </a:rPr>
              <a:t>val</a:t>
            </a:r>
            <a:r>
              <a:rPr lang="en-US" altLang="zh-CN" sz="1800" dirty="0">
                <a:solidFill>
                  <a:srgbClr val="FF0000"/>
                </a:solidFill>
              </a:rPr>
              <a:t>()+" "; 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});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+="</a:t>
            </a:r>
            <a:r>
              <a:rPr lang="zh-CN" altLang="en-US" sz="1800" dirty="0">
                <a:ea typeface="黑体" panose="02010609060101010101" pitchFamily="49" charset="-122"/>
              </a:rPr>
              <a:t>特长：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 err="1">
                <a:ea typeface="黑体" panose="02010609060101010101" pitchFamily="49" charset="-122"/>
              </a:rPr>
              <a:t>selstr</a:t>
            </a:r>
            <a:r>
              <a:rPr lang="en-US" altLang="zh-CN" sz="1800" dirty="0">
                <a:ea typeface="黑体" panose="02010609060101010101" pitchFamily="49" charset="-122"/>
              </a:rPr>
              <a:t>+"\n";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+="</a:t>
            </a:r>
            <a:r>
              <a:rPr lang="zh-CN" altLang="en-US" sz="1800" dirty="0">
                <a:ea typeface="黑体" panose="02010609060101010101" pitchFamily="49" charset="-122"/>
              </a:rPr>
              <a:t>附件：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$("#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myfile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").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val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()</a:t>
            </a:r>
            <a:r>
              <a:rPr lang="en-US" altLang="zh-CN" sz="1800" dirty="0">
                <a:ea typeface="黑体" panose="02010609060101010101" pitchFamily="49" charset="-122"/>
              </a:rPr>
              <a:t>+"\n";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+="</a:t>
            </a:r>
            <a:r>
              <a:rPr lang="zh-CN" altLang="en-US" sz="1800" dirty="0">
                <a:ea typeface="黑体" panose="02010609060101010101" pitchFamily="49" charset="-122"/>
              </a:rPr>
              <a:t>简介：</a:t>
            </a:r>
            <a:r>
              <a:rPr lang="en-US" altLang="zh-CN" sz="1800" dirty="0">
                <a:ea typeface="黑体" panose="02010609060101010101" pitchFamily="49" charset="-122"/>
              </a:rPr>
              <a:t>"+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$("#resume").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val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()</a:t>
            </a:r>
            <a:r>
              <a:rPr lang="en-US" altLang="zh-CN" sz="1800" dirty="0">
                <a:ea typeface="黑体" panose="02010609060101010101" pitchFamily="49" charset="-122"/>
              </a:rPr>
              <a:t>+"\n";   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   alert(</a:t>
            </a:r>
            <a:r>
              <a:rPr lang="en-US" altLang="zh-CN" sz="1800" dirty="0" err="1">
                <a:ea typeface="黑体" panose="02010609060101010101" pitchFamily="49" charset="-122"/>
              </a:rPr>
              <a:t>str</a:t>
            </a:r>
            <a:r>
              <a:rPr lang="en-US" altLang="zh-CN" sz="1800" dirty="0">
                <a:ea typeface="黑体" panose="02010609060101010101" pitchFamily="49" charset="-122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altLang="zh-CN" sz="1800" dirty="0">
                <a:ea typeface="黑体" panose="02010609060101010101" pitchFamily="49" charset="-122"/>
              </a:rPr>
              <a:t>});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465193" y="6125294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  <p:sp>
        <p:nvSpPr>
          <p:cNvPr id="2" name="矩形 1"/>
          <p:cNvSpPr/>
          <p:nvPr/>
        </p:nvSpPr>
        <p:spPr>
          <a:xfrm>
            <a:off x="3831543" y="4734381"/>
            <a:ext cx="266203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</a:rPr>
              <a:t>:selected</a:t>
            </a:r>
            <a:r>
              <a:rPr lang="zh-CN" altLang="en-US" sz="1400" dirty="0">
                <a:latin typeface="+mn-lt"/>
                <a:ea typeface="+mn-ea"/>
              </a:rPr>
              <a:t>筛选器</a:t>
            </a:r>
            <a:endParaRPr lang="en-US" altLang="zh-CN" sz="1400" dirty="0">
              <a:latin typeface="+mn-lt"/>
              <a:ea typeface="+mn-ea"/>
            </a:endParaRPr>
          </a:p>
          <a:p>
            <a:r>
              <a:rPr lang="zh-CN" altLang="en-US" sz="1400" dirty="0">
                <a:latin typeface="+mn-lt"/>
                <a:ea typeface="+mn-ea"/>
              </a:rPr>
              <a:t>选取所有被选中的</a:t>
            </a:r>
            <a:r>
              <a:rPr lang="en-US" altLang="zh-CN" sz="1400" dirty="0">
                <a:latin typeface="+mn-lt"/>
                <a:ea typeface="+mn-ea"/>
              </a:rPr>
              <a:t>&lt;option&gt;</a:t>
            </a:r>
            <a:r>
              <a:rPr lang="zh-CN" altLang="en-US" sz="1400" dirty="0">
                <a:latin typeface="+mn-lt"/>
                <a:ea typeface="+mn-ea"/>
              </a:rPr>
              <a:t>元素</a:t>
            </a:r>
          </a:p>
        </p:txBody>
      </p:sp>
      <p:sp>
        <p:nvSpPr>
          <p:cNvPr id="12" name="矩形 11"/>
          <p:cNvSpPr/>
          <p:nvPr/>
        </p:nvSpPr>
        <p:spPr>
          <a:xfrm>
            <a:off x="6486226" y="2348880"/>
            <a:ext cx="250963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</a:rPr>
              <a:t>:checked</a:t>
            </a:r>
            <a:r>
              <a:rPr lang="zh-CN" altLang="en-US" sz="1400" dirty="0">
                <a:latin typeface="+mn-lt"/>
                <a:ea typeface="+mn-ea"/>
              </a:rPr>
              <a:t>筛选器</a:t>
            </a:r>
            <a:endParaRPr lang="en-US" altLang="zh-CN" sz="1400" dirty="0">
              <a:latin typeface="+mn-lt"/>
              <a:ea typeface="+mn-ea"/>
            </a:endParaRPr>
          </a:p>
          <a:p>
            <a:r>
              <a:rPr lang="zh-CN" altLang="en-US" sz="1400" dirty="0">
                <a:latin typeface="+mn-lt"/>
                <a:ea typeface="+mn-ea"/>
              </a:rPr>
              <a:t>所有选中的复选框或单选按钮</a:t>
            </a:r>
          </a:p>
        </p:txBody>
      </p:sp>
    </p:spTree>
    <p:extLst>
      <p:ext uri="{BB962C8B-B14F-4D97-AF65-F5344CB8AC3E}">
        <p14:creationId xmlns:p14="http://schemas.microsoft.com/office/powerpoint/2010/main" val="216585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5.4  jQuery UI</a:t>
            </a:r>
            <a:endParaRPr lang="zh-CN" altLang="en-US" sz="3200" dirty="0"/>
          </a:p>
        </p:txBody>
      </p:sp>
      <p:sp>
        <p:nvSpPr>
          <p:cNvPr id="236548" name="Rectangle 4"/>
          <p:cNvSpPr>
            <a:spLocks noGrp="1" noChangeArrowheads="1"/>
          </p:cNvSpPr>
          <p:nvPr>
            <p:ph idx="1"/>
          </p:nvPr>
        </p:nvSpPr>
        <p:spPr>
          <a:xfrm>
            <a:off x="538857" y="1701800"/>
            <a:ext cx="7057479" cy="4248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2200" dirty="0"/>
              <a:t>是一套基于</a:t>
            </a:r>
            <a:r>
              <a:rPr lang="en-US" altLang="zh-CN" sz="2200" dirty="0"/>
              <a:t>jQuery</a:t>
            </a:r>
            <a:r>
              <a:rPr lang="zh-CN" altLang="en-US" sz="2200" dirty="0"/>
              <a:t>用户界面组件集合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2200" dirty="0"/>
              <a:t>用于构建具有良好用户体验的</a:t>
            </a:r>
            <a:r>
              <a:rPr lang="en-US" altLang="zh-CN" sz="2200" dirty="0"/>
              <a:t>Web</a:t>
            </a:r>
            <a:r>
              <a:rPr lang="zh-CN" altLang="en-US" sz="2200" dirty="0"/>
              <a:t>应用程序</a:t>
            </a:r>
            <a:endParaRPr lang="en-US" altLang="zh-CN" sz="2200" dirty="0"/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2200" dirty="0"/>
              <a:t>基于</a:t>
            </a:r>
            <a:r>
              <a:rPr lang="en-US" altLang="zh-CN" sz="2200" dirty="0"/>
              <a:t>jQuery</a:t>
            </a:r>
            <a:r>
              <a:rPr lang="zh-CN" altLang="en-US" sz="2200" dirty="0"/>
              <a:t>的</a:t>
            </a:r>
            <a:r>
              <a:rPr lang="en-US" altLang="zh-CN" sz="2200" dirty="0"/>
              <a:t>UI</a:t>
            </a:r>
            <a:r>
              <a:rPr lang="zh-CN" altLang="en-US" sz="2200" dirty="0"/>
              <a:t>产品繁多，如：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1800" dirty="0"/>
              <a:t>jQuery UI</a:t>
            </a:r>
            <a:r>
              <a:rPr lang="zh-CN" altLang="en-US" sz="1800" dirty="0"/>
              <a:t>：</a:t>
            </a:r>
            <a:r>
              <a:rPr lang="en-US" altLang="zh-CN" sz="1800" dirty="0">
                <a:hlinkClick r:id="rId2"/>
              </a:rPr>
              <a:t>http://jqueryui.com/</a:t>
            </a: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√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1800" dirty="0"/>
              <a:t>jQuery </a:t>
            </a:r>
            <a:r>
              <a:rPr lang="en-US" altLang="zh-CN" sz="1800" dirty="0" err="1"/>
              <a:t>EasyUI</a:t>
            </a:r>
            <a:r>
              <a:rPr lang="zh-CN" altLang="en-US" sz="1800" dirty="0"/>
              <a:t>：</a:t>
            </a:r>
            <a:r>
              <a:rPr lang="en-US" altLang="zh-CN" sz="1800" dirty="0">
                <a:hlinkClick r:id="rId3"/>
              </a:rPr>
              <a:t>http://www.jeasyui.com/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1800" dirty="0"/>
              <a:t>jQuery </a:t>
            </a:r>
            <a:r>
              <a:rPr lang="en-US" altLang="zh-CN" sz="1800" dirty="0" err="1"/>
              <a:t>ligerUI</a:t>
            </a:r>
            <a:r>
              <a:rPr lang="zh-CN" altLang="en-US" sz="1800" dirty="0"/>
              <a:t>：</a:t>
            </a:r>
            <a:r>
              <a:rPr lang="en-US" altLang="zh-CN" sz="1800" dirty="0"/>
              <a:t> </a:t>
            </a:r>
            <a:r>
              <a:rPr lang="en-US" altLang="zh-CN" sz="1800" dirty="0">
                <a:hlinkClick r:id="rId4"/>
              </a:rPr>
              <a:t>http://www.ligerui.com/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796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3848" y="1163932"/>
            <a:ext cx="3600400" cy="6477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相关资源链接</a:t>
            </a:r>
          </a:p>
        </p:txBody>
      </p:sp>
      <p:sp>
        <p:nvSpPr>
          <p:cNvPr id="13" name="矩形 12"/>
          <p:cNvSpPr/>
          <p:nvPr/>
        </p:nvSpPr>
        <p:spPr>
          <a:xfrm>
            <a:off x="443273" y="2172141"/>
            <a:ext cx="3417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官网：</a:t>
            </a:r>
            <a:r>
              <a:rPr lang="zh-CN" altLang="en-US" sz="2200" dirty="0">
                <a:solidFill>
                  <a:srgbClr val="0000FF"/>
                </a:solidFill>
              </a:rPr>
              <a:t>http://jqueryui.com/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786" y="1190372"/>
            <a:ext cx="248602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42918" y="3260393"/>
            <a:ext cx="43444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示例：</a:t>
            </a:r>
            <a:r>
              <a:rPr lang="zh-CN" altLang="en-US" sz="2200" dirty="0">
                <a:solidFill>
                  <a:srgbClr val="FF0000"/>
                </a:solidFill>
              </a:rPr>
              <a:t>http://jqueryui.com/demos/</a:t>
            </a:r>
          </a:p>
        </p:txBody>
      </p:sp>
      <p:sp>
        <p:nvSpPr>
          <p:cNvPr id="16" name="矩形 15"/>
          <p:cNvSpPr/>
          <p:nvPr/>
        </p:nvSpPr>
        <p:spPr>
          <a:xfrm>
            <a:off x="442918" y="2716267"/>
            <a:ext cx="47051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下载：</a:t>
            </a:r>
            <a:r>
              <a:rPr lang="zh-CN" altLang="en-US" sz="2200" dirty="0">
                <a:solidFill>
                  <a:srgbClr val="0000FF"/>
                </a:solidFill>
              </a:rPr>
              <a:t>http://jqueryui.com/download/</a:t>
            </a:r>
          </a:p>
        </p:txBody>
      </p:sp>
      <p:sp>
        <p:nvSpPr>
          <p:cNvPr id="17" name="矩形 16"/>
          <p:cNvSpPr/>
          <p:nvPr/>
        </p:nvSpPr>
        <p:spPr>
          <a:xfrm>
            <a:off x="521400" y="3790201"/>
            <a:ext cx="37625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/>
              <a:t>API</a:t>
            </a:r>
            <a:r>
              <a:rPr lang="zh-CN" altLang="en-US" sz="2200" dirty="0"/>
              <a:t>：</a:t>
            </a:r>
            <a:r>
              <a:rPr lang="zh-CN" altLang="en-US" sz="2200" dirty="0">
                <a:solidFill>
                  <a:srgbClr val="FF0000"/>
                </a:solidFill>
              </a:rPr>
              <a:t>http://api.jqueryui.com/</a:t>
            </a:r>
          </a:p>
        </p:txBody>
      </p:sp>
    </p:spTree>
    <p:extLst>
      <p:ext uri="{BB962C8B-B14F-4D97-AF65-F5344CB8AC3E}">
        <p14:creationId xmlns:p14="http://schemas.microsoft.com/office/powerpoint/2010/main" val="15171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</a:t>
            </a:r>
            <a:r>
              <a:rPr lang="en-US" altLang="zh-CN" dirty="0"/>
              <a:t>jQuery</a:t>
            </a:r>
            <a:r>
              <a:rPr lang="zh-CN" altLang="en-US"/>
              <a:t>语言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83768" y="2025067"/>
            <a:ext cx="6491064" cy="1655738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jQuery</a:t>
            </a:r>
            <a:r>
              <a:rPr lang="zh-CN" altLang="en-US" sz="2400" dirty="0"/>
              <a:t>是一个快速的，简洁的</a:t>
            </a:r>
            <a:r>
              <a:rPr lang="en-US" altLang="zh-CN" sz="2400" dirty="0"/>
              <a:t>JS</a:t>
            </a:r>
            <a:r>
              <a:rPr lang="zh-CN" altLang="en-US" sz="2400" dirty="0"/>
              <a:t>库，使用户能更方便地处理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文档、事件、动画以及</a:t>
            </a:r>
            <a:r>
              <a:rPr lang="en-US" altLang="zh-CN" sz="2400" dirty="0"/>
              <a:t>AJAX</a:t>
            </a:r>
            <a:r>
              <a:rPr lang="zh-CN" altLang="en-US" sz="2400" dirty="0"/>
              <a:t>交互等。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write less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do more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712" y="2113217"/>
            <a:ext cx="1858040" cy="523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1" y="2852936"/>
            <a:ext cx="1516822" cy="19770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66590" y="4876766"/>
            <a:ext cx="1688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John </a:t>
            </a:r>
            <a:r>
              <a:rPr lang="en-US" altLang="zh-CN" sz="1600" dirty="0" err="1"/>
              <a:t>Resig</a:t>
            </a:r>
            <a:r>
              <a:rPr lang="en-US" altLang="zh-CN" sz="1600" dirty="0"/>
              <a:t> (US)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7544"/>
            <a:ext cx="8715375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95536" y="764704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jqueryui控件示例库</a:t>
            </a:r>
          </a:p>
        </p:txBody>
      </p:sp>
    </p:spTree>
    <p:extLst>
      <p:ext uri="{BB962C8B-B14F-4D97-AF65-F5344CB8AC3E}">
        <p14:creationId xmlns:p14="http://schemas.microsoft.com/office/powerpoint/2010/main" val="162160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jQuery UI</a:t>
            </a:r>
            <a:r>
              <a:rPr lang="zh-CN" altLang="en-US" sz="2400" dirty="0"/>
              <a:t>示例 </a:t>
            </a:r>
            <a:r>
              <a:rPr lang="en-US" altLang="zh-CN" sz="2400" dirty="0"/>
              <a:t>-- </a:t>
            </a:r>
            <a:r>
              <a:rPr lang="en-US" altLang="zh-CN" sz="2400" dirty="0" err="1"/>
              <a:t>datepicker</a:t>
            </a:r>
            <a:r>
              <a:rPr lang="zh-CN" altLang="en-US" sz="2400" dirty="0"/>
              <a:t>控件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8219256" cy="49464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/>
              <a:t>&lt;html&gt;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&lt;head&gt;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&lt;script </a:t>
            </a:r>
            <a:r>
              <a:rPr lang="en-US" altLang="zh-CN" sz="1600" dirty="0" err="1">
                <a:solidFill>
                  <a:srgbClr val="0000FF"/>
                </a:solidFill>
              </a:rPr>
              <a:t>src</a:t>
            </a:r>
            <a:r>
              <a:rPr lang="en-US" altLang="zh-CN" sz="1600" dirty="0">
                <a:solidFill>
                  <a:srgbClr val="0000FF"/>
                </a:solidFill>
              </a:rPr>
              <a:t>="~/jquery-ui-1.11.1.custom/external/</a:t>
            </a:r>
            <a:r>
              <a:rPr lang="en-US" altLang="zh-CN" sz="1600" dirty="0" err="1">
                <a:solidFill>
                  <a:srgbClr val="0000FF"/>
                </a:solidFill>
              </a:rPr>
              <a:t>jquery</a:t>
            </a:r>
            <a:r>
              <a:rPr lang="en-US" altLang="zh-CN" sz="1600" dirty="0">
                <a:solidFill>
                  <a:srgbClr val="0000FF"/>
                </a:solidFill>
              </a:rPr>
              <a:t>/jquery.js"&gt;&lt;/script&gt;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</a:rPr>
              <a:t>    &lt;script </a:t>
            </a:r>
            <a:r>
              <a:rPr lang="en-US" altLang="zh-CN" sz="1600" dirty="0" err="1">
                <a:solidFill>
                  <a:srgbClr val="0000FF"/>
                </a:solidFill>
              </a:rPr>
              <a:t>src</a:t>
            </a:r>
            <a:r>
              <a:rPr lang="en-US" altLang="zh-CN" sz="1600" dirty="0">
                <a:solidFill>
                  <a:srgbClr val="0000FF"/>
                </a:solidFill>
              </a:rPr>
              <a:t>="~/jquery-ui-1.11.1.custom/jquery-ui.js"&gt;&lt;/script&gt;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FF"/>
                </a:solidFill>
              </a:rPr>
              <a:t>    &lt;link </a:t>
            </a:r>
            <a:r>
              <a:rPr lang="en-US" altLang="zh-CN" sz="1600" dirty="0" err="1">
                <a:solidFill>
                  <a:srgbClr val="0000FF"/>
                </a:solidFill>
              </a:rPr>
              <a:t>href</a:t>
            </a:r>
            <a:r>
              <a:rPr lang="en-US" altLang="zh-CN" sz="1600" dirty="0">
                <a:solidFill>
                  <a:srgbClr val="0000FF"/>
                </a:solidFill>
              </a:rPr>
              <a:t>="~/jquery-ui-1.11.1.custom/jquery-ui.css" </a:t>
            </a:r>
            <a:r>
              <a:rPr lang="en-US" altLang="zh-CN" sz="1600" dirty="0" err="1">
                <a:solidFill>
                  <a:srgbClr val="0000FF"/>
                </a:solidFill>
              </a:rPr>
              <a:t>rel</a:t>
            </a:r>
            <a:r>
              <a:rPr lang="en-US" altLang="zh-CN" sz="1600" dirty="0">
                <a:solidFill>
                  <a:srgbClr val="0000FF"/>
                </a:solidFill>
              </a:rPr>
              <a:t>="</a:t>
            </a:r>
            <a:r>
              <a:rPr lang="en-US" altLang="zh-CN" sz="1600" dirty="0" err="1">
                <a:solidFill>
                  <a:srgbClr val="0000FF"/>
                </a:solidFill>
              </a:rPr>
              <a:t>stylesheet</a:t>
            </a:r>
            <a:r>
              <a:rPr lang="en-US" altLang="zh-CN" sz="1600" dirty="0">
                <a:solidFill>
                  <a:srgbClr val="0000FF"/>
                </a:solidFill>
              </a:rPr>
              <a:t>"&gt;</a:t>
            </a:r>
            <a:endParaRPr lang="zh-CN" altLang="en-US" sz="16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</a:t>
            </a:r>
            <a:r>
              <a:rPr lang="zh-CN" altLang="en-US" sz="1600" dirty="0">
                <a:solidFill>
                  <a:srgbClr val="FF0000"/>
                </a:solidFill>
              </a:rPr>
              <a:t>&lt;script&gt;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        $(document).ready(function () {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                </a:t>
            </a:r>
            <a:r>
              <a:rPr lang="zh-CN" altLang="en-US" sz="1600" dirty="0"/>
              <a:t>$("#dp").datepicker( {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                dateFormat: "yy-mm-dd",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                inline: true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            } );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         });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    &lt;/script&gt;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&lt;/head&gt;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&lt;body&gt;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 </a:t>
            </a:r>
            <a:r>
              <a:rPr lang="zh-CN" altLang="en-US" sz="1600" dirty="0">
                <a:solidFill>
                  <a:srgbClr val="FF0000"/>
                </a:solidFill>
              </a:rPr>
              <a:t>日期: &lt;input type="text" id="dp"&gt;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&lt;/body&gt;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&lt;/html&gt;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2555776" y="4082587"/>
            <a:ext cx="336176" cy="1317812"/>
          </a:xfrm>
          <a:custGeom>
            <a:avLst/>
            <a:gdLst>
              <a:gd name="connsiteX0" fmla="*/ 336176 w 336176"/>
              <a:gd name="connsiteY0" fmla="*/ 0 h 1317812"/>
              <a:gd name="connsiteX1" fmla="*/ 67235 w 336176"/>
              <a:gd name="connsiteY1" fmla="*/ 685800 h 1317812"/>
              <a:gd name="connsiteX2" fmla="*/ 228600 w 336176"/>
              <a:gd name="connsiteY2" fmla="*/ 658906 h 1317812"/>
              <a:gd name="connsiteX3" fmla="*/ 0 w 336176"/>
              <a:gd name="connsiteY3" fmla="*/ 1317812 h 131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176" h="1317812">
                <a:moveTo>
                  <a:pt x="336176" y="0"/>
                </a:moveTo>
                <a:cubicBezTo>
                  <a:pt x="210670" y="287991"/>
                  <a:pt x="85164" y="575982"/>
                  <a:pt x="67235" y="685800"/>
                </a:cubicBezTo>
                <a:cubicBezTo>
                  <a:pt x="49306" y="795618"/>
                  <a:pt x="239806" y="553571"/>
                  <a:pt x="228600" y="658906"/>
                </a:cubicBezTo>
                <a:cubicBezTo>
                  <a:pt x="217394" y="764241"/>
                  <a:pt x="47065" y="1228165"/>
                  <a:pt x="0" y="1317812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2060302"/>
            <a:ext cx="6840760" cy="792088"/>
          </a:xfrm>
          <a:prstGeom prst="rect">
            <a:avLst/>
          </a:prstGeom>
          <a:solidFill>
            <a:srgbClr val="CCFFFF">
              <a:alpha val="10000"/>
            </a:srgbClr>
          </a:solidFill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72200" y="1618655"/>
            <a:ext cx="250741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首先要加载</a:t>
            </a:r>
            <a:r>
              <a:rPr lang="en-US" altLang="zh-CN" sz="1400" dirty="0" err="1"/>
              <a:t>jQueryUI</a:t>
            </a:r>
            <a:r>
              <a:rPr lang="zh-CN" altLang="en-US" sz="1400" dirty="0"/>
              <a:t>相关文件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365376" y="1751059"/>
            <a:ext cx="981636" cy="287575"/>
          </a:xfrm>
          <a:custGeom>
            <a:avLst/>
            <a:gdLst>
              <a:gd name="connsiteX0" fmla="*/ 0 w 981636"/>
              <a:gd name="connsiteY0" fmla="*/ 287575 h 287575"/>
              <a:gd name="connsiteX1" fmla="*/ 376518 w 981636"/>
              <a:gd name="connsiteY1" fmla="*/ 5187 h 287575"/>
              <a:gd name="connsiteX2" fmla="*/ 712695 w 981636"/>
              <a:gd name="connsiteY2" fmla="*/ 99316 h 287575"/>
              <a:gd name="connsiteX3" fmla="*/ 981636 w 981636"/>
              <a:gd name="connsiteY3" fmla="*/ 32081 h 28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6" h="287575">
                <a:moveTo>
                  <a:pt x="0" y="287575"/>
                </a:moveTo>
                <a:cubicBezTo>
                  <a:pt x="128867" y="162069"/>
                  <a:pt x="257735" y="36564"/>
                  <a:pt x="376518" y="5187"/>
                </a:cubicBezTo>
                <a:cubicBezTo>
                  <a:pt x="495301" y="-26190"/>
                  <a:pt x="611842" y="94834"/>
                  <a:pt x="712695" y="99316"/>
                </a:cubicBezTo>
                <a:cubicBezTo>
                  <a:pt x="813548" y="103798"/>
                  <a:pt x="897592" y="67939"/>
                  <a:pt x="981636" y="3208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27984" y="3631614"/>
            <a:ext cx="381867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jQueryUI</a:t>
            </a:r>
            <a:r>
              <a:rPr lang="zh-CN" altLang="en-US" sz="1400" dirty="0"/>
              <a:t>编程语法详见 </a:t>
            </a:r>
            <a:r>
              <a:rPr lang="en-US" altLang="zh-CN" sz="1400" dirty="0"/>
              <a:t>http://api.jqueryui.com/</a:t>
            </a:r>
          </a:p>
        </p:txBody>
      </p:sp>
      <p:sp>
        <p:nvSpPr>
          <p:cNvPr id="12" name="矩形 11"/>
          <p:cNvSpPr/>
          <p:nvPr/>
        </p:nvSpPr>
        <p:spPr>
          <a:xfrm>
            <a:off x="1405898" y="3401014"/>
            <a:ext cx="2734054" cy="1080666"/>
          </a:xfrm>
          <a:prstGeom prst="rect">
            <a:avLst/>
          </a:prstGeom>
          <a:solidFill>
            <a:schemeClr val="accent6">
              <a:alpha val="10000"/>
            </a:schemeClr>
          </a:solidFill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12558" y="4724598"/>
            <a:ext cx="1368153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将一个文本框变成了日历框</a:t>
            </a:r>
            <a:endParaRPr lang="en-US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4280711" y="5527990"/>
            <a:ext cx="4591163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注意：</a:t>
            </a:r>
            <a:endParaRPr lang="en-US" altLang="zh-CN" sz="1400" dirty="0"/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zh-CN" altLang="en-US" sz="1400" dirty="0"/>
              <a:t>将</a:t>
            </a:r>
            <a:r>
              <a:rPr lang="en-US" altLang="zh-CN" sz="1400" dirty="0"/>
              <a:t>jquery-ui-1.11.1.custom</a:t>
            </a:r>
            <a:r>
              <a:rPr lang="zh-CN" altLang="en-US" sz="1400" dirty="0"/>
              <a:t>文件夹拖放到项目根目录下。</a:t>
            </a:r>
            <a:endParaRPr lang="en-US" altLang="zh-CN" sz="1400" dirty="0"/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zh-CN" altLang="en-US" sz="1400" dirty="0"/>
              <a:t>将</a:t>
            </a:r>
            <a:r>
              <a:rPr lang="en-US" altLang="zh-CN" sz="1400" dirty="0"/>
              <a:t>_</a:t>
            </a:r>
            <a:r>
              <a:rPr lang="en-US" altLang="zh-CN" sz="1400" dirty="0" err="1"/>
              <a:t>Layout.cshtml</a:t>
            </a:r>
            <a:r>
              <a:rPr lang="zh-CN" altLang="en-US" sz="1400" dirty="0"/>
              <a:t>布局中的</a:t>
            </a:r>
            <a:r>
              <a:rPr lang="en-US" altLang="zh-CN" sz="1400" dirty="0"/>
              <a:t>@Scripts.Render(“~/bundles/</a:t>
            </a:r>
            <a:r>
              <a:rPr lang="en-US" altLang="zh-CN" sz="1400" dirty="0" err="1"/>
              <a:t>jquery</a:t>
            </a:r>
            <a:r>
              <a:rPr lang="en-US" altLang="zh-CN" sz="1400" dirty="0"/>
              <a:t>”)</a:t>
            </a:r>
            <a:r>
              <a:rPr lang="zh-CN" altLang="en-US" sz="1400" dirty="0"/>
              <a:t>移到</a:t>
            </a:r>
            <a:r>
              <a:rPr lang="en-US" altLang="zh-CN" sz="1400" dirty="0"/>
              <a:t>&lt;head&gt;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r>
              <a:rPr lang="zh-CN" altLang="en-US" sz="1400"/>
              <a:t>或注释</a:t>
            </a:r>
            <a:r>
              <a:rPr lang="zh-CN" altLang="en-US" sz="1400" dirty="0"/>
              <a:t>掉：</a:t>
            </a:r>
            <a:r>
              <a:rPr lang="en-US" altLang="zh-CN" sz="1400" dirty="0"/>
              <a:t>@*@Scripts.Render("~/bundles/</a:t>
            </a:r>
            <a:r>
              <a:rPr lang="en-US" altLang="zh-CN" sz="1400" dirty="0" err="1"/>
              <a:t>jquery</a:t>
            </a:r>
            <a:r>
              <a:rPr lang="en-US" altLang="zh-CN" sz="1400" dirty="0"/>
              <a:t>")*@</a:t>
            </a:r>
          </a:p>
        </p:txBody>
      </p:sp>
    </p:spTree>
    <p:extLst>
      <p:ext uri="{BB962C8B-B14F-4D97-AF65-F5344CB8AC3E}">
        <p14:creationId xmlns:p14="http://schemas.microsoft.com/office/powerpoint/2010/main" val="376233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运行情况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844824"/>
            <a:ext cx="5010150" cy="4352925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5193" y="6125294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5298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5.5  jQuery Ajax</a:t>
            </a:r>
            <a:endParaRPr lang="zh-CN" altLang="en-US" sz="3200" dirty="0"/>
          </a:p>
        </p:txBody>
      </p:sp>
      <p:sp>
        <p:nvSpPr>
          <p:cNvPr id="236548" name="Rectangle 4"/>
          <p:cNvSpPr>
            <a:spLocks noGrp="1" noChangeArrowheads="1"/>
          </p:cNvSpPr>
          <p:nvPr>
            <p:ph idx="1"/>
          </p:nvPr>
        </p:nvSpPr>
        <p:spPr>
          <a:xfrm>
            <a:off x="538857" y="1701800"/>
            <a:ext cx="7993583" cy="4248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2400" dirty="0"/>
              <a:t>Ajax</a:t>
            </a:r>
            <a:r>
              <a:rPr lang="zh-CN" altLang="en-US" sz="2400" dirty="0"/>
              <a:t>允许浏览器与服务器通信而无需刷新整个页面（即局部刷新）。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2400" dirty="0"/>
              <a:t>jQuery</a:t>
            </a:r>
            <a:r>
              <a:rPr lang="zh-CN" altLang="en-US" sz="2400" dirty="0"/>
              <a:t>使用 </a:t>
            </a:r>
            <a:r>
              <a:rPr lang="en-US" altLang="zh-CN" sz="2400" dirty="0" err="1"/>
              <a:t>ajax</a:t>
            </a:r>
            <a:r>
              <a:rPr lang="en-US" altLang="zh-CN" sz="2400" dirty="0"/>
              <a:t>()</a:t>
            </a:r>
            <a:r>
              <a:rPr lang="zh-CN" altLang="en-US" sz="2400" dirty="0"/>
              <a:t>方法通过 </a:t>
            </a:r>
            <a:r>
              <a:rPr lang="en-US" altLang="zh-CN" sz="2400" dirty="0"/>
              <a:t>HTTP </a:t>
            </a:r>
            <a:r>
              <a:rPr lang="zh-CN" altLang="en-US" sz="2400" dirty="0"/>
              <a:t>请求加载远程数据。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463925"/>
            <a:ext cx="2752725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811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3068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jQuery Ajax</a:t>
            </a:r>
            <a:r>
              <a:rPr lang="zh-CN" altLang="en-US" sz="2400" dirty="0"/>
              <a:t>代码示例（前端）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idx="1"/>
          </p:nvPr>
        </p:nvSpPr>
        <p:spPr>
          <a:xfrm>
            <a:off x="538857" y="1340768"/>
            <a:ext cx="8281615" cy="53285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dirty="0"/>
              <a:t>姓名</a:t>
            </a:r>
            <a:r>
              <a:rPr lang="en-US" altLang="zh-CN" sz="1600" dirty="0"/>
              <a:t>: &lt;input type="text" id="username"&gt;  </a:t>
            </a:r>
            <a:r>
              <a:rPr lang="en-US" altLang="zh-CN" sz="1600" dirty="0">
                <a:solidFill>
                  <a:srgbClr val="FF0000"/>
                </a:solidFill>
              </a:rPr>
              <a:t>&lt;span id="result" style="</a:t>
            </a:r>
            <a:r>
              <a:rPr lang="en-US" altLang="zh-CN" sz="1600" dirty="0" err="1">
                <a:solidFill>
                  <a:srgbClr val="FF0000"/>
                </a:solidFill>
              </a:rPr>
              <a:t>color:red</a:t>
            </a:r>
            <a:r>
              <a:rPr lang="en-US" altLang="zh-CN" sz="1600" dirty="0">
                <a:solidFill>
                  <a:srgbClr val="FF0000"/>
                </a:solidFill>
              </a:rPr>
              <a:t>;"&gt;&lt;/span&gt;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/&gt; </a:t>
            </a:r>
            <a:r>
              <a:rPr lang="en-US" altLang="zh-CN" sz="1600" dirty="0">
                <a:solidFill>
                  <a:srgbClr val="0000FF"/>
                </a:solidFill>
              </a:rPr>
              <a:t>&lt;a </a:t>
            </a:r>
            <a:r>
              <a:rPr lang="en-US" altLang="zh-CN" sz="1600" dirty="0" err="1">
                <a:solidFill>
                  <a:srgbClr val="0000FF"/>
                </a:solidFill>
              </a:rPr>
              <a:t>href</a:t>
            </a:r>
            <a:r>
              <a:rPr lang="en-US" altLang="zh-CN" sz="1600" dirty="0">
                <a:solidFill>
                  <a:srgbClr val="0000FF"/>
                </a:solidFill>
              </a:rPr>
              <a:t>="#" id="check"&gt;</a:t>
            </a:r>
            <a:r>
              <a:rPr lang="zh-CN" altLang="en-US" sz="1600" dirty="0">
                <a:solidFill>
                  <a:srgbClr val="0000FF"/>
                </a:solidFill>
              </a:rPr>
              <a:t>检测</a:t>
            </a:r>
            <a:r>
              <a:rPr lang="en-US" altLang="zh-CN" sz="1600" dirty="0">
                <a:solidFill>
                  <a:srgbClr val="0000FF"/>
                </a:solidFill>
              </a:rPr>
              <a:t>&lt;/a&gt;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&lt;script&gt;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    $(document).ready(function () 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FF"/>
                </a:solidFill>
              </a:rPr>
              <a:t>$("#check").click(function () 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</a:rPr>
              <a:t> username = $("#username").</a:t>
            </a:r>
            <a:r>
              <a:rPr lang="en-US" altLang="zh-CN" sz="1600" dirty="0" err="1">
                <a:solidFill>
                  <a:srgbClr val="FF0000"/>
                </a:solidFill>
              </a:rPr>
              <a:t>val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            </a:t>
            </a:r>
            <a:r>
              <a:rPr lang="en-US" altLang="zh-CN" sz="1600" b="1" dirty="0"/>
              <a:t>$.</a:t>
            </a:r>
            <a:r>
              <a:rPr lang="en-US" altLang="zh-CN" sz="1600" b="1" dirty="0" err="1"/>
              <a:t>ajax</a:t>
            </a:r>
            <a:r>
              <a:rPr lang="en-US" altLang="zh-CN" sz="1600" b="1" dirty="0"/>
              <a:t>({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/>
              <a:t>                type: "post",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以</a:t>
            </a:r>
            <a:r>
              <a:rPr lang="en-US" altLang="zh-CN" sz="1600" dirty="0"/>
              <a:t>post</a:t>
            </a:r>
            <a:r>
              <a:rPr lang="zh-CN" altLang="en-US" sz="1600" dirty="0"/>
              <a:t>方式与后台沟通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/>
              <a:t>                </a:t>
            </a:r>
            <a:r>
              <a:rPr lang="en-US" altLang="zh-CN" sz="1600" b="1" dirty="0"/>
              <a:t>url:</a:t>
            </a:r>
            <a:r>
              <a:rPr lang="en-US" altLang="zh-CN" sz="1600" b="1" dirty="0">
                <a:solidFill>
                  <a:srgbClr val="FF0000"/>
                </a:solidFill>
              </a:rPr>
              <a:t> "</a:t>
            </a:r>
            <a:r>
              <a:rPr lang="en-US" altLang="zh-CN" sz="1600" b="1" dirty="0" err="1">
                <a:solidFill>
                  <a:srgbClr val="FF0000"/>
                </a:solidFill>
              </a:rPr>
              <a:t>CheckUsername</a:t>
            </a:r>
            <a:r>
              <a:rPr lang="en-US" altLang="zh-CN" sz="1600" b="1" dirty="0">
                <a:solidFill>
                  <a:srgbClr val="FF0000"/>
                </a:solidFill>
              </a:rPr>
              <a:t>",</a:t>
            </a:r>
            <a:r>
              <a:rPr lang="en-US" altLang="zh-CN" sz="1600" b="1" dirty="0"/>
              <a:t>	</a:t>
            </a:r>
            <a:r>
              <a:rPr lang="en-US" altLang="zh-CN" sz="1600" dirty="0"/>
              <a:t>//</a:t>
            </a:r>
            <a:r>
              <a:rPr lang="zh-CN" altLang="en-US" sz="1600" dirty="0"/>
              <a:t>调用</a:t>
            </a:r>
            <a:r>
              <a:rPr lang="en-US" altLang="zh-CN" sz="1600" dirty="0"/>
              <a:t>action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dataType</a:t>
            </a:r>
            <a:r>
              <a:rPr lang="en-US" altLang="zh-CN" sz="1600" b="1" dirty="0"/>
              <a:t>: "html",	     </a:t>
            </a:r>
            <a:r>
              <a:rPr lang="en-US" altLang="zh-CN" sz="1600" dirty="0"/>
              <a:t>//</a:t>
            </a:r>
            <a:r>
              <a:rPr lang="zh-CN" altLang="en-US" sz="1600" dirty="0"/>
              <a:t>从</a:t>
            </a:r>
            <a:r>
              <a:rPr lang="en-US" altLang="zh-CN" sz="1600" dirty="0"/>
              <a:t>action</a:t>
            </a:r>
            <a:r>
              <a:rPr lang="zh-CN" altLang="en-US" sz="1600" dirty="0"/>
              <a:t>返回的值以</a:t>
            </a:r>
            <a:r>
              <a:rPr lang="en-US" altLang="zh-CN" sz="1600" dirty="0"/>
              <a:t>html</a:t>
            </a:r>
            <a:r>
              <a:rPr lang="zh-CN" altLang="en-US" sz="1600" dirty="0"/>
              <a:t>方式解释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/>
              <a:t>                </a:t>
            </a:r>
            <a:r>
              <a:rPr lang="en-US" altLang="zh-CN" sz="1600" b="1" dirty="0"/>
              <a:t>data: </a:t>
            </a:r>
            <a:r>
              <a:rPr lang="en-US" altLang="zh-CN" sz="1600" b="1" dirty="0">
                <a:solidFill>
                  <a:srgbClr val="FF0000"/>
                </a:solidFill>
              </a:rPr>
              <a:t>"username=" + username,</a:t>
            </a:r>
            <a:r>
              <a:rPr lang="en-US" altLang="zh-CN" sz="1600" b="1" dirty="0"/>
              <a:t> 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传送的数据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/>
              <a:t>                </a:t>
            </a:r>
            <a:r>
              <a:rPr lang="en-US" altLang="zh-CN" sz="1600" b="1" dirty="0"/>
              <a:t>success: function (</a:t>
            </a:r>
            <a:r>
              <a:rPr lang="en-US" altLang="zh-CN" sz="1600" b="1" dirty="0" err="1"/>
              <a:t>msg</a:t>
            </a:r>
            <a:r>
              <a:rPr lang="en-US" altLang="zh-CN" sz="1600" b="1" dirty="0"/>
              <a:t>) {	     </a:t>
            </a:r>
            <a:r>
              <a:rPr lang="en-US" altLang="zh-CN" sz="1600" dirty="0"/>
              <a:t> //</a:t>
            </a:r>
            <a:r>
              <a:rPr lang="zh-CN" altLang="en-US" sz="1600" dirty="0"/>
              <a:t>如果调用成功</a:t>
            </a:r>
            <a:r>
              <a:rPr lang="zh-CN" altLang="en-US" sz="1600" b="1" dirty="0"/>
              <a:t>                   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/>
              <a:t>                    </a:t>
            </a:r>
            <a:r>
              <a:rPr lang="en-US" altLang="zh-CN" sz="1600" b="1" dirty="0"/>
              <a:t>$('#result').html(</a:t>
            </a:r>
            <a:r>
              <a:rPr lang="en-US" altLang="zh-CN" sz="1600" b="1" dirty="0" err="1"/>
              <a:t>msg</a:t>
            </a:r>
            <a:r>
              <a:rPr lang="en-US" altLang="zh-CN" sz="1600" b="1" dirty="0"/>
              <a:t>);    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显示</a:t>
            </a:r>
            <a:r>
              <a:rPr lang="en-US" altLang="zh-CN" sz="1600" dirty="0"/>
              <a:t>action</a:t>
            </a:r>
            <a:r>
              <a:rPr lang="zh-CN" altLang="en-US" sz="1600" dirty="0"/>
              <a:t>返回值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/>
              <a:t>                </a:t>
            </a:r>
            <a:r>
              <a:rPr lang="en-US" altLang="zh-CN" sz="1600" b="1" dirty="0"/>
              <a:t>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            });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</a:rPr>
              <a:t>        });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    });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dirty="0"/>
              <a:t>&lt;/script&gt;</a:t>
            </a:r>
          </a:p>
        </p:txBody>
      </p:sp>
      <p:sp>
        <p:nvSpPr>
          <p:cNvPr id="4" name="矩形 3"/>
          <p:cNvSpPr/>
          <p:nvPr/>
        </p:nvSpPr>
        <p:spPr>
          <a:xfrm>
            <a:off x="8080000" y="1073332"/>
            <a:ext cx="90281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前端代码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102169" y="3271537"/>
            <a:ext cx="144016" cy="2376264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587" y="4305780"/>
            <a:ext cx="893193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Ajax</a:t>
            </a:r>
            <a:r>
              <a:rPr lang="zh-CN" altLang="en-US" sz="14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74398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7084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jQuery Ajax</a:t>
            </a:r>
            <a:r>
              <a:rPr lang="zh-CN" altLang="en-US" sz="2400" dirty="0"/>
              <a:t>代码示例（后端）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idx="1"/>
          </p:nvPr>
        </p:nvSpPr>
        <p:spPr>
          <a:xfrm>
            <a:off x="538857" y="1556792"/>
            <a:ext cx="8281615" cy="266429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public string </a:t>
            </a:r>
            <a:r>
              <a:rPr lang="en-US" altLang="zh-CN" sz="2000" dirty="0" err="1"/>
              <a:t>CheckUsername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string username</a:t>
            </a:r>
            <a:r>
              <a:rPr lang="en-US" altLang="zh-CN" sz="2000" dirty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{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      if(</a:t>
            </a:r>
            <a:r>
              <a:rPr lang="en-US" altLang="zh-CN" sz="2000" dirty="0" err="1"/>
              <a:t>username.Equals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wustzz</a:t>
            </a:r>
            <a:r>
              <a:rPr lang="en-US" altLang="zh-CN" sz="2000" dirty="0"/>
              <a:t>"))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          return "</a:t>
            </a:r>
            <a:r>
              <a:rPr lang="zh-CN" altLang="en-US" sz="2000" dirty="0"/>
              <a:t>检查通过</a:t>
            </a:r>
            <a:r>
              <a:rPr lang="en-US" altLang="zh-CN" sz="2000" dirty="0"/>
              <a:t>";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      else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          return "</a:t>
            </a:r>
            <a:r>
              <a:rPr lang="zh-CN" altLang="en-US" sz="2000" dirty="0"/>
              <a:t>没有通过</a:t>
            </a:r>
            <a:r>
              <a:rPr lang="en-US" altLang="zh-CN" sz="2000" dirty="0"/>
              <a:t>";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7884368" y="1289356"/>
            <a:ext cx="108234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控制器代码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69249" y="609329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095711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200" y="765175"/>
            <a:ext cx="8496300" cy="5872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+mn-lt"/>
                <a:ea typeface="+mj-ea"/>
              </a:rPr>
              <a:t>&lt;style type="text/</a:t>
            </a:r>
            <a:r>
              <a:rPr lang="en-US" altLang="zh-CN" sz="1600" dirty="0" err="1">
                <a:solidFill>
                  <a:srgbClr val="C00000"/>
                </a:solidFill>
                <a:latin typeface="+mn-lt"/>
                <a:ea typeface="+mj-ea"/>
              </a:rPr>
              <a:t>css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+mj-ea"/>
              </a:rPr>
              <a:t>"&gt;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body { font-size:12px;}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form div { margin:5px 0;}  </a:t>
            </a:r>
            <a:r>
              <a:rPr lang="en-US" altLang="zh-CN" sz="1600" dirty="0">
                <a:solidFill>
                  <a:srgbClr val="0000FF"/>
                </a:solidFill>
                <a:latin typeface="+mn-lt"/>
                <a:ea typeface="+mj-ea"/>
              </a:rPr>
              <a:t>/*</a:t>
            </a:r>
            <a:r>
              <a:rPr lang="zh-CN" altLang="en-US" sz="1600" dirty="0">
                <a:solidFill>
                  <a:srgbClr val="0000FF"/>
                </a:solidFill>
                <a:latin typeface="+mn-lt"/>
                <a:ea typeface="+mj-ea"/>
              </a:rPr>
              <a:t>上、下边距是</a:t>
            </a:r>
            <a:r>
              <a:rPr lang="en-US" altLang="zh-CN" sz="1600" dirty="0">
                <a:solidFill>
                  <a:srgbClr val="0000FF"/>
                </a:solidFill>
                <a:latin typeface="+mn-lt"/>
                <a:ea typeface="+mj-ea"/>
              </a:rPr>
              <a:t>5px </a:t>
            </a:r>
            <a:r>
              <a:rPr lang="zh-CN" altLang="en-US" sz="1600" dirty="0">
                <a:solidFill>
                  <a:srgbClr val="0000FF"/>
                </a:solidFill>
                <a:latin typeface="+mn-lt"/>
                <a:ea typeface="+mj-ea"/>
              </a:rPr>
              <a:t>左、右边距是 </a:t>
            </a:r>
            <a:r>
              <a:rPr lang="en-US" altLang="zh-CN" sz="1600" dirty="0">
                <a:solidFill>
                  <a:srgbClr val="0000FF"/>
                </a:solidFill>
                <a:latin typeface="+mn-lt"/>
                <a:ea typeface="+mj-ea"/>
              </a:rPr>
              <a:t>0px*/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.</a:t>
            </a:r>
            <a:r>
              <a:rPr lang="en-US" altLang="zh-CN" sz="1600" dirty="0" err="1">
                <a:latin typeface="+mn-lt"/>
                <a:ea typeface="+mj-ea"/>
              </a:rPr>
              <a:t>int</a:t>
            </a:r>
            <a:r>
              <a:rPr lang="en-US" altLang="zh-CN" sz="1600" dirty="0">
                <a:latin typeface="+mn-lt"/>
                <a:ea typeface="+mj-ea"/>
              </a:rPr>
              <a:t> label { </a:t>
            </a:r>
            <a:r>
              <a:rPr lang="en-US" altLang="zh-CN" sz="1600" dirty="0" err="1">
                <a:latin typeface="+mn-lt"/>
                <a:ea typeface="+mj-ea"/>
              </a:rPr>
              <a:t>float:left</a:t>
            </a:r>
            <a:r>
              <a:rPr lang="en-US" altLang="zh-CN" sz="1600" dirty="0">
                <a:latin typeface="+mn-lt"/>
                <a:ea typeface="+mj-ea"/>
              </a:rPr>
              <a:t>; width:100px; </a:t>
            </a:r>
            <a:r>
              <a:rPr lang="en-US" altLang="zh-CN" sz="1600" dirty="0" err="1">
                <a:latin typeface="+mn-lt"/>
                <a:ea typeface="+mj-ea"/>
              </a:rPr>
              <a:t>text-align:right</a:t>
            </a:r>
            <a:r>
              <a:rPr lang="en-US" altLang="zh-CN" sz="1600" dirty="0">
                <a:latin typeface="+mn-lt"/>
                <a:ea typeface="+mj-ea"/>
              </a:rPr>
              <a:t>;}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.</a:t>
            </a:r>
            <a:r>
              <a:rPr lang="en-US" altLang="zh-CN" sz="1600" dirty="0" err="1">
                <a:latin typeface="+mn-lt"/>
                <a:ea typeface="+mj-ea"/>
              </a:rPr>
              <a:t>int</a:t>
            </a:r>
            <a:r>
              <a:rPr lang="en-US" altLang="zh-CN" sz="1600" dirty="0">
                <a:latin typeface="+mn-lt"/>
                <a:ea typeface="+mj-ea"/>
              </a:rPr>
              <a:t> input { border:1px solid ;}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.sub { padding-left:100px;}   </a:t>
            </a:r>
            <a:r>
              <a:rPr lang="en-US" altLang="zh-CN" sz="1600" dirty="0">
                <a:solidFill>
                  <a:srgbClr val="0000FF"/>
                </a:solidFill>
                <a:latin typeface="+mn-lt"/>
                <a:ea typeface="+mj-ea"/>
              </a:rPr>
              <a:t>/*</a:t>
            </a:r>
            <a:r>
              <a:rPr lang="zh-CN" altLang="en-US" sz="1600" dirty="0">
                <a:solidFill>
                  <a:srgbClr val="0000FF"/>
                </a:solidFill>
                <a:latin typeface="+mn-lt"/>
                <a:ea typeface="+mj-ea"/>
              </a:rPr>
              <a:t>设置元素左内边距</a:t>
            </a:r>
            <a:r>
              <a:rPr lang="en-US" altLang="zh-CN" sz="1600" dirty="0">
                <a:solidFill>
                  <a:srgbClr val="0000FF"/>
                </a:solidFill>
                <a:latin typeface="+mn-lt"/>
                <a:ea typeface="+mj-ea"/>
              </a:rPr>
              <a:t>*/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defRPr/>
            </a:pPr>
            <a:r>
              <a:rPr lang="en-US" altLang="zh-CN" sz="1600" dirty="0">
                <a:latin typeface="+mn-lt"/>
                <a:ea typeface="+mj-ea"/>
              </a:rPr>
              <a:t>.sub input { margin-right:10px; }</a:t>
            </a:r>
            <a:r>
              <a:rPr lang="en-US" altLang="zh-CN" sz="1600" dirty="0">
                <a:solidFill>
                  <a:srgbClr val="0000FF"/>
                </a:solidFill>
                <a:latin typeface="+mn-lt"/>
                <a:ea typeface="+mj-ea"/>
              </a:rPr>
              <a:t>    /*</a:t>
            </a:r>
            <a:r>
              <a:rPr lang="zh-CN" altLang="en-US" sz="1600" dirty="0">
                <a:solidFill>
                  <a:srgbClr val="0000FF"/>
                </a:solidFill>
                <a:latin typeface="+mn-lt"/>
                <a:ea typeface="+mj-ea"/>
              </a:rPr>
              <a:t>设置元素的右外边距</a:t>
            </a:r>
            <a:r>
              <a:rPr lang="en-US" altLang="zh-CN" sz="1600" dirty="0">
                <a:solidFill>
                  <a:srgbClr val="0000FF"/>
                </a:solidFill>
                <a:latin typeface="+mn-lt"/>
                <a:ea typeface="+mj-ea"/>
              </a:rPr>
              <a:t>*/</a:t>
            </a:r>
            <a:endParaRPr lang="en-US" altLang="zh-CN" sz="1600" dirty="0">
              <a:latin typeface="+mn-lt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.</a:t>
            </a:r>
            <a:r>
              <a:rPr lang="en-US" altLang="zh-CN" sz="1600" dirty="0" err="1">
                <a:latin typeface="+mn-lt"/>
                <a:ea typeface="+mj-ea"/>
              </a:rPr>
              <a:t>formtips</a:t>
            </a:r>
            <a:r>
              <a:rPr lang="en-US" altLang="zh-CN" sz="1600" dirty="0">
                <a:latin typeface="+mn-lt"/>
                <a:ea typeface="+mj-ea"/>
              </a:rPr>
              <a:t>{ width: 200px;margin:2px;padding:2px;}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.</a:t>
            </a:r>
            <a:r>
              <a:rPr lang="en-US" altLang="zh-CN" sz="1600" dirty="0" err="1">
                <a:latin typeface="+mn-lt"/>
                <a:ea typeface="+mj-ea"/>
              </a:rPr>
              <a:t>onError</a:t>
            </a:r>
            <a:r>
              <a:rPr lang="en-US" altLang="zh-CN" sz="1600" dirty="0">
                <a:latin typeface="+mn-lt"/>
                <a:ea typeface="+mj-ea"/>
              </a:rPr>
              <a:t>{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j-ea"/>
              </a:rPr>
              <a:t>    background:#FFE0E9 </a:t>
            </a:r>
            <a:r>
              <a:rPr lang="en-US" altLang="zh-CN" sz="1600" dirty="0" err="1">
                <a:latin typeface="+mn-lt"/>
                <a:ea typeface="+mj-ea"/>
              </a:rPr>
              <a:t>url</a:t>
            </a:r>
            <a:r>
              <a:rPr lang="en-US" altLang="zh-CN" sz="1600" dirty="0">
                <a:latin typeface="+mn-lt"/>
                <a:ea typeface="+mj-ea"/>
              </a:rPr>
              <a:t>(</a:t>
            </a:r>
            <a:r>
              <a:rPr lang="en-US" altLang="zh-CN" sz="1600" dirty="0" err="1">
                <a:latin typeface="+mn-lt"/>
                <a:ea typeface="+mj-ea"/>
              </a:rPr>
              <a:t>img</a:t>
            </a:r>
            <a:r>
              <a:rPr lang="en-US" altLang="zh-CN" sz="1600" dirty="0">
                <a:latin typeface="+mn-lt"/>
                <a:ea typeface="+mj-ea"/>
              </a:rPr>
              <a:t>/NO.gif) no-repeat;  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黑体"/>
              </a:rPr>
              <a:t>/*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ea typeface="黑体"/>
              </a:rPr>
              <a:t>注意路径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黑体"/>
              </a:rPr>
              <a:t>*/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defRPr/>
            </a:pPr>
            <a:r>
              <a:rPr lang="en-US" altLang="zh-CN" sz="1600" dirty="0">
                <a:latin typeface="+mn-lt"/>
                <a:ea typeface="+mj-ea"/>
              </a:rPr>
              <a:t>    padding-left:25px;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}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.</a:t>
            </a:r>
            <a:r>
              <a:rPr lang="en-US" altLang="zh-CN" sz="1600" dirty="0" err="1">
                <a:latin typeface="+mn-lt"/>
                <a:ea typeface="+mj-ea"/>
              </a:rPr>
              <a:t>onSuccess</a:t>
            </a:r>
            <a:r>
              <a:rPr lang="en-US" altLang="zh-CN" sz="1600" dirty="0">
                <a:latin typeface="+mn-lt"/>
                <a:ea typeface="+mj-ea"/>
              </a:rPr>
              <a:t>{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    background:#E9FBEB </a:t>
            </a:r>
            <a:r>
              <a:rPr lang="en-US" altLang="zh-CN" sz="1600" dirty="0" err="1">
                <a:latin typeface="+mn-lt"/>
                <a:ea typeface="+mj-ea"/>
              </a:rPr>
              <a:t>url</a:t>
            </a:r>
            <a:r>
              <a:rPr lang="en-US" altLang="zh-CN" sz="1600" dirty="0">
                <a:latin typeface="+mn-lt"/>
                <a:ea typeface="+mj-ea"/>
              </a:rPr>
              <a:t>(</a:t>
            </a:r>
            <a:r>
              <a:rPr lang="en-US" altLang="zh-CN" sz="1600" dirty="0" err="1">
                <a:latin typeface="+mn-lt"/>
                <a:ea typeface="+mj-ea"/>
              </a:rPr>
              <a:t>img</a:t>
            </a:r>
            <a:r>
              <a:rPr lang="en-US" altLang="zh-CN" sz="1600" dirty="0">
                <a:latin typeface="+mn-lt"/>
                <a:ea typeface="+mj-ea"/>
              </a:rPr>
              <a:t>/OK.gif) no-repeat;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    padding-left:25px;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}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.high{  </a:t>
            </a:r>
            <a:r>
              <a:rPr lang="en-US" altLang="zh-CN" sz="1600" dirty="0" err="1">
                <a:latin typeface="+mn-lt"/>
                <a:ea typeface="+mj-ea"/>
              </a:rPr>
              <a:t>color:red</a:t>
            </a:r>
            <a:r>
              <a:rPr lang="en-US" altLang="zh-CN" sz="1600" dirty="0">
                <a:latin typeface="+mn-lt"/>
                <a:ea typeface="+mj-ea"/>
              </a:rPr>
              <a:t>;  }</a:t>
            </a:r>
          </a:p>
          <a:p>
            <a:pPr>
              <a:defRPr/>
            </a:pPr>
            <a:r>
              <a:rPr lang="en-US" altLang="zh-CN" sz="1600" dirty="0">
                <a:solidFill>
                  <a:srgbClr val="C00000"/>
                </a:solidFill>
                <a:latin typeface="+mn-lt"/>
                <a:ea typeface="+mj-ea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464654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477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JQuery</a:t>
            </a:r>
            <a:r>
              <a:rPr lang="zh-CN" altLang="en-US" sz="240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107950" y="1401763"/>
            <a:ext cx="8928100" cy="4816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&lt;script </a:t>
            </a:r>
            <a:r>
              <a:rPr lang="en-US" altLang="zh-CN" dirty="0" err="1">
                <a:latin typeface="+mn-lt"/>
                <a:ea typeface="+mj-ea"/>
              </a:rPr>
              <a:t>src</a:t>
            </a:r>
            <a:r>
              <a:rPr lang="en-US" altLang="zh-CN" dirty="0">
                <a:latin typeface="+mn-lt"/>
                <a:ea typeface="+mj-ea"/>
              </a:rPr>
              <a:t>="/scripts/jquery-1.10.2.js" type="text/</a:t>
            </a:r>
            <a:r>
              <a:rPr lang="en-US" altLang="zh-CN" dirty="0" err="1">
                <a:latin typeface="+mn-lt"/>
                <a:ea typeface="+mj-ea"/>
              </a:rPr>
              <a:t>javascript</a:t>
            </a:r>
            <a:r>
              <a:rPr lang="en-US" altLang="zh-CN" dirty="0">
                <a:latin typeface="+mn-lt"/>
                <a:ea typeface="+mj-ea"/>
              </a:rPr>
              <a:t>"&gt;&lt;/script&gt;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&lt;script type="text/</a:t>
            </a:r>
            <a:r>
              <a:rPr lang="en-US" altLang="zh-CN" dirty="0" err="1">
                <a:latin typeface="+mn-lt"/>
                <a:ea typeface="+mj-ea"/>
              </a:rPr>
              <a:t>javascript</a:t>
            </a:r>
            <a:r>
              <a:rPr lang="en-US" altLang="zh-CN" dirty="0">
                <a:latin typeface="+mn-lt"/>
                <a:ea typeface="+mj-ea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$(document).ready(function(){	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$(":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input.required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")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j-ea"/>
              </a:rPr>
              <a:t>.each</a:t>
            </a:r>
            <a:r>
              <a:rPr lang="en-US" altLang="zh-CN" dirty="0">
                <a:latin typeface="+mn-lt"/>
                <a:ea typeface="+mj-ea"/>
              </a:rPr>
              <a:t>(function(){  //</a:t>
            </a:r>
            <a:r>
              <a:rPr lang="zh-CN" altLang="en-US" dirty="0">
                <a:latin typeface="+mn-lt"/>
                <a:ea typeface="+mj-ea"/>
              </a:rPr>
              <a:t>必填加红星标识</a:t>
            </a:r>
            <a:r>
              <a:rPr lang="en-US" altLang="zh-CN" dirty="0">
                <a:latin typeface="+mn-lt"/>
                <a:ea typeface="+mj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</a:t>
            </a:r>
            <a:r>
              <a:rPr lang="en-US" altLang="zh-CN" dirty="0" err="1">
                <a:latin typeface="+mn-lt"/>
                <a:ea typeface="+mj-ea"/>
              </a:rPr>
              <a:t>var</a:t>
            </a:r>
            <a:r>
              <a:rPr lang="en-US" altLang="zh-CN" dirty="0">
                <a:latin typeface="+mn-lt"/>
                <a:ea typeface="+mj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$</a:t>
            </a:r>
            <a:r>
              <a:rPr lang="en-US" altLang="zh-CN" dirty="0">
                <a:latin typeface="+mn-lt"/>
                <a:ea typeface="+mj-ea"/>
              </a:rPr>
              <a:t>required = $("&lt;strong class='high'&gt; *&lt;/strong&gt;"); //</a:t>
            </a:r>
            <a:r>
              <a:rPr lang="zh-CN" altLang="en-US" dirty="0">
                <a:latin typeface="+mn-lt"/>
                <a:ea typeface="+mj-ea"/>
              </a:rPr>
              <a:t>创建元素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	   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j-ea"/>
              </a:rPr>
              <a:t>$(this).parent().append($required);   </a:t>
            </a:r>
            <a:r>
              <a:rPr lang="en-US" altLang="zh-CN" dirty="0">
                <a:latin typeface="+mn-lt"/>
                <a:ea typeface="+mj-ea"/>
              </a:rPr>
              <a:t>//</a:t>
            </a:r>
            <a:r>
              <a:rPr lang="zh-CN" altLang="en-US" dirty="0">
                <a:latin typeface="+mn-lt"/>
                <a:ea typeface="+mj-ea"/>
              </a:rPr>
              <a:t>在</a:t>
            </a:r>
            <a:r>
              <a:rPr lang="en-US" altLang="zh-CN" dirty="0">
                <a:latin typeface="+mn-lt"/>
                <a:ea typeface="+mj-ea"/>
              </a:rPr>
              <a:t>div</a:t>
            </a:r>
            <a:r>
              <a:rPr lang="zh-CN" altLang="en-US" dirty="0">
                <a:latin typeface="+mn-lt"/>
                <a:ea typeface="+mj-ea"/>
              </a:rPr>
              <a:t>后面添加一个</a:t>
            </a:r>
            <a:r>
              <a:rPr lang="en-US" altLang="zh-CN" dirty="0">
                <a:latin typeface="+mn-lt"/>
                <a:ea typeface="+mj-ea"/>
              </a:rPr>
              <a:t>*</a:t>
            </a:r>
            <a:endParaRPr lang="zh-CN" altLang="en-US" dirty="0">
              <a:latin typeface="+mn-lt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	</a:t>
            </a:r>
            <a:r>
              <a:rPr lang="en-US" altLang="zh-CN" dirty="0">
                <a:latin typeface="+mn-lt"/>
                <a:ea typeface="+mj-ea"/>
              </a:rPr>
              <a:t>});</a:t>
            </a:r>
          </a:p>
          <a:p>
            <a:pPr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altLang="zh-CN" sz="1800" i="1" dirty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</a:rPr>
              <a:t>             //…</a:t>
            </a:r>
            <a:r>
              <a:rPr lang="zh-CN" altLang="en-US" sz="1800" i="1" dirty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</a:rPr>
              <a:t>其他代码</a:t>
            </a:r>
            <a:r>
              <a:rPr lang="en-US" altLang="zh-CN" sz="1800" i="1" dirty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</a:rPr>
              <a:t>(</a:t>
            </a:r>
            <a:r>
              <a:rPr lang="zh-CN" altLang="en-US" sz="1800" i="1" dirty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</a:rPr>
              <a:t>见后</a:t>
            </a:r>
            <a:r>
              <a:rPr lang="en-US" altLang="zh-CN" sz="1800" i="1" dirty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})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&lt;/script&gt;</a:t>
            </a:r>
          </a:p>
        </p:txBody>
      </p:sp>
      <p:sp>
        <p:nvSpPr>
          <p:cNvPr id="5" name="矩形 4"/>
          <p:cNvSpPr/>
          <p:nvPr/>
        </p:nvSpPr>
        <p:spPr>
          <a:xfrm>
            <a:off x="3924300" y="2581275"/>
            <a:ext cx="3600450" cy="307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j-ea"/>
              </a:rPr>
              <a:t>Form</a:t>
            </a:r>
            <a:r>
              <a:rPr lang="zh-CN" altLang="en-US" sz="1400" dirty="0">
                <a:latin typeface="+mn-lt"/>
                <a:ea typeface="+mj-ea"/>
              </a:rPr>
              <a:t>中所有</a:t>
            </a:r>
            <a:r>
              <a:rPr lang="en-US" altLang="zh-CN" sz="1400" dirty="0">
                <a:latin typeface="+mn-lt"/>
                <a:ea typeface="+mj-ea"/>
              </a:rPr>
              <a:t>class="required"</a:t>
            </a:r>
            <a:r>
              <a:rPr lang="zh-CN" altLang="en-US" sz="1400" dirty="0">
                <a:latin typeface="+mn-lt"/>
                <a:ea typeface="+mj-ea"/>
              </a:rPr>
              <a:t>的</a:t>
            </a:r>
            <a:r>
              <a:rPr lang="en-US" altLang="zh-CN" sz="1400" dirty="0">
                <a:latin typeface="+mn-lt"/>
                <a:ea typeface="+mj-ea"/>
              </a:rPr>
              <a:t>input</a:t>
            </a:r>
            <a:r>
              <a:rPr lang="zh-CN" altLang="en-US" sz="1400" dirty="0">
                <a:latin typeface="+mn-lt"/>
                <a:ea typeface="+mj-ea"/>
              </a:rPr>
              <a:t>标签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286125" y="2779713"/>
            <a:ext cx="623888" cy="184150"/>
          </a:xfrm>
          <a:custGeom>
            <a:avLst/>
            <a:gdLst>
              <a:gd name="connsiteX0" fmla="*/ 0 w 622852"/>
              <a:gd name="connsiteY0" fmla="*/ 185531 h 185531"/>
              <a:gd name="connsiteX1" fmla="*/ 318052 w 622852"/>
              <a:gd name="connsiteY1" fmla="*/ 39757 h 185531"/>
              <a:gd name="connsiteX2" fmla="*/ 622852 w 622852"/>
              <a:gd name="connsiteY2" fmla="*/ 0 h 1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852" h="185531">
                <a:moveTo>
                  <a:pt x="0" y="185531"/>
                </a:moveTo>
                <a:cubicBezTo>
                  <a:pt x="107121" y="128105"/>
                  <a:pt x="214243" y="70679"/>
                  <a:pt x="318052" y="39757"/>
                </a:cubicBezTo>
                <a:cubicBezTo>
                  <a:pt x="421861" y="8835"/>
                  <a:pt x="522356" y="4417"/>
                  <a:pt x="62285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313" y="4287838"/>
            <a:ext cx="1766887" cy="307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latin typeface="+mn-lt"/>
                <a:ea typeface="+mj-ea"/>
              </a:rPr>
              <a:t>上一级标签是</a:t>
            </a:r>
            <a:r>
              <a:rPr lang="en-US" altLang="zh-CN" sz="1400" dirty="0">
                <a:latin typeface="+mn-lt"/>
                <a:ea typeface="+mj-ea"/>
              </a:rPr>
              <a:t>div</a:t>
            </a:r>
            <a:endParaRPr lang="zh-CN" altLang="en-US" sz="1400" dirty="0">
              <a:latin typeface="+mn-lt"/>
              <a:ea typeface="+mj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252663" y="4210050"/>
            <a:ext cx="331787" cy="273050"/>
          </a:xfrm>
          <a:custGeom>
            <a:avLst/>
            <a:gdLst>
              <a:gd name="connsiteX0" fmla="*/ 0 w 331304"/>
              <a:gd name="connsiteY0" fmla="*/ 0 h 272257"/>
              <a:gd name="connsiteX1" fmla="*/ 119269 w 331304"/>
              <a:gd name="connsiteY1" fmla="*/ 238539 h 272257"/>
              <a:gd name="connsiteX2" fmla="*/ 331304 w 331304"/>
              <a:gd name="connsiteY2" fmla="*/ 265044 h 27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04" h="272257">
                <a:moveTo>
                  <a:pt x="0" y="0"/>
                </a:moveTo>
                <a:cubicBezTo>
                  <a:pt x="32026" y="97182"/>
                  <a:pt x="64052" y="194365"/>
                  <a:pt x="119269" y="238539"/>
                </a:cubicBezTo>
                <a:cubicBezTo>
                  <a:pt x="174486" y="282713"/>
                  <a:pt x="252895" y="273878"/>
                  <a:pt x="331304" y="26504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5076825"/>
            <a:ext cx="2089150" cy="58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+mn-lt"/>
                <a:ea typeface="+mj-ea"/>
              </a:rPr>
              <a:t>定义一个</a:t>
            </a:r>
            <a:r>
              <a:rPr lang="en-US" altLang="zh-CN" sz="1600" dirty="0">
                <a:latin typeface="+mn-lt"/>
                <a:ea typeface="+mj-ea"/>
              </a:rPr>
              <a:t>jQuery</a:t>
            </a:r>
            <a:r>
              <a:rPr lang="zh-CN" altLang="en-US" sz="1600" dirty="0">
                <a:latin typeface="+mn-lt"/>
                <a:ea typeface="+mj-ea"/>
              </a:rPr>
              <a:t>变量</a:t>
            </a:r>
            <a:endParaRPr lang="en-US" altLang="zh-CN" sz="1600" dirty="0">
              <a:latin typeface="+mn-lt"/>
              <a:ea typeface="+mj-ea"/>
            </a:endParaRPr>
          </a:p>
          <a:p>
            <a:pPr algn="ctr">
              <a:defRPr/>
            </a:pPr>
            <a:r>
              <a:rPr lang="zh-CN" altLang="en-US" sz="1600" dirty="0">
                <a:latin typeface="+mn-lt"/>
                <a:ea typeface="+mj-ea"/>
              </a:rPr>
              <a:t>前面必须要有 </a:t>
            </a:r>
            <a:r>
              <a:rPr lang="en-US" altLang="zh-CN" sz="1600" dirty="0">
                <a:latin typeface="+mn-lt"/>
                <a:ea typeface="+mj-ea"/>
              </a:rPr>
              <a:t>$</a:t>
            </a:r>
            <a:endParaRPr lang="zh-CN" altLang="en-US" sz="1600" dirty="0">
              <a:latin typeface="+mn-lt"/>
              <a:ea typeface="+mj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77875" y="3706813"/>
            <a:ext cx="1063625" cy="1298575"/>
          </a:xfrm>
          <a:custGeom>
            <a:avLst/>
            <a:gdLst>
              <a:gd name="connsiteX0" fmla="*/ 1064931 w 1064931"/>
              <a:gd name="connsiteY0" fmla="*/ 0 h 1298714"/>
              <a:gd name="connsiteX1" fmla="*/ 97522 w 1064931"/>
              <a:gd name="connsiteY1" fmla="*/ 344557 h 1298714"/>
              <a:gd name="connsiteX2" fmla="*/ 84270 w 1064931"/>
              <a:gd name="connsiteY2" fmla="*/ 1298714 h 12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931" h="1298714">
                <a:moveTo>
                  <a:pt x="1064931" y="0"/>
                </a:moveTo>
                <a:cubicBezTo>
                  <a:pt x="662948" y="64052"/>
                  <a:pt x="260965" y="128105"/>
                  <a:pt x="97522" y="344557"/>
                </a:cubicBezTo>
                <a:cubicBezTo>
                  <a:pt x="-65922" y="561009"/>
                  <a:pt x="9174" y="929861"/>
                  <a:pt x="84270" y="129871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6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477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JQuery</a:t>
            </a:r>
            <a:r>
              <a:rPr lang="zh-CN" altLang="en-US" sz="2400">
                <a:solidFill>
                  <a:srgbClr val="FF0000"/>
                </a:solidFill>
              </a:rPr>
              <a:t>代码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续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950" y="1416050"/>
            <a:ext cx="8928100" cy="4856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j-ea"/>
              </a:rPr>
              <a:t>$(':input').blur(function(){  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j-ea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j-ea"/>
              </a:rPr>
              <a:t>为所有的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j-ea"/>
              </a:rPr>
              <a:t>input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j-ea"/>
              </a:rPr>
              <a:t>添加失去焦点事件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	    </a:t>
            </a:r>
            <a:r>
              <a:rPr lang="en-US" altLang="zh-CN" dirty="0" err="1">
                <a:latin typeface="+mn-lt"/>
                <a:ea typeface="+mj-ea"/>
              </a:rPr>
              <a:t>var</a:t>
            </a:r>
            <a:r>
              <a:rPr lang="en-US" altLang="zh-CN" dirty="0">
                <a:latin typeface="+mn-lt"/>
                <a:ea typeface="+mj-ea"/>
              </a:rPr>
              <a:t> $parent = $(this).parent();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</a:t>
            </a:r>
            <a:r>
              <a:rPr lang="en-US" altLang="zh-CN" i="1" dirty="0">
                <a:latin typeface="+mn-lt"/>
                <a:ea typeface="+mj-ea"/>
              </a:rPr>
              <a:t>$</a:t>
            </a:r>
            <a:r>
              <a:rPr lang="en-US" altLang="zh-CN" i="1" dirty="0" err="1">
                <a:latin typeface="+mn-lt"/>
                <a:ea typeface="+mj-ea"/>
              </a:rPr>
              <a:t>parent</a:t>
            </a:r>
            <a:r>
              <a:rPr lang="en-US" altLang="zh-CN" i="1" dirty="0" err="1">
                <a:solidFill>
                  <a:srgbClr val="FF0000"/>
                </a:solidFill>
                <a:latin typeface="+mn-lt"/>
                <a:ea typeface="+mj-ea"/>
              </a:rPr>
              <a:t>.find</a:t>
            </a:r>
            <a:r>
              <a:rPr lang="en-US" altLang="zh-CN" i="1" dirty="0">
                <a:latin typeface="+mn-lt"/>
                <a:ea typeface="+mj-ea"/>
              </a:rPr>
              <a:t>(".</a:t>
            </a:r>
            <a:r>
              <a:rPr lang="en-US" altLang="zh-CN" i="1" dirty="0" err="1">
                <a:latin typeface="+mn-lt"/>
                <a:ea typeface="+mj-ea"/>
              </a:rPr>
              <a:t>formtips</a:t>
            </a:r>
            <a:r>
              <a:rPr lang="en-US" altLang="zh-CN" i="1" dirty="0">
                <a:latin typeface="+mn-lt"/>
                <a:ea typeface="+mj-ea"/>
              </a:rPr>
              <a:t>").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+mj-ea"/>
              </a:rPr>
              <a:t>remove()</a:t>
            </a:r>
            <a:r>
              <a:rPr lang="en-US" altLang="zh-CN" i="1" dirty="0">
                <a:latin typeface="+mn-lt"/>
                <a:ea typeface="+mj-ea"/>
              </a:rPr>
              <a:t>;  </a:t>
            </a:r>
            <a:r>
              <a:rPr lang="en-US" altLang="zh-CN" sz="1600" i="1" dirty="0">
                <a:solidFill>
                  <a:srgbClr val="C00000"/>
                </a:solidFill>
                <a:latin typeface="+mn-lt"/>
                <a:ea typeface="+mj-ea"/>
              </a:rPr>
              <a:t>//</a:t>
            </a:r>
            <a:r>
              <a:rPr lang="zh-CN" altLang="en-US" sz="1600" i="1" dirty="0">
                <a:solidFill>
                  <a:srgbClr val="C00000"/>
                </a:solidFill>
                <a:latin typeface="+mn-lt"/>
                <a:ea typeface="+mj-ea"/>
              </a:rPr>
              <a:t>删除以前的提示元素</a:t>
            </a:r>
            <a:endParaRPr lang="zh-CN" altLang="en-US" i="1" dirty="0">
              <a:solidFill>
                <a:srgbClr val="C00000"/>
              </a:solidFill>
              <a:latin typeface="+mn-lt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	    </a:t>
            </a:r>
            <a:r>
              <a:rPr lang="en-US" altLang="zh-CN" dirty="0">
                <a:latin typeface="+mn-lt"/>
                <a:ea typeface="+mj-ea"/>
              </a:rPr>
              <a:t>if( $(this).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is</a:t>
            </a:r>
            <a:r>
              <a:rPr lang="en-US" altLang="zh-CN" dirty="0">
                <a:latin typeface="+mn-lt"/>
                <a:ea typeface="+mj-ea"/>
              </a:rPr>
              <a:t>('#username') ){   // is</a:t>
            </a:r>
            <a:r>
              <a:rPr lang="zh-CN" altLang="en-US" dirty="0">
                <a:latin typeface="+mn-lt"/>
                <a:ea typeface="+mj-ea"/>
              </a:rPr>
              <a:t>方法判断是否是用户名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	        </a:t>
            </a:r>
            <a:r>
              <a:rPr lang="en-US" altLang="zh-CN" dirty="0">
                <a:latin typeface="+mn-lt"/>
                <a:ea typeface="+mj-ea"/>
              </a:rPr>
              <a:t>if( </a:t>
            </a:r>
            <a:r>
              <a:rPr lang="en-US" altLang="zh-CN" dirty="0" err="1">
                <a:latin typeface="+mn-lt"/>
                <a:ea typeface="+mj-ea"/>
              </a:rPr>
              <a:t>this.value</a:t>
            </a:r>
            <a:r>
              <a:rPr lang="en-US" altLang="zh-CN" dirty="0">
                <a:latin typeface="+mn-lt"/>
                <a:ea typeface="+mj-ea"/>
              </a:rPr>
              <a:t>=="" || </a:t>
            </a:r>
            <a:r>
              <a:rPr lang="en-US" altLang="zh-CN" dirty="0" err="1">
                <a:latin typeface="+mn-lt"/>
                <a:ea typeface="+mj-ea"/>
              </a:rPr>
              <a:t>this.value.length</a:t>
            </a:r>
            <a:r>
              <a:rPr lang="en-US" altLang="zh-CN" dirty="0">
                <a:latin typeface="+mn-lt"/>
                <a:ea typeface="+mj-ea"/>
              </a:rPr>
              <a:t> &lt; 6 ){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   </a:t>
            </a:r>
            <a:r>
              <a:rPr lang="en-US" altLang="zh-CN" dirty="0" err="1">
                <a:latin typeface="+mn-lt"/>
                <a:ea typeface="+mj-ea"/>
              </a:rPr>
              <a:t>var</a:t>
            </a:r>
            <a:r>
              <a:rPr lang="en-US" altLang="zh-CN" dirty="0">
                <a:latin typeface="+mn-lt"/>
                <a:ea typeface="+mj-ea"/>
              </a:rPr>
              <a:t> </a:t>
            </a:r>
            <a:r>
              <a:rPr lang="en-US" altLang="zh-CN" dirty="0" err="1">
                <a:latin typeface="+mn-lt"/>
                <a:ea typeface="+mj-ea"/>
              </a:rPr>
              <a:t>errorMsg</a:t>
            </a:r>
            <a:r>
              <a:rPr lang="en-US" altLang="zh-CN" dirty="0">
                <a:latin typeface="+mn-lt"/>
                <a:ea typeface="+mj-ea"/>
              </a:rPr>
              <a:t> = '</a:t>
            </a:r>
            <a:r>
              <a:rPr lang="zh-CN" altLang="en-US" dirty="0">
                <a:latin typeface="+mn-lt"/>
                <a:ea typeface="+mj-ea"/>
              </a:rPr>
              <a:t>请输入至少</a:t>
            </a:r>
            <a:r>
              <a:rPr lang="en-US" altLang="zh-CN" dirty="0">
                <a:latin typeface="+mn-lt"/>
                <a:ea typeface="+mj-ea"/>
              </a:rPr>
              <a:t>6</a:t>
            </a:r>
            <a:r>
              <a:rPr lang="zh-CN" altLang="en-US" dirty="0">
                <a:latin typeface="+mn-lt"/>
                <a:ea typeface="+mj-ea"/>
              </a:rPr>
              <a:t>位的用户名</a:t>
            </a:r>
            <a:r>
              <a:rPr lang="en-US" altLang="zh-CN" dirty="0">
                <a:latin typeface="+mn-lt"/>
                <a:ea typeface="+mj-ea"/>
              </a:rPr>
              <a:t>.';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latin typeface="+mn-lt"/>
                <a:ea typeface="+mj-ea"/>
              </a:rPr>
              <a:t>                               $</a:t>
            </a:r>
            <a:r>
              <a:rPr lang="en-US" altLang="zh-CN" sz="1600" dirty="0" err="1">
                <a:latin typeface="+mn-lt"/>
                <a:ea typeface="+mj-ea"/>
              </a:rPr>
              <a:t>parent.append</a:t>
            </a:r>
            <a:r>
              <a:rPr lang="en-US" altLang="zh-CN" sz="1600" dirty="0">
                <a:latin typeface="+mn-lt"/>
                <a:ea typeface="+mj-ea"/>
              </a:rPr>
              <a:t>('&lt;span class="</a:t>
            </a:r>
            <a:r>
              <a:rPr lang="en-US" altLang="zh-CN" sz="1600" dirty="0" err="1">
                <a:latin typeface="+mn-lt"/>
                <a:ea typeface="+mj-ea"/>
              </a:rPr>
              <a:t>formtips</a:t>
            </a:r>
            <a:r>
              <a:rPr lang="en-US" altLang="zh-CN" sz="1600" dirty="0">
                <a:latin typeface="+mn-lt"/>
                <a:ea typeface="+mj-ea"/>
              </a:rPr>
              <a:t> </a:t>
            </a:r>
            <a:r>
              <a:rPr lang="en-US" altLang="zh-CN" sz="1600" dirty="0" err="1">
                <a:latin typeface="+mn-lt"/>
                <a:ea typeface="+mj-ea"/>
              </a:rPr>
              <a:t>onError</a:t>
            </a:r>
            <a:r>
              <a:rPr lang="en-US" altLang="zh-CN" sz="1600" dirty="0">
                <a:latin typeface="+mn-lt"/>
                <a:ea typeface="+mj-ea"/>
              </a:rPr>
              <a:t>"&gt;'+</a:t>
            </a:r>
            <a:r>
              <a:rPr lang="en-US" altLang="zh-CN" sz="1600" dirty="0" err="1">
                <a:latin typeface="+mn-lt"/>
                <a:ea typeface="+mj-ea"/>
              </a:rPr>
              <a:t>errorMsg</a:t>
            </a:r>
            <a:r>
              <a:rPr lang="en-US" altLang="zh-CN" sz="1600" dirty="0">
                <a:latin typeface="+mn-lt"/>
                <a:ea typeface="+mj-ea"/>
              </a:rPr>
              <a:t>+'&lt;/span&gt;');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else{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    </a:t>
            </a:r>
            <a:r>
              <a:rPr lang="en-US" altLang="zh-CN" dirty="0" err="1">
                <a:latin typeface="+mn-lt"/>
                <a:ea typeface="+mj-ea"/>
              </a:rPr>
              <a:t>var</a:t>
            </a:r>
            <a:r>
              <a:rPr lang="en-US" altLang="zh-CN" dirty="0">
                <a:latin typeface="+mn-lt"/>
                <a:ea typeface="+mj-ea"/>
              </a:rPr>
              <a:t> </a:t>
            </a:r>
            <a:r>
              <a:rPr lang="en-US" altLang="zh-CN" dirty="0" err="1">
                <a:latin typeface="+mn-lt"/>
                <a:ea typeface="+mj-ea"/>
              </a:rPr>
              <a:t>okMsg</a:t>
            </a:r>
            <a:r>
              <a:rPr lang="en-US" altLang="zh-CN" dirty="0">
                <a:latin typeface="+mn-lt"/>
                <a:ea typeface="+mj-ea"/>
              </a:rPr>
              <a:t> = '</a:t>
            </a:r>
            <a:r>
              <a:rPr lang="zh-CN" altLang="en-US" dirty="0">
                <a:latin typeface="+mn-lt"/>
                <a:ea typeface="+mj-ea"/>
              </a:rPr>
              <a:t>输入正确</a:t>
            </a:r>
            <a:r>
              <a:rPr lang="en-US" altLang="zh-CN" dirty="0">
                <a:latin typeface="+mn-lt"/>
                <a:ea typeface="+mj-ea"/>
              </a:rPr>
              <a:t>.';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</a:t>
            </a:r>
            <a:r>
              <a:rPr lang="en-US" altLang="zh-CN" sz="1600" dirty="0">
                <a:latin typeface="+mn-lt"/>
                <a:ea typeface="+mj-ea"/>
              </a:rPr>
              <a:t>                $</a:t>
            </a:r>
            <a:r>
              <a:rPr lang="en-US" altLang="zh-CN" sz="1600" dirty="0" err="1">
                <a:latin typeface="+mn-lt"/>
                <a:ea typeface="+mj-ea"/>
              </a:rPr>
              <a:t>parent.append</a:t>
            </a:r>
            <a:r>
              <a:rPr lang="en-US" altLang="zh-CN" sz="1600" dirty="0">
                <a:latin typeface="+mn-lt"/>
                <a:ea typeface="+mj-ea"/>
              </a:rPr>
              <a:t>('&lt;span class="</a:t>
            </a:r>
            <a:r>
              <a:rPr lang="en-US" altLang="zh-CN" sz="1600" dirty="0" err="1">
                <a:latin typeface="+mn-lt"/>
                <a:ea typeface="+mj-ea"/>
              </a:rPr>
              <a:t>formtips</a:t>
            </a:r>
            <a:r>
              <a:rPr lang="en-US" altLang="zh-CN" sz="1600" dirty="0">
                <a:latin typeface="+mn-lt"/>
                <a:ea typeface="+mj-ea"/>
              </a:rPr>
              <a:t> </a:t>
            </a:r>
            <a:r>
              <a:rPr lang="en-US" altLang="zh-CN" sz="1600" dirty="0" err="1">
                <a:latin typeface="+mn-lt"/>
                <a:ea typeface="+mj-ea"/>
              </a:rPr>
              <a:t>onSuccess</a:t>
            </a:r>
            <a:r>
              <a:rPr lang="en-US" altLang="zh-CN" sz="1600" dirty="0">
                <a:latin typeface="+mn-lt"/>
                <a:ea typeface="+mj-ea"/>
              </a:rPr>
              <a:t>"&gt;'+</a:t>
            </a:r>
            <a:r>
              <a:rPr lang="en-US" altLang="zh-CN" sz="1600" dirty="0" err="1">
                <a:latin typeface="+mn-lt"/>
                <a:ea typeface="+mj-ea"/>
              </a:rPr>
              <a:t>okMsg</a:t>
            </a:r>
            <a:r>
              <a:rPr lang="en-US" altLang="zh-CN" sz="1600" dirty="0">
                <a:latin typeface="+mn-lt"/>
                <a:ea typeface="+mj-ea"/>
              </a:rPr>
              <a:t>+'&lt;/span&gt;');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}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1100138" y="2557463"/>
            <a:ext cx="1298575" cy="82550"/>
          </a:xfrm>
          <a:custGeom>
            <a:avLst/>
            <a:gdLst>
              <a:gd name="connsiteX0" fmla="*/ 1298713 w 1298713"/>
              <a:gd name="connsiteY0" fmla="*/ 0 h 81862"/>
              <a:gd name="connsiteX1" fmla="*/ 662609 w 1298713"/>
              <a:gd name="connsiteY1" fmla="*/ 79513 h 81862"/>
              <a:gd name="connsiteX2" fmla="*/ 0 w 1298713"/>
              <a:gd name="connsiteY2" fmla="*/ 53008 h 8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713" h="81862">
                <a:moveTo>
                  <a:pt x="1298713" y="0"/>
                </a:moveTo>
                <a:cubicBezTo>
                  <a:pt x="1088887" y="35339"/>
                  <a:pt x="879061" y="70678"/>
                  <a:pt x="662609" y="79513"/>
                </a:cubicBezTo>
                <a:cubicBezTo>
                  <a:pt x="446157" y="88348"/>
                  <a:pt x="223078" y="70678"/>
                  <a:pt x="0" y="53008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7188" y="2347913"/>
            <a:ext cx="720725" cy="58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+mn-lt"/>
                <a:ea typeface="+mj-ea"/>
              </a:rPr>
              <a:t>查找方法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0825" y="3357563"/>
            <a:ext cx="1395413" cy="58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+mn-lt"/>
                <a:ea typeface="+mj-ea"/>
              </a:rPr>
              <a:t>注意区别</a:t>
            </a:r>
            <a:endParaRPr lang="en-US" altLang="zh-CN" sz="1600" dirty="0">
              <a:latin typeface="+mn-lt"/>
              <a:ea typeface="+mj-ea"/>
            </a:endParaRPr>
          </a:p>
          <a:p>
            <a:pPr algn="ctr">
              <a:defRPr/>
            </a:pPr>
            <a:r>
              <a:rPr lang="en-US" altLang="zh-CN" sz="1600" dirty="0">
                <a:latin typeface="+mn-lt"/>
                <a:ea typeface="+mj-ea"/>
              </a:rPr>
              <a:t>this</a:t>
            </a:r>
            <a:r>
              <a:rPr lang="zh-CN" altLang="en-US" sz="1600" dirty="0">
                <a:latin typeface="+mn-lt"/>
                <a:ea typeface="+mj-ea"/>
              </a:rPr>
              <a:t>和</a:t>
            </a:r>
            <a:r>
              <a:rPr lang="en-US" altLang="zh-CN" sz="1600" dirty="0">
                <a:latin typeface="+mn-lt"/>
                <a:ea typeface="+mj-ea"/>
              </a:rPr>
              <a:t>$(this)</a:t>
            </a:r>
            <a:endParaRPr lang="zh-CN" altLang="en-US" sz="1600" dirty="0">
              <a:latin typeface="+mn-lt"/>
              <a:ea typeface="+mj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666875" y="3254375"/>
            <a:ext cx="498475" cy="174625"/>
          </a:xfrm>
          <a:custGeom>
            <a:avLst/>
            <a:gdLst>
              <a:gd name="connsiteX0" fmla="*/ 497541 w 497541"/>
              <a:gd name="connsiteY0" fmla="*/ 0 h 174812"/>
              <a:gd name="connsiteX1" fmla="*/ 295836 w 497541"/>
              <a:gd name="connsiteY1" fmla="*/ 134471 h 174812"/>
              <a:gd name="connsiteX2" fmla="*/ 0 w 497541"/>
              <a:gd name="connsiteY2" fmla="*/ 174812 h 1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541" h="174812">
                <a:moveTo>
                  <a:pt x="497541" y="0"/>
                </a:moveTo>
                <a:cubicBezTo>
                  <a:pt x="438150" y="52668"/>
                  <a:pt x="378759" y="105336"/>
                  <a:pt x="295836" y="134471"/>
                </a:cubicBezTo>
                <a:cubicBezTo>
                  <a:pt x="212913" y="163606"/>
                  <a:pt x="106456" y="169209"/>
                  <a:pt x="0" y="174812"/>
                </a:cubicBezTo>
              </a:path>
            </a:pathLst>
          </a:custGeom>
          <a:noFill/>
          <a:ln w="952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9700" y="4076700"/>
            <a:ext cx="1512888" cy="4619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+mn-lt"/>
                <a:ea typeface="+mj-ea"/>
              </a:rPr>
              <a:t>添加</a:t>
            </a:r>
            <a:r>
              <a:rPr lang="en-US" altLang="zh-CN" sz="1200" dirty="0">
                <a:latin typeface="+mn-lt"/>
                <a:ea typeface="+mj-ea"/>
              </a:rPr>
              <a:t>2</a:t>
            </a:r>
            <a:r>
              <a:rPr lang="zh-CN" altLang="en-US" sz="1200" dirty="0">
                <a:latin typeface="+mn-lt"/>
                <a:ea typeface="+mj-ea"/>
              </a:rPr>
              <a:t>个样式类</a:t>
            </a:r>
            <a:endParaRPr lang="en-US" altLang="zh-CN" sz="1200" dirty="0">
              <a:latin typeface="+mn-lt"/>
              <a:ea typeface="+mj-ea"/>
            </a:endParaRPr>
          </a:p>
          <a:p>
            <a:pPr algn="ctr">
              <a:defRPr/>
            </a:pPr>
            <a:r>
              <a:rPr lang="zh-CN" altLang="en-US" sz="1200" dirty="0">
                <a:latin typeface="+mn-lt"/>
                <a:ea typeface="+mj-ea"/>
              </a:rPr>
              <a:t>注意</a:t>
            </a:r>
            <a:r>
              <a:rPr lang="en-US" altLang="zh-CN" sz="1200" dirty="0" err="1">
                <a:latin typeface="+mn-lt"/>
                <a:ea typeface="+mj-ea"/>
              </a:rPr>
              <a:t>formtips</a:t>
            </a:r>
            <a:r>
              <a:rPr lang="zh-CN" altLang="en-US" sz="1200" dirty="0">
                <a:latin typeface="+mn-lt"/>
                <a:ea typeface="+mj-ea"/>
              </a:rPr>
              <a:t>作用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4665663" y="3979863"/>
            <a:ext cx="525462" cy="311150"/>
          </a:xfrm>
          <a:custGeom>
            <a:avLst/>
            <a:gdLst>
              <a:gd name="connsiteX0" fmla="*/ 0 w 524436"/>
              <a:gd name="connsiteY0" fmla="*/ 0 h 310312"/>
              <a:gd name="connsiteX1" fmla="*/ 174812 w 524436"/>
              <a:gd name="connsiteY1" fmla="*/ 268942 h 310312"/>
              <a:gd name="connsiteX2" fmla="*/ 524436 w 524436"/>
              <a:gd name="connsiteY2" fmla="*/ 309283 h 31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6" h="310312">
                <a:moveTo>
                  <a:pt x="0" y="0"/>
                </a:moveTo>
                <a:cubicBezTo>
                  <a:pt x="43703" y="108697"/>
                  <a:pt x="87406" y="217395"/>
                  <a:pt x="174812" y="268942"/>
                </a:cubicBezTo>
                <a:cubicBezTo>
                  <a:pt x="262218" y="320489"/>
                  <a:pt x="524436" y="309283"/>
                  <a:pt x="524436" y="309283"/>
                </a:cubicBezTo>
              </a:path>
            </a:pathLst>
          </a:custGeom>
          <a:noFill/>
          <a:ln w="952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9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477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JQuery</a:t>
            </a:r>
            <a:r>
              <a:rPr lang="zh-CN" altLang="en-US" sz="2400">
                <a:solidFill>
                  <a:srgbClr val="FF0000"/>
                </a:solidFill>
              </a:rPr>
              <a:t>代码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续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950" y="1428750"/>
            <a:ext cx="8928100" cy="4524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if( $(this).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is</a:t>
            </a:r>
            <a:r>
              <a:rPr lang="en-US" altLang="zh-CN" dirty="0">
                <a:latin typeface="+mn-lt"/>
                <a:ea typeface="+mj-ea"/>
              </a:rPr>
              <a:t>('#email') ){  //</a:t>
            </a:r>
            <a:r>
              <a:rPr lang="zh-CN" altLang="en-US" dirty="0">
                <a:latin typeface="+mn-lt"/>
                <a:ea typeface="+mj-ea"/>
              </a:rPr>
              <a:t>是否邮件文本框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	         </a:t>
            </a:r>
            <a:r>
              <a:rPr lang="en-US" altLang="zh-CN" dirty="0">
                <a:latin typeface="+mn-lt"/>
                <a:ea typeface="+mj-ea"/>
              </a:rPr>
              <a:t>if( </a:t>
            </a:r>
            <a:r>
              <a:rPr lang="en-US" altLang="zh-CN" dirty="0" err="1">
                <a:latin typeface="+mn-lt"/>
                <a:ea typeface="+mj-ea"/>
              </a:rPr>
              <a:t>this.value</a:t>
            </a:r>
            <a:r>
              <a:rPr lang="en-US" altLang="zh-CN" dirty="0">
                <a:latin typeface="+mn-lt"/>
                <a:ea typeface="+mj-ea"/>
              </a:rPr>
              <a:t>=="" || ( </a:t>
            </a:r>
            <a:r>
              <a:rPr lang="en-US" altLang="zh-CN" dirty="0" err="1">
                <a:latin typeface="+mn-lt"/>
                <a:ea typeface="+mj-ea"/>
              </a:rPr>
              <a:t>this.value</a:t>
            </a:r>
            <a:r>
              <a:rPr lang="en-US" altLang="zh-CN" dirty="0">
                <a:latin typeface="+mn-lt"/>
                <a:ea typeface="+mj-ea"/>
              </a:rPr>
              <a:t>!=</a:t>
            </a:r>
            <a:r>
              <a:rPr lang="en-US" altLang="zh-CN" dirty="0">
                <a:latin typeface="Arial" charset="0"/>
              </a:rPr>
              <a:t>""</a:t>
            </a:r>
            <a:r>
              <a:rPr lang="en-US" altLang="zh-CN" dirty="0">
                <a:latin typeface="+mn-lt"/>
                <a:ea typeface="+mj-ea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&amp;&amp; !(/.+@.+\.[a-</a:t>
            </a:r>
            <a:r>
              <a:rPr lang="en-US" altLang="zh-CN" dirty="0" err="1">
                <a:latin typeface="+mn-lt"/>
                <a:ea typeface="+mj-ea"/>
              </a:rPr>
              <a:t>zA</a:t>
            </a:r>
            <a:r>
              <a:rPr lang="en-US" altLang="zh-CN" dirty="0">
                <a:latin typeface="+mn-lt"/>
                <a:ea typeface="+mj-ea"/>
              </a:rPr>
              <a:t>-Z]{2,4}$/).test(</a:t>
            </a:r>
            <a:r>
              <a:rPr lang="en-US" altLang="zh-CN" dirty="0" err="1">
                <a:latin typeface="+mn-lt"/>
                <a:ea typeface="+mj-ea"/>
              </a:rPr>
              <a:t>this.value</a:t>
            </a:r>
            <a:r>
              <a:rPr lang="en-US" altLang="zh-CN" dirty="0">
                <a:latin typeface="+mn-lt"/>
                <a:ea typeface="+mj-ea"/>
              </a:rPr>
              <a:t>) ) ){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j-ea"/>
              </a:rPr>
              <a:t>正则式验证                      </a:t>
            </a:r>
            <a:r>
              <a:rPr lang="zh-CN" altLang="en-US" dirty="0">
                <a:latin typeface="+mn-lt"/>
                <a:ea typeface="+mj-ea"/>
              </a:rPr>
              <a:t>	             </a:t>
            </a:r>
            <a:r>
              <a:rPr lang="en-US" altLang="zh-CN" dirty="0" err="1">
                <a:latin typeface="+mn-lt"/>
                <a:ea typeface="+mj-ea"/>
              </a:rPr>
              <a:t>var</a:t>
            </a:r>
            <a:r>
              <a:rPr lang="en-US" altLang="zh-CN" dirty="0">
                <a:latin typeface="+mn-lt"/>
                <a:ea typeface="+mj-ea"/>
              </a:rPr>
              <a:t> </a:t>
            </a:r>
            <a:r>
              <a:rPr lang="en-US" altLang="zh-CN" dirty="0" err="1">
                <a:latin typeface="+mn-lt"/>
                <a:ea typeface="+mj-ea"/>
              </a:rPr>
              <a:t>errorMsg</a:t>
            </a:r>
            <a:r>
              <a:rPr lang="en-US" altLang="zh-CN" dirty="0">
                <a:latin typeface="+mn-lt"/>
                <a:ea typeface="+mj-ea"/>
              </a:rPr>
              <a:t> = '</a:t>
            </a:r>
            <a:r>
              <a:rPr lang="zh-CN" altLang="en-US" dirty="0">
                <a:latin typeface="+mn-lt"/>
                <a:ea typeface="+mj-ea"/>
              </a:rPr>
              <a:t>请输入正确的</a:t>
            </a:r>
            <a:r>
              <a:rPr lang="en-US" altLang="zh-CN" dirty="0">
                <a:latin typeface="+mn-lt"/>
                <a:ea typeface="+mj-ea"/>
              </a:rPr>
              <a:t>E-Mail</a:t>
            </a:r>
            <a:r>
              <a:rPr lang="zh-CN" altLang="en-US" dirty="0">
                <a:latin typeface="+mn-lt"/>
                <a:ea typeface="+mj-ea"/>
              </a:rPr>
              <a:t>地址</a:t>
            </a:r>
            <a:r>
              <a:rPr lang="en-US" altLang="zh-CN" dirty="0">
                <a:latin typeface="+mn-lt"/>
                <a:ea typeface="+mj-ea"/>
              </a:rPr>
              <a:t>.';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    </a:t>
            </a:r>
            <a:r>
              <a:rPr lang="en-US" altLang="zh-CN" sz="1600" dirty="0">
                <a:latin typeface="+mn-lt"/>
                <a:ea typeface="+mj-ea"/>
              </a:rPr>
              <a:t>$</a:t>
            </a:r>
            <a:r>
              <a:rPr lang="en-US" altLang="zh-CN" sz="1600" dirty="0" err="1">
                <a:latin typeface="+mn-lt"/>
                <a:ea typeface="+mj-ea"/>
              </a:rPr>
              <a:t>parent.append</a:t>
            </a:r>
            <a:r>
              <a:rPr lang="en-US" altLang="zh-CN" sz="1600" dirty="0">
                <a:latin typeface="+mn-lt"/>
                <a:ea typeface="+mj-ea"/>
              </a:rPr>
              <a:t>('&lt;span class="</a:t>
            </a:r>
            <a:r>
              <a:rPr lang="en-US" altLang="zh-CN" sz="1600" dirty="0" err="1">
                <a:latin typeface="+mn-lt"/>
                <a:ea typeface="+mj-ea"/>
              </a:rPr>
              <a:t>formtips</a:t>
            </a:r>
            <a:r>
              <a:rPr lang="en-US" altLang="zh-CN" sz="1600" dirty="0">
                <a:latin typeface="+mn-lt"/>
                <a:ea typeface="+mj-ea"/>
              </a:rPr>
              <a:t> </a:t>
            </a:r>
            <a:r>
              <a:rPr lang="en-US" altLang="zh-CN" sz="1600" dirty="0" err="1">
                <a:latin typeface="+mn-lt"/>
                <a:ea typeface="+mj-ea"/>
              </a:rPr>
              <a:t>onError</a:t>
            </a:r>
            <a:r>
              <a:rPr lang="en-US" altLang="zh-CN" sz="1600" dirty="0">
                <a:latin typeface="+mn-lt"/>
                <a:ea typeface="+mj-ea"/>
              </a:rPr>
              <a:t>"&gt;'+</a:t>
            </a:r>
            <a:r>
              <a:rPr lang="en-US" altLang="zh-CN" sz="1600" dirty="0" err="1">
                <a:latin typeface="+mn-lt"/>
                <a:ea typeface="+mj-ea"/>
              </a:rPr>
              <a:t>errorMsg</a:t>
            </a:r>
            <a:r>
              <a:rPr lang="en-US" altLang="zh-CN" sz="1600" dirty="0">
                <a:latin typeface="+mn-lt"/>
                <a:ea typeface="+mj-ea"/>
              </a:rPr>
              <a:t>+'&lt;/span&gt;');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else{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    </a:t>
            </a:r>
            <a:r>
              <a:rPr lang="en-US" altLang="zh-CN" dirty="0" err="1">
                <a:latin typeface="+mn-lt"/>
                <a:ea typeface="+mj-ea"/>
              </a:rPr>
              <a:t>var</a:t>
            </a:r>
            <a:r>
              <a:rPr lang="en-US" altLang="zh-CN" dirty="0">
                <a:latin typeface="+mn-lt"/>
                <a:ea typeface="+mj-ea"/>
              </a:rPr>
              <a:t> </a:t>
            </a:r>
            <a:r>
              <a:rPr lang="en-US" altLang="zh-CN" dirty="0" err="1">
                <a:latin typeface="+mn-lt"/>
                <a:ea typeface="+mj-ea"/>
              </a:rPr>
              <a:t>okMsg</a:t>
            </a:r>
            <a:r>
              <a:rPr lang="en-US" altLang="zh-CN" dirty="0">
                <a:latin typeface="+mn-lt"/>
                <a:ea typeface="+mj-ea"/>
              </a:rPr>
              <a:t> = '</a:t>
            </a:r>
            <a:r>
              <a:rPr lang="zh-CN" altLang="en-US" dirty="0">
                <a:latin typeface="+mn-lt"/>
                <a:ea typeface="+mj-ea"/>
              </a:rPr>
              <a:t>输入正确</a:t>
            </a:r>
            <a:r>
              <a:rPr lang="en-US" altLang="zh-CN" dirty="0">
                <a:latin typeface="+mn-lt"/>
                <a:ea typeface="+mj-ea"/>
              </a:rPr>
              <a:t>.';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    </a:t>
            </a:r>
            <a:r>
              <a:rPr lang="en-US" altLang="zh-CN" sz="1600" dirty="0">
                <a:latin typeface="+mn-lt"/>
                <a:ea typeface="+mj-ea"/>
              </a:rPr>
              <a:t>$</a:t>
            </a:r>
            <a:r>
              <a:rPr lang="en-US" altLang="zh-CN" sz="1600" dirty="0" err="1">
                <a:latin typeface="+mn-lt"/>
                <a:ea typeface="+mj-ea"/>
              </a:rPr>
              <a:t>parent.append</a:t>
            </a:r>
            <a:r>
              <a:rPr lang="en-US" altLang="zh-CN" sz="1600" dirty="0">
                <a:latin typeface="+mn-lt"/>
                <a:ea typeface="+mj-ea"/>
              </a:rPr>
              <a:t>('&lt;span class="</a:t>
            </a:r>
            <a:r>
              <a:rPr lang="en-US" altLang="zh-CN" sz="1600" dirty="0" err="1">
                <a:latin typeface="+mn-lt"/>
                <a:ea typeface="+mj-ea"/>
              </a:rPr>
              <a:t>formtips</a:t>
            </a:r>
            <a:r>
              <a:rPr lang="en-US" altLang="zh-CN" sz="1600" dirty="0">
                <a:latin typeface="+mn-lt"/>
                <a:ea typeface="+mj-ea"/>
              </a:rPr>
              <a:t> </a:t>
            </a:r>
            <a:r>
              <a:rPr lang="en-US" altLang="zh-CN" sz="1600" dirty="0" err="1">
                <a:latin typeface="+mn-lt"/>
                <a:ea typeface="+mj-ea"/>
              </a:rPr>
              <a:t>onSuccess</a:t>
            </a:r>
            <a:r>
              <a:rPr lang="en-US" altLang="zh-CN" sz="1600" dirty="0">
                <a:latin typeface="+mn-lt"/>
                <a:ea typeface="+mj-ea"/>
              </a:rPr>
              <a:t>"&gt;'+</a:t>
            </a:r>
            <a:r>
              <a:rPr lang="en-US" altLang="zh-CN" sz="1600" dirty="0" err="1">
                <a:latin typeface="+mn-lt"/>
                <a:ea typeface="+mj-ea"/>
              </a:rPr>
              <a:t>okMsg</a:t>
            </a:r>
            <a:r>
              <a:rPr lang="en-US" altLang="zh-CN" sz="1600" dirty="0">
                <a:latin typeface="+mn-lt"/>
                <a:ea typeface="+mj-ea"/>
              </a:rPr>
              <a:t>+'&lt;/span&gt;');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});   //end blur</a:t>
            </a:r>
          </a:p>
        </p:txBody>
      </p:sp>
    </p:spTree>
    <p:extLst>
      <p:ext uri="{BB962C8B-B14F-4D97-AF65-F5344CB8AC3E}">
        <p14:creationId xmlns:p14="http://schemas.microsoft.com/office/powerpoint/2010/main" val="37272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主要内容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5.1  </a:t>
            </a:r>
            <a:r>
              <a:rPr lang="en-US" altLang="zh-CN" sz="2600" dirty="0">
                <a:hlinkClick r:id="rId2" action="ppaction://hlinksldjump"/>
              </a:rPr>
              <a:t>jQuery</a:t>
            </a:r>
            <a:r>
              <a:rPr lang="zh-CN" altLang="en-US" sz="2600" dirty="0">
                <a:hlinkClick r:id="rId2" action="ppaction://hlinksldjump"/>
              </a:rPr>
              <a:t>基本结构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en-US" altLang="zh-CN" sz="2600" dirty="0"/>
              <a:t>5.2  </a:t>
            </a:r>
            <a:r>
              <a:rPr lang="en-US" altLang="zh-CN" sz="2600" dirty="0">
                <a:hlinkClick r:id="rId3" action="ppaction://hlinksldjump"/>
              </a:rPr>
              <a:t>jQuery</a:t>
            </a:r>
            <a:r>
              <a:rPr lang="zh-CN" altLang="en-US" sz="2600" dirty="0">
                <a:hlinkClick r:id="rId3" action="ppaction://hlinksldjump"/>
              </a:rPr>
              <a:t>选择器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en-US" altLang="zh-CN" sz="2600" dirty="0"/>
              <a:t>5.3  </a:t>
            </a:r>
            <a:r>
              <a:rPr lang="en-US" altLang="zh-CN" sz="2600" dirty="0">
                <a:hlinkClick r:id="rId4" action="ppaction://hlinksldjump"/>
              </a:rPr>
              <a:t>jQuery</a:t>
            </a:r>
            <a:r>
              <a:rPr lang="zh-CN" altLang="en-US" sz="2600" dirty="0">
                <a:hlinkClick r:id="rId4" action="ppaction://hlinksldjump"/>
              </a:rPr>
              <a:t>方法和事件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en-US" altLang="zh-CN" sz="2600" dirty="0"/>
              <a:t>5.4  </a:t>
            </a:r>
            <a:r>
              <a:rPr lang="en-US" altLang="zh-CN" sz="2600" dirty="0">
                <a:hlinkClick r:id="rId5" action="ppaction://hlinksldjump"/>
              </a:rPr>
              <a:t>jQuery UI</a:t>
            </a:r>
            <a:endParaRPr lang="en-US" altLang="zh-CN" sz="2600" dirty="0"/>
          </a:p>
          <a:p>
            <a:pPr>
              <a:lnSpc>
                <a:spcPct val="120000"/>
              </a:lnSpc>
              <a:buNone/>
            </a:pPr>
            <a:r>
              <a:rPr lang="en-US" altLang="zh-CN" sz="2600" dirty="0"/>
              <a:t>5.5  </a:t>
            </a:r>
            <a:r>
              <a:rPr lang="en-US" altLang="zh-CN" sz="2600" dirty="0">
                <a:hlinkClick r:id="rId6" action="ppaction://hlinksldjump"/>
              </a:rPr>
              <a:t>jQuery Ajax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477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JQuery</a:t>
            </a:r>
            <a:r>
              <a:rPr lang="zh-CN" altLang="en-US" sz="2400">
                <a:solidFill>
                  <a:srgbClr val="FF0000"/>
                </a:solidFill>
              </a:rPr>
              <a:t>代码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续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950" y="1454150"/>
            <a:ext cx="8856663" cy="27511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    </a:t>
            </a:r>
            <a:r>
              <a:rPr lang="en-US" altLang="zh-CN" sz="2200" dirty="0">
                <a:latin typeface="+mn-lt"/>
                <a:ea typeface="+mj-ea"/>
              </a:rPr>
              <a:t>$(':input').</a:t>
            </a:r>
            <a:r>
              <a:rPr lang="en-US" altLang="zh-CN" sz="2200" dirty="0" err="1">
                <a:latin typeface="+mn-lt"/>
                <a:ea typeface="+mj-ea"/>
              </a:rPr>
              <a:t>keyup</a:t>
            </a:r>
            <a:r>
              <a:rPr lang="en-US" altLang="zh-CN" sz="2200" dirty="0">
                <a:latin typeface="+mn-lt"/>
                <a:ea typeface="+mj-ea"/>
              </a:rPr>
              <a:t>(function(){  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本例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元素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keyup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事件</a:t>
            </a:r>
            <a:r>
              <a:rPr lang="zh-CN" altLang="en-US" sz="1800" dirty="0">
                <a:solidFill>
                  <a:srgbClr val="0000FF"/>
                </a:solidFill>
                <a:latin typeface="Arial"/>
                <a:ea typeface="黑体"/>
              </a:rPr>
              <a:t>功能代码与</a:t>
            </a:r>
            <a:r>
              <a:rPr lang="en-US" altLang="zh-CN" sz="1800" dirty="0">
                <a:solidFill>
                  <a:srgbClr val="0000FF"/>
                </a:solidFill>
                <a:latin typeface="Arial"/>
                <a:ea typeface="黑体"/>
              </a:rPr>
              <a:t>blur</a:t>
            </a:r>
            <a:r>
              <a:rPr lang="zh-CN" altLang="en-US" sz="1800" dirty="0">
                <a:solidFill>
                  <a:srgbClr val="0000FF"/>
                </a:solidFill>
                <a:latin typeface="Arial"/>
                <a:ea typeface="黑体"/>
              </a:rPr>
              <a:t>相</a:t>
            </a:r>
            <a:r>
              <a:rPr lang="zh-CN" altLang="en-US" sz="1800" dirty="0">
                <a:latin typeface="Arial"/>
                <a:ea typeface="黑体"/>
              </a:rPr>
              <a:t>同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j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$(this).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triggerHandler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("blur"); 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j-ea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j-ea"/>
              </a:rPr>
              <a:t>触发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j-ea"/>
              </a:rPr>
              <a:t>blur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j-ea"/>
              </a:rPr>
              <a:t>事件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    </a:t>
            </a:r>
            <a:r>
              <a:rPr lang="en-US" altLang="zh-CN" dirty="0">
                <a:latin typeface="+mn-lt"/>
                <a:ea typeface="+mj-ea"/>
              </a:rPr>
              <a:t>});</a:t>
            </a:r>
          </a:p>
          <a:p>
            <a:pPr>
              <a:lnSpc>
                <a:spcPct val="120000"/>
              </a:lnSpc>
              <a:defRPr/>
            </a:pPr>
            <a:endParaRPr lang="en-US" altLang="zh-CN" dirty="0">
              <a:latin typeface="+mn-lt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    </a:t>
            </a:r>
            <a:r>
              <a:rPr lang="en-US" altLang="zh-CN" sz="2200" dirty="0">
                <a:latin typeface="+mn-lt"/>
                <a:ea typeface="+mj-ea"/>
              </a:rPr>
              <a:t>$(':input').focus(function(){  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本例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元素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focus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事件功能代码与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blur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相同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j-ea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 $(this).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triggerHandler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("blur");   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j-ea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j-ea"/>
              </a:rPr>
              <a:t>触发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j-ea"/>
              </a:rPr>
              <a:t>blur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j-ea"/>
              </a:rPr>
              <a:t>事件</a:t>
            </a:r>
            <a:endParaRPr lang="en-US" altLang="zh-CN" dirty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    });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475" y="3935413"/>
            <a:ext cx="1620838" cy="5857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+mn-lt"/>
                <a:ea typeface="+mj-ea"/>
              </a:rPr>
              <a:t>触发被选元素的指定事件类型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2755900" y="3778250"/>
            <a:ext cx="619125" cy="323850"/>
          </a:xfrm>
          <a:custGeom>
            <a:avLst/>
            <a:gdLst>
              <a:gd name="connsiteX0" fmla="*/ 0 w 618565"/>
              <a:gd name="connsiteY0" fmla="*/ 0 h 322729"/>
              <a:gd name="connsiteX1" fmla="*/ 174812 w 618565"/>
              <a:gd name="connsiteY1" fmla="*/ 255494 h 322729"/>
              <a:gd name="connsiteX2" fmla="*/ 618565 w 618565"/>
              <a:gd name="connsiteY2" fmla="*/ 322729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565" h="322729">
                <a:moveTo>
                  <a:pt x="0" y="0"/>
                </a:moveTo>
                <a:cubicBezTo>
                  <a:pt x="35859" y="100853"/>
                  <a:pt x="71718" y="201706"/>
                  <a:pt x="174812" y="255494"/>
                </a:cubicBezTo>
                <a:cubicBezTo>
                  <a:pt x="277906" y="309282"/>
                  <a:pt x="448235" y="316005"/>
                  <a:pt x="618565" y="322729"/>
                </a:cubicBezTo>
              </a:path>
            </a:pathLst>
          </a:custGeom>
          <a:noFill/>
          <a:ln w="952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25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477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JQuery</a:t>
            </a:r>
            <a:r>
              <a:rPr lang="zh-CN" altLang="en-US" sz="2400">
                <a:solidFill>
                  <a:srgbClr val="FF0000"/>
                </a:solidFill>
              </a:rPr>
              <a:t>代码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续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950" y="1416050"/>
            <a:ext cx="8856663" cy="459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j-ea"/>
              </a:rPr>
              <a:t>$('#send').click(function(){   </a:t>
            </a:r>
            <a:r>
              <a:rPr lang="en-US" altLang="zh-CN" dirty="0">
                <a:latin typeface="+mn-lt"/>
                <a:ea typeface="+mj-ea"/>
              </a:rPr>
              <a:t>//</a:t>
            </a:r>
            <a:r>
              <a:rPr lang="zh-CN" altLang="en-US" dirty="0">
                <a:latin typeface="+mn-lt"/>
                <a:ea typeface="+mj-ea"/>
              </a:rPr>
              <a:t>提交按钮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</a:t>
            </a:r>
            <a:r>
              <a:rPr lang="en-US" altLang="zh-CN" i="1" dirty="0">
                <a:solidFill>
                  <a:srgbClr val="0000FF"/>
                </a:solidFill>
                <a:latin typeface="+mn-lt"/>
                <a:ea typeface="+mj-ea"/>
              </a:rPr>
              <a:t>$(":</a:t>
            </a:r>
            <a:r>
              <a:rPr lang="en-US" altLang="zh-CN" i="1" dirty="0" err="1">
                <a:solidFill>
                  <a:srgbClr val="0000FF"/>
                </a:solidFill>
                <a:latin typeface="+mn-lt"/>
                <a:ea typeface="+mj-ea"/>
              </a:rPr>
              <a:t>input.required</a:t>
            </a:r>
            <a:r>
              <a:rPr lang="en-US" altLang="zh-CN" i="1" dirty="0">
                <a:solidFill>
                  <a:srgbClr val="0000FF"/>
                </a:solidFill>
                <a:latin typeface="+mn-lt"/>
                <a:ea typeface="+mj-ea"/>
              </a:rPr>
              <a:t>").trigger('blur');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</a:t>
            </a:r>
            <a:r>
              <a:rPr lang="en-US" altLang="zh-CN" dirty="0" err="1">
                <a:latin typeface="+mn-lt"/>
                <a:ea typeface="+mj-ea"/>
              </a:rPr>
              <a:t>var</a:t>
            </a:r>
            <a:r>
              <a:rPr lang="en-US" altLang="zh-CN" dirty="0">
                <a:latin typeface="+mn-lt"/>
                <a:ea typeface="+mj-ea"/>
              </a:rPr>
              <a:t> </a:t>
            </a:r>
            <a:r>
              <a:rPr lang="en-US" altLang="zh-CN" dirty="0" err="1">
                <a:latin typeface="+mn-lt"/>
                <a:ea typeface="+mj-ea"/>
              </a:rPr>
              <a:t>numError</a:t>
            </a:r>
            <a:r>
              <a:rPr lang="en-US" altLang="zh-CN" dirty="0">
                <a:latin typeface="+mn-lt"/>
                <a:ea typeface="+mj-ea"/>
              </a:rPr>
              <a:t> = $('form .</a:t>
            </a:r>
            <a:r>
              <a:rPr lang="en-US" altLang="zh-CN" dirty="0" err="1">
                <a:latin typeface="+mn-lt"/>
                <a:ea typeface="+mj-ea"/>
              </a:rPr>
              <a:t>onError</a:t>
            </a:r>
            <a:r>
              <a:rPr lang="en-US" altLang="zh-CN" dirty="0">
                <a:latin typeface="+mn-lt"/>
                <a:ea typeface="+mj-ea"/>
              </a:rPr>
              <a:t>').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length</a:t>
            </a:r>
            <a:r>
              <a:rPr lang="en-US" altLang="zh-CN" dirty="0">
                <a:latin typeface="+mn-lt"/>
                <a:ea typeface="+mj-ea"/>
              </a:rPr>
              <a:t>;  </a:t>
            </a:r>
            <a:r>
              <a:rPr lang="en-US" altLang="zh-CN" sz="1600" dirty="0">
                <a:latin typeface="+mn-lt"/>
                <a:ea typeface="+mj-ea"/>
              </a:rPr>
              <a:t>//class="</a:t>
            </a:r>
            <a:r>
              <a:rPr lang="en-US" altLang="zh-CN" sz="1600" dirty="0" err="1">
                <a:latin typeface="+mn-lt"/>
                <a:ea typeface="+mj-ea"/>
              </a:rPr>
              <a:t>onError</a:t>
            </a:r>
            <a:r>
              <a:rPr lang="en-US" altLang="zh-CN" sz="1600" dirty="0">
                <a:latin typeface="+mn-lt"/>
                <a:ea typeface="+mj-ea"/>
              </a:rPr>
              <a:t>"</a:t>
            </a:r>
            <a:r>
              <a:rPr lang="zh-CN" altLang="en-US" sz="1600" dirty="0">
                <a:latin typeface="+mn-lt"/>
                <a:ea typeface="+mj-ea"/>
              </a:rPr>
              <a:t>个数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if(</a:t>
            </a:r>
            <a:r>
              <a:rPr lang="en-US" altLang="zh-CN" dirty="0" err="1">
                <a:latin typeface="+mn-lt"/>
                <a:ea typeface="+mj-ea"/>
              </a:rPr>
              <a:t>numError</a:t>
            </a:r>
            <a:r>
              <a:rPr lang="en-US" altLang="zh-CN" dirty="0">
                <a:latin typeface="+mn-lt"/>
                <a:ea typeface="+mj-ea"/>
              </a:rPr>
              <a:t>&gt;0){   //</a:t>
            </a:r>
            <a:r>
              <a:rPr lang="zh-CN" altLang="en-US" dirty="0">
                <a:latin typeface="+mn-lt"/>
                <a:ea typeface="+mj-ea"/>
              </a:rPr>
              <a:t>还有错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	return false;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}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alert("</a:t>
            </a:r>
            <a:r>
              <a:rPr lang="zh-CN" altLang="en-US" dirty="0">
                <a:latin typeface="+mn-lt"/>
                <a:ea typeface="+mj-ea"/>
              </a:rPr>
              <a:t>注册成功</a:t>
            </a:r>
            <a:r>
              <a:rPr lang="en-US" altLang="zh-CN" dirty="0">
                <a:latin typeface="+mn-lt"/>
                <a:ea typeface="+mj-ea"/>
              </a:rPr>
              <a:t>,</a:t>
            </a:r>
            <a:r>
              <a:rPr lang="zh-CN" altLang="en-US" dirty="0">
                <a:latin typeface="+mn-lt"/>
                <a:ea typeface="+mj-ea"/>
              </a:rPr>
              <a:t>密码已发到你的邮箱</a:t>
            </a:r>
            <a:r>
              <a:rPr lang="en-US" altLang="zh-CN" dirty="0">
                <a:latin typeface="+mn-lt"/>
                <a:ea typeface="+mj-ea"/>
              </a:rPr>
              <a:t>,</a:t>
            </a:r>
            <a:r>
              <a:rPr lang="zh-CN" altLang="en-US" dirty="0">
                <a:latin typeface="+mn-lt"/>
                <a:ea typeface="+mj-ea"/>
              </a:rPr>
              <a:t>请查收</a:t>
            </a:r>
            <a:r>
              <a:rPr lang="en-US" altLang="zh-CN" dirty="0">
                <a:latin typeface="+mn-lt"/>
                <a:ea typeface="+mj-ea"/>
              </a:rPr>
              <a:t>.");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});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j-ea"/>
              </a:rPr>
              <a:t>$('#res').click(function(){  </a:t>
            </a:r>
            <a:r>
              <a:rPr lang="en-US" altLang="zh-CN" dirty="0">
                <a:latin typeface="+mn-lt"/>
                <a:ea typeface="+mj-ea"/>
              </a:rPr>
              <a:t>//</a:t>
            </a:r>
            <a:r>
              <a:rPr lang="zh-CN" altLang="en-US" dirty="0">
                <a:latin typeface="+mn-lt"/>
                <a:ea typeface="+mj-ea"/>
              </a:rPr>
              <a:t>重置按钮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	$(".</a:t>
            </a:r>
            <a:r>
              <a:rPr lang="en-US" altLang="zh-CN" dirty="0" err="1">
                <a:latin typeface="+mn-lt"/>
                <a:ea typeface="+mj-ea"/>
              </a:rPr>
              <a:t>formtips</a:t>
            </a:r>
            <a:r>
              <a:rPr lang="en-US" altLang="zh-CN" dirty="0">
                <a:latin typeface="+mn-lt"/>
                <a:ea typeface="+mj-ea"/>
              </a:rPr>
              <a:t>").remove();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+mj-ea"/>
              </a:rPr>
              <a:t>	});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969249" y="609329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25913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5.1  jQuery</a:t>
            </a:r>
            <a:r>
              <a:rPr lang="zh-CN" altLang="en-US" sz="3200" dirty="0"/>
              <a:t>基本结构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12738" y="1700808"/>
            <a:ext cx="8507412" cy="482510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&lt;html&gt;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&lt;head&gt;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&lt;title&gt;jQuery</a:t>
            </a:r>
            <a:r>
              <a:rPr lang="zh-CN" altLang="en-US" sz="2000" dirty="0"/>
              <a:t>示例</a:t>
            </a:r>
            <a:r>
              <a:rPr lang="en-US" altLang="zh-CN" sz="2000" dirty="0"/>
              <a:t>&lt;/title&gt;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</a:rPr>
              <a:t>&lt;script </a:t>
            </a:r>
            <a:r>
              <a:rPr lang="en-US" altLang="zh-CN" sz="2000" dirty="0" err="1">
                <a:solidFill>
                  <a:srgbClr val="C00000"/>
                </a:solidFill>
              </a:rPr>
              <a:t>src</a:t>
            </a:r>
            <a:r>
              <a:rPr lang="en-US" altLang="zh-CN" sz="2000" dirty="0">
                <a:solidFill>
                  <a:srgbClr val="C00000"/>
                </a:solidFill>
              </a:rPr>
              <a:t>="/scripts/jquery-1.10.2.js" type="text/</a:t>
            </a:r>
            <a:r>
              <a:rPr lang="en-US" altLang="zh-CN" sz="2000" dirty="0" err="1">
                <a:solidFill>
                  <a:srgbClr val="C00000"/>
                </a:solidFill>
              </a:rPr>
              <a:t>javascript</a:t>
            </a:r>
            <a:r>
              <a:rPr lang="en-US" altLang="zh-CN" sz="2000" dirty="0">
                <a:solidFill>
                  <a:srgbClr val="C00000"/>
                </a:solidFill>
              </a:rPr>
              <a:t>"&gt;&lt;/script&gt;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&lt;script type="text/</a:t>
            </a:r>
            <a:r>
              <a:rPr lang="en-US" altLang="zh-CN" sz="2000" dirty="0" err="1">
                <a:solidFill>
                  <a:srgbClr val="00B050"/>
                </a:solidFill>
              </a:rPr>
              <a:t>javascript</a:t>
            </a:r>
            <a:r>
              <a:rPr lang="en-US" altLang="zh-CN" sz="2000" dirty="0">
                <a:solidFill>
                  <a:srgbClr val="00B050"/>
                </a:solidFill>
              </a:rPr>
              <a:t>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$(document).ready(function(){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	alert("Hello jQuery!");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i="1" dirty="0"/>
              <a:t>// </a:t>
            </a:r>
            <a:r>
              <a:rPr lang="en-US" altLang="zh-CN" sz="2000" i="1" dirty="0" err="1"/>
              <a:t>js</a:t>
            </a:r>
            <a:r>
              <a:rPr lang="zh-CN" altLang="en-US" sz="2000" i="1" dirty="0"/>
              <a:t>、</a:t>
            </a:r>
            <a:r>
              <a:rPr lang="en-US" altLang="zh-CN" sz="2000" i="1" dirty="0"/>
              <a:t>jQuery</a:t>
            </a:r>
            <a:r>
              <a:rPr lang="zh-CN" altLang="en-US" sz="2000" i="1" dirty="0"/>
              <a:t>语句</a:t>
            </a:r>
            <a:r>
              <a:rPr lang="en-US" altLang="zh-CN" sz="2000" i="1" dirty="0"/>
              <a:t>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});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  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&lt;/head&gt;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&lt;body&gt;  &lt;/body&gt;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657675" y="2420913"/>
            <a:ext cx="309571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j-lt"/>
                <a:ea typeface="+mj-ea"/>
              </a:rPr>
              <a:t>引入 </a:t>
            </a:r>
            <a:r>
              <a:rPr lang="en-US" altLang="zh-CN" sz="1400" dirty="0">
                <a:latin typeface="+mj-lt"/>
                <a:ea typeface="+mj-ea"/>
              </a:rPr>
              <a:t>jQuery</a:t>
            </a:r>
            <a:r>
              <a:rPr lang="zh-CN" altLang="en-US" sz="1400" dirty="0">
                <a:latin typeface="+mj-lt"/>
                <a:ea typeface="+mj-ea"/>
              </a:rPr>
              <a:t>，实际路径根据情况改变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792487" y="2551088"/>
            <a:ext cx="792163" cy="301625"/>
          </a:xfrm>
          <a:custGeom>
            <a:avLst/>
            <a:gdLst>
              <a:gd name="connsiteX0" fmla="*/ 0 w 596348"/>
              <a:gd name="connsiteY0" fmla="*/ 301052 h 301052"/>
              <a:gd name="connsiteX1" fmla="*/ 198783 w 596348"/>
              <a:gd name="connsiteY1" fmla="*/ 36009 h 301052"/>
              <a:gd name="connsiteX2" fmla="*/ 596348 w 596348"/>
              <a:gd name="connsiteY2" fmla="*/ 9504 h 30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301052">
                <a:moveTo>
                  <a:pt x="0" y="301052"/>
                </a:moveTo>
                <a:cubicBezTo>
                  <a:pt x="49696" y="192826"/>
                  <a:pt x="99392" y="84600"/>
                  <a:pt x="198783" y="36009"/>
                </a:cubicBezTo>
                <a:cubicBezTo>
                  <a:pt x="298174" y="-12582"/>
                  <a:pt x="447261" y="-1539"/>
                  <a:pt x="596348" y="9504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3661568"/>
            <a:ext cx="2448272" cy="9541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+mn-lt"/>
                <a:ea typeface="+mj-ea"/>
              </a:rPr>
              <a:t>jQuery</a:t>
            </a:r>
            <a:r>
              <a:rPr lang="zh-CN" altLang="en-US" sz="1400" dirty="0">
                <a:latin typeface="+mn-lt"/>
                <a:ea typeface="+mj-ea"/>
              </a:rPr>
              <a:t>入口可简写为：    </a:t>
            </a:r>
            <a:endParaRPr lang="en-US" altLang="zh-CN" sz="1400" dirty="0">
              <a:latin typeface="+mn-lt"/>
              <a:ea typeface="+mj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j-ea"/>
              </a:rPr>
              <a:t>  </a:t>
            </a:r>
            <a:r>
              <a:rPr lang="en-US" altLang="zh-CN" sz="1400" dirty="0"/>
              <a:t>$(function(){</a:t>
            </a:r>
          </a:p>
          <a:p>
            <a:pPr>
              <a:defRPr/>
            </a:pPr>
            <a:r>
              <a:rPr lang="en-US" altLang="zh-CN" sz="1400" dirty="0"/>
              <a:t>     …</a:t>
            </a:r>
          </a:p>
          <a:p>
            <a:r>
              <a:rPr lang="en-US" altLang="zh-CN" sz="1400" dirty="0"/>
              <a:t>  });</a:t>
            </a:r>
            <a:endParaRPr lang="zh-CN" altLang="en-US" sz="1400" dirty="0">
              <a:latin typeface="+mn-lt"/>
              <a:ea typeface="+mj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427984" y="3815456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9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936724"/>
            <a:ext cx="8229600" cy="647700"/>
          </a:xfrm>
        </p:spPr>
        <p:txBody>
          <a:bodyPr/>
          <a:lstStyle/>
          <a:p>
            <a:r>
              <a:rPr lang="en-US" altLang="zh-CN" sz="2800" dirty="0"/>
              <a:t>jQuery</a:t>
            </a:r>
            <a:r>
              <a:rPr lang="zh-CN" altLang="en-US" sz="2800" dirty="0"/>
              <a:t>示例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874" y="1772816"/>
            <a:ext cx="8136582" cy="43924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400">
                <a:solidFill>
                  <a:schemeClr val="accent4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&lt;script </a:t>
            </a:r>
            <a:r>
              <a:rPr lang="en-US" altLang="zh-CN" sz="1800" dirty="0" err="1">
                <a:solidFill>
                  <a:srgbClr val="C00000"/>
                </a:solidFill>
              </a:rPr>
              <a:t>src</a:t>
            </a:r>
            <a:r>
              <a:rPr lang="en-US" altLang="zh-CN" sz="1800" dirty="0">
                <a:solidFill>
                  <a:srgbClr val="C00000"/>
                </a:solidFill>
              </a:rPr>
              <a:t>="/scripts/jquery-1.10.2.js" type="text/</a:t>
            </a:r>
            <a:r>
              <a:rPr lang="en-US" altLang="zh-CN" sz="1800" dirty="0" err="1">
                <a:solidFill>
                  <a:srgbClr val="C00000"/>
                </a:solidFill>
              </a:rPr>
              <a:t>javascript</a:t>
            </a:r>
            <a:r>
              <a:rPr lang="en-US" altLang="zh-CN" sz="1800" dirty="0">
                <a:solidFill>
                  <a:srgbClr val="C00000"/>
                </a:solidFill>
              </a:rPr>
              <a:t>"&gt;&lt;/script&gt;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dirty="0"/>
              <a:t>&lt;script type="text/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"&gt;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dirty="0"/>
              <a:t>        $(document).ready(function(){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i="1" u="sng" dirty="0">
                <a:solidFill>
                  <a:srgbClr val="0000FF"/>
                </a:solidFill>
              </a:rPr>
              <a:t>$("#demo")</a:t>
            </a:r>
            <a:r>
              <a:rPr lang="en-US" altLang="zh-CN" sz="1800" i="1" dirty="0">
                <a:solidFill>
                  <a:srgbClr val="0000FF"/>
                </a:solidFill>
              </a:rPr>
              <a:t>.click(function(){      </a:t>
            </a:r>
            <a:endParaRPr lang="zh-CN" altLang="en-US" sz="1800" i="1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i="1" dirty="0">
                <a:solidFill>
                  <a:srgbClr val="0000FF"/>
                </a:solidFill>
              </a:rPr>
              <a:t>	      alert("</a:t>
            </a:r>
            <a:r>
              <a:rPr lang="zh-CN" altLang="en-US" sz="1800" i="1" dirty="0">
                <a:solidFill>
                  <a:srgbClr val="0000FF"/>
                </a:solidFill>
              </a:rPr>
              <a:t>呵呵</a:t>
            </a:r>
            <a:r>
              <a:rPr lang="en-US" altLang="zh-CN" sz="1800" i="1" dirty="0">
                <a:solidFill>
                  <a:srgbClr val="0000FF"/>
                </a:solidFill>
              </a:rPr>
              <a:t>!");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i="1" dirty="0">
                <a:solidFill>
                  <a:srgbClr val="0000FF"/>
                </a:solidFill>
              </a:rPr>
              <a:t>	})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i="1" dirty="0"/>
              <a:t>	</a:t>
            </a:r>
            <a:r>
              <a:rPr lang="en-US" altLang="zh-CN" sz="1800" i="1" u="sng" dirty="0">
                <a:solidFill>
                  <a:srgbClr val="006600"/>
                </a:solidFill>
              </a:rPr>
              <a:t>$("#demo")</a:t>
            </a:r>
            <a:r>
              <a:rPr lang="en-US" altLang="zh-CN" sz="1800" i="1" dirty="0">
                <a:solidFill>
                  <a:srgbClr val="006600"/>
                </a:solidFill>
              </a:rPr>
              <a:t>.mouseover(function(){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i="1" dirty="0">
                <a:solidFill>
                  <a:srgbClr val="006600"/>
                </a:solidFill>
              </a:rPr>
              <a:t>      	      $(this).</a:t>
            </a:r>
            <a:r>
              <a:rPr lang="en-US" altLang="zh-CN" sz="1800" i="1" dirty="0" err="1">
                <a:solidFill>
                  <a:srgbClr val="006600"/>
                </a:solidFill>
              </a:rPr>
              <a:t>css</a:t>
            </a:r>
            <a:r>
              <a:rPr lang="en-US" altLang="zh-CN" sz="1800" i="1" dirty="0">
                <a:solidFill>
                  <a:srgbClr val="006600"/>
                </a:solidFill>
              </a:rPr>
              <a:t>("</a:t>
            </a:r>
            <a:r>
              <a:rPr lang="en-US" altLang="zh-CN" sz="1800" i="1" dirty="0" err="1">
                <a:solidFill>
                  <a:srgbClr val="006600"/>
                </a:solidFill>
              </a:rPr>
              <a:t>cursor","pointer</a:t>
            </a:r>
            <a:r>
              <a:rPr lang="en-US" altLang="zh-CN" sz="1800" i="1" dirty="0">
                <a:solidFill>
                  <a:srgbClr val="006600"/>
                </a:solidFill>
              </a:rPr>
              <a:t>");           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i="1" dirty="0">
                <a:solidFill>
                  <a:srgbClr val="006600"/>
                </a:solidFill>
              </a:rPr>
              <a:t>	})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i="1" dirty="0"/>
              <a:t>         </a:t>
            </a:r>
            <a:r>
              <a:rPr lang="en-US" altLang="zh-CN" sz="1800" dirty="0"/>
              <a:t>});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dirty="0"/>
              <a:t>&lt;/script&gt;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</a:rPr>
              <a:t>&lt;p id="demo"&gt;</a:t>
            </a:r>
            <a:r>
              <a:rPr lang="zh-CN" altLang="en-US" sz="1800" dirty="0">
                <a:solidFill>
                  <a:srgbClr val="0000FF"/>
                </a:solidFill>
              </a:rPr>
              <a:t>点击我</a:t>
            </a:r>
            <a:r>
              <a:rPr lang="en-US" altLang="zh-CN" sz="1800" dirty="0">
                <a:solidFill>
                  <a:srgbClr val="0000FF"/>
                </a:solidFill>
              </a:rPr>
              <a:t>&lt;/p&gt;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899592" y="3141885"/>
            <a:ext cx="576064" cy="2663379"/>
          </a:xfrm>
          <a:custGeom>
            <a:avLst/>
            <a:gdLst>
              <a:gd name="connsiteX0" fmla="*/ 200779 w 200779"/>
              <a:gd name="connsiteY0" fmla="*/ 0 h 1987826"/>
              <a:gd name="connsiteX1" fmla="*/ 28501 w 200779"/>
              <a:gd name="connsiteY1" fmla="*/ 901148 h 1987826"/>
              <a:gd name="connsiteX2" fmla="*/ 1997 w 200779"/>
              <a:gd name="connsiteY2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779" h="1987826">
                <a:moveTo>
                  <a:pt x="200779" y="0"/>
                </a:moveTo>
                <a:cubicBezTo>
                  <a:pt x="131205" y="284922"/>
                  <a:pt x="61631" y="569844"/>
                  <a:pt x="28501" y="901148"/>
                </a:cubicBezTo>
                <a:cubicBezTo>
                  <a:pt x="-4629" y="1232452"/>
                  <a:pt x="-1316" y="1610139"/>
                  <a:pt x="1997" y="1987826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3364" y="4378551"/>
            <a:ext cx="1250950" cy="3063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+mn-lt"/>
                <a:ea typeface="+mj-ea"/>
              </a:rPr>
              <a:t>jQuery</a:t>
            </a:r>
            <a:r>
              <a:rPr lang="zh-CN" altLang="en-US" sz="1400" dirty="0">
                <a:latin typeface="+mn-lt"/>
                <a:ea typeface="+mj-ea"/>
              </a:rPr>
              <a:t>选择器</a:t>
            </a:r>
            <a:endParaRPr lang="en-US" altLang="zh-CN" sz="1400" dirty="0">
              <a:latin typeface="+mn-lt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20" y="3356992"/>
            <a:ext cx="1130930" cy="307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j-ea"/>
              </a:rPr>
              <a:t>jQuery</a:t>
            </a:r>
            <a:r>
              <a:rPr lang="zh-CN" altLang="en-US" sz="1400" dirty="0">
                <a:latin typeface="+mn-lt"/>
                <a:ea typeface="+mj-ea"/>
              </a:rPr>
              <a:t>事件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3121715" y="3141885"/>
            <a:ext cx="768350" cy="160338"/>
          </a:xfrm>
          <a:custGeom>
            <a:avLst/>
            <a:gdLst>
              <a:gd name="connsiteX0" fmla="*/ 0 w 768626"/>
              <a:gd name="connsiteY0" fmla="*/ 0 h 159026"/>
              <a:gd name="connsiteX1" fmla="*/ 318052 w 768626"/>
              <a:gd name="connsiteY1" fmla="*/ 79513 h 159026"/>
              <a:gd name="connsiteX2" fmla="*/ 609600 w 768626"/>
              <a:gd name="connsiteY2" fmla="*/ 79513 h 159026"/>
              <a:gd name="connsiteX3" fmla="*/ 768626 w 768626"/>
              <a:gd name="connsiteY3" fmla="*/ 159026 h 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626" h="159026">
                <a:moveTo>
                  <a:pt x="0" y="0"/>
                </a:moveTo>
                <a:cubicBezTo>
                  <a:pt x="108226" y="33130"/>
                  <a:pt x="216452" y="66261"/>
                  <a:pt x="318052" y="79513"/>
                </a:cubicBezTo>
                <a:cubicBezTo>
                  <a:pt x="419652" y="92765"/>
                  <a:pt x="534504" y="66261"/>
                  <a:pt x="609600" y="79513"/>
                </a:cubicBezTo>
                <a:cubicBezTo>
                  <a:pt x="684696" y="92765"/>
                  <a:pt x="726661" y="125895"/>
                  <a:pt x="768626" y="159026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3254188" y="3738282"/>
            <a:ext cx="632012" cy="242047"/>
          </a:xfrm>
          <a:custGeom>
            <a:avLst/>
            <a:gdLst>
              <a:gd name="connsiteX0" fmla="*/ 0 w 632012"/>
              <a:gd name="connsiteY0" fmla="*/ 242047 h 242047"/>
              <a:gd name="connsiteX1" fmla="*/ 188259 w 632012"/>
              <a:gd name="connsiteY1" fmla="*/ 53789 h 242047"/>
              <a:gd name="connsiteX2" fmla="*/ 443753 w 632012"/>
              <a:gd name="connsiteY2" fmla="*/ 67236 h 242047"/>
              <a:gd name="connsiteX3" fmla="*/ 632012 w 632012"/>
              <a:gd name="connsiteY3" fmla="*/ 0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012" h="242047">
                <a:moveTo>
                  <a:pt x="0" y="242047"/>
                </a:moveTo>
                <a:cubicBezTo>
                  <a:pt x="57150" y="162485"/>
                  <a:pt x="114300" y="82924"/>
                  <a:pt x="188259" y="53789"/>
                </a:cubicBezTo>
                <a:cubicBezTo>
                  <a:pt x="262218" y="24654"/>
                  <a:pt x="369794" y="76201"/>
                  <a:pt x="443753" y="67236"/>
                </a:cubicBezTo>
                <a:cubicBezTo>
                  <a:pt x="517712" y="58271"/>
                  <a:pt x="574862" y="29135"/>
                  <a:pt x="632012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008529" y="4088922"/>
            <a:ext cx="497542" cy="294819"/>
          </a:xfrm>
          <a:custGeom>
            <a:avLst/>
            <a:gdLst>
              <a:gd name="connsiteX0" fmla="*/ 497542 w 497542"/>
              <a:gd name="connsiteY0" fmla="*/ 25878 h 294819"/>
              <a:gd name="connsiteX1" fmla="*/ 201706 w 497542"/>
              <a:gd name="connsiteY1" fmla="*/ 25878 h 294819"/>
              <a:gd name="connsiteX2" fmla="*/ 0 w 497542"/>
              <a:gd name="connsiteY2" fmla="*/ 294819 h 29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542" h="294819">
                <a:moveTo>
                  <a:pt x="497542" y="25878"/>
                </a:moveTo>
                <a:cubicBezTo>
                  <a:pt x="391086" y="3466"/>
                  <a:pt x="284630" y="-18945"/>
                  <a:pt x="201706" y="25878"/>
                </a:cubicBezTo>
                <a:cubicBezTo>
                  <a:pt x="118782" y="70701"/>
                  <a:pt x="59391" y="182760"/>
                  <a:pt x="0" y="29481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77905" y="4985960"/>
            <a:ext cx="314216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j-ea"/>
              </a:rPr>
              <a:t>$(this)</a:t>
            </a:r>
            <a:r>
              <a:rPr lang="zh-CN" altLang="en-US" sz="1400" dirty="0">
                <a:latin typeface="+mn-lt"/>
                <a:ea typeface="+mj-ea"/>
              </a:rPr>
              <a:t>是当前元素的</a:t>
            </a:r>
            <a:r>
              <a:rPr lang="en-US" altLang="zh-CN" sz="1400" dirty="0">
                <a:latin typeface="+mn-lt"/>
                <a:ea typeface="+mj-ea"/>
              </a:rPr>
              <a:t>jQuery</a:t>
            </a:r>
            <a:r>
              <a:rPr lang="zh-CN" altLang="en-US" sz="1400" dirty="0">
                <a:latin typeface="+mn-lt"/>
                <a:ea typeface="+mj-ea"/>
              </a:rPr>
              <a:t>表示方法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318935" y="4663425"/>
            <a:ext cx="277907" cy="28803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68144" y="4288920"/>
            <a:ext cx="1800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 err="1">
                <a:latin typeface="+mn-lt"/>
                <a:ea typeface="+mj-ea"/>
              </a:rPr>
              <a:t>css</a:t>
            </a:r>
            <a:r>
              <a:rPr lang="en-US" altLang="zh-CN" sz="1400" dirty="0">
                <a:latin typeface="+mn-lt"/>
                <a:ea typeface="+mj-ea"/>
              </a:rPr>
              <a:t>()</a:t>
            </a:r>
            <a:r>
              <a:rPr lang="zh-CN" altLang="en-US" sz="1400" dirty="0">
                <a:latin typeface="+mn-lt"/>
                <a:ea typeface="+mj-ea"/>
              </a:rPr>
              <a:t>：</a:t>
            </a:r>
            <a:r>
              <a:rPr lang="en-US" altLang="zh-CN" sz="1400" dirty="0">
                <a:latin typeface="+mn-lt"/>
                <a:ea typeface="+mj-ea"/>
              </a:rPr>
              <a:t>jQuery</a:t>
            </a:r>
            <a:r>
              <a:rPr lang="zh-CN" altLang="en-US" sz="1400" dirty="0">
                <a:latin typeface="+mn-lt"/>
                <a:ea typeface="+mj-ea"/>
              </a:rPr>
              <a:t>方法</a:t>
            </a:r>
            <a:endParaRPr lang="en-US" altLang="zh-CN" sz="1400" dirty="0">
              <a:latin typeface="+mn-lt"/>
              <a:ea typeface="+mj-ea"/>
            </a:endParaRPr>
          </a:p>
          <a:p>
            <a:pPr algn="ctr">
              <a:defRPr/>
            </a:pPr>
            <a:r>
              <a:rPr lang="zh-CN" altLang="en-US" sz="1400" dirty="0">
                <a:latin typeface="+mn-lt"/>
                <a:ea typeface="+mj-ea"/>
              </a:rPr>
              <a:t>用于设置元素样式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135222" y="4473574"/>
            <a:ext cx="7329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6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936724"/>
            <a:ext cx="8229600" cy="647700"/>
          </a:xfrm>
        </p:spPr>
        <p:txBody>
          <a:bodyPr/>
          <a:lstStyle/>
          <a:p>
            <a:r>
              <a:rPr lang="zh-CN" altLang="en-US" sz="2800" dirty="0"/>
              <a:t>对应的</a:t>
            </a:r>
            <a:r>
              <a:rPr lang="en-US" altLang="zh-CN" sz="2800" dirty="0"/>
              <a:t>JS</a:t>
            </a:r>
            <a:r>
              <a:rPr lang="zh-CN" altLang="en-US" sz="2800" dirty="0"/>
              <a:t>实现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524328" y="6165304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2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611560" y="1772816"/>
            <a:ext cx="7704856" cy="388843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400">
                <a:solidFill>
                  <a:schemeClr val="accent4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/>
              <a:t>&lt;script type="text/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"&gt;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</a:rPr>
              <a:t>       function demo(){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</a:rPr>
              <a:t>           alert("</a:t>
            </a:r>
            <a:r>
              <a:rPr lang="zh-CN" altLang="en-US" sz="1800" dirty="0">
                <a:solidFill>
                  <a:srgbClr val="0000FF"/>
                </a:solidFill>
              </a:rPr>
              <a:t>呵呵</a:t>
            </a:r>
            <a:r>
              <a:rPr lang="en-US" altLang="zh-CN" sz="1800" dirty="0">
                <a:solidFill>
                  <a:srgbClr val="0000FF"/>
                </a:solidFill>
              </a:rPr>
              <a:t>!");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</a:rPr>
              <a:t>       }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   function </a:t>
            </a:r>
            <a:r>
              <a:rPr lang="en-US" altLang="zh-CN" sz="1800" dirty="0" err="1">
                <a:solidFill>
                  <a:srgbClr val="FF0000"/>
                </a:solidFill>
              </a:rPr>
              <a:t>changecursor</a:t>
            </a:r>
            <a:r>
              <a:rPr lang="en-US" altLang="zh-CN" sz="1800" dirty="0">
                <a:solidFill>
                  <a:srgbClr val="FF0000"/>
                </a:solidFill>
              </a:rPr>
              <a:t>(x){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x.style.cursor</a:t>
            </a:r>
            <a:r>
              <a:rPr lang="en-US" altLang="zh-CN" sz="1800" dirty="0">
                <a:solidFill>
                  <a:srgbClr val="FF0000"/>
                </a:solidFill>
              </a:rPr>
              <a:t>="pointer";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       }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/>
              <a:t>&lt;/script&gt;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1800" dirty="0"/>
              <a:t>&lt;p </a:t>
            </a:r>
            <a:r>
              <a:rPr lang="en-US" altLang="zh-CN" sz="1800" dirty="0" err="1">
                <a:solidFill>
                  <a:srgbClr val="0000FF"/>
                </a:solidFill>
              </a:rPr>
              <a:t>onclick</a:t>
            </a:r>
            <a:r>
              <a:rPr lang="en-US" altLang="zh-CN" sz="1800" dirty="0">
                <a:solidFill>
                  <a:srgbClr val="0000FF"/>
                </a:solidFill>
              </a:rPr>
              <a:t>="demo()" </a:t>
            </a:r>
            <a:r>
              <a:rPr lang="en-US" altLang="zh-CN" sz="1800" dirty="0" err="1">
                <a:solidFill>
                  <a:srgbClr val="FF0000"/>
                </a:solidFill>
              </a:rPr>
              <a:t>onmouseover</a:t>
            </a:r>
            <a:r>
              <a:rPr lang="en-US" altLang="zh-CN" sz="1800" dirty="0">
                <a:solidFill>
                  <a:srgbClr val="FF0000"/>
                </a:solidFill>
              </a:rPr>
              <a:t>="</a:t>
            </a:r>
            <a:r>
              <a:rPr lang="en-US" altLang="zh-CN" sz="1800" dirty="0" err="1">
                <a:solidFill>
                  <a:srgbClr val="FF0000"/>
                </a:solidFill>
              </a:rPr>
              <a:t>changecursor</a:t>
            </a:r>
            <a:r>
              <a:rPr lang="en-US" altLang="zh-CN" sz="1800" dirty="0">
                <a:solidFill>
                  <a:srgbClr val="FF0000"/>
                </a:solidFill>
              </a:rPr>
              <a:t>(this)"</a:t>
            </a:r>
            <a:r>
              <a:rPr lang="en-US" altLang="zh-CN" sz="1800" dirty="0"/>
              <a:t>&gt;</a:t>
            </a:r>
            <a:r>
              <a:rPr lang="zh-CN" altLang="en-US" sz="1800" dirty="0"/>
              <a:t>点击我</a:t>
            </a:r>
            <a:r>
              <a:rPr lang="en-US" altLang="zh-CN" sz="18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33045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5.2  jQuery</a:t>
            </a:r>
            <a:r>
              <a:rPr lang="zh-CN" altLang="en-US" sz="3200" dirty="0"/>
              <a:t>选择器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jQuery</a:t>
            </a:r>
            <a:r>
              <a:rPr lang="zh-CN" altLang="en-US" sz="2400" dirty="0">
                <a:solidFill>
                  <a:srgbClr val="0000FF"/>
                </a:solidFill>
              </a:rPr>
              <a:t>的行为规则都必须在</a:t>
            </a:r>
            <a:r>
              <a:rPr lang="zh-CN" altLang="en-US" sz="2400" dirty="0">
                <a:solidFill>
                  <a:srgbClr val="FF0000"/>
                </a:solidFill>
              </a:rPr>
              <a:t>获取元素</a:t>
            </a:r>
            <a:r>
              <a:rPr lang="zh-CN" altLang="en-US" sz="2400" dirty="0">
                <a:solidFill>
                  <a:srgbClr val="0000FF"/>
                </a:solidFill>
              </a:rPr>
              <a:t>后才能生效。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jQuery</a:t>
            </a:r>
            <a:r>
              <a:rPr lang="zh-CN" altLang="en-US" sz="2400" dirty="0">
                <a:solidFill>
                  <a:srgbClr val="FF0000"/>
                </a:solidFill>
              </a:rPr>
              <a:t>选择器完全继承了</a:t>
            </a:r>
            <a:r>
              <a:rPr lang="en-US" altLang="zh-CN" sz="2400" dirty="0">
                <a:solidFill>
                  <a:srgbClr val="FF0000"/>
                </a:solidFill>
              </a:rPr>
              <a:t>CSS</a:t>
            </a:r>
            <a:r>
              <a:rPr lang="zh-CN" altLang="en-US" sz="2400" dirty="0">
                <a:solidFill>
                  <a:srgbClr val="FF0000"/>
                </a:solidFill>
              </a:rPr>
              <a:t>风格。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/>
              <a:t>jQuery</a:t>
            </a:r>
            <a:r>
              <a:rPr lang="zh-CN" altLang="en-US" sz="2400" dirty="0"/>
              <a:t>选择器可以便捷和快速地找出特定的元素，然后为它们添加相应的行为。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2246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基本选择器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48073"/>
              </p:ext>
            </p:extLst>
          </p:nvPr>
        </p:nvGraphicFramePr>
        <p:xfrm>
          <a:off x="468313" y="1700808"/>
          <a:ext cx="8229600" cy="1828800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选择器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实例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选取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$(this)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当前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HTML 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#</a:t>
                      </a:r>
                      <a:r>
                        <a:rPr lang="en-US" i="1" dirty="0">
                          <a:solidFill>
                            <a:srgbClr val="0000FF"/>
                          </a:solidFill>
                        </a:rPr>
                        <a:t>id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$("#username")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id="</a:t>
                      </a:r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username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" </a:t>
                      </a:r>
                      <a:r>
                        <a:rPr lang="zh-CN" altLang="en-US" dirty="0">
                          <a:solidFill>
                            <a:srgbClr val="0000FF"/>
                          </a:solidFill>
                        </a:rPr>
                        <a:t>的元素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$(".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stuno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")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1" normalizeH="0" baseline="0" dirty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class="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stuno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"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</a:rPr>
                        <a:t>element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$("input")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i="1" dirty="0">
                          <a:solidFill>
                            <a:srgbClr val="00B050"/>
                          </a:solidFill>
                        </a:rPr>
                        <a:t>所有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input&gt; 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任意多边形 3"/>
          <p:cNvSpPr/>
          <p:nvPr/>
        </p:nvSpPr>
        <p:spPr>
          <a:xfrm>
            <a:off x="182563" y="2853333"/>
            <a:ext cx="355600" cy="1101725"/>
          </a:xfrm>
          <a:custGeom>
            <a:avLst/>
            <a:gdLst>
              <a:gd name="connsiteX0" fmla="*/ 179864 w 354675"/>
              <a:gd name="connsiteY0" fmla="*/ 0 h 1102659"/>
              <a:gd name="connsiteX1" fmla="*/ 5052 w 354675"/>
              <a:gd name="connsiteY1" fmla="*/ 793377 h 1102659"/>
              <a:gd name="connsiteX2" fmla="*/ 354675 w 354675"/>
              <a:gd name="connsiteY2" fmla="*/ 1102659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75" h="1102659">
                <a:moveTo>
                  <a:pt x="179864" y="0"/>
                </a:moveTo>
                <a:cubicBezTo>
                  <a:pt x="77890" y="304800"/>
                  <a:pt x="-24083" y="609601"/>
                  <a:pt x="5052" y="793377"/>
                </a:cubicBezTo>
                <a:cubicBezTo>
                  <a:pt x="34187" y="977153"/>
                  <a:pt x="194431" y="1039906"/>
                  <a:pt x="354675" y="1102659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8163" y="3789958"/>
            <a:ext cx="1800225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n-lt"/>
                <a:ea typeface="+mj-ea"/>
              </a:rPr>
              <a:t>选择器可以组合</a:t>
            </a:r>
            <a:endParaRPr lang="en-US" altLang="zh-CN" sz="1800" dirty="0">
              <a:latin typeface="+mn-lt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10226"/>
              </p:ext>
            </p:extLst>
          </p:nvPr>
        </p:nvGraphicFramePr>
        <p:xfrm>
          <a:off x="468313" y="4364633"/>
          <a:ext cx="8280400" cy="1464732"/>
        </p:xfrm>
        <a:graphic>
          <a:graphicData uri="http://schemas.openxmlformats.org/drawingml/2006/table">
            <a:tbl>
              <a:tblPr/>
              <a:tblGrid>
                <a:gridCol w="237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3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实例</a:t>
                      </a:r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选取</a:t>
                      </a:r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r>
                        <a:rPr lang="en-US" sz="1800" dirty="0"/>
                        <a:t>$("</a:t>
                      </a:r>
                      <a:r>
                        <a:rPr lang="en-US" sz="1800" dirty="0" err="1"/>
                        <a:t>input.stuno</a:t>
                      </a:r>
                      <a:r>
                        <a:rPr lang="en-US" sz="1800" dirty="0"/>
                        <a:t>")</a:t>
                      </a:r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所有</a:t>
                      </a:r>
                      <a:r>
                        <a:rPr lang="en-US" sz="1800" dirty="0"/>
                        <a:t> class="</a:t>
                      </a:r>
                      <a:r>
                        <a:rPr lang="en-US" sz="1800" dirty="0" err="1"/>
                        <a:t>stuno</a:t>
                      </a:r>
                      <a:r>
                        <a:rPr lang="en-US" sz="1800" dirty="0"/>
                        <a:t>" 的 &lt;input&gt; </a:t>
                      </a:r>
                      <a:r>
                        <a:rPr lang="en-US" sz="1800" dirty="0" err="1"/>
                        <a:t>元素</a:t>
                      </a:r>
                      <a:endParaRPr lang="en-US" sz="1800" dirty="0"/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r>
                        <a:rPr lang="en-US" sz="1800" dirty="0"/>
                        <a:t>$("</a:t>
                      </a:r>
                      <a:r>
                        <a:rPr lang="en-US" sz="1800" dirty="0" err="1"/>
                        <a:t>div#intro</a:t>
                      </a:r>
                      <a:r>
                        <a:rPr lang="en-US" sz="1800" dirty="0"/>
                        <a:t>")</a:t>
                      </a:r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所有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sz="1800" dirty="0"/>
                        <a:t>id="intro" 的 &lt;div&gt; </a:t>
                      </a:r>
                      <a:r>
                        <a:rPr lang="en-US" altLang="zh-CN" sz="1800" dirty="0" err="1"/>
                        <a:t>元素</a:t>
                      </a:r>
                      <a:endParaRPr lang="en-US" sz="1800" dirty="0"/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$("div #intro")</a:t>
                      </a:r>
                      <a:endParaRPr lang="en-US" sz="1800" dirty="0"/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0000FF"/>
                          </a:solidFill>
                        </a:rPr>
                        <a:t>嵌在</a:t>
                      </a:r>
                      <a:r>
                        <a:rPr lang="en-US" sz="1800" dirty="0"/>
                        <a:t>&lt;div&gt;</a:t>
                      </a:r>
                      <a:r>
                        <a:rPr lang="zh-CN" altLang="en-US" sz="1800" dirty="0"/>
                        <a:t>元素中的所有 </a:t>
                      </a:r>
                      <a:r>
                        <a:rPr lang="en-US" altLang="zh-CN" sz="1800" dirty="0"/>
                        <a:t> id="intro" </a:t>
                      </a:r>
                      <a:r>
                        <a:rPr lang="zh-CN" altLang="en-US" sz="1800" dirty="0"/>
                        <a:t>元素</a:t>
                      </a:r>
                      <a:endParaRPr lang="en-US" sz="1800" dirty="0"/>
                    </a:p>
                  </a:txBody>
                  <a:tcPr marL="91434" marR="91434" marT="45773" marB="45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2352675" y="3896321"/>
            <a:ext cx="314325" cy="357187"/>
          </a:xfrm>
          <a:custGeom>
            <a:avLst/>
            <a:gdLst>
              <a:gd name="connsiteX0" fmla="*/ 0 w 314353"/>
              <a:gd name="connsiteY0" fmla="*/ 61862 h 357697"/>
              <a:gd name="connsiteX1" fmla="*/ 282389 w 314353"/>
              <a:gd name="connsiteY1" fmla="*/ 21521 h 357697"/>
              <a:gd name="connsiteX2" fmla="*/ 295836 w 314353"/>
              <a:gd name="connsiteY2" fmla="*/ 357697 h 35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53" h="357697">
                <a:moveTo>
                  <a:pt x="0" y="61862"/>
                </a:moveTo>
                <a:cubicBezTo>
                  <a:pt x="116541" y="17038"/>
                  <a:pt x="233083" y="-27785"/>
                  <a:pt x="282389" y="21521"/>
                </a:cubicBezTo>
                <a:cubicBezTo>
                  <a:pt x="331695" y="70827"/>
                  <a:pt x="313765" y="214262"/>
                  <a:pt x="295836" y="357697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4248" y="4941317"/>
            <a:ext cx="211628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+mn-lt"/>
                <a:ea typeface="+mj-ea"/>
              </a:rPr>
              <a:t>这</a:t>
            </a:r>
            <a:r>
              <a:rPr lang="en-US" altLang="zh-CN" sz="1200" dirty="0">
                <a:latin typeface="+mn-lt"/>
                <a:ea typeface="+mj-ea"/>
              </a:rPr>
              <a:t>2</a:t>
            </a:r>
            <a:r>
              <a:rPr lang="zh-CN" altLang="en-US" sz="1200" dirty="0">
                <a:latin typeface="+mn-lt"/>
                <a:ea typeface="+mj-ea"/>
              </a:rPr>
              <a:t>个例子的选择器没有空格</a:t>
            </a:r>
            <a:endParaRPr lang="en-US" altLang="zh-CN" sz="1200" dirty="0">
              <a:latin typeface="+mn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1275" y="2113558"/>
            <a:ext cx="1619250" cy="2762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+mn-lt"/>
                <a:ea typeface="+mj-ea"/>
              </a:rPr>
              <a:t>注意</a:t>
            </a:r>
            <a:r>
              <a:rPr lang="en-US" altLang="zh-CN" sz="1200" dirty="0">
                <a:latin typeface="+mn-lt"/>
                <a:ea typeface="+mj-ea"/>
              </a:rPr>
              <a:t>this</a:t>
            </a:r>
            <a:r>
              <a:rPr lang="zh-CN" altLang="en-US" sz="1200" dirty="0">
                <a:latin typeface="+mn-lt"/>
                <a:ea typeface="+mj-ea"/>
              </a:rPr>
              <a:t>与</a:t>
            </a:r>
            <a:r>
              <a:rPr lang="en-US" altLang="zh-CN" sz="1200" dirty="0">
                <a:latin typeface="+mn-lt"/>
                <a:ea typeface="+mj-ea"/>
              </a:rPr>
              <a:t>$(this)</a:t>
            </a:r>
            <a:r>
              <a:rPr lang="zh-CN" altLang="en-US" sz="1200" dirty="0">
                <a:latin typeface="+mn-lt"/>
                <a:ea typeface="+mj-ea"/>
              </a:rPr>
              <a:t>区别</a:t>
            </a:r>
            <a:endParaRPr lang="en-US" altLang="zh-CN" sz="1200" dirty="0">
              <a:latin typeface="+mn-lt"/>
              <a:ea typeface="+mj-ea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596935" y="4854682"/>
            <a:ext cx="144016" cy="504056"/>
          </a:xfrm>
          <a:prstGeom prst="rightBrac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05844" y="5953766"/>
            <a:ext cx="11079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+mn-lt"/>
                <a:ea typeface="+mj-ea"/>
              </a:rPr>
              <a:t>此处有空格</a:t>
            </a:r>
            <a:endParaRPr lang="en-US" altLang="zh-CN" sz="1200" dirty="0">
              <a:latin typeface="+mn-lt"/>
              <a:ea typeface="+mj-ea"/>
            </a:endParaRPr>
          </a:p>
          <a:p>
            <a:pPr>
              <a:defRPr/>
            </a:pPr>
            <a:r>
              <a:rPr lang="zh-CN" altLang="en-US" sz="1200" dirty="0">
                <a:latin typeface="+mn-lt"/>
                <a:ea typeface="+mj-ea"/>
              </a:rPr>
              <a:t>表示层次关系</a:t>
            </a:r>
            <a:endParaRPr lang="en-US" altLang="zh-CN" sz="1200" dirty="0">
              <a:latin typeface="+mn-lt"/>
              <a:ea typeface="+mj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115616" y="5733405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5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Input</a:t>
            </a:r>
            <a:r>
              <a:rPr lang="zh-CN" altLang="en-US" sz="2800" dirty="0"/>
              <a:t>元素选择器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18" y="1772816"/>
          <a:ext cx="8856984" cy="255994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7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选择器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实例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选取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:input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$(":input")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C00000"/>
                          </a:solidFill>
                        </a:rPr>
                        <a:t>所有所有表单元素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</a:rPr>
                        <a:t>包括</a:t>
                      </a:r>
                      <a:r>
                        <a:rPr lang="en-US" altLang="zh-CN" sz="1800" dirty="0" err="1">
                          <a:solidFill>
                            <a:srgbClr val="C00000"/>
                          </a:solidFill>
                        </a:rPr>
                        <a:t>textarea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button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</a:rPr>
                        <a:t>等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sz="1800" dirty="0"/>
                        <a:t>:text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$(":text")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所有 </a:t>
                      </a:r>
                      <a:r>
                        <a:rPr lang="en-US" sz="1800"/>
                        <a:t>type="text" </a:t>
                      </a:r>
                      <a:r>
                        <a:rPr lang="zh-CN" altLang="en-US" sz="1800"/>
                        <a:t>的 </a:t>
                      </a:r>
                      <a:r>
                        <a:rPr lang="en-US" altLang="zh-CN" sz="1800"/>
                        <a:t>&lt;</a:t>
                      </a:r>
                      <a:r>
                        <a:rPr lang="en-US" sz="1800"/>
                        <a:t>input&gt; </a:t>
                      </a:r>
                      <a:r>
                        <a:rPr lang="zh-CN" altLang="en-US" sz="1800"/>
                        <a:t>元素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sz="1800" dirty="0"/>
                        <a:t>:password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$(":password")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所有 </a:t>
                      </a:r>
                      <a:r>
                        <a:rPr lang="en-US" sz="1800"/>
                        <a:t>type="password" </a:t>
                      </a:r>
                      <a:r>
                        <a:rPr lang="zh-CN" altLang="en-US" sz="1800"/>
                        <a:t>的 </a:t>
                      </a:r>
                      <a:r>
                        <a:rPr lang="en-US" altLang="zh-CN" sz="1800"/>
                        <a:t>&lt;</a:t>
                      </a:r>
                      <a:r>
                        <a:rPr lang="en-US" sz="1800"/>
                        <a:t>input&gt; </a:t>
                      </a:r>
                      <a:r>
                        <a:rPr lang="zh-CN" altLang="en-US" sz="1800"/>
                        <a:t>元素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sz="1800" dirty="0"/>
                        <a:t>:radio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$(":radio")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所有 </a:t>
                      </a:r>
                      <a:r>
                        <a:rPr lang="en-US" sz="1800" dirty="0"/>
                        <a:t>type="radio" </a:t>
                      </a:r>
                      <a:r>
                        <a:rPr lang="zh-CN" altLang="en-US" sz="1800" dirty="0"/>
                        <a:t>的 </a:t>
                      </a:r>
                      <a:r>
                        <a:rPr lang="en-US" altLang="zh-CN" sz="1800" dirty="0"/>
                        <a:t>&lt;</a:t>
                      </a:r>
                      <a:r>
                        <a:rPr lang="en-US" sz="1800" dirty="0"/>
                        <a:t>input&gt; </a:t>
                      </a:r>
                      <a:r>
                        <a:rPr lang="zh-CN" altLang="en-US" sz="1800" dirty="0"/>
                        <a:t>元素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sz="1800" dirty="0"/>
                        <a:t>:checkbox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$(":checkbox")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所有 </a:t>
                      </a:r>
                      <a:r>
                        <a:rPr lang="en-US" sz="1800" dirty="0"/>
                        <a:t>type="checkbox" </a:t>
                      </a:r>
                      <a:r>
                        <a:rPr lang="zh-CN" altLang="en-US" sz="1800" dirty="0"/>
                        <a:t>的 </a:t>
                      </a:r>
                      <a:r>
                        <a:rPr lang="en-US" altLang="zh-CN" sz="1800" dirty="0"/>
                        <a:t>&lt;</a:t>
                      </a:r>
                      <a:r>
                        <a:rPr lang="en-US" sz="1800" dirty="0"/>
                        <a:t>input&gt; </a:t>
                      </a:r>
                      <a:r>
                        <a:rPr lang="zh-CN" altLang="en-US" sz="1800" dirty="0"/>
                        <a:t>元素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sz="1800" dirty="0"/>
                        <a:t>:button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$(":button")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所有 </a:t>
                      </a:r>
                      <a:r>
                        <a:rPr lang="en-US" sz="1800" dirty="0"/>
                        <a:t>type="button" </a:t>
                      </a:r>
                      <a:r>
                        <a:rPr lang="zh-CN" altLang="en-US" sz="1800" dirty="0"/>
                        <a:t>的 </a:t>
                      </a:r>
                      <a:r>
                        <a:rPr lang="en-US" altLang="zh-CN" sz="1800" dirty="0"/>
                        <a:t>&lt;</a:t>
                      </a:r>
                      <a:r>
                        <a:rPr lang="en-US" sz="1800" dirty="0"/>
                        <a:t>input&gt; </a:t>
                      </a:r>
                      <a:r>
                        <a:rPr lang="zh-CN" altLang="en-US" sz="1800" dirty="0"/>
                        <a:t>元素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986779" y="1243294"/>
            <a:ext cx="372570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+mn-lt"/>
                <a:ea typeface="+mj-ea"/>
              </a:rPr>
              <a:t>区别：</a:t>
            </a:r>
            <a:r>
              <a:rPr lang="en-US" altLang="zh-CN" sz="1600" dirty="0">
                <a:latin typeface="+mn-lt"/>
                <a:ea typeface="+mj-ea"/>
              </a:rPr>
              <a:t>$("input")</a:t>
            </a:r>
            <a:r>
              <a:rPr lang="zh-CN" altLang="en-US" sz="1600" dirty="0">
                <a:latin typeface="+mn-lt"/>
                <a:ea typeface="+mj-ea"/>
              </a:rPr>
              <a:t>返回所有</a:t>
            </a:r>
            <a:r>
              <a:rPr lang="en-US" altLang="zh-CN" sz="1600" dirty="0">
                <a:latin typeface="+mn-lt"/>
                <a:ea typeface="+mj-ea"/>
              </a:rPr>
              <a:t>input</a:t>
            </a:r>
            <a:r>
              <a:rPr lang="zh-CN" altLang="en-US" sz="1600" dirty="0">
                <a:latin typeface="+mn-lt"/>
                <a:ea typeface="+mj-ea"/>
              </a:rPr>
              <a:t>标签元素</a:t>
            </a:r>
            <a:endParaRPr lang="en-US" altLang="zh-CN" sz="1600" dirty="0">
              <a:latin typeface="+mn-lt"/>
              <a:ea typeface="+mj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4283968" y="1459730"/>
            <a:ext cx="690652" cy="705246"/>
          </a:xfrm>
          <a:custGeom>
            <a:avLst/>
            <a:gdLst>
              <a:gd name="connsiteX0" fmla="*/ 18299 w 690652"/>
              <a:gd name="connsiteY0" fmla="*/ 705246 h 705246"/>
              <a:gd name="connsiteX1" fmla="*/ 85535 w 690652"/>
              <a:gd name="connsiteY1" fmla="*/ 86682 h 705246"/>
              <a:gd name="connsiteX2" fmla="*/ 690652 w 690652"/>
              <a:gd name="connsiteY2" fmla="*/ 19446 h 70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52" h="705246">
                <a:moveTo>
                  <a:pt x="18299" y="705246"/>
                </a:moveTo>
                <a:cubicBezTo>
                  <a:pt x="-4113" y="453114"/>
                  <a:pt x="-26524" y="200982"/>
                  <a:pt x="85535" y="86682"/>
                </a:cubicBezTo>
                <a:cubicBezTo>
                  <a:pt x="197594" y="-27618"/>
                  <a:pt x="444123" y="-4086"/>
                  <a:pt x="690652" y="19446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84186"/>
              </p:ext>
            </p:extLst>
          </p:nvPr>
        </p:nvGraphicFramePr>
        <p:xfrm>
          <a:off x="147845" y="4785820"/>
          <a:ext cx="8856984" cy="73141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7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  <a:ea typeface="+mn-ea"/>
                        </a:rPr>
                        <a:t>:checked</a:t>
                      </a:r>
                      <a:endParaRPr lang="en-US" sz="1800" dirty="0"/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$(":checked")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</a:rPr>
                        <a:t>所有选中的复选框或单选按钮</a:t>
                      </a:r>
                      <a:endParaRPr lang="zh-CN" altLang="en-US" sz="1800" dirty="0"/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:selected</a:t>
                      </a:r>
                      <a:endParaRPr lang="en-US" sz="1800" dirty="0"/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$(":selected")</a:t>
                      </a:r>
                      <a:endParaRPr lang="en-US" altLang="zh-CN" sz="1800" dirty="0"/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选取所有被选中的</a:t>
                      </a:r>
                      <a:r>
                        <a:rPr lang="en-US" altLang="zh-CN" sz="1800" dirty="0"/>
                        <a:t>&lt;option&gt;</a:t>
                      </a:r>
                      <a:r>
                        <a:rPr lang="zh-CN" altLang="en-US" sz="1800" dirty="0"/>
                        <a:t>元素</a:t>
                      </a:r>
                    </a:p>
                  </a:txBody>
                  <a:tcPr marT="45693" marB="45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092280" y="5733256"/>
            <a:ext cx="1890261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n-lt"/>
                <a:ea typeface="+mj-ea"/>
              </a:rPr>
              <a:t>相关例子见</a:t>
            </a:r>
            <a:r>
              <a:rPr lang="en-US" altLang="zh-CN" sz="1800" dirty="0">
                <a:latin typeface="+mn-lt"/>
                <a:ea typeface="+mj-ea"/>
              </a:rPr>
              <a:t>5.3</a:t>
            </a:r>
            <a:r>
              <a:rPr lang="zh-CN" altLang="en-US" sz="1800" dirty="0">
                <a:latin typeface="+mn-lt"/>
                <a:ea typeface="+mj-ea"/>
              </a:rPr>
              <a:t>节</a:t>
            </a:r>
            <a:endParaRPr lang="en-US" altLang="zh-CN" sz="180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7565669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ASP.NET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66"/>
      </a:hlink>
      <a:folHlink>
        <a:srgbClr val="CCCCE6"/>
      </a:folHlink>
    </a:clrScheme>
    <a:fontScheme name="ASP.NE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P.NE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000066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14215</TotalTime>
  <Words>3228</Words>
  <Application>Microsoft Office PowerPoint</Application>
  <PresentationFormat>全屏显示(4:3)</PresentationFormat>
  <Paragraphs>422</Paragraphs>
  <Slides>31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黑体</vt:lpstr>
      <vt:lpstr>Arial</vt:lpstr>
      <vt:lpstr>Arial Black</vt:lpstr>
      <vt:lpstr>Times New Roman</vt:lpstr>
      <vt:lpstr>Wingdings</vt:lpstr>
      <vt:lpstr>课件模板</vt:lpstr>
      <vt:lpstr>第5章  jQuery语言</vt:lpstr>
      <vt:lpstr>第5章  jQuery语言</vt:lpstr>
      <vt:lpstr>主要内容</vt:lpstr>
      <vt:lpstr>5.1  jQuery基本结构</vt:lpstr>
      <vt:lpstr>jQuery示例</vt:lpstr>
      <vt:lpstr>对应的JS实现</vt:lpstr>
      <vt:lpstr>5.2  jQuery选择器</vt:lpstr>
      <vt:lpstr>基本选择器</vt:lpstr>
      <vt:lpstr>Input元素选择器</vt:lpstr>
      <vt:lpstr>选择器示例1</vt:lpstr>
      <vt:lpstr>选择器示例2</vt:lpstr>
      <vt:lpstr>选择器示例3</vt:lpstr>
      <vt:lpstr>代码实现</vt:lpstr>
      <vt:lpstr>5.3  jQuery方法和事件  （部分）</vt:lpstr>
      <vt:lpstr>jQuery方法和事件示例</vt:lpstr>
      <vt:lpstr>参考代码</vt:lpstr>
      <vt:lpstr>PowerPoint 演示文稿</vt:lpstr>
      <vt:lpstr>5.4  jQuery UI</vt:lpstr>
      <vt:lpstr>相关资源链接</vt:lpstr>
      <vt:lpstr>PowerPoint 演示文稿</vt:lpstr>
      <vt:lpstr>jQuery UI示例 -- datepicker控件</vt:lpstr>
      <vt:lpstr>运行情况</vt:lpstr>
      <vt:lpstr>5.5  jQuery Ajax</vt:lpstr>
      <vt:lpstr>jQuery Ajax代码示例（前端）</vt:lpstr>
      <vt:lpstr>jQuery Ajax代码示例（后端）</vt:lpstr>
      <vt:lpstr>PowerPoint 演示文稿</vt:lpstr>
      <vt:lpstr>JQuery代码</vt:lpstr>
      <vt:lpstr>JQuery代码(续)</vt:lpstr>
      <vt:lpstr>JQuery代码(续)</vt:lpstr>
      <vt:lpstr>JQuery代码(续)</vt:lpstr>
      <vt:lpstr>JQuery代码(续)</vt:lpstr>
    </vt:vector>
  </TitlesOfParts>
  <Company>wust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程序设计</dc:title>
  <dc:creator>张智</dc:creator>
  <cp:lastModifiedBy>刘 文锋</cp:lastModifiedBy>
  <cp:revision>3899</cp:revision>
  <dcterms:created xsi:type="dcterms:W3CDTF">2004-09-05T12:24:12Z</dcterms:created>
  <dcterms:modified xsi:type="dcterms:W3CDTF">2020-07-01T15:05:45Z</dcterms:modified>
</cp:coreProperties>
</file>