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6"/>
  </p:notesMasterIdLst>
  <p:handoutMasterIdLst>
    <p:handoutMasterId r:id="rId57"/>
  </p:handoutMasterIdLst>
  <p:sldIdLst>
    <p:sldId id="302" r:id="rId2"/>
    <p:sldId id="464" r:id="rId3"/>
    <p:sldId id="591" r:id="rId4"/>
    <p:sldId id="611" r:id="rId5"/>
    <p:sldId id="612" r:id="rId6"/>
    <p:sldId id="608" r:id="rId7"/>
    <p:sldId id="613" r:id="rId8"/>
    <p:sldId id="609" r:id="rId9"/>
    <p:sldId id="614" r:id="rId10"/>
    <p:sldId id="615" r:id="rId11"/>
    <p:sldId id="616" r:id="rId12"/>
    <p:sldId id="617" r:id="rId13"/>
    <p:sldId id="618" r:id="rId14"/>
    <p:sldId id="622" r:id="rId15"/>
    <p:sldId id="619" r:id="rId16"/>
    <p:sldId id="620" r:id="rId17"/>
    <p:sldId id="623" r:id="rId18"/>
    <p:sldId id="621" r:id="rId19"/>
    <p:sldId id="624" r:id="rId20"/>
    <p:sldId id="625" r:id="rId21"/>
    <p:sldId id="626" r:id="rId22"/>
    <p:sldId id="648" r:id="rId23"/>
    <p:sldId id="627" r:id="rId24"/>
    <p:sldId id="628" r:id="rId25"/>
    <p:sldId id="629" r:id="rId26"/>
    <p:sldId id="631" r:id="rId27"/>
    <p:sldId id="632" r:id="rId28"/>
    <p:sldId id="633" r:id="rId29"/>
    <p:sldId id="637" r:id="rId30"/>
    <p:sldId id="646" r:id="rId31"/>
    <p:sldId id="649" r:id="rId32"/>
    <p:sldId id="662" r:id="rId33"/>
    <p:sldId id="663" r:id="rId34"/>
    <p:sldId id="664" r:id="rId35"/>
    <p:sldId id="665" r:id="rId36"/>
    <p:sldId id="666" r:id="rId37"/>
    <p:sldId id="644" r:id="rId38"/>
    <p:sldId id="645" r:id="rId39"/>
    <p:sldId id="647" r:id="rId40"/>
    <p:sldId id="650" r:id="rId41"/>
    <p:sldId id="651" r:id="rId42"/>
    <p:sldId id="652" r:id="rId43"/>
    <p:sldId id="635" r:id="rId44"/>
    <p:sldId id="641" r:id="rId45"/>
    <p:sldId id="642" r:id="rId46"/>
    <p:sldId id="643" r:id="rId47"/>
    <p:sldId id="653" r:id="rId48"/>
    <p:sldId id="654" r:id="rId49"/>
    <p:sldId id="655" r:id="rId50"/>
    <p:sldId id="656" r:id="rId51"/>
    <p:sldId id="658" r:id="rId52"/>
    <p:sldId id="659" r:id="rId53"/>
    <p:sldId id="660" r:id="rId54"/>
    <p:sldId id="661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CFFFF"/>
    <a:srgbClr val="0000FF"/>
    <a:srgbClr val="CC3300"/>
    <a:srgbClr val="006600"/>
    <a:srgbClr val="66FF99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9853" autoAdjust="0"/>
  </p:normalViewPr>
  <p:slideViewPr>
    <p:cSldViewPr>
      <p:cViewPr varScale="1">
        <p:scale>
          <a:sx n="86" d="100"/>
          <a:sy n="86" d="100"/>
        </p:scale>
        <p:origin x="14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8"/>
    </p:cViewPr>
  </p:sorterViewPr>
  <p:notesViewPr>
    <p:cSldViewPr>
      <p:cViewPr varScale="1">
        <p:scale>
          <a:sx n="66" d="100"/>
          <a:sy n="66" d="100"/>
        </p:scale>
        <p:origin x="-23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084D53-26EC-4735-8B55-C75051E6EC4A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72334BC0-524A-400F-9EA8-FAAC693C8B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4B6390F-F1D3-4389-B3D8-D99C6295E2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6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2332E72-34DC-43BD-A468-B764A1B2C532}" type="slidenum">
              <a:rPr lang="en-US" altLang="zh-CN" sz="120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2174875"/>
            <a:ext cx="7427912" cy="17446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744663"/>
            <a:ext cx="2867025" cy="2174875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5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5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5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78EAB8E-9380-4B8C-84B9-8E75FFA15505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85936CE-B561-4613-9A27-E9646F2BD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3B62E-E2C4-462E-8683-D93D2AE45F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EFD51C6-F0C5-4CB7-8157-F25FA17E5139}" type="datetime1">
              <a:rPr lang="zh-CN" altLang="en-US"/>
              <a:pPr>
                <a:defRPr/>
              </a:pPr>
              <a:t>2020/12/15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1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09638"/>
            <a:ext cx="2057400" cy="5183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9638"/>
            <a:ext cx="6019800" cy="5183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154D02-A2B2-4A42-A94E-CE8646876E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8B3160C-4602-498D-9850-5DABBEB94A8B}" type="datetime1">
              <a:rPr lang="zh-CN" altLang="en-US"/>
              <a:pPr>
                <a:defRPr/>
              </a:pPr>
              <a:t>2020/12/15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44746A-6BD3-4E6B-8703-63D6AFE3E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EC1A50-19D7-4AA2-BEC9-8CDF391C8307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2162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DA652F-E524-4634-9856-566DF7E954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B8CE989-64A3-4E07-BACB-75C507426C1C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9936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accent4"/>
                </a:solidFill>
              </a:defRPr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E93C4A-49F7-4129-A1B2-875307384A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54BCC85-6592-4E86-BF6A-E0C9A8E28272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76463-CAEC-4E63-82D8-F647026100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58C528-510F-41E6-B0D6-FF77F8FDE72C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B96617-F43E-4401-9B7C-4A0D48FC2E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9E6A8E-7B76-46EE-88D6-8FCF117FB2D5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87EB9-F559-42A9-8D08-DC471C3D1B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1BF4C57-F71B-4390-A68C-D92AADDE99E9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E8251-8AB2-417C-96AC-41805FD1D8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08EE844-043D-4B1D-9B04-6804B6A81D53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42A29-7591-4448-AF0D-73576847B7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A7DDCE-06CA-4508-A8D1-D5DA9E0490C3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B2E23-91CC-4834-BE17-4E0F01EB0B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80AA75-F319-4222-BD1C-4DEC4B35FDB7}" type="datetime1">
              <a:rPr lang="zh-CN" altLang="en-US"/>
              <a:pPr>
                <a:defRPr/>
              </a:pPr>
              <a:t>2020/12/15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2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81CCC-5DA3-4510-BB56-72F1A3AAB7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AF9181-3EF5-4783-A52C-DFBE00DB3590}" type="datetime1">
              <a:rPr lang="zh-CN" altLang="en-US"/>
              <a:pPr>
                <a:defRPr/>
              </a:pPr>
              <a:t>2020/12/15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6CC23B9-665A-443B-AF1E-1062D9E91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8893175" cy="90805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dirty="0" err="1"/>
                <a:t>.net</a:t>
              </a:r>
              <a:r>
                <a:rPr lang="zh-CN" altLang="en-US" dirty="0"/>
                <a:t>开发</a:t>
              </a:r>
              <a:endParaRPr lang="en-US" altLang="zh-CN" dirty="0"/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1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1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2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96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  <p:sldLayoutId id="2147484352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2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420938"/>
            <a:ext cx="6569075" cy="1079500"/>
          </a:xfrm>
        </p:spPr>
        <p:txBody>
          <a:bodyPr/>
          <a:lstStyle/>
          <a:p>
            <a:pPr algn="ctr" eaLnBrk="1" hangingPunct="1"/>
            <a:r>
              <a:rPr lang="en-US" altLang="zh-CN" sz="4400" dirty="0"/>
              <a:t>ADO.NET EF</a:t>
            </a:r>
            <a:r>
              <a:rPr lang="zh-CN" altLang="en-US" sz="4400" dirty="0"/>
              <a:t>和</a:t>
            </a:r>
            <a:r>
              <a:rPr lang="en-US" altLang="zh-CN" sz="4400" dirty="0" err="1"/>
              <a:t>Linq</a:t>
            </a:r>
            <a:endParaRPr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EF Code First</a:t>
            </a:r>
            <a:r>
              <a:rPr lang="zh-CN" altLang="en-US" sz="3200" dirty="0"/>
              <a:t>示例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新建控制台程序：</a:t>
            </a:r>
            <a:r>
              <a:rPr lang="en-US" altLang="zh-CN" sz="2400" dirty="0" err="1"/>
              <a:t>TestEF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6212946" cy="37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8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添加业务类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在当前项目中添加一个名为</a:t>
            </a:r>
            <a:r>
              <a:rPr lang="en-US" altLang="zh-CN" sz="2400" dirty="0"/>
              <a:t>Student</a:t>
            </a:r>
            <a:r>
              <a:rPr lang="zh-CN" altLang="en-US" sz="2400" dirty="0"/>
              <a:t>的类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48880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760"/>
            <a:ext cx="8229600" cy="9026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Student</a:t>
            </a:r>
            <a:r>
              <a:rPr lang="zh-CN" altLang="en-US" sz="2400" dirty="0"/>
              <a:t>类代码：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27584" y="2204864"/>
            <a:ext cx="7416824" cy="2693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 class Student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{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    public int ID </a:t>
            </a:r>
            <a:r>
              <a:rPr lang="en-US" altLang="zh-CN" dirty="0">
                <a:solidFill>
                  <a:srgbClr val="C00000"/>
                </a:solidFill>
              </a:rPr>
              <a:t>{ get; set; 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    public string Name </a:t>
            </a:r>
            <a:r>
              <a:rPr lang="en-US" altLang="zh-CN" dirty="0">
                <a:solidFill>
                  <a:srgbClr val="C00000"/>
                </a:solidFill>
              </a:rPr>
              <a:t>{ get; set; 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    public int Age</a:t>
            </a:r>
            <a:r>
              <a:rPr lang="en-US" altLang="zh-CN" dirty="0">
                <a:solidFill>
                  <a:srgbClr val="C00000"/>
                </a:solidFill>
              </a:rPr>
              <a:t> { get; set; 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7584" y="5195053"/>
            <a:ext cx="7416824" cy="9787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Code First</a:t>
            </a:r>
            <a:r>
              <a:rPr lang="zh-CN" altLang="en-US" sz="1600" dirty="0"/>
              <a:t>会默认将诸如</a:t>
            </a:r>
            <a:r>
              <a:rPr lang="en-US" altLang="zh-CN" sz="1600" dirty="0"/>
              <a:t>ID</a:t>
            </a:r>
            <a:r>
              <a:rPr lang="zh-CN" altLang="en-US" sz="1600" dirty="0"/>
              <a:t>、</a:t>
            </a:r>
            <a:r>
              <a:rPr lang="en-US" altLang="zh-CN" sz="1600" dirty="0"/>
              <a:t>Id</a:t>
            </a:r>
            <a:r>
              <a:rPr lang="zh-CN" altLang="en-US" sz="1600" dirty="0"/>
              <a:t>字段自动设置为主键。且如果该属性是</a:t>
            </a:r>
            <a:r>
              <a:rPr lang="en-US" altLang="zh-CN" sz="1600" dirty="0"/>
              <a:t>int</a:t>
            </a:r>
            <a:r>
              <a:rPr lang="zh-CN" altLang="en-US" sz="1600" dirty="0"/>
              <a:t>类型，</a:t>
            </a:r>
            <a:r>
              <a:rPr lang="en-US" altLang="zh-CN" sz="1600" dirty="0"/>
              <a:t>Code First</a:t>
            </a:r>
            <a:r>
              <a:rPr lang="zh-CN" altLang="en-US" sz="1600" dirty="0"/>
              <a:t>还会默认将该列设置为自增长（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 Server</a:t>
            </a:r>
            <a:r>
              <a:rPr lang="zh-CN" altLang="en-US" sz="1600" dirty="0"/>
              <a:t>的</a:t>
            </a:r>
            <a:r>
              <a:rPr lang="en-US" altLang="zh-CN" sz="1600" dirty="0"/>
              <a:t>Identity</a:t>
            </a:r>
            <a:r>
              <a:rPr lang="zh-CN" altLang="en-US" sz="1600" dirty="0"/>
              <a:t>类型）。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0000FF"/>
                </a:solidFill>
              </a:rPr>
              <a:t>如果要自定义主键，则在该属性上方添加 </a:t>
            </a:r>
            <a:r>
              <a:rPr lang="en-US" altLang="zh-CN" sz="1600" b="1" dirty="0">
                <a:solidFill>
                  <a:srgbClr val="0000FF"/>
                </a:solidFill>
              </a:rPr>
              <a:t>[Key]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5996" y="2492896"/>
            <a:ext cx="229261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注意</a:t>
            </a:r>
            <a:r>
              <a:rPr lang="en-US" altLang="zh-CN" sz="1600" dirty="0"/>
              <a:t>C#</a:t>
            </a:r>
            <a:r>
              <a:rPr lang="zh-CN" altLang="en-US" sz="1600" dirty="0"/>
              <a:t>定义属性的方法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4182035" y="2863352"/>
            <a:ext cx="900953" cy="484095"/>
          </a:xfrm>
          <a:custGeom>
            <a:avLst/>
            <a:gdLst>
              <a:gd name="connsiteX0" fmla="*/ 0 w 900953"/>
              <a:gd name="connsiteY0" fmla="*/ 484095 h 484095"/>
              <a:gd name="connsiteX1" fmla="*/ 685800 w 900953"/>
              <a:gd name="connsiteY1" fmla="*/ 389965 h 484095"/>
              <a:gd name="connsiteX2" fmla="*/ 900953 w 900953"/>
              <a:gd name="connsiteY2" fmla="*/ 0 h 48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953" h="484095">
                <a:moveTo>
                  <a:pt x="0" y="484095"/>
                </a:moveTo>
                <a:cubicBezTo>
                  <a:pt x="267820" y="477371"/>
                  <a:pt x="535641" y="470647"/>
                  <a:pt x="685800" y="389965"/>
                </a:cubicBezTo>
                <a:cubicBezTo>
                  <a:pt x="835959" y="309282"/>
                  <a:pt x="868456" y="154641"/>
                  <a:pt x="900953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179835" y="3427457"/>
            <a:ext cx="469236" cy="1789803"/>
          </a:xfrm>
          <a:custGeom>
            <a:avLst/>
            <a:gdLst>
              <a:gd name="connsiteX0" fmla="*/ 469236 w 469236"/>
              <a:gd name="connsiteY0" fmla="*/ 0 h 1627094"/>
              <a:gd name="connsiteX1" fmla="*/ 25483 w 469236"/>
              <a:gd name="connsiteY1" fmla="*/ 443753 h 1627094"/>
              <a:gd name="connsiteX2" fmla="*/ 92718 w 469236"/>
              <a:gd name="connsiteY2" fmla="*/ 1627094 h 16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236" h="1627094">
                <a:moveTo>
                  <a:pt x="469236" y="0"/>
                </a:moveTo>
                <a:cubicBezTo>
                  <a:pt x="278736" y="86285"/>
                  <a:pt x="88236" y="172571"/>
                  <a:pt x="25483" y="443753"/>
                </a:cubicBezTo>
                <a:cubicBezTo>
                  <a:pt x="-37270" y="714935"/>
                  <a:pt x="27724" y="1171014"/>
                  <a:pt x="92718" y="1627094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5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添加数据库上下文类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数据库上下文类</a:t>
            </a:r>
            <a:r>
              <a:rPr lang="en-US" altLang="zh-CN" sz="2400" dirty="0" err="1"/>
              <a:t>StudentDBContext</a:t>
            </a:r>
            <a:r>
              <a:rPr lang="zh-CN" altLang="en-US" sz="2400" dirty="0"/>
              <a:t>代码：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6768752" cy="18004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 </a:t>
            </a:r>
            <a:r>
              <a:rPr lang="en-US" altLang="zh-CN" dirty="0"/>
              <a:t>class </a:t>
            </a:r>
            <a:r>
              <a:rPr lang="en-US" altLang="zh-CN" dirty="0" err="1">
                <a:solidFill>
                  <a:srgbClr val="0000FF"/>
                </a:solidFill>
              </a:rPr>
              <a:t>StudentDBContext</a:t>
            </a:r>
            <a:r>
              <a:rPr lang="en-US" altLang="zh-CN" dirty="0"/>
              <a:t> : </a:t>
            </a:r>
            <a:r>
              <a:rPr lang="en-US" altLang="zh-CN" i="1" dirty="0" err="1">
                <a:solidFill>
                  <a:srgbClr val="FF0000"/>
                </a:solidFill>
              </a:rPr>
              <a:t>DbContext</a:t>
            </a:r>
            <a:endParaRPr lang="en-US" altLang="zh-CN" i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{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    public  </a:t>
            </a:r>
            <a:r>
              <a:rPr lang="en-US" altLang="zh-CN" dirty="0" err="1">
                <a:solidFill>
                  <a:srgbClr val="C00000"/>
                </a:solidFill>
              </a:rPr>
              <a:t>DbSet</a:t>
            </a:r>
            <a:r>
              <a:rPr lang="en-US" altLang="zh-CN" dirty="0">
                <a:solidFill>
                  <a:srgbClr val="C00000"/>
                </a:solidFill>
              </a:rPr>
              <a:t>&lt;Student&gt; </a:t>
            </a:r>
            <a:r>
              <a:rPr lang="en-US" altLang="zh-CN" dirty="0"/>
              <a:t> Student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 { get; set; 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6" y="5304363"/>
            <a:ext cx="7200800" cy="9787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上下文类作用说明：</a:t>
            </a:r>
            <a:endParaRPr lang="en-US" altLang="zh-CN" sz="1600" dirty="0"/>
          </a:p>
          <a:p>
            <a:pPr marL="174625" indent="-1746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StudentDBContext</a:t>
            </a:r>
            <a:r>
              <a:rPr lang="en-US" altLang="zh-CN" sz="1600" dirty="0"/>
              <a:t> </a:t>
            </a:r>
            <a:r>
              <a:rPr lang="zh-CN" altLang="en-US" sz="1600" dirty="0"/>
              <a:t>类代表了</a:t>
            </a:r>
            <a:r>
              <a:rPr lang="en-US" altLang="zh-CN" sz="1600" dirty="0"/>
              <a:t>EF</a:t>
            </a:r>
            <a:r>
              <a:rPr lang="zh-CN" altLang="en-US" sz="1600" dirty="0"/>
              <a:t>中</a:t>
            </a:r>
            <a:r>
              <a:rPr lang="en-US" altLang="zh-CN" sz="1600" dirty="0"/>
              <a:t>Student</a:t>
            </a:r>
            <a:r>
              <a:rPr lang="zh-CN" altLang="en-US" sz="1600" dirty="0"/>
              <a:t>类的数据库上下文，用来处理获取、存储和更新数据库中的</a:t>
            </a:r>
            <a:r>
              <a:rPr lang="en-US" altLang="zh-CN" sz="1600" dirty="0"/>
              <a:t>Student</a:t>
            </a:r>
            <a:r>
              <a:rPr lang="zh-CN" altLang="en-US" sz="1600" dirty="0"/>
              <a:t>类的实例。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6516216" y="1700007"/>
            <a:ext cx="2365920" cy="1116284"/>
          </a:xfrm>
          <a:prstGeom prst="cloudCallout">
            <a:avLst>
              <a:gd name="adj1" fmla="val -73844"/>
              <a:gd name="adj2" fmla="val 37036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数据库上下文类继承自</a:t>
            </a:r>
            <a:r>
              <a:rPr lang="en-US" altLang="zh-CN" sz="1400" dirty="0">
                <a:solidFill>
                  <a:schemeClr val="tx1"/>
                </a:solidFill>
              </a:rPr>
              <a:t>EF</a:t>
            </a:r>
            <a:r>
              <a:rPr lang="zh-CN" altLang="en-US" sz="1400" dirty="0">
                <a:solidFill>
                  <a:schemeClr val="tx1"/>
                </a:solidFill>
              </a:rPr>
              <a:t>提供的</a:t>
            </a:r>
            <a:r>
              <a:rPr lang="en-US" altLang="zh-CN" sz="1400" dirty="0" err="1">
                <a:solidFill>
                  <a:schemeClr val="tx1"/>
                </a:solidFill>
              </a:rPr>
              <a:t>DbContext</a:t>
            </a:r>
            <a:r>
              <a:rPr lang="zh-CN" altLang="en-US" sz="1400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11062" y="4005854"/>
            <a:ext cx="3346122" cy="3508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/>
              <a:t>需添加</a:t>
            </a:r>
            <a:r>
              <a:rPr lang="en-US" altLang="zh-CN" sz="1400" b="1" dirty="0"/>
              <a:t>EF</a:t>
            </a:r>
            <a:r>
              <a:rPr lang="zh-CN" altLang="en-US" sz="1400" b="1" dirty="0"/>
              <a:t>的</a:t>
            </a:r>
            <a:r>
              <a:rPr lang="en-US" altLang="zh-CN" sz="1400" b="1" dirty="0" err="1"/>
              <a:t>System.Data.Entity</a:t>
            </a:r>
            <a:r>
              <a:rPr lang="zh-CN" altLang="en-US" sz="1400" b="1" dirty="0"/>
              <a:t>的引用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5347991" y="2796988"/>
            <a:ext cx="1613397" cy="1196788"/>
          </a:xfrm>
          <a:custGeom>
            <a:avLst/>
            <a:gdLst>
              <a:gd name="connsiteX0" fmla="*/ 0 w 1613397"/>
              <a:gd name="connsiteY0" fmla="*/ 0 h 1196788"/>
              <a:gd name="connsiteX1" fmla="*/ 699247 w 1613397"/>
              <a:gd name="connsiteY1" fmla="*/ 403412 h 1196788"/>
              <a:gd name="connsiteX2" fmla="*/ 1573306 w 1613397"/>
              <a:gd name="connsiteY2" fmla="*/ 564777 h 1196788"/>
              <a:gd name="connsiteX3" fmla="*/ 1385047 w 1613397"/>
              <a:gd name="connsiteY3" fmla="*/ 1196788 h 11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3397" h="1196788">
                <a:moveTo>
                  <a:pt x="0" y="0"/>
                </a:moveTo>
                <a:cubicBezTo>
                  <a:pt x="218514" y="154641"/>
                  <a:pt x="437029" y="309283"/>
                  <a:pt x="699247" y="403412"/>
                </a:cubicBezTo>
                <a:cubicBezTo>
                  <a:pt x="961465" y="497542"/>
                  <a:pt x="1459006" y="432548"/>
                  <a:pt x="1573306" y="564777"/>
                </a:cubicBezTo>
                <a:cubicBezTo>
                  <a:pt x="1687606" y="697006"/>
                  <a:pt x="1536326" y="946897"/>
                  <a:pt x="1385047" y="1196788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3768" y="3724835"/>
            <a:ext cx="3227294" cy="389965"/>
          </a:xfrm>
          <a:custGeom>
            <a:avLst/>
            <a:gdLst>
              <a:gd name="connsiteX0" fmla="*/ 0 w 3227294"/>
              <a:gd name="connsiteY0" fmla="*/ 0 h 389965"/>
              <a:gd name="connsiteX1" fmla="*/ 699247 w 3227294"/>
              <a:gd name="connsiteY1" fmla="*/ 309283 h 389965"/>
              <a:gd name="connsiteX2" fmla="*/ 2353235 w 3227294"/>
              <a:gd name="connsiteY2" fmla="*/ 188259 h 389965"/>
              <a:gd name="connsiteX3" fmla="*/ 3227294 w 3227294"/>
              <a:gd name="connsiteY3" fmla="*/ 389965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7294" h="389965">
                <a:moveTo>
                  <a:pt x="0" y="0"/>
                </a:moveTo>
                <a:cubicBezTo>
                  <a:pt x="153520" y="138953"/>
                  <a:pt x="307041" y="277907"/>
                  <a:pt x="699247" y="309283"/>
                </a:cubicBezTo>
                <a:cubicBezTo>
                  <a:pt x="1091453" y="340660"/>
                  <a:pt x="1931894" y="174812"/>
                  <a:pt x="2353235" y="188259"/>
                </a:cubicBezTo>
                <a:cubicBezTo>
                  <a:pt x="2774576" y="201706"/>
                  <a:pt x="3000935" y="295835"/>
                  <a:pt x="3227294" y="389965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6165" y="3671047"/>
            <a:ext cx="443753" cy="806824"/>
          </a:xfrm>
          <a:custGeom>
            <a:avLst/>
            <a:gdLst>
              <a:gd name="connsiteX0" fmla="*/ 443753 w 443753"/>
              <a:gd name="connsiteY0" fmla="*/ 0 h 806824"/>
              <a:gd name="connsiteX1" fmla="*/ 0 w 443753"/>
              <a:gd name="connsiteY1" fmla="*/ 80682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753" h="806824">
                <a:moveTo>
                  <a:pt x="443753" y="0"/>
                </a:moveTo>
                <a:lnTo>
                  <a:pt x="0" y="806824"/>
                </a:lnTo>
              </a:path>
            </a:pathLst>
          </a:custGeom>
          <a:noFill/>
          <a:ln w="12700">
            <a:solidFill>
              <a:srgbClr val="0000FF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48109" y="4505652"/>
            <a:ext cx="1856111" cy="5836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表名通常设置为模型类名的复数形式</a:t>
            </a:r>
          </a:p>
        </p:txBody>
      </p:sp>
    </p:spTree>
    <p:extLst>
      <p:ext uri="{BB962C8B-B14F-4D97-AF65-F5344CB8AC3E}">
        <p14:creationId xmlns:p14="http://schemas.microsoft.com/office/powerpoint/2010/main" val="290958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dirty="0" err="1"/>
              <a:t>Student.cs</a:t>
            </a:r>
            <a:r>
              <a:rPr lang="zh-CN" altLang="en-US" sz="2400" dirty="0"/>
              <a:t>完整代码如下：</a:t>
            </a:r>
            <a:endParaRPr lang="en-US" altLang="zh-CN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96857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using </a:t>
            </a:r>
            <a:r>
              <a:rPr lang="en-US" altLang="zh-CN" sz="1800" dirty="0" err="1">
                <a:solidFill>
                  <a:srgbClr val="FF0000"/>
                </a:solidFill>
              </a:rPr>
              <a:t>System.Data.Entity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namespace </a:t>
            </a:r>
            <a:r>
              <a:rPr lang="en-US" altLang="zh-CN" sz="1800" dirty="0" err="1"/>
              <a:t>TestEF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public class Student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    public int ID { get; set;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    public string Name { get; set;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    public 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</a:rPr>
              <a:t> Age { get; set;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public class </a:t>
            </a:r>
            <a:r>
              <a:rPr lang="en-US" altLang="zh-CN" sz="1800" dirty="0" err="1">
                <a:solidFill>
                  <a:srgbClr val="C00000"/>
                </a:solidFill>
              </a:rPr>
              <a:t>StudentDBContext</a:t>
            </a:r>
            <a:r>
              <a:rPr lang="en-US" altLang="zh-CN" sz="1800" dirty="0">
                <a:solidFill>
                  <a:srgbClr val="C00000"/>
                </a:solidFill>
              </a:rPr>
              <a:t> : </a:t>
            </a:r>
            <a:r>
              <a:rPr lang="en-US" altLang="zh-CN" sz="1800" dirty="0" err="1">
                <a:solidFill>
                  <a:srgbClr val="C00000"/>
                </a:solidFill>
              </a:rPr>
              <a:t>DbContext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   public </a:t>
            </a:r>
            <a:r>
              <a:rPr lang="en-US" altLang="zh-CN" sz="1800" dirty="0" err="1">
                <a:solidFill>
                  <a:srgbClr val="C00000"/>
                </a:solidFill>
              </a:rPr>
              <a:t>DbSet</a:t>
            </a:r>
            <a:r>
              <a:rPr lang="en-US" altLang="zh-CN" sz="1800" dirty="0">
                <a:solidFill>
                  <a:srgbClr val="C00000"/>
                </a:solidFill>
              </a:rPr>
              <a:t>&lt;Student&gt; Students { get; set;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}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}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5148064" y="3068960"/>
            <a:ext cx="2844315" cy="653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/>
              <a:t>业务类和数据库上下文类可以写在一起，也可以单独保存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2726" y="1694970"/>
            <a:ext cx="2759514" cy="3877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/>
              <a:t>要引用</a:t>
            </a:r>
            <a:r>
              <a:rPr lang="en-US" altLang="zh-CN" sz="1600" dirty="0"/>
              <a:t>EF</a:t>
            </a:r>
            <a:r>
              <a:rPr lang="zh-CN" altLang="en-US" sz="1600" dirty="0"/>
              <a:t>提供的命名空间</a:t>
            </a:r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 flipV="1">
            <a:off x="3347864" y="1875276"/>
            <a:ext cx="624862" cy="135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using </a:t>
            </a:r>
            <a:r>
              <a:rPr lang="en-US" altLang="zh-CN" sz="2800" dirty="0" err="1">
                <a:solidFill>
                  <a:srgbClr val="FF0000"/>
                </a:solidFill>
              </a:rPr>
              <a:t>System.Data.Entity</a:t>
            </a:r>
            <a:r>
              <a:rPr lang="en-US" altLang="zh-CN" sz="2800" dirty="0">
                <a:solidFill>
                  <a:srgbClr val="FF0000"/>
                </a:solidFill>
              </a:rPr>
              <a:t>; </a:t>
            </a:r>
            <a:r>
              <a:rPr lang="zh-CN" altLang="en-US" sz="2800" dirty="0">
                <a:solidFill>
                  <a:srgbClr val="FF0000"/>
                </a:solidFill>
              </a:rPr>
              <a:t>无法引用问题的解决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当前项目右键</a:t>
            </a:r>
            <a:r>
              <a:rPr lang="en-US" altLang="zh-CN" sz="2400" dirty="0"/>
              <a:t> → </a:t>
            </a:r>
            <a:r>
              <a:rPr lang="zh-CN" altLang="en-US" sz="2400" dirty="0"/>
              <a:t>管理 </a:t>
            </a:r>
            <a:r>
              <a:rPr lang="en-US" altLang="zh-CN" sz="2400" dirty="0" err="1"/>
              <a:t>NuGet</a:t>
            </a:r>
            <a:r>
              <a:rPr lang="en-US" altLang="zh-CN" sz="2400" dirty="0"/>
              <a:t> </a:t>
            </a:r>
            <a:r>
              <a:rPr lang="zh-CN" altLang="en-US" sz="2400" dirty="0"/>
              <a:t>程序包</a:t>
            </a:r>
            <a:r>
              <a:rPr lang="en-US" altLang="zh-CN" sz="2400" dirty="0"/>
              <a:t>→ </a:t>
            </a:r>
            <a:r>
              <a:rPr lang="zh-CN" altLang="en-US" sz="2400" dirty="0"/>
              <a:t>选择“联机”选项卡中的“</a:t>
            </a:r>
            <a:r>
              <a:rPr lang="en-US" altLang="zh-CN" sz="2400" dirty="0"/>
              <a:t>nugget.org</a:t>
            </a:r>
            <a:r>
              <a:rPr lang="zh-CN" altLang="en-US" sz="2400" dirty="0"/>
              <a:t>”</a:t>
            </a:r>
            <a:r>
              <a:rPr lang="en-US" altLang="zh-CN" sz="2400" dirty="0"/>
              <a:t>→ </a:t>
            </a:r>
            <a:r>
              <a:rPr lang="en-US" altLang="zh-CN" sz="2400" dirty="0" err="1"/>
              <a:t>EntityFramework</a:t>
            </a:r>
            <a:r>
              <a:rPr lang="zh-CN" altLang="en-US" sz="2400" dirty="0"/>
              <a:t>安装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1449"/>
            <a:ext cx="4185094" cy="3095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r="32491" b="27761"/>
          <a:stretch/>
        </p:blipFill>
        <p:spPr>
          <a:xfrm>
            <a:off x="3820267" y="3573016"/>
            <a:ext cx="5144221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65444" y="5630469"/>
            <a:ext cx="1656184" cy="261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821628" y="4797152"/>
            <a:ext cx="2246316" cy="9642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707834" y="4406358"/>
            <a:ext cx="1310795" cy="346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2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using </a:t>
            </a:r>
            <a:r>
              <a:rPr lang="en-US" altLang="zh-CN" sz="2800" dirty="0" err="1">
                <a:solidFill>
                  <a:srgbClr val="FF0000"/>
                </a:solidFill>
              </a:rPr>
              <a:t>System.Data.Entity</a:t>
            </a:r>
            <a:r>
              <a:rPr lang="en-US" altLang="zh-CN" sz="2800" dirty="0">
                <a:solidFill>
                  <a:srgbClr val="FF0000"/>
                </a:solidFill>
              </a:rPr>
              <a:t>; </a:t>
            </a:r>
            <a:r>
              <a:rPr lang="zh-CN" altLang="en-US" sz="2800" dirty="0">
                <a:solidFill>
                  <a:srgbClr val="FF0000"/>
                </a:solidFill>
              </a:rPr>
              <a:t>无法引用问题的解决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续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en-US" altLang="zh-CN" sz="2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EF</a:t>
            </a:r>
            <a:r>
              <a:rPr lang="zh-CN" altLang="en-US" sz="2400" dirty="0"/>
              <a:t>安装成功后会自动加载到当前项目</a:t>
            </a:r>
            <a:r>
              <a:rPr lang="en-US" altLang="zh-CN" sz="2400" dirty="0"/>
              <a:t>"</a:t>
            </a:r>
            <a:r>
              <a:rPr lang="zh-CN" altLang="en-US" sz="2400" dirty="0"/>
              <a:t>引用</a:t>
            </a:r>
            <a:r>
              <a:rPr lang="en-US" altLang="zh-CN" sz="2400" dirty="0"/>
              <a:t>"</a:t>
            </a:r>
            <a:r>
              <a:rPr lang="zh-CN" altLang="en-US" sz="2400" dirty="0"/>
              <a:t>文件夹中。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3096344" cy="3821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207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配置数据库连接（很重要）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115215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在</a:t>
            </a:r>
            <a:r>
              <a:rPr lang="en-US" altLang="zh-CN" sz="2400" dirty="0" err="1"/>
              <a:t>app.config</a:t>
            </a:r>
            <a:r>
              <a:rPr lang="zh-CN" altLang="en-US" sz="2400" dirty="0"/>
              <a:t>中添加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connectionStrings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666" y="2348880"/>
            <a:ext cx="9085439" cy="31947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&lt;?xml version="1.0" encoding="utf-8"?&gt;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&lt;configuration&gt;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&lt;</a:t>
            </a:r>
            <a:r>
              <a:rPr lang="en-US" altLang="zh-CN" sz="1200" dirty="0" err="1"/>
              <a:t>configSections</a:t>
            </a:r>
            <a:r>
              <a:rPr lang="en-US" altLang="zh-CN" sz="12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…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&lt;/</a:t>
            </a:r>
            <a:r>
              <a:rPr lang="en-US" altLang="zh-CN" sz="1200" dirty="0" err="1"/>
              <a:t>configSections</a:t>
            </a:r>
            <a:r>
              <a:rPr lang="en-US" altLang="zh-CN" sz="12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0000FF"/>
                </a:solidFill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</a:rPr>
              <a:t>connectionStrings</a:t>
            </a:r>
            <a:r>
              <a:rPr lang="en-US" altLang="zh-CN" sz="12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FF"/>
                </a:solidFill>
              </a:rPr>
              <a:t>    &lt;add </a:t>
            </a:r>
            <a:r>
              <a:rPr lang="en-US" altLang="zh-CN" sz="1200" dirty="0">
                <a:solidFill>
                  <a:srgbClr val="FF0000"/>
                </a:solidFill>
              </a:rPr>
              <a:t>name="</a:t>
            </a:r>
            <a:r>
              <a:rPr lang="en-US" altLang="zh-CN" sz="1200" b="1" dirty="0" err="1">
                <a:solidFill>
                  <a:srgbClr val="FF0000"/>
                </a:solidFill>
              </a:rPr>
              <a:t>StudentDBContext</a:t>
            </a:r>
            <a:r>
              <a:rPr lang="en-US" altLang="zh-CN" sz="1200" dirty="0">
                <a:solidFill>
                  <a:srgbClr val="FF0000"/>
                </a:solidFill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FF"/>
                </a:solidFill>
              </a:rPr>
              <a:t>          </a:t>
            </a:r>
            <a:r>
              <a:rPr lang="en-US" altLang="zh-CN" sz="1200" dirty="0" err="1">
                <a:solidFill>
                  <a:srgbClr val="00B050"/>
                </a:solidFill>
              </a:rPr>
              <a:t>connectionString</a:t>
            </a:r>
            <a:r>
              <a:rPr lang="en-US" altLang="zh-CN" sz="1200" dirty="0">
                <a:solidFill>
                  <a:srgbClr val="00B050"/>
                </a:solidFill>
              </a:rPr>
              <a:t>=</a:t>
            </a:r>
            <a:r>
              <a:rPr lang="en-US" altLang="zh-CN" sz="1200" dirty="0"/>
              <a:t>"</a:t>
            </a:r>
            <a:r>
              <a:rPr lang="en-US" altLang="zh-CN" sz="1200" b="1" dirty="0"/>
              <a:t>Data Source=(</a:t>
            </a:r>
            <a:r>
              <a:rPr lang="en-US" altLang="zh-CN" sz="1200" b="1" dirty="0" err="1"/>
              <a:t>LocalDB</a:t>
            </a:r>
            <a:r>
              <a:rPr lang="en-US" altLang="zh-CN" sz="1200" b="1" dirty="0"/>
              <a:t>)\v11.0;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        </a:t>
            </a:r>
            <a:r>
              <a:rPr lang="en-US" altLang="zh-CN" sz="1200" b="1" dirty="0" err="1"/>
              <a:t>AttachDbFilename</a:t>
            </a:r>
            <a:r>
              <a:rPr lang="en-US" altLang="zh-CN" sz="1200" dirty="0"/>
              <a:t>=C:\Users\Administrator\Documents\Visual Studio 2013\Projects\</a:t>
            </a:r>
            <a:r>
              <a:rPr lang="en-US" altLang="zh-CN" sz="1200" dirty="0" err="1"/>
              <a:t>TestEF</a:t>
            </a:r>
            <a:r>
              <a:rPr lang="en-US" altLang="zh-CN" sz="1200" dirty="0"/>
              <a:t>\</a:t>
            </a:r>
            <a:r>
              <a:rPr lang="en-US" altLang="zh-CN" sz="1200" dirty="0" err="1"/>
              <a:t>TestEF</a:t>
            </a:r>
            <a:r>
              <a:rPr lang="en-US" altLang="zh-CN" sz="1200" dirty="0"/>
              <a:t>\</a:t>
            </a:r>
            <a:r>
              <a:rPr lang="en-US" altLang="zh-CN" sz="1200" dirty="0" err="1"/>
              <a:t>App_Data</a:t>
            </a:r>
            <a:r>
              <a:rPr lang="en-US" altLang="zh-CN" sz="1200" dirty="0"/>
              <a:t>\</a:t>
            </a:r>
            <a:r>
              <a:rPr lang="en-US" altLang="zh-CN" sz="1200" b="1" dirty="0" err="1"/>
              <a:t>Students.mdf</a:t>
            </a:r>
            <a:r>
              <a:rPr lang="en-US" altLang="zh-CN" sz="12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        Integrated Security=True"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        </a:t>
            </a:r>
            <a:r>
              <a:rPr lang="en-US" altLang="zh-CN" sz="1200" dirty="0" err="1"/>
              <a:t>providerName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System.Data.SqlClient</a:t>
            </a:r>
            <a:r>
              <a:rPr lang="en-US" altLang="zh-CN" sz="1200" dirty="0"/>
              <a:t>"</a:t>
            </a:r>
            <a:r>
              <a:rPr lang="en-US" altLang="zh-CN" sz="1200" dirty="0">
                <a:solidFill>
                  <a:srgbClr val="0000FF"/>
                </a:solidFill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FF"/>
                </a:solidFill>
              </a:rPr>
              <a:t>  &lt;/</a:t>
            </a:r>
            <a:r>
              <a:rPr lang="en-US" altLang="zh-CN" sz="1200" dirty="0" err="1">
                <a:solidFill>
                  <a:srgbClr val="0000FF"/>
                </a:solidFill>
              </a:rPr>
              <a:t>connectionStrings</a:t>
            </a:r>
            <a:r>
              <a:rPr lang="en-US" altLang="zh-CN" sz="12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…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 &lt;/configuration&gt;</a:t>
            </a:r>
            <a:endParaRPr lang="zh-CN" altLang="en-US" sz="1200" dirty="0"/>
          </a:p>
        </p:txBody>
      </p:sp>
      <p:sp>
        <p:nvSpPr>
          <p:cNvPr id="7" name="任意多边形 6"/>
          <p:cNvSpPr/>
          <p:nvPr/>
        </p:nvSpPr>
        <p:spPr>
          <a:xfrm>
            <a:off x="2287835" y="3186472"/>
            <a:ext cx="1127718" cy="507967"/>
          </a:xfrm>
          <a:custGeom>
            <a:avLst/>
            <a:gdLst>
              <a:gd name="connsiteX0" fmla="*/ 1127718 w 1127718"/>
              <a:gd name="connsiteY0" fmla="*/ 64214 h 507967"/>
              <a:gd name="connsiteX1" fmla="*/ 159530 w 1127718"/>
              <a:gd name="connsiteY1" fmla="*/ 37320 h 507967"/>
              <a:gd name="connsiteX2" fmla="*/ 11612 w 1127718"/>
              <a:gd name="connsiteY2" fmla="*/ 507967 h 50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18" h="507967">
                <a:moveTo>
                  <a:pt x="1127718" y="64214"/>
                </a:moveTo>
                <a:cubicBezTo>
                  <a:pt x="736633" y="13787"/>
                  <a:pt x="345548" y="-36639"/>
                  <a:pt x="159530" y="37320"/>
                </a:cubicBezTo>
                <a:cubicBezTo>
                  <a:pt x="-26488" y="111279"/>
                  <a:pt x="-7438" y="309623"/>
                  <a:pt x="11612" y="507967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60032" y="4621749"/>
            <a:ext cx="339646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自定义的</a:t>
            </a:r>
            <a:r>
              <a:rPr lang="en-US" altLang="zh-CN" sz="1400" dirty="0"/>
              <a:t>SQL Server</a:t>
            </a:r>
            <a:r>
              <a:rPr lang="zh-CN" altLang="en-US" sz="1400" dirty="0"/>
              <a:t>数据库文件名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mdf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3" name="任意多边形 12"/>
          <p:cNvSpPr/>
          <p:nvPr/>
        </p:nvSpPr>
        <p:spPr>
          <a:xfrm>
            <a:off x="8256494" y="4447474"/>
            <a:ext cx="357698" cy="376518"/>
          </a:xfrm>
          <a:custGeom>
            <a:avLst/>
            <a:gdLst>
              <a:gd name="connsiteX0" fmla="*/ 0 w 357698"/>
              <a:gd name="connsiteY0" fmla="*/ 376518 h 376518"/>
              <a:gd name="connsiteX1" fmla="*/ 336177 w 357698"/>
              <a:gd name="connsiteY1" fmla="*/ 309282 h 376518"/>
              <a:gd name="connsiteX2" fmla="*/ 295835 w 357698"/>
              <a:gd name="connsiteY2" fmla="*/ 0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698" h="376518">
                <a:moveTo>
                  <a:pt x="0" y="376518"/>
                </a:moveTo>
                <a:cubicBezTo>
                  <a:pt x="143435" y="374276"/>
                  <a:pt x="286871" y="372035"/>
                  <a:pt x="336177" y="309282"/>
                </a:cubicBezTo>
                <a:cubicBezTo>
                  <a:pt x="385483" y="246529"/>
                  <a:pt x="340659" y="123264"/>
                  <a:pt x="295835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51694" y="2847522"/>
            <a:ext cx="252028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连接串的</a:t>
            </a:r>
            <a:r>
              <a:rPr lang="en-US" altLang="zh-CN" sz="1400" dirty="0"/>
              <a:t>name</a:t>
            </a:r>
            <a:r>
              <a:rPr lang="zh-CN" altLang="en-US" sz="1400" dirty="0"/>
              <a:t>必须与数据库上下文的类名保持一致</a:t>
            </a:r>
          </a:p>
        </p:txBody>
      </p:sp>
      <p:sp>
        <p:nvSpPr>
          <p:cNvPr id="17" name="矩形 16"/>
          <p:cNvSpPr/>
          <p:nvPr/>
        </p:nvSpPr>
        <p:spPr>
          <a:xfrm>
            <a:off x="4427984" y="3605953"/>
            <a:ext cx="330132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数据库服务器名称是 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LocalDB</a:t>
            </a:r>
            <a:r>
              <a:rPr lang="en-US" altLang="zh-CN" sz="1400" b="1" dirty="0"/>
              <a:t>)\v11.0</a:t>
            </a:r>
            <a:endParaRPr lang="zh-CN" altLang="en-US" sz="1400" b="1" dirty="0"/>
          </a:p>
        </p:txBody>
      </p:sp>
      <p:sp>
        <p:nvSpPr>
          <p:cNvPr id="15" name="任意多边形 14"/>
          <p:cNvSpPr/>
          <p:nvPr/>
        </p:nvSpPr>
        <p:spPr>
          <a:xfrm>
            <a:off x="3751729" y="3648822"/>
            <a:ext cx="672353" cy="260770"/>
          </a:xfrm>
          <a:custGeom>
            <a:avLst/>
            <a:gdLst>
              <a:gd name="connsiteX0" fmla="*/ 672353 w 672353"/>
              <a:gd name="connsiteY0" fmla="*/ 112852 h 260770"/>
              <a:gd name="connsiteX1" fmla="*/ 147918 w 672353"/>
              <a:gd name="connsiteY1" fmla="*/ 5276 h 260770"/>
              <a:gd name="connsiteX2" fmla="*/ 0 w 672353"/>
              <a:gd name="connsiteY2" fmla="*/ 260770 h 2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260770">
                <a:moveTo>
                  <a:pt x="672353" y="112852"/>
                </a:moveTo>
                <a:cubicBezTo>
                  <a:pt x="466165" y="46737"/>
                  <a:pt x="259977" y="-19377"/>
                  <a:pt x="147918" y="5276"/>
                </a:cubicBezTo>
                <a:cubicBezTo>
                  <a:pt x="35859" y="29929"/>
                  <a:pt x="17929" y="145349"/>
                  <a:pt x="0" y="26077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46975" y="1712997"/>
            <a:ext cx="1512168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个关键点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13784" y="5658261"/>
            <a:ext cx="8506688" cy="4143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kern="0" dirty="0"/>
              <a:t>注意：通常数据文件放在</a:t>
            </a:r>
            <a:r>
              <a:rPr lang="en-US" altLang="zh-CN" sz="1600" kern="0" dirty="0" err="1"/>
              <a:t>App_Data</a:t>
            </a:r>
            <a:r>
              <a:rPr lang="zh-CN" altLang="en-US" sz="1600" kern="0" dirty="0"/>
              <a:t>文件夹中，因此要先在当前项目中新建</a:t>
            </a:r>
            <a:r>
              <a:rPr lang="en-US" altLang="zh-CN" sz="1600" kern="0" dirty="0" err="1"/>
              <a:t>App_Data</a:t>
            </a:r>
            <a:r>
              <a:rPr lang="zh-CN" altLang="en-US" sz="1600" kern="0" dirty="0"/>
              <a:t>文件夹。</a:t>
            </a:r>
            <a:endParaRPr lang="en-US" altLang="zh-CN" sz="1600" kern="0" dirty="0"/>
          </a:p>
        </p:txBody>
      </p:sp>
    </p:spTree>
    <p:extLst>
      <p:ext uri="{BB962C8B-B14F-4D97-AF65-F5344CB8AC3E}">
        <p14:creationId xmlns:p14="http://schemas.microsoft.com/office/powerpoint/2010/main" val="279855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测试程序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6792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Program.cs</a:t>
            </a:r>
            <a:r>
              <a:rPr lang="zh-CN" altLang="en-US" sz="2400" dirty="0"/>
              <a:t>主程序代码如下：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2217053"/>
            <a:ext cx="809554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namespace </a:t>
            </a:r>
            <a:r>
              <a:rPr lang="en-US" altLang="zh-CN" sz="1800" dirty="0" err="1"/>
              <a:t>TestEF</a:t>
            </a:r>
            <a:endParaRPr lang="en-US" altLang="zh-CN" sz="1800" dirty="0"/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 class Program</a:t>
            </a:r>
          </a:p>
          <a:p>
            <a:r>
              <a:rPr lang="en-US" altLang="zh-CN" sz="1800" dirty="0"/>
              <a:t>    {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       static </a:t>
            </a:r>
            <a:r>
              <a:rPr lang="en-US" altLang="zh-CN" sz="1800" dirty="0" err="1">
                <a:solidFill>
                  <a:srgbClr val="FF0000"/>
                </a:solidFill>
              </a:rPr>
              <a:t>StudentDBContext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db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StudentDBContext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   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        {</a:t>
            </a:r>
            <a:endParaRPr lang="zh-CN" altLang="en-US" sz="1800" dirty="0"/>
          </a:p>
          <a:p>
            <a:r>
              <a:rPr lang="zh-CN" altLang="en-US" sz="1800" dirty="0"/>
              <a:t>            </a:t>
            </a:r>
            <a:r>
              <a:rPr lang="en-US" altLang="zh-CN" sz="1800" dirty="0">
                <a:solidFill>
                  <a:srgbClr val="0000FF"/>
                </a:solidFill>
              </a:rPr>
              <a:t>Student stu1 = new Student() { ID = 1, Name = "</a:t>
            </a:r>
            <a:r>
              <a:rPr lang="zh-CN" altLang="en-US" sz="1800" dirty="0">
                <a:solidFill>
                  <a:srgbClr val="0000FF"/>
                </a:solidFill>
              </a:rPr>
              <a:t>张飞</a:t>
            </a:r>
            <a:r>
              <a:rPr lang="en-US" altLang="zh-CN" sz="1800" dirty="0">
                <a:solidFill>
                  <a:srgbClr val="0000FF"/>
                </a:solidFill>
              </a:rPr>
              <a:t>", Age = 20   };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db.Students.Add</a:t>
            </a:r>
            <a:r>
              <a:rPr lang="en-US" altLang="zh-CN" sz="1800" dirty="0">
                <a:solidFill>
                  <a:srgbClr val="FF0000"/>
                </a:solidFill>
              </a:rPr>
              <a:t>(stu1);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db.SaveChanges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    }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231977" y="5089957"/>
            <a:ext cx="3691154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Code First</a:t>
            </a:r>
            <a:r>
              <a:rPr lang="zh-CN" altLang="en-US" sz="1400" dirty="0"/>
              <a:t>会在数据库中默认将</a:t>
            </a:r>
            <a:r>
              <a:rPr lang="en-US" altLang="zh-CN" sz="1400" dirty="0"/>
              <a:t>ID</a:t>
            </a:r>
            <a:r>
              <a:rPr lang="zh-CN" altLang="en-US" sz="1400" dirty="0"/>
              <a:t>列设置主键且自增长，所以该列其实可以不用赋值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130335" y="2287646"/>
            <a:ext cx="2792796" cy="1116284"/>
          </a:xfrm>
          <a:prstGeom prst="cloudCallout">
            <a:avLst>
              <a:gd name="adj1" fmla="val -73844"/>
              <a:gd name="adj2" fmla="val 37036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用数据库上下文创建一个实例，然后使用该实例添加记录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512423" y="4746812"/>
            <a:ext cx="685800" cy="644384"/>
          </a:xfrm>
          <a:custGeom>
            <a:avLst/>
            <a:gdLst>
              <a:gd name="connsiteX0" fmla="*/ 0 w 685800"/>
              <a:gd name="connsiteY0" fmla="*/ 0 h 644384"/>
              <a:gd name="connsiteX1" fmla="*/ 174812 w 685800"/>
              <a:gd name="connsiteY1" fmla="*/ 591670 h 644384"/>
              <a:gd name="connsiteX2" fmla="*/ 685800 w 685800"/>
              <a:gd name="connsiteY2" fmla="*/ 578223 h 6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44384">
                <a:moveTo>
                  <a:pt x="0" y="0"/>
                </a:moveTo>
                <a:cubicBezTo>
                  <a:pt x="30256" y="247649"/>
                  <a:pt x="60512" y="495299"/>
                  <a:pt x="174812" y="591670"/>
                </a:cubicBezTo>
                <a:cubicBezTo>
                  <a:pt x="289112" y="688041"/>
                  <a:pt x="487456" y="633132"/>
                  <a:pt x="685800" y="578223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8475" y="5898758"/>
            <a:ext cx="251533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EF</a:t>
            </a:r>
            <a:r>
              <a:rPr lang="zh-CN" altLang="en-US" sz="1600" dirty="0"/>
              <a:t>提供的添加数据的</a:t>
            </a:r>
            <a:r>
              <a:rPr lang="en-US" altLang="zh-CN" sz="1600" dirty="0"/>
              <a:t>API</a:t>
            </a:r>
            <a:endParaRPr lang="zh-CN" altLang="en-US" sz="1600" dirty="0"/>
          </a:p>
        </p:txBody>
      </p:sp>
      <p:sp>
        <p:nvSpPr>
          <p:cNvPr id="11" name="任意多边形 10"/>
          <p:cNvSpPr/>
          <p:nvPr/>
        </p:nvSpPr>
        <p:spPr>
          <a:xfrm>
            <a:off x="2340360" y="5602543"/>
            <a:ext cx="685800" cy="562761"/>
          </a:xfrm>
          <a:custGeom>
            <a:avLst/>
            <a:gdLst>
              <a:gd name="connsiteX0" fmla="*/ 0 w 685800"/>
              <a:gd name="connsiteY0" fmla="*/ 0 h 644384"/>
              <a:gd name="connsiteX1" fmla="*/ 174812 w 685800"/>
              <a:gd name="connsiteY1" fmla="*/ 591670 h 644384"/>
              <a:gd name="connsiteX2" fmla="*/ 685800 w 685800"/>
              <a:gd name="connsiteY2" fmla="*/ 578223 h 6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44384">
                <a:moveTo>
                  <a:pt x="0" y="0"/>
                </a:moveTo>
                <a:cubicBezTo>
                  <a:pt x="30256" y="247649"/>
                  <a:pt x="60512" y="495299"/>
                  <a:pt x="174812" y="591670"/>
                </a:cubicBezTo>
                <a:cubicBezTo>
                  <a:pt x="289112" y="688041"/>
                  <a:pt x="487456" y="633132"/>
                  <a:pt x="685800" y="578223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8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运行</a:t>
            </a:r>
            <a:r>
              <a:rPr lang="en-US" altLang="zh-CN" sz="3200" dirty="0" err="1"/>
              <a:t>TestEF</a:t>
            </a:r>
            <a:r>
              <a:rPr lang="zh-CN" altLang="en-US" sz="3200" dirty="0"/>
              <a:t>项目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第一次运行较慢，是因为</a:t>
            </a:r>
            <a:r>
              <a:rPr lang="en-US" altLang="zh-CN" sz="2400" dirty="0" err="1"/>
              <a:t>CodeFirst</a:t>
            </a:r>
            <a:r>
              <a:rPr lang="zh-CN" altLang="en-US" sz="2400" dirty="0"/>
              <a:t>要创建数据库。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运行成功之后，将在</a:t>
            </a:r>
            <a:r>
              <a:rPr lang="en-US" altLang="zh-CN" sz="2400" dirty="0" err="1"/>
              <a:t>App_Data</a:t>
            </a:r>
            <a:r>
              <a:rPr lang="zh-CN" altLang="en-US" sz="2400" dirty="0"/>
              <a:t>中创建</a:t>
            </a:r>
            <a:r>
              <a:rPr lang="en-US" altLang="zh-CN" sz="2400" dirty="0" err="1"/>
              <a:t>Students.mdf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 rot="21198543">
            <a:off x="5381969" y="3138732"/>
            <a:ext cx="264687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如何查看数据库？</a:t>
            </a:r>
          </a:p>
        </p:txBody>
      </p:sp>
    </p:spTree>
    <p:extLst>
      <p:ext uri="{BB962C8B-B14F-4D97-AF65-F5344CB8AC3E}">
        <p14:creationId xmlns:p14="http://schemas.microsoft.com/office/powerpoint/2010/main" val="30914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/>
              <a:t>10</a:t>
            </a:r>
            <a:r>
              <a:rPr lang="zh-CN" altLang="en-US" sz="3200"/>
              <a:t>章  </a:t>
            </a:r>
            <a:r>
              <a:rPr lang="en-US" altLang="zh-CN" sz="3200" dirty="0"/>
              <a:t>ADO.NET EF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Linq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600" dirty="0"/>
              <a:t>10.1  </a:t>
            </a:r>
            <a:r>
              <a:rPr lang="zh-CN" altLang="en-US" sz="2600" dirty="0">
                <a:hlinkClick r:id="rId2" action="ppaction://hlinksldjump"/>
              </a:rPr>
              <a:t>基本概念</a:t>
            </a:r>
            <a:endParaRPr lang="zh-CN" altLang="en-US" sz="2600" dirty="0"/>
          </a:p>
          <a:p>
            <a:pPr>
              <a:lnSpc>
                <a:spcPct val="120000"/>
              </a:lnSpc>
              <a:buNone/>
            </a:pPr>
            <a:r>
              <a:rPr lang="en-US" altLang="zh-CN" sz="2600" dirty="0"/>
              <a:t>10.2  </a:t>
            </a:r>
            <a:r>
              <a:rPr lang="en-US" altLang="zh-CN" sz="2600" dirty="0">
                <a:hlinkClick r:id="rId3" action="ppaction://hlinksldjump"/>
              </a:rPr>
              <a:t>EF </a:t>
            </a:r>
            <a:r>
              <a:rPr lang="en-US" altLang="zh-CN" sz="2400" dirty="0">
                <a:hlinkClick r:id="rId3" action="ppaction://hlinksldjump"/>
              </a:rPr>
              <a:t>Code First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10.3  </a:t>
            </a:r>
            <a:r>
              <a:rPr lang="en-US" altLang="zh-CN" sz="2400" dirty="0">
                <a:hlinkClick r:id="rId4" action="ppaction://hlinksldjump"/>
              </a:rPr>
              <a:t>EF</a:t>
            </a:r>
            <a:r>
              <a:rPr lang="zh-CN" altLang="en-US" sz="2400" dirty="0">
                <a:hlinkClick r:id="rId4" action="ppaction://hlinksldjump"/>
              </a:rPr>
              <a:t>增删改查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10.4  </a:t>
            </a:r>
            <a:r>
              <a:rPr lang="zh-CN" altLang="en-US" sz="2400" dirty="0">
                <a:hlinkClick r:id="rId5" action="ppaction://hlinksldjump"/>
              </a:rPr>
              <a:t>数据迁移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96571"/>
            <a:ext cx="2545997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查看数据库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507288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App_Data</a:t>
            </a:r>
            <a:r>
              <a:rPr lang="zh-CN" altLang="en-US" sz="2400" dirty="0"/>
              <a:t>上右键 → 添加 → 现有项  → 选择</a:t>
            </a:r>
            <a:r>
              <a:rPr lang="en-US" altLang="zh-CN" sz="2400" dirty="0" err="1"/>
              <a:t>Students.mdf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30" y="2581092"/>
            <a:ext cx="2937510" cy="41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任意多边形 4"/>
          <p:cNvSpPr/>
          <p:nvPr/>
        </p:nvSpPr>
        <p:spPr>
          <a:xfrm>
            <a:off x="3025588" y="3822435"/>
            <a:ext cx="2554524" cy="626510"/>
          </a:xfrm>
          <a:custGeom>
            <a:avLst/>
            <a:gdLst>
              <a:gd name="connsiteX0" fmla="*/ 0 w 1627094"/>
              <a:gd name="connsiteY0" fmla="*/ 90659 h 626510"/>
              <a:gd name="connsiteX1" fmla="*/ 685800 w 1627094"/>
              <a:gd name="connsiteY1" fmla="*/ 36871 h 626510"/>
              <a:gd name="connsiteX2" fmla="*/ 1062318 w 1627094"/>
              <a:gd name="connsiteY2" fmla="*/ 574753 h 626510"/>
              <a:gd name="connsiteX3" fmla="*/ 1627094 w 1627094"/>
              <a:gd name="connsiteY3" fmla="*/ 574753 h 62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094" h="626510">
                <a:moveTo>
                  <a:pt x="0" y="90659"/>
                </a:moveTo>
                <a:cubicBezTo>
                  <a:pt x="254373" y="23424"/>
                  <a:pt x="508747" y="-43811"/>
                  <a:pt x="685800" y="36871"/>
                </a:cubicBezTo>
                <a:cubicBezTo>
                  <a:pt x="862853" y="117553"/>
                  <a:pt x="905436" y="485106"/>
                  <a:pt x="1062318" y="574753"/>
                </a:cubicBezTo>
                <a:cubicBezTo>
                  <a:pt x="1219200" y="664400"/>
                  <a:pt x="1423147" y="619576"/>
                  <a:pt x="1627094" y="57475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40139" y="3381666"/>
            <a:ext cx="150514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双击自动在</a:t>
            </a:r>
            <a:r>
              <a:rPr lang="en-US" altLang="zh-CN" sz="1400" dirty="0"/>
              <a:t>“</a:t>
            </a:r>
            <a:r>
              <a:rPr lang="zh-CN" altLang="en-US" sz="1400" dirty="0"/>
              <a:t>服务器资源管理器</a:t>
            </a:r>
            <a:r>
              <a:rPr lang="en-US" altLang="zh-CN" sz="1400" dirty="0"/>
              <a:t>”</a:t>
            </a:r>
            <a:r>
              <a:rPr lang="zh-CN" altLang="en-US" sz="1400" dirty="0"/>
              <a:t>中打开数据库连接</a:t>
            </a:r>
          </a:p>
        </p:txBody>
      </p:sp>
      <p:sp>
        <p:nvSpPr>
          <p:cNvPr id="9" name="矩形 8"/>
          <p:cNvSpPr/>
          <p:nvPr/>
        </p:nvSpPr>
        <p:spPr>
          <a:xfrm>
            <a:off x="7236296" y="4201343"/>
            <a:ext cx="84961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10" name="矩形 9"/>
          <p:cNvSpPr/>
          <p:nvPr/>
        </p:nvSpPr>
        <p:spPr>
          <a:xfrm>
            <a:off x="7253970" y="5124189"/>
            <a:ext cx="84961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数据表</a:t>
            </a:r>
          </a:p>
        </p:txBody>
      </p:sp>
    </p:spTree>
    <p:extLst>
      <p:ext uri="{BB962C8B-B14F-4D97-AF65-F5344CB8AC3E}">
        <p14:creationId xmlns:p14="http://schemas.microsoft.com/office/powerpoint/2010/main" val="3203833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1700808"/>
            <a:ext cx="2524213" cy="1522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对比业务类和自动生成的数据库业务表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366613"/>
            <a:ext cx="7446818" cy="3247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任意多边形 6"/>
          <p:cNvSpPr/>
          <p:nvPr/>
        </p:nvSpPr>
        <p:spPr>
          <a:xfrm>
            <a:off x="2411760" y="1988840"/>
            <a:ext cx="717013" cy="2010103"/>
          </a:xfrm>
          <a:custGeom>
            <a:avLst/>
            <a:gdLst>
              <a:gd name="connsiteX0" fmla="*/ 0 w 1534234"/>
              <a:gd name="connsiteY0" fmla="*/ 275432 h 2010103"/>
              <a:gd name="connsiteX1" fmla="*/ 1479176 w 1534234"/>
              <a:gd name="connsiteY1" fmla="*/ 140962 h 2010103"/>
              <a:gd name="connsiteX2" fmla="*/ 1075765 w 1534234"/>
              <a:gd name="connsiteY2" fmla="*/ 2010103 h 201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234" h="2010103">
                <a:moveTo>
                  <a:pt x="0" y="275432"/>
                </a:moveTo>
                <a:cubicBezTo>
                  <a:pt x="649941" y="63641"/>
                  <a:pt x="1299882" y="-148150"/>
                  <a:pt x="1479176" y="140962"/>
                </a:cubicBezTo>
                <a:cubicBezTo>
                  <a:pt x="1658470" y="430074"/>
                  <a:pt x="1367117" y="1220088"/>
                  <a:pt x="1075765" y="201010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90508" y="2192544"/>
            <a:ext cx="457200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sz="1600" dirty="0"/>
              <a:t>对于值类型，不能为给他们分配</a:t>
            </a:r>
            <a:r>
              <a:rPr lang="en-US" altLang="zh-CN" sz="1600" dirty="0"/>
              <a:t>Null</a:t>
            </a:r>
            <a:r>
              <a:rPr lang="zh-CN" altLang="en-US" sz="1600" dirty="0"/>
              <a:t>值，所以生成的数据库会要求对应的列非空。</a:t>
            </a:r>
          </a:p>
        </p:txBody>
      </p:sp>
    </p:spTree>
    <p:extLst>
      <p:ext uri="{BB962C8B-B14F-4D97-AF65-F5344CB8AC3E}">
        <p14:creationId xmlns:p14="http://schemas.microsoft.com/office/powerpoint/2010/main" val="223774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补充：</a:t>
            </a:r>
            <a:r>
              <a:rPr lang="en-US" altLang="zh-CN" sz="2400" dirty="0"/>
              <a:t>EF Code First</a:t>
            </a:r>
            <a:r>
              <a:rPr lang="zh-CN" altLang="en-US" sz="2400" dirty="0"/>
              <a:t>默认规则</a:t>
            </a:r>
            <a:endParaRPr lang="en-US" altLang="zh-CN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783"/>
            <a:ext cx="8229600" cy="460853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、表及列默认规则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dirty="0"/>
              <a:t>　</a:t>
            </a:r>
            <a:r>
              <a:rPr lang="en-US" altLang="zh-CN" sz="1800" dirty="0"/>
              <a:t>EF Code First</a:t>
            </a:r>
            <a:r>
              <a:rPr lang="zh-CN" altLang="en-US" sz="1800" dirty="0"/>
              <a:t>默认生成的表名为类名的复数形式，表的生成为</a:t>
            </a:r>
            <a:r>
              <a:rPr lang="en-US" altLang="zh-CN" sz="1800" dirty="0" err="1"/>
              <a:t>dbo</a:t>
            </a:r>
            <a:r>
              <a:rPr lang="zh-CN" altLang="en-US" sz="1800" dirty="0"/>
              <a:t>用户，列名与实体类属性名称相同。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、主键约束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dirty="0"/>
              <a:t>　实体类中属性名为</a:t>
            </a:r>
            <a:r>
              <a:rPr lang="en-US" altLang="zh-CN" sz="1800" dirty="0"/>
              <a:t>Id</a:t>
            </a:r>
            <a:r>
              <a:rPr lang="zh-CN" altLang="en-US" sz="1800" dirty="0"/>
              <a:t>或</a:t>
            </a:r>
            <a:r>
              <a:rPr lang="en-US" altLang="zh-CN" sz="1800" dirty="0"/>
              <a:t>[</a:t>
            </a:r>
            <a:r>
              <a:rPr lang="zh-CN" altLang="en-US" sz="1800" dirty="0"/>
              <a:t>类名</a:t>
            </a:r>
            <a:r>
              <a:rPr lang="en-US" altLang="zh-CN" sz="1800" dirty="0"/>
              <a:t>]Id</a:t>
            </a:r>
            <a:r>
              <a:rPr lang="zh-CN" altLang="en-US" sz="1800" dirty="0"/>
              <a:t>，将作为生成表的主键。若主键为</a:t>
            </a:r>
            <a:r>
              <a:rPr lang="en-US" altLang="zh-CN" sz="1800" dirty="0"/>
              <a:t>int</a:t>
            </a:r>
            <a:r>
              <a:rPr lang="zh-CN" altLang="en-US" sz="1800" dirty="0"/>
              <a:t>类型，则默认为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 Server</a:t>
            </a:r>
            <a:r>
              <a:rPr lang="zh-CN" altLang="en-US" sz="1800" dirty="0"/>
              <a:t>的</a:t>
            </a:r>
            <a:r>
              <a:rPr lang="en-US" altLang="zh-CN" sz="1800" dirty="0">
                <a:solidFill>
                  <a:srgbClr val="0000FF"/>
                </a:solidFill>
              </a:rPr>
              <a:t>Identity</a:t>
            </a:r>
            <a:r>
              <a:rPr lang="zh-CN" altLang="en-US" sz="1800" dirty="0">
                <a:solidFill>
                  <a:srgbClr val="0000FF"/>
                </a:solidFill>
              </a:rPr>
              <a:t>类型</a:t>
            </a:r>
            <a:r>
              <a:rPr lang="zh-CN" altLang="en-US" sz="1800" dirty="0"/>
              <a:t>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、字符类型属性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dirty="0"/>
              <a:t>　实体类中</a:t>
            </a:r>
            <a:r>
              <a:rPr lang="en-US" altLang="zh-CN" sz="1800" dirty="0"/>
              <a:t>string</a:t>
            </a:r>
            <a:r>
              <a:rPr lang="zh-CN" altLang="en-US" sz="1800" dirty="0"/>
              <a:t>属性，在生成表时，对应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 Server</a:t>
            </a:r>
            <a:r>
              <a:rPr lang="zh-CN" altLang="en-US" sz="1800" dirty="0"/>
              <a:t>中</a:t>
            </a:r>
            <a:r>
              <a:rPr lang="en-US" altLang="zh-CN" sz="1800" dirty="0" err="1"/>
              <a:t>nvarchar</a:t>
            </a:r>
            <a:r>
              <a:rPr lang="en-US" altLang="zh-CN" sz="1800" dirty="0"/>
              <a:t>(max)</a:t>
            </a:r>
            <a:r>
              <a:rPr lang="zh-CN" altLang="en-US" sz="1800" dirty="0"/>
              <a:t>类型。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Byte Array</a:t>
            </a:r>
            <a:r>
              <a:rPr lang="zh-CN" altLang="en-US" sz="1800" dirty="0"/>
              <a:t>类型约束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dirty="0"/>
              <a:t>　实体类中</a:t>
            </a:r>
            <a:r>
              <a:rPr lang="en-US" altLang="zh-CN" sz="1800" dirty="0"/>
              <a:t>byte[]</a:t>
            </a:r>
            <a:r>
              <a:rPr lang="zh-CN" altLang="en-US" sz="1800" dirty="0"/>
              <a:t>属性，生成表时对应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 Server</a:t>
            </a:r>
            <a:r>
              <a:rPr lang="zh-CN" altLang="en-US" sz="1800" dirty="0"/>
              <a:t>中</a:t>
            </a:r>
            <a:r>
              <a:rPr lang="en-US" altLang="zh-CN" sz="1800" dirty="0" err="1"/>
              <a:t>varbinary</a:t>
            </a:r>
            <a:r>
              <a:rPr lang="en-US" altLang="zh-CN" sz="1800" dirty="0"/>
              <a:t>(max)</a:t>
            </a:r>
            <a:r>
              <a:rPr lang="zh-CN" altLang="en-US" sz="1800" dirty="0"/>
              <a:t>类型。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Boolean</a:t>
            </a:r>
            <a:r>
              <a:rPr lang="zh-CN" altLang="en-US" sz="1800" dirty="0"/>
              <a:t>类型约束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zh-CN" altLang="en-US" sz="1800" dirty="0"/>
              <a:t>　实体类中</a:t>
            </a:r>
            <a:r>
              <a:rPr lang="en-US" altLang="zh-CN" sz="1800" dirty="0" err="1"/>
              <a:t>bool</a:t>
            </a:r>
            <a:r>
              <a:rPr lang="zh-CN" altLang="en-US" sz="1800" dirty="0"/>
              <a:t>属性，在生成表是对应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 Server</a:t>
            </a:r>
            <a:r>
              <a:rPr lang="zh-CN" altLang="en-US" sz="1800" dirty="0"/>
              <a:t>中</a:t>
            </a:r>
            <a:r>
              <a:rPr lang="en-US" altLang="zh-CN" sz="1800" dirty="0"/>
              <a:t>bit</a:t>
            </a:r>
            <a:r>
              <a:rPr lang="zh-CN" altLang="en-US" sz="1800" dirty="0"/>
              <a:t>类型。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09210" y="605328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397034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10.3  EF</a:t>
            </a:r>
            <a:r>
              <a:rPr lang="zh-CN" altLang="en-US" sz="3200" dirty="0"/>
              <a:t>增删改查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503548" y="1643882"/>
            <a:ext cx="8100900" cy="1311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</a:rPr>
              <a:t>添加操作：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/>
              <a:t>Student stu1 = new Student() {  ID = 1,</a:t>
            </a:r>
            <a:r>
              <a:rPr lang="zh-CN" altLang="en-US" sz="1800" dirty="0"/>
              <a:t> </a:t>
            </a:r>
            <a:r>
              <a:rPr lang="en-US" altLang="zh-CN" sz="1800" dirty="0"/>
              <a:t>Name = "</a:t>
            </a:r>
            <a:r>
              <a:rPr lang="zh-CN" altLang="en-US" sz="1800" dirty="0"/>
              <a:t>张飞</a:t>
            </a:r>
            <a:r>
              <a:rPr lang="en-US" altLang="zh-CN" sz="1800" dirty="0"/>
              <a:t>",  Age = 20  };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db.Students.Add</a:t>
            </a:r>
            <a:r>
              <a:rPr lang="en-US" altLang="zh-CN" sz="1800" dirty="0">
                <a:solidFill>
                  <a:srgbClr val="FF0000"/>
                </a:solidFill>
              </a:rPr>
              <a:t>(stu1);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/>
              <a:t>db.SaveChanges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484874" y="3068960"/>
            <a:ext cx="8119573" cy="1311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</a:rPr>
              <a:t>删除操作：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/>
              <a:t>Student </a:t>
            </a:r>
            <a:r>
              <a:rPr lang="en-US" altLang="zh-CN" sz="1800" dirty="0" err="1"/>
              <a:t>stuDel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db.Students.Find</a:t>
            </a:r>
            <a:r>
              <a:rPr lang="en-US" altLang="zh-CN" sz="1800" dirty="0"/>
              <a:t>(1);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db.Students.Remove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stuDel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/>
              <a:t>db.SaveChanges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484874" y="4509120"/>
            <a:ext cx="8119573" cy="19205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</a:rPr>
              <a:t>修改操作：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/>
              <a:t>Student </a:t>
            </a:r>
            <a:r>
              <a:rPr lang="en-US" altLang="zh-CN" sz="1800" dirty="0" err="1"/>
              <a:t>stu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db.Students.Find</a:t>
            </a:r>
            <a:r>
              <a:rPr lang="en-US" altLang="zh-CN" sz="1800" dirty="0"/>
              <a:t>(1);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/>
              <a:t>stu.Name</a:t>
            </a:r>
            <a:r>
              <a:rPr lang="en-US" altLang="zh-CN" sz="1800" dirty="0"/>
              <a:t> = "</a:t>
            </a:r>
            <a:r>
              <a:rPr lang="zh-CN" altLang="en-US" sz="1800" dirty="0"/>
              <a:t>关羽</a:t>
            </a:r>
            <a:r>
              <a:rPr lang="en-US" altLang="zh-CN" sz="1800" dirty="0"/>
              <a:t>";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/>
              <a:t>stu.Age</a:t>
            </a:r>
            <a:r>
              <a:rPr lang="en-US" altLang="zh-CN" sz="1800" dirty="0"/>
              <a:t> = 30;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en-US" altLang="zh-CN" sz="1800" dirty="0" err="1">
                <a:solidFill>
                  <a:srgbClr val="FF0000"/>
                </a:solidFill>
              </a:rPr>
              <a:t>db.Entry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stu</a:t>
            </a:r>
            <a:r>
              <a:rPr lang="en-US" altLang="zh-CN" sz="1800" dirty="0">
                <a:solidFill>
                  <a:srgbClr val="FF0000"/>
                </a:solidFill>
              </a:rPr>
              <a:t>).State = </a:t>
            </a:r>
            <a:r>
              <a:rPr lang="en-US" altLang="zh-CN" sz="1800" dirty="0" err="1">
                <a:solidFill>
                  <a:srgbClr val="FF0000"/>
                </a:solidFill>
              </a:rPr>
              <a:t>EntityState.Modified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800" dirty="0" err="1"/>
              <a:t>db.SaveChanges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841576" y="1196752"/>
            <a:ext cx="476287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StudentDBContext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StudentDBContext</a:t>
            </a:r>
            <a:r>
              <a:rPr lang="en-US" altLang="zh-CN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7949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基本语法：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908266" y="2420888"/>
            <a:ext cx="5544616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2400" dirty="0" err="1"/>
              <a:t>var</a:t>
            </a:r>
            <a:r>
              <a:rPr lang="en-US" altLang="zh-CN" sz="2400" dirty="0"/>
              <a:t> result = </a:t>
            </a:r>
            <a:r>
              <a:rPr lang="en-US" altLang="zh-CN" sz="2400" dirty="0">
                <a:solidFill>
                  <a:srgbClr val="0000FF"/>
                </a:solidFill>
              </a:rPr>
              <a:t>from  item  in  container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2400" dirty="0"/>
              <a:t>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where </a:t>
            </a:r>
            <a:r>
              <a:rPr lang="zh-CN" altLang="en-US" sz="2400" dirty="0">
                <a:solidFill>
                  <a:srgbClr val="0000FF"/>
                </a:solidFill>
              </a:rPr>
              <a:t>条件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2400" dirty="0"/>
              <a:t>                   [order by </a:t>
            </a:r>
            <a:r>
              <a:rPr lang="zh-CN" altLang="en-US" sz="2400" dirty="0"/>
              <a:t>条件</a:t>
            </a:r>
            <a:r>
              <a:rPr lang="en-US" altLang="zh-CN" sz="2400" dirty="0"/>
              <a:t>]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2400" dirty="0"/>
              <a:t>                   [group by </a:t>
            </a:r>
            <a:r>
              <a:rPr lang="zh-CN" altLang="en-US" sz="2400" dirty="0"/>
              <a:t>条件</a:t>
            </a:r>
            <a:r>
              <a:rPr lang="en-US" altLang="zh-CN" sz="2400" dirty="0"/>
              <a:t>]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2400" dirty="0"/>
              <a:t>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select item;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792" y="1763524"/>
            <a:ext cx="35189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要添加引用：</a:t>
            </a:r>
            <a:r>
              <a:rPr lang="en-US" altLang="zh-CN" sz="1800" dirty="0"/>
              <a:t>using </a:t>
            </a:r>
            <a:r>
              <a:rPr lang="en-US" altLang="zh-CN" sz="1800" dirty="0" err="1"/>
              <a:t>System.Linq</a:t>
            </a:r>
            <a:r>
              <a:rPr lang="en-US" altLang="zh-CN" sz="1800" dirty="0"/>
              <a:t>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600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查询示例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先准备一些数据：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72462" y="2350418"/>
            <a:ext cx="8214338" cy="36225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Student stu1 = new Student() {      ID = 1,    Name = "</a:t>
            </a:r>
            <a:r>
              <a:rPr lang="zh-CN" altLang="en-US" sz="1800" dirty="0"/>
              <a:t>张飞</a:t>
            </a:r>
            <a:r>
              <a:rPr lang="en-US" altLang="zh-CN" sz="1800" dirty="0"/>
              <a:t>",     Age = 20     };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Student stu2 = new Student() {      ID = 2,    Name = "</a:t>
            </a:r>
            <a:r>
              <a:rPr lang="zh-CN" altLang="en-US" sz="1800" dirty="0"/>
              <a:t>关羽</a:t>
            </a:r>
            <a:r>
              <a:rPr lang="en-US" altLang="zh-CN" sz="1800" dirty="0"/>
              <a:t>",     Age = 21     };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Student stu3 = new Student() {      ID = 3,    Name = "</a:t>
            </a:r>
            <a:r>
              <a:rPr lang="zh-CN" altLang="en-US" sz="1800" dirty="0"/>
              <a:t>赵云</a:t>
            </a:r>
            <a:r>
              <a:rPr lang="en-US" altLang="zh-CN" sz="1800" dirty="0"/>
              <a:t>",     Age = 22     };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sz="1800" dirty="0"/>
              <a:t>Student stu4 = new Student() {      ID = 4,    Name = "</a:t>
            </a:r>
            <a:r>
              <a:rPr lang="zh-CN" altLang="en-US" sz="1800" dirty="0"/>
              <a:t>刘备</a:t>
            </a:r>
            <a:r>
              <a:rPr lang="en-US" altLang="zh-CN" sz="1800" dirty="0"/>
              <a:t>",     Age = 23     };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db.Students.Add</a:t>
            </a:r>
            <a:r>
              <a:rPr lang="en-US" altLang="zh-CN" sz="1800" dirty="0"/>
              <a:t>(stu1);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db.Students.Add</a:t>
            </a:r>
            <a:r>
              <a:rPr lang="en-US" altLang="zh-CN" sz="1800" dirty="0"/>
              <a:t>(stu2);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db.Students.Add</a:t>
            </a:r>
            <a:r>
              <a:rPr lang="en-US" altLang="zh-CN" sz="1800" dirty="0"/>
              <a:t>(stu3);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sz="1800" dirty="0" err="1"/>
              <a:t>db.Students.Add</a:t>
            </a:r>
            <a:r>
              <a:rPr lang="en-US" altLang="zh-CN" sz="1800" dirty="0"/>
              <a:t>(stu4);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db.SaveChanges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4798071" y="4581128"/>
            <a:ext cx="3007908" cy="3877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1600" dirty="0"/>
              <a:t>说明：运行一次之后就注释掉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8100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1</a:t>
            </a:r>
            <a:r>
              <a:rPr lang="zh-CN" altLang="en-US" sz="2400" dirty="0"/>
              <a:t>：一般查询，查询所有数据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85192" y="2564904"/>
            <a:ext cx="8435280" cy="22790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</a:rPr>
              <a:t>var</a:t>
            </a:r>
            <a:r>
              <a:rPr lang="en-US" altLang="zh-CN" sz="1800" dirty="0">
                <a:solidFill>
                  <a:srgbClr val="0000FF"/>
                </a:solidFill>
              </a:rPr>
              <a:t> result = from u in </a:t>
            </a:r>
            <a:r>
              <a:rPr lang="en-US" altLang="zh-CN" sz="1800" dirty="0" err="1">
                <a:solidFill>
                  <a:srgbClr val="0000FF"/>
                </a:solidFill>
              </a:rPr>
              <a:t>db.Students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 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("ID:{0}, </a:t>
            </a:r>
            <a:r>
              <a:rPr lang="zh-CN" altLang="en-US" sz="1800" dirty="0"/>
              <a:t>姓名</a:t>
            </a:r>
            <a:r>
              <a:rPr lang="en-US" altLang="zh-CN" sz="1800" dirty="0"/>
              <a:t>:{1}, </a:t>
            </a:r>
            <a:r>
              <a:rPr lang="zh-CN" altLang="en-US" sz="1800" dirty="0"/>
              <a:t>年龄</a:t>
            </a:r>
            <a:r>
              <a:rPr lang="en-US" altLang="zh-CN" sz="1800" dirty="0"/>
              <a:t>:{2}", item.ID, </a:t>
            </a:r>
            <a:r>
              <a:rPr lang="en-US" altLang="zh-CN" sz="1800" dirty="0" err="1"/>
              <a:t>item.Name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item.Age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396933" y="5156128"/>
            <a:ext cx="8423539" cy="424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1800" dirty="0"/>
              <a:t>扩展方法：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result = </a:t>
            </a:r>
            <a:r>
              <a:rPr lang="en-US" altLang="zh-CN" sz="1800" dirty="0" err="1"/>
              <a:t>db.Students.ToList</a:t>
            </a:r>
            <a:r>
              <a:rPr lang="en-US" altLang="zh-CN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0722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2</a:t>
            </a:r>
            <a:r>
              <a:rPr lang="zh-CN" altLang="en-US" sz="2400" dirty="0"/>
              <a:t>：条件查询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85192" y="2425248"/>
            <a:ext cx="8435280" cy="2649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result = from u in </a:t>
            </a:r>
            <a:r>
              <a:rPr lang="en-US" altLang="zh-CN" sz="1800" dirty="0" err="1"/>
              <a:t>db.Students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 where </a:t>
            </a:r>
            <a:r>
              <a:rPr lang="en-US" altLang="zh-CN" sz="1800" dirty="0" err="1">
                <a:solidFill>
                  <a:srgbClr val="FF0000"/>
                </a:solidFill>
              </a:rPr>
              <a:t>u.Age</a:t>
            </a:r>
            <a:r>
              <a:rPr lang="en-US" altLang="zh-CN" sz="1800" dirty="0">
                <a:solidFill>
                  <a:srgbClr val="FF0000"/>
                </a:solidFill>
              </a:rPr>
              <a:t> &lt; 22 </a:t>
            </a:r>
            <a:r>
              <a:rPr lang="en-US" altLang="zh-CN" sz="1800" dirty="0">
                <a:solidFill>
                  <a:srgbClr val="0000FF"/>
                </a:solidFill>
              </a:rPr>
              <a:t>&amp;&amp;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u.Name.Contains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张</a:t>
            </a:r>
            <a:r>
              <a:rPr lang="en-US" altLang="zh-CN" sz="1800" dirty="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("ID:{0}, </a:t>
            </a:r>
            <a:r>
              <a:rPr lang="zh-CN" altLang="en-US" sz="1800" dirty="0"/>
              <a:t>姓名</a:t>
            </a:r>
            <a:r>
              <a:rPr lang="en-US" altLang="zh-CN" sz="1800" dirty="0"/>
              <a:t>:{1}, </a:t>
            </a:r>
            <a:r>
              <a:rPr lang="zh-CN" altLang="en-US" sz="1800" dirty="0"/>
              <a:t>年龄</a:t>
            </a:r>
            <a:r>
              <a:rPr lang="en-US" altLang="zh-CN" sz="1800" dirty="0"/>
              <a:t>:{2}", item.ID, </a:t>
            </a:r>
            <a:r>
              <a:rPr lang="en-US" altLang="zh-CN" sz="1800" dirty="0" err="1"/>
              <a:t>item.Name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item.Age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6048940" y="2204864"/>
            <a:ext cx="255550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/>
              <a:t>字符串常用方法详见第</a:t>
            </a:r>
            <a:r>
              <a:rPr lang="en-US" altLang="zh-CN" sz="1600" dirty="0"/>
              <a:t>4</a:t>
            </a:r>
            <a:r>
              <a:rPr lang="zh-CN" altLang="en-US" sz="1600" dirty="0"/>
              <a:t>章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5392271" y="2563203"/>
            <a:ext cx="605117" cy="322729"/>
          </a:xfrm>
          <a:custGeom>
            <a:avLst/>
            <a:gdLst>
              <a:gd name="connsiteX0" fmla="*/ 0 w 605117"/>
              <a:gd name="connsiteY0" fmla="*/ 322729 h 322729"/>
              <a:gd name="connsiteX1" fmla="*/ 268941 w 605117"/>
              <a:gd name="connsiteY1" fmla="*/ 80682 h 322729"/>
              <a:gd name="connsiteX2" fmla="*/ 376517 w 605117"/>
              <a:gd name="connsiteY2" fmla="*/ 161365 h 322729"/>
              <a:gd name="connsiteX3" fmla="*/ 605117 w 605117"/>
              <a:gd name="connsiteY3" fmla="*/ 0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117" h="322729">
                <a:moveTo>
                  <a:pt x="0" y="322729"/>
                </a:moveTo>
                <a:cubicBezTo>
                  <a:pt x="103094" y="215152"/>
                  <a:pt x="206188" y="107576"/>
                  <a:pt x="268941" y="80682"/>
                </a:cubicBezTo>
                <a:cubicBezTo>
                  <a:pt x="331694" y="53788"/>
                  <a:pt x="320488" y="174812"/>
                  <a:pt x="376517" y="161365"/>
                </a:cubicBezTo>
                <a:cubicBezTo>
                  <a:pt x="432546" y="147918"/>
                  <a:pt x="518831" y="73959"/>
                  <a:pt x="605117" y="0"/>
                </a:cubicBezTo>
              </a:path>
            </a:pathLst>
          </a:custGeom>
          <a:noFill/>
          <a:ln w="952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5192" y="5233560"/>
            <a:ext cx="843528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扩展方法：</a:t>
            </a:r>
            <a:endParaRPr lang="en-US" altLang="zh-CN" sz="1800" dirty="0"/>
          </a:p>
          <a:p>
            <a:r>
              <a:rPr lang="en-US" altLang="zh-CN" sz="1800" dirty="0" err="1"/>
              <a:t>var</a:t>
            </a:r>
            <a:r>
              <a:rPr lang="en-US" altLang="zh-CN" sz="1800" dirty="0"/>
              <a:t> result = 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db.Students.Where</a:t>
            </a:r>
            <a:r>
              <a:rPr lang="en-US" altLang="zh-CN" sz="1800" dirty="0"/>
              <a:t>&lt;Student&gt;(u =&gt; </a:t>
            </a:r>
            <a:r>
              <a:rPr lang="en-US" altLang="zh-CN" sz="1800" dirty="0" err="1"/>
              <a:t>u.Age</a:t>
            </a:r>
            <a:r>
              <a:rPr lang="en-US" altLang="zh-CN" sz="1800" dirty="0"/>
              <a:t> &lt; 22 &amp;&amp; </a:t>
            </a:r>
            <a:r>
              <a:rPr lang="en-US" altLang="zh-CN" sz="1800" dirty="0" err="1"/>
              <a:t>u.Name.Contains</a:t>
            </a:r>
            <a:r>
              <a:rPr lang="en-US" altLang="zh-CN" sz="1800" dirty="0"/>
              <a:t>("</a:t>
            </a:r>
            <a:r>
              <a:rPr lang="zh-CN" altLang="en-US" sz="1800" dirty="0"/>
              <a:t>张</a:t>
            </a:r>
            <a:r>
              <a:rPr lang="en-US" altLang="zh-CN" sz="1800" dirty="0"/>
              <a:t>"));</a:t>
            </a:r>
          </a:p>
        </p:txBody>
      </p:sp>
      <p:sp>
        <p:nvSpPr>
          <p:cNvPr id="8" name="矩形 7"/>
          <p:cNvSpPr/>
          <p:nvPr/>
        </p:nvSpPr>
        <p:spPr>
          <a:xfrm>
            <a:off x="4572000" y="5391332"/>
            <a:ext cx="1199367" cy="2769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Lambda</a:t>
            </a:r>
            <a:r>
              <a:rPr lang="zh-CN" altLang="en-US" sz="1200" dirty="0"/>
              <a:t>表达式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297097" y="5520039"/>
            <a:ext cx="274903" cy="337693"/>
          </a:xfrm>
          <a:custGeom>
            <a:avLst/>
            <a:gdLst>
              <a:gd name="connsiteX0" fmla="*/ 274903 w 274903"/>
              <a:gd name="connsiteY0" fmla="*/ 28411 h 337693"/>
              <a:gd name="connsiteX1" fmla="*/ 221115 w 274903"/>
              <a:gd name="connsiteY1" fmla="*/ 1517 h 337693"/>
              <a:gd name="connsiteX2" fmla="*/ 19409 w 274903"/>
              <a:gd name="connsiteY2" fmla="*/ 68752 h 337693"/>
              <a:gd name="connsiteX3" fmla="*/ 19409 w 274903"/>
              <a:gd name="connsiteY3" fmla="*/ 337693 h 33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03" h="337693">
                <a:moveTo>
                  <a:pt x="274903" y="28411"/>
                </a:moveTo>
                <a:cubicBezTo>
                  <a:pt x="269300" y="11602"/>
                  <a:pt x="263697" y="-5206"/>
                  <a:pt x="221115" y="1517"/>
                </a:cubicBezTo>
                <a:cubicBezTo>
                  <a:pt x="178533" y="8240"/>
                  <a:pt x="53027" y="12723"/>
                  <a:pt x="19409" y="68752"/>
                </a:cubicBezTo>
                <a:cubicBezTo>
                  <a:pt x="-14209" y="124781"/>
                  <a:pt x="2600" y="231237"/>
                  <a:pt x="19409" y="33769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oli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3</a:t>
            </a:r>
            <a:r>
              <a:rPr lang="zh-CN" altLang="en-US" sz="2400" dirty="0"/>
              <a:t>：模糊查询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85192" y="2429454"/>
            <a:ext cx="8435280" cy="2649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var</a:t>
            </a:r>
            <a:r>
              <a:rPr lang="en-US" altLang="zh-CN" sz="1800" dirty="0"/>
              <a:t> result = from u in </a:t>
            </a:r>
            <a:r>
              <a:rPr lang="en-US" altLang="zh-CN" sz="1800" dirty="0" err="1"/>
              <a:t>db.Students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where </a:t>
            </a:r>
            <a:r>
              <a:rPr lang="en-US" altLang="zh-CN" sz="1800" dirty="0" err="1">
                <a:solidFill>
                  <a:srgbClr val="FF0000"/>
                </a:solidFill>
              </a:rPr>
              <a:t>SqlFunctions.PatIndex</a:t>
            </a:r>
            <a:r>
              <a:rPr lang="en-US" altLang="zh-CN" sz="1800" dirty="0">
                <a:solidFill>
                  <a:srgbClr val="FF0000"/>
                </a:solidFill>
              </a:rPr>
              <a:t>("%</a:t>
            </a:r>
            <a:r>
              <a:rPr lang="zh-CN" altLang="en-US" sz="1800" dirty="0">
                <a:solidFill>
                  <a:srgbClr val="FF0000"/>
                </a:solidFill>
              </a:rPr>
              <a:t>飞</a:t>
            </a:r>
            <a:r>
              <a:rPr lang="en-US" altLang="zh-CN" sz="1800" dirty="0">
                <a:solidFill>
                  <a:srgbClr val="FF0000"/>
                </a:solidFill>
              </a:rPr>
              <a:t>", </a:t>
            </a:r>
            <a:r>
              <a:rPr lang="en-US" altLang="zh-CN" sz="1800" dirty="0" err="1">
                <a:solidFill>
                  <a:srgbClr val="FF0000"/>
                </a:solidFill>
              </a:rPr>
              <a:t>u.Name</a:t>
            </a:r>
            <a:r>
              <a:rPr lang="en-US" altLang="zh-CN" sz="1800" dirty="0">
                <a:solidFill>
                  <a:srgbClr val="FF0000"/>
                </a:solidFill>
              </a:rPr>
              <a:t>) &gt; 0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("ID:{0}, </a:t>
            </a:r>
            <a:r>
              <a:rPr lang="zh-CN" altLang="en-US" sz="1800" dirty="0"/>
              <a:t>姓名</a:t>
            </a:r>
            <a:r>
              <a:rPr lang="en-US" altLang="zh-CN" sz="1800" dirty="0"/>
              <a:t>:{1}, </a:t>
            </a:r>
            <a:r>
              <a:rPr lang="zh-CN" altLang="en-US" sz="1800" dirty="0"/>
              <a:t>年龄</a:t>
            </a:r>
            <a:r>
              <a:rPr lang="en-US" altLang="zh-CN" sz="1800" dirty="0"/>
              <a:t>:{2}", item.ID, </a:t>
            </a:r>
            <a:r>
              <a:rPr lang="en-US" altLang="zh-CN" sz="1800" dirty="0" err="1"/>
              <a:t>item.Name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item.Age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282407" y="2177970"/>
            <a:ext cx="347640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using </a:t>
            </a:r>
            <a:r>
              <a:rPr lang="en-US" altLang="zh-CN" sz="1600" dirty="0" err="1"/>
              <a:t>System.Data.Entity.SqlServer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  <p:sp>
        <p:nvSpPr>
          <p:cNvPr id="2" name="任意多边形 1"/>
          <p:cNvSpPr/>
          <p:nvPr/>
        </p:nvSpPr>
        <p:spPr>
          <a:xfrm>
            <a:off x="5392271" y="2567409"/>
            <a:ext cx="605117" cy="322729"/>
          </a:xfrm>
          <a:custGeom>
            <a:avLst/>
            <a:gdLst>
              <a:gd name="connsiteX0" fmla="*/ 0 w 605117"/>
              <a:gd name="connsiteY0" fmla="*/ 322729 h 322729"/>
              <a:gd name="connsiteX1" fmla="*/ 268941 w 605117"/>
              <a:gd name="connsiteY1" fmla="*/ 80682 h 322729"/>
              <a:gd name="connsiteX2" fmla="*/ 376517 w 605117"/>
              <a:gd name="connsiteY2" fmla="*/ 161365 h 322729"/>
              <a:gd name="connsiteX3" fmla="*/ 605117 w 605117"/>
              <a:gd name="connsiteY3" fmla="*/ 0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117" h="322729">
                <a:moveTo>
                  <a:pt x="0" y="322729"/>
                </a:moveTo>
                <a:cubicBezTo>
                  <a:pt x="103094" y="215152"/>
                  <a:pt x="206188" y="107576"/>
                  <a:pt x="268941" y="80682"/>
                </a:cubicBezTo>
                <a:cubicBezTo>
                  <a:pt x="331694" y="53788"/>
                  <a:pt x="320488" y="174812"/>
                  <a:pt x="376517" y="161365"/>
                </a:cubicBezTo>
                <a:cubicBezTo>
                  <a:pt x="432546" y="147918"/>
                  <a:pt x="518831" y="73959"/>
                  <a:pt x="605117" y="0"/>
                </a:cubicBezTo>
              </a:path>
            </a:pathLst>
          </a:custGeom>
          <a:noFill/>
          <a:ln w="952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5192" y="5233560"/>
            <a:ext cx="843528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扩展方法：</a:t>
            </a:r>
            <a:endParaRPr lang="en-US" altLang="zh-CN" sz="1800" dirty="0"/>
          </a:p>
          <a:p>
            <a:r>
              <a:rPr lang="en-US" altLang="zh-CN" sz="1800" dirty="0" err="1"/>
              <a:t>var</a:t>
            </a:r>
            <a:r>
              <a:rPr lang="en-US" altLang="zh-CN" sz="1800" dirty="0"/>
              <a:t> result = </a:t>
            </a:r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db.Students.Where</a:t>
            </a:r>
            <a:r>
              <a:rPr lang="en-US" altLang="zh-CN" sz="1800" dirty="0"/>
              <a:t>&lt;Student&gt;(u =&gt; </a:t>
            </a:r>
            <a:r>
              <a:rPr lang="en-US" altLang="zh-CN" sz="1800" dirty="0" err="1"/>
              <a:t>SqlFunctions.PatIndex</a:t>
            </a:r>
            <a:r>
              <a:rPr lang="en-US" altLang="zh-CN" sz="1800" dirty="0"/>
              <a:t>("%</a:t>
            </a:r>
            <a:r>
              <a:rPr lang="zh-CN" altLang="en-US" sz="1800" dirty="0"/>
              <a:t>飞</a:t>
            </a:r>
            <a:r>
              <a:rPr lang="en-US" altLang="zh-CN" sz="1800" dirty="0"/>
              <a:t>", </a:t>
            </a:r>
            <a:r>
              <a:rPr lang="en-US" altLang="zh-CN" sz="1800" dirty="0" err="1"/>
              <a:t>u.Name</a:t>
            </a:r>
            <a:r>
              <a:rPr lang="en-US" altLang="zh-CN" sz="1800" dirty="0"/>
              <a:t>) &gt; 0);</a:t>
            </a:r>
          </a:p>
        </p:txBody>
      </p:sp>
      <p:sp>
        <p:nvSpPr>
          <p:cNvPr id="8" name="矩形 7"/>
          <p:cNvSpPr/>
          <p:nvPr/>
        </p:nvSpPr>
        <p:spPr>
          <a:xfrm>
            <a:off x="4270839" y="5391332"/>
            <a:ext cx="1199367" cy="2769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Lambda</a:t>
            </a:r>
            <a:r>
              <a:rPr lang="zh-CN" altLang="en-US" sz="1200" dirty="0"/>
              <a:t>表达式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3995936" y="5520039"/>
            <a:ext cx="274903" cy="337693"/>
          </a:xfrm>
          <a:custGeom>
            <a:avLst/>
            <a:gdLst>
              <a:gd name="connsiteX0" fmla="*/ 274903 w 274903"/>
              <a:gd name="connsiteY0" fmla="*/ 28411 h 337693"/>
              <a:gd name="connsiteX1" fmla="*/ 221115 w 274903"/>
              <a:gd name="connsiteY1" fmla="*/ 1517 h 337693"/>
              <a:gd name="connsiteX2" fmla="*/ 19409 w 274903"/>
              <a:gd name="connsiteY2" fmla="*/ 68752 h 337693"/>
              <a:gd name="connsiteX3" fmla="*/ 19409 w 274903"/>
              <a:gd name="connsiteY3" fmla="*/ 337693 h 33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03" h="337693">
                <a:moveTo>
                  <a:pt x="274903" y="28411"/>
                </a:moveTo>
                <a:cubicBezTo>
                  <a:pt x="269300" y="11602"/>
                  <a:pt x="263697" y="-5206"/>
                  <a:pt x="221115" y="1517"/>
                </a:cubicBezTo>
                <a:cubicBezTo>
                  <a:pt x="178533" y="8240"/>
                  <a:pt x="53027" y="12723"/>
                  <a:pt x="19409" y="68752"/>
                </a:cubicBezTo>
                <a:cubicBezTo>
                  <a:pt x="-14209" y="124781"/>
                  <a:pt x="2600" y="231237"/>
                  <a:pt x="19409" y="33769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oli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2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4</a:t>
            </a:r>
            <a:r>
              <a:rPr lang="zh-CN" altLang="en-US" sz="2400" dirty="0"/>
              <a:t>：查询单个字段（投影查询）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755576" y="2474402"/>
            <a:ext cx="7547393" cy="25006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var</a:t>
            </a:r>
            <a:r>
              <a:rPr lang="en-US" altLang="zh-CN" dirty="0"/>
              <a:t> result = from p in </a:t>
            </a:r>
            <a:r>
              <a:rPr lang="en-US" altLang="zh-CN" dirty="0" err="1"/>
              <a:t>db.Students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select </a:t>
            </a:r>
            <a:r>
              <a:rPr lang="en-US" altLang="zh-CN" dirty="0" err="1">
                <a:solidFill>
                  <a:srgbClr val="FF0000"/>
                </a:solidFill>
              </a:rPr>
              <a:t>p.Name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foreach</a:t>
            </a:r>
            <a:r>
              <a:rPr lang="en-US" altLang="zh-CN" dirty="0"/>
              <a:t> (</a:t>
            </a:r>
            <a:r>
              <a:rPr lang="en-US" altLang="zh-CN" dirty="0" err="1"/>
              <a:t>var</a:t>
            </a:r>
            <a:r>
              <a:rPr lang="en-US" altLang="zh-CN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{              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("</a:t>
            </a:r>
            <a:r>
              <a:rPr lang="zh-CN" altLang="en-US" dirty="0"/>
              <a:t>姓名</a:t>
            </a:r>
            <a:r>
              <a:rPr lang="en-US" altLang="zh-CN" dirty="0"/>
              <a:t>:{0}", </a:t>
            </a:r>
            <a:r>
              <a:rPr lang="en-US" altLang="zh-CN" dirty="0">
                <a:solidFill>
                  <a:srgbClr val="0000FF"/>
                </a:solidFill>
              </a:rPr>
              <a:t>item</a:t>
            </a:r>
            <a:r>
              <a:rPr lang="en-US" altLang="zh-CN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97951" y="2965285"/>
            <a:ext cx="948098" cy="3270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单个字段</a:t>
            </a:r>
          </a:p>
        </p:txBody>
      </p:sp>
      <p:sp>
        <p:nvSpPr>
          <p:cNvPr id="9" name="矩形 8"/>
          <p:cNvSpPr/>
          <p:nvPr/>
        </p:nvSpPr>
        <p:spPr>
          <a:xfrm>
            <a:off x="755577" y="5157192"/>
            <a:ext cx="504056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扩展方法：</a:t>
            </a:r>
            <a:endParaRPr lang="en-US" altLang="zh-CN" sz="1800" dirty="0"/>
          </a:p>
          <a:p>
            <a:r>
              <a:rPr lang="en-US" altLang="zh-CN" sz="1800" dirty="0" err="1"/>
              <a:t>var</a:t>
            </a:r>
            <a:r>
              <a:rPr lang="en-US" altLang="zh-CN" sz="1800" dirty="0"/>
              <a:t> result = </a:t>
            </a:r>
            <a:r>
              <a:rPr lang="en-US" altLang="zh-CN" sz="1800" dirty="0" err="1"/>
              <a:t>db.Students.Select</a:t>
            </a:r>
            <a:r>
              <a:rPr lang="en-US" altLang="zh-CN" sz="1800" dirty="0"/>
              <a:t>(p =&gt; </a:t>
            </a:r>
            <a:r>
              <a:rPr lang="en-US" altLang="zh-CN" sz="1800" dirty="0" err="1"/>
              <a:t>p.Name</a:t>
            </a:r>
            <a:r>
              <a:rPr lang="en-US" altLang="zh-CN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83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10.1  </a:t>
            </a:r>
            <a:r>
              <a:rPr lang="zh-CN" altLang="en-US" sz="3200" dirty="0"/>
              <a:t>基本概念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背景：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面向对象的开发方法是当今企业级应用开发环境中的主流开发方法，关系数据库是企业级应用环境中永久存放数据的主流数据存储系统。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对象和关系数据是业务实体的两种表现形式，业务实体在内存中表现为对象，在数据库中表现为关系数据。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需要一种技术实现二者的映射，以简化编程操作，提高系统系统效率 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9935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5</a:t>
            </a:r>
            <a:r>
              <a:rPr lang="zh-CN" altLang="en-US" sz="2400" dirty="0"/>
              <a:t>：使用匿名类查询多字段（投影查询）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2348880"/>
            <a:ext cx="8699521" cy="3020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var</a:t>
            </a:r>
            <a:r>
              <a:rPr lang="en-US" altLang="zh-CN" sz="1800" dirty="0"/>
              <a:t> result = from p in </a:t>
            </a:r>
            <a:r>
              <a:rPr lang="en-US" altLang="zh-CN" sz="1800" dirty="0" err="1"/>
              <a:t>db.Students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where p.ID &lt; 10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select </a:t>
            </a:r>
            <a:r>
              <a:rPr lang="en-US" altLang="zh-CN" sz="1800" dirty="0">
                <a:solidFill>
                  <a:srgbClr val="FF0000"/>
                </a:solidFill>
              </a:rPr>
              <a:t>new { p.ID, </a:t>
            </a:r>
            <a:r>
              <a:rPr lang="en-US" altLang="zh-CN" sz="1800" dirty="0" err="1">
                <a:solidFill>
                  <a:srgbClr val="FF0000"/>
                </a:solidFill>
              </a:rPr>
              <a:t>p.Name</a:t>
            </a:r>
            <a:r>
              <a:rPr lang="en-US" altLang="zh-CN" sz="1800" dirty="0">
                <a:solidFill>
                  <a:srgbClr val="FF0000"/>
                </a:solidFill>
              </a:rPr>
              <a:t> }</a:t>
            </a:r>
            <a:r>
              <a:rPr lang="en-US" altLang="zh-CN" sz="1800" dirty="0"/>
              <a:t>;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en-US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0000FF"/>
                </a:solidFill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</a:rPr>
              <a:t>这里无法输出年龄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800" dirty="0"/>
              <a:t>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</a:t>
            </a:r>
            <a:r>
              <a:rPr lang="zh-CN" altLang="en-US" sz="1800" dirty="0"/>
              <a:t>，姓名</a:t>
            </a:r>
            <a:r>
              <a:rPr lang="en-US" altLang="zh-CN" sz="1800" dirty="0"/>
              <a:t>:{1}", item.ID, </a:t>
            </a:r>
            <a:r>
              <a:rPr lang="en-US" altLang="zh-CN" sz="1800" dirty="0" err="1"/>
              <a:t>item.Name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4774578" y="2948576"/>
            <a:ext cx="3960440" cy="6093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/>
              <a:t>new</a:t>
            </a:r>
            <a:r>
              <a:rPr lang="zh-CN" altLang="en-US" sz="1400" dirty="0"/>
              <a:t>定义了一个包含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r>
              <a:rPr lang="en-US" altLang="zh-CN" sz="1400" dirty="0"/>
              <a:t>Name</a:t>
            </a:r>
            <a:r>
              <a:rPr lang="zh-CN" altLang="en-US" sz="1400" dirty="0"/>
              <a:t>的匿名类，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表示将序列中的每个元素投影到新表中</a:t>
            </a:r>
            <a:r>
              <a:rPr lang="en-US" altLang="zh-CN" sz="1400" dirty="0"/>
              <a:t>(</a:t>
            </a:r>
            <a:r>
              <a:rPr lang="zh-CN" altLang="en-US" sz="1400" dirty="0"/>
              <a:t>内存中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7" name="任意多边形 6"/>
          <p:cNvSpPr/>
          <p:nvPr/>
        </p:nvSpPr>
        <p:spPr>
          <a:xfrm>
            <a:off x="3885005" y="2677253"/>
            <a:ext cx="1105598" cy="497528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2887" y="5487044"/>
            <a:ext cx="691276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扩展方法：</a:t>
            </a:r>
            <a:endParaRPr lang="en-US" altLang="zh-CN" sz="1800" dirty="0"/>
          </a:p>
          <a:p>
            <a:r>
              <a:rPr lang="en-US" altLang="zh-CN" sz="1800" dirty="0" err="1"/>
              <a:t>var</a:t>
            </a:r>
            <a:r>
              <a:rPr lang="en-US" altLang="zh-CN" sz="1800" dirty="0"/>
              <a:t> result = </a:t>
            </a:r>
            <a:r>
              <a:rPr lang="en-US" altLang="zh-CN" sz="1800" dirty="0" err="1"/>
              <a:t>db.Students.Where</a:t>
            </a:r>
            <a:r>
              <a:rPr lang="en-US" altLang="zh-CN" sz="1800" dirty="0"/>
              <a:t>&lt;Student&gt;(p =&gt; p.ID &lt; 10)</a:t>
            </a:r>
          </a:p>
          <a:p>
            <a:r>
              <a:rPr lang="en-US" altLang="zh-CN" sz="1800" dirty="0"/>
              <a:t>                                      .Select(p =&gt; new { p.ID, </a:t>
            </a:r>
            <a:r>
              <a:rPr lang="en-US" altLang="zh-CN" sz="1800" dirty="0" err="1"/>
              <a:t>p.Name</a:t>
            </a:r>
            <a:r>
              <a:rPr lang="en-US" altLang="zh-CN" sz="1800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86313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5</a:t>
            </a:r>
            <a:r>
              <a:rPr lang="zh-CN" altLang="en-US" sz="2400" dirty="0"/>
              <a:t>：改动一下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2348880"/>
            <a:ext cx="8699521" cy="2649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var</a:t>
            </a:r>
            <a:r>
              <a:rPr lang="en-US" altLang="zh-CN" sz="1800" dirty="0"/>
              <a:t> result = from p in </a:t>
            </a:r>
            <a:r>
              <a:rPr lang="en-US" altLang="zh-CN" sz="1800" dirty="0" err="1"/>
              <a:t>db.Students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where p.ID &lt; 10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select </a:t>
            </a:r>
            <a:r>
              <a:rPr lang="en-US" altLang="zh-CN" sz="1800" dirty="0">
                <a:solidFill>
                  <a:srgbClr val="FF0000"/>
                </a:solidFill>
              </a:rPr>
              <a:t>new { BH=p.ID, XM=</a:t>
            </a:r>
            <a:r>
              <a:rPr lang="en-US" altLang="zh-CN" sz="1800" dirty="0" err="1">
                <a:solidFill>
                  <a:srgbClr val="FF0000"/>
                </a:solidFill>
              </a:rPr>
              <a:t>p.Name</a:t>
            </a:r>
            <a:r>
              <a:rPr lang="en-US" altLang="zh-CN" sz="1800" dirty="0">
                <a:solidFill>
                  <a:srgbClr val="FF0000"/>
                </a:solidFill>
              </a:rPr>
              <a:t> }</a:t>
            </a:r>
            <a:r>
              <a:rPr lang="en-US" altLang="zh-CN" sz="1800" dirty="0"/>
              <a:t>;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en-US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{</a:t>
            </a:r>
            <a:endParaRPr lang="zh-CN" altLang="en-US" sz="18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800" dirty="0"/>
              <a:t>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</a:t>
            </a:r>
            <a:r>
              <a:rPr lang="zh-CN" altLang="en-US" sz="1800" dirty="0"/>
              <a:t>，姓名</a:t>
            </a:r>
            <a:r>
              <a:rPr lang="en-US" altLang="zh-CN" sz="1800" dirty="0"/>
              <a:t>:{1}",</a:t>
            </a:r>
            <a:r>
              <a:rPr lang="en-US" altLang="zh-CN" sz="1800" dirty="0">
                <a:solidFill>
                  <a:srgbClr val="0000FF"/>
                </a:solidFill>
              </a:rPr>
              <a:t> item.BH, </a:t>
            </a:r>
            <a:r>
              <a:rPr lang="en-US" altLang="zh-CN" sz="1800" dirty="0" err="1">
                <a:solidFill>
                  <a:srgbClr val="0000FF"/>
                </a:solidFill>
              </a:rPr>
              <a:t>item.XM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5025055" y="2677253"/>
            <a:ext cx="1813646" cy="3251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匿名类自定义属性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3885005" y="2677253"/>
            <a:ext cx="1105598" cy="497528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50842" y="3722512"/>
            <a:ext cx="1309590" cy="6093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只能用自定义的属性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6010792" y="3722512"/>
            <a:ext cx="1105598" cy="497528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57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6</a:t>
            </a:r>
            <a:r>
              <a:rPr lang="zh-CN" altLang="en-US" sz="2400" dirty="0"/>
              <a:t>：</a:t>
            </a:r>
            <a:r>
              <a:rPr lang="en-US" altLang="zh-CN" sz="2400" dirty="0"/>
              <a:t>Top N </a:t>
            </a:r>
            <a:r>
              <a:rPr lang="zh-CN" altLang="en-US" sz="2400" dirty="0"/>
              <a:t>查询</a:t>
            </a:r>
            <a:endParaRPr lang="en-US" altLang="zh-CN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92958" y="2348880"/>
            <a:ext cx="8699521" cy="26499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var</a:t>
            </a:r>
            <a:r>
              <a:rPr lang="en-US" altLang="zh-CN" sz="1800" dirty="0"/>
              <a:t> result = (from u in </a:t>
            </a:r>
            <a:r>
              <a:rPr lang="en-US" altLang="zh-CN" sz="1800" dirty="0" err="1"/>
              <a:t>db.Students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orderby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</a:rPr>
              <a:t>u.Age</a:t>
            </a:r>
            <a:r>
              <a:rPr lang="en-US" altLang="zh-CN" sz="1800" dirty="0">
                <a:solidFill>
                  <a:srgbClr val="0000FF"/>
                </a:solidFill>
              </a:rPr>
              <a:t> descending  //ascending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 select u)</a:t>
            </a:r>
            <a:r>
              <a:rPr lang="en-US" altLang="zh-CN" sz="1800" dirty="0">
                <a:solidFill>
                  <a:srgbClr val="FF0000"/>
                </a:solidFill>
              </a:rPr>
              <a:t>.Take(5);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("ID:{0}, </a:t>
            </a:r>
            <a:r>
              <a:rPr lang="zh-CN" altLang="en-US" sz="1800" dirty="0"/>
              <a:t>姓名</a:t>
            </a:r>
            <a:r>
              <a:rPr lang="en-US" altLang="zh-CN" sz="1800" dirty="0"/>
              <a:t>:{1}, </a:t>
            </a:r>
            <a:r>
              <a:rPr lang="zh-CN" altLang="en-US" sz="1800" dirty="0"/>
              <a:t>年龄</a:t>
            </a:r>
            <a:r>
              <a:rPr lang="en-US" altLang="zh-CN" sz="1800" dirty="0"/>
              <a:t>:{2}", item.ID, </a:t>
            </a:r>
            <a:r>
              <a:rPr lang="en-US" altLang="zh-CN" sz="1800" dirty="0" err="1"/>
              <a:t>item.Name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item.Age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940152" y="2708920"/>
            <a:ext cx="221374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Top N </a:t>
            </a:r>
            <a:r>
              <a:rPr lang="zh-CN" altLang="en-US" sz="1600" dirty="0"/>
              <a:t>查询一般要排序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179511" y="5157192"/>
            <a:ext cx="8712967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扩展方法：</a:t>
            </a:r>
            <a:endParaRPr lang="en-US" altLang="zh-CN" sz="1800" dirty="0"/>
          </a:p>
          <a:p>
            <a:r>
              <a:rPr lang="en-US" altLang="zh-CN" sz="1800" dirty="0" err="1"/>
              <a:t>var</a:t>
            </a:r>
            <a:r>
              <a:rPr lang="en-US" altLang="zh-CN" sz="1800" dirty="0"/>
              <a:t> result = </a:t>
            </a:r>
            <a:r>
              <a:rPr lang="en-US" altLang="zh-CN" sz="1800" dirty="0" err="1"/>
              <a:t>db.Students.Where</a:t>
            </a:r>
            <a:r>
              <a:rPr lang="en-US" altLang="zh-CN" sz="1800" dirty="0"/>
              <a:t>&lt;Student&gt;(u =&gt; </a:t>
            </a:r>
            <a:r>
              <a:rPr lang="en-US" altLang="zh-CN" sz="1800" dirty="0" err="1"/>
              <a:t>u.Age</a:t>
            </a:r>
            <a:r>
              <a:rPr lang="en-US" altLang="zh-CN" sz="1800" dirty="0"/>
              <a:t> &lt; 22).</a:t>
            </a:r>
            <a:r>
              <a:rPr lang="en-US" altLang="zh-CN" sz="1800" dirty="0" err="1"/>
              <a:t>OrderByDescending</a:t>
            </a:r>
            <a:r>
              <a:rPr lang="en-US" altLang="zh-CN" sz="1800" dirty="0"/>
              <a:t>(u =&gt; </a:t>
            </a:r>
            <a:r>
              <a:rPr lang="en-US" altLang="zh-CN" sz="1800" dirty="0" err="1"/>
              <a:t>u.Age</a:t>
            </a:r>
            <a:r>
              <a:rPr lang="en-US" altLang="zh-CN" sz="1800" dirty="0"/>
              <a:t>).Take&lt;Student&gt;(5); </a:t>
            </a:r>
          </a:p>
        </p:txBody>
      </p:sp>
    </p:spTree>
    <p:extLst>
      <p:ext uri="{BB962C8B-B14F-4D97-AF65-F5344CB8AC3E}">
        <p14:creationId xmlns:p14="http://schemas.microsoft.com/office/powerpoint/2010/main" val="77418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266432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7</a:t>
            </a:r>
            <a:r>
              <a:rPr lang="zh-CN" altLang="en-US" sz="2400" dirty="0"/>
              <a:t>：查询第一条</a:t>
            </a:r>
            <a:r>
              <a:rPr lang="en-US" altLang="zh-CN" sz="2400" dirty="0"/>
              <a:t>/</a:t>
            </a:r>
            <a:r>
              <a:rPr lang="zh-CN" altLang="en-US" sz="2400" dirty="0"/>
              <a:t>最后一条</a:t>
            </a:r>
            <a:r>
              <a:rPr lang="en-US" altLang="zh-CN" sz="2400" dirty="0"/>
              <a:t>/</a:t>
            </a:r>
            <a:r>
              <a:rPr lang="zh-CN" altLang="en-US" sz="2400" dirty="0"/>
              <a:t>第</a:t>
            </a:r>
            <a:r>
              <a:rPr lang="en-US" altLang="zh-CN" sz="2400" dirty="0"/>
              <a:t>n</a:t>
            </a:r>
            <a:r>
              <a:rPr lang="zh-CN" altLang="en-US" sz="2400" dirty="0"/>
              <a:t>条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238073" y="2348880"/>
            <a:ext cx="8699521" cy="3057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var</a:t>
            </a:r>
            <a:r>
              <a:rPr lang="en-US" altLang="zh-CN" sz="1800" dirty="0"/>
              <a:t> result = from u in </a:t>
            </a:r>
            <a:r>
              <a:rPr lang="en-US" altLang="zh-CN" sz="1800" dirty="0" err="1"/>
              <a:t>db.Students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where </a:t>
            </a:r>
            <a:r>
              <a:rPr lang="en-US" altLang="zh-CN" sz="1800" dirty="0" err="1"/>
              <a:t>u.Age</a:t>
            </a:r>
            <a:r>
              <a:rPr lang="en-US" altLang="zh-CN" sz="1800" dirty="0"/>
              <a:t> &gt; 100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Student </a:t>
            </a:r>
            <a:r>
              <a:rPr lang="en-US" altLang="zh-CN" sz="1800" dirty="0" err="1">
                <a:solidFill>
                  <a:srgbClr val="FF0000"/>
                </a:solidFill>
              </a:rPr>
              <a:t>stu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result.ToList</a:t>
            </a:r>
            <a:r>
              <a:rPr lang="en-US" altLang="zh-CN" sz="1800" dirty="0">
                <a:solidFill>
                  <a:srgbClr val="FF0000"/>
                </a:solidFill>
              </a:rPr>
              <a:t>().</a:t>
            </a:r>
            <a:r>
              <a:rPr lang="en-US" altLang="zh-CN" sz="1800" dirty="0" err="1">
                <a:solidFill>
                  <a:srgbClr val="FF0000"/>
                </a:solidFill>
              </a:rPr>
              <a:t>FirstOrDefault</a:t>
            </a:r>
            <a:r>
              <a:rPr lang="en-US" altLang="zh-CN" sz="1800" dirty="0">
                <a:solidFill>
                  <a:srgbClr val="FF0000"/>
                </a:solidFill>
              </a:rPr>
              <a:t>&lt;Student&gt;();      //</a:t>
            </a:r>
            <a:r>
              <a:rPr lang="zh-CN" altLang="en-US" sz="1800" dirty="0">
                <a:solidFill>
                  <a:srgbClr val="FF0000"/>
                </a:solidFill>
              </a:rPr>
              <a:t>第一条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6600"/>
                </a:solidFill>
              </a:rPr>
              <a:t>//Student </a:t>
            </a:r>
            <a:r>
              <a:rPr lang="en-US" altLang="zh-CN" sz="1800" dirty="0" err="1">
                <a:solidFill>
                  <a:srgbClr val="006600"/>
                </a:solidFill>
              </a:rPr>
              <a:t>stu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result.ToList</a:t>
            </a:r>
            <a:r>
              <a:rPr lang="en-US" altLang="zh-CN" sz="1800" dirty="0">
                <a:solidFill>
                  <a:srgbClr val="006600"/>
                </a:solidFill>
              </a:rPr>
              <a:t>().</a:t>
            </a:r>
            <a:r>
              <a:rPr lang="en-US" altLang="zh-CN" sz="1800" dirty="0" err="1">
                <a:solidFill>
                  <a:srgbClr val="006600"/>
                </a:solidFill>
              </a:rPr>
              <a:t>LastOrDefault</a:t>
            </a:r>
            <a:r>
              <a:rPr lang="en-US" altLang="zh-CN" sz="1800" dirty="0">
                <a:solidFill>
                  <a:srgbClr val="006600"/>
                </a:solidFill>
              </a:rPr>
              <a:t>&lt;Student&gt;();    //</a:t>
            </a:r>
            <a:r>
              <a:rPr lang="zh-CN" altLang="en-US" sz="1800" dirty="0">
                <a:solidFill>
                  <a:srgbClr val="006600"/>
                </a:solidFill>
              </a:rPr>
              <a:t>最后一条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CC3300"/>
                </a:solidFill>
              </a:rPr>
              <a:t>//Student </a:t>
            </a:r>
            <a:r>
              <a:rPr lang="en-US" altLang="zh-CN" sz="1800" dirty="0" err="1">
                <a:solidFill>
                  <a:srgbClr val="CC3300"/>
                </a:solidFill>
              </a:rPr>
              <a:t>stu</a:t>
            </a:r>
            <a:r>
              <a:rPr lang="en-US" altLang="zh-CN" sz="1800" dirty="0">
                <a:solidFill>
                  <a:srgbClr val="CC3300"/>
                </a:solidFill>
              </a:rPr>
              <a:t> = </a:t>
            </a:r>
            <a:r>
              <a:rPr lang="en-US" altLang="zh-CN" sz="1800" dirty="0" err="1">
                <a:solidFill>
                  <a:srgbClr val="CC3300"/>
                </a:solidFill>
              </a:rPr>
              <a:t>result.ToList</a:t>
            </a:r>
            <a:r>
              <a:rPr lang="en-US" altLang="zh-CN" sz="1800" dirty="0">
                <a:solidFill>
                  <a:srgbClr val="CC3300"/>
                </a:solidFill>
              </a:rPr>
              <a:t>().</a:t>
            </a:r>
            <a:r>
              <a:rPr lang="en-US" altLang="zh-CN" sz="1800" dirty="0" err="1">
                <a:solidFill>
                  <a:srgbClr val="CC3300"/>
                </a:solidFill>
              </a:rPr>
              <a:t>ElementAtOrDefault</a:t>
            </a:r>
            <a:r>
              <a:rPr lang="en-US" altLang="zh-CN" sz="1800" dirty="0">
                <a:solidFill>
                  <a:srgbClr val="CC3300"/>
                </a:solidFill>
              </a:rPr>
              <a:t>&lt;Student&gt;(2);    //</a:t>
            </a:r>
            <a:r>
              <a:rPr lang="zh-CN" altLang="en-US" sz="1800" dirty="0">
                <a:solidFill>
                  <a:srgbClr val="CC3300"/>
                </a:solidFill>
              </a:rPr>
              <a:t>第</a:t>
            </a:r>
            <a:r>
              <a:rPr lang="en-US" altLang="zh-CN" sz="1800" dirty="0">
                <a:solidFill>
                  <a:srgbClr val="CC3300"/>
                </a:solidFill>
              </a:rPr>
              <a:t>3</a:t>
            </a:r>
            <a:r>
              <a:rPr lang="zh-CN" altLang="en-US" sz="1800" dirty="0">
                <a:solidFill>
                  <a:srgbClr val="CC3300"/>
                </a:solidFill>
              </a:rPr>
              <a:t>条记录</a:t>
            </a:r>
            <a:endParaRPr lang="en-US" altLang="zh-CN" sz="1800" dirty="0">
              <a:solidFill>
                <a:srgbClr val="CC3300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b="1" dirty="0">
                <a:solidFill>
                  <a:srgbClr val="0000FF"/>
                </a:solidFill>
              </a:rPr>
              <a:t>if(</a:t>
            </a:r>
            <a:r>
              <a:rPr lang="en-US" altLang="zh-CN" sz="1800" b="1" dirty="0" err="1">
                <a:solidFill>
                  <a:srgbClr val="0000FF"/>
                </a:solidFill>
              </a:rPr>
              <a:t>stu</a:t>
            </a:r>
            <a:r>
              <a:rPr lang="en-US" altLang="zh-CN" sz="1800" b="1" dirty="0">
                <a:solidFill>
                  <a:srgbClr val="0000FF"/>
                </a:solidFill>
              </a:rPr>
              <a:t>!=null)   //</a:t>
            </a:r>
            <a:r>
              <a:rPr lang="zh-CN" altLang="en-US" sz="1800" b="1" dirty="0">
                <a:solidFill>
                  <a:srgbClr val="0000FF"/>
                </a:solidFill>
              </a:rPr>
              <a:t>要判断一下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("ID:{0}, </a:t>
            </a:r>
            <a:r>
              <a:rPr lang="zh-CN" altLang="en-US" sz="1800" dirty="0"/>
              <a:t>姓名</a:t>
            </a:r>
            <a:r>
              <a:rPr lang="en-US" altLang="zh-CN" sz="1800" dirty="0"/>
              <a:t>:{1}, </a:t>
            </a:r>
            <a:r>
              <a:rPr lang="zh-CN" altLang="en-US" sz="1800" dirty="0"/>
              <a:t>年龄</a:t>
            </a:r>
            <a:r>
              <a:rPr lang="en-US" altLang="zh-CN" sz="1800" dirty="0"/>
              <a:t>:{2}", stu.ID, </a:t>
            </a:r>
            <a:r>
              <a:rPr lang="en-US" altLang="zh-CN" sz="1800" dirty="0" err="1"/>
              <a:t>stu.Name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stu.Age</a:t>
            </a:r>
            <a:r>
              <a:rPr lang="en-US" altLang="zh-CN" sz="1800" dirty="0"/>
              <a:t>); </a:t>
            </a:r>
            <a:endParaRPr lang="zh-CN" altLang="en-US" sz="18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5948486" y="3030765"/>
            <a:ext cx="162095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/>
              <a:t>详细说明见后页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978792" y="2996952"/>
            <a:ext cx="1936377" cy="497528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8073" y="5551851"/>
            <a:ext cx="731792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扩展方法：</a:t>
            </a:r>
            <a:endParaRPr lang="en-US" altLang="zh-CN" sz="1800" dirty="0"/>
          </a:p>
          <a:p>
            <a:r>
              <a:rPr lang="en-US" altLang="zh-CN" sz="1800" dirty="0"/>
              <a:t>Student </a:t>
            </a:r>
            <a:r>
              <a:rPr lang="en-US" altLang="zh-CN" sz="1800" dirty="0" err="1"/>
              <a:t>stu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db.Students.ToList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FirstOrDefault</a:t>
            </a:r>
            <a:r>
              <a:rPr lang="en-US" altLang="zh-CN" sz="1800" dirty="0"/>
              <a:t>&lt;Student&gt;(); </a:t>
            </a:r>
          </a:p>
        </p:txBody>
      </p:sp>
    </p:spTree>
    <p:extLst>
      <p:ext uri="{BB962C8B-B14F-4D97-AF65-F5344CB8AC3E}">
        <p14:creationId xmlns:p14="http://schemas.microsoft.com/office/powerpoint/2010/main" val="190073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补充：关于</a:t>
            </a:r>
            <a:r>
              <a:rPr lang="en-US" altLang="zh-CN" sz="2800" dirty="0"/>
              <a:t>First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FirstOrDefault</a:t>
            </a:r>
            <a:r>
              <a:rPr lang="zh-CN" altLang="en-US" sz="2800" dirty="0"/>
              <a:t>的说明</a:t>
            </a:r>
            <a:endParaRPr lang="en-US" altLang="zh-CN" sz="2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/>
              <a:t>First</a:t>
            </a:r>
            <a:r>
              <a:rPr lang="zh-CN" altLang="en-US" sz="2000" dirty="0"/>
              <a:t>：取序列中满足条件的第一个元素，如果没有元素满足条件，则抛出异常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err="1"/>
              <a:t>FirstOrDefault</a:t>
            </a:r>
            <a:r>
              <a:rPr lang="zh-CN" altLang="en-US" sz="2000" dirty="0"/>
              <a:t>：取序列中满足条件的第一个元素，如果没有元素满足条件，则返回默认值（对于可以为</a:t>
            </a:r>
            <a:r>
              <a:rPr lang="en-US" altLang="zh-CN" sz="2000" dirty="0"/>
              <a:t>null</a:t>
            </a:r>
            <a:r>
              <a:rPr lang="zh-CN" altLang="en-US" sz="2000" dirty="0"/>
              <a:t>的对象，默认值为</a:t>
            </a:r>
            <a:r>
              <a:rPr lang="en-US" altLang="zh-CN" sz="2000" dirty="0"/>
              <a:t>null</a:t>
            </a:r>
            <a:r>
              <a:rPr lang="zh-CN" altLang="en-US" sz="2000" dirty="0"/>
              <a:t>，对于不能为</a:t>
            </a:r>
            <a:r>
              <a:rPr lang="en-US" altLang="zh-CN" sz="2000" dirty="0"/>
              <a:t>null</a:t>
            </a:r>
            <a:r>
              <a:rPr lang="zh-CN" altLang="en-US" sz="2000" dirty="0"/>
              <a:t>的对象，如</a:t>
            </a:r>
            <a:r>
              <a:rPr lang="en-US" altLang="zh-CN" sz="2000" dirty="0"/>
              <a:t>int</a:t>
            </a:r>
            <a:r>
              <a:rPr lang="zh-CN" altLang="en-US" sz="2000" dirty="0"/>
              <a:t>，默认值为</a:t>
            </a:r>
            <a:r>
              <a:rPr lang="en-US" altLang="zh-CN" sz="2000" dirty="0"/>
              <a:t>0</a:t>
            </a:r>
            <a:r>
              <a:rPr lang="zh-CN" altLang="en-US" sz="2000" dirty="0"/>
              <a:t>）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二者区别在于：当没有元素满足条件时，一个抛出异常，一个返回默认值。 因此，在使用时，一定要注意这个区别： 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/>
              <a:t>当确信序列中一定有满足条件的元素时，使用</a:t>
            </a:r>
            <a:r>
              <a:rPr lang="en-US" altLang="zh-CN" sz="1600" dirty="0"/>
              <a:t>First</a:t>
            </a:r>
            <a:r>
              <a:rPr lang="zh-CN" altLang="en-US" sz="1600" dirty="0"/>
              <a:t>方法，取到元素后，无需判断是否为</a:t>
            </a:r>
            <a:r>
              <a:rPr lang="en-US" altLang="zh-CN" sz="1600" dirty="0"/>
              <a:t>null 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/>
              <a:t>当序列中可能找不到满足条件的元素时，使用</a:t>
            </a:r>
            <a:r>
              <a:rPr lang="en-US" altLang="zh-CN" sz="1600" dirty="0" err="1"/>
              <a:t>FirstOrDefault</a:t>
            </a:r>
            <a:r>
              <a:rPr lang="zh-CN" altLang="en-US" sz="1600" dirty="0"/>
              <a:t>方法，然后，一定要对返回值是否为</a:t>
            </a:r>
            <a:r>
              <a:rPr lang="en-US" altLang="zh-CN" sz="1600" dirty="0"/>
              <a:t>null</a:t>
            </a:r>
            <a:r>
              <a:rPr lang="zh-CN" altLang="en-US" sz="1600" dirty="0"/>
              <a:t>，进行不同的处理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2836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补充：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6634" y="1841889"/>
          <a:ext cx="8568952" cy="3675343"/>
        </p:xfrm>
        <a:graphic>
          <a:graphicData uri="http://schemas.openxmlformats.org/drawingml/2006/table">
            <a:tbl>
              <a:tblPr/>
              <a:tblGrid>
                <a:gridCol w="177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方法名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如果源序列是空的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源序列只包含一个元素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源序列包含多个元素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6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First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抛异常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返回该元素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返回第一个元素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78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</a:rPr>
                        <a:t>FirstOrDefault</a:t>
                      </a:r>
                      <a:endParaRPr lang="en-US" sz="1700" dirty="0">
                        <a:effectLst/>
                      </a:endParaRP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</a:t>
                      </a:r>
                      <a:r>
                        <a:rPr lang="en-US" altLang="zh-CN" sz="1700" dirty="0">
                          <a:effectLst/>
                        </a:rPr>
                        <a:t>d</a:t>
                      </a:r>
                      <a:r>
                        <a:rPr lang="en-US" sz="1700" dirty="0">
                          <a:effectLst/>
                        </a:rPr>
                        <a:t>efault(</a:t>
                      </a:r>
                      <a:r>
                        <a:rPr lang="en-US" sz="1700" dirty="0" err="1">
                          <a:effectLst/>
                        </a:rPr>
                        <a:t>TSource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返回该元素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返回第一个元素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Last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抛异常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返回该元素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返回最后一个元素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</a:rPr>
                        <a:t>LastOrDefault</a:t>
                      </a:r>
                      <a:endParaRPr lang="en-US" sz="1700" dirty="0">
                        <a:effectLst/>
                      </a:endParaRP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返回</a:t>
                      </a:r>
                      <a:r>
                        <a:rPr lang="en-US" sz="1700">
                          <a:effectLst/>
                        </a:rPr>
                        <a:t>default(TSource)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返回该元素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返回最后一个元素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Single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抛异常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返回该元素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抛异常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</a:rPr>
                        <a:t>SingleOrDefault</a:t>
                      </a:r>
                      <a:endParaRPr lang="en-US" sz="1700" dirty="0">
                        <a:effectLst/>
                      </a:endParaRP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返回</a:t>
                      </a:r>
                      <a:r>
                        <a:rPr lang="en-US" sz="1700">
                          <a:effectLst/>
                        </a:rPr>
                        <a:t>default(TSource)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返回该元素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抛异常</a:t>
                      </a:r>
                    </a:p>
                  </a:txBody>
                  <a:tcPr marL="26635" marR="26635" marT="26635" marB="2663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27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8</a:t>
            </a:r>
            <a:r>
              <a:rPr lang="zh-CN" altLang="en-US" sz="2400" dirty="0"/>
              <a:t>：使用</a:t>
            </a:r>
            <a:r>
              <a:rPr lang="en-US" altLang="zh-CN" sz="2400" dirty="0" err="1"/>
              <a:t>ToList</a:t>
            </a:r>
            <a:r>
              <a:rPr lang="zh-CN" altLang="en-US" sz="2400" dirty="0"/>
              <a:t>防止延迟加载，拆分子查询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36975" y="2348880"/>
            <a:ext cx="8435280" cy="413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</a:rPr>
              <a:t>这个查询结果可以保存到内存中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>
                <a:solidFill>
                  <a:srgbClr val="C00000"/>
                </a:solidFill>
              </a:rPr>
              <a:t>var</a:t>
            </a:r>
            <a:r>
              <a:rPr lang="en-US" altLang="zh-CN" sz="1800" dirty="0">
                <a:solidFill>
                  <a:srgbClr val="C00000"/>
                </a:solidFill>
              </a:rPr>
              <a:t> result1 = ( from u in </a:t>
            </a:r>
            <a:r>
              <a:rPr lang="en-US" altLang="zh-CN" sz="1800" dirty="0" err="1">
                <a:solidFill>
                  <a:srgbClr val="C00000"/>
                </a:solidFill>
              </a:rPr>
              <a:t>db.Students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C00000"/>
                </a:solidFill>
              </a:rPr>
              <a:t>                       where </a:t>
            </a:r>
            <a:r>
              <a:rPr lang="en-US" altLang="zh-CN" sz="1800" dirty="0" err="1">
                <a:solidFill>
                  <a:srgbClr val="C00000"/>
                </a:solidFill>
              </a:rPr>
              <a:t>u.Age</a:t>
            </a:r>
            <a:r>
              <a:rPr lang="en-US" altLang="zh-CN" sz="1800" dirty="0">
                <a:solidFill>
                  <a:srgbClr val="C00000"/>
                </a:solidFill>
              </a:rPr>
              <a:t> &gt;= 22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C00000"/>
                </a:solidFill>
              </a:rPr>
              <a:t>                       select u).</a:t>
            </a:r>
            <a:r>
              <a:rPr lang="en-US" altLang="zh-CN" sz="1800" dirty="0" err="1">
                <a:solidFill>
                  <a:srgbClr val="C00000"/>
                </a:solidFill>
              </a:rPr>
              <a:t>ToList</a:t>
            </a:r>
            <a:r>
              <a:rPr lang="en-US" altLang="zh-CN" sz="1800" dirty="0">
                <a:solidFill>
                  <a:srgbClr val="C00000"/>
                </a:solidFill>
              </a:rPr>
              <a:t>&lt;Student&gt;();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>
                <a:solidFill>
                  <a:srgbClr val="0000FF"/>
                </a:solidFill>
              </a:rPr>
              <a:t>var</a:t>
            </a:r>
            <a:r>
              <a:rPr lang="en-US" altLang="zh-CN" sz="1800" dirty="0">
                <a:solidFill>
                  <a:srgbClr val="0000FF"/>
                </a:solidFill>
              </a:rPr>
              <a:t> result2 = from u in result1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                     where </a:t>
            </a:r>
            <a:r>
              <a:rPr lang="en-US" altLang="zh-CN" sz="1800" dirty="0" err="1">
                <a:solidFill>
                  <a:srgbClr val="0000FF"/>
                </a:solidFill>
              </a:rPr>
              <a:t>u.Name</a:t>
            </a:r>
            <a:r>
              <a:rPr lang="en-US" altLang="zh-CN" sz="1800" dirty="0">
                <a:solidFill>
                  <a:srgbClr val="0000FF"/>
                </a:solidFill>
              </a:rPr>
              <a:t> != "</a:t>
            </a:r>
            <a:r>
              <a:rPr lang="zh-CN" altLang="en-US" sz="1800" dirty="0">
                <a:solidFill>
                  <a:srgbClr val="0000FF"/>
                </a:solidFill>
              </a:rPr>
              <a:t>赵云</a:t>
            </a:r>
            <a:r>
              <a:rPr lang="en-US" altLang="zh-CN" sz="1800" dirty="0">
                <a:solidFill>
                  <a:srgbClr val="0000FF"/>
                </a:solidFill>
              </a:rPr>
              <a:t>"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  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result2)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Console.WriteLine</a:t>
            </a:r>
            <a:r>
              <a:rPr lang="en-US" altLang="zh-CN" sz="1800" dirty="0"/>
              <a:t>("ID:{0}, </a:t>
            </a:r>
            <a:r>
              <a:rPr lang="zh-CN" altLang="en-US" sz="1800" dirty="0"/>
              <a:t>姓名</a:t>
            </a:r>
            <a:r>
              <a:rPr lang="en-US" altLang="zh-CN" sz="1800" dirty="0"/>
              <a:t>:{1}, </a:t>
            </a:r>
            <a:r>
              <a:rPr lang="zh-CN" altLang="en-US" sz="1800" dirty="0"/>
              <a:t>年龄</a:t>
            </a:r>
            <a:r>
              <a:rPr lang="en-US" altLang="zh-CN" sz="1800" dirty="0"/>
              <a:t>:{2}", item.ID, </a:t>
            </a:r>
            <a:r>
              <a:rPr lang="en-US" altLang="zh-CN" sz="1800" dirty="0" err="1"/>
              <a:t>item.Name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item.Age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1806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28083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9</a:t>
            </a:r>
            <a:r>
              <a:rPr lang="zh-CN" altLang="en-US" sz="2400" dirty="0"/>
              <a:t>：</a:t>
            </a:r>
            <a:r>
              <a:rPr lang="en-US" altLang="zh-CN" sz="2400" dirty="0"/>
              <a:t>Count</a:t>
            </a:r>
            <a:r>
              <a:rPr lang="zh-CN" altLang="en-US" sz="2400" dirty="0"/>
              <a:t>、</a:t>
            </a:r>
            <a:r>
              <a:rPr lang="en-US" altLang="zh-CN" sz="2400" dirty="0"/>
              <a:t>Sum</a:t>
            </a:r>
            <a:r>
              <a:rPr lang="zh-CN" altLang="en-US" sz="2400" dirty="0"/>
              <a:t>、</a:t>
            </a:r>
            <a:r>
              <a:rPr lang="en-US" altLang="zh-CN" sz="2400" dirty="0"/>
              <a:t>Min</a:t>
            </a:r>
            <a:r>
              <a:rPr lang="zh-CN" altLang="en-US" sz="2400" dirty="0"/>
              <a:t>、</a:t>
            </a:r>
            <a:r>
              <a:rPr lang="en-US" altLang="zh-CN" sz="2400" dirty="0"/>
              <a:t>Max</a:t>
            </a:r>
            <a:r>
              <a:rPr lang="zh-CN" altLang="en-US" sz="2400" dirty="0"/>
              <a:t>、</a:t>
            </a:r>
            <a:r>
              <a:rPr lang="en-US" altLang="zh-CN" sz="2400" dirty="0"/>
              <a:t>Average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79512" y="2348880"/>
            <a:ext cx="8795638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int </a:t>
            </a:r>
            <a:r>
              <a:rPr lang="en-US" altLang="zh-CN" dirty="0" err="1"/>
              <a:t>cnt</a:t>
            </a:r>
            <a:r>
              <a:rPr lang="en-US" altLang="zh-CN" dirty="0"/>
              <a:t> = ( from u in </a:t>
            </a:r>
            <a:r>
              <a:rPr lang="en-US" altLang="zh-CN" dirty="0" err="1"/>
              <a:t>db.Students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            where </a:t>
            </a:r>
            <a:r>
              <a:rPr lang="en-US" altLang="zh-CN" dirty="0" err="1"/>
              <a:t>u.Age</a:t>
            </a:r>
            <a:r>
              <a:rPr lang="en-US" altLang="zh-CN" dirty="0"/>
              <a:t> &lt; 30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                select u ).Count();   //</a:t>
            </a:r>
            <a:r>
              <a:rPr lang="zh-CN" altLang="en-US" dirty="0"/>
              <a:t>统计年龄</a:t>
            </a:r>
            <a:r>
              <a:rPr lang="en-US" altLang="zh-CN" dirty="0"/>
              <a:t>&lt;30</a:t>
            </a:r>
            <a:r>
              <a:rPr lang="zh-CN" altLang="en-US" dirty="0"/>
              <a:t>岁人数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// int </a:t>
            </a:r>
            <a:r>
              <a:rPr lang="en-US" altLang="zh-CN" dirty="0" err="1"/>
              <a:t>cnt</a:t>
            </a:r>
            <a:r>
              <a:rPr lang="en-US" altLang="zh-CN" dirty="0"/>
              <a:t> = (from u in </a:t>
            </a:r>
            <a:r>
              <a:rPr lang="en-US" altLang="zh-CN" dirty="0" err="1"/>
              <a:t>db.Students</a:t>
            </a:r>
            <a:r>
              <a:rPr lang="en-US" altLang="zh-CN" dirty="0"/>
              <a:t>  select u).Count(a =&gt; </a:t>
            </a:r>
            <a:r>
              <a:rPr lang="en-US" altLang="zh-CN" dirty="0" err="1"/>
              <a:t>a.Age</a:t>
            </a:r>
            <a:r>
              <a:rPr lang="en-US" altLang="zh-CN" dirty="0"/>
              <a:t> &lt; 30);  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int sum = (from u in </a:t>
            </a:r>
            <a:r>
              <a:rPr lang="en-US" altLang="zh-CN" dirty="0" err="1"/>
              <a:t>db.Students</a:t>
            </a:r>
            <a:r>
              <a:rPr lang="en-US" altLang="zh-CN" dirty="0"/>
              <a:t>  select </a:t>
            </a:r>
            <a:r>
              <a:rPr lang="en-US" altLang="zh-CN" dirty="0" err="1">
                <a:solidFill>
                  <a:srgbClr val="0000FF"/>
                </a:solidFill>
              </a:rPr>
              <a:t>u.Age</a:t>
            </a:r>
            <a:r>
              <a:rPr lang="en-US" altLang="zh-CN" dirty="0"/>
              <a:t>).Sum();   //</a:t>
            </a:r>
            <a:r>
              <a:rPr lang="zh-CN" altLang="en-US" dirty="0"/>
              <a:t>统计总年龄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int max = (from u in </a:t>
            </a:r>
            <a:r>
              <a:rPr lang="en-US" altLang="zh-CN" dirty="0" err="1"/>
              <a:t>db.Students</a:t>
            </a:r>
            <a:r>
              <a:rPr lang="en-US" altLang="zh-CN" dirty="0"/>
              <a:t>  select </a:t>
            </a:r>
            <a:r>
              <a:rPr lang="en-US" altLang="zh-CN" dirty="0" err="1">
                <a:solidFill>
                  <a:srgbClr val="0000FF"/>
                </a:solidFill>
              </a:rPr>
              <a:t>u.Age</a:t>
            </a:r>
            <a:r>
              <a:rPr lang="en-US" altLang="zh-CN" dirty="0"/>
              <a:t>).Max();   //</a:t>
            </a:r>
            <a:r>
              <a:rPr lang="zh-CN" altLang="en-US" dirty="0"/>
              <a:t>统计年龄最大值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double </a:t>
            </a:r>
            <a:r>
              <a:rPr lang="en-US" altLang="zh-CN" dirty="0" err="1"/>
              <a:t>avg</a:t>
            </a:r>
            <a:r>
              <a:rPr lang="en-US" altLang="zh-CN" dirty="0"/>
              <a:t> = (from u in </a:t>
            </a:r>
            <a:r>
              <a:rPr lang="en-US" altLang="zh-CN" dirty="0" err="1"/>
              <a:t>db.Students</a:t>
            </a:r>
            <a:r>
              <a:rPr lang="en-US" altLang="zh-CN" dirty="0"/>
              <a:t> select </a:t>
            </a:r>
            <a:r>
              <a:rPr lang="en-US" altLang="zh-CN" dirty="0" err="1">
                <a:solidFill>
                  <a:srgbClr val="0000FF"/>
                </a:solidFill>
              </a:rPr>
              <a:t>u.Age</a:t>
            </a:r>
            <a:r>
              <a:rPr lang="en-US" altLang="zh-CN" dirty="0"/>
              <a:t>).Average();   //</a:t>
            </a:r>
            <a:r>
              <a:rPr lang="zh-CN" altLang="en-US" dirty="0"/>
              <a:t>平均年龄</a:t>
            </a:r>
          </a:p>
        </p:txBody>
      </p:sp>
      <p:sp>
        <p:nvSpPr>
          <p:cNvPr id="8" name="矩形 7"/>
          <p:cNvSpPr/>
          <p:nvPr/>
        </p:nvSpPr>
        <p:spPr>
          <a:xfrm>
            <a:off x="6899954" y="3041270"/>
            <a:ext cx="1762184" cy="6093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将条件的</a:t>
            </a:r>
            <a:r>
              <a:rPr lang="en-US" altLang="zh-CN" sz="1400" dirty="0"/>
              <a:t>Lambda</a:t>
            </a:r>
            <a:r>
              <a:rPr lang="zh-CN" altLang="en-US" sz="1400" dirty="0"/>
              <a:t>式</a:t>
            </a:r>
            <a:endParaRPr lang="en-US" altLang="zh-CN" sz="1400" dirty="0"/>
          </a:p>
          <a:p>
            <a:pPr algn="ctr">
              <a:lnSpc>
                <a:spcPct val="120000"/>
              </a:lnSpc>
            </a:pPr>
            <a:r>
              <a:rPr lang="zh-CN" altLang="en-US" sz="1400" dirty="0"/>
              <a:t>放在</a:t>
            </a:r>
            <a:r>
              <a:rPr lang="en-US" altLang="zh-CN" sz="1400" dirty="0"/>
              <a:t>Count()</a:t>
            </a:r>
            <a:r>
              <a:rPr lang="zh-CN" altLang="en-US" sz="1400" dirty="0"/>
              <a:t>中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6403617" y="3354671"/>
            <a:ext cx="427489" cy="402702"/>
          </a:xfrm>
          <a:custGeom>
            <a:avLst/>
            <a:gdLst>
              <a:gd name="connsiteX0" fmla="*/ 427489 w 427489"/>
              <a:gd name="connsiteY0" fmla="*/ 26185 h 402702"/>
              <a:gd name="connsiteX1" fmla="*/ 37524 w 427489"/>
              <a:gd name="connsiteY1" fmla="*/ 39632 h 402702"/>
              <a:gd name="connsiteX2" fmla="*/ 37524 w 427489"/>
              <a:gd name="connsiteY2" fmla="*/ 402702 h 4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9" h="402702">
                <a:moveTo>
                  <a:pt x="427489" y="26185"/>
                </a:moveTo>
                <a:cubicBezTo>
                  <a:pt x="265003" y="1532"/>
                  <a:pt x="102518" y="-23121"/>
                  <a:pt x="37524" y="39632"/>
                </a:cubicBezTo>
                <a:cubicBezTo>
                  <a:pt x="-27470" y="102385"/>
                  <a:pt x="5027" y="252543"/>
                  <a:pt x="37524" y="402702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347" y="5557573"/>
            <a:ext cx="691276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扩展方法：</a:t>
            </a:r>
            <a:endParaRPr lang="en-US" altLang="zh-CN" sz="1800" dirty="0"/>
          </a:p>
          <a:p>
            <a:r>
              <a:rPr lang="en-US" altLang="zh-CN" sz="1800" dirty="0"/>
              <a:t>int </a:t>
            </a:r>
            <a:r>
              <a:rPr lang="en-US" altLang="zh-CN" sz="1800" dirty="0" err="1"/>
              <a:t>cnt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db.Students.Where</a:t>
            </a:r>
            <a:r>
              <a:rPr lang="en-US" altLang="zh-CN" sz="1800" dirty="0"/>
              <a:t>(u=&gt; </a:t>
            </a:r>
            <a:r>
              <a:rPr lang="en-US" altLang="zh-CN" sz="1800" dirty="0" err="1"/>
              <a:t>u.Age</a:t>
            </a:r>
            <a:r>
              <a:rPr lang="en-US" altLang="zh-CN" sz="1800" dirty="0"/>
              <a:t>&lt;30).Count();    </a:t>
            </a:r>
            <a:r>
              <a:rPr lang="zh-CN" altLang="en-US" sz="1800" dirty="0"/>
              <a:t>或</a:t>
            </a:r>
            <a:endParaRPr lang="en-US" altLang="zh-CN" sz="1800" dirty="0"/>
          </a:p>
          <a:p>
            <a:r>
              <a:rPr lang="en-US" altLang="zh-CN" sz="1800" dirty="0"/>
              <a:t>int </a:t>
            </a:r>
            <a:r>
              <a:rPr lang="en-US" altLang="zh-CN" sz="1800" dirty="0" err="1"/>
              <a:t>cnt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db.Students.Count</a:t>
            </a:r>
            <a:r>
              <a:rPr lang="en-US" altLang="zh-CN" sz="1800" dirty="0"/>
              <a:t>(u =&gt; </a:t>
            </a:r>
            <a:r>
              <a:rPr lang="en-US" altLang="zh-CN" sz="1800" dirty="0" err="1"/>
              <a:t>u.Age</a:t>
            </a:r>
            <a:r>
              <a:rPr lang="en-US" altLang="zh-CN" sz="1800" dirty="0"/>
              <a:t> &lt; 30);    </a:t>
            </a:r>
            <a:r>
              <a:rPr lang="zh-CN" altLang="en-US" sz="1800" dirty="0"/>
              <a:t>更简洁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77986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28083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10</a:t>
            </a:r>
            <a:r>
              <a:rPr lang="zh-CN" altLang="en-US" sz="2400" dirty="0"/>
              <a:t>：</a:t>
            </a:r>
            <a:r>
              <a:rPr lang="en-US" altLang="zh-CN" sz="2400" dirty="0"/>
              <a:t>Distinct</a:t>
            </a:r>
            <a:r>
              <a:rPr lang="zh-CN" altLang="en-US" sz="2400" dirty="0"/>
              <a:t>、</a:t>
            </a:r>
            <a:r>
              <a:rPr lang="en-US" altLang="zh-CN" sz="2400" dirty="0"/>
              <a:t>Union</a:t>
            </a:r>
            <a:r>
              <a:rPr lang="zh-CN" altLang="en-US" sz="2400" dirty="0"/>
              <a:t>、</a:t>
            </a:r>
            <a:r>
              <a:rPr lang="en-US" altLang="zh-CN" sz="2400" dirty="0"/>
              <a:t>Intersect</a:t>
            </a:r>
            <a:r>
              <a:rPr lang="zh-CN" altLang="en-US" sz="2400" dirty="0"/>
              <a:t>、</a:t>
            </a:r>
            <a:r>
              <a:rPr lang="en-US" altLang="zh-CN" sz="2400" dirty="0"/>
              <a:t>Except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683568" y="2348880"/>
            <a:ext cx="7848872" cy="36574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1800" dirty="0"/>
              <a:t>示例：</a:t>
            </a:r>
            <a:endParaRPr lang="en-US" altLang="zh-CN" sz="18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/>
              <a:t>// </a:t>
            </a:r>
            <a:r>
              <a:rPr lang="zh-CN" altLang="en-US" sz="1800" dirty="0"/>
              <a:t>将用户角色中的重复角色删除</a:t>
            </a:r>
            <a:endParaRPr lang="en-US" altLang="zh-CN" sz="18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1800" dirty="0" err="1">
                <a:solidFill>
                  <a:srgbClr val="0000FF"/>
                </a:solidFill>
              </a:rPr>
              <a:t>var</a:t>
            </a:r>
            <a:r>
              <a:rPr lang="en-US" altLang="zh-CN" sz="1800" dirty="0">
                <a:solidFill>
                  <a:srgbClr val="0000FF"/>
                </a:solidFill>
              </a:rPr>
              <a:t> roles = </a:t>
            </a:r>
            <a:r>
              <a:rPr lang="en-US" altLang="zh-CN" sz="1800" dirty="0" err="1">
                <a:solidFill>
                  <a:srgbClr val="0000FF"/>
                </a:solidFill>
              </a:rPr>
              <a:t>user.Roles.Distinct</a:t>
            </a:r>
            <a:r>
              <a:rPr lang="en-US" altLang="zh-CN" sz="1800" dirty="0">
                <a:solidFill>
                  <a:srgbClr val="0000FF"/>
                </a:solidFill>
              </a:rPr>
              <a:t>();  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/>
              <a:t>//</a:t>
            </a:r>
            <a:r>
              <a:rPr lang="zh-CN" altLang="en-US" sz="1800" dirty="0"/>
              <a:t>将用户</a:t>
            </a:r>
            <a:r>
              <a:rPr lang="en-US" altLang="zh-CN" sz="1800" dirty="0"/>
              <a:t>1</a:t>
            </a:r>
            <a:r>
              <a:rPr lang="zh-CN" altLang="en-US" sz="1800" dirty="0"/>
              <a:t>和用户</a:t>
            </a:r>
            <a:r>
              <a:rPr lang="en-US" altLang="zh-CN" sz="1800" dirty="0"/>
              <a:t>2</a:t>
            </a:r>
            <a:r>
              <a:rPr lang="zh-CN" altLang="en-US" sz="1800" dirty="0"/>
              <a:t>的角色合并，</a:t>
            </a:r>
            <a:r>
              <a:rPr lang="zh-CN" altLang="en-US" sz="1800" dirty="0">
                <a:solidFill>
                  <a:srgbClr val="FF0000"/>
                </a:solidFill>
              </a:rPr>
              <a:t>并去除重复</a:t>
            </a:r>
            <a:r>
              <a:rPr lang="zh-CN" altLang="en-US" sz="1800" dirty="0"/>
              <a:t>的角色</a:t>
            </a:r>
            <a:endParaRPr lang="en-US" altLang="zh-CN" sz="18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1800" dirty="0" err="1">
                <a:solidFill>
                  <a:srgbClr val="0000FF"/>
                </a:solidFill>
              </a:rPr>
              <a:t>var</a:t>
            </a:r>
            <a:r>
              <a:rPr lang="en-US" altLang="zh-CN" sz="1800" dirty="0">
                <a:solidFill>
                  <a:srgbClr val="0000FF"/>
                </a:solidFill>
              </a:rPr>
              <a:t> roles = user1.Roles.Union(user2.Roles);  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/>
              <a:t>//</a:t>
            </a:r>
            <a:r>
              <a:rPr lang="zh-CN" altLang="en-US" sz="1800" dirty="0"/>
              <a:t>返回用户</a:t>
            </a:r>
            <a:r>
              <a:rPr lang="en-US" altLang="zh-CN" sz="1800" dirty="0"/>
              <a:t>1</a:t>
            </a:r>
            <a:r>
              <a:rPr lang="zh-CN" altLang="en-US" sz="1800" dirty="0"/>
              <a:t>和用户</a:t>
            </a:r>
            <a:r>
              <a:rPr lang="en-US" altLang="zh-CN" sz="1800" dirty="0"/>
              <a:t>2</a:t>
            </a:r>
            <a:r>
              <a:rPr lang="zh-CN" altLang="en-US" sz="1800" dirty="0"/>
              <a:t>都具有的角色集合</a:t>
            </a:r>
            <a:endParaRPr lang="en-US" altLang="zh-CN" sz="18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1800" dirty="0" err="1">
                <a:solidFill>
                  <a:srgbClr val="0000FF"/>
                </a:solidFill>
              </a:rPr>
              <a:t>var</a:t>
            </a:r>
            <a:r>
              <a:rPr lang="en-US" altLang="zh-CN" sz="1800" dirty="0">
                <a:solidFill>
                  <a:srgbClr val="0000FF"/>
                </a:solidFill>
              </a:rPr>
              <a:t> roles = user1.Roles.Intersect(user2.Roles); 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/>
              <a:t>//</a:t>
            </a:r>
            <a:r>
              <a:rPr lang="zh-CN" altLang="en-US" sz="1800" dirty="0"/>
              <a:t>返回用户</a:t>
            </a:r>
            <a:r>
              <a:rPr lang="en-US" altLang="zh-CN" sz="1800" dirty="0"/>
              <a:t>1</a:t>
            </a:r>
            <a:r>
              <a:rPr lang="zh-CN" altLang="en-US" sz="1800" dirty="0"/>
              <a:t>拥有，而用户</a:t>
            </a:r>
            <a:r>
              <a:rPr lang="en-US" altLang="zh-CN" sz="1800" dirty="0"/>
              <a:t>2</a:t>
            </a:r>
            <a:r>
              <a:rPr lang="zh-CN" altLang="en-US" sz="1800" dirty="0"/>
              <a:t>没有的角色集合</a:t>
            </a:r>
            <a:endParaRPr lang="en-US" altLang="zh-CN" sz="18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1800" dirty="0" err="1">
                <a:solidFill>
                  <a:srgbClr val="0000FF"/>
                </a:solidFill>
              </a:rPr>
              <a:t>var</a:t>
            </a:r>
            <a:r>
              <a:rPr lang="en-US" altLang="zh-CN" sz="1800" dirty="0">
                <a:solidFill>
                  <a:srgbClr val="0000FF"/>
                </a:solidFill>
              </a:rPr>
              <a:t> roles = user1.Roles.Except(user2.Roles);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75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28083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查询</a:t>
            </a:r>
            <a:r>
              <a:rPr lang="en-US" altLang="zh-CN" sz="2400" dirty="0"/>
              <a:t>11</a:t>
            </a:r>
            <a:r>
              <a:rPr lang="zh-CN" altLang="en-US" sz="2400" dirty="0"/>
              <a:t>：多表联合查询（</a:t>
            </a:r>
            <a:r>
              <a:rPr lang="en-US" altLang="zh-CN" sz="2400" dirty="0"/>
              <a:t>join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err="1"/>
              <a:t>Linq</a:t>
            </a:r>
            <a:r>
              <a:rPr lang="zh-CN" altLang="en-US" sz="3200" dirty="0"/>
              <a:t>查询操作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755576" y="2190745"/>
            <a:ext cx="7848872" cy="35409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联合查询示例：将用户的</a:t>
            </a:r>
            <a:r>
              <a:rPr lang="en-US" altLang="zh-CN" sz="1800" dirty="0">
                <a:solidFill>
                  <a:srgbClr val="FF0000"/>
                </a:solidFill>
              </a:rPr>
              <a:t>ID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 err="1">
                <a:solidFill>
                  <a:srgbClr val="FF0000"/>
                </a:solidFill>
              </a:rPr>
              <a:t>UserName</a:t>
            </a:r>
            <a:r>
              <a:rPr lang="zh-CN" altLang="en-US" sz="1800" dirty="0">
                <a:solidFill>
                  <a:srgbClr val="FF0000"/>
                </a:solidFill>
              </a:rPr>
              <a:t>及其积分、等级列出来。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t1</a:t>
            </a:r>
            <a:r>
              <a:rPr lang="zh-CN" altLang="en-US" sz="1800" dirty="0">
                <a:solidFill>
                  <a:srgbClr val="0000FF"/>
                </a:solidFill>
              </a:rPr>
              <a:t>表 </a:t>
            </a:r>
            <a:r>
              <a:rPr lang="en-US" altLang="zh-CN" sz="1800" dirty="0">
                <a:solidFill>
                  <a:srgbClr val="0000FF"/>
                </a:solidFill>
              </a:rPr>
              <a:t>(</a:t>
            </a:r>
            <a:r>
              <a:rPr lang="zh-CN" altLang="en-US" sz="1800" dirty="0">
                <a:solidFill>
                  <a:srgbClr val="0000FF"/>
                </a:solidFill>
              </a:rPr>
              <a:t>用户名</a:t>
            </a:r>
            <a:r>
              <a:rPr lang="en-US" altLang="zh-CN" sz="1800" dirty="0">
                <a:solidFill>
                  <a:srgbClr val="0000FF"/>
                </a:solidFill>
              </a:rPr>
              <a:t>,</a:t>
            </a:r>
            <a:r>
              <a:rPr lang="zh-CN" altLang="en-US" sz="1800" dirty="0">
                <a:solidFill>
                  <a:srgbClr val="0000FF"/>
                </a:solidFill>
              </a:rPr>
              <a:t>密码</a:t>
            </a:r>
            <a:r>
              <a:rPr lang="en-US" altLang="zh-CN" sz="1800" dirty="0">
                <a:solidFill>
                  <a:srgbClr val="0000FF"/>
                </a:solidFill>
              </a:rPr>
              <a:t>)   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UserID</a:t>
            </a:r>
            <a:r>
              <a:rPr lang="en-US" altLang="zh-CN" sz="1800" dirty="0"/>
              <a:t>(int)      </a:t>
            </a:r>
            <a:r>
              <a:rPr lang="en-US" altLang="zh-CN" sz="1800" dirty="0" err="1"/>
              <a:t>UserName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varchar</a:t>
            </a:r>
            <a:r>
              <a:rPr lang="en-US" altLang="zh-CN" sz="1800" dirty="0"/>
              <a:t>)     Password(</a:t>
            </a:r>
            <a:r>
              <a:rPr lang="en-US" altLang="zh-CN" sz="1800" dirty="0" err="1"/>
              <a:t>varchar</a:t>
            </a:r>
            <a:r>
              <a:rPr lang="en-US" altLang="zh-CN" sz="1800" dirty="0"/>
              <a:t>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 1                       jack                             </a:t>
            </a:r>
            <a:r>
              <a:rPr lang="en-US" altLang="zh-CN" sz="1800" dirty="0" err="1"/>
              <a:t>jackpwd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sz="1800" dirty="0"/>
              <a:t>       2                       </a:t>
            </a:r>
            <a:r>
              <a:rPr lang="en-US" altLang="zh-CN" sz="1800" dirty="0" err="1"/>
              <a:t>owen</a:t>
            </a:r>
            <a:r>
              <a:rPr lang="en-US" altLang="zh-CN" sz="1800" dirty="0"/>
              <a:t>                           </a:t>
            </a:r>
            <a:r>
              <a:rPr lang="en-US" altLang="zh-CN" sz="1800" dirty="0" err="1"/>
              <a:t>owenpwd</a:t>
            </a:r>
            <a:endParaRPr lang="en-US" altLang="zh-CN" sz="18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t2</a:t>
            </a:r>
            <a:r>
              <a:rPr lang="zh-CN" altLang="en-US" sz="1800" dirty="0">
                <a:solidFill>
                  <a:srgbClr val="0000FF"/>
                </a:solidFill>
              </a:rPr>
              <a:t>表</a:t>
            </a:r>
            <a:r>
              <a:rPr lang="en-US" altLang="zh-CN" sz="1800" dirty="0">
                <a:solidFill>
                  <a:srgbClr val="0000FF"/>
                </a:solidFill>
              </a:rPr>
              <a:t>(</a:t>
            </a:r>
            <a:r>
              <a:rPr lang="zh-CN" altLang="en-US" sz="1800" dirty="0">
                <a:solidFill>
                  <a:srgbClr val="0000FF"/>
                </a:solidFill>
              </a:rPr>
              <a:t>用户积分</a:t>
            </a:r>
            <a:r>
              <a:rPr lang="en-US" altLang="zh-CN" sz="1800" dirty="0">
                <a:solidFill>
                  <a:srgbClr val="0000FF"/>
                </a:solidFill>
              </a:rPr>
              <a:t>,</a:t>
            </a:r>
            <a:r>
              <a:rPr lang="zh-CN" altLang="en-US" sz="1800" dirty="0">
                <a:solidFill>
                  <a:srgbClr val="0000FF"/>
                </a:solidFill>
              </a:rPr>
              <a:t>等级</a:t>
            </a:r>
            <a:r>
              <a:rPr lang="en-US" altLang="zh-CN" sz="1800" dirty="0">
                <a:solidFill>
                  <a:srgbClr val="0000FF"/>
                </a:solidFill>
              </a:rPr>
              <a:t>)   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 err="1"/>
              <a:t>UserID</a:t>
            </a:r>
            <a:r>
              <a:rPr lang="en-US" altLang="zh-CN" sz="1800" dirty="0"/>
              <a:t>(int)            </a:t>
            </a:r>
            <a:r>
              <a:rPr lang="en-US" altLang="zh-CN" sz="1800" dirty="0" err="1"/>
              <a:t>Jifen</a:t>
            </a:r>
            <a:r>
              <a:rPr lang="en-US" altLang="zh-CN" sz="1800" dirty="0"/>
              <a:t>(int)                      </a:t>
            </a:r>
            <a:r>
              <a:rPr lang="en-US" altLang="zh-CN" sz="1800" dirty="0" err="1"/>
              <a:t>Dengji</a:t>
            </a:r>
            <a:r>
              <a:rPr lang="en-US" altLang="zh-CN" sz="1800" dirty="0"/>
              <a:t>(int)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1                         20                                  3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800" dirty="0"/>
              <a:t>      3                         50                                  6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755576" y="5746031"/>
            <a:ext cx="661511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联合查询</a:t>
            </a:r>
            <a:r>
              <a:rPr lang="en-US" altLang="zh-CN" sz="1600" dirty="0"/>
              <a:t>SQL</a:t>
            </a:r>
            <a:r>
              <a:rPr lang="zh-CN" altLang="en-US" sz="1600" dirty="0"/>
              <a:t>语句：</a:t>
            </a:r>
            <a:r>
              <a:rPr lang="en-US" altLang="zh-CN" sz="1600" dirty="0"/>
              <a:t>select * from t1 inner join t2 on t1.userid=t2.userid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70295"/>
              </p:ext>
            </p:extLst>
          </p:nvPr>
        </p:nvGraphicFramePr>
        <p:xfrm>
          <a:off x="785083" y="2982833"/>
          <a:ext cx="5911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08954"/>
              </p:ext>
            </p:extLst>
          </p:nvPr>
        </p:nvGraphicFramePr>
        <p:xfrm>
          <a:off x="791580" y="4566276"/>
          <a:ext cx="5911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49514" y="6084585"/>
            <a:ext cx="8070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运行结果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   username   password    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    </a:t>
            </a:r>
            <a:r>
              <a:rPr lang="en-US" altLang="zh-CN" sz="1600" dirty="0" err="1"/>
              <a:t>jifen</a:t>
            </a:r>
            <a:r>
              <a:rPr lang="en-US" altLang="zh-CN" sz="1600" dirty="0"/>
              <a:t>    </a:t>
            </a:r>
            <a:r>
              <a:rPr lang="en-US" altLang="zh-CN" sz="1600" dirty="0" err="1"/>
              <a:t>dengji</a:t>
            </a:r>
            <a:endParaRPr lang="en-US" altLang="zh-CN" sz="1600" dirty="0"/>
          </a:p>
          <a:p>
            <a:r>
              <a:rPr lang="en-US" altLang="zh-CN" sz="1600" dirty="0"/>
              <a:t>                   1             jack          </a:t>
            </a:r>
            <a:r>
              <a:rPr lang="en-US" altLang="zh-CN" sz="1600" dirty="0" err="1"/>
              <a:t>jackpwd</a:t>
            </a:r>
            <a:r>
              <a:rPr lang="en-US" altLang="zh-CN" sz="1600" dirty="0"/>
              <a:t>          1          20         3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91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ORM</a:t>
            </a:r>
            <a:r>
              <a:rPr lang="zh-CN" altLang="en-US" sz="3200" dirty="0"/>
              <a:t>：对象关系映射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ORM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Object Relation Mapping  </a:t>
            </a:r>
            <a:r>
              <a:rPr lang="zh-CN" altLang="en-US" dirty="0">
                <a:solidFill>
                  <a:srgbClr val="FF0000"/>
                </a:solidFill>
              </a:rPr>
              <a:t>对象关系映射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/>
              <a:t>ORM</a:t>
            </a:r>
            <a:r>
              <a:rPr lang="zh-CN" altLang="en-US" sz="2400" dirty="0"/>
              <a:t>是面向对象技术和关系型数据库之间的桥梁，主要实现程序对象到关系数据库数据的映射。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67434"/>
            <a:ext cx="5095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72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712"/>
            <a:ext cx="8229600" cy="28083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首先在</a:t>
            </a:r>
            <a:r>
              <a:rPr lang="en-US" altLang="zh-CN" sz="1800" dirty="0" err="1">
                <a:solidFill>
                  <a:srgbClr val="FF0000"/>
                </a:solidFill>
              </a:rPr>
              <a:t>Student.cs</a:t>
            </a:r>
            <a:r>
              <a:rPr lang="zh-CN" altLang="en-US" sz="1800" dirty="0">
                <a:solidFill>
                  <a:srgbClr val="FF0000"/>
                </a:solidFill>
              </a:rPr>
              <a:t>中添加</a:t>
            </a:r>
            <a:r>
              <a:rPr lang="en-US" altLang="zh-CN" sz="1800" dirty="0">
                <a:solidFill>
                  <a:srgbClr val="FF0000"/>
                </a:solidFill>
              </a:rPr>
              <a:t>T1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T2</a:t>
            </a:r>
            <a:r>
              <a:rPr lang="zh-CN" altLang="en-US" sz="1800" dirty="0">
                <a:solidFill>
                  <a:srgbClr val="FF0000"/>
                </a:solidFill>
              </a:rPr>
              <a:t>类，并修改</a:t>
            </a:r>
            <a:r>
              <a:rPr lang="en-US" altLang="zh-CN" sz="1800" dirty="0" err="1">
                <a:solidFill>
                  <a:srgbClr val="FF0000"/>
                </a:solidFill>
              </a:rPr>
              <a:t>StudentDBContext</a:t>
            </a:r>
            <a:r>
              <a:rPr lang="zh-CN" altLang="en-US" sz="1800" dirty="0">
                <a:solidFill>
                  <a:srgbClr val="FF0000"/>
                </a:solidFill>
              </a:rPr>
              <a:t>上下文类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7564" y="1338090"/>
            <a:ext cx="7848872" cy="5115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public class T1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{</a:t>
            </a:r>
            <a:r>
              <a:rPr lang="en-US" altLang="zh-CN" sz="1600" dirty="0">
                <a:solidFill>
                  <a:srgbClr val="FF0000"/>
                </a:solidFill>
              </a:rPr>
              <a:t>       [Key]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FF"/>
                </a:solidFill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</a:rPr>
              <a:t>DatabaseGenerated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DatabaseGeneratedOption.None</a:t>
            </a:r>
            <a:r>
              <a:rPr lang="en-US" altLang="zh-CN" sz="1600" dirty="0">
                <a:solidFill>
                  <a:srgbClr val="0000FF"/>
                </a:solidFill>
              </a:rPr>
              <a:t>)]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public int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{ get; set; 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public string </a:t>
            </a:r>
            <a:r>
              <a:rPr lang="en-US" altLang="zh-CN" sz="1600" dirty="0" err="1"/>
              <a:t>UserName</a:t>
            </a:r>
            <a:r>
              <a:rPr lang="en-US" altLang="zh-CN" sz="1600" dirty="0"/>
              <a:t> { get; set; 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public string Password { get; set; }</a:t>
            </a:r>
            <a:endParaRPr lang="zh-CN" altLang="en-US" sz="1600" dirty="0"/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public class T2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{       </a:t>
            </a:r>
            <a:r>
              <a:rPr lang="en-US" altLang="zh-CN" sz="1600" dirty="0">
                <a:solidFill>
                  <a:srgbClr val="FF0000"/>
                </a:solidFill>
              </a:rPr>
              <a:t>[Key]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FF"/>
                </a:solidFill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</a:rPr>
              <a:t>DatabaseGenerated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DatabaseGeneratedOption.None</a:t>
            </a:r>
            <a:r>
              <a:rPr lang="en-US" altLang="zh-CN" sz="1600" dirty="0">
                <a:solidFill>
                  <a:srgbClr val="0000FF"/>
                </a:solidFill>
              </a:rPr>
              <a:t>)]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public int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{ get; set; 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public int </a:t>
            </a:r>
            <a:r>
              <a:rPr lang="en-US" altLang="zh-CN" sz="1600" dirty="0" err="1"/>
              <a:t>Jifen</a:t>
            </a:r>
            <a:r>
              <a:rPr lang="en-US" altLang="zh-CN" sz="1600" dirty="0"/>
              <a:t> { get; set; 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        public int </a:t>
            </a:r>
            <a:r>
              <a:rPr lang="en-US" altLang="zh-CN" sz="1600" dirty="0" err="1"/>
              <a:t>Dengji</a:t>
            </a:r>
            <a:r>
              <a:rPr lang="en-US" altLang="zh-CN" sz="1600" dirty="0"/>
              <a:t> { get; set; 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StudentDBContext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DbContext</a:t>
            </a:r>
            <a:endParaRPr lang="en-US" altLang="zh-CN" sz="1600" dirty="0"/>
          </a:p>
          <a:p>
            <a:r>
              <a:rPr lang="en-US" altLang="zh-CN" sz="1600" dirty="0"/>
              <a:t>{       public </a:t>
            </a:r>
            <a:r>
              <a:rPr lang="en-US" altLang="zh-CN" sz="1600" dirty="0" err="1"/>
              <a:t>DbSet</a:t>
            </a:r>
            <a:r>
              <a:rPr lang="en-US" altLang="zh-CN" sz="1600" dirty="0"/>
              <a:t>&lt;Student&gt; Students { get; set; }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public </a:t>
            </a:r>
            <a:r>
              <a:rPr lang="en-US" altLang="zh-CN" sz="1600" dirty="0" err="1">
                <a:solidFill>
                  <a:srgbClr val="FF0000"/>
                </a:solidFill>
              </a:rPr>
              <a:t>DbSet</a:t>
            </a:r>
            <a:r>
              <a:rPr lang="en-US" altLang="zh-CN" sz="1600" dirty="0">
                <a:solidFill>
                  <a:srgbClr val="FF0000"/>
                </a:solidFill>
              </a:rPr>
              <a:t>&lt;T1&gt; T1s { get; set; }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public </a:t>
            </a:r>
            <a:r>
              <a:rPr lang="en-US" altLang="zh-CN" sz="1600" dirty="0" err="1">
                <a:solidFill>
                  <a:srgbClr val="FF0000"/>
                </a:solidFill>
              </a:rPr>
              <a:t>DbSet</a:t>
            </a:r>
            <a:r>
              <a:rPr lang="en-US" altLang="zh-CN" sz="1600" dirty="0">
                <a:solidFill>
                  <a:srgbClr val="FF0000"/>
                </a:solidFill>
              </a:rPr>
              <a:t>&lt;T2&gt; T2s { get; set; }</a:t>
            </a:r>
          </a:p>
          <a:p>
            <a:r>
              <a:rPr lang="en-US" altLang="zh-CN" sz="1600" dirty="0"/>
              <a:t>} 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4649" y="1482081"/>
            <a:ext cx="699239" cy="3251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主键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1768606" y="1565941"/>
            <a:ext cx="1105598" cy="239069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617" y="1607877"/>
            <a:ext cx="2119318" cy="3508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不让</a:t>
            </a:r>
            <a:r>
              <a:rPr lang="en-US" altLang="zh-CN" sz="1400" dirty="0"/>
              <a:t>int</a:t>
            </a:r>
            <a:r>
              <a:rPr lang="zh-CN" altLang="en-US" sz="1400" dirty="0"/>
              <a:t>类型的主键自增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878537" y="1719673"/>
            <a:ext cx="686489" cy="239069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03892" y="5748773"/>
            <a:ext cx="1196300" cy="3270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/>
              <a:t>新增数据表</a:t>
            </a:r>
          </a:p>
        </p:txBody>
      </p:sp>
      <p:sp>
        <p:nvSpPr>
          <p:cNvPr id="11" name="任意多边形 10"/>
          <p:cNvSpPr/>
          <p:nvPr/>
        </p:nvSpPr>
        <p:spPr>
          <a:xfrm flipV="1">
            <a:off x="4375512" y="5829456"/>
            <a:ext cx="686489" cy="111796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63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28083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 err="1">
                <a:solidFill>
                  <a:srgbClr val="FF0000"/>
                </a:solidFill>
              </a:rPr>
              <a:t>Program.cs</a:t>
            </a:r>
            <a:r>
              <a:rPr lang="zh-CN" altLang="en-US" sz="1800" dirty="0">
                <a:solidFill>
                  <a:srgbClr val="FF0000"/>
                </a:solidFill>
              </a:rPr>
              <a:t>主程序中添加测试数据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52711"/>
            <a:ext cx="8229600" cy="647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查询</a:t>
            </a:r>
            <a:r>
              <a:rPr lang="en-US" altLang="zh-CN" sz="2400" dirty="0"/>
              <a:t>11</a:t>
            </a:r>
            <a:r>
              <a:rPr lang="zh-CN" altLang="en-US" sz="2400" dirty="0"/>
              <a:t>：联合查询示例</a:t>
            </a:r>
            <a:r>
              <a:rPr lang="en-US" altLang="zh-CN" sz="2400" dirty="0"/>
              <a:t>(</a:t>
            </a:r>
            <a:r>
              <a:rPr lang="zh-CN" altLang="en-US" sz="2400" dirty="0"/>
              <a:t>续</a:t>
            </a:r>
            <a:r>
              <a:rPr lang="en-US" altLang="zh-CN" sz="2400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47564" y="2132856"/>
            <a:ext cx="7848872" cy="2057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T1 </a:t>
            </a:r>
            <a:r>
              <a:rPr lang="en-US" altLang="zh-CN" sz="1600" dirty="0" err="1"/>
              <a:t>t1</a:t>
            </a:r>
            <a:r>
              <a:rPr lang="en-US" altLang="zh-CN" sz="1600" dirty="0"/>
              <a:t> = new T1()</a:t>
            </a:r>
            <a:r>
              <a:rPr lang="zh-CN" altLang="en-US" sz="1600" dirty="0"/>
              <a:t> </a:t>
            </a:r>
            <a:r>
              <a:rPr lang="en-US" altLang="zh-CN" sz="1600" dirty="0"/>
              <a:t>{ 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= 1,  </a:t>
            </a:r>
            <a:r>
              <a:rPr lang="en-US" altLang="zh-CN" sz="1600" dirty="0" err="1"/>
              <a:t>UserName</a:t>
            </a:r>
            <a:r>
              <a:rPr lang="en-US" altLang="zh-CN" sz="1600" dirty="0"/>
              <a:t> = "Jack",  Password = "</a:t>
            </a:r>
            <a:r>
              <a:rPr lang="en-US" altLang="zh-CN" sz="1600" dirty="0" err="1"/>
              <a:t>JackPsd</a:t>
            </a:r>
            <a:r>
              <a:rPr lang="en-US" altLang="zh-CN" sz="1600" dirty="0"/>
              <a:t>"</a:t>
            </a:r>
            <a:r>
              <a:rPr lang="zh-CN" altLang="en-US" sz="1600" dirty="0"/>
              <a:t> </a:t>
            </a:r>
            <a:r>
              <a:rPr lang="en-US" altLang="zh-CN" sz="1600" dirty="0"/>
              <a:t>};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T1 t2 = new T1()</a:t>
            </a:r>
            <a:r>
              <a:rPr lang="zh-CN" altLang="en-US" sz="1600" dirty="0"/>
              <a:t> </a:t>
            </a:r>
            <a:r>
              <a:rPr lang="en-US" altLang="zh-CN" sz="1600" dirty="0"/>
              <a:t>{ 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= 2,  </a:t>
            </a:r>
            <a:r>
              <a:rPr lang="en-US" altLang="zh-CN" sz="1600" dirty="0" err="1"/>
              <a:t>UserName</a:t>
            </a:r>
            <a:r>
              <a:rPr lang="en-US" altLang="zh-CN" sz="1600" dirty="0"/>
              <a:t> = "</a:t>
            </a:r>
            <a:r>
              <a:rPr lang="en-US" altLang="zh-CN" sz="1600" dirty="0" err="1"/>
              <a:t>Owen",Password</a:t>
            </a:r>
            <a:r>
              <a:rPr lang="en-US" altLang="zh-CN" sz="1600" dirty="0"/>
              <a:t> = "</a:t>
            </a:r>
            <a:r>
              <a:rPr lang="en-US" altLang="zh-CN" sz="1600" dirty="0" err="1"/>
              <a:t>OwenPsd</a:t>
            </a:r>
            <a:r>
              <a:rPr lang="en-US" altLang="zh-CN" sz="1600" dirty="0"/>
              <a:t>"</a:t>
            </a:r>
            <a:r>
              <a:rPr lang="zh-CN" altLang="en-US" sz="1600" dirty="0"/>
              <a:t> </a:t>
            </a:r>
            <a:r>
              <a:rPr lang="en-US" altLang="zh-CN" sz="1600" dirty="0"/>
              <a:t>};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db.T1s.Add(t1);     db.T1s.Add(t2);     </a:t>
            </a:r>
            <a:r>
              <a:rPr lang="en-US" altLang="zh-CN" sz="1600" dirty="0" err="1">
                <a:solidFill>
                  <a:srgbClr val="0000FF"/>
                </a:solidFill>
              </a:rPr>
              <a:t>db.SaveChanges</a:t>
            </a:r>
            <a:r>
              <a:rPr lang="en-US" altLang="zh-CN" sz="1600" dirty="0">
                <a:solidFill>
                  <a:srgbClr val="0000FF"/>
                </a:solidFill>
              </a:rPr>
              <a:t>();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T2 t3 = new T2()</a:t>
            </a:r>
            <a:r>
              <a:rPr lang="zh-CN" altLang="en-US" sz="1600" dirty="0"/>
              <a:t> </a:t>
            </a:r>
            <a:r>
              <a:rPr lang="en-US" altLang="zh-CN" sz="1600" dirty="0"/>
              <a:t>{ 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= 1,  </a:t>
            </a:r>
            <a:r>
              <a:rPr lang="en-US" altLang="zh-CN" sz="1600" dirty="0" err="1"/>
              <a:t>Jifen</a:t>
            </a:r>
            <a:r>
              <a:rPr lang="en-US" altLang="zh-CN" sz="1600" dirty="0"/>
              <a:t> = 20,  </a:t>
            </a:r>
            <a:r>
              <a:rPr lang="en-US" altLang="zh-CN" sz="1600" dirty="0" err="1"/>
              <a:t>Dengji</a:t>
            </a:r>
            <a:r>
              <a:rPr lang="en-US" altLang="zh-CN" sz="1600" dirty="0"/>
              <a:t> = 2</a:t>
            </a:r>
            <a:r>
              <a:rPr lang="zh-CN" altLang="en-US" sz="1600" dirty="0"/>
              <a:t>  </a:t>
            </a:r>
            <a:r>
              <a:rPr lang="en-US" altLang="zh-CN" sz="1600" dirty="0"/>
              <a:t>};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T2 t4 = new T2()</a:t>
            </a:r>
            <a:r>
              <a:rPr lang="zh-CN" altLang="en-US" sz="1600" dirty="0"/>
              <a:t> </a:t>
            </a:r>
            <a:r>
              <a:rPr lang="en-US" altLang="zh-CN" sz="1600" dirty="0"/>
              <a:t>{ 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 = 3,  </a:t>
            </a:r>
            <a:r>
              <a:rPr lang="en-US" altLang="zh-CN" sz="1600" dirty="0" err="1"/>
              <a:t>Jifen</a:t>
            </a:r>
            <a:r>
              <a:rPr lang="en-US" altLang="zh-CN" sz="1600" dirty="0"/>
              <a:t> = 50,  </a:t>
            </a:r>
            <a:r>
              <a:rPr lang="en-US" altLang="zh-CN" sz="1600" dirty="0" err="1"/>
              <a:t>Dengji</a:t>
            </a:r>
            <a:r>
              <a:rPr lang="en-US" altLang="zh-CN" sz="1600" dirty="0"/>
              <a:t> = 5</a:t>
            </a:r>
            <a:r>
              <a:rPr lang="zh-CN" altLang="en-US" sz="1600" dirty="0"/>
              <a:t>  </a:t>
            </a:r>
            <a:r>
              <a:rPr lang="en-US" altLang="zh-CN" sz="1600" dirty="0"/>
              <a:t>};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>
                <a:solidFill>
                  <a:srgbClr val="0000FF"/>
                </a:solidFill>
              </a:rPr>
              <a:t>db.T2s.Add(t3);     db.T2s.Add(t4);     </a:t>
            </a:r>
            <a:r>
              <a:rPr lang="en-US" altLang="zh-CN" sz="1600" dirty="0" err="1">
                <a:solidFill>
                  <a:srgbClr val="0000FF"/>
                </a:solidFill>
              </a:rPr>
              <a:t>db.SaveChanges</a:t>
            </a:r>
            <a:r>
              <a:rPr lang="en-US" altLang="zh-CN" sz="1600" dirty="0">
                <a:solidFill>
                  <a:srgbClr val="0000FF"/>
                </a:solidFill>
              </a:rPr>
              <a:t>();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1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783"/>
            <a:ext cx="8229600" cy="28083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err="1">
                <a:solidFill>
                  <a:srgbClr val="FF0000"/>
                </a:solidFill>
              </a:rPr>
              <a:t>Linq</a:t>
            </a:r>
            <a:r>
              <a:rPr lang="zh-CN" altLang="en-US" sz="2000" dirty="0">
                <a:solidFill>
                  <a:srgbClr val="FF0000"/>
                </a:solidFill>
              </a:rPr>
              <a:t>查询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52711"/>
            <a:ext cx="8229600" cy="647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查询</a:t>
            </a:r>
            <a:r>
              <a:rPr lang="en-US" altLang="zh-CN" sz="2400" dirty="0"/>
              <a:t>11</a:t>
            </a:r>
            <a:r>
              <a:rPr lang="zh-CN" altLang="en-US" sz="2400" dirty="0"/>
              <a:t>：联合查询示例</a:t>
            </a:r>
            <a:r>
              <a:rPr lang="en-US" altLang="zh-CN" sz="2400" dirty="0"/>
              <a:t>(</a:t>
            </a:r>
            <a:r>
              <a:rPr lang="zh-CN" altLang="en-US" sz="2400" dirty="0"/>
              <a:t>续</a:t>
            </a:r>
            <a:r>
              <a:rPr lang="en-US" altLang="zh-CN" sz="2400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47564" y="2318484"/>
            <a:ext cx="7848872" cy="4097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//</a:t>
            </a:r>
            <a:r>
              <a:rPr lang="zh-CN" altLang="en-US" dirty="0"/>
              <a:t>本例要去掉</a:t>
            </a:r>
            <a:r>
              <a:rPr lang="en-US" altLang="zh-CN" dirty="0"/>
              <a:t>EF</a:t>
            </a:r>
            <a:r>
              <a:rPr lang="zh-CN" altLang="en-US" dirty="0"/>
              <a:t>自动生成的主键自增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var</a:t>
            </a:r>
            <a:r>
              <a:rPr lang="en-US" altLang="zh-CN" dirty="0"/>
              <a:t> result = from u in db.T1s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>
                <a:solidFill>
                  <a:srgbClr val="FF0000"/>
                </a:solidFill>
              </a:rPr>
              <a:t>                   join </a:t>
            </a:r>
            <a:r>
              <a:rPr lang="en-US" altLang="zh-CN" dirty="0"/>
              <a:t>p in (  from t in db.T2s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                 select t  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</a:t>
            </a:r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en-US" altLang="zh-CN" dirty="0"/>
              <a:t> </a:t>
            </a:r>
            <a:r>
              <a:rPr lang="en-US" altLang="zh-CN" dirty="0" err="1"/>
              <a:t>u.UserID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equals</a:t>
            </a:r>
            <a:r>
              <a:rPr lang="en-US" altLang="zh-CN" dirty="0"/>
              <a:t> </a:t>
            </a:r>
            <a:r>
              <a:rPr lang="en-US" altLang="zh-CN" dirty="0" err="1"/>
              <a:t>p.UserID</a:t>
            </a:r>
            <a:r>
              <a:rPr lang="en-US" altLang="zh-CN" dirty="0"/>
              <a:t>     //</a:t>
            </a:r>
            <a:r>
              <a:rPr lang="zh-CN" altLang="en-US" dirty="0"/>
              <a:t>不能用</a:t>
            </a:r>
            <a:r>
              <a:rPr lang="en-US" altLang="zh-CN" dirty="0"/>
              <a:t>==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select </a:t>
            </a:r>
            <a:r>
              <a:rPr lang="en-US" altLang="zh-CN" dirty="0">
                <a:solidFill>
                  <a:srgbClr val="FF0000"/>
                </a:solidFill>
              </a:rPr>
              <a:t>new { </a:t>
            </a:r>
            <a:r>
              <a:rPr lang="en-US" altLang="zh-CN" dirty="0" err="1">
                <a:solidFill>
                  <a:srgbClr val="FF0000"/>
                </a:solidFill>
              </a:rPr>
              <a:t>u.UserID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u.UserName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p.Dengji</a:t>
            </a:r>
            <a:r>
              <a:rPr lang="en-US" altLang="zh-CN" dirty="0">
                <a:solidFill>
                  <a:srgbClr val="FF0000"/>
                </a:solidFill>
              </a:rPr>
              <a:t> }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foreach</a:t>
            </a:r>
            <a:r>
              <a:rPr lang="en-US" altLang="zh-CN" dirty="0"/>
              <a:t> (</a:t>
            </a:r>
            <a:r>
              <a:rPr lang="en-US" altLang="zh-CN" dirty="0" err="1"/>
              <a:t>var</a:t>
            </a:r>
            <a:r>
              <a:rPr lang="en-US" altLang="zh-CN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{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("ID:{0}</a:t>
            </a:r>
            <a:r>
              <a:rPr lang="zh-CN" altLang="en-US" dirty="0"/>
              <a:t>，用户名</a:t>
            </a:r>
            <a:r>
              <a:rPr lang="en-US" altLang="zh-CN" dirty="0"/>
              <a:t>:{1}, </a:t>
            </a:r>
            <a:r>
              <a:rPr lang="zh-CN" altLang="en-US" dirty="0"/>
              <a:t>等级</a:t>
            </a:r>
            <a:r>
              <a:rPr lang="en-US" altLang="zh-CN" dirty="0"/>
              <a:t>:{2}",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         </a:t>
            </a:r>
            <a:r>
              <a:rPr lang="en-US" altLang="zh-CN" dirty="0" err="1"/>
              <a:t>item.UserID</a:t>
            </a:r>
            <a:r>
              <a:rPr lang="en-US" altLang="zh-CN" dirty="0"/>
              <a:t>, </a:t>
            </a:r>
            <a:r>
              <a:rPr lang="en-US" altLang="zh-CN" dirty="0" err="1"/>
              <a:t>item.UserName</a:t>
            </a:r>
            <a:r>
              <a:rPr lang="en-US" altLang="zh-CN" dirty="0"/>
              <a:t>, </a:t>
            </a:r>
            <a:r>
              <a:rPr lang="en-US" altLang="zh-CN" dirty="0" err="1"/>
              <a:t>item.Dengji</a:t>
            </a:r>
            <a:r>
              <a:rPr lang="en-US" altLang="zh-CN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}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94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14348"/>
            <a:ext cx="8229600" cy="72010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补充：分页查询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36975" y="1390412"/>
            <a:ext cx="8435280" cy="5062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int </a:t>
            </a:r>
            <a:r>
              <a:rPr lang="en-US" altLang="zh-CN" sz="1600" dirty="0" err="1"/>
              <a:t>PageNum</a:t>
            </a:r>
            <a:r>
              <a:rPr lang="en-US" altLang="zh-CN" sz="1600" dirty="0"/>
              <a:t>;   //</a:t>
            </a:r>
            <a:r>
              <a:rPr lang="zh-CN" altLang="en-US" sz="1600" dirty="0"/>
              <a:t>页码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CountPerPage</a:t>
            </a:r>
            <a:r>
              <a:rPr lang="en-US" altLang="zh-CN" sz="1600" dirty="0"/>
              <a:t> = 2;  //</a:t>
            </a:r>
            <a:r>
              <a:rPr lang="zh-CN" altLang="en-US" sz="1600" dirty="0"/>
              <a:t>每页两条数据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//</a:t>
            </a:r>
            <a:r>
              <a:rPr lang="zh-CN" altLang="en-US" sz="1600" dirty="0"/>
              <a:t>输出第</a:t>
            </a:r>
            <a:r>
              <a:rPr lang="en-US" altLang="zh-CN" sz="1600" dirty="0"/>
              <a:t>1-2</a:t>
            </a:r>
            <a:r>
              <a:rPr lang="zh-CN" altLang="en-US" sz="1600" dirty="0"/>
              <a:t>页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for (</a:t>
            </a:r>
            <a:r>
              <a:rPr lang="en-US" altLang="zh-CN" sz="1600" dirty="0" err="1"/>
              <a:t>PageNum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PageNum</a:t>
            </a:r>
            <a:r>
              <a:rPr lang="en-US" altLang="zh-CN" sz="1600" dirty="0"/>
              <a:t> &lt; 2; </a:t>
            </a:r>
            <a:r>
              <a:rPr lang="en-US" altLang="zh-CN" sz="1600" dirty="0" err="1"/>
              <a:t>PageNum</a:t>
            </a:r>
            <a:r>
              <a:rPr lang="en-US" altLang="zh-CN" sz="1600" dirty="0"/>
              <a:t>++)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result = </a:t>
            </a:r>
            <a:r>
              <a:rPr lang="en-US" altLang="zh-CN" sz="1600" dirty="0" err="1"/>
              <a:t>db.Students.OrderBy</a:t>
            </a:r>
            <a:r>
              <a:rPr lang="en-US" altLang="zh-CN" sz="1600" dirty="0"/>
              <a:t>(t =&gt; t.ID)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600" dirty="0"/>
              <a:t>                             </a:t>
            </a:r>
            <a:r>
              <a:rPr lang="en-US" altLang="zh-CN" sz="1600" dirty="0">
                <a:solidFill>
                  <a:srgbClr val="0000FF"/>
                </a:solidFill>
              </a:rPr>
              <a:t>.Skip&lt;Student&gt;(</a:t>
            </a:r>
            <a:r>
              <a:rPr lang="en-US" altLang="zh-CN" sz="1600" dirty="0" err="1">
                <a:solidFill>
                  <a:srgbClr val="0000FF"/>
                </a:solidFill>
              </a:rPr>
              <a:t>PageNum</a:t>
            </a:r>
            <a:r>
              <a:rPr lang="en-US" altLang="zh-CN" sz="1600" dirty="0">
                <a:solidFill>
                  <a:srgbClr val="0000FF"/>
                </a:solidFill>
              </a:rPr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CountPerPage</a:t>
            </a:r>
            <a:r>
              <a:rPr lang="en-US" altLang="zh-CN" sz="1600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600" dirty="0"/>
              <a:t>                             </a:t>
            </a:r>
            <a:r>
              <a:rPr lang="en-US" altLang="zh-CN" sz="1600" dirty="0">
                <a:solidFill>
                  <a:srgbClr val="C00000"/>
                </a:solidFill>
              </a:rPr>
              <a:t>.Take&lt;Student&gt;(</a:t>
            </a:r>
            <a:r>
              <a:rPr lang="en-US" altLang="zh-CN" sz="1600" dirty="0" err="1">
                <a:solidFill>
                  <a:srgbClr val="C00000"/>
                </a:solidFill>
              </a:rPr>
              <a:t>CountPerPage</a:t>
            </a:r>
            <a:r>
              <a:rPr lang="en-US" altLang="zh-CN" sz="1600" dirty="0">
                <a:solidFill>
                  <a:srgbClr val="C00000"/>
                </a:solidFill>
              </a:rPr>
              <a:t>); </a:t>
            </a:r>
            <a:r>
              <a:rPr lang="en-US" altLang="zh-CN" sz="1600" dirty="0"/>
              <a:t>           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Console.WriteLine</a:t>
            </a:r>
            <a:r>
              <a:rPr lang="en-US" altLang="zh-CN" sz="1600" dirty="0"/>
              <a:t>("</a:t>
            </a:r>
            <a:r>
              <a:rPr lang="zh-CN" altLang="en-US" sz="1600" dirty="0"/>
              <a:t>第</a:t>
            </a:r>
            <a:r>
              <a:rPr lang="en-US" altLang="zh-CN" sz="1600" dirty="0"/>
              <a:t>{0}</a:t>
            </a:r>
            <a:r>
              <a:rPr lang="zh-CN" altLang="en-US" sz="1600" dirty="0"/>
              <a:t>页：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PageNum</a:t>
            </a:r>
            <a:r>
              <a:rPr lang="en-US" altLang="zh-CN" sz="1600" dirty="0"/>
              <a:t> + 1);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item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      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Console.WriteLine</a:t>
            </a:r>
            <a:r>
              <a:rPr lang="en-US" altLang="zh-CN" sz="1600" dirty="0"/>
              <a:t>("ID</a:t>
            </a:r>
            <a:r>
              <a:rPr lang="zh-CN" altLang="en-US" sz="1600" dirty="0"/>
              <a:t>：</a:t>
            </a:r>
            <a:r>
              <a:rPr lang="en-US" altLang="zh-CN" sz="1600" dirty="0"/>
              <a:t>{0}</a:t>
            </a:r>
            <a:r>
              <a:rPr lang="zh-CN" altLang="en-US" sz="1600" dirty="0"/>
              <a:t>，姓名：</a:t>
            </a:r>
            <a:r>
              <a:rPr lang="en-US" altLang="zh-CN" sz="1600" dirty="0"/>
              <a:t>{1}</a:t>
            </a:r>
            <a:r>
              <a:rPr lang="zh-CN" altLang="en-US" sz="1600" dirty="0"/>
              <a:t>，年龄：</a:t>
            </a:r>
            <a:r>
              <a:rPr lang="en-US" altLang="zh-CN" sz="1600" dirty="0"/>
              <a:t>{2}</a:t>
            </a:r>
            <a:r>
              <a:rPr lang="zh-CN" altLang="en-US" sz="1600" dirty="0"/>
              <a:t>。</a:t>
            </a:r>
            <a:r>
              <a:rPr lang="en-US" altLang="zh-CN" sz="1600" dirty="0"/>
              <a:t>", item.ID, </a:t>
            </a:r>
            <a:r>
              <a:rPr lang="en-US" altLang="zh-CN" sz="1600" dirty="0" err="1"/>
              <a:t>item.Name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item.Age</a:t>
            </a:r>
            <a:r>
              <a:rPr lang="en-US" altLang="zh-CN" sz="1600" dirty="0"/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       }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Console.WriteLine</a:t>
            </a:r>
            <a:r>
              <a:rPr lang="en-US" altLang="zh-CN" sz="1600" dirty="0"/>
              <a:t>();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5076056" y="2780050"/>
            <a:ext cx="1261884" cy="3508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400" dirty="0"/>
              <a:t>分页必须排序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3563888" y="2859811"/>
            <a:ext cx="1452282" cy="236454"/>
          </a:xfrm>
          <a:custGeom>
            <a:avLst/>
            <a:gdLst>
              <a:gd name="connsiteX0" fmla="*/ 1452282 w 1452282"/>
              <a:gd name="connsiteY0" fmla="*/ 75089 h 236454"/>
              <a:gd name="connsiteX1" fmla="*/ 268941 w 1452282"/>
              <a:gd name="connsiteY1" fmla="*/ 7854 h 236454"/>
              <a:gd name="connsiteX2" fmla="*/ 0 w 1452282"/>
              <a:gd name="connsiteY2" fmla="*/ 236454 h 23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2" h="236454">
                <a:moveTo>
                  <a:pt x="1452282" y="75089"/>
                </a:moveTo>
                <a:cubicBezTo>
                  <a:pt x="981635" y="28024"/>
                  <a:pt x="510988" y="-19040"/>
                  <a:pt x="268941" y="7854"/>
                </a:cubicBezTo>
                <a:cubicBezTo>
                  <a:pt x="26894" y="34748"/>
                  <a:pt x="13447" y="135601"/>
                  <a:pt x="0" y="236454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32240" y="3428122"/>
            <a:ext cx="1620957" cy="3251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1400" dirty="0"/>
              <a:t>跳过指定页数记录</a:t>
            </a:r>
          </a:p>
        </p:txBody>
      </p:sp>
      <p:sp>
        <p:nvSpPr>
          <p:cNvPr id="12" name="矩形 11"/>
          <p:cNvSpPr/>
          <p:nvPr/>
        </p:nvSpPr>
        <p:spPr>
          <a:xfrm>
            <a:off x="5706998" y="3964746"/>
            <a:ext cx="90281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获取条数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156176" y="3590699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130934" y="3921874"/>
            <a:ext cx="576064" cy="19676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13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修改</a:t>
            </a:r>
            <a:r>
              <a:rPr lang="en-US" altLang="zh-CN" sz="2400" dirty="0"/>
              <a:t>1</a:t>
            </a:r>
            <a:r>
              <a:rPr lang="zh-CN" altLang="en-US" sz="2400" dirty="0"/>
              <a:t>：修改</a:t>
            </a:r>
            <a:r>
              <a:rPr lang="en-US" altLang="zh-CN" sz="2400" dirty="0"/>
              <a:t>1</a:t>
            </a:r>
            <a:r>
              <a:rPr lang="zh-CN" altLang="en-US" sz="2400" dirty="0"/>
              <a:t>条记录</a:t>
            </a:r>
            <a:endParaRPr lang="en-US" altLang="zh-CN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修改操作改进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467544" y="2348880"/>
            <a:ext cx="8195466" cy="29084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var</a:t>
            </a:r>
            <a:r>
              <a:rPr lang="en-US" altLang="zh-CN" dirty="0"/>
              <a:t> result = from u in </a:t>
            </a:r>
            <a:r>
              <a:rPr lang="en-US" altLang="zh-CN" dirty="0" err="1"/>
              <a:t>db.Students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where </a:t>
            </a:r>
            <a:r>
              <a:rPr lang="en-US" altLang="zh-CN" dirty="0" err="1"/>
              <a:t>u.Name.Equals</a:t>
            </a:r>
            <a:r>
              <a:rPr lang="en-US" altLang="zh-CN" dirty="0"/>
              <a:t>("</a:t>
            </a:r>
            <a:r>
              <a:rPr lang="zh-CN" altLang="en-US" dirty="0"/>
              <a:t>张飞</a:t>
            </a:r>
            <a:r>
              <a:rPr lang="en-US" altLang="zh-CN" dirty="0"/>
              <a:t>")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>
                <a:solidFill>
                  <a:srgbClr val="0000FF"/>
                </a:solidFill>
              </a:rPr>
              <a:t>Student </a:t>
            </a:r>
            <a:r>
              <a:rPr lang="en-US" altLang="zh-CN" dirty="0" err="1">
                <a:solidFill>
                  <a:srgbClr val="0000FF"/>
                </a:solidFill>
              </a:rPr>
              <a:t>stu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result.FirstOrDefault</a:t>
            </a:r>
            <a:r>
              <a:rPr lang="en-US" altLang="zh-CN" dirty="0">
                <a:solidFill>
                  <a:srgbClr val="0000FF"/>
                </a:solidFill>
              </a:rPr>
              <a:t>&lt;Student&gt;();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if(</a:t>
            </a:r>
            <a:r>
              <a:rPr lang="en-US" altLang="zh-CN" dirty="0" err="1"/>
              <a:t>stu</a:t>
            </a:r>
            <a:r>
              <a:rPr lang="en-US" altLang="zh-CN" dirty="0"/>
              <a:t>!=null)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</a:t>
            </a:r>
            <a:r>
              <a:rPr lang="en-US" altLang="zh-CN" dirty="0" err="1"/>
              <a:t>stu.Name</a:t>
            </a:r>
            <a:r>
              <a:rPr lang="en-US" altLang="zh-CN" dirty="0"/>
              <a:t> = "</a:t>
            </a:r>
            <a:r>
              <a:rPr lang="zh-CN" altLang="en-US" dirty="0"/>
              <a:t>诸葛亮</a:t>
            </a:r>
            <a:r>
              <a:rPr lang="en-US" altLang="zh-CN" dirty="0"/>
              <a:t>";</a:t>
            </a:r>
            <a:endParaRPr lang="zh-CN" altLang="en-US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db.SaveChanges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44520" y="3447835"/>
            <a:ext cx="175789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获得要修改的对象</a:t>
            </a:r>
            <a:endParaRPr lang="en-US" altLang="zh-CN" sz="1400" dirty="0"/>
          </a:p>
          <a:p>
            <a:pPr algn="ctr"/>
            <a:r>
              <a:rPr lang="zh-CN" altLang="en-US" sz="1400" dirty="0"/>
              <a:t>如果不存在则为</a:t>
            </a:r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7" name="任意多边形 6"/>
          <p:cNvSpPr/>
          <p:nvPr/>
        </p:nvSpPr>
        <p:spPr>
          <a:xfrm rot="21215800" flipH="1">
            <a:off x="4120614" y="3345757"/>
            <a:ext cx="2206690" cy="432156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24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修改</a:t>
            </a:r>
            <a:r>
              <a:rPr lang="en-US" altLang="zh-CN" sz="2400" dirty="0"/>
              <a:t>2</a:t>
            </a:r>
            <a:r>
              <a:rPr lang="zh-CN" altLang="en-US" sz="2400" dirty="0"/>
              <a:t>：批量修改</a:t>
            </a:r>
            <a:endParaRPr lang="en-US" altLang="zh-CN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修改操作改进</a:t>
            </a:r>
            <a:r>
              <a:rPr lang="en-US" altLang="zh-CN" sz="3200" dirty="0"/>
              <a:t>(</a:t>
            </a:r>
            <a:r>
              <a:rPr lang="zh-CN" altLang="en-US" sz="3200" dirty="0"/>
              <a:t>续</a:t>
            </a:r>
            <a:r>
              <a:rPr lang="en-US" altLang="zh-CN" sz="3200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348880"/>
            <a:ext cx="8195466" cy="3316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var</a:t>
            </a:r>
            <a:r>
              <a:rPr lang="en-US" altLang="zh-CN" dirty="0"/>
              <a:t> result = from u in </a:t>
            </a:r>
            <a:r>
              <a:rPr lang="en-US" altLang="zh-CN" dirty="0" err="1"/>
              <a:t>db.Students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where </a:t>
            </a:r>
            <a:r>
              <a:rPr lang="en-US" altLang="zh-CN" dirty="0" err="1"/>
              <a:t>u.Age</a:t>
            </a:r>
            <a:r>
              <a:rPr lang="en-US" altLang="zh-CN" dirty="0"/>
              <a:t>&lt;22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foreach</a:t>
            </a:r>
            <a:r>
              <a:rPr lang="en-US" altLang="zh-CN" dirty="0"/>
              <a:t>(Student </a:t>
            </a:r>
            <a:r>
              <a:rPr lang="en-US" altLang="zh-CN" dirty="0" err="1"/>
              <a:t>stu</a:t>
            </a:r>
            <a:r>
              <a:rPr lang="en-US" altLang="zh-CN" dirty="0"/>
              <a:t>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</a:t>
            </a:r>
            <a:r>
              <a:rPr lang="en-US" altLang="zh-CN" dirty="0" err="1"/>
              <a:t>stu.Age</a:t>
            </a:r>
            <a:r>
              <a:rPr lang="en-US" altLang="zh-CN" dirty="0"/>
              <a:t> = 30;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db.SaveChanges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7884" y="4221088"/>
            <a:ext cx="208823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使用循环方式</a:t>
            </a:r>
            <a:endParaRPr lang="en-US" altLang="zh-CN" sz="1400" dirty="0"/>
          </a:p>
          <a:p>
            <a:pPr algn="ctr"/>
            <a:r>
              <a:rPr lang="zh-CN" altLang="en-US" sz="1400" dirty="0"/>
              <a:t>修改所有查询到的记录</a:t>
            </a:r>
          </a:p>
        </p:txBody>
      </p:sp>
    </p:spTree>
    <p:extLst>
      <p:ext uri="{BB962C8B-B14F-4D97-AF65-F5344CB8AC3E}">
        <p14:creationId xmlns:p14="http://schemas.microsoft.com/office/powerpoint/2010/main" val="4075919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批量删除</a:t>
            </a:r>
            <a:r>
              <a:rPr lang="en-US" altLang="zh-CN" sz="2400" dirty="0"/>
              <a:t>(</a:t>
            </a:r>
            <a:r>
              <a:rPr lang="zh-CN" altLang="en-US" sz="2400" dirty="0"/>
              <a:t>含</a:t>
            </a:r>
            <a:r>
              <a:rPr lang="en-US" altLang="zh-CN" sz="2400" dirty="0"/>
              <a:t>1</a:t>
            </a:r>
            <a:r>
              <a:rPr lang="zh-CN" altLang="en-US" sz="2400" dirty="0"/>
              <a:t>条</a:t>
            </a:r>
            <a:r>
              <a:rPr lang="en-US" altLang="zh-CN" sz="2400" dirty="0"/>
              <a:t>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删除操作改进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467544" y="2348880"/>
            <a:ext cx="8195466" cy="3316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var</a:t>
            </a:r>
            <a:r>
              <a:rPr lang="en-US" altLang="zh-CN" dirty="0"/>
              <a:t> result = from u in </a:t>
            </a:r>
            <a:r>
              <a:rPr lang="en-US" altLang="zh-CN" dirty="0" err="1"/>
              <a:t>db.Students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where </a:t>
            </a:r>
            <a:r>
              <a:rPr lang="en-US" altLang="zh-CN" dirty="0" err="1"/>
              <a:t>u.Age</a:t>
            </a:r>
            <a:r>
              <a:rPr lang="en-US" altLang="zh-CN" dirty="0"/>
              <a:t> &gt; 30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           select u;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/>
              <a:t>foreach</a:t>
            </a:r>
            <a:r>
              <a:rPr lang="en-US" altLang="zh-CN" dirty="0"/>
              <a:t>(Student </a:t>
            </a:r>
            <a:r>
              <a:rPr lang="en-US" altLang="zh-CN" dirty="0" err="1"/>
              <a:t>stu</a:t>
            </a:r>
            <a:r>
              <a:rPr lang="en-US" altLang="zh-CN" dirty="0"/>
              <a:t> in result)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db.Students.Remove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stu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db.SaveChanges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44520" y="3447835"/>
            <a:ext cx="175789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获得要修改的对象</a:t>
            </a:r>
            <a:endParaRPr lang="en-US" altLang="zh-CN" sz="1400" dirty="0"/>
          </a:p>
          <a:p>
            <a:pPr algn="ctr"/>
            <a:r>
              <a:rPr lang="zh-CN" altLang="en-US" sz="1400" dirty="0"/>
              <a:t>如果不存在则为</a:t>
            </a:r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7" name="任意多边形 6"/>
          <p:cNvSpPr/>
          <p:nvPr/>
        </p:nvSpPr>
        <p:spPr>
          <a:xfrm rot="21215800" flipH="1">
            <a:off x="4120614" y="3345757"/>
            <a:ext cx="2206690" cy="432156"/>
          </a:xfrm>
          <a:custGeom>
            <a:avLst/>
            <a:gdLst>
              <a:gd name="connsiteX0" fmla="*/ 0 w 1936377"/>
              <a:gd name="connsiteY0" fmla="*/ 373800 h 373800"/>
              <a:gd name="connsiteX1" fmla="*/ 927847 w 1936377"/>
              <a:gd name="connsiteY1" fmla="*/ 10730 h 373800"/>
              <a:gd name="connsiteX2" fmla="*/ 1936377 w 1936377"/>
              <a:gd name="connsiteY2" fmla="*/ 131753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77" h="373800">
                <a:moveTo>
                  <a:pt x="0" y="373800"/>
                </a:moveTo>
                <a:cubicBezTo>
                  <a:pt x="302559" y="212435"/>
                  <a:pt x="605118" y="51071"/>
                  <a:pt x="927847" y="10730"/>
                </a:cubicBezTo>
                <a:cubicBezTo>
                  <a:pt x="1250576" y="-29611"/>
                  <a:pt x="1593476" y="51071"/>
                  <a:pt x="1936377" y="131753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90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EF</a:t>
            </a:r>
            <a:r>
              <a:rPr lang="zh-CN" altLang="en-US" sz="2400" dirty="0"/>
              <a:t>里主从表关联数据的各种增删改查可参考：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http://www.tuicool.com/articles/uEJrEj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主从表关联数据的操作</a:t>
            </a:r>
            <a:endParaRPr lang="en-US" altLang="zh-CN" sz="28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09210" y="605328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857553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Code First</a:t>
            </a:r>
            <a:r>
              <a:rPr lang="zh-CN" altLang="en-US" sz="2400" dirty="0"/>
              <a:t>数据迁移解决的主要问题：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/>
              <a:t>    当数据模型发生变化，如何更新数据库？（原有数据尽量保留）</a:t>
            </a:r>
            <a:endParaRPr lang="en-US" altLang="zh-CN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10.4  </a:t>
            </a:r>
            <a:r>
              <a:rPr lang="zh-CN" altLang="en-US" sz="3200" dirty="0"/>
              <a:t>数据迁移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939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命令</a:t>
            </a:r>
            <a:r>
              <a:rPr lang="en-US" altLang="zh-CN" sz="2400" dirty="0"/>
              <a:t>1</a:t>
            </a:r>
            <a:r>
              <a:rPr lang="zh-CN" altLang="en-US" sz="2400" dirty="0"/>
              <a:t>：启动</a:t>
            </a:r>
            <a:r>
              <a:rPr lang="en-US" altLang="zh-CN" sz="2400" dirty="0"/>
              <a:t>EF</a:t>
            </a:r>
            <a:r>
              <a:rPr lang="zh-CN" altLang="en-US" sz="2400" dirty="0"/>
              <a:t>数据迁移</a:t>
            </a:r>
            <a:endParaRPr lang="en-US" altLang="zh-CN" sz="24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Enable-Migrations -</a:t>
            </a:r>
            <a:r>
              <a:rPr lang="en-US" altLang="zh-CN" sz="1800" dirty="0" err="1"/>
              <a:t>ContextTypeName</a:t>
            </a:r>
            <a:r>
              <a:rPr lang="en-US" altLang="zh-CN" sz="1800" dirty="0"/>
              <a:t> </a:t>
            </a:r>
            <a:r>
              <a:rPr lang="zh-CN" altLang="en-US" sz="1800" dirty="0"/>
              <a:t>命名空间</a:t>
            </a:r>
            <a:r>
              <a:rPr lang="en-US" altLang="zh-CN" sz="1800" dirty="0"/>
              <a:t>.</a:t>
            </a:r>
            <a:r>
              <a:rPr lang="zh-CN" altLang="en-US" sz="1800" dirty="0"/>
              <a:t>上下文名称</a:t>
            </a:r>
            <a:endParaRPr lang="en-US" altLang="zh-CN" sz="18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命令</a:t>
            </a:r>
            <a:r>
              <a:rPr lang="en-US" altLang="zh-CN" sz="2400" dirty="0"/>
              <a:t>2</a:t>
            </a:r>
            <a:r>
              <a:rPr lang="zh-CN" altLang="en-US" sz="2400" dirty="0"/>
              <a:t>：创建迁移文件</a:t>
            </a:r>
            <a:endParaRPr lang="en-US" altLang="zh-CN" sz="24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Add-Migration </a:t>
            </a:r>
            <a:r>
              <a:rPr lang="zh-CN" altLang="en-US" sz="1800" dirty="0"/>
              <a:t>自定义名称</a:t>
            </a:r>
            <a:endParaRPr lang="en-US" altLang="zh-CN" sz="18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命令</a:t>
            </a:r>
            <a:r>
              <a:rPr lang="en-US" altLang="zh-CN" sz="2400" dirty="0"/>
              <a:t>3</a:t>
            </a:r>
            <a:r>
              <a:rPr lang="zh-CN" altLang="en-US" sz="2400" dirty="0"/>
              <a:t>：更新数据库</a:t>
            </a:r>
            <a:endParaRPr lang="en-US" altLang="zh-CN" sz="24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Update-Database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数据迁移常用命令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859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ORM</a:t>
            </a:r>
            <a:r>
              <a:rPr lang="zh-CN" altLang="en-US" sz="3200" dirty="0"/>
              <a:t>功能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程序员使用</a:t>
            </a:r>
            <a:r>
              <a:rPr lang="en-US" altLang="zh-CN" sz="2400" dirty="0"/>
              <a:t>ORM</a:t>
            </a:r>
            <a:r>
              <a:rPr lang="zh-CN" altLang="en-US" sz="2400" dirty="0"/>
              <a:t>简洁的</a:t>
            </a:r>
            <a:r>
              <a:rPr lang="en-US" altLang="zh-CN" sz="2400" dirty="0"/>
              <a:t>API</a:t>
            </a:r>
            <a:r>
              <a:rPr lang="zh-CN" altLang="en-US" sz="2400" dirty="0"/>
              <a:t>进行对象的读取、修改、保存、删除等操作。</a:t>
            </a:r>
            <a:r>
              <a:rPr lang="en-US" altLang="zh-CN" sz="2400" dirty="0"/>
              <a:t>ORM</a:t>
            </a:r>
            <a:r>
              <a:rPr lang="zh-CN" altLang="en-US" sz="2400" dirty="0"/>
              <a:t>则将这些面向对象的操作转换成底层的</a:t>
            </a:r>
            <a:r>
              <a:rPr lang="en-US" altLang="zh-CN" sz="2400" dirty="0"/>
              <a:t>SQL</a:t>
            </a:r>
            <a:r>
              <a:rPr lang="zh-CN" altLang="en-US" sz="2400" dirty="0"/>
              <a:t>操作。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这样应用程序不再直接访问底层的数据库，而是以面向对象的方式来操作持久化对象。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139" t="5887" r="7979" b="3006"/>
          <a:stretch/>
        </p:blipFill>
        <p:spPr>
          <a:xfrm>
            <a:off x="4699406" y="3556821"/>
            <a:ext cx="4017391" cy="30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4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2348880"/>
            <a:ext cx="5616624" cy="29084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public class Student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{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public </a:t>
            </a:r>
            <a:r>
              <a:rPr lang="en-US" altLang="zh-CN" dirty="0" err="1"/>
              <a:t>int</a:t>
            </a:r>
            <a:r>
              <a:rPr lang="en-US" altLang="zh-CN" dirty="0"/>
              <a:t> ID { get; set; }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public string Name { get; set; }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public </a:t>
            </a:r>
            <a:r>
              <a:rPr lang="en-US" altLang="zh-CN" dirty="0" err="1"/>
              <a:t>int</a:t>
            </a:r>
            <a:r>
              <a:rPr lang="en-US" altLang="zh-CN" dirty="0"/>
              <a:t> Age { get; set; }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public string Sex { get; set; }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72010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在</a:t>
            </a:r>
            <a:r>
              <a:rPr lang="en-US" altLang="zh-CN" sz="2400" dirty="0" err="1"/>
              <a:t>Student.cs</a:t>
            </a:r>
            <a:r>
              <a:rPr lang="zh-CN" altLang="en-US" sz="2400" dirty="0"/>
              <a:t>类中添加“性别”字段：</a:t>
            </a:r>
            <a:endParaRPr lang="en-US" altLang="zh-CN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数据迁移示例</a:t>
            </a:r>
            <a:endParaRPr lang="zh-CN" altLang="en-US" sz="3200" dirty="0"/>
          </a:p>
        </p:txBody>
      </p:sp>
      <p:sp>
        <p:nvSpPr>
          <p:cNvPr id="4" name="任意多边形 3"/>
          <p:cNvSpPr/>
          <p:nvPr/>
        </p:nvSpPr>
        <p:spPr>
          <a:xfrm>
            <a:off x="4854388" y="2164976"/>
            <a:ext cx="1008653" cy="2380130"/>
          </a:xfrm>
          <a:custGeom>
            <a:avLst/>
            <a:gdLst>
              <a:gd name="connsiteX0" fmla="*/ 53788 w 1008653"/>
              <a:gd name="connsiteY0" fmla="*/ 0 h 2380130"/>
              <a:gd name="connsiteX1" fmla="*/ 1008530 w 1008653"/>
              <a:gd name="connsiteY1" fmla="*/ 1048871 h 2380130"/>
              <a:gd name="connsiteX2" fmla="*/ 0 w 1008653"/>
              <a:gd name="connsiteY2" fmla="*/ 2380130 h 238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653" h="2380130">
                <a:moveTo>
                  <a:pt x="53788" y="0"/>
                </a:moveTo>
                <a:cubicBezTo>
                  <a:pt x="535641" y="326091"/>
                  <a:pt x="1017495" y="652183"/>
                  <a:pt x="1008530" y="1048871"/>
                </a:cubicBezTo>
                <a:cubicBezTo>
                  <a:pt x="999565" y="1445559"/>
                  <a:pt x="499782" y="1912844"/>
                  <a:pt x="0" y="238013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31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72010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“工具”菜单 → “库程序包管理器” → “程序包管理器控制台”</a:t>
            </a:r>
            <a:endParaRPr lang="en-US" altLang="zh-CN" sz="20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数据迁移示例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15054"/>
            <a:ext cx="7145655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527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10081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在“程序包管理器控制台”中输入命令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Enable-Migrations -</a:t>
            </a:r>
            <a:r>
              <a:rPr lang="en-US" altLang="zh-CN" sz="2000" dirty="0" err="1">
                <a:solidFill>
                  <a:srgbClr val="FF0000"/>
                </a:solidFill>
              </a:rPr>
              <a:t>ContextTypeName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TestEF.StudentDBContext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数据迁移示例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38821"/>
          <a:stretch/>
        </p:blipFill>
        <p:spPr>
          <a:xfrm>
            <a:off x="529345" y="2905199"/>
            <a:ext cx="5122775" cy="1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39553" y="4928522"/>
            <a:ext cx="410445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</a:rPr>
              <a:t>如果正确的话则显示</a:t>
            </a:r>
            <a:r>
              <a:rPr lang="en-US" altLang="zh-CN" sz="1400" dirty="0">
                <a:solidFill>
                  <a:srgbClr val="333333"/>
                </a:solidFill>
              </a:rPr>
              <a:t>"</a:t>
            </a:r>
            <a:r>
              <a:rPr lang="en-US" altLang="zh-CN" sz="1400" dirty="0"/>
              <a:t>Code First Migrations enabled for project </a:t>
            </a:r>
            <a:r>
              <a:rPr lang="en-US" altLang="zh-CN" sz="1400" dirty="0" err="1"/>
              <a:t>TestEF</a:t>
            </a:r>
            <a:r>
              <a:rPr lang="en-US" altLang="zh-CN" sz="1400" dirty="0">
                <a:solidFill>
                  <a:srgbClr val="333333"/>
                </a:solidFill>
              </a:rPr>
              <a:t>"</a:t>
            </a:r>
            <a:endParaRPr lang="zh-CN" altLang="en-US" sz="1400" dirty="0"/>
          </a:p>
        </p:txBody>
      </p:sp>
      <p:sp>
        <p:nvSpPr>
          <p:cNvPr id="6" name="任意多边形 5"/>
          <p:cNvSpPr/>
          <p:nvPr/>
        </p:nvSpPr>
        <p:spPr>
          <a:xfrm>
            <a:off x="1403648" y="4042019"/>
            <a:ext cx="605118" cy="828340"/>
          </a:xfrm>
          <a:custGeom>
            <a:avLst/>
            <a:gdLst>
              <a:gd name="connsiteX0" fmla="*/ 0 w 605118"/>
              <a:gd name="connsiteY0" fmla="*/ 0 h 753036"/>
              <a:gd name="connsiteX1" fmla="*/ 201706 w 605118"/>
              <a:gd name="connsiteY1" fmla="*/ 349624 h 753036"/>
              <a:gd name="connsiteX2" fmla="*/ 349623 w 605118"/>
              <a:gd name="connsiteY2" fmla="*/ 309283 h 753036"/>
              <a:gd name="connsiteX3" fmla="*/ 605118 w 605118"/>
              <a:gd name="connsiteY3" fmla="*/ 753036 h 7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118" h="753036">
                <a:moveTo>
                  <a:pt x="0" y="0"/>
                </a:moveTo>
                <a:cubicBezTo>
                  <a:pt x="71718" y="149038"/>
                  <a:pt x="143436" y="298077"/>
                  <a:pt x="201706" y="349624"/>
                </a:cubicBezTo>
                <a:cubicBezTo>
                  <a:pt x="259977" y="401171"/>
                  <a:pt x="282388" y="242048"/>
                  <a:pt x="349623" y="309283"/>
                </a:cubicBezTo>
                <a:cubicBezTo>
                  <a:pt x="416858" y="376518"/>
                  <a:pt x="510988" y="564777"/>
                  <a:pt x="605118" y="75303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248" y="2905199"/>
            <a:ext cx="274320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任意多边形 8"/>
          <p:cNvSpPr/>
          <p:nvPr/>
        </p:nvSpPr>
        <p:spPr>
          <a:xfrm>
            <a:off x="3886200" y="4355322"/>
            <a:ext cx="2299447" cy="1409729"/>
          </a:xfrm>
          <a:custGeom>
            <a:avLst/>
            <a:gdLst>
              <a:gd name="connsiteX0" fmla="*/ 0 w 2299447"/>
              <a:gd name="connsiteY0" fmla="*/ 995082 h 1409729"/>
              <a:gd name="connsiteX1" fmla="*/ 1008529 w 2299447"/>
              <a:gd name="connsiteY1" fmla="*/ 1358153 h 1409729"/>
              <a:gd name="connsiteX2" fmla="*/ 2299447 w 2299447"/>
              <a:gd name="connsiteY2" fmla="*/ 0 h 140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447" h="1409729">
                <a:moveTo>
                  <a:pt x="0" y="995082"/>
                </a:moveTo>
                <a:cubicBezTo>
                  <a:pt x="312644" y="1259541"/>
                  <a:pt x="625288" y="1524000"/>
                  <a:pt x="1008529" y="1358153"/>
                </a:cubicBezTo>
                <a:cubicBezTo>
                  <a:pt x="1391770" y="1192306"/>
                  <a:pt x="1845608" y="596153"/>
                  <a:pt x="2299447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3848" y="5641503"/>
            <a:ext cx="3952833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将创建</a:t>
            </a:r>
            <a:r>
              <a:rPr lang="en-US" altLang="zh-CN" sz="1400" dirty="0"/>
              <a:t>Migrations</a:t>
            </a:r>
            <a:r>
              <a:rPr lang="zh-CN" altLang="en-US" sz="1400" dirty="0"/>
              <a:t>文件夹和</a:t>
            </a:r>
            <a:r>
              <a:rPr lang="en-US" altLang="zh-CN" sz="1400" dirty="0" err="1"/>
              <a:t>Configuration.cs</a:t>
            </a:r>
            <a:r>
              <a:rPr lang="zh-CN" altLang="en-US" sz="1400" dirty="0"/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3203848" y="6010446"/>
            <a:ext cx="4392488" cy="298874"/>
          </a:xfrm>
          <a:prstGeom prst="rect">
            <a:avLst/>
          </a:prstGeom>
          <a:solidFill>
            <a:srgbClr val="EAEAEA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/>
              <a:t>Migrations</a:t>
            </a:r>
            <a:r>
              <a:rPr lang="zh-CN" altLang="en-US" sz="1400" dirty="0"/>
              <a:t>文件夹会记录每次数据迁移所发生的变化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12077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10081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在“程序包管理器控制台”中输入命令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Add-Migration </a:t>
            </a:r>
            <a:r>
              <a:rPr lang="en-US" altLang="zh-CN" sz="2000" dirty="0" err="1">
                <a:solidFill>
                  <a:srgbClr val="FF0000"/>
                </a:solidFill>
              </a:rPr>
              <a:t>AddSex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数据迁移示例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11713"/>
            <a:ext cx="2996565" cy="2818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050830" y="5569495"/>
            <a:ext cx="210623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生成的</a:t>
            </a:r>
            <a:r>
              <a:rPr lang="en-US" altLang="zh-CN" sz="1400" dirty="0" err="1"/>
              <a:t>AddSex</a:t>
            </a:r>
            <a:r>
              <a:rPr lang="zh-CN" altLang="en-US" sz="1400" dirty="0"/>
              <a:t>迁移文件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915815" y="4682992"/>
            <a:ext cx="605118" cy="828340"/>
          </a:xfrm>
          <a:custGeom>
            <a:avLst/>
            <a:gdLst>
              <a:gd name="connsiteX0" fmla="*/ 0 w 605118"/>
              <a:gd name="connsiteY0" fmla="*/ 0 h 753036"/>
              <a:gd name="connsiteX1" fmla="*/ 201706 w 605118"/>
              <a:gd name="connsiteY1" fmla="*/ 349624 h 753036"/>
              <a:gd name="connsiteX2" fmla="*/ 349623 w 605118"/>
              <a:gd name="connsiteY2" fmla="*/ 309283 h 753036"/>
              <a:gd name="connsiteX3" fmla="*/ 605118 w 605118"/>
              <a:gd name="connsiteY3" fmla="*/ 753036 h 7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118" h="753036">
                <a:moveTo>
                  <a:pt x="0" y="0"/>
                </a:moveTo>
                <a:cubicBezTo>
                  <a:pt x="71718" y="149038"/>
                  <a:pt x="143436" y="298077"/>
                  <a:pt x="201706" y="349624"/>
                </a:cubicBezTo>
                <a:cubicBezTo>
                  <a:pt x="259977" y="401171"/>
                  <a:pt x="282388" y="242048"/>
                  <a:pt x="349623" y="309283"/>
                </a:cubicBezTo>
                <a:cubicBezTo>
                  <a:pt x="416858" y="376518"/>
                  <a:pt x="510988" y="564777"/>
                  <a:pt x="605118" y="75303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88" y="3106899"/>
            <a:ext cx="4699525" cy="22041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接箭头连接符 12"/>
          <p:cNvCxnSpPr/>
          <p:nvPr/>
        </p:nvCxnSpPr>
        <p:spPr>
          <a:xfrm flipV="1">
            <a:off x="4427984" y="4178921"/>
            <a:ext cx="288032" cy="139057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56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10081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在“程序包管理器控制台”中输入命令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Update-Database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数据迁移示例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3" y="2852936"/>
            <a:ext cx="2399348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79" y="2852936"/>
            <a:ext cx="2378393" cy="3237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818124" y="5864517"/>
            <a:ext cx="792088" cy="26798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17983" y="5850745"/>
            <a:ext cx="158244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数据库实现更新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2054400" y="5472953"/>
            <a:ext cx="1734671" cy="349623"/>
          </a:xfrm>
          <a:custGeom>
            <a:avLst/>
            <a:gdLst>
              <a:gd name="connsiteX0" fmla="*/ 0 w 1734671"/>
              <a:gd name="connsiteY0" fmla="*/ 0 h 349623"/>
              <a:gd name="connsiteX1" fmla="*/ 389965 w 1734671"/>
              <a:gd name="connsiteY1" fmla="*/ 268941 h 349623"/>
              <a:gd name="connsiteX2" fmla="*/ 1277471 w 1734671"/>
              <a:gd name="connsiteY2" fmla="*/ 188259 h 349623"/>
              <a:gd name="connsiteX3" fmla="*/ 1734671 w 1734671"/>
              <a:gd name="connsiteY3" fmla="*/ 349623 h 3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671" h="349623">
                <a:moveTo>
                  <a:pt x="0" y="0"/>
                </a:moveTo>
                <a:cubicBezTo>
                  <a:pt x="88526" y="118782"/>
                  <a:pt x="177053" y="237565"/>
                  <a:pt x="389965" y="268941"/>
                </a:cubicBezTo>
                <a:cubicBezTo>
                  <a:pt x="602877" y="300317"/>
                  <a:pt x="1053353" y="174812"/>
                  <a:pt x="1277471" y="188259"/>
                </a:cubicBezTo>
                <a:cubicBezTo>
                  <a:pt x="1501589" y="201706"/>
                  <a:pt x="1618130" y="275664"/>
                  <a:pt x="1734671" y="349623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28249"/>
            <a:ext cx="3657600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任意多边形 9"/>
          <p:cNvSpPr/>
          <p:nvPr/>
        </p:nvSpPr>
        <p:spPr>
          <a:xfrm>
            <a:off x="4666129" y="4168588"/>
            <a:ext cx="3603812" cy="1815353"/>
          </a:xfrm>
          <a:custGeom>
            <a:avLst/>
            <a:gdLst>
              <a:gd name="connsiteX0" fmla="*/ 0 w 3603812"/>
              <a:gd name="connsiteY0" fmla="*/ 1815353 h 1815353"/>
              <a:gd name="connsiteX1" fmla="*/ 2151530 w 3603812"/>
              <a:gd name="connsiteY1" fmla="*/ 1062318 h 1815353"/>
              <a:gd name="connsiteX2" fmla="*/ 3603812 w 3603812"/>
              <a:gd name="connsiteY2" fmla="*/ 0 h 181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3812" h="1815353">
                <a:moveTo>
                  <a:pt x="0" y="1815353"/>
                </a:moveTo>
                <a:cubicBezTo>
                  <a:pt x="775447" y="1590115"/>
                  <a:pt x="1550895" y="1364877"/>
                  <a:pt x="2151530" y="1062318"/>
                </a:cubicBezTo>
                <a:cubicBezTo>
                  <a:pt x="2752165" y="759759"/>
                  <a:pt x="3177988" y="379879"/>
                  <a:pt x="3603812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68035" y="4783533"/>
            <a:ext cx="158244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原有数据保留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866365" y="605328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</a:rPr>
              <a:t>完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6293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ADO.NET EF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ADO.NET EF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ADO.NET  Entity Framework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ADO.NET EF</a:t>
            </a:r>
            <a:r>
              <a:rPr lang="zh-CN" altLang="en-US" sz="2400" dirty="0"/>
              <a:t>是微软开发的基于</a:t>
            </a:r>
            <a:r>
              <a:rPr lang="en-US" altLang="zh-CN" sz="2400" dirty="0"/>
              <a:t>ADO.NET</a:t>
            </a:r>
            <a:r>
              <a:rPr lang="zh-CN" altLang="en-US" sz="2400" dirty="0"/>
              <a:t>的</a:t>
            </a:r>
            <a:r>
              <a:rPr lang="en-US" altLang="zh-CN" sz="2400" dirty="0"/>
              <a:t>ORM</a:t>
            </a:r>
            <a:r>
              <a:rPr lang="zh-CN" altLang="en-US" sz="2400" dirty="0"/>
              <a:t>框架。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4112520" cy="3917429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5440222" y="4365104"/>
            <a:ext cx="3452258" cy="1107712"/>
          </a:xfrm>
          <a:prstGeom prst="cloudCallout">
            <a:avLst>
              <a:gd name="adj1" fmla="val -76044"/>
              <a:gd name="adj2" fmla="val 7489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ADO.NET</a:t>
            </a:r>
            <a:r>
              <a:rPr lang="zh-CN" altLang="en-US" sz="1400" dirty="0">
                <a:solidFill>
                  <a:schemeClr val="tx1"/>
                </a:solidFill>
              </a:rPr>
              <a:t>是</a:t>
            </a:r>
            <a:r>
              <a:rPr lang="en-US" altLang="zh-CN" sz="1400" dirty="0">
                <a:solidFill>
                  <a:schemeClr val="tx1"/>
                </a:solidFill>
              </a:rPr>
              <a:t>.NET</a:t>
            </a:r>
            <a:r>
              <a:rPr lang="zh-CN" altLang="en-US" sz="1400" dirty="0">
                <a:solidFill>
                  <a:schemeClr val="tx1"/>
                </a:solidFill>
              </a:rPr>
              <a:t>环境中优先使用的数据访问接口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9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EF</a:t>
            </a:r>
            <a:r>
              <a:rPr lang="zh-CN" altLang="en-US" sz="3200" dirty="0"/>
              <a:t>技术优势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支持多种数据库（</a:t>
            </a:r>
            <a:r>
              <a:rPr lang="en-US" altLang="zh-CN" sz="2400" dirty="0"/>
              <a:t>SQL Server</a:t>
            </a:r>
            <a:r>
              <a:rPr lang="zh-CN" altLang="en-US" sz="2400" dirty="0"/>
              <a:t>、</a:t>
            </a:r>
            <a:r>
              <a:rPr lang="en-US" altLang="zh-CN" sz="2400" dirty="0"/>
              <a:t>Oracle</a:t>
            </a:r>
            <a:r>
              <a:rPr lang="zh-CN" altLang="en-US" sz="2400" dirty="0"/>
              <a:t>、</a:t>
            </a:r>
            <a:r>
              <a:rPr lang="en-US" altLang="zh-CN" sz="2400" dirty="0"/>
              <a:t>DB2</a:t>
            </a:r>
            <a:r>
              <a:rPr lang="zh-CN" altLang="en-US" sz="2400" dirty="0"/>
              <a:t>等）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强劲的映射引擎，能很好地支持存储过程；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提供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集成工具，进行可视化操作；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能够与</a:t>
            </a:r>
            <a:r>
              <a:rPr lang="en-US" altLang="zh-CN" sz="2400" dirty="0"/>
              <a:t>ASP.NET</a:t>
            </a:r>
            <a:r>
              <a:rPr lang="zh-CN" altLang="en-US" sz="2400" dirty="0"/>
              <a:t>，</a:t>
            </a:r>
            <a:r>
              <a:rPr lang="en-US" altLang="zh-CN" sz="2400" dirty="0"/>
              <a:t>WPF</a:t>
            </a:r>
            <a:r>
              <a:rPr lang="zh-CN" altLang="en-US" sz="2400" dirty="0"/>
              <a:t>，</a:t>
            </a:r>
            <a:r>
              <a:rPr lang="en-US" altLang="zh-CN" sz="2400" dirty="0"/>
              <a:t>WCF Data Services</a:t>
            </a:r>
            <a:r>
              <a:rPr lang="zh-CN" altLang="en-US" sz="2400" dirty="0"/>
              <a:t>等进行很好的集成；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提供</a:t>
            </a:r>
            <a:r>
              <a:rPr lang="en-US" altLang="zh-CN" sz="2400" dirty="0"/>
              <a:t>LINQ</a:t>
            </a:r>
            <a:r>
              <a:rPr lang="zh-CN" altLang="en-US" sz="2400" dirty="0"/>
              <a:t>查询数据库。</a:t>
            </a:r>
          </a:p>
        </p:txBody>
      </p:sp>
    </p:spTree>
    <p:extLst>
      <p:ext uri="{BB962C8B-B14F-4D97-AF65-F5344CB8AC3E}">
        <p14:creationId xmlns:p14="http://schemas.microsoft.com/office/powerpoint/2010/main" val="410997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LINQ</a:t>
            </a:r>
            <a:r>
              <a:rPr lang="zh-CN" altLang="en-US" sz="3200" dirty="0"/>
              <a:t>：语言集成查询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LINQ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Language Integrated Query</a:t>
            </a:r>
            <a:endParaRPr lang="zh-CN" altLang="en-US" sz="24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475538" y="605328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55" y="2492896"/>
            <a:ext cx="3712391" cy="3052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348880"/>
            <a:ext cx="4521601" cy="25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kern="0" dirty="0"/>
              <a:t>LINQ</a:t>
            </a:r>
            <a:r>
              <a:rPr lang="zh-CN" altLang="en-US" sz="2400" kern="0" dirty="0"/>
              <a:t>提供了</a:t>
            </a:r>
            <a:r>
              <a:rPr lang="en-US" altLang="zh-CN" sz="2400" kern="0" dirty="0"/>
              <a:t>C#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VB</a:t>
            </a:r>
            <a:r>
              <a:rPr lang="zh-CN" altLang="en-US" sz="2400" kern="0" dirty="0"/>
              <a:t>语言查询语法，以与查询数据库相同的方式来查询内存数据，可以使用相同的语法来访问不同的数据源。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327106"/>
            <a:ext cx="3896475" cy="21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7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10.2  EF Code First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Code First</a:t>
            </a:r>
            <a:r>
              <a:rPr lang="zh-CN" altLang="en-US" sz="2400" dirty="0"/>
              <a:t>是</a:t>
            </a:r>
            <a:r>
              <a:rPr lang="en-US" altLang="zh-CN" sz="2400" dirty="0"/>
              <a:t>EF</a:t>
            </a:r>
            <a:r>
              <a:rPr lang="zh-CN" altLang="en-US" sz="2400" dirty="0"/>
              <a:t>提供的一种新的编程模型。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通过</a:t>
            </a:r>
            <a:r>
              <a:rPr lang="en-US" altLang="zh-CN" sz="2400" dirty="0"/>
              <a:t>Code First</a:t>
            </a:r>
            <a:r>
              <a:rPr lang="zh-CN" altLang="en-US" sz="2400" dirty="0"/>
              <a:t>可以在还没有建立数据库的情况下就开始编码，即先在程序中建立要映射到数据库的实体结构，然后</a:t>
            </a:r>
            <a:r>
              <a:rPr lang="en-US" altLang="zh-CN" sz="2400" dirty="0"/>
              <a:t>EF</a:t>
            </a:r>
            <a:r>
              <a:rPr lang="zh-CN" altLang="en-US" sz="2400" dirty="0"/>
              <a:t>可以根据实体结构生成所对应的数据库。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048596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ASP.NET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66"/>
      </a:hlink>
      <a:folHlink>
        <a:srgbClr val="CCCCE6"/>
      </a:folHlink>
    </a:clrScheme>
    <a:fontScheme name="ASP.NE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P.NE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000066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16943</TotalTime>
  <Words>4324</Words>
  <Application>Microsoft Office PowerPoint</Application>
  <PresentationFormat>全屏显示(4:3)</PresentationFormat>
  <Paragraphs>506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黑体</vt:lpstr>
      <vt:lpstr>Arial</vt:lpstr>
      <vt:lpstr>Arial Black</vt:lpstr>
      <vt:lpstr>Times New Roman</vt:lpstr>
      <vt:lpstr>Wingdings</vt:lpstr>
      <vt:lpstr>课件模板</vt:lpstr>
      <vt:lpstr>ADO.NET EF和Linq</vt:lpstr>
      <vt:lpstr>第10章  ADO.NET EF和Linq</vt:lpstr>
      <vt:lpstr>10.1  基本概念</vt:lpstr>
      <vt:lpstr>ORM：对象关系映射</vt:lpstr>
      <vt:lpstr>ORM功能</vt:lpstr>
      <vt:lpstr>ADO.NET EF</vt:lpstr>
      <vt:lpstr>EF技术优势</vt:lpstr>
      <vt:lpstr>LINQ：语言集成查询</vt:lpstr>
      <vt:lpstr>10.2  EF Code First</vt:lpstr>
      <vt:lpstr>EF Code First示例</vt:lpstr>
      <vt:lpstr>添加业务类</vt:lpstr>
      <vt:lpstr>PowerPoint 演示文稿</vt:lpstr>
      <vt:lpstr>添加数据库上下文类</vt:lpstr>
      <vt:lpstr>Student.cs完整代码如下：</vt:lpstr>
      <vt:lpstr>using System.Data.Entity; 无法引用问题的解决</vt:lpstr>
      <vt:lpstr>using System.Data.Entity; 无法引用问题的解决(续)</vt:lpstr>
      <vt:lpstr>配置数据库连接（很重要）</vt:lpstr>
      <vt:lpstr>测试程序</vt:lpstr>
      <vt:lpstr>运行TestEF项目</vt:lpstr>
      <vt:lpstr>查看数据库</vt:lpstr>
      <vt:lpstr>对比业务类和自动生成的数据库业务表</vt:lpstr>
      <vt:lpstr>补充：EF Code First默认规则</vt:lpstr>
      <vt:lpstr>10.3  EF增删改查</vt:lpstr>
      <vt:lpstr>Linq查询操作</vt:lpstr>
      <vt:lpstr>Linq查询示例</vt:lpstr>
      <vt:lpstr>Linq查询操作</vt:lpstr>
      <vt:lpstr>Linq查询操作</vt:lpstr>
      <vt:lpstr>Linq查询操作</vt:lpstr>
      <vt:lpstr>Linq查询操作</vt:lpstr>
      <vt:lpstr>Linq查询操作</vt:lpstr>
      <vt:lpstr>Linq查询操作</vt:lpstr>
      <vt:lpstr>Linq查询操作</vt:lpstr>
      <vt:lpstr>Linq查询操作</vt:lpstr>
      <vt:lpstr>补充：关于First和FirstOrDefault的说明</vt:lpstr>
      <vt:lpstr>补充：</vt:lpstr>
      <vt:lpstr>Linq查询操作</vt:lpstr>
      <vt:lpstr>Linq查询操作</vt:lpstr>
      <vt:lpstr>Linq查询操作</vt:lpstr>
      <vt:lpstr>Linq查询操作</vt:lpstr>
      <vt:lpstr>PowerPoint 演示文稿</vt:lpstr>
      <vt:lpstr>查询11：联合查询示例(续)</vt:lpstr>
      <vt:lpstr>查询11：联合查询示例(续)</vt:lpstr>
      <vt:lpstr>PowerPoint 演示文稿</vt:lpstr>
      <vt:lpstr>修改操作改进</vt:lpstr>
      <vt:lpstr>修改操作改进(续)</vt:lpstr>
      <vt:lpstr>删除操作改进</vt:lpstr>
      <vt:lpstr>主从表关联数据的操作</vt:lpstr>
      <vt:lpstr>10.4  数据迁移</vt:lpstr>
      <vt:lpstr>数据迁移常用命令</vt:lpstr>
      <vt:lpstr>数据迁移示例</vt:lpstr>
      <vt:lpstr>数据迁移示例</vt:lpstr>
      <vt:lpstr>数据迁移示例</vt:lpstr>
      <vt:lpstr>数据迁移示例</vt:lpstr>
      <vt:lpstr>数据迁移示例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程序设计</dc:title>
  <cp:lastModifiedBy>ZHOU ZHIZHAO</cp:lastModifiedBy>
  <cp:revision>4635</cp:revision>
  <dcterms:created xsi:type="dcterms:W3CDTF">2004-09-05T12:24:12Z</dcterms:created>
  <dcterms:modified xsi:type="dcterms:W3CDTF">2020-12-15T14:34:03Z</dcterms:modified>
</cp:coreProperties>
</file>