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6"/>
  </p:notesMasterIdLst>
  <p:sldIdLst>
    <p:sldId id="302" r:id="rId2"/>
    <p:sldId id="479" r:id="rId3"/>
    <p:sldId id="480" r:id="rId4"/>
    <p:sldId id="483" r:id="rId5"/>
    <p:sldId id="484" r:id="rId6"/>
    <p:sldId id="485" r:id="rId7"/>
    <p:sldId id="486" r:id="rId8"/>
    <p:sldId id="487" r:id="rId9"/>
    <p:sldId id="488" r:id="rId10"/>
    <p:sldId id="489" r:id="rId11"/>
    <p:sldId id="490" r:id="rId12"/>
    <p:sldId id="491" r:id="rId13"/>
    <p:sldId id="492" r:id="rId14"/>
    <p:sldId id="493" r:id="rId15"/>
    <p:sldId id="494" r:id="rId16"/>
    <p:sldId id="495" r:id="rId17"/>
    <p:sldId id="496" r:id="rId18"/>
    <p:sldId id="497" r:id="rId19"/>
    <p:sldId id="498" r:id="rId20"/>
    <p:sldId id="499" r:id="rId21"/>
    <p:sldId id="500" r:id="rId22"/>
    <p:sldId id="501" r:id="rId23"/>
    <p:sldId id="502" r:id="rId24"/>
    <p:sldId id="503" r:id="rId25"/>
    <p:sldId id="504" r:id="rId26"/>
    <p:sldId id="505" r:id="rId27"/>
    <p:sldId id="506" r:id="rId28"/>
    <p:sldId id="507" r:id="rId29"/>
    <p:sldId id="508" r:id="rId30"/>
    <p:sldId id="509" r:id="rId31"/>
    <p:sldId id="510" r:id="rId32"/>
    <p:sldId id="511" r:id="rId33"/>
    <p:sldId id="512" r:id="rId34"/>
    <p:sldId id="513" r:id="rId35"/>
    <p:sldId id="514" r:id="rId36"/>
    <p:sldId id="515" r:id="rId37"/>
    <p:sldId id="516" r:id="rId38"/>
    <p:sldId id="517" r:id="rId39"/>
    <p:sldId id="518" r:id="rId40"/>
    <p:sldId id="519" r:id="rId41"/>
    <p:sldId id="520" r:id="rId42"/>
    <p:sldId id="521" r:id="rId43"/>
    <p:sldId id="522" r:id="rId44"/>
    <p:sldId id="523" r:id="rId45"/>
    <p:sldId id="524" r:id="rId46"/>
    <p:sldId id="555" r:id="rId47"/>
    <p:sldId id="556" r:id="rId48"/>
    <p:sldId id="557" r:id="rId49"/>
    <p:sldId id="558" r:id="rId50"/>
    <p:sldId id="559" r:id="rId51"/>
    <p:sldId id="560" r:id="rId52"/>
    <p:sldId id="561" r:id="rId53"/>
    <p:sldId id="562" r:id="rId54"/>
    <p:sldId id="465" r:id="rId55"/>
    <p:sldId id="466" r:id="rId56"/>
    <p:sldId id="467" r:id="rId57"/>
    <p:sldId id="469" r:id="rId58"/>
    <p:sldId id="468" r:id="rId59"/>
    <p:sldId id="472" r:id="rId60"/>
    <p:sldId id="473" r:id="rId61"/>
    <p:sldId id="471" r:id="rId62"/>
    <p:sldId id="470" r:id="rId63"/>
    <p:sldId id="474" r:id="rId64"/>
    <p:sldId id="477" r:id="rId65"/>
  </p:sldIdLst>
  <p:sldSz cx="9144000" cy="6858000" type="screen4x3"/>
  <p:notesSz cx="6858000" cy="9144000"/>
  <p:defaultTextStyle>
    <a:defPPr>
      <a:defRPr lang="zh-CN"/>
    </a:defPPr>
    <a:lvl1pPr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7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00FF"/>
    <a:srgbClr val="CCFFFF"/>
    <a:srgbClr val="FF0000"/>
    <a:srgbClr val="FFCCCC"/>
    <a:srgbClr val="EFEFF7"/>
    <a:srgbClr val="EFEF93"/>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9211" autoAdjust="0"/>
  </p:normalViewPr>
  <p:slideViewPr>
    <p:cSldViewPr>
      <p:cViewPr varScale="1">
        <p:scale>
          <a:sx n="86" d="100"/>
          <a:sy n="86" d="100"/>
        </p:scale>
        <p:origin x="1354" y="62"/>
      </p:cViewPr>
      <p:guideLst>
        <p:guide orient="horz" pos="217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vl1pPr>
          </a:lstStyle>
          <a:p>
            <a:pPr>
              <a:defRPr/>
            </a:pPr>
            <a:fld id="{FDDD1552-DE24-4B13-8835-F0570B8DF01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C409B4F-D542-4C20-BB05-FE58EB801536}" type="slidenum">
              <a:rPr lang="en-US" altLang="zh-CN" smtClean="0"/>
              <a:pPr>
                <a:spcBef>
                  <a:spcPct val="0"/>
                </a:spcBef>
              </a:pPr>
              <a:t>1</a:t>
            </a:fld>
            <a:endParaRPr lang="en-US" altLang="zh-CN"/>
          </a:p>
        </p:txBody>
      </p:sp>
      <p:sp>
        <p:nvSpPr>
          <p:cNvPr id="5123" name="Rectangle 2"/>
          <p:cNvSpPr>
            <a:spLocks noGrp="1" noRot="1" noChangeAspect="1" noChangeArrowheads="1" noTextEdit="1"/>
          </p:cNvSpPr>
          <p:nvPr>
            <p:ph type="sldImg"/>
          </p:nvPr>
        </p:nvSpPr>
        <p:spPr/>
      </p:sp>
      <p:sp>
        <p:nvSpPr>
          <p:cNvPr id="5124"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0"/>
            <a:ext cx="3505200" cy="685800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5" name="Rectangle 4"/>
          <p:cNvSpPr>
            <a:spLocks noChangeArrowheads="1"/>
          </p:cNvSpPr>
          <p:nvPr userDrawn="1"/>
        </p:nvSpPr>
        <p:spPr bwMode="hidden">
          <a:xfrm>
            <a:off x="1716088" y="2174875"/>
            <a:ext cx="7427912" cy="1744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grpSp>
        <p:nvGrpSpPr>
          <p:cNvPr id="6" name="Group 5"/>
          <p:cNvGrpSpPr/>
          <p:nvPr userDrawn="1"/>
        </p:nvGrpSpPr>
        <p:grpSpPr bwMode="auto">
          <a:xfrm>
            <a:off x="0" y="1744663"/>
            <a:ext cx="2867025" cy="2174875"/>
            <a:chOff x="0" y="672"/>
            <a:chExt cx="1806" cy="1989"/>
          </a:xfrm>
        </p:grpSpPr>
        <p:sp>
          <p:nvSpPr>
            <p:cNvPr id="7"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8"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9" name="Rectangle 8"/>
            <p:cNvSpPr>
              <a:spLocks noChangeArrowheads="1"/>
            </p:cNvSpPr>
            <p:nvPr userDrawn="1"/>
          </p:nvSpPr>
          <p:spPr bwMode="auto">
            <a:xfrm>
              <a:off x="1437" y="672"/>
              <a:ext cx="369" cy="401"/>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0"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1"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2" name="Rectangle 11"/>
            <p:cNvSpPr>
              <a:spLocks noChangeArrowheads="1"/>
            </p:cNvSpPr>
            <p:nvPr userDrawn="1"/>
          </p:nvSpPr>
          <p:spPr bwMode="auto">
            <a:xfrm>
              <a:off x="719" y="1465"/>
              <a:ext cx="368" cy="39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3" name="Rectangle 12"/>
            <p:cNvSpPr>
              <a:spLocks noChangeArrowheads="1"/>
            </p:cNvSpPr>
            <p:nvPr userDrawn="1"/>
          </p:nvSpPr>
          <p:spPr bwMode="auto">
            <a:xfrm>
              <a:off x="0" y="1465"/>
              <a:ext cx="367" cy="39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4" name="Rectangle 13"/>
            <p:cNvSpPr>
              <a:spLocks noChangeArrowheads="1"/>
            </p:cNvSpPr>
            <p:nvPr userDrawn="1"/>
          </p:nvSpPr>
          <p:spPr bwMode="auto">
            <a:xfrm>
              <a:off x="1081" y="1465"/>
              <a:ext cx="362" cy="39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5" name="Rectangle 14"/>
            <p:cNvSpPr>
              <a:spLocks noChangeArrowheads="1"/>
            </p:cNvSpPr>
            <p:nvPr userDrawn="1"/>
          </p:nvSpPr>
          <p:spPr bwMode="auto">
            <a:xfrm>
              <a:off x="361" y="1857"/>
              <a:ext cx="363" cy="40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6" name="Rectangle 15"/>
            <p:cNvSpPr>
              <a:spLocks noChangeArrowheads="1"/>
            </p:cNvSpPr>
            <p:nvPr userDrawn="1"/>
          </p:nvSpPr>
          <p:spPr bwMode="auto">
            <a:xfrm>
              <a:off x="719" y="1857"/>
              <a:ext cx="368" cy="4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grpSp>
      <p:sp>
        <p:nvSpPr>
          <p:cNvPr id="30" name="Rectangle 19"/>
          <p:cNvSpPr>
            <a:spLocks noGrp="1" noChangeArrowheads="1"/>
          </p:cNvSpPr>
          <p:nvPr>
            <p:ph type="ctrTitle"/>
          </p:nvPr>
        </p:nvSpPr>
        <p:spPr>
          <a:xfrm>
            <a:off x="2971800" y="1828800"/>
            <a:ext cx="6019800" cy="2209800"/>
          </a:xfrm>
        </p:spPr>
        <p:txBody>
          <a:bodyPr/>
          <a:lstStyle>
            <a:lvl1pPr>
              <a:defRPr sz="4200">
                <a:solidFill>
                  <a:srgbClr val="FFFFFF"/>
                </a:solidFill>
              </a:defRPr>
            </a:lvl1pPr>
          </a:lstStyle>
          <a:p>
            <a:r>
              <a:rPr lang="zh-CN" altLang="en-US"/>
              <a:t>单击此处编辑母版标题样式</a:t>
            </a:r>
          </a:p>
        </p:txBody>
      </p:sp>
      <p:sp>
        <p:nvSpPr>
          <p:cNvPr id="31"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000"/>
            </a:lvl1pPr>
          </a:lstStyle>
          <a:p>
            <a:r>
              <a:rPr lang="zh-CN" altLang="en-US"/>
              <a:t>单击此处编辑母版副标题样式</a:t>
            </a:r>
          </a:p>
        </p:txBody>
      </p:sp>
    </p:spTree>
  </p:cSld>
  <p:clrMapOvr>
    <a:masterClrMapping/>
  </p:clrMapOvr>
  <p:transition>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836613"/>
            <a:ext cx="8229600" cy="648171"/>
          </a:xfr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836613"/>
            <a:ext cx="2057400" cy="52562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836613"/>
            <a:ext cx="6019800" cy="52562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836613"/>
            <a:ext cx="8229600" cy="5256212"/>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7544" y="692697"/>
            <a:ext cx="8229600" cy="648072"/>
          </a:xfrm>
        </p:spPr>
        <p:txBody>
          <a:bodyPr/>
          <a:lstStyle/>
          <a:p>
            <a:r>
              <a:rPr lang="zh-CN" altLang="en-US" dirty="0"/>
              <a:t>单击此处编辑母版标题样式</a:t>
            </a:r>
          </a:p>
        </p:txBody>
      </p:sp>
      <p:sp>
        <p:nvSpPr>
          <p:cNvPr id="3" name="表格占位符 2"/>
          <p:cNvSpPr>
            <a:spLocks noGrp="1"/>
          </p:cNvSpPr>
          <p:nvPr>
            <p:ph type="tbl" idx="1"/>
          </p:nvPr>
        </p:nvSpPr>
        <p:spPr>
          <a:xfrm>
            <a:off x="457200" y="1981200"/>
            <a:ext cx="8229600" cy="4111625"/>
          </a:xfrm>
        </p:spPr>
        <p:txBody>
          <a:bodyPr/>
          <a:lstStyle/>
          <a:p>
            <a:pPr lvl="0"/>
            <a:endParaRPr lang="zh-CN" altLang="en-US" noProof="0"/>
          </a:p>
        </p:txBody>
      </p:sp>
    </p:spTree>
  </p:cSld>
  <p:clrMapOvr>
    <a:masterClrMapping/>
  </p:clrMapOvr>
  <p:transition>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836613"/>
            <a:ext cx="8229600" cy="576163"/>
          </a:xfrm>
        </p:spPr>
        <p:txBody>
          <a:bodyPr/>
          <a:lstStyle/>
          <a:p>
            <a:r>
              <a:rPr lang="zh-CN" altLang="en-US"/>
              <a:t>单击此处编辑母版标题样式</a:t>
            </a:r>
          </a:p>
        </p:txBody>
      </p:sp>
    </p:spTree>
  </p:cSld>
  <p:clrMapOvr>
    <a:masterClrMapping/>
  </p:clrMapOvr>
  <p:transition>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solidFill>
          <a:schemeClr val="bg1"/>
        </a:solidFill>
        <a:effectLst/>
      </p:bgPr>
    </p:bg>
    <p:spTree>
      <p:nvGrpSpPr>
        <p:cNvPr id="1" name=""/>
        <p:cNvGrpSpPr/>
        <p:nvPr/>
      </p:nvGrpSpPr>
      <p:grpSpPr>
        <a:xfrm>
          <a:off x="0" y="0"/>
          <a:ext cx="0" cy="0"/>
          <a:chOff x="0" y="0"/>
          <a:chExt cx="0" cy="0"/>
        </a:xfrm>
      </p:grpSpPr>
      <p:grpSp>
        <p:nvGrpSpPr>
          <p:cNvPr id="1026" name="Group 4"/>
          <p:cNvGrpSpPr/>
          <p:nvPr/>
        </p:nvGrpSpPr>
        <p:grpSpPr bwMode="auto">
          <a:xfrm>
            <a:off x="0" y="0"/>
            <a:ext cx="8893175" cy="908050"/>
            <a:chOff x="0" y="0"/>
            <a:chExt cx="5760" cy="344"/>
          </a:xfrm>
        </p:grpSpPr>
        <p:sp>
          <p:nvSpPr>
            <p:cNvPr id="102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3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r" eaLnBrk="1" hangingPunct="1">
                <a:defRPr/>
              </a:pPr>
              <a:r>
                <a:rPr lang="en-US" altLang="zh-CN" sz="2400">
                  <a:ea typeface="黑体" panose="02010600030101010101" pitchFamily="49" charset="-122"/>
                </a:rPr>
                <a:t>.NET</a:t>
              </a:r>
              <a:r>
                <a:rPr lang="zh-CN" altLang="en-US" sz="2400">
                  <a:ea typeface="黑体" panose="02010600030101010101" pitchFamily="49" charset="-122"/>
                </a:rPr>
                <a:t>架构</a:t>
              </a:r>
              <a:endParaRPr lang="zh-CN" altLang="en-US" sz="2400">
                <a:latin typeface="Times New Roman" panose="02020603050405020304" pitchFamily="18" charset="0"/>
              </a:endParaRPr>
            </a:p>
          </p:txBody>
        </p:sp>
        <p:sp>
          <p:nvSpPr>
            <p:cNvPr id="1031"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1800">
                <a:solidFill>
                  <a:schemeClr val="hlink"/>
                </a:solidFill>
              </a:endParaRPr>
            </a:p>
          </p:txBody>
        </p:sp>
        <p:sp>
          <p:nvSpPr>
            <p:cNvPr id="1032" name="Rectangle 8"/>
            <p:cNvSpPr>
              <a:spLocks noChangeArrowheads="1"/>
            </p:cNvSpPr>
            <p:nvPr/>
          </p:nvSpPr>
          <p:spPr bwMode="auto">
            <a:xfrm>
              <a:off x="345" y="0"/>
              <a:ext cx="77"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1800">
                <a:solidFill>
                  <a:schemeClr val="hlink"/>
                </a:solidFill>
              </a:endParaRPr>
            </a:p>
          </p:txBody>
        </p:sp>
        <p:sp>
          <p:nvSpPr>
            <p:cNvPr id="1033" name="Rectangle 9"/>
            <p:cNvSpPr>
              <a:spLocks noChangeArrowheads="1"/>
            </p:cNvSpPr>
            <p:nvPr/>
          </p:nvSpPr>
          <p:spPr bwMode="auto">
            <a:xfrm>
              <a:off x="345" y="85"/>
              <a:ext cx="77"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1800">
                <a:solidFill>
                  <a:schemeClr val="accent2"/>
                </a:solidFill>
              </a:endParaRPr>
            </a:p>
          </p:txBody>
        </p:sp>
        <p:sp>
          <p:nvSpPr>
            <p:cNvPr id="1034"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1800">
                <a:solidFill>
                  <a:schemeClr val="hlink"/>
                </a:solidFill>
              </a:endParaRPr>
            </a:p>
          </p:txBody>
        </p:sp>
        <p:sp>
          <p:nvSpPr>
            <p:cNvPr id="1035" name="Rectangle 11"/>
            <p:cNvSpPr>
              <a:spLocks noChangeArrowheads="1"/>
            </p:cNvSpPr>
            <p:nvPr/>
          </p:nvSpPr>
          <p:spPr bwMode="auto">
            <a:xfrm>
              <a:off x="83" y="86"/>
              <a:ext cx="81"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036"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1800">
                <a:solidFill>
                  <a:schemeClr val="accent2"/>
                </a:solidFill>
              </a:endParaRPr>
            </a:p>
          </p:txBody>
        </p:sp>
        <p:sp>
          <p:nvSpPr>
            <p:cNvPr id="1037"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1800">
                <a:solidFill>
                  <a:schemeClr val="accent2"/>
                </a:solidFill>
              </a:endParaRPr>
            </a:p>
          </p:txBody>
        </p:sp>
      </p:grpSp>
      <p:sp>
        <p:nvSpPr>
          <p:cNvPr id="1027" name="Rectangle 14"/>
          <p:cNvSpPr>
            <a:spLocks noGrp="1" noChangeArrowheads="1"/>
          </p:cNvSpPr>
          <p:nvPr>
            <p:ph type="title"/>
          </p:nvPr>
        </p:nvSpPr>
        <p:spPr bwMode="auto">
          <a:xfrm>
            <a:off x="457200" y="836613"/>
            <a:ext cx="8229600" cy="57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
        <p:nvSpPr>
          <p:cNvPr id="1028" name="Rectangle 15"/>
          <p:cNvSpPr>
            <a:spLocks noGrp="1" noChangeArrowheads="1"/>
          </p:cNvSpPr>
          <p:nvPr>
            <p:ph type="body" idx="1"/>
          </p:nvPr>
        </p:nvSpPr>
        <p:spPr bwMode="auto">
          <a:xfrm>
            <a:off x="457200" y="1981200"/>
            <a:ext cx="8229600" cy="411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randomBar dir="vert"/>
  </p:transition>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panose="020B0604020202020204" pitchFamily="34" charset="0"/>
          <a:ea typeface="黑体" panose="02010600030101010101" pitchFamily="49" charset="-122"/>
        </a:defRPr>
      </a:lvl2pPr>
      <a:lvl3pPr algn="l" rtl="0" eaLnBrk="0" fontAlgn="base" hangingPunct="0">
        <a:spcBef>
          <a:spcPct val="0"/>
        </a:spcBef>
        <a:spcAft>
          <a:spcPct val="0"/>
        </a:spcAft>
        <a:defRPr sz="3200">
          <a:solidFill>
            <a:schemeClr val="tx1"/>
          </a:solidFill>
          <a:latin typeface="Arial" panose="020B0604020202020204" pitchFamily="34" charset="0"/>
          <a:ea typeface="黑体" panose="02010600030101010101" pitchFamily="49" charset="-122"/>
        </a:defRPr>
      </a:lvl3pPr>
      <a:lvl4pPr algn="l" rtl="0" eaLnBrk="0" fontAlgn="base" hangingPunct="0">
        <a:spcBef>
          <a:spcPct val="0"/>
        </a:spcBef>
        <a:spcAft>
          <a:spcPct val="0"/>
        </a:spcAft>
        <a:defRPr sz="3200">
          <a:solidFill>
            <a:schemeClr val="tx1"/>
          </a:solidFill>
          <a:latin typeface="Arial" panose="020B0604020202020204" pitchFamily="34" charset="0"/>
          <a:ea typeface="黑体" panose="02010600030101010101" pitchFamily="49" charset="-122"/>
        </a:defRPr>
      </a:lvl4pPr>
      <a:lvl5pPr algn="l" rtl="0" eaLnBrk="0" fontAlgn="base" hangingPunct="0">
        <a:spcBef>
          <a:spcPct val="0"/>
        </a:spcBef>
        <a:spcAft>
          <a:spcPct val="0"/>
        </a:spcAft>
        <a:defRPr sz="3200">
          <a:solidFill>
            <a:schemeClr val="tx1"/>
          </a:solidFill>
          <a:latin typeface="Arial" panose="020B0604020202020204" pitchFamily="34" charset="0"/>
          <a:ea typeface="黑体" panose="02010600030101010101" pitchFamily="49" charset="-122"/>
        </a:defRPr>
      </a:lvl5pPr>
      <a:lvl6pPr marL="457200" algn="l" rtl="0" fontAlgn="base">
        <a:spcBef>
          <a:spcPct val="0"/>
        </a:spcBef>
        <a:spcAft>
          <a:spcPct val="0"/>
        </a:spcAft>
        <a:defRPr sz="3200">
          <a:solidFill>
            <a:schemeClr val="tx1"/>
          </a:solidFill>
          <a:latin typeface="Arial" panose="020B0604020202020204" pitchFamily="34" charset="0"/>
          <a:ea typeface="黑体" panose="02010600030101010101" pitchFamily="49" charset="-122"/>
        </a:defRPr>
      </a:lvl6pPr>
      <a:lvl7pPr marL="914400" algn="l" rtl="0" fontAlgn="base">
        <a:spcBef>
          <a:spcPct val="0"/>
        </a:spcBef>
        <a:spcAft>
          <a:spcPct val="0"/>
        </a:spcAft>
        <a:defRPr sz="3200">
          <a:solidFill>
            <a:schemeClr val="tx1"/>
          </a:solidFill>
          <a:latin typeface="Arial" panose="020B0604020202020204" pitchFamily="34" charset="0"/>
          <a:ea typeface="黑体" panose="02010600030101010101" pitchFamily="49" charset="-122"/>
        </a:defRPr>
      </a:lvl7pPr>
      <a:lvl8pPr marL="1371600" algn="l" rtl="0" fontAlgn="base">
        <a:spcBef>
          <a:spcPct val="0"/>
        </a:spcBef>
        <a:spcAft>
          <a:spcPct val="0"/>
        </a:spcAft>
        <a:defRPr sz="3200">
          <a:solidFill>
            <a:schemeClr val="tx1"/>
          </a:solidFill>
          <a:latin typeface="Arial" panose="020B0604020202020204" pitchFamily="34" charset="0"/>
          <a:ea typeface="黑体" panose="02010600030101010101" pitchFamily="49" charset="-122"/>
        </a:defRPr>
      </a:lvl8pPr>
      <a:lvl9pPr marL="1828800" algn="l" rtl="0" fontAlgn="base">
        <a:spcBef>
          <a:spcPct val="0"/>
        </a:spcBef>
        <a:spcAft>
          <a:spcPct val="0"/>
        </a:spcAft>
        <a:defRPr sz="3200">
          <a:solidFill>
            <a:schemeClr val="tx1"/>
          </a:solidFill>
          <a:latin typeface="Arial" panose="020B0604020202020204" pitchFamily="34" charset="0"/>
          <a:ea typeface="黑体" panose="02010600030101010101" pitchFamily="49" charset="-122"/>
        </a:defRPr>
      </a:lvl9pPr>
    </p:titleStyle>
    <p:bodyStyle>
      <a:lvl1pPr marL="342900" indent="-342900" algn="l" rtl="0" eaLnBrk="0" fontAlgn="base" hangingPunct="0">
        <a:spcBef>
          <a:spcPct val="20000"/>
        </a:spcBef>
        <a:spcAft>
          <a:spcPct val="0"/>
        </a:spcAft>
        <a:buClr>
          <a:schemeClr val="bg2"/>
        </a:buClr>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bg2"/>
        </a:buClr>
        <a:buFont typeface="Wingdings" panose="05000000000000000000" pitchFamily="2" charset="2"/>
        <a:buChar char="n"/>
        <a:defRPr sz="22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n"/>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lr>
          <a:schemeClr val="bg2"/>
        </a:buClr>
        <a:buFont typeface="Wingdings" panose="05000000000000000000" pitchFamily="2" charset="2"/>
        <a:buChar char="n"/>
        <a:defRPr sz="2000">
          <a:solidFill>
            <a:schemeClr val="tx1"/>
          </a:solidFill>
          <a:latin typeface="+mn-lt"/>
          <a:ea typeface="宋体" panose="02010600030101010101" pitchFamily="2" charset="-122"/>
        </a:defRPr>
      </a:lvl6pPr>
      <a:lvl7pPr marL="2971800" indent="-228600" algn="l" rtl="0" fontAlgn="base">
        <a:spcBef>
          <a:spcPct val="20000"/>
        </a:spcBef>
        <a:spcAft>
          <a:spcPct val="0"/>
        </a:spcAft>
        <a:buClr>
          <a:schemeClr val="bg2"/>
        </a:buClr>
        <a:buFont typeface="Wingdings" panose="05000000000000000000" pitchFamily="2" charset="2"/>
        <a:buChar char="n"/>
        <a:defRPr sz="2000">
          <a:solidFill>
            <a:schemeClr val="tx1"/>
          </a:solidFill>
          <a:latin typeface="+mn-lt"/>
          <a:ea typeface="宋体" panose="02010600030101010101" pitchFamily="2" charset="-122"/>
        </a:defRPr>
      </a:lvl7pPr>
      <a:lvl8pPr marL="3429000" indent="-228600" algn="l" rtl="0" fontAlgn="base">
        <a:spcBef>
          <a:spcPct val="20000"/>
        </a:spcBef>
        <a:spcAft>
          <a:spcPct val="0"/>
        </a:spcAft>
        <a:buClr>
          <a:schemeClr val="bg2"/>
        </a:buClr>
        <a:buFont typeface="Wingdings" panose="05000000000000000000" pitchFamily="2" charset="2"/>
        <a:buChar char="n"/>
        <a:defRPr sz="2000">
          <a:solidFill>
            <a:schemeClr val="tx1"/>
          </a:solidFill>
          <a:latin typeface="+mn-lt"/>
          <a:ea typeface="宋体" panose="02010600030101010101" pitchFamily="2" charset="-122"/>
        </a:defRPr>
      </a:lvl8pPr>
      <a:lvl9pPr marL="3886200" indent="-228600" algn="l" rtl="0" fontAlgn="base">
        <a:spcBef>
          <a:spcPct val="20000"/>
        </a:spcBef>
        <a:spcAft>
          <a:spcPct val="0"/>
        </a:spcAft>
        <a:buClr>
          <a:schemeClr val="bg2"/>
        </a:buClr>
        <a:buFont typeface="Wingdings" panose="05000000000000000000" pitchFamily="2" charset="2"/>
        <a:buChar char="n"/>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979613" y="2420938"/>
            <a:ext cx="6569075" cy="1079500"/>
          </a:xfrm>
        </p:spPr>
        <p:txBody>
          <a:bodyPr/>
          <a:lstStyle/>
          <a:p>
            <a:pPr algn="ctr" eaLnBrk="1" hangingPunct="1"/>
            <a:r>
              <a:rPr lang="zh-CN" altLang="en-US" sz="4000" b="1" dirty="0"/>
              <a:t>深入剖析视图技术</a:t>
            </a:r>
          </a:p>
        </p:txBody>
      </p:sp>
    </p:spTree>
  </p:cSld>
  <p:clrMapOvr>
    <a:masterClrMapping/>
  </p:clrMapOvr>
  <p:transition>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FAAE07BB-3A3E-4D5A-8F81-622C165BD1A1}" type="slidenum">
              <a:rPr lang="de-DE" altLang="zh-CN" dirty="0" smtClean="0">
                <a:solidFill>
                  <a:schemeClr val="tx2"/>
                </a:solidFill>
                <a:latin typeface="楷体_GB2312" panose="02010609030101010101" pitchFamily="49" charset="-122"/>
              </a:rPr>
              <a:pPr/>
              <a:t>10</a:t>
            </a:fld>
            <a:r>
              <a:rPr lang="zh-CN" altLang="de-DE" dirty="0">
                <a:solidFill>
                  <a:schemeClr val="tx2"/>
                </a:solidFill>
                <a:latin typeface="楷体_GB2312" panose="02010609030101010101" pitchFamily="49" charset="-122"/>
              </a:rPr>
              <a:t>页</a:t>
            </a:r>
          </a:p>
        </p:txBody>
      </p:sp>
      <p:sp>
        <p:nvSpPr>
          <p:cNvPr id="24580" name="矩形 2"/>
          <p:cNvSpPr>
            <a:spLocks noChangeArrowheads="1"/>
          </p:cNvSpPr>
          <p:nvPr/>
        </p:nvSpPr>
        <p:spPr bwMode="auto">
          <a:xfrm>
            <a:off x="703263" y="1343025"/>
            <a:ext cx="8440737" cy="495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b="1">
                <a:latin typeface="Times New Roman" panose="02020603050405020304" pitchFamily="18" charset="0"/>
                <a:ea typeface="宋体" panose="02010600030101010101" pitchFamily="2" charset="-122"/>
                <a:cs typeface="Times New Roman" panose="02020603050405020304" pitchFamily="18" charset="0"/>
              </a:rPr>
              <a:t>表单的使用：</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a:ea typeface="宋体" panose="02010600030101010101" pitchFamily="2" charset="-122"/>
                <a:cs typeface="Times New Roman" panose="02020603050405020304" pitchFamily="18" charset="0"/>
              </a:rPr>
              <a:t>method</a:t>
            </a:r>
            <a:r>
              <a:rPr lang="zh-CN" altLang="en-US" sz="2800">
                <a:ea typeface="宋体" panose="02010600030101010101" pitchFamily="2" charset="-122"/>
                <a:cs typeface="Times New Roman" panose="02020603050405020304" pitchFamily="18" charset="0"/>
              </a:rPr>
              <a:t>值选</a:t>
            </a:r>
            <a:r>
              <a:rPr lang="en-US" altLang="zh-CN" sz="2800">
                <a:ea typeface="宋体" panose="02010600030101010101" pitchFamily="2" charset="-122"/>
                <a:cs typeface="Times New Roman" panose="02020603050405020304" pitchFamily="18" charset="0"/>
              </a:rPr>
              <a:t>POST</a:t>
            </a:r>
            <a:r>
              <a:rPr lang="zh-CN" altLang="en-US" sz="2800">
                <a:ea typeface="宋体" panose="02010600030101010101" pitchFamily="2" charset="-122"/>
                <a:cs typeface="Times New Roman" panose="02020603050405020304" pitchFamily="18" charset="0"/>
              </a:rPr>
              <a:t>还是</a:t>
            </a:r>
            <a:r>
              <a:rPr lang="en-US" altLang="zh-CN" sz="2800">
                <a:ea typeface="宋体" panose="02010600030101010101" pitchFamily="2" charset="-122"/>
                <a:cs typeface="Times New Roman" panose="02020603050405020304" pitchFamily="18" charset="0"/>
              </a:rPr>
              <a:t>GET</a:t>
            </a:r>
            <a:r>
              <a:rPr lang="zh-CN" altLang="en-US" sz="2800">
                <a:ea typeface="宋体" panose="02010600030101010101" pitchFamily="2" charset="-122"/>
                <a:cs typeface="Times New Roman" panose="02020603050405020304" pitchFamily="18" charset="0"/>
              </a:rPr>
              <a:t>有一般的规律，但并不一定必须按规律处理。</a:t>
            </a:r>
            <a:endParaRPr lang="en-US" altLang="zh-CN" sz="2800">
              <a:ea typeface="宋体" panose="02010600030101010101" pitchFamily="2" charset="-122"/>
              <a:cs typeface="Times New Roman" panose="02020603050405020304" pitchFamily="18" charset="0"/>
            </a:endParaRPr>
          </a:p>
          <a:p>
            <a:r>
              <a:rPr lang="zh-CN" altLang="en-US" sz="2800">
                <a:ea typeface="宋体" panose="02010600030101010101" pitchFamily="2" charset="-122"/>
                <a:cs typeface="Times New Roman" panose="02020603050405020304" pitchFamily="18" charset="0"/>
              </a:rPr>
              <a:t>当需要向服务器发送搜索等仅仅只会读取数据的请求时，一般使用</a:t>
            </a:r>
            <a:r>
              <a:rPr lang="en-US" altLang="zh-CN" sz="2800">
                <a:ea typeface="宋体" panose="02010600030101010101" pitchFamily="2" charset="-122"/>
                <a:cs typeface="Times New Roman" panose="02020603050405020304" pitchFamily="18" charset="0"/>
              </a:rPr>
              <a:t>GET</a:t>
            </a:r>
            <a:r>
              <a:rPr lang="zh-CN" altLang="en-US" sz="2800">
                <a:ea typeface="宋体" panose="02010600030101010101" pitchFamily="2" charset="-122"/>
                <a:cs typeface="Times New Roman" panose="02020603050405020304" pitchFamily="18" charset="0"/>
              </a:rPr>
              <a:t>方法更好，因为</a:t>
            </a:r>
            <a:r>
              <a:rPr lang="en-US" altLang="zh-CN" sz="2800">
                <a:ea typeface="宋体" panose="02010600030101010101" pitchFamily="2" charset="-122"/>
                <a:cs typeface="Times New Roman" panose="02020603050405020304" pitchFamily="18" charset="0"/>
              </a:rPr>
              <a:t>GET</a:t>
            </a:r>
            <a:r>
              <a:rPr lang="zh-CN" altLang="en-US" sz="2800">
                <a:ea typeface="宋体" panose="02010600030101010101" pitchFamily="2" charset="-122"/>
                <a:cs typeface="Times New Roman" panose="02020603050405020304" pitchFamily="18" charset="0"/>
              </a:rPr>
              <a:t>方法一般不会改变服务器中本身的信息，客户端可以重复地发送</a:t>
            </a:r>
            <a:r>
              <a:rPr lang="en-US" altLang="zh-CN" sz="2800">
                <a:ea typeface="宋体" panose="02010600030101010101" pitchFamily="2" charset="-122"/>
                <a:cs typeface="Times New Roman" panose="02020603050405020304" pitchFamily="18" charset="0"/>
              </a:rPr>
              <a:t>GET</a:t>
            </a:r>
            <a:r>
              <a:rPr lang="zh-CN" altLang="en-US" sz="2800">
                <a:ea typeface="宋体" panose="02010600030101010101" pitchFamily="2" charset="-122"/>
                <a:cs typeface="Times New Roman" panose="02020603050405020304" pitchFamily="18" charset="0"/>
              </a:rPr>
              <a:t>请求而不会有负面影响。</a:t>
            </a:r>
            <a:endParaRPr lang="en-US" altLang="zh-CN" sz="2800">
              <a:ea typeface="宋体" panose="02010600030101010101" pitchFamily="2" charset="-122"/>
              <a:cs typeface="Times New Roman" panose="02020603050405020304" pitchFamily="18" charset="0"/>
            </a:endParaRPr>
          </a:p>
          <a:p>
            <a:r>
              <a:rPr lang="en-US" altLang="zh-CN" sz="2800">
                <a:ea typeface="宋体" panose="02010600030101010101" pitchFamily="2" charset="-122"/>
                <a:cs typeface="Times New Roman" panose="02020603050405020304" pitchFamily="18" charset="0"/>
              </a:rPr>
              <a:t>POST</a:t>
            </a:r>
            <a:r>
              <a:rPr lang="zh-CN" altLang="en-US" sz="2800">
                <a:ea typeface="宋体" panose="02010600030101010101" pitchFamily="2" charset="-122"/>
                <a:cs typeface="Times New Roman" panose="02020603050405020304" pitchFamily="18" charset="0"/>
              </a:rPr>
              <a:t>方法一般用于提交数据到服务器并使服务器中数据发生变更，如创建用户账号、进行网上支付等操作。</a:t>
            </a:r>
            <a:r>
              <a:rPr lang="en-US" altLang="zh-CN" sz="2800">
                <a:ea typeface="宋体" panose="02010600030101010101" pitchFamily="2" charset="-122"/>
                <a:cs typeface="Times New Roman" panose="02020603050405020304" pitchFamily="18" charset="0"/>
              </a:rPr>
              <a:t>POST</a:t>
            </a:r>
            <a:r>
              <a:rPr lang="zh-CN" altLang="en-US" sz="2800">
                <a:ea typeface="宋体" panose="02010600030101010101" pitchFamily="2" charset="-122"/>
                <a:cs typeface="Times New Roman" panose="02020603050405020304" pitchFamily="18" charset="0"/>
              </a:rPr>
              <a:t>请求的重复提交可能会产生不良的后果（如创建多次用户账号、进行了多次支付等）。</a:t>
            </a:r>
            <a:endParaRPr lang="en-US" altLang="zh-CN" sz="2800">
              <a:ea typeface="宋体" panose="02010600030101010101" pitchFamily="2" charset="-122"/>
              <a:cs typeface="Times New Roman" panose="02020603050405020304" pitchFamily="18" charset="0"/>
            </a:endParaRPr>
          </a:p>
        </p:txBody>
      </p:sp>
      <p:grpSp>
        <p:nvGrpSpPr>
          <p:cNvPr id="2" name="组合 7"/>
          <p:cNvGrpSpPr/>
          <p:nvPr/>
        </p:nvGrpSpPr>
        <p:grpSpPr bwMode="auto">
          <a:xfrm>
            <a:off x="1907704" y="2060848"/>
            <a:ext cx="5878512" cy="2216150"/>
            <a:chOff x="2380129" y="1371601"/>
            <a:chExt cx="5624388" cy="1830870"/>
          </a:xfrm>
        </p:grpSpPr>
        <p:sp>
          <p:nvSpPr>
            <p:cNvPr id="7" name="圆角矩形 6"/>
            <p:cNvSpPr/>
            <p:nvPr/>
          </p:nvSpPr>
          <p:spPr bwMode="auto">
            <a:xfrm>
              <a:off x="2380129" y="1371601"/>
              <a:ext cx="5624388" cy="1830870"/>
            </a:xfrm>
            <a:prstGeom prst="roundRect">
              <a:avLst/>
            </a:prstGeom>
            <a:solidFill>
              <a:schemeClr val="bg1">
                <a:lumMod val="65000"/>
              </a:schemeClr>
            </a:solidFill>
            <a:ln w="12700" cap="flat" cmpd="sng" algn="ctr">
              <a:solidFill>
                <a:schemeClr val="tx1"/>
              </a:solidFill>
              <a:prstDash val="solid"/>
              <a:round/>
              <a:headEnd type="none" w="med" len="med"/>
              <a:tailEnd type="none" w="med" len="med"/>
            </a:ln>
            <a:effectLst/>
          </p:spPr>
          <p:txBody>
            <a:bodyPr wrap="none" anchor="ctr"/>
            <a:lstStyle/>
            <a:p>
              <a:pPr>
                <a:defRPr/>
              </a:pPr>
              <a:endParaRPr lang="en-US" altLang="zh-CN" sz="2800">
                <a:ea typeface="宋体" panose="02010600030101010101" pitchFamily="2" charset="-122"/>
              </a:endParaRPr>
            </a:p>
          </p:txBody>
        </p:sp>
        <p:sp>
          <p:nvSpPr>
            <p:cNvPr id="24583" name="TextBox 4"/>
            <p:cNvSpPr txBox="1">
              <a:spLocks noChangeArrowheads="1"/>
            </p:cNvSpPr>
            <p:nvPr/>
          </p:nvSpPr>
          <p:spPr bwMode="auto">
            <a:xfrm>
              <a:off x="2487706" y="1747083"/>
              <a:ext cx="5432405" cy="1144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800" b="1">
                  <a:ea typeface="宋体" panose="02010600030101010101" pitchFamily="2" charset="-122"/>
                </a:rPr>
                <a:t>通常情况下：</a:t>
              </a:r>
              <a:endParaRPr lang="en-US" altLang="zh-CN" sz="2800" b="1">
                <a:ea typeface="宋体" panose="02010600030101010101" pitchFamily="2" charset="-122"/>
              </a:endParaRPr>
            </a:p>
            <a:p>
              <a:pPr lvl="1"/>
              <a:r>
                <a:rPr lang="en-US" altLang="zh-CN" sz="2800" b="1">
                  <a:ea typeface="宋体" panose="02010600030101010101" pitchFamily="2" charset="-122"/>
                </a:rPr>
                <a:t>GET</a:t>
              </a:r>
              <a:r>
                <a:rPr lang="zh-CN" altLang="en-US" sz="2800" b="1">
                  <a:ea typeface="宋体" panose="02010600030101010101" pitchFamily="2" charset="-122"/>
                </a:rPr>
                <a:t>请求用于读取数据操作；</a:t>
              </a:r>
              <a:endParaRPr lang="en-US" altLang="zh-CN" sz="2800" b="1">
                <a:ea typeface="宋体" panose="02010600030101010101" pitchFamily="2" charset="-122"/>
              </a:endParaRPr>
            </a:p>
            <a:p>
              <a:pPr lvl="1"/>
              <a:r>
                <a:rPr lang="en-US" altLang="zh-CN" sz="2800" b="1">
                  <a:ea typeface="宋体" panose="02010600030101010101" pitchFamily="2" charset="-122"/>
                </a:rPr>
                <a:t>POST</a:t>
              </a:r>
              <a:r>
                <a:rPr lang="zh-CN" altLang="en-US" sz="2800" b="1">
                  <a:ea typeface="宋体" panose="02010600030101010101" pitchFamily="2" charset="-122"/>
                </a:rPr>
                <a:t>请求用于写数据操作。</a:t>
              </a:r>
              <a:endParaRPr lang="zh-CN" altLang="en-US" b="1">
                <a:ea typeface="宋体" panose="02010600030101010101" pitchFamily="2" charset="-122"/>
              </a:endParaRPr>
            </a:p>
          </p:txBody>
        </p:sp>
      </p:grpSp>
      <p:sp>
        <p:nvSpPr>
          <p:cNvPr id="3" name="标题 2"/>
          <p:cNvSpPr>
            <a:spLocks noGrp="1"/>
          </p:cNvSpPr>
          <p:nvPr>
            <p:ph type="title"/>
          </p:nvPr>
        </p:nvSpPr>
        <p:spPr/>
        <p:txBody>
          <a:bodyPr/>
          <a:lstStyle/>
          <a:p>
            <a:endParaRPr lang="zh-CN" altLang="en-US"/>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pPr eaLnBrk="1" hangingPunct="1"/>
            <a:r>
              <a:rPr lang="en-US" altLang="zh-CN" sz="4000" dirty="0">
                <a:solidFill>
                  <a:schemeClr val="tx1"/>
                </a:solidFill>
                <a:latin typeface="楷体_GB2312" panose="02010609030101010101" pitchFamily="49" charset="-122"/>
                <a:ea typeface="楷体_GB2312" panose="02010609030101010101" pitchFamily="49" charset="-122"/>
              </a:rPr>
              <a:t>8.3 </a:t>
            </a:r>
            <a:r>
              <a:rPr lang="zh-CN" altLang="en-US" sz="4000" dirty="0">
                <a:solidFill>
                  <a:schemeClr val="tx1"/>
                </a:solidFill>
                <a:latin typeface="楷体_GB2312" panose="02010609030101010101" pitchFamily="49" charset="-122"/>
                <a:ea typeface="楷体_GB2312" panose="02010609030101010101" pitchFamily="49" charset="-122"/>
              </a:rPr>
              <a:t>表单和</a:t>
            </a:r>
            <a:r>
              <a:rPr lang="en-US" altLang="en-US" sz="4000" dirty="0">
                <a:solidFill>
                  <a:schemeClr val="tx1"/>
                </a:solidFill>
                <a:latin typeface="楷体_GB2312" panose="02010609030101010101" pitchFamily="49" charset="-122"/>
                <a:ea typeface="楷体_GB2312" panose="02010609030101010101" pitchFamily="49" charset="-122"/>
              </a:rPr>
              <a:t>HTML</a:t>
            </a:r>
            <a:r>
              <a:rPr lang="zh-CN" altLang="en-US" sz="4000" dirty="0">
                <a:solidFill>
                  <a:schemeClr val="tx1"/>
                </a:solidFill>
                <a:latin typeface="楷体_GB2312" panose="02010609030101010101" pitchFamily="49" charset="-122"/>
                <a:ea typeface="楷体_GB2312" panose="02010609030101010101" pitchFamily="49" charset="-122"/>
              </a:rPr>
              <a:t>辅助方法</a:t>
            </a:r>
            <a:endParaRPr lang="en-US" altLang="zh-CN" sz="4000" dirty="0">
              <a:solidFill>
                <a:schemeClr val="tx1"/>
              </a:solidFill>
              <a:latin typeface="楷体_GB2312" panose="02010609030101010101" pitchFamily="49" charset="-122"/>
              <a:ea typeface="楷体_GB2312" panose="02010609030101010101" pitchFamily="49" charset="-122"/>
            </a:endParaRPr>
          </a:p>
        </p:txBody>
      </p:sp>
      <p:sp>
        <p:nvSpPr>
          <p:cNvPr id="25603"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F8BA133E-2653-40EC-BC6B-AA82DCFC25BE}" type="slidenum">
              <a:rPr lang="de-DE" altLang="zh-CN" dirty="0" smtClean="0">
                <a:solidFill>
                  <a:schemeClr val="tx2"/>
                </a:solidFill>
                <a:latin typeface="楷体_GB2312" panose="02010609030101010101" pitchFamily="49" charset="-122"/>
              </a:rPr>
              <a:pPr/>
              <a:t>11</a:t>
            </a:fld>
            <a:r>
              <a:rPr lang="zh-CN" altLang="de-DE" dirty="0">
                <a:solidFill>
                  <a:schemeClr val="tx2"/>
                </a:solidFill>
                <a:latin typeface="楷体_GB2312" panose="02010609030101010101" pitchFamily="49" charset="-122"/>
              </a:rPr>
              <a:t>页</a:t>
            </a:r>
          </a:p>
        </p:txBody>
      </p:sp>
      <p:sp>
        <p:nvSpPr>
          <p:cNvPr id="25604" name="矩形 2"/>
          <p:cNvSpPr>
            <a:spLocks noChangeArrowheads="1"/>
          </p:cNvSpPr>
          <p:nvPr/>
        </p:nvSpPr>
        <p:spPr bwMode="auto">
          <a:xfrm>
            <a:off x="690563" y="2444750"/>
            <a:ext cx="7983537"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b="1">
                <a:latin typeface="Times New Roman" panose="02020603050405020304" pitchFamily="18" charset="0"/>
                <a:ea typeface="宋体" panose="02010600030101010101" pitchFamily="2" charset="-122"/>
                <a:cs typeface="Times New Roman" panose="02020603050405020304" pitchFamily="18" charset="0"/>
              </a:rPr>
              <a:t>示例：</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pPr lvl="1">
              <a:spcBef>
                <a:spcPts val="600"/>
              </a:spcBef>
              <a:spcAft>
                <a:spcPts val="600"/>
              </a:spcAft>
            </a:pPr>
            <a:r>
              <a:rPr lang="zh-CN" altLang="en-US" sz="2800">
                <a:solidFill>
                  <a:srgbClr val="FF0000"/>
                </a:solidFill>
                <a:ea typeface="宋体" panose="02010600030101010101" pitchFamily="2" charset="-122"/>
                <a:cs typeface="Times New Roman" panose="02020603050405020304" pitchFamily="18" charset="0"/>
              </a:rPr>
              <a:t>通过</a:t>
            </a:r>
            <a:r>
              <a:rPr lang="en-US" altLang="en-US" sz="2800">
                <a:solidFill>
                  <a:srgbClr val="FF0000"/>
                </a:solidFill>
                <a:ea typeface="宋体" panose="02010600030101010101" pitchFamily="2" charset="-122"/>
                <a:cs typeface="Times New Roman" panose="02020603050405020304" pitchFamily="18" charset="0"/>
              </a:rPr>
              <a:t>GET</a:t>
            </a:r>
            <a:r>
              <a:rPr lang="zh-CN" altLang="en-US" sz="2800">
                <a:solidFill>
                  <a:srgbClr val="FF0000"/>
                </a:solidFill>
                <a:ea typeface="宋体" panose="02010600030101010101" pitchFamily="2" charset="-122"/>
                <a:cs typeface="Times New Roman" panose="02020603050405020304" pitchFamily="18" charset="0"/>
              </a:rPr>
              <a:t>方法把搜索音乐专辑的请求发送到</a:t>
            </a:r>
            <a:r>
              <a:rPr lang="en-US" altLang="en-US" sz="2800">
                <a:solidFill>
                  <a:srgbClr val="FF0000"/>
                </a:solidFill>
                <a:ea typeface="宋体" panose="02010600030101010101" pitchFamily="2" charset="-122"/>
                <a:cs typeface="Times New Roman" panose="02020603050405020304" pitchFamily="18" charset="0"/>
              </a:rPr>
              <a:t>SearchController</a:t>
            </a:r>
            <a:r>
              <a:rPr lang="zh-CN" altLang="en-US" sz="2800">
                <a:solidFill>
                  <a:srgbClr val="FF0000"/>
                </a:solidFill>
                <a:ea typeface="宋体" panose="02010600030101010101" pitchFamily="2" charset="-122"/>
                <a:cs typeface="Times New Roman" panose="02020603050405020304" pitchFamily="18" charset="0"/>
              </a:rPr>
              <a:t>的</a:t>
            </a:r>
            <a:r>
              <a:rPr lang="en-US" altLang="en-US" sz="2800">
                <a:solidFill>
                  <a:srgbClr val="FF0000"/>
                </a:solidFill>
                <a:ea typeface="宋体" panose="02010600030101010101" pitchFamily="2" charset="-122"/>
                <a:cs typeface="Times New Roman" panose="02020603050405020304" pitchFamily="18" charset="0"/>
              </a:rPr>
              <a:t>SearchAlbum</a:t>
            </a:r>
            <a:r>
              <a:rPr lang="zh-CN" altLang="en-US" sz="2800">
                <a:solidFill>
                  <a:srgbClr val="FF0000"/>
                </a:solidFill>
                <a:ea typeface="宋体" panose="02010600030101010101" pitchFamily="2" charset="-122"/>
                <a:cs typeface="Times New Roman" panose="02020603050405020304" pitchFamily="18" charset="0"/>
              </a:rPr>
              <a:t>这一</a:t>
            </a:r>
            <a:r>
              <a:rPr lang="en-US" altLang="zh-CN" sz="2800">
                <a:solidFill>
                  <a:srgbClr val="FF0000"/>
                </a:solidFill>
                <a:ea typeface="宋体" panose="02010600030101010101" pitchFamily="2" charset="-122"/>
                <a:cs typeface="Times New Roman" panose="02020603050405020304" pitchFamily="18" charset="0"/>
              </a:rPr>
              <a:t>Action</a:t>
            </a:r>
          </a:p>
        </p:txBody>
      </p:sp>
      <p:sp>
        <p:nvSpPr>
          <p:cNvPr id="9" name="矩形 2"/>
          <p:cNvSpPr>
            <a:spLocks noChangeArrowheads="1"/>
          </p:cNvSpPr>
          <p:nvPr/>
        </p:nvSpPr>
        <p:spPr bwMode="auto">
          <a:xfrm>
            <a:off x="0" y="1641475"/>
            <a:ext cx="8794750" cy="2370138"/>
          </a:xfrm>
          <a:prstGeom prst="rect">
            <a:avLst/>
          </a:prstGeom>
          <a:solidFill>
            <a:schemeClr val="bg1">
              <a:lumMod val="85000"/>
            </a:schemeClr>
          </a:solidFill>
          <a:ln w="9525">
            <a:noFill/>
            <a:miter lim="800000"/>
          </a:ln>
        </p:spPr>
        <p:txBody>
          <a:bodyPr>
            <a:spAutoFit/>
          </a:bodyPr>
          <a:lstStyle/>
          <a:p>
            <a:pPr>
              <a:defRPr/>
            </a:pPr>
            <a:r>
              <a:rPr lang="zh-CN" altLang="en-US" sz="3600" b="1">
                <a:latin typeface="Times New Roman" panose="02020603050405020304" pitchFamily="18" charset="0"/>
                <a:ea typeface="宋体" panose="02010600030101010101" pitchFamily="2" charset="-122"/>
                <a:cs typeface="Times New Roman" panose="02020603050405020304" pitchFamily="18" charset="0"/>
              </a:rPr>
              <a:t>一般的</a:t>
            </a:r>
            <a:r>
              <a:rPr lang="en-US" altLang="en-US" sz="3600" b="1">
                <a:latin typeface="Times New Roman" panose="02020603050405020304" pitchFamily="18" charset="0"/>
                <a:ea typeface="宋体" panose="02010600030101010101" pitchFamily="2" charset="-122"/>
                <a:cs typeface="Times New Roman" panose="02020603050405020304" pitchFamily="18" charset="0"/>
              </a:rPr>
              <a:t>form</a:t>
            </a:r>
            <a:r>
              <a:rPr lang="zh-CN" altLang="en-US" sz="3600" b="1">
                <a:latin typeface="Times New Roman" panose="02020603050405020304" pitchFamily="18" charset="0"/>
                <a:ea typeface="宋体" panose="02010600030101010101" pitchFamily="2" charset="-122"/>
                <a:cs typeface="Times New Roman" panose="02020603050405020304" pitchFamily="18" charset="0"/>
              </a:rPr>
              <a:t>写法：</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pPr>
              <a:defRPr/>
            </a:pPr>
            <a:r>
              <a:rPr lang="en-US" altLang="zh-CN" sz="2800">
                <a:solidFill>
                  <a:srgbClr val="00B050"/>
                </a:solidFill>
                <a:ea typeface="宋体" panose="02010600030101010101" pitchFamily="2" charset="-122"/>
                <a:cs typeface="Times New Roman" panose="02020603050405020304" pitchFamily="18" charset="0"/>
              </a:rPr>
              <a:t>&lt;form action="/Search/SearchAlbum" method="get"&gt;</a:t>
            </a:r>
            <a:endParaRPr lang="zh-CN" altLang="en-US" sz="2800">
              <a:solidFill>
                <a:srgbClr val="00B050"/>
              </a:solidFill>
              <a:ea typeface="宋体" panose="02010600030101010101" pitchFamily="2" charset="-122"/>
              <a:cs typeface="Times New Roman" panose="02020603050405020304" pitchFamily="18" charset="0"/>
            </a:endParaRPr>
          </a:p>
          <a:p>
            <a:pPr lvl="1">
              <a:defRPr/>
            </a:pPr>
            <a:r>
              <a:rPr lang="en-US" altLang="zh-CN" sz="2800">
                <a:ea typeface="宋体" panose="02010600030101010101" pitchFamily="2" charset="-122"/>
                <a:cs typeface="Times New Roman" panose="02020603050405020304" pitchFamily="18" charset="0"/>
              </a:rPr>
              <a:t>&lt;input type="text" name="albumName" /&gt;</a:t>
            </a:r>
            <a:endParaRPr lang="zh-CN" altLang="en-US" sz="2800">
              <a:ea typeface="宋体" panose="02010600030101010101" pitchFamily="2" charset="-122"/>
              <a:cs typeface="Times New Roman" panose="02020603050405020304" pitchFamily="18" charset="0"/>
            </a:endParaRPr>
          </a:p>
          <a:p>
            <a:pPr lvl="1">
              <a:defRPr/>
            </a:pPr>
            <a:r>
              <a:rPr lang="en-US" altLang="zh-CN" sz="2800">
                <a:ea typeface="宋体" panose="02010600030101010101" pitchFamily="2" charset="-122"/>
                <a:cs typeface="Times New Roman" panose="02020603050405020304" pitchFamily="18" charset="0"/>
              </a:rPr>
              <a:t>&lt;input type="submit" value="</a:t>
            </a:r>
            <a:r>
              <a:rPr lang="zh-CN" altLang="en-US" sz="2800">
                <a:ea typeface="宋体" panose="02010600030101010101" pitchFamily="2" charset="-122"/>
                <a:cs typeface="Times New Roman" panose="02020603050405020304" pitchFamily="18" charset="0"/>
              </a:rPr>
              <a:t>搜索</a:t>
            </a:r>
            <a:r>
              <a:rPr lang="en-US" altLang="zh-CN" sz="2800">
                <a:ea typeface="宋体" panose="02010600030101010101" pitchFamily="2" charset="-122"/>
                <a:cs typeface="Times New Roman" panose="02020603050405020304" pitchFamily="18" charset="0"/>
              </a:rPr>
              <a:t>" /&gt;</a:t>
            </a:r>
            <a:endParaRPr lang="zh-CN" altLang="en-US" sz="2800">
              <a:ea typeface="宋体" panose="02010600030101010101" pitchFamily="2" charset="-122"/>
              <a:cs typeface="Times New Roman" panose="02020603050405020304" pitchFamily="18" charset="0"/>
            </a:endParaRPr>
          </a:p>
          <a:p>
            <a:pPr>
              <a:defRPr/>
            </a:pPr>
            <a:r>
              <a:rPr lang="en-US" altLang="zh-CN" sz="2800">
                <a:solidFill>
                  <a:srgbClr val="00B050"/>
                </a:solidFill>
                <a:ea typeface="宋体" panose="02010600030101010101" pitchFamily="2" charset="-122"/>
                <a:cs typeface="Times New Roman" panose="02020603050405020304" pitchFamily="18" charset="0"/>
              </a:rPr>
              <a:t>&lt;/form&gt;</a:t>
            </a:r>
          </a:p>
        </p:txBody>
      </p:sp>
      <p:sp>
        <p:nvSpPr>
          <p:cNvPr id="10" name="矩形 2"/>
          <p:cNvSpPr>
            <a:spLocks noChangeArrowheads="1"/>
          </p:cNvSpPr>
          <p:nvPr/>
        </p:nvSpPr>
        <p:spPr bwMode="auto">
          <a:xfrm>
            <a:off x="0" y="4011613"/>
            <a:ext cx="8794750" cy="2801938"/>
          </a:xfrm>
          <a:prstGeom prst="rect">
            <a:avLst/>
          </a:prstGeom>
          <a:solidFill>
            <a:schemeClr val="bg1">
              <a:lumMod val="65000"/>
            </a:schemeClr>
          </a:solidFill>
          <a:ln w="9525">
            <a:noFill/>
            <a:miter lim="800000"/>
          </a:ln>
        </p:spPr>
        <p:txBody>
          <a:bodyPr>
            <a:spAutoFit/>
          </a:bodyPr>
          <a:lstStyle/>
          <a:p>
            <a:pPr>
              <a:defRPr/>
            </a:pPr>
            <a:r>
              <a:rPr lang="zh-CN" altLang="en-US" sz="3600" b="1" dirty="0">
                <a:latin typeface="Times New Roman" panose="02020603050405020304" pitchFamily="18" charset="0"/>
                <a:ea typeface="宋体" panose="02010600030101010101" pitchFamily="2" charset="-122"/>
                <a:cs typeface="Times New Roman" panose="02020603050405020304" pitchFamily="18" charset="0"/>
              </a:rPr>
              <a:t>可能的问题：</a:t>
            </a:r>
            <a:endParaRPr lang="en-US" altLang="zh-CN" sz="3600" b="1" dirty="0">
              <a:latin typeface="Times New Roman" panose="02020603050405020304" pitchFamily="18" charset="0"/>
              <a:ea typeface="宋体" panose="02010600030101010101" pitchFamily="2" charset="-122"/>
              <a:cs typeface="Times New Roman" panose="02020603050405020304" pitchFamily="18" charset="0"/>
            </a:endParaRPr>
          </a:p>
          <a:p>
            <a:pPr>
              <a:defRPr/>
            </a:pPr>
            <a:r>
              <a:rPr lang="en-US" altLang="en-US" sz="2800" dirty="0">
                <a:ea typeface="宋体" panose="02010600030101010101" pitchFamily="2" charset="-122"/>
                <a:cs typeface="Times New Roman" panose="02020603050405020304" pitchFamily="18" charset="0"/>
              </a:rPr>
              <a:t>action</a:t>
            </a:r>
            <a:r>
              <a:rPr lang="zh-CN" altLang="en-US" sz="2800" dirty="0">
                <a:ea typeface="宋体" panose="02010600030101010101" pitchFamily="2" charset="-122"/>
                <a:cs typeface="Times New Roman" panose="02020603050405020304" pitchFamily="18" charset="0"/>
              </a:rPr>
              <a:t>路径值在某些情况下将失效，例如网站部署在一个非网站根目录下时，或修改路由的定义，那么写成硬编码的</a:t>
            </a:r>
            <a:r>
              <a:rPr lang="en-US" altLang="en-US" sz="2800" dirty="0">
                <a:ea typeface="宋体" panose="02010600030101010101" pitchFamily="2" charset="-122"/>
                <a:cs typeface="Times New Roman" panose="02020603050405020304" pitchFamily="18" charset="0"/>
              </a:rPr>
              <a:t>URL</a:t>
            </a:r>
            <a:r>
              <a:rPr lang="zh-CN" altLang="en-US" sz="2800" dirty="0">
                <a:ea typeface="宋体" panose="02010600030101010101" pitchFamily="2" charset="-122"/>
                <a:cs typeface="Times New Roman" panose="02020603050405020304" pitchFamily="18" charset="0"/>
              </a:rPr>
              <a:t>则将没有对应的正确请求地址。为此需要让程序在运行时自动计算出对应的</a:t>
            </a:r>
            <a:r>
              <a:rPr lang="en-US" altLang="en-US" sz="2800" dirty="0">
                <a:ea typeface="宋体" panose="02010600030101010101" pitchFamily="2" charset="-122"/>
                <a:cs typeface="Times New Roman" panose="02020603050405020304" pitchFamily="18" charset="0"/>
              </a:rPr>
              <a:t>URL</a:t>
            </a:r>
            <a:r>
              <a:rPr lang="zh-CN" altLang="en-US" sz="2800" dirty="0">
                <a:ea typeface="宋体" panose="02010600030101010101" pitchFamily="2" charset="-122"/>
                <a:cs typeface="Times New Roman" panose="02020603050405020304" pitchFamily="18" charset="0"/>
              </a:rPr>
              <a:t>，此时可使用</a:t>
            </a:r>
            <a:r>
              <a:rPr lang="en-US" altLang="en-US" sz="2800" dirty="0">
                <a:ea typeface="宋体" panose="02010600030101010101" pitchFamily="2" charset="-122"/>
                <a:cs typeface="Times New Roman" panose="02020603050405020304" pitchFamily="18" charset="0"/>
              </a:rPr>
              <a:t>HTML</a:t>
            </a:r>
            <a:r>
              <a:rPr lang="zh-CN" altLang="en-US" sz="2800" dirty="0">
                <a:ea typeface="宋体" panose="02010600030101010101" pitchFamily="2" charset="-122"/>
                <a:cs typeface="Times New Roman" panose="02020603050405020304" pitchFamily="18" charset="0"/>
              </a:rPr>
              <a:t>辅助方法来进行路由计算。</a:t>
            </a:r>
            <a:endParaRPr lang="en-US" sz="2800" dirty="0">
              <a:solidFill>
                <a:srgbClr val="00B050"/>
              </a:solidFill>
              <a:ea typeface="宋体" panose="02010600030101010101" pitchFamily="2" charset="-122"/>
              <a:cs typeface="Times New Roman" panose="02020603050405020304" pitchFamily="18" charset="0"/>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9"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r>
              <a:rPr lang="en-US" altLang="zh-CN" sz="4000" dirty="0">
                <a:solidFill>
                  <a:schemeClr val="tx1"/>
                </a:solidFill>
                <a:latin typeface="楷体_GB2312" panose="02010609030101010101" pitchFamily="49" charset="-122"/>
                <a:ea typeface="楷体_GB2312" panose="02010609030101010101" pitchFamily="49" charset="-122"/>
              </a:rPr>
              <a:t>8.3 </a:t>
            </a:r>
            <a:r>
              <a:rPr lang="zh-CN" altLang="en-US" sz="4000" dirty="0">
                <a:solidFill>
                  <a:schemeClr val="tx1"/>
                </a:solidFill>
                <a:latin typeface="楷体_GB2312" panose="02010609030101010101" pitchFamily="49" charset="-122"/>
                <a:ea typeface="楷体_GB2312" panose="02010609030101010101" pitchFamily="49" charset="-122"/>
              </a:rPr>
              <a:t>表单和</a:t>
            </a:r>
            <a:r>
              <a:rPr lang="en-US" altLang="en-US" sz="4000" dirty="0">
                <a:solidFill>
                  <a:schemeClr val="tx1"/>
                </a:solidFill>
                <a:latin typeface="楷体_GB2312" panose="02010609030101010101" pitchFamily="49" charset="-122"/>
                <a:ea typeface="楷体_GB2312" panose="02010609030101010101" pitchFamily="49" charset="-122"/>
              </a:rPr>
              <a:t>HTML</a:t>
            </a:r>
            <a:r>
              <a:rPr lang="zh-CN" altLang="en-US" sz="4000" dirty="0">
                <a:solidFill>
                  <a:schemeClr val="tx1"/>
                </a:solidFill>
                <a:latin typeface="楷体_GB2312" panose="02010609030101010101" pitchFamily="49" charset="-122"/>
                <a:ea typeface="楷体_GB2312" panose="02010609030101010101" pitchFamily="49" charset="-122"/>
              </a:rPr>
              <a:t>辅助方法</a:t>
            </a:r>
            <a:endParaRPr lang="en-US" altLang="zh-CN" sz="4000" dirty="0">
              <a:solidFill>
                <a:schemeClr val="tx1"/>
              </a:solidFill>
              <a:latin typeface="楷体_GB2312" panose="02010609030101010101" pitchFamily="49" charset="-122"/>
              <a:ea typeface="楷体_GB2312" panose="02010609030101010101" pitchFamily="49" charset="-122"/>
            </a:endParaRPr>
          </a:p>
        </p:txBody>
      </p:sp>
      <p:sp>
        <p:nvSpPr>
          <p:cNvPr id="26627"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A4C28DF6-4009-4FD6-A5E6-C7551B933AF8}" type="slidenum">
              <a:rPr lang="de-DE" altLang="zh-CN" dirty="0" smtClean="0">
                <a:solidFill>
                  <a:schemeClr val="tx2"/>
                </a:solidFill>
                <a:latin typeface="楷体_GB2312" panose="02010609030101010101" pitchFamily="49" charset="-122"/>
              </a:rPr>
              <a:pPr/>
              <a:t>12</a:t>
            </a:fld>
            <a:r>
              <a:rPr lang="zh-CN" altLang="de-DE" dirty="0">
                <a:solidFill>
                  <a:schemeClr val="tx2"/>
                </a:solidFill>
                <a:latin typeface="楷体_GB2312" panose="02010609030101010101" pitchFamily="49" charset="-122"/>
              </a:rPr>
              <a:t>页</a:t>
            </a:r>
          </a:p>
        </p:txBody>
      </p:sp>
      <p:sp>
        <p:nvSpPr>
          <p:cNvPr id="26628" name="矩形 2"/>
          <p:cNvSpPr>
            <a:spLocks noChangeArrowheads="1"/>
          </p:cNvSpPr>
          <p:nvPr/>
        </p:nvSpPr>
        <p:spPr bwMode="auto">
          <a:xfrm>
            <a:off x="703263" y="1343025"/>
            <a:ext cx="8440737"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b="1" dirty="0">
                <a:latin typeface="Times New Roman" panose="02020603050405020304" pitchFamily="18" charset="0"/>
                <a:ea typeface="宋体" panose="02010600030101010101" pitchFamily="2" charset="-122"/>
                <a:cs typeface="Times New Roman" panose="02020603050405020304" pitchFamily="18" charset="0"/>
              </a:rPr>
              <a:t>解决方案：</a:t>
            </a:r>
            <a:endParaRPr lang="en-US" altLang="zh-CN" sz="3600" b="1"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a:ea typeface="宋体" panose="02010600030101010101" pitchFamily="2" charset="-122"/>
                <a:cs typeface="Times New Roman" panose="02020603050405020304" pitchFamily="18" charset="0"/>
              </a:rPr>
              <a:t>HTML</a:t>
            </a:r>
            <a:r>
              <a:rPr lang="zh-CN" altLang="en-US" sz="2800" dirty="0">
                <a:ea typeface="宋体" panose="02010600030101010101" pitchFamily="2" charset="-122"/>
                <a:cs typeface="Times New Roman" panose="02020603050405020304" pitchFamily="18" charset="0"/>
              </a:rPr>
              <a:t>辅助方法中的</a:t>
            </a:r>
            <a:r>
              <a:rPr lang="en-US" altLang="zh-CN" sz="2800" dirty="0" err="1">
                <a:ea typeface="宋体" panose="02010600030101010101" pitchFamily="2" charset="-122"/>
                <a:cs typeface="Times New Roman" panose="02020603050405020304" pitchFamily="18" charset="0"/>
              </a:rPr>
              <a:t>BeginForm</a:t>
            </a:r>
            <a:r>
              <a:rPr lang="zh-CN" altLang="en-US" sz="2800" dirty="0">
                <a:ea typeface="宋体" panose="02010600030101010101" pitchFamily="2" charset="-122"/>
                <a:cs typeface="Times New Roman" panose="02020603050405020304" pitchFamily="18" charset="0"/>
              </a:rPr>
              <a:t>辅助方法会询问路由引擎如何找到</a:t>
            </a:r>
            <a:r>
              <a:rPr lang="en-US" altLang="zh-CN" sz="2800" dirty="0" err="1">
                <a:ea typeface="宋体" panose="02010600030101010101" pitchFamily="2" charset="-122"/>
                <a:cs typeface="Times New Roman" panose="02020603050405020304" pitchFamily="18" charset="0"/>
              </a:rPr>
              <a:t>SearchController</a:t>
            </a:r>
            <a:r>
              <a:rPr lang="zh-CN" altLang="en-US" sz="2800" dirty="0">
                <a:ea typeface="宋体" panose="02010600030101010101" pitchFamily="2" charset="-122"/>
                <a:cs typeface="Times New Roman" panose="02020603050405020304" pitchFamily="18" charset="0"/>
              </a:rPr>
              <a:t>的</a:t>
            </a:r>
            <a:r>
              <a:rPr lang="en-US" altLang="zh-CN" sz="2800" dirty="0" err="1">
                <a:ea typeface="宋体" panose="02010600030101010101" pitchFamily="2" charset="-122"/>
                <a:cs typeface="Times New Roman" panose="02020603050405020304" pitchFamily="18" charset="0"/>
              </a:rPr>
              <a:t>SearcherAlbum</a:t>
            </a:r>
            <a:r>
              <a:rPr lang="zh-CN" altLang="en-US" sz="2800" dirty="0">
                <a:ea typeface="宋体" panose="02010600030101010101" pitchFamily="2" charset="-122"/>
                <a:cs typeface="Times New Roman" panose="02020603050405020304" pitchFamily="18" charset="0"/>
              </a:rPr>
              <a:t>操作，路由引擎会自动进行计算找到动态的</a:t>
            </a:r>
            <a:r>
              <a:rPr lang="en-US" altLang="zh-CN" sz="2800" dirty="0">
                <a:ea typeface="宋体" panose="02010600030101010101" pitchFamily="2" charset="-122"/>
                <a:cs typeface="Times New Roman" panose="02020603050405020304" pitchFamily="18" charset="0"/>
              </a:rPr>
              <a:t>URL</a:t>
            </a:r>
            <a:r>
              <a:rPr lang="zh-CN" altLang="en-US" sz="2800" dirty="0">
                <a:ea typeface="宋体" panose="02010600030101010101" pitchFamily="2" charset="-122"/>
                <a:cs typeface="Times New Roman" panose="02020603050405020304" pitchFamily="18" charset="0"/>
              </a:rPr>
              <a:t>（如果修改了路由定义，则计算结果会自动得到实际的</a:t>
            </a:r>
            <a:r>
              <a:rPr lang="en-US" altLang="zh-CN" sz="2800" dirty="0">
                <a:ea typeface="宋体" panose="02010600030101010101" pitchFamily="2" charset="-122"/>
                <a:cs typeface="Times New Roman" panose="02020603050405020304" pitchFamily="18" charset="0"/>
              </a:rPr>
              <a:t>URL</a:t>
            </a:r>
            <a:r>
              <a:rPr lang="zh-CN" altLang="en-US" sz="2800" dirty="0">
                <a:ea typeface="宋体" panose="02010600030101010101" pitchFamily="2" charset="-122"/>
                <a:cs typeface="Times New Roman" panose="02020603050405020304" pitchFamily="18" charset="0"/>
              </a:rPr>
              <a:t>）。如果不使用</a:t>
            </a:r>
            <a:r>
              <a:rPr lang="en-US" altLang="zh-CN" sz="2800" dirty="0">
                <a:ea typeface="宋体" panose="02010600030101010101" pitchFamily="2" charset="-122"/>
                <a:cs typeface="Times New Roman" panose="02020603050405020304" pitchFamily="18" charset="0"/>
              </a:rPr>
              <a:t>HTML</a:t>
            </a:r>
            <a:r>
              <a:rPr lang="zh-CN" altLang="en-US" sz="2800" dirty="0">
                <a:ea typeface="宋体" panose="02010600030101010101" pitchFamily="2" charset="-122"/>
                <a:cs typeface="Times New Roman" panose="02020603050405020304" pitchFamily="18" charset="0"/>
              </a:rPr>
              <a:t>辅助方法由需要更多更复杂的代码来实现实际路由的计算，所以</a:t>
            </a:r>
            <a:r>
              <a:rPr lang="en-US" altLang="zh-CN" sz="2800" dirty="0">
                <a:ea typeface="宋体" panose="02010600030101010101" pitchFamily="2" charset="-122"/>
                <a:cs typeface="Times New Roman" panose="02020603050405020304" pitchFamily="18" charset="0"/>
              </a:rPr>
              <a:t>HTML</a:t>
            </a:r>
            <a:r>
              <a:rPr lang="zh-CN" altLang="en-US" sz="2800" dirty="0">
                <a:ea typeface="宋体" panose="02010600030101010101" pitchFamily="2" charset="-122"/>
                <a:cs typeface="Times New Roman" panose="02020603050405020304" pitchFamily="18" charset="0"/>
              </a:rPr>
              <a:t>辅助方法能有效地提高开发人员的工作效率和开发质量。 </a:t>
            </a:r>
            <a:endParaRPr lang="en-US" altLang="zh-CN" sz="2800" dirty="0">
              <a:ea typeface="宋体" panose="02010600030101010101" pitchFamily="2" charset="-122"/>
              <a:cs typeface="Times New Roman" panose="02020603050405020304" pitchFamily="18" charset="0"/>
            </a:endParaRPr>
          </a:p>
        </p:txBody>
      </p:sp>
      <p:sp>
        <p:nvSpPr>
          <p:cNvPr id="8" name="矩形 2"/>
          <p:cNvSpPr>
            <a:spLocks noChangeArrowheads="1"/>
          </p:cNvSpPr>
          <p:nvPr/>
        </p:nvSpPr>
        <p:spPr bwMode="auto">
          <a:xfrm>
            <a:off x="107504" y="1556792"/>
            <a:ext cx="8794750" cy="3232150"/>
          </a:xfrm>
          <a:prstGeom prst="rect">
            <a:avLst/>
          </a:prstGeom>
          <a:solidFill>
            <a:schemeClr val="bg1">
              <a:lumMod val="85000"/>
            </a:schemeClr>
          </a:solidFill>
          <a:ln w="9525">
            <a:noFill/>
            <a:miter lim="800000"/>
          </a:ln>
        </p:spPr>
        <p:txBody>
          <a:bodyPr>
            <a:spAutoFit/>
          </a:bodyPr>
          <a:lstStyle/>
          <a:p>
            <a:pPr>
              <a:defRPr/>
            </a:pPr>
            <a:r>
              <a:rPr lang="zh-CN" altLang="en-US" sz="3600" b="1" dirty="0">
                <a:latin typeface="Times New Roman" panose="02020603050405020304" pitchFamily="18" charset="0"/>
                <a:ea typeface="宋体" panose="02010600030101010101" pitchFamily="2" charset="-122"/>
                <a:cs typeface="Times New Roman" panose="02020603050405020304" pitchFamily="18" charset="0"/>
              </a:rPr>
              <a:t>代码写法：</a:t>
            </a:r>
            <a:endParaRPr lang="en-US" altLang="zh-CN" sz="3600" b="1" dirty="0">
              <a:latin typeface="Times New Roman" panose="02020603050405020304" pitchFamily="18" charset="0"/>
              <a:ea typeface="宋体" panose="02010600030101010101" pitchFamily="2" charset="-122"/>
              <a:cs typeface="Times New Roman" panose="02020603050405020304" pitchFamily="18" charset="0"/>
            </a:endParaRPr>
          </a:p>
          <a:p>
            <a:pPr>
              <a:defRPr/>
            </a:pPr>
            <a:r>
              <a:rPr lang="en-US" altLang="zh-CN" sz="2800" dirty="0">
                <a:solidFill>
                  <a:srgbClr val="00B050"/>
                </a:solidFill>
                <a:ea typeface="宋体" panose="02010600030101010101" pitchFamily="2" charset="-122"/>
                <a:cs typeface="Times New Roman" panose="02020603050405020304" pitchFamily="18" charset="0"/>
              </a:rPr>
              <a:t>@using (</a:t>
            </a:r>
            <a:r>
              <a:rPr lang="en-US" altLang="zh-CN" sz="2800" dirty="0" err="1">
                <a:solidFill>
                  <a:srgbClr val="00B050"/>
                </a:solidFill>
                <a:ea typeface="宋体" panose="02010600030101010101" pitchFamily="2" charset="-122"/>
                <a:cs typeface="Times New Roman" panose="02020603050405020304" pitchFamily="18" charset="0"/>
              </a:rPr>
              <a:t>Html.BeginForm</a:t>
            </a:r>
            <a:r>
              <a:rPr lang="en-US" altLang="zh-CN" sz="2800" dirty="0">
                <a:solidFill>
                  <a:srgbClr val="00B050"/>
                </a:solidFill>
                <a:ea typeface="宋体" panose="02010600030101010101" pitchFamily="2" charset="-122"/>
                <a:cs typeface="Times New Roman" panose="02020603050405020304" pitchFamily="18" charset="0"/>
              </a:rPr>
              <a:t>("</a:t>
            </a:r>
            <a:r>
              <a:rPr lang="en-US" altLang="zh-CN" sz="2800" dirty="0" err="1">
                <a:solidFill>
                  <a:srgbClr val="00B050"/>
                </a:solidFill>
                <a:ea typeface="宋体" panose="02010600030101010101" pitchFamily="2" charset="-122"/>
                <a:cs typeface="Times New Roman" panose="02020603050405020304" pitchFamily="18" charset="0"/>
              </a:rPr>
              <a:t>SearchAlbum</a:t>
            </a:r>
            <a:r>
              <a:rPr lang="en-US" altLang="zh-CN" sz="2800" dirty="0">
                <a:solidFill>
                  <a:srgbClr val="00B050"/>
                </a:solidFill>
                <a:ea typeface="宋体" panose="02010600030101010101" pitchFamily="2" charset="-122"/>
                <a:cs typeface="Times New Roman" panose="02020603050405020304" pitchFamily="18" charset="0"/>
              </a:rPr>
              <a:t>", "Search", </a:t>
            </a:r>
            <a:r>
              <a:rPr lang="en-US" altLang="zh-CN" sz="2800" dirty="0" err="1">
                <a:solidFill>
                  <a:srgbClr val="00B050"/>
                </a:solidFill>
                <a:ea typeface="宋体" panose="02010600030101010101" pitchFamily="2" charset="-122"/>
                <a:cs typeface="Times New Roman" panose="02020603050405020304" pitchFamily="18" charset="0"/>
              </a:rPr>
              <a:t>FormMethod.Get</a:t>
            </a:r>
            <a:r>
              <a:rPr lang="en-US" altLang="zh-CN" sz="2800" dirty="0">
                <a:solidFill>
                  <a:srgbClr val="00B050"/>
                </a:solidFill>
                <a:ea typeface="宋体" panose="02010600030101010101" pitchFamily="2" charset="-122"/>
                <a:cs typeface="Times New Roman" panose="02020603050405020304" pitchFamily="18" charset="0"/>
              </a:rPr>
              <a:t>))</a:t>
            </a:r>
            <a:endParaRPr lang="zh-CN" altLang="en-US" sz="2800" dirty="0">
              <a:solidFill>
                <a:srgbClr val="00B050"/>
              </a:solidFill>
              <a:ea typeface="宋体" panose="02010600030101010101" pitchFamily="2" charset="-122"/>
              <a:cs typeface="Times New Roman" panose="02020603050405020304" pitchFamily="18" charset="0"/>
            </a:endParaRPr>
          </a:p>
          <a:p>
            <a:pPr>
              <a:defRPr/>
            </a:pPr>
            <a:r>
              <a:rPr lang="en-US" altLang="zh-CN" sz="2800" dirty="0">
                <a:solidFill>
                  <a:srgbClr val="00B050"/>
                </a:solidFill>
                <a:ea typeface="宋体" panose="02010600030101010101" pitchFamily="2" charset="-122"/>
                <a:cs typeface="Times New Roman" panose="02020603050405020304" pitchFamily="18" charset="0"/>
              </a:rPr>
              <a:t>{</a:t>
            </a:r>
            <a:endParaRPr lang="zh-CN" altLang="en-US" sz="2800" dirty="0">
              <a:solidFill>
                <a:srgbClr val="00B050"/>
              </a:solidFill>
              <a:ea typeface="宋体" panose="02010600030101010101" pitchFamily="2" charset="-122"/>
              <a:cs typeface="Times New Roman" panose="02020603050405020304" pitchFamily="18" charset="0"/>
            </a:endParaRPr>
          </a:p>
          <a:p>
            <a:pPr>
              <a:defRPr/>
            </a:pPr>
            <a:r>
              <a:rPr lang="en-US" altLang="zh-CN" sz="2800" dirty="0">
                <a:ea typeface="宋体" panose="02010600030101010101" pitchFamily="2" charset="-122"/>
                <a:cs typeface="Times New Roman" panose="02020603050405020304" pitchFamily="18" charset="0"/>
              </a:rPr>
              <a:t>    &lt;input type="text" name="</a:t>
            </a:r>
            <a:r>
              <a:rPr lang="en-US" altLang="zh-CN" sz="2800" dirty="0" err="1">
                <a:ea typeface="宋体" panose="02010600030101010101" pitchFamily="2" charset="-122"/>
                <a:cs typeface="Times New Roman" panose="02020603050405020304" pitchFamily="18" charset="0"/>
              </a:rPr>
              <a:t>albumName</a:t>
            </a:r>
            <a:r>
              <a:rPr lang="en-US" altLang="zh-CN" sz="2800" dirty="0">
                <a:ea typeface="宋体" panose="02010600030101010101" pitchFamily="2" charset="-122"/>
                <a:cs typeface="Times New Roman" panose="02020603050405020304" pitchFamily="18" charset="0"/>
              </a:rPr>
              <a:t>" /&gt;</a:t>
            </a:r>
            <a:endParaRPr lang="zh-CN" altLang="en-US" sz="2800" dirty="0">
              <a:ea typeface="宋体" panose="02010600030101010101" pitchFamily="2" charset="-122"/>
              <a:cs typeface="Times New Roman" panose="02020603050405020304" pitchFamily="18" charset="0"/>
            </a:endParaRPr>
          </a:p>
          <a:p>
            <a:pPr>
              <a:defRPr/>
            </a:pPr>
            <a:r>
              <a:rPr lang="en-US" altLang="zh-CN" sz="2800" dirty="0">
                <a:ea typeface="宋体" panose="02010600030101010101" pitchFamily="2" charset="-122"/>
                <a:cs typeface="Times New Roman" panose="02020603050405020304" pitchFamily="18" charset="0"/>
              </a:rPr>
              <a:t>    &lt;input type="submit" value="</a:t>
            </a:r>
            <a:r>
              <a:rPr lang="zh-CN" altLang="en-US" sz="2800" dirty="0">
                <a:ea typeface="宋体" panose="02010600030101010101" pitchFamily="2" charset="-122"/>
                <a:cs typeface="Times New Roman" panose="02020603050405020304" pitchFamily="18" charset="0"/>
              </a:rPr>
              <a:t>搜索</a:t>
            </a:r>
            <a:r>
              <a:rPr lang="en-US" altLang="zh-CN" sz="2800" dirty="0">
                <a:ea typeface="宋体" panose="02010600030101010101" pitchFamily="2" charset="-122"/>
                <a:cs typeface="Times New Roman" panose="02020603050405020304" pitchFamily="18" charset="0"/>
              </a:rPr>
              <a:t>" /&gt;</a:t>
            </a:r>
            <a:endParaRPr lang="zh-CN" altLang="en-US" sz="2800" dirty="0">
              <a:ea typeface="宋体" panose="02010600030101010101" pitchFamily="2" charset="-122"/>
              <a:cs typeface="Times New Roman" panose="02020603050405020304" pitchFamily="18" charset="0"/>
            </a:endParaRPr>
          </a:p>
          <a:p>
            <a:pPr>
              <a:defRPr/>
            </a:pPr>
            <a:r>
              <a:rPr lang="en-US" altLang="zh-CN" sz="2800" dirty="0">
                <a:solidFill>
                  <a:srgbClr val="00B050"/>
                </a:solidFill>
                <a:ea typeface="宋体" panose="02010600030101010101" pitchFamily="2" charset="-122"/>
                <a:cs typeface="Times New Roman" panose="02020603050405020304" pitchFamily="18" charset="0"/>
              </a:rPr>
              <a:t>}</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pPr eaLnBrk="1" hangingPunct="1"/>
            <a:r>
              <a:rPr lang="en-US" altLang="zh-CN" sz="4000" dirty="0">
                <a:solidFill>
                  <a:schemeClr val="tx1"/>
                </a:solidFill>
                <a:latin typeface="楷体_GB2312" panose="02010609030101010101" pitchFamily="49" charset="-122"/>
                <a:ea typeface="楷体_GB2312" panose="02010609030101010101" pitchFamily="49" charset="-122"/>
              </a:rPr>
              <a:t>8.3 </a:t>
            </a:r>
            <a:r>
              <a:rPr lang="zh-CN" altLang="en-US" sz="4000" dirty="0">
                <a:solidFill>
                  <a:schemeClr val="tx1"/>
                </a:solidFill>
                <a:latin typeface="楷体_GB2312" panose="02010609030101010101" pitchFamily="49" charset="-122"/>
                <a:ea typeface="楷体_GB2312" panose="02010609030101010101" pitchFamily="49" charset="-122"/>
              </a:rPr>
              <a:t>表单和</a:t>
            </a:r>
            <a:r>
              <a:rPr lang="en-US" altLang="en-US" sz="4000" dirty="0">
                <a:solidFill>
                  <a:schemeClr val="tx1"/>
                </a:solidFill>
                <a:latin typeface="楷体_GB2312" panose="02010609030101010101" pitchFamily="49" charset="-122"/>
                <a:ea typeface="楷体_GB2312" panose="02010609030101010101" pitchFamily="49" charset="-122"/>
              </a:rPr>
              <a:t>HTML</a:t>
            </a:r>
            <a:r>
              <a:rPr lang="zh-CN" altLang="en-US" sz="4000" dirty="0">
                <a:solidFill>
                  <a:schemeClr val="tx1"/>
                </a:solidFill>
                <a:latin typeface="楷体_GB2312" panose="02010609030101010101" pitchFamily="49" charset="-122"/>
                <a:ea typeface="楷体_GB2312" panose="02010609030101010101" pitchFamily="49" charset="-122"/>
              </a:rPr>
              <a:t>辅助方法</a:t>
            </a:r>
            <a:endParaRPr lang="en-US" altLang="zh-CN" sz="4000" dirty="0">
              <a:solidFill>
                <a:schemeClr val="tx1"/>
              </a:solidFill>
              <a:latin typeface="楷体_GB2312" panose="02010609030101010101" pitchFamily="49" charset="-122"/>
              <a:ea typeface="楷体_GB2312" panose="02010609030101010101" pitchFamily="49" charset="-122"/>
            </a:endParaRPr>
          </a:p>
        </p:txBody>
      </p:sp>
      <p:sp>
        <p:nvSpPr>
          <p:cNvPr id="27651"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6FAA2EA8-3F29-458C-A293-76FC366F31D7}" type="slidenum">
              <a:rPr lang="de-DE" altLang="zh-CN" dirty="0" smtClean="0">
                <a:solidFill>
                  <a:schemeClr val="tx2"/>
                </a:solidFill>
                <a:latin typeface="楷体_GB2312" panose="02010609030101010101" pitchFamily="49" charset="-122"/>
              </a:rPr>
              <a:pPr/>
              <a:t>13</a:t>
            </a:fld>
            <a:r>
              <a:rPr lang="zh-CN" altLang="de-DE" dirty="0">
                <a:solidFill>
                  <a:schemeClr val="tx2"/>
                </a:solidFill>
                <a:latin typeface="楷体_GB2312" panose="02010609030101010101" pitchFamily="49" charset="-122"/>
              </a:rPr>
              <a:t>页</a:t>
            </a:r>
          </a:p>
        </p:txBody>
      </p:sp>
      <p:sp>
        <p:nvSpPr>
          <p:cNvPr id="27652" name="矩形 2"/>
          <p:cNvSpPr>
            <a:spLocks noChangeArrowheads="1"/>
          </p:cNvSpPr>
          <p:nvPr/>
        </p:nvSpPr>
        <p:spPr bwMode="auto">
          <a:xfrm>
            <a:off x="757238" y="2297113"/>
            <a:ext cx="7727950" cy="280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600" b="1">
                <a:latin typeface="Times New Roman" panose="02020603050405020304" pitchFamily="18" charset="0"/>
                <a:ea typeface="宋体" panose="02010600030101010101" pitchFamily="2" charset="-122"/>
                <a:cs typeface="Times New Roman" panose="02020603050405020304" pitchFamily="18" charset="0"/>
              </a:rPr>
              <a:t>HTML</a:t>
            </a:r>
            <a:r>
              <a:rPr lang="zh-CN" altLang="en-US" sz="3600" b="1">
                <a:latin typeface="Times New Roman" panose="02020603050405020304" pitchFamily="18" charset="0"/>
                <a:ea typeface="宋体" panose="02010600030101010101" pitchFamily="2" charset="-122"/>
                <a:cs typeface="Times New Roman" panose="02020603050405020304" pitchFamily="18" charset="0"/>
              </a:rPr>
              <a:t>辅助方法：</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a:ea typeface="宋体" panose="02010600030101010101" pitchFamily="2" charset="-122"/>
                <a:cs typeface="Times New Roman" panose="02020603050405020304" pitchFamily="18" charset="0"/>
              </a:rPr>
              <a:t>HTML</a:t>
            </a:r>
            <a:r>
              <a:rPr lang="zh-CN" altLang="en-US" sz="2800">
                <a:ea typeface="宋体" panose="02010600030101010101" pitchFamily="2" charset="-122"/>
                <a:cs typeface="Times New Roman" panose="02020603050405020304" pitchFamily="18" charset="0"/>
              </a:rPr>
              <a:t>辅助方法是可以通过</a:t>
            </a:r>
            <a:r>
              <a:rPr lang="en-US" altLang="zh-CN" sz="2800">
                <a:ea typeface="宋体" panose="02010600030101010101" pitchFamily="2" charset="-122"/>
                <a:cs typeface="Times New Roman" panose="02020603050405020304" pitchFamily="18" charset="0"/>
              </a:rPr>
              <a:t>View</a:t>
            </a:r>
            <a:r>
              <a:rPr lang="zh-CN" altLang="en-US" sz="2800">
                <a:ea typeface="宋体" panose="02010600030101010101" pitchFamily="2" charset="-122"/>
                <a:cs typeface="Times New Roman" panose="02020603050405020304" pitchFamily="18" charset="0"/>
              </a:rPr>
              <a:t>的</a:t>
            </a:r>
            <a:r>
              <a:rPr lang="en-US" altLang="zh-CN" sz="2800">
                <a:ea typeface="宋体" panose="02010600030101010101" pitchFamily="2" charset="-122"/>
                <a:cs typeface="Times New Roman" panose="02020603050405020304" pitchFamily="18" charset="0"/>
              </a:rPr>
              <a:t>Html</a:t>
            </a:r>
            <a:r>
              <a:rPr lang="zh-CN" altLang="en-US" sz="2800">
                <a:ea typeface="宋体" panose="02010600030101010101" pitchFamily="2" charset="-122"/>
                <a:cs typeface="Times New Roman" panose="02020603050405020304" pitchFamily="18" charset="0"/>
              </a:rPr>
              <a:t>属性调用的方法，与此相同的还有</a:t>
            </a:r>
            <a:r>
              <a:rPr lang="en-US" altLang="zh-CN" sz="2800">
                <a:ea typeface="宋体" panose="02010600030101010101" pitchFamily="2" charset="-122"/>
                <a:cs typeface="Times New Roman" panose="02020603050405020304" pitchFamily="18" charset="0"/>
              </a:rPr>
              <a:t>Url</a:t>
            </a:r>
            <a:r>
              <a:rPr lang="zh-CN" altLang="en-US" sz="2800">
                <a:ea typeface="宋体" panose="02010600030101010101" pitchFamily="2" charset="-122"/>
                <a:cs typeface="Times New Roman" panose="02020603050405020304" pitchFamily="18" charset="0"/>
              </a:rPr>
              <a:t>辅助方法及</a:t>
            </a:r>
            <a:r>
              <a:rPr lang="en-US" altLang="zh-CN" sz="2800">
                <a:ea typeface="宋体" panose="02010600030101010101" pitchFamily="2" charset="-122"/>
                <a:cs typeface="Times New Roman" panose="02020603050405020304" pitchFamily="18" charset="0"/>
              </a:rPr>
              <a:t>Ajax</a:t>
            </a:r>
            <a:r>
              <a:rPr lang="zh-CN" altLang="en-US" sz="2800">
                <a:ea typeface="宋体" panose="02010600030101010101" pitchFamily="2" charset="-122"/>
                <a:cs typeface="Times New Roman" panose="02020603050405020304" pitchFamily="18" charset="0"/>
              </a:rPr>
              <a:t>辅助方法，所有这些辅助方法都是为了使</a:t>
            </a:r>
            <a:r>
              <a:rPr lang="en-US" altLang="zh-CN" sz="2800">
                <a:ea typeface="宋体" panose="02010600030101010101" pitchFamily="2" charset="-122"/>
                <a:cs typeface="Times New Roman" panose="02020603050405020304" pitchFamily="18" charset="0"/>
              </a:rPr>
              <a:t>View</a:t>
            </a:r>
            <a:r>
              <a:rPr lang="zh-CN" altLang="en-US" sz="2800">
                <a:ea typeface="宋体" panose="02010600030101010101" pitchFamily="2" charset="-122"/>
                <a:cs typeface="Times New Roman" panose="02020603050405020304" pitchFamily="18" charset="0"/>
              </a:rPr>
              <a:t>的编码更容易，调用方法也是在</a:t>
            </a:r>
            <a:r>
              <a:rPr lang="en-US" altLang="zh-CN" sz="2800">
                <a:ea typeface="宋体" panose="02010600030101010101" pitchFamily="2" charset="-122"/>
                <a:cs typeface="Times New Roman" panose="02020603050405020304" pitchFamily="18" charset="0"/>
              </a:rPr>
              <a:t>View</a:t>
            </a:r>
            <a:r>
              <a:rPr lang="zh-CN" altLang="en-US" sz="2800">
                <a:ea typeface="宋体" panose="02010600030101010101" pitchFamily="2" charset="-122"/>
                <a:cs typeface="Times New Roman" panose="02020603050405020304" pitchFamily="18" charset="0"/>
              </a:rPr>
              <a:t>中通过对应的</a:t>
            </a:r>
            <a:r>
              <a:rPr lang="en-US" altLang="zh-CN" sz="2800">
                <a:ea typeface="宋体" panose="02010600030101010101" pitchFamily="2" charset="-122"/>
                <a:cs typeface="Times New Roman" panose="02020603050405020304" pitchFamily="18" charset="0"/>
              </a:rPr>
              <a:t>Url</a:t>
            </a:r>
            <a:r>
              <a:rPr lang="zh-CN" altLang="en-US" sz="2800">
                <a:ea typeface="宋体" panose="02010600030101010101" pitchFamily="2" charset="-122"/>
                <a:cs typeface="Times New Roman" panose="02020603050405020304" pitchFamily="18" charset="0"/>
              </a:rPr>
              <a:t>属性及</a:t>
            </a:r>
            <a:r>
              <a:rPr lang="en-US" altLang="zh-CN" sz="2800">
                <a:ea typeface="宋体" panose="02010600030101010101" pitchFamily="2" charset="-122"/>
                <a:cs typeface="Times New Roman" panose="02020603050405020304" pitchFamily="18" charset="0"/>
              </a:rPr>
              <a:t>Ajax</a:t>
            </a:r>
            <a:r>
              <a:rPr lang="zh-CN" altLang="en-US" sz="2800">
                <a:ea typeface="宋体" panose="02010600030101010101" pitchFamily="2" charset="-122"/>
                <a:cs typeface="Times New Roman" panose="02020603050405020304" pitchFamily="18" charset="0"/>
              </a:rPr>
              <a:t>属性的调用来完成。  </a:t>
            </a:r>
            <a:endParaRPr lang="en-US" altLang="zh-CN" sz="2800">
              <a:ea typeface="宋体" panose="02010600030101010101" pitchFamily="2" charset="-122"/>
              <a:cs typeface="Times New Roman" panose="02020603050405020304" pitchFamily="18" charset="0"/>
            </a:endParaRPr>
          </a:p>
        </p:txBody>
      </p:sp>
    </p:spTree>
  </p:cSld>
  <p:clrMapOvr>
    <a:masterClrMapping/>
  </p:clrMapOvr>
  <p:transition>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pPr eaLnBrk="1" hangingPunct="1"/>
            <a:r>
              <a:rPr lang="en-US" altLang="zh-CN" sz="4000" dirty="0">
                <a:solidFill>
                  <a:schemeClr val="tx1"/>
                </a:solidFill>
                <a:latin typeface="楷体_GB2312" panose="02010609030101010101" pitchFamily="49" charset="-122"/>
                <a:ea typeface="楷体_GB2312" panose="02010609030101010101" pitchFamily="49" charset="-122"/>
              </a:rPr>
              <a:t>8.3 </a:t>
            </a:r>
            <a:r>
              <a:rPr lang="zh-CN" altLang="en-US" sz="4000" dirty="0">
                <a:solidFill>
                  <a:schemeClr val="tx1"/>
                </a:solidFill>
                <a:latin typeface="楷体_GB2312" panose="02010609030101010101" pitchFamily="49" charset="-122"/>
                <a:ea typeface="楷体_GB2312" panose="02010609030101010101" pitchFamily="49" charset="-122"/>
              </a:rPr>
              <a:t>表单和</a:t>
            </a:r>
            <a:r>
              <a:rPr lang="en-US" altLang="en-US" sz="4000" dirty="0">
                <a:solidFill>
                  <a:schemeClr val="tx1"/>
                </a:solidFill>
                <a:latin typeface="楷体_GB2312" panose="02010609030101010101" pitchFamily="49" charset="-122"/>
                <a:ea typeface="楷体_GB2312" panose="02010609030101010101" pitchFamily="49" charset="-122"/>
              </a:rPr>
              <a:t>HTML</a:t>
            </a:r>
            <a:r>
              <a:rPr lang="zh-CN" altLang="en-US" sz="4000" dirty="0">
                <a:solidFill>
                  <a:schemeClr val="tx1"/>
                </a:solidFill>
                <a:latin typeface="楷体_GB2312" panose="02010609030101010101" pitchFamily="49" charset="-122"/>
                <a:ea typeface="楷体_GB2312" panose="02010609030101010101" pitchFamily="49" charset="-122"/>
              </a:rPr>
              <a:t>辅助方法</a:t>
            </a:r>
            <a:endParaRPr lang="en-US" altLang="zh-CN" sz="4000" dirty="0">
              <a:solidFill>
                <a:schemeClr val="tx1"/>
              </a:solidFill>
              <a:latin typeface="楷体_GB2312" panose="02010609030101010101" pitchFamily="49" charset="-122"/>
              <a:ea typeface="楷体_GB2312" panose="02010609030101010101" pitchFamily="49" charset="-122"/>
            </a:endParaRPr>
          </a:p>
        </p:txBody>
      </p:sp>
      <p:sp>
        <p:nvSpPr>
          <p:cNvPr id="28675"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BB6BD0BD-70D8-4DF6-A6A7-EC88570158D3}" type="slidenum">
              <a:rPr lang="de-DE" altLang="zh-CN" dirty="0" smtClean="0">
                <a:solidFill>
                  <a:schemeClr val="tx2"/>
                </a:solidFill>
                <a:latin typeface="楷体_GB2312" panose="02010609030101010101" pitchFamily="49" charset="-122"/>
              </a:rPr>
              <a:pPr/>
              <a:t>14</a:t>
            </a:fld>
            <a:r>
              <a:rPr lang="zh-CN" altLang="de-DE" dirty="0">
                <a:solidFill>
                  <a:schemeClr val="tx2"/>
                </a:solidFill>
                <a:latin typeface="楷体_GB2312" panose="02010609030101010101" pitchFamily="49" charset="-122"/>
              </a:rPr>
              <a:t>页</a:t>
            </a:r>
          </a:p>
        </p:txBody>
      </p:sp>
      <p:sp>
        <p:nvSpPr>
          <p:cNvPr id="28676" name="矩形 2"/>
          <p:cNvSpPr>
            <a:spLocks noChangeArrowheads="1"/>
          </p:cNvSpPr>
          <p:nvPr/>
        </p:nvSpPr>
        <p:spPr bwMode="auto">
          <a:xfrm>
            <a:off x="757238" y="2297113"/>
            <a:ext cx="7727950" cy="237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600" b="1">
                <a:latin typeface="Times New Roman" panose="02020603050405020304" pitchFamily="18" charset="0"/>
                <a:ea typeface="宋体" panose="02010600030101010101" pitchFamily="2" charset="-122"/>
                <a:cs typeface="Times New Roman" panose="02020603050405020304" pitchFamily="18" charset="0"/>
              </a:rPr>
              <a:t>HTML</a:t>
            </a:r>
            <a:r>
              <a:rPr lang="zh-CN" altLang="en-US" sz="3600" b="1">
                <a:latin typeface="Times New Roman" panose="02020603050405020304" pitchFamily="18" charset="0"/>
                <a:ea typeface="宋体" panose="02010600030101010101" pitchFamily="2" charset="-122"/>
                <a:cs typeface="Times New Roman" panose="02020603050405020304" pitchFamily="18" charset="0"/>
              </a:rPr>
              <a:t>辅助方法：</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a:ea typeface="宋体" panose="02010600030101010101" pitchFamily="2" charset="-122"/>
                <a:cs typeface="Times New Roman" panose="02020603050405020304" pitchFamily="18" charset="0"/>
              </a:rPr>
              <a:t>BeginForm</a:t>
            </a:r>
            <a:r>
              <a:rPr lang="zh-CN" altLang="en-US" sz="2800">
                <a:ea typeface="宋体" panose="02010600030101010101" pitchFamily="2" charset="-122"/>
                <a:cs typeface="Times New Roman" panose="02020603050405020304" pitchFamily="18" charset="0"/>
              </a:rPr>
              <a:t>辅助方法输出的内容包括起始</a:t>
            </a:r>
            <a:r>
              <a:rPr lang="en-US" altLang="zh-CN" sz="2800">
                <a:ea typeface="宋体" panose="02010600030101010101" pitchFamily="2" charset="-122"/>
                <a:cs typeface="Times New Roman" panose="02020603050405020304" pitchFamily="18" charset="0"/>
              </a:rPr>
              <a:t>&lt;form&gt;</a:t>
            </a:r>
            <a:r>
              <a:rPr lang="zh-CN" altLang="en-US" sz="2800">
                <a:ea typeface="宋体" panose="02010600030101010101" pitchFamily="2" charset="-122"/>
                <a:cs typeface="Times New Roman" panose="02020603050405020304" pitchFamily="18" charset="0"/>
              </a:rPr>
              <a:t>和结束</a:t>
            </a:r>
            <a:r>
              <a:rPr lang="en-US" altLang="zh-CN" sz="2800">
                <a:ea typeface="宋体" panose="02010600030101010101" pitchFamily="2" charset="-122"/>
                <a:cs typeface="Times New Roman" panose="02020603050405020304" pitchFamily="18" charset="0"/>
              </a:rPr>
              <a:t>&lt;form&gt;</a:t>
            </a:r>
            <a:r>
              <a:rPr lang="zh-CN" altLang="en-US" sz="2800">
                <a:ea typeface="宋体" panose="02010600030101010101" pitchFamily="2" charset="-122"/>
                <a:cs typeface="Times New Roman" panose="02020603050405020304" pitchFamily="18" charset="0"/>
              </a:rPr>
              <a:t>标签，起始标签将生成在</a:t>
            </a:r>
            <a:r>
              <a:rPr lang="en-US" altLang="zh-CN" sz="2800">
                <a:ea typeface="宋体" panose="02010600030101010101" pitchFamily="2" charset="-122"/>
                <a:cs typeface="Times New Roman" panose="02020603050405020304" pitchFamily="18" charset="0"/>
              </a:rPr>
              <a:t>using</a:t>
            </a:r>
            <a:r>
              <a:rPr lang="zh-CN" altLang="en-US" sz="2800">
                <a:ea typeface="宋体" panose="02010600030101010101" pitchFamily="2" charset="-122"/>
                <a:cs typeface="Times New Roman" panose="02020603050405020304" pitchFamily="18" charset="0"/>
              </a:rPr>
              <a:t>的开始大括号处而结束标签将在</a:t>
            </a:r>
            <a:r>
              <a:rPr lang="en-US" altLang="zh-CN" sz="2800">
                <a:ea typeface="宋体" panose="02010600030101010101" pitchFamily="2" charset="-122"/>
                <a:cs typeface="Times New Roman" panose="02020603050405020304" pitchFamily="18" charset="0"/>
              </a:rPr>
              <a:t>using</a:t>
            </a:r>
            <a:r>
              <a:rPr lang="zh-CN" altLang="en-US" sz="2800">
                <a:ea typeface="宋体" panose="02010600030101010101" pitchFamily="2" charset="-122"/>
                <a:cs typeface="Times New Roman" panose="02020603050405020304" pitchFamily="18" charset="0"/>
              </a:rPr>
              <a:t>的关闭大括号处，这样使代码更简洁。  </a:t>
            </a:r>
            <a:endParaRPr lang="en-US" altLang="zh-CN" sz="2800">
              <a:ea typeface="宋体" panose="02010600030101010101" pitchFamily="2" charset="-122"/>
              <a:cs typeface="Times New Roman" panose="02020603050405020304" pitchFamily="18" charset="0"/>
            </a:endParaRPr>
          </a:p>
        </p:txBody>
      </p:sp>
      <p:sp>
        <p:nvSpPr>
          <p:cNvPr id="12" name="矩形 2"/>
          <p:cNvSpPr>
            <a:spLocks noChangeArrowheads="1"/>
          </p:cNvSpPr>
          <p:nvPr/>
        </p:nvSpPr>
        <p:spPr bwMode="auto">
          <a:xfrm>
            <a:off x="0" y="1211263"/>
            <a:ext cx="8794750" cy="3232150"/>
          </a:xfrm>
          <a:prstGeom prst="rect">
            <a:avLst/>
          </a:prstGeom>
          <a:solidFill>
            <a:schemeClr val="bg1">
              <a:lumMod val="85000"/>
            </a:schemeClr>
          </a:solidFill>
          <a:ln w="9525">
            <a:noFill/>
            <a:miter lim="800000"/>
          </a:ln>
        </p:spPr>
        <p:txBody>
          <a:bodyPr>
            <a:spAutoFit/>
          </a:bodyPr>
          <a:lstStyle/>
          <a:p>
            <a:pPr>
              <a:defRPr/>
            </a:pPr>
            <a:r>
              <a:rPr lang="zh-CN" altLang="en-US" sz="3600" b="1">
                <a:latin typeface="Times New Roman" panose="02020603050405020304" pitchFamily="18" charset="0"/>
                <a:ea typeface="宋体" panose="02010600030101010101" pitchFamily="2" charset="-122"/>
                <a:cs typeface="Times New Roman" panose="02020603050405020304" pitchFamily="18" charset="0"/>
              </a:rPr>
              <a:t>代码写法：</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pPr>
              <a:defRPr/>
            </a:pPr>
            <a:r>
              <a:rPr lang="en-US" altLang="zh-CN" sz="2800">
                <a:solidFill>
                  <a:srgbClr val="00B050"/>
                </a:solidFill>
                <a:ea typeface="宋体" panose="02010600030101010101" pitchFamily="2" charset="-122"/>
                <a:cs typeface="Times New Roman" panose="02020603050405020304" pitchFamily="18" charset="0"/>
              </a:rPr>
              <a:t>@using (Html.BeginForm("SearchAlbum", "Search", FormMethod.Get))</a:t>
            </a:r>
            <a:endParaRPr lang="zh-CN" altLang="en-US" sz="2800">
              <a:solidFill>
                <a:srgbClr val="00B050"/>
              </a:solidFill>
              <a:ea typeface="宋体" panose="02010600030101010101" pitchFamily="2" charset="-122"/>
              <a:cs typeface="Times New Roman" panose="02020603050405020304" pitchFamily="18" charset="0"/>
            </a:endParaRPr>
          </a:p>
          <a:p>
            <a:pPr>
              <a:defRPr/>
            </a:pPr>
            <a:r>
              <a:rPr lang="en-US" altLang="zh-CN" sz="2800">
                <a:solidFill>
                  <a:srgbClr val="00B050"/>
                </a:solidFill>
                <a:ea typeface="宋体" panose="02010600030101010101" pitchFamily="2" charset="-122"/>
                <a:cs typeface="Times New Roman" panose="02020603050405020304" pitchFamily="18" charset="0"/>
              </a:rPr>
              <a:t>{</a:t>
            </a:r>
            <a:endParaRPr lang="zh-CN" altLang="en-US" sz="2800">
              <a:solidFill>
                <a:srgbClr val="00B050"/>
              </a:solidFill>
              <a:ea typeface="宋体" panose="02010600030101010101" pitchFamily="2" charset="-122"/>
              <a:cs typeface="Times New Roman" panose="02020603050405020304" pitchFamily="18" charset="0"/>
            </a:endParaRPr>
          </a:p>
          <a:p>
            <a:pPr>
              <a:defRPr/>
            </a:pPr>
            <a:r>
              <a:rPr lang="en-US" altLang="zh-CN" sz="2800">
                <a:ea typeface="宋体" panose="02010600030101010101" pitchFamily="2" charset="-122"/>
                <a:cs typeface="Times New Roman" panose="02020603050405020304" pitchFamily="18" charset="0"/>
              </a:rPr>
              <a:t>    &lt;input type="text" name="albumName" /&gt;</a:t>
            </a:r>
            <a:endParaRPr lang="zh-CN" altLang="en-US" sz="2800">
              <a:ea typeface="宋体" panose="02010600030101010101" pitchFamily="2" charset="-122"/>
              <a:cs typeface="Times New Roman" panose="02020603050405020304" pitchFamily="18" charset="0"/>
            </a:endParaRPr>
          </a:p>
          <a:p>
            <a:pPr>
              <a:defRPr/>
            </a:pPr>
            <a:r>
              <a:rPr lang="en-US" altLang="zh-CN" sz="2800">
                <a:ea typeface="宋体" panose="02010600030101010101" pitchFamily="2" charset="-122"/>
                <a:cs typeface="Times New Roman" panose="02020603050405020304" pitchFamily="18" charset="0"/>
              </a:rPr>
              <a:t>    &lt;input type="submit" value="</a:t>
            </a:r>
            <a:r>
              <a:rPr lang="zh-CN" altLang="en-US" sz="2800">
                <a:ea typeface="宋体" panose="02010600030101010101" pitchFamily="2" charset="-122"/>
                <a:cs typeface="Times New Roman" panose="02020603050405020304" pitchFamily="18" charset="0"/>
              </a:rPr>
              <a:t>搜索</a:t>
            </a:r>
            <a:r>
              <a:rPr lang="en-US" altLang="zh-CN" sz="2800">
                <a:ea typeface="宋体" panose="02010600030101010101" pitchFamily="2" charset="-122"/>
                <a:cs typeface="Times New Roman" panose="02020603050405020304" pitchFamily="18" charset="0"/>
              </a:rPr>
              <a:t>" /&gt;</a:t>
            </a:r>
            <a:endParaRPr lang="zh-CN" altLang="en-US" sz="2800">
              <a:ea typeface="宋体" panose="02010600030101010101" pitchFamily="2" charset="-122"/>
              <a:cs typeface="Times New Roman" panose="02020603050405020304" pitchFamily="18" charset="0"/>
            </a:endParaRPr>
          </a:p>
          <a:p>
            <a:pPr>
              <a:defRPr/>
            </a:pPr>
            <a:r>
              <a:rPr lang="en-US" altLang="zh-CN" sz="2800">
                <a:solidFill>
                  <a:srgbClr val="00B050"/>
                </a:solidFill>
                <a:ea typeface="宋体" panose="02010600030101010101" pitchFamily="2" charset="-122"/>
                <a:cs typeface="Times New Roman" panose="02020603050405020304" pitchFamily="18" charset="0"/>
              </a:rPr>
              <a:t>}</a:t>
            </a:r>
          </a:p>
        </p:txBody>
      </p:sp>
      <p:sp>
        <p:nvSpPr>
          <p:cNvPr id="5" name="矩形 2"/>
          <p:cNvSpPr>
            <a:spLocks noChangeArrowheads="1"/>
          </p:cNvSpPr>
          <p:nvPr/>
        </p:nvSpPr>
        <p:spPr bwMode="auto">
          <a:xfrm>
            <a:off x="174625" y="1816100"/>
            <a:ext cx="8794750" cy="3662363"/>
          </a:xfrm>
          <a:prstGeom prst="rect">
            <a:avLst/>
          </a:prstGeom>
          <a:solidFill>
            <a:schemeClr val="bg1">
              <a:lumMod val="75000"/>
            </a:schemeClr>
          </a:solidFill>
          <a:ln w="9525">
            <a:noFill/>
            <a:miter lim="800000"/>
          </a:ln>
        </p:spPr>
        <p:txBody>
          <a:bodyPr>
            <a:spAutoFit/>
          </a:bodyPr>
          <a:lstStyle/>
          <a:p>
            <a:pPr>
              <a:defRPr/>
            </a:pPr>
            <a:r>
              <a:rPr lang="zh-CN" altLang="en-US" sz="3600" b="1">
                <a:latin typeface="Times New Roman" panose="02020603050405020304" pitchFamily="18" charset="0"/>
                <a:ea typeface="宋体" panose="02010600030101010101" pitchFamily="2" charset="-122"/>
                <a:cs typeface="Times New Roman" panose="02020603050405020304" pitchFamily="18" charset="0"/>
              </a:rPr>
              <a:t>还可以使用格式：</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pPr>
              <a:defRPr/>
            </a:pPr>
            <a:r>
              <a:rPr lang="en-US" altLang="zh-CN" sz="2800">
                <a:solidFill>
                  <a:srgbClr val="00B050"/>
                </a:solidFill>
                <a:ea typeface="宋体" panose="02010600030101010101" pitchFamily="2" charset="-122"/>
                <a:cs typeface="Times New Roman" panose="02020603050405020304" pitchFamily="18" charset="0"/>
              </a:rPr>
              <a:t>@{Html.BeginForm("SearchAlbum", "Search", FormMethod.Get);}</a:t>
            </a:r>
            <a:endParaRPr lang="zh-CN" altLang="en-US" sz="2800">
              <a:solidFill>
                <a:srgbClr val="00B050"/>
              </a:solidFill>
              <a:ea typeface="宋体" panose="02010600030101010101" pitchFamily="2" charset="-122"/>
              <a:cs typeface="Times New Roman" panose="02020603050405020304" pitchFamily="18" charset="0"/>
            </a:endParaRPr>
          </a:p>
          <a:p>
            <a:pPr>
              <a:defRPr/>
            </a:pPr>
            <a:r>
              <a:rPr lang="en-US" altLang="zh-CN" sz="2800">
                <a:ea typeface="宋体" panose="02010600030101010101" pitchFamily="2" charset="-122"/>
                <a:cs typeface="Times New Roman" panose="02020603050405020304" pitchFamily="18" charset="0"/>
              </a:rPr>
              <a:t>    &lt;input type="text" name="albumName" /&gt;</a:t>
            </a:r>
            <a:endParaRPr lang="zh-CN" altLang="en-US" sz="2800">
              <a:ea typeface="宋体" panose="02010600030101010101" pitchFamily="2" charset="-122"/>
              <a:cs typeface="Times New Roman" panose="02020603050405020304" pitchFamily="18" charset="0"/>
            </a:endParaRPr>
          </a:p>
          <a:p>
            <a:pPr>
              <a:defRPr/>
            </a:pPr>
            <a:r>
              <a:rPr lang="en-US" altLang="zh-CN" sz="2800">
                <a:ea typeface="宋体" panose="02010600030101010101" pitchFamily="2" charset="-122"/>
                <a:cs typeface="Times New Roman" panose="02020603050405020304" pitchFamily="18" charset="0"/>
              </a:rPr>
              <a:t>    &lt;input type="submit" value="</a:t>
            </a:r>
            <a:r>
              <a:rPr lang="zh-CN" altLang="en-US" sz="2800">
                <a:ea typeface="宋体" panose="02010600030101010101" pitchFamily="2" charset="-122"/>
                <a:cs typeface="Times New Roman" panose="02020603050405020304" pitchFamily="18" charset="0"/>
              </a:rPr>
              <a:t>搜索</a:t>
            </a:r>
            <a:r>
              <a:rPr lang="en-US" altLang="zh-CN" sz="2800">
                <a:ea typeface="宋体" panose="02010600030101010101" pitchFamily="2" charset="-122"/>
                <a:cs typeface="Times New Roman" panose="02020603050405020304" pitchFamily="18" charset="0"/>
              </a:rPr>
              <a:t>" /&gt;</a:t>
            </a:r>
            <a:endParaRPr lang="zh-CN" altLang="en-US" sz="2800">
              <a:ea typeface="宋体" panose="02010600030101010101" pitchFamily="2" charset="-122"/>
              <a:cs typeface="Times New Roman" panose="02020603050405020304" pitchFamily="18" charset="0"/>
            </a:endParaRPr>
          </a:p>
          <a:p>
            <a:pPr>
              <a:defRPr/>
            </a:pPr>
            <a:r>
              <a:rPr lang="en-US" altLang="zh-CN" sz="2800">
                <a:solidFill>
                  <a:srgbClr val="00B050"/>
                </a:solidFill>
                <a:ea typeface="宋体" panose="02010600030101010101" pitchFamily="2" charset="-122"/>
                <a:cs typeface="Times New Roman" panose="02020603050405020304" pitchFamily="18" charset="0"/>
              </a:rPr>
              <a:t>@{Html.EndForm();}</a:t>
            </a:r>
          </a:p>
          <a:p>
            <a:pPr>
              <a:defRPr/>
            </a:pPr>
            <a:endParaRPr lang="en-US" altLang="zh-CN" sz="2800">
              <a:solidFill>
                <a:srgbClr val="00B050"/>
              </a:solidFill>
              <a:ea typeface="宋体" panose="02010600030101010101" pitchFamily="2" charset="-122"/>
              <a:cs typeface="Times New Roman" panose="02020603050405020304" pitchFamily="18" charset="0"/>
            </a:endParaRPr>
          </a:p>
          <a:p>
            <a:pPr>
              <a:defRPr/>
            </a:pPr>
            <a:r>
              <a:rPr lang="zh-CN" altLang="en-US" sz="2800">
                <a:ea typeface="宋体" panose="02010600030101010101" pitchFamily="2" charset="-122"/>
                <a:cs typeface="Times New Roman" panose="02020603050405020304" pitchFamily="18" charset="0"/>
              </a:rPr>
              <a:t>其他形式参见</a:t>
            </a:r>
            <a:r>
              <a:rPr lang="en-US" altLang="zh-CN" sz="2800">
                <a:ea typeface="宋体" panose="02010600030101010101" pitchFamily="2" charset="-122"/>
                <a:cs typeface="Times New Roman" panose="02020603050405020304" pitchFamily="18" charset="0"/>
              </a:rPr>
              <a:t>MSDN</a:t>
            </a:r>
          </a:p>
        </p:txBody>
      </p:sp>
      <p:grpSp>
        <p:nvGrpSpPr>
          <p:cNvPr id="2" name="组合 7"/>
          <p:cNvGrpSpPr/>
          <p:nvPr/>
        </p:nvGrpSpPr>
        <p:grpSpPr bwMode="auto">
          <a:xfrm>
            <a:off x="1914525" y="2976563"/>
            <a:ext cx="5878513" cy="2216150"/>
            <a:chOff x="2380129" y="1371601"/>
            <a:chExt cx="5624388" cy="1830870"/>
          </a:xfrm>
        </p:grpSpPr>
        <p:sp>
          <p:nvSpPr>
            <p:cNvPr id="9" name="圆角矩形 8"/>
            <p:cNvSpPr/>
            <p:nvPr/>
          </p:nvSpPr>
          <p:spPr bwMode="auto">
            <a:xfrm>
              <a:off x="2380129" y="1371601"/>
              <a:ext cx="5624388" cy="1830870"/>
            </a:xfrm>
            <a:prstGeom prst="roundRect">
              <a:avLst/>
            </a:prstGeom>
            <a:solidFill>
              <a:schemeClr val="bg1">
                <a:lumMod val="65000"/>
              </a:schemeClr>
            </a:solidFill>
            <a:ln w="12700" cap="flat" cmpd="sng" algn="ctr">
              <a:solidFill>
                <a:schemeClr val="tx1"/>
              </a:solidFill>
              <a:prstDash val="solid"/>
              <a:round/>
              <a:headEnd type="none" w="med" len="med"/>
              <a:tailEnd type="none" w="med" len="med"/>
            </a:ln>
            <a:effectLst/>
          </p:spPr>
          <p:txBody>
            <a:bodyPr wrap="none" anchor="ctr"/>
            <a:lstStyle/>
            <a:p>
              <a:pPr>
                <a:defRPr/>
              </a:pPr>
              <a:endParaRPr lang="en-US" altLang="zh-CN" sz="2800">
                <a:ea typeface="宋体" panose="02010600030101010101" pitchFamily="2" charset="-122"/>
              </a:endParaRPr>
            </a:p>
          </p:txBody>
        </p:sp>
        <p:sp>
          <p:nvSpPr>
            <p:cNvPr id="28681" name="TextBox 9"/>
            <p:cNvSpPr txBox="1">
              <a:spLocks noChangeArrowheads="1"/>
            </p:cNvSpPr>
            <p:nvPr/>
          </p:nvSpPr>
          <p:spPr bwMode="auto">
            <a:xfrm>
              <a:off x="2487706" y="2069321"/>
              <a:ext cx="5432405" cy="432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sz="2800" b="1">
                  <a:ea typeface="宋体" panose="02010600030101010101" pitchFamily="2" charset="-122"/>
                </a:rPr>
                <a:t>推荐使用</a:t>
              </a:r>
              <a:r>
                <a:rPr lang="en-US" altLang="en-US" sz="2800" b="1"/>
                <a:t>using</a:t>
              </a:r>
              <a:r>
                <a:rPr lang="zh-CN" altLang="en-US" sz="2800" b="1">
                  <a:ea typeface="宋体" panose="02010600030101010101" pitchFamily="2" charset="-122"/>
                </a:rPr>
                <a:t>的写法</a:t>
              </a:r>
              <a:endParaRPr lang="zh-CN" altLang="en-US" b="1">
                <a:ea typeface="宋体" panose="02010600030101010101" pitchFamily="2" charset="-122"/>
              </a:endParaRPr>
            </a:p>
          </p:txBody>
        </p:sp>
      </p:gr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eaLnBrk="1" hangingPunct="1"/>
            <a:r>
              <a:rPr lang="en-US" altLang="zh-CN" sz="4000" dirty="0">
                <a:solidFill>
                  <a:schemeClr val="tx1"/>
                </a:solidFill>
                <a:latin typeface="楷体_GB2312" panose="02010609030101010101" pitchFamily="49" charset="-122"/>
                <a:ea typeface="楷体_GB2312" panose="02010609030101010101" pitchFamily="49" charset="-122"/>
              </a:rPr>
              <a:t>8.3 </a:t>
            </a:r>
            <a:r>
              <a:rPr lang="zh-CN" altLang="en-US" sz="4000" dirty="0">
                <a:solidFill>
                  <a:schemeClr val="tx1"/>
                </a:solidFill>
                <a:latin typeface="楷体_GB2312" panose="02010609030101010101" pitchFamily="49" charset="-122"/>
                <a:ea typeface="楷体_GB2312" panose="02010609030101010101" pitchFamily="49" charset="-122"/>
              </a:rPr>
              <a:t>表单和</a:t>
            </a:r>
            <a:r>
              <a:rPr lang="en-US" altLang="en-US" sz="4000" dirty="0">
                <a:solidFill>
                  <a:schemeClr val="tx1"/>
                </a:solidFill>
                <a:latin typeface="楷体_GB2312" panose="02010609030101010101" pitchFamily="49" charset="-122"/>
                <a:ea typeface="楷体_GB2312" panose="02010609030101010101" pitchFamily="49" charset="-122"/>
              </a:rPr>
              <a:t>HTML</a:t>
            </a:r>
            <a:r>
              <a:rPr lang="zh-CN" altLang="en-US" sz="4000" dirty="0">
                <a:solidFill>
                  <a:schemeClr val="tx1"/>
                </a:solidFill>
                <a:latin typeface="楷体_GB2312" panose="02010609030101010101" pitchFamily="49" charset="-122"/>
                <a:ea typeface="楷体_GB2312" panose="02010609030101010101" pitchFamily="49" charset="-122"/>
              </a:rPr>
              <a:t>辅助方法</a:t>
            </a:r>
            <a:endParaRPr lang="en-US" altLang="zh-CN" sz="4000" dirty="0">
              <a:solidFill>
                <a:schemeClr val="tx1"/>
              </a:solidFill>
              <a:latin typeface="楷体_GB2312" panose="02010609030101010101" pitchFamily="49" charset="-122"/>
              <a:ea typeface="楷体_GB2312" panose="02010609030101010101" pitchFamily="49" charset="-122"/>
            </a:endParaRPr>
          </a:p>
        </p:txBody>
      </p:sp>
      <p:sp>
        <p:nvSpPr>
          <p:cNvPr id="29699"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B3714013-E54D-4873-B2BD-CABF96014BF8}" type="slidenum">
              <a:rPr lang="de-DE" altLang="zh-CN" dirty="0" smtClean="0">
                <a:solidFill>
                  <a:schemeClr val="tx2"/>
                </a:solidFill>
                <a:latin typeface="楷体_GB2312" panose="02010609030101010101" pitchFamily="49" charset="-122"/>
              </a:rPr>
              <a:pPr/>
              <a:t>15</a:t>
            </a:fld>
            <a:r>
              <a:rPr lang="zh-CN" altLang="de-DE" dirty="0">
                <a:solidFill>
                  <a:schemeClr val="tx2"/>
                </a:solidFill>
                <a:latin typeface="楷体_GB2312" panose="02010609030101010101" pitchFamily="49" charset="-122"/>
              </a:rPr>
              <a:t>页</a:t>
            </a:r>
          </a:p>
        </p:txBody>
      </p:sp>
      <p:sp>
        <p:nvSpPr>
          <p:cNvPr id="6" name="矩形 2"/>
          <p:cNvSpPr>
            <a:spLocks noChangeArrowheads="1"/>
          </p:cNvSpPr>
          <p:nvPr/>
        </p:nvSpPr>
        <p:spPr bwMode="auto">
          <a:xfrm>
            <a:off x="757238" y="1425575"/>
            <a:ext cx="7727950" cy="47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b="1">
                <a:latin typeface="Times New Roman" panose="02020603050405020304" pitchFamily="18" charset="0"/>
                <a:ea typeface="宋体" panose="02010600030101010101" pitchFamily="2" charset="-122"/>
                <a:cs typeface="Times New Roman" panose="02020603050405020304" pitchFamily="18" charset="0"/>
              </a:rPr>
              <a:t>输入类辅助方法：</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800">
                <a:ea typeface="宋体" panose="02010600030101010101" pitchFamily="2" charset="-122"/>
                <a:cs typeface="Times New Roman" panose="02020603050405020304" pitchFamily="18" charset="0"/>
              </a:rPr>
              <a:t>输入类辅助方法可以帮助程序开生成输入类标签，例如前述的</a:t>
            </a:r>
            <a:r>
              <a:rPr lang="en-US" altLang="zh-CN" sz="2800">
                <a:ea typeface="宋体" panose="02010600030101010101" pitchFamily="2" charset="-122"/>
                <a:cs typeface="Times New Roman" panose="02020603050405020304" pitchFamily="18" charset="0"/>
              </a:rPr>
              <a:t>BeginForm</a:t>
            </a:r>
            <a:r>
              <a:rPr lang="zh-CN" altLang="en-US" sz="2800">
                <a:ea typeface="宋体" panose="02010600030101010101" pitchFamily="2" charset="-122"/>
                <a:cs typeface="Times New Roman" panose="02020603050405020304" pitchFamily="18" charset="0"/>
              </a:rPr>
              <a:t>辅助方法，主要的一些输入类辅助方法包括：</a:t>
            </a:r>
            <a:endParaRPr lang="en-US" altLang="zh-CN" sz="2800">
              <a:ea typeface="宋体" panose="02010600030101010101" pitchFamily="2" charset="-122"/>
              <a:cs typeface="Times New Roman" panose="02020603050405020304" pitchFamily="18" charset="0"/>
            </a:endParaRPr>
          </a:p>
          <a:p>
            <a:pPr marL="971550" lvl="1" indent="-514350">
              <a:buFont typeface="Arial" panose="020B0604020202020204" pitchFamily="34" charset="0"/>
              <a:buAutoNum type="arabicPeriod"/>
            </a:pPr>
            <a:r>
              <a:rPr lang="en-US" altLang="zh-CN" sz="2600">
                <a:ea typeface="宋体" panose="02010600030101010101" pitchFamily="2" charset="-122"/>
                <a:cs typeface="Times New Roman" panose="02020603050405020304" pitchFamily="18" charset="0"/>
              </a:rPr>
              <a:t>TextArea</a:t>
            </a:r>
            <a:r>
              <a:rPr lang="zh-CN" altLang="en-US" sz="2600">
                <a:ea typeface="宋体" panose="02010600030101010101" pitchFamily="2" charset="-122"/>
                <a:cs typeface="Times New Roman" panose="02020603050405020304" pitchFamily="18" charset="0"/>
              </a:rPr>
              <a:t>及</a:t>
            </a:r>
            <a:r>
              <a:rPr lang="en-US" altLang="zh-CN" sz="2600">
                <a:ea typeface="宋体" panose="02010600030101010101" pitchFamily="2" charset="-122"/>
                <a:cs typeface="Times New Roman" panose="02020603050405020304" pitchFamily="18" charset="0"/>
              </a:rPr>
              <a:t>TextBox</a:t>
            </a:r>
            <a:r>
              <a:rPr lang="zh-CN" altLang="en-US" sz="2600">
                <a:ea typeface="宋体" panose="02010600030101010101" pitchFamily="2" charset="-122"/>
                <a:cs typeface="Times New Roman" panose="02020603050405020304" pitchFamily="18" charset="0"/>
              </a:rPr>
              <a:t>辅助方法</a:t>
            </a:r>
            <a:endParaRPr lang="en-US" altLang="zh-CN" sz="2600">
              <a:ea typeface="宋体" panose="02010600030101010101" pitchFamily="2" charset="-122"/>
              <a:cs typeface="Times New Roman" panose="02020603050405020304" pitchFamily="18" charset="0"/>
            </a:endParaRPr>
          </a:p>
          <a:p>
            <a:pPr marL="971550" lvl="1" indent="-514350">
              <a:buFont typeface="Arial" panose="020B0604020202020204" pitchFamily="34" charset="0"/>
              <a:buAutoNum type="arabicPeriod"/>
            </a:pPr>
            <a:r>
              <a:rPr lang="en-US" altLang="zh-CN" sz="2600">
                <a:ea typeface="宋体" panose="02010600030101010101" pitchFamily="2" charset="-122"/>
                <a:cs typeface="Times New Roman" panose="02020603050405020304" pitchFamily="18" charset="0"/>
              </a:rPr>
              <a:t>Password</a:t>
            </a:r>
            <a:r>
              <a:rPr lang="zh-CN" altLang="en-US" sz="2600">
                <a:ea typeface="宋体" panose="02010600030101010101" pitchFamily="2" charset="-122"/>
                <a:cs typeface="Times New Roman" panose="02020603050405020304" pitchFamily="18" charset="0"/>
              </a:rPr>
              <a:t>辅助方法</a:t>
            </a:r>
            <a:endParaRPr lang="en-US" altLang="zh-CN" sz="2600">
              <a:ea typeface="宋体" panose="02010600030101010101" pitchFamily="2" charset="-122"/>
              <a:cs typeface="Times New Roman" panose="02020603050405020304" pitchFamily="18" charset="0"/>
            </a:endParaRPr>
          </a:p>
          <a:p>
            <a:pPr marL="971550" lvl="1" indent="-514350">
              <a:buFont typeface="Arial" panose="020B0604020202020204" pitchFamily="34" charset="0"/>
              <a:buAutoNum type="arabicPeriod"/>
            </a:pPr>
            <a:r>
              <a:rPr lang="en-US" altLang="zh-CN" sz="2600">
                <a:ea typeface="宋体" panose="02010600030101010101" pitchFamily="2" charset="-122"/>
                <a:cs typeface="Times New Roman" panose="02020603050405020304" pitchFamily="18" charset="0"/>
              </a:rPr>
              <a:t>Hidden</a:t>
            </a:r>
            <a:r>
              <a:rPr lang="zh-CN" altLang="en-US" sz="2600">
                <a:ea typeface="宋体" panose="02010600030101010101" pitchFamily="2" charset="-122"/>
                <a:cs typeface="Times New Roman" panose="02020603050405020304" pitchFamily="18" charset="0"/>
              </a:rPr>
              <a:t>辅助方法</a:t>
            </a:r>
            <a:endParaRPr lang="en-US" altLang="zh-CN" sz="2600">
              <a:ea typeface="宋体" panose="02010600030101010101" pitchFamily="2" charset="-122"/>
              <a:cs typeface="Times New Roman" panose="02020603050405020304" pitchFamily="18" charset="0"/>
            </a:endParaRPr>
          </a:p>
          <a:p>
            <a:pPr marL="971550" lvl="1" indent="-514350">
              <a:buFont typeface="Arial" panose="020B0604020202020204" pitchFamily="34" charset="0"/>
              <a:buAutoNum type="arabicPeriod"/>
            </a:pPr>
            <a:r>
              <a:rPr lang="en-US" altLang="zh-CN" sz="2600">
                <a:ea typeface="宋体" panose="02010600030101010101" pitchFamily="2" charset="-122"/>
                <a:cs typeface="Times New Roman" panose="02020603050405020304" pitchFamily="18" charset="0"/>
              </a:rPr>
              <a:t>DropDownList</a:t>
            </a:r>
            <a:r>
              <a:rPr lang="zh-CN" altLang="en-US" sz="2600">
                <a:ea typeface="宋体" panose="02010600030101010101" pitchFamily="2" charset="-122"/>
                <a:cs typeface="Times New Roman" panose="02020603050405020304" pitchFamily="18" charset="0"/>
              </a:rPr>
              <a:t>辅助方法</a:t>
            </a:r>
            <a:endParaRPr lang="en-US" altLang="zh-CN" sz="2600">
              <a:ea typeface="宋体" panose="02010600030101010101" pitchFamily="2" charset="-122"/>
              <a:cs typeface="Times New Roman" panose="02020603050405020304" pitchFamily="18" charset="0"/>
            </a:endParaRPr>
          </a:p>
          <a:p>
            <a:pPr marL="971550" lvl="1" indent="-514350">
              <a:buFont typeface="Arial" panose="020B0604020202020204" pitchFamily="34" charset="0"/>
              <a:buAutoNum type="arabicPeriod"/>
            </a:pPr>
            <a:r>
              <a:rPr lang="en-US" altLang="zh-CN" sz="2600">
                <a:ea typeface="宋体" panose="02010600030101010101" pitchFamily="2" charset="-122"/>
                <a:cs typeface="Times New Roman" panose="02020603050405020304" pitchFamily="18" charset="0"/>
              </a:rPr>
              <a:t>ListBox</a:t>
            </a:r>
            <a:r>
              <a:rPr lang="zh-CN" altLang="en-US" sz="2600">
                <a:ea typeface="宋体" panose="02010600030101010101" pitchFamily="2" charset="-122"/>
                <a:cs typeface="Times New Roman" panose="02020603050405020304" pitchFamily="18" charset="0"/>
              </a:rPr>
              <a:t>辅助方法</a:t>
            </a:r>
            <a:endParaRPr lang="en-US" altLang="zh-CN" sz="2600">
              <a:ea typeface="宋体" panose="02010600030101010101" pitchFamily="2" charset="-122"/>
              <a:cs typeface="Times New Roman" panose="02020603050405020304" pitchFamily="18" charset="0"/>
            </a:endParaRPr>
          </a:p>
          <a:p>
            <a:pPr marL="971550" lvl="1" indent="-514350">
              <a:buFont typeface="Arial" panose="020B0604020202020204" pitchFamily="34" charset="0"/>
              <a:buAutoNum type="arabicPeriod"/>
            </a:pPr>
            <a:r>
              <a:rPr lang="en-US" altLang="zh-CN" sz="2600">
                <a:ea typeface="宋体" panose="02010600030101010101" pitchFamily="2" charset="-122"/>
                <a:cs typeface="Times New Roman" panose="02020603050405020304" pitchFamily="18" charset="0"/>
              </a:rPr>
              <a:t>RadioButton</a:t>
            </a:r>
            <a:r>
              <a:rPr lang="zh-CN" altLang="en-US" sz="2600">
                <a:ea typeface="宋体" panose="02010600030101010101" pitchFamily="2" charset="-122"/>
                <a:cs typeface="Times New Roman" panose="02020603050405020304" pitchFamily="18" charset="0"/>
              </a:rPr>
              <a:t>辅助方法</a:t>
            </a:r>
            <a:endParaRPr lang="en-US" altLang="zh-CN" sz="2600">
              <a:ea typeface="宋体" panose="02010600030101010101" pitchFamily="2" charset="-122"/>
              <a:cs typeface="Times New Roman" panose="02020603050405020304" pitchFamily="18" charset="0"/>
            </a:endParaRPr>
          </a:p>
          <a:p>
            <a:pPr marL="971550" lvl="1" indent="-514350">
              <a:buFont typeface="Arial" panose="020B0604020202020204" pitchFamily="34" charset="0"/>
              <a:buAutoNum type="arabicPeriod"/>
            </a:pPr>
            <a:r>
              <a:rPr lang="en-US" altLang="zh-CN" sz="2600">
                <a:ea typeface="宋体" panose="02010600030101010101" pitchFamily="2" charset="-122"/>
                <a:cs typeface="Times New Roman" panose="02020603050405020304" pitchFamily="18" charset="0"/>
              </a:rPr>
              <a:t>CheckBox</a:t>
            </a:r>
            <a:r>
              <a:rPr lang="zh-CN" altLang="en-US" sz="2600">
                <a:ea typeface="宋体" panose="02010600030101010101" pitchFamily="2" charset="-122"/>
                <a:cs typeface="Times New Roman" panose="02020603050405020304" pitchFamily="18" charset="0"/>
              </a:rPr>
              <a:t>辅助方法</a:t>
            </a:r>
            <a:endParaRPr lang="en-US" altLang="zh-CN" sz="2600">
              <a:ea typeface="宋体" panose="02010600030101010101" pitchFamily="2" charset="-122"/>
              <a:cs typeface="Times New Roman" panose="02020603050405020304" pitchFamily="18" charset="0"/>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left)">
                                      <p:cBhvr>
                                        <p:cTn id="7" dur="500"/>
                                        <p:tgtEl>
                                          <p:spTgt spid="6">
                                            <p:txEl>
                                              <p:pRg st="2" end="2"/>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animEffect transition="in" filter="wipe(left)">
                                      <p:cBhvr>
                                        <p:cTn id="11" dur="500"/>
                                        <p:tgtEl>
                                          <p:spTgt spid="6">
                                            <p:txEl>
                                              <p:pRg st="3" end="3"/>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wipe(left)">
                                      <p:cBhvr>
                                        <p:cTn id="15" dur="500"/>
                                        <p:tgtEl>
                                          <p:spTgt spid="6">
                                            <p:txEl>
                                              <p:pRg st="4" end="4"/>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Effect transition="in" filter="wipe(left)">
                                      <p:cBhvr>
                                        <p:cTn id="19" dur="500"/>
                                        <p:tgtEl>
                                          <p:spTgt spid="6">
                                            <p:txEl>
                                              <p:pRg st="5" end="5"/>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animEffect transition="in" filter="wipe(left)">
                                      <p:cBhvr>
                                        <p:cTn id="23" dur="500"/>
                                        <p:tgtEl>
                                          <p:spTgt spid="6">
                                            <p:txEl>
                                              <p:pRg st="6" end="6"/>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wipe(left)">
                                      <p:cBhvr>
                                        <p:cTn id="27" dur="500"/>
                                        <p:tgtEl>
                                          <p:spTgt spid="6">
                                            <p:txEl>
                                              <p:pRg st="7" end="7"/>
                                            </p:txEl>
                                          </p:spTgt>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wipe(left)">
                                      <p:cBhvr>
                                        <p:cTn id="31"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pPr eaLnBrk="1" hangingPunct="1"/>
            <a:r>
              <a:rPr lang="en-US" altLang="zh-CN" sz="4000" dirty="0">
                <a:solidFill>
                  <a:schemeClr val="tx1"/>
                </a:solidFill>
                <a:latin typeface="楷体_GB2312" panose="02010609030101010101" pitchFamily="49" charset="-122"/>
                <a:ea typeface="楷体_GB2312" panose="02010609030101010101" pitchFamily="49" charset="-122"/>
              </a:rPr>
              <a:t>8.3 </a:t>
            </a:r>
            <a:r>
              <a:rPr lang="zh-CN" altLang="en-US" sz="4000" dirty="0">
                <a:solidFill>
                  <a:schemeClr val="tx1"/>
                </a:solidFill>
                <a:latin typeface="楷体_GB2312" panose="02010609030101010101" pitchFamily="49" charset="-122"/>
                <a:ea typeface="楷体_GB2312" panose="02010609030101010101" pitchFamily="49" charset="-122"/>
              </a:rPr>
              <a:t>表单和</a:t>
            </a:r>
            <a:r>
              <a:rPr lang="en-US" altLang="en-US" sz="4000" dirty="0">
                <a:solidFill>
                  <a:schemeClr val="tx1"/>
                </a:solidFill>
                <a:latin typeface="楷体_GB2312" panose="02010609030101010101" pitchFamily="49" charset="-122"/>
                <a:ea typeface="楷体_GB2312" panose="02010609030101010101" pitchFamily="49" charset="-122"/>
              </a:rPr>
              <a:t>HTML</a:t>
            </a:r>
            <a:r>
              <a:rPr lang="zh-CN" altLang="en-US" sz="4000" dirty="0">
                <a:solidFill>
                  <a:schemeClr val="tx1"/>
                </a:solidFill>
                <a:latin typeface="楷体_GB2312" panose="02010609030101010101" pitchFamily="49" charset="-122"/>
                <a:ea typeface="楷体_GB2312" panose="02010609030101010101" pitchFamily="49" charset="-122"/>
              </a:rPr>
              <a:t>辅助方法</a:t>
            </a:r>
            <a:endParaRPr lang="en-US" altLang="zh-CN" sz="4000" dirty="0">
              <a:solidFill>
                <a:schemeClr val="tx1"/>
              </a:solidFill>
              <a:latin typeface="楷体_GB2312" panose="02010609030101010101" pitchFamily="49" charset="-122"/>
              <a:ea typeface="楷体_GB2312" panose="02010609030101010101" pitchFamily="49" charset="-122"/>
            </a:endParaRPr>
          </a:p>
        </p:txBody>
      </p:sp>
      <p:sp>
        <p:nvSpPr>
          <p:cNvPr id="30723"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FF6CD04F-E8FF-484B-97C0-F1BC71715E26}" type="slidenum">
              <a:rPr lang="de-DE" altLang="zh-CN" dirty="0" smtClean="0">
                <a:solidFill>
                  <a:schemeClr val="tx2"/>
                </a:solidFill>
                <a:latin typeface="楷体_GB2312" panose="02010609030101010101" pitchFamily="49" charset="-122"/>
              </a:rPr>
              <a:pPr/>
              <a:t>16</a:t>
            </a:fld>
            <a:r>
              <a:rPr lang="zh-CN" altLang="de-DE" dirty="0">
                <a:solidFill>
                  <a:schemeClr val="tx2"/>
                </a:solidFill>
                <a:latin typeface="楷体_GB2312" panose="02010609030101010101" pitchFamily="49" charset="-122"/>
              </a:rPr>
              <a:t>页</a:t>
            </a:r>
          </a:p>
        </p:txBody>
      </p:sp>
      <p:sp>
        <p:nvSpPr>
          <p:cNvPr id="30724" name="矩形 2"/>
          <p:cNvSpPr>
            <a:spLocks noChangeArrowheads="1"/>
          </p:cNvSpPr>
          <p:nvPr/>
        </p:nvSpPr>
        <p:spPr bwMode="auto">
          <a:xfrm>
            <a:off x="757238" y="2297113"/>
            <a:ext cx="7727950" cy="280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r>
              <a:rPr lang="en-US" altLang="en-US" sz="3600" b="1">
                <a:latin typeface="Times New Roman" panose="02020603050405020304" pitchFamily="18" charset="0"/>
                <a:ea typeface="宋体" panose="02010600030101010101" pitchFamily="2" charset="-122"/>
                <a:cs typeface="Times New Roman" panose="02020603050405020304" pitchFamily="18" charset="0"/>
              </a:rPr>
              <a:t>TextArea</a:t>
            </a:r>
            <a:r>
              <a:rPr lang="zh-CN" altLang="en-US" sz="3600" b="1">
                <a:latin typeface="Times New Roman" panose="02020603050405020304" pitchFamily="18" charset="0"/>
                <a:ea typeface="宋体" panose="02010600030101010101" pitchFamily="2" charset="-122"/>
                <a:cs typeface="Times New Roman" panose="02020603050405020304" pitchFamily="18" charset="0"/>
              </a:rPr>
              <a:t>及</a:t>
            </a:r>
            <a:r>
              <a:rPr lang="en-US" altLang="en-US" sz="3600" b="1">
                <a:latin typeface="Times New Roman" panose="02020603050405020304" pitchFamily="18" charset="0"/>
                <a:ea typeface="宋体" panose="02010600030101010101" pitchFamily="2" charset="-122"/>
                <a:cs typeface="Times New Roman" panose="02020603050405020304" pitchFamily="18" charset="0"/>
              </a:rPr>
              <a:t>TextBox</a:t>
            </a:r>
            <a:r>
              <a:rPr lang="zh-CN" altLang="en-US" sz="3600" b="1">
                <a:latin typeface="Times New Roman" panose="02020603050405020304" pitchFamily="18" charset="0"/>
                <a:ea typeface="宋体" panose="02010600030101010101" pitchFamily="2" charset="-122"/>
                <a:cs typeface="Times New Roman" panose="02020603050405020304" pitchFamily="18" charset="0"/>
              </a:rPr>
              <a:t>辅助方法：</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pPr indent="719455"/>
            <a:r>
              <a:rPr lang="en-US" altLang="zh-CN" sz="2800">
                <a:ea typeface="宋体" panose="02010600030101010101" pitchFamily="2" charset="-122"/>
                <a:cs typeface="Times New Roman" panose="02020603050405020304" pitchFamily="18" charset="0"/>
              </a:rPr>
              <a:t>TextArea</a:t>
            </a:r>
            <a:r>
              <a:rPr lang="zh-CN" altLang="en-US" sz="2800">
                <a:ea typeface="宋体" panose="02010600030101010101" pitchFamily="2" charset="-122"/>
                <a:cs typeface="Times New Roman" panose="02020603050405020304" pitchFamily="18" charset="0"/>
              </a:rPr>
              <a:t>辅助方法用来输出</a:t>
            </a:r>
            <a:r>
              <a:rPr lang="en-US" altLang="zh-CN" sz="2800">
                <a:ea typeface="宋体" panose="02010600030101010101" pitchFamily="2" charset="-122"/>
                <a:cs typeface="Times New Roman" panose="02020603050405020304" pitchFamily="18" charset="0"/>
              </a:rPr>
              <a:t>HTML</a:t>
            </a:r>
            <a:r>
              <a:rPr lang="zh-CN" altLang="en-US" sz="2800">
                <a:ea typeface="宋体" panose="02010600030101010101" pitchFamily="2" charset="-122"/>
                <a:cs typeface="Times New Roman" panose="02020603050405020304" pitchFamily="18" charset="0"/>
              </a:rPr>
              <a:t>元素中的</a:t>
            </a:r>
            <a:r>
              <a:rPr lang="en-US" altLang="zh-CN" sz="2800">
                <a:ea typeface="宋体" panose="02010600030101010101" pitchFamily="2" charset="-122"/>
                <a:cs typeface="Times New Roman" panose="02020603050405020304" pitchFamily="18" charset="0"/>
              </a:rPr>
              <a:t>textarea</a:t>
            </a:r>
            <a:r>
              <a:rPr lang="zh-CN" altLang="en-US" sz="2800">
                <a:ea typeface="宋体" panose="02010600030101010101" pitchFamily="2" charset="-122"/>
                <a:cs typeface="Times New Roman" panose="02020603050405020304" pitchFamily="18" charset="0"/>
              </a:rPr>
              <a:t>，如</a:t>
            </a:r>
            <a:r>
              <a:rPr lang="en-US" altLang="zh-CN" sz="2800">
                <a:ea typeface="宋体" panose="02010600030101010101" pitchFamily="2" charset="-122"/>
                <a:cs typeface="Times New Roman" panose="02020603050405020304" pitchFamily="18" charset="0"/>
              </a:rPr>
              <a:t>@Html.TextArea(“outputtext”, “</a:t>
            </a:r>
            <a:r>
              <a:rPr lang="zh-CN" altLang="en-US" sz="2800">
                <a:ea typeface="宋体" panose="02010600030101010101" pitchFamily="2" charset="-122"/>
                <a:cs typeface="Times New Roman" panose="02020603050405020304" pitchFamily="18" charset="0"/>
              </a:rPr>
              <a:t>欢迎你</a:t>
            </a:r>
            <a:r>
              <a:rPr lang="en-US" altLang="zh-CN" sz="2800">
                <a:ea typeface="宋体" panose="02010600030101010101" pitchFamily="2" charset="-122"/>
                <a:cs typeface="Times New Roman" panose="02020603050405020304" pitchFamily="18" charset="0"/>
              </a:rPr>
              <a:t>&lt;br/&gt;</a:t>
            </a:r>
            <a:r>
              <a:rPr lang="zh-CN" altLang="en-US" sz="2800">
                <a:ea typeface="宋体" panose="02010600030101010101" pitchFamily="2" charset="-122"/>
                <a:cs typeface="Times New Roman" panose="02020603050405020304" pitchFamily="18" charset="0"/>
              </a:rPr>
              <a:t>张三</a:t>
            </a:r>
            <a:r>
              <a:rPr lang="en-US" sz="2800">
                <a:ea typeface="宋体" panose="02010600030101010101" pitchFamily="2" charset="-122"/>
                <a:cs typeface="Times New Roman" panose="02020603050405020304" pitchFamily="18" charset="0"/>
              </a:rPr>
              <a:t>”</a:t>
            </a:r>
            <a:r>
              <a:rPr lang="en-US" altLang="zh-CN" sz="2800">
                <a:ea typeface="宋体" panose="02010600030101010101" pitchFamily="2" charset="-122"/>
                <a:cs typeface="Times New Roman" panose="02020603050405020304" pitchFamily="18" charset="0"/>
              </a:rPr>
              <a:t>)</a:t>
            </a:r>
            <a:r>
              <a:rPr lang="zh-CN" altLang="en-US" sz="2800">
                <a:ea typeface="宋体" panose="02010600030101010101" pitchFamily="2" charset="-122"/>
                <a:cs typeface="Times New Roman" panose="02020603050405020304" pitchFamily="18" charset="0"/>
              </a:rPr>
              <a:t>，方法中的第二个参数是需要输出的值，并且会自动对输出的值进行</a:t>
            </a:r>
            <a:r>
              <a:rPr lang="en-US" altLang="zh-CN" sz="2800">
                <a:ea typeface="宋体" panose="02010600030101010101" pitchFamily="2" charset="-122"/>
                <a:cs typeface="Times New Roman" panose="02020603050405020304" pitchFamily="18" charset="0"/>
              </a:rPr>
              <a:t>HTML</a:t>
            </a:r>
            <a:r>
              <a:rPr lang="zh-CN" altLang="en-US" sz="2800">
                <a:ea typeface="宋体" panose="02010600030101010101" pitchFamily="2" charset="-122"/>
                <a:cs typeface="Times New Roman" panose="02020603050405020304" pitchFamily="18" charset="0"/>
              </a:rPr>
              <a:t>编码，以提高系统安全性。</a:t>
            </a:r>
            <a:endParaRPr lang="en-US" altLang="zh-CN" sz="2800">
              <a:ea typeface="宋体" panose="02010600030101010101" pitchFamily="2" charset="-122"/>
              <a:cs typeface="Times New Roman" panose="02020603050405020304" pitchFamily="18" charset="0"/>
            </a:endParaRPr>
          </a:p>
        </p:txBody>
      </p:sp>
      <p:sp>
        <p:nvSpPr>
          <p:cNvPr id="12" name="矩形 2"/>
          <p:cNvSpPr>
            <a:spLocks noChangeArrowheads="1"/>
          </p:cNvSpPr>
          <p:nvPr/>
        </p:nvSpPr>
        <p:spPr bwMode="auto">
          <a:xfrm>
            <a:off x="0" y="1400175"/>
            <a:ext cx="8794750" cy="1508125"/>
          </a:xfrm>
          <a:prstGeom prst="rect">
            <a:avLst/>
          </a:prstGeom>
          <a:solidFill>
            <a:schemeClr val="bg1">
              <a:lumMod val="85000"/>
            </a:schemeClr>
          </a:solidFill>
          <a:ln w="9525">
            <a:noFill/>
            <a:miter lim="800000"/>
          </a:ln>
        </p:spPr>
        <p:txBody>
          <a:bodyPr>
            <a:spAutoFit/>
          </a:bodyPr>
          <a:lstStyle/>
          <a:p>
            <a:pPr>
              <a:defRPr/>
            </a:pPr>
            <a:r>
              <a:rPr lang="zh-CN" altLang="en-US" sz="3600" b="1">
                <a:latin typeface="Times New Roman" panose="02020603050405020304" pitchFamily="18" charset="0"/>
                <a:ea typeface="宋体" panose="02010600030101010101" pitchFamily="2" charset="-122"/>
                <a:cs typeface="Times New Roman" panose="02020603050405020304" pitchFamily="18" charset="0"/>
              </a:rPr>
              <a:t>问题？</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pPr>
              <a:defRPr/>
            </a:pPr>
            <a:r>
              <a:rPr lang="zh-CN" altLang="en-US" sz="2800">
                <a:ea typeface="宋体" panose="02010600030101010101" pitchFamily="2" charset="-122"/>
                <a:cs typeface="Times New Roman" panose="02020603050405020304" pitchFamily="18" charset="0"/>
              </a:rPr>
              <a:t>以下代码将生成的</a:t>
            </a:r>
            <a:r>
              <a:rPr lang="en-US" altLang="zh-CN" sz="2800">
                <a:ea typeface="宋体" panose="02010600030101010101" pitchFamily="2" charset="-122"/>
                <a:cs typeface="Times New Roman" panose="02020603050405020304" pitchFamily="18" charset="0"/>
              </a:rPr>
              <a:t>HTML</a:t>
            </a:r>
            <a:r>
              <a:rPr lang="zh-CN" altLang="en-US" sz="2800">
                <a:ea typeface="宋体" panose="02010600030101010101" pitchFamily="2" charset="-122"/>
                <a:cs typeface="Times New Roman" panose="02020603050405020304" pitchFamily="18" charset="0"/>
              </a:rPr>
              <a:t>代码是什么：</a:t>
            </a:r>
            <a:endParaRPr lang="en-US" altLang="zh-CN" sz="2800">
              <a:ea typeface="宋体" panose="02010600030101010101" pitchFamily="2" charset="-122"/>
              <a:cs typeface="Times New Roman" panose="02020603050405020304" pitchFamily="18" charset="0"/>
            </a:endParaRPr>
          </a:p>
          <a:p>
            <a:pPr>
              <a:defRPr/>
            </a:pPr>
            <a:r>
              <a:rPr lang="en-US" altLang="zh-CN" sz="2800">
                <a:solidFill>
                  <a:srgbClr val="00B050"/>
                </a:solidFill>
                <a:ea typeface="宋体" panose="02010600030101010101" pitchFamily="2" charset="-122"/>
                <a:cs typeface="Times New Roman" panose="02020603050405020304" pitchFamily="18" charset="0"/>
              </a:rPr>
              <a:t>@Html.TextArea(“outputtext”, “</a:t>
            </a:r>
            <a:r>
              <a:rPr lang="zh-CN" altLang="en-US" sz="2800">
                <a:solidFill>
                  <a:srgbClr val="00B050"/>
                </a:solidFill>
                <a:ea typeface="宋体" panose="02010600030101010101" pitchFamily="2" charset="-122"/>
                <a:cs typeface="Times New Roman" panose="02020603050405020304" pitchFamily="18" charset="0"/>
              </a:rPr>
              <a:t>欢迎你</a:t>
            </a:r>
            <a:r>
              <a:rPr lang="en-US" altLang="zh-CN" sz="2800">
                <a:solidFill>
                  <a:srgbClr val="00B050"/>
                </a:solidFill>
                <a:ea typeface="宋体" panose="02010600030101010101" pitchFamily="2" charset="-122"/>
                <a:cs typeface="Times New Roman" panose="02020603050405020304" pitchFamily="18" charset="0"/>
              </a:rPr>
              <a:t>&lt;br/&gt;</a:t>
            </a:r>
            <a:r>
              <a:rPr lang="zh-CN" altLang="en-US" sz="2800">
                <a:solidFill>
                  <a:srgbClr val="00B050"/>
                </a:solidFill>
                <a:ea typeface="宋体" panose="02010600030101010101" pitchFamily="2" charset="-122"/>
                <a:cs typeface="Times New Roman" panose="02020603050405020304" pitchFamily="18" charset="0"/>
              </a:rPr>
              <a:t>张三</a:t>
            </a:r>
            <a:r>
              <a:rPr lang="en-US" sz="2800">
                <a:solidFill>
                  <a:srgbClr val="00B050"/>
                </a:solidFill>
                <a:ea typeface="宋体" panose="02010600030101010101" pitchFamily="2" charset="-122"/>
                <a:cs typeface="Times New Roman" panose="02020603050405020304" pitchFamily="18" charset="0"/>
              </a:rPr>
              <a:t>”</a:t>
            </a:r>
            <a:r>
              <a:rPr lang="en-US" altLang="zh-CN" sz="2800">
                <a:solidFill>
                  <a:srgbClr val="00B050"/>
                </a:solidFill>
                <a:ea typeface="宋体" panose="02010600030101010101" pitchFamily="2" charset="-122"/>
                <a:cs typeface="Times New Roman" panose="02020603050405020304" pitchFamily="18" charset="0"/>
              </a:rPr>
              <a:t>)</a:t>
            </a:r>
          </a:p>
        </p:txBody>
      </p:sp>
      <p:sp>
        <p:nvSpPr>
          <p:cNvPr id="13" name="矩形 2"/>
          <p:cNvSpPr>
            <a:spLocks noChangeArrowheads="1"/>
          </p:cNvSpPr>
          <p:nvPr/>
        </p:nvSpPr>
        <p:spPr bwMode="auto">
          <a:xfrm>
            <a:off x="349250" y="3382963"/>
            <a:ext cx="8794750" cy="2370137"/>
          </a:xfrm>
          <a:prstGeom prst="rect">
            <a:avLst/>
          </a:prstGeom>
          <a:solidFill>
            <a:schemeClr val="bg1">
              <a:lumMod val="75000"/>
            </a:schemeClr>
          </a:solidFill>
          <a:ln w="9525">
            <a:noFill/>
            <a:miter lim="800000"/>
          </a:ln>
        </p:spPr>
        <p:txBody>
          <a:bodyPr>
            <a:spAutoFit/>
          </a:bodyPr>
          <a:lstStyle/>
          <a:p>
            <a:pPr>
              <a:defRPr/>
            </a:pPr>
            <a:r>
              <a:rPr lang="en-US" altLang="zh-CN" sz="3600" b="1" dirty="0">
                <a:latin typeface="Times New Roman" panose="02020603050405020304" pitchFamily="18" charset="0"/>
                <a:ea typeface="宋体" panose="02010600030101010101" pitchFamily="2" charset="-122"/>
                <a:cs typeface="Times New Roman" panose="02020603050405020304" pitchFamily="18" charset="0"/>
              </a:rPr>
              <a:t>HTML</a:t>
            </a:r>
            <a:r>
              <a:rPr lang="zh-CN" altLang="en-US" sz="3600" b="1" dirty="0">
                <a:latin typeface="Times New Roman" panose="02020603050405020304" pitchFamily="18" charset="0"/>
                <a:ea typeface="宋体" panose="02010600030101010101" pitchFamily="2" charset="-122"/>
                <a:cs typeface="Times New Roman" panose="02020603050405020304" pitchFamily="18" charset="0"/>
              </a:rPr>
              <a:t>代码：</a:t>
            </a:r>
            <a:endParaRPr lang="en-US" altLang="zh-CN" sz="3600" b="1" dirty="0">
              <a:latin typeface="Times New Roman" panose="02020603050405020304" pitchFamily="18" charset="0"/>
              <a:ea typeface="宋体" panose="02010600030101010101" pitchFamily="2" charset="-122"/>
              <a:cs typeface="Times New Roman" panose="02020603050405020304" pitchFamily="18" charset="0"/>
            </a:endParaRPr>
          </a:p>
          <a:p>
            <a:pPr>
              <a:defRPr/>
            </a:pPr>
            <a:r>
              <a:rPr lang="en-US" altLang="zh-CN" sz="2800" dirty="0">
                <a:ea typeface="宋体" panose="02010600030101010101" pitchFamily="2" charset="-122"/>
                <a:cs typeface="Times New Roman" panose="02020603050405020304" pitchFamily="18" charset="0"/>
              </a:rPr>
              <a:t>&lt;</a:t>
            </a:r>
            <a:r>
              <a:rPr lang="en-US" altLang="zh-CN" sz="2800" dirty="0" err="1">
                <a:solidFill>
                  <a:srgbClr val="00B050"/>
                </a:solidFill>
                <a:ea typeface="宋体" panose="02010600030101010101" pitchFamily="2" charset="-122"/>
                <a:cs typeface="Times New Roman" panose="02020603050405020304" pitchFamily="18" charset="0"/>
              </a:rPr>
              <a:t>textarea</a:t>
            </a:r>
            <a:r>
              <a:rPr lang="en-US" altLang="zh-CN" sz="2800" dirty="0">
                <a:ea typeface="宋体" panose="02010600030101010101" pitchFamily="2" charset="-122"/>
                <a:cs typeface="Times New Roman" panose="02020603050405020304" pitchFamily="18" charset="0"/>
              </a:rPr>
              <a:t> cols="20" id="</a:t>
            </a:r>
            <a:r>
              <a:rPr lang="en-US" altLang="zh-CN" sz="2800" dirty="0" err="1">
                <a:solidFill>
                  <a:srgbClr val="00B050"/>
                </a:solidFill>
                <a:ea typeface="宋体" panose="02010600030101010101" pitchFamily="2" charset="-122"/>
                <a:cs typeface="Times New Roman" panose="02020603050405020304" pitchFamily="18" charset="0"/>
              </a:rPr>
              <a:t>outputtext</a:t>
            </a:r>
            <a:r>
              <a:rPr lang="en-US" altLang="zh-CN" sz="2800" dirty="0">
                <a:ea typeface="宋体" panose="02010600030101010101" pitchFamily="2" charset="-122"/>
                <a:cs typeface="Times New Roman" panose="02020603050405020304" pitchFamily="18" charset="0"/>
              </a:rPr>
              <a:t>" name="</a:t>
            </a:r>
            <a:r>
              <a:rPr lang="en-US" altLang="zh-CN" sz="2800" dirty="0" err="1">
                <a:solidFill>
                  <a:srgbClr val="00B050"/>
                </a:solidFill>
                <a:ea typeface="宋体" panose="02010600030101010101" pitchFamily="2" charset="-122"/>
                <a:cs typeface="Times New Roman" panose="02020603050405020304" pitchFamily="18" charset="0"/>
              </a:rPr>
              <a:t>outputtext</a:t>
            </a:r>
            <a:r>
              <a:rPr lang="en-US" altLang="zh-CN" sz="2800" dirty="0">
                <a:ea typeface="宋体" panose="02010600030101010101" pitchFamily="2" charset="-122"/>
                <a:cs typeface="Times New Roman" panose="02020603050405020304" pitchFamily="18" charset="0"/>
              </a:rPr>
              <a:t>" rows="2"&gt;</a:t>
            </a:r>
            <a:endParaRPr lang="zh-CN" altLang="en-US" sz="2800" dirty="0">
              <a:ea typeface="宋体" panose="02010600030101010101" pitchFamily="2" charset="-122"/>
              <a:cs typeface="Times New Roman" panose="02020603050405020304" pitchFamily="18" charset="0"/>
            </a:endParaRPr>
          </a:p>
          <a:p>
            <a:pPr>
              <a:defRPr/>
            </a:pPr>
            <a:r>
              <a:rPr lang="zh-CN" altLang="en-US" sz="2800" dirty="0">
                <a:ea typeface="宋体" panose="02010600030101010101" pitchFamily="2" charset="-122"/>
                <a:cs typeface="Times New Roman" panose="02020603050405020304" pitchFamily="18" charset="0"/>
              </a:rPr>
              <a:t>欢迎你</a:t>
            </a:r>
            <a:r>
              <a:rPr lang="en-US" altLang="zh-CN" sz="2800" dirty="0">
                <a:ea typeface="宋体" panose="02010600030101010101" pitchFamily="2" charset="-122"/>
                <a:cs typeface="Times New Roman" panose="02020603050405020304" pitchFamily="18" charset="0"/>
              </a:rPr>
              <a:t>&amp;</a:t>
            </a:r>
            <a:r>
              <a:rPr lang="en-US" altLang="zh-CN" sz="2800" dirty="0" err="1">
                <a:ea typeface="宋体" panose="02010600030101010101" pitchFamily="2" charset="-122"/>
                <a:cs typeface="Times New Roman" panose="02020603050405020304" pitchFamily="18" charset="0"/>
              </a:rPr>
              <a:t>lt;br</a:t>
            </a:r>
            <a:r>
              <a:rPr lang="en-US" altLang="zh-CN" sz="2800" dirty="0">
                <a:ea typeface="宋体" panose="02010600030101010101" pitchFamily="2" charset="-122"/>
                <a:cs typeface="Times New Roman" panose="02020603050405020304" pitchFamily="18" charset="0"/>
              </a:rPr>
              <a:t> /&amp;</a:t>
            </a:r>
            <a:r>
              <a:rPr lang="en-US" altLang="zh-CN" sz="2800" dirty="0" err="1">
                <a:ea typeface="宋体" panose="02010600030101010101" pitchFamily="2" charset="-122"/>
                <a:cs typeface="Times New Roman" panose="02020603050405020304" pitchFamily="18" charset="0"/>
              </a:rPr>
              <a:t>gt</a:t>
            </a:r>
            <a:r>
              <a:rPr lang="en-US" altLang="zh-CN" sz="2800" dirty="0">
                <a:ea typeface="宋体" panose="02010600030101010101" pitchFamily="2" charset="-122"/>
                <a:cs typeface="Times New Roman" panose="02020603050405020304" pitchFamily="18" charset="0"/>
              </a:rPr>
              <a:t>;</a:t>
            </a:r>
            <a:r>
              <a:rPr lang="zh-CN" altLang="en-US" sz="2800" dirty="0">
                <a:ea typeface="宋体" panose="02010600030101010101" pitchFamily="2" charset="-122"/>
                <a:cs typeface="Times New Roman" panose="02020603050405020304" pitchFamily="18" charset="0"/>
              </a:rPr>
              <a:t>张三</a:t>
            </a:r>
            <a:endParaRPr lang="en-US" altLang="zh-CN" sz="2800" dirty="0">
              <a:ea typeface="宋体" panose="02010600030101010101" pitchFamily="2" charset="-122"/>
              <a:cs typeface="Times New Roman" panose="02020603050405020304" pitchFamily="18" charset="0"/>
            </a:endParaRPr>
          </a:p>
          <a:p>
            <a:pPr>
              <a:defRPr/>
            </a:pPr>
            <a:r>
              <a:rPr lang="en-US" altLang="zh-CN" sz="2800" dirty="0">
                <a:ea typeface="宋体" panose="02010600030101010101" pitchFamily="2" charset="-122"/>
                <a:cs typeface="Times New Roman" panose="02020603050405020304" pitchFamily="18" charset="0"/>
              </a:rPr>
              <a:t>&lt;</a:t>
            </a:r>
            <a:r>
              <a:rPr lang="en-US" altLang="zh-CN" sz="2800" dirty="0">
                <a:solidFill>
                  <a:srgbClr val="00B050"/>
                </a:solidFill>
                <a:ea typeface="宋体" panose="02010600030101010101" pitchFamily="2" charset="-122"/>
                <a:cs typeface="Times New Roman" panose="02020603050405020304" pitchFamily="18" charset="0"/>
              </a:rPr>
              <a:t>/</a:t>
            </a:r>
            <a:r>
              <a:rPr lang="en-US" altLang="zh-CN" sz="2800" dirty="0" err="1">
                <a:solidFill>
                  <a:srgbClr val="00B050"/>
                </a:solidFill>
                <a:ea typeface="宋体" panose="02010600030101010101" pitchFamily="2" charset="-122"/>
                <a:cs typeface="Times New Roman" panose="02020603050405020304" pitchFamily="18" charset="0"/>
              </a:rPr>
              <a:t>textarea</a:t>
            </a:r>
            <a:r>
              <a:rPr lang="en-US" altLang="zh-CN" sz="2800" dirty="0">
                <a:ea typeface="宋体" panose="02010600030101010101" pitchFamily="2" charset="-122"/>
                <a:cs typeface="Times New Roman" panose="02020603050405020304" pitchFamily="18" charset="0"/>
              </a:rPr>
              <a:t>&gt;</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pPr eaLnBrk="1" hangingPunct="1"/>
            <a:r>
              <a:rPr lang="en-US" altLang="zh-CN" sz="4000" dirty="0">
                <a:solidFill>
                  <a:schemeClr val="tx1"/>
                </a:solidFill>
                <a:latin typeface="楷体_GB2312" panose="02010609030101010101" pitchFamily="49" charset="-122"/>
                <a:ea typeface="楷体_GB2312" panose="02010609030101010101" pitchFamily="49" charset="-122"/>
              </a:rPr>
              <a:t>8.3 </a:t>
            </a:r>
            <a:r>
              <a:rPr lang="zh-CN" altLang="en-US" sz="4000" dirty="0">
                <a:solidFill>
                  <a:schemeClr val="tx1"/>
                </a:solidFill>
                <a:latin typeface="楷体_GB2312" panose="02010609030101010101" pitchFamily="49" charset="-122"/>
                <a:ea typeface="楷体_GB2312" panose="02010609030101010101" pitchFamily="49" charset="-122"/>
              </a:rPr>
              <a:t>表单和</a:t>
            </a:r>
            <a:r>
              <a:rPr lang="en-US" altLang="en-US" sz="4000" dirty="0">
                <a:solidFill>
                  <a:schemeClr val="tx1"/>
                </a:solidFill>
                <a:latin typeface="楷体_GB2312" panose="02010609030101010101" pitchFamily="49" charset="-122"/>
                <a:ea typeface="楷体_GB2312" panose="02010609030101010101" pitchFamily="49" charset="-122"/>
              </a:rPr>
              <a:t>HTML</a:t>
            </a:r>
            <a:r>
              <a:rPr lang="zh-CN" altLang="en-US" sz="4000" dirty="0">
                <a:solidFill>
                  <a:schemeClr val="tx1"/>
                </a:solidFill>
                <a:latin typeface="楷体_GB2312" panose="02010609030101010101" pitchFamily="49" charset="-122"/>
                <a:ea typeface="楷体_GB2312" panose="02010609030101010101" pitchFamily="49" charset="-122"/>
              </a:rPr>
              <a:t>辅助方法</a:t>
            </a:r>
            <a:endParaRPr lang="en-US" altLang="zh-CN" sz="4000" dirty="0">
              <a:solidFill>
                <a:schemeClr val="tx1"/>
              </a:solidFill>
              <a:latin typeface="楷体_GB2312" panose="02010609030101010101" pitchFamily="49" charset="-122"/>
              <a:ea typeface="楷体_GB2312" panose="02010609030101010101" pitchFamily="49" charset="-122"/>
            </a:endParaRPr>
          </a:p>
        </p:txBody>
      </p:sp>
      <p:sp>
        <p:nvSpPr>
          <p:cNvPr id="31747"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1B7BCB3F-BB98-4EB2-B605-FC5A6E1F433D}" type="slidenum">
              <a:rPr lang="de-DE" altLang="zh-CN" dirty="0" smtClean="0">
                <a:solidFill>
                  <a:schemeClr val="tx2"/>
                </a:solidFill>
                <a:latin typeface="楷体_GB2312" panose="02010609030101010101" pitchFamily="49" charset="-122"/>
              </a:rPr>
              <a:pPr/>
              <a:t>17</a:t>
            </a:fld>
            <a:r>
              <a:rPr lang="zh-CN" altLang="de-DE" dirty="0">
                <a:solidFill>
                  <a:schemeClr val="tx2"/>
                </a:solidFill>
                <a:latin typeface="楷体_GB2312" panose="02010609030101010101" pitchFamily="49" charset="-122"/>
              </a:rPr>
              <a:t>页</a:t>
            </a:r>
          </a:p>
        </p:txBody>
      </p:sp>
      <p:sp>
        <p:nvSpPr>
          <p:cNvPr id="31748" name="矩形 2"/>
          <p:cNvSpPr>
            <a:spLocks noChangeArrowheads="1"/>
          </p:cNvSpPr>
          <p:nvPr/>
        </p:nvSpPr>
        <p:spPr bwMode="auto">
          <a:xfrm>
            <a:off x="757238" y="2297113"/>
            <a:ext cx="7727950" cy="237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r>
              <a:rPr lang="en-US" altLang="en-US" sz="3600" b="1">
                <a:latin typeface="Times New Roman" panose="02020603050405020304" pitchFamily="18" charset="0"/>
                <a:ea typeface="宋体" panose="02010600030101010101" pitchFamily="2" charset="-122"/>
                <a:cs typeface="Times New Roman" panose="02020603050405020304" pitchFamily="18" charset="0"/>
              </a:rPr>
              <a:t>TextArea</a:t>
            </a:r>
            <a:r>
              <a:rPr lang="zh-CN" altLang="en-US" sz="3600" b="1">
                <a:latin typeface="Times New Roman" panose="02020603050405020304" pitchFamily="18" charset="0"/>
                <a:ea typeface="宋体" panose="02010600030101010101" pitchFamily="2" charset="-122"/>
                <a:cs typeface="Times New Roman" panose="02020603050405020304" pitchFamily="18" charset="0"/>
              </a:rPr>
              <a:t>及</a:t>
            </a:r>
            <a:r>
              <a:rPr lang="en-US" altLang="en-US" sz="3600" b="1">
                <a:latin typeface="Times New Roman" panose="02020603050405020304" pitchFamily="18" charset="0"/>
                <a:ea typeface="宋体" panose="02010600030101010101" pitchFamily="2" charset="-122"/>
                <a:cs typeface="Times New Roman" panose="02020603050405020304" pitchFamily="18" charset="0"/>
              </a:rPr>
              <a:t>TextBox</a:t>
            </a:r>
            <a:r>
              <a:rPr lang="zh-CN" altLang="en-US" sz="3600" b="1">
                <a:latin typeface="Times New Roman" panose="02020603050405020304" pitchFamily="18" charset="0"/>
                <a:ea typeface="宋体" panose="02010600030101010101" pitchFamily="2" charset="-122"/>
                <a:cs typeface="Times New Roman" panose="02020603050405020304" pitchFamily="18" charset="0"/>
              </a:rPr>
              <a:t>辅助方法：</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pPr indent="719455"/>
            <a:r>
              <a:rPr lang="en-US" altLang="zh-CN" sz="2800">
                <a:ea typeface="宋体" panose="02010600030101010101" pitchFamily="2" charset="-122"/>
                <a:cs typeface="Times New Roman" panose="02020603050405020304" pitchFamily="18" charset="0"/>
              </a:rPr>
              <a:t>TextBox</a:t>
            </a:r>
            <a:r>
              <a:rPr lang="zh-CN" altLang="en-US" sz="2800">
                <a:ea typeface="宋体" panose="02010600030101010101" pitchFamily="2" charset="-122"/>
                <a:cs typeface="Times New Roman" panose="02020603050405020304" pitchFamily="18" charset="0"/>
              </a:rPr>
              <a:t>辅助方法则将生成</a:t>
            </a:r>
            <a:r>
              <a:rPr lang="en-US" altLang="zh-CN" sz="2800">
                <a:ea typeface="宋体" panose="02010600030101010101" pitchFamily="2" charset="-122"/>
                <a:cs typeface="Times New Roman" panose="02020603050405020304" pitchFamily="18" charset="0"/>
              </a:rPr>
              <a:t>text</a:t>
            </a:r>
            <a:r>
              <a:rPr lang="zh-CN" altLang="en-US" sz="2800">
                <a:ea typeface="宋体" panose="02010600030101010101" pitchFamily="2" charset="-122"/>
                <a:cs typeface="Times New Roman" panose="02020603050405020304" pitchFamily="18" charset="0"/>
              </a:rPr>
              <a:t>类型的</a:t>
            </a:r>
            <a:r>
              <a:rPr lang="en-US" altLang="zh-CN" sz="2800">
                <a:ea typeface="宋体" panose="02010600030101010101" pitchFamily="2" charset="-122"/>
                <a:cs typeface="Times New Roman" panose="02020603050405020304" pitchFamily="18" charset="0"/>
              </a:rPr>
              <a:t>input</a:t>
            </a:r>
            <a:r>
              <a:rPr lang="zh-CN" altLang="en-US" sz="2800">
                <a:ea typeface="宋体" panose="02010600030101010101" pitchFamily="2" charset="-122"/>
                <a:cs typeface="Times New Roman" panose="02020603050405020304" pitchFamily="18" charset="0"/>
              </a:rPr>
              <a:t>标签，如</a:t>
            </a:r>
            <a:r>
              <a:rPr lang="en-US" altLang="zh-CN" sz="2800">
                <a:ea typeface="宋体" panose="02010600030101010101" pitchFamily="2" charset="-122"/>
                <a:cs typeface="Times New Roman" panose="02020603050405020304" pitchFamily="18" charset="0"/>
              </a:rPr>
              <a:t>@Html.TextBox(“Title”, Model.Title)</a:t>
            </a:r>
            <a:r>
              <a:rPr lang="zh-CN" altLang="en-US" sz="2800">
                <a:ea typeface="宋体" panose="02010600030101010101" pitchFamily="2" charset="-122"/>
                <a:cs typeface="Times New Roman" panose="02020603050405020304" pitchFamily="18" charset="0"/>
              </a:rPr>
              <a:t>将生成</a:t>
            </a:r>
            <a:r>
              <a:rPr lang="en-US" altLang="zh-CN" sz="2800">
                <a:ea typeface="宋体" panose="02010600030101010101" pitchFamily="2" charset="-122"/>
                <a:cs typeface="Times New Roman" panose="02020603050405020304" pitchFamily="18" charset="0"/>
              </a:rPr>
              <a:t>HTML</a:t>
            </a:r>
            <a:r>
              <a:rPr lang="zh-CN" altLang="en-US" sz="2800">
                <a:ea typeface="宋体" panose="02010600030101010101" pitchFamily="2" charset="-122"/>
                <a:cs typeface="Times New Roman" panose="02020603050405020304" pitchFamily="18" charset="0"/>
              </a:rPr>
              <a:t>标记为</a:t>
            </a:r>
            <a:r>
              <a:rPr lang="en-US" altLang="zh-CN" sz="2800">
                <a:ea typeface="宋体" panose="02010600030101010101" pitchFamily="2" charset="-122"/>
                <a:cs typeface="Times New Roman" panose="02020603050405020304" pitchFamily="18" charset="0"/>
              </a:rPr>
              <a:t>&lt;input type=”text” id=”Title” name=”Title” /&gt;</a:t>
            </a:r>
            <a:r>
              <a:rPr lang="zh-CN" altLang="en-US" sz="2800">
                <a:ea typeface="宋体" panose="02010600030101010101" pitchFamily="2" charset="-122"/>
                <a:cs typeface="Times New Roman" panose="02020603050405020304" pitchFamily="18" charset="0"/>
              </a:rPr>
              <a:t>。</a:t>
            </a:r>
            <a:endParaRPr lang="en-US" altLang="zh-CN" sz="2800">
              <a:ea typeface="宋体" panose="02010600030101010101" pitchFamily="2" charset="-122"/>
              <a:cs typeface="Times New Roman" panose="02020603050405020304" pitchFamily="18" charset="0"/>
            </a:endParaRPr>
          </a:p>
        </p:txBody>
      </p:sp>
      <p:sp>
        <p:nvSpPr>
          <p:cNvPr id="5" name="矩形 2"/>
          <p:cNvSpPr>
            <a:spLocks noChangeArrowheads="1"/>
          </p:cNvSpPr>
          <p:nvPr/>
        </p:nvSpPr>
        <p:spPr bwMode="auto">
          <a:xfrm>
            <a:off x="0" y="1400175"/>
            <a:ext cx="8794750" cy="1508125"/>
          </a:xfrm>
          <a:prstGeom prst="rect">
            <a:avLst/>
          </a:prstGeom>
          <a:solidFill>
            <a:schemeClr val="bg1">
              <a:lumMod val="85000"/>
            </a:schemeClr>
          </a:solidFill>
          <a:ln w="9525">
            <a:noFill/>
            <a:miter lim="800000"/>
          </a:ln>
        </p:spPr>
        <p:txBody>
          <a:bodyPr>
            <a:spAutoFit/>
          </a:bodyPr>
          <a:lstStyle/>
          <a:p>
            <a:pPr>
              <a:defRPr/>
            </a:pPr>
            <a:r>
              <a:rPr lang="zh-CN" altLang="en-US" sz="36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问题？</a:t>
            </a:r>
            <a:endParaRPr lang="en-US" altLang="zh-CN" sz="3600" b="1">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a:defRPr/>
            </a:pPr>
            <a:r>
              <a:rPr lang="zh-CN" altLang="en-US" sz="2800">
                <a:ea typeface="宋体" panose="02010600030101010101" pitchFamily="2" charset="-122"/>
                <a:cs typeface="Times New Roman" panose="02020603050405020304" pitchFamily="18" charset="0"/>
              </a:rPr>
              <a:t>以下代码将生成的</a:t>
            </a:r>
            <a:r>
              <a:rPr lang="en-US" altLang="zh-CN" sz="2800">
                <a:ea typeface="宋体" panose="02010600030101010101" pitchFamily="2" charset="-122"/>
                <a:cs typeface="Times New Roman" panose="02020603050405020304" pitchFamily="18" charset="0"/>
              </a:rPr>
              <a:t>HTML</a:t>
            </a:r>
            <a:r>
              <a:rPr lang="zh-CN" altLang="en-US" sz="2800">
                <a:ea typeface="宋体" panose="02010600030101010101" pitchFamily="2" charset="-122"/>
                <a:cs typeface="Times New Roman" panose="02020603050405020304" pitchFamily="18" charset="0"/>
              </a:rPr>
              <a:t>代码是什么：</a:t>
            </a:r>
            <a:endParaRPr lang="en-US" altLang="zh-CN" sz="2800">
              <a:ea typeface="宋体" panose="02010600030101010101" pitchFamily="2" charset="-122"/>
              <a:cs typeface="Times New Roman" panose="02020603050405020304" pitchFamily="18" charset="0"/>
            </a:endParaRPr>
          </a:p>
          <a:p>
            <a:pPr>
              <a:defRPr/>
            </a:pPr>
            <a:r>
              <a:rPr lang="en-US" sz="2800">
                <a:ea typeface="宋体" panose="02010600030101010101" pitchFamily="2" charset="-122"/>
                <a:cs typeface="Times New Roman" panose="02020603050405020304" pitchFamily="18" charset="0"/>
              </a:rPr>
              <a:t> </a:t>
            </a:r>
            <a:r>
              <a:rPr lang="en-US" altLang="zh-CN" sz="2800">
                <a:solidFill>
                  <a:srgbClr val="00B050"/>
                </a:solidFill>
                <a:ea typeface="宋体" panose="02010600030101010101" pitchFamily="2" charset="-122"/>
                <a:cs typeface="Times New Roman" panose="02020603050405020304" pitchFamily="18" charset="0"/>
              </a:rPr>
              <a:t>@Html.TextBox(“Title”, Model.Title)</a:t>
            </a:r>
          </a:p>
        </p:txBody>
      </p:sp>
      <p:sp>
        <p:nvSpPr>
          <p:cNvPr id="7" name="矩形 2"/>
          <p:cNvSpPr>
            <a:spLocks noChangeArrowheads="1"/>
          </p:cNvSpPr>
          <p:nvPr/>
        </p:nvSpPr>
        <p:spPr bwMode="auto">
          <a:xfrm>
            <a:off x="349250" y="3424238"/>
            <a:ext cx="8794750" cy="1076325"/>
          </a:xfrm>
          <a:prstGeom prst="rect">
            <a:avLst/>
          </a:prstGeom>
          <a:solidFill>
            <a:schemeClr val="bg1">
              <a:lumMod val="75000"/>
            </a:schemeClr>
          </a:solidFill>
          <a:ln w="9525">
            <a:noFill/>
            <a:miter lim="800000"/>
          </a:ln>
        </p:spPr>
        <p:txBody>
          <a:bodyPr>
            <a:spAutoFit/>
          </a:bodyPr>
          <a:lstStyle/>
          <a:p>
            <a:pPr>
              <a:defRPr/>
            </a:pPr>
            <a:r>
              <a:rPr lang="en-US" altLang="zh-CN" sz="3600" b="1" dirty="0">
                <a:latin typeface="Times New Roman" panose="02020603050405020304" pitchFamily="18" charset="0"/>
                <a:ea typeface="宋体" panose="02010600030101010101" pitchFamily="2" charset="-122"/>
                <a:cs typeface="Times New Roman" panose="02020603050405020304" pitchFamily="18" charset="0"/>
              </a:rPr>
              <a:t>HTML</a:t>
            </a:r>
            <a:r>
              <a:rPr lang="zh-CN" altLang="en-US" sz="3600" b="1" dirty="0">
                <a:latin typeface="Times New Roman" panose="02020603050405020304" pitchFamily="18" charset="0"/>
                <a:ea typeface="宋体" panose="02010600030101010101" pitchFamily="2" charset="-122"/>
                <a:cs typeface="Times New Roman" panose="02020603050405020304" pitchFamily="18" charset="0"/>
              </a:rPr>
              <a:t>代码：</a:t>
            </a:r>
            <a:endParaRPr lang="en-US" altLang="zh-CN" sz="3600" b="1" dirty="0">
              <a:latin typeface="Times New Roman" panose="02020603050405020304" pitchFamily="18" charset="0"/>
              <a:ea typeface="宋体" panose="02010600030101010101" pitchFamily="2" charset="-122"/>
              <a:cs typeface="Times New Roman" panose="02020603050405020304" pitchFamily="18" charset="0"/>
            </a:endParaRPr>
          </a:p>
          <a:p>
            <a:pPr>
              <a:defRPr/>
            </a:pPr>
            <a:r>
              <a:rPr lang="en-US" sz="2800" dirty="0"/>
              <a:t>&lt;</a:t>
            </a:r>
            <a:r>
              <a:rPr lang="en-US" sz="2800" dirty="0">
                <a:solidFill>
                  <a:srgbClr val="00B050"/>
                </a:solidFill>
              </a:rPr>
              <a:t>input</a:t>
            </a:r>
            <a:r>
              <a:rPr lang="en-US" sz="2800" dirty="0"/>
              <a:t> type=“text” id=“</a:t>
            </a:r>
            <a:r>
              <a:rPr lang="en-US" sz="2800" dirty="0">
                <a:solidFill>
                  <a:srgbClr val="00B050"/>
                </a:solidFill>
              </a:rPr>
              <a:t>Title</a:t>
            </a:r>
            <a:r>
              <a:rPr lang="en-US" sz="2800" dirty="0"/>
              <a:t>” name=“</a:t>
            </a:r>
            <a:r>
              <a:rPr lang="en-US" sz="2800" dirty="0">
                <a:solidFill>
                  <a:srgbClr val="00B050"/>
                </a:solidFill>
              </a:rPr>
              <a:t>Title</a:t>
            </a:r>
            <a:r>
              <a:rPr lang="en-US" sz="2800" dirty="0"/>
              <a:t>” /&gt;</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pPr eaLnBrk="1" hangingPunct="1"/>
            <a:r>
              <a:rPr lang="en-US" altLang="zh-CN" sz="4000" dirty="0">
                <a:solidFill>
                  <a:schemeClr val="tx1"/>
                </a:solidFill>
                <a:latin typeface="楷体_GB2312" panose="02010609030101010101" pitchFamily="49" charset="-122"/>
                <a:ea typeface="楷体_GB2312" panose="02010609030101010101" pitchFamily="49" charset="-122"/>
              </a:rPr>
              <a:t>8.3 </a:t>
            </a:r>
            <a:r>
              <a:rPr lang="zh-CN" altLang="en-US" sz="4000" dirty="0">
                <a:solidFill>
                  <a:schemeClr val="tx1"/>
                </a:solidFill>
                <a:latin typeface="楷体_GB2312" panose="02010609030101010101" pitchFamily="49" charset="-122"/>
                <a:ea typeface="楷体_GB2312" panose="02010609030101010101" pitchFamily="49" charset="-122"/>
              </a:rPr>
              <a:t>表单和</a:t>
            </a:r>
            <a:r>
              <a:rPr lang="en-US" altLang="en-US" sz="4000" dirty="0">
                <a:solidFill>
                  <a:schemeClr val="tx1"/>
                </a:solidFill>
                <a:latin typeface="楷体_GB2312" panose="02010609030101010101" pitchFamily="49" charset="-122"/>
                <a:ea typeface="楷体_GB2312" panose="02010609030101010101" pitchFamily="49" charset="-122"/>
              </a:rPr>
              <a:t>HTML</a:t>
            </a:r>
            <a:r>
              <a:rPr lang="zh-CN" altLang="en-US" sz="4000" dirty="0">
                <a:solidFill>
                  <a:schemeClr val="tx1"/>
                </a:solidFill>
                <a:latin typeface="楷体_GB2312" panose="02010609030101010101" pitchFamily="49" charset="-122"/>
                <a:ea typeface="楷体_GB2312" panose="02010609030101010101" pitchFamily="49" charset="-122"/>
              </a:rPr>
              <a:t>辅助方法</a:t>
            </a:r>
            <a:endParaRPr lang="en-US" altLang="zh-CN" sz="4000" dirty="0">
              <a:solidFill>
                <a:schemeClr val="tx1"/>
              </a:solidFill>
              <a:latin typeface="楷体_GB2312" panose="02010609030101010101" pitchFamily="49" charset="-122"/>
              <a:ea typeface="楷体_GB2312" panose="02010609030101010101" pitchFamily="49" charset="-122"/>
            </a:endParaRPr>
          </a:p>
        </p:txBody>
      </p:sp>
      <p:sp>
        <p:nvSpPr>
          <p:cNvPr id="32771"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88D47D71-554C-4AF6-9B74-628FBFB95FA2}" type="slidenum">
              <a:rPr lang="de-DE" altLang="zh-CN" dirty="0" smtClean="0">
                <a:solidFill>
                  <a:schemeClr val="tx2"/>
                </a:solidFill>
                <a:latin typeface="楷体_GB2312" panose="02010609030101010101" pitchFamily="49" charset="-122"/>
              </a:rPr>
              <a:pPr/>
              <a:t>18</a:t>
            </a:fld>
            <a:r>
              <a:rPr lang="zh-CN" altLang="de-DE" dirty="0">
                <a:solidFill>
                  <a:schemeClr val="tx2"/>
                </a:solidFill>
                <a:latin typeface="楷体_GB2312" panose="02010609030101010101" pitchFamily="49" charset="-122"/>
              </a:rPr>
              <a:t>页</a:t>
            </a:r>
          </a:p>
        </p:txBody>
      </p:sp>
      <p:sp>
        <p:nvSpPr>
          <p:cNvPr id="32772" name="矩形 2"/>
          <p:cNvSpPr>
            <a:spLocks noChangeArrowheads="1"/>
          </p:cNvSpPr>
          <p:nvPr/>
        </p:nvSpPr>
        <p:spPr bwMode="auto">
          <a:xfrm>
            <a:off x="336550" y="2595563"/>
            <a:ext cx="880745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r>
              <a:rPr lang="en-US" altLang="en-US" sz="3600" b="1">
                <a:latin typeface="Times New Roman" panose="02020603050405020304" pitchFamily="18" charset="0"/>
                <a:ea typeface="宋体" panose="02010600030101010101" pitchFamily="2" charset="-122"/>
                <a:cs typeface="Times New Roman" panose="02020603050405020304" pitchFamily="18" charset="0"/>
              </a:rPr>
              <a:t>TextArea</a:t>
            </a:r>
            <a:r>
              <a:rPr lang="zh-CN" altLang="en-US" sz="3600" b="1">
                <a:latin typeface="Times New Roman" panose="02020603050405020304" pitchFamily="18" charset="0"/>
                <a:ea typeface="宋体" panose="02010600030101010101" pitchFamily="2" charset="-122"/>
                <a:cs typeface="Times New Roman" panose="02020603050405020304" pitchFamily="18" charset="0"/>
              </a:rPr>
              <a:t>及</a:t>
            </a:r>
            <a:r>
              <a:rPr lang="en-US" altLang="en-US" sz="3600" b="1">
                <a:latin typeface="Times New Roman" panose="02020603050405020304" pitchFamily="18" charset="0"/>
                <a:ea typeface="宋体" panose="02010600030101010101" pitchFamily="2" charset="-122"/>
                <a:cs typeface="Times New Roman" panose="02020603050405020304" pitchFamily="18" charset="0"/>
              </a:rPr>
              <a:t>TextBox</a:t>
            </a:r>
            <a:r>
              <a:rPr lang="zh-CN" altLang="en-US" sz="3600" b="1">
                <a:latin typeface="Times New Roman" panose="02020603050405020304" pitchFamily="18" charset="0"/>
                <a:ea typeface="宋体" panose="02010600030101010101" pitchFamily="2" charset="-122"/>
                <a:cs typeface="Times New Roman" panose="02020603050405020304" pitchFamily="18" charset="0"/>
              </a:rPr>
              <a:t>与</a:t>
            </a:r>
            <a:r>
              <a:rPr lang="en-US" altLang="zh-CN" sz="3600" b="1">
                <a:latin typeface="Times New Roman" panose="02020603050405020304" pitchFamily="18" charset="0"/>
                <a:ea typeface="宋体" panose="02010600030101010101" pitchFamily="2" charset="-122"/>
                <a:cs typeface="Times New Roman" panose="02020603050405020304" pitchFamily="18" charset="0"/>
              </a:rPr>
              <a:t>Controller</a:t>
            </a:r>
            <a:r>
              <a:rPr lang="zh-CN" altLang="en-US" sz="3600" b="1">
                <a:latin typeface="Times New Roman" panose="02020603050405020304" pitchFamily="18" charset="0"/>
                <a:ea typeface="宋体" panose="02010600030101010101" pitchFamily="2" charset="-122"/>
                <a:cs typeface="Times New Roman" panose="02020603050405020304" pitchFamily="18" charset="0"/>
              </a:rPr>
              <a:t>结合：</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pPr indent="719455"/>
            <a:r>
              <a:rPr lang="en-US" altLang="zh-CN" sz="2800">
                <a:ea typeface="宋体" panose="02010600030101010101" pitchFamily="2" charset="-122"/>
                <a:cs typeface="Times New Roman" panose="02020603050405020304" pitchFamily="18" charset="0"/>
              </a:rPr>
              <a:t>TextArea</a:t>
            </a:r>
            <a:r>
              <a:rPr lang="zh-CN" altLang="en-US" sz="2800">
                <a:ea typeface="宋体" panose="02010600030101010101" pitchFamily="2" charset="-122"/>
                <a:cs typeface="Times New Roman" panose="02020603050405020304" pitchFamily="18" charset="0"/>
              </a:rPr>
              <a:t>与</a:t>
            </a:r>
            <a:r>
              <a:rPr lang="en-US" altLang="zh-CN" sz="2800">
                <a:ea typeface="宋体" panose="02010600030101010101" pitchFamily="2" charset="-122"/>
                <a:cs typeface="Times New Roman" panose="02020603050405020304" pitchFamily="18" charset="0"/>
              </a:rPr>
              <a:t>TextBox</a:t>
            </a:r>
            <a:r>
              <a:rPr lang="zh-CN" altLang="en-US" sz="2800">
                <a:ea typeface="宋体" panose="02010600030101010101" pitchFamily="2" charset="-122"/>
                <a:cs typeface="Times New Roman" panose="02020603050405020304" pitchFamily="18" charset="0"/>
              </a:rPr>
              <a:t>辅助方法可以和</a:t>
            </a:r>
            <a:r>
              <a:rPr lang="en-US" altLang="zh-CN" sz="2800">
                <a:ea typeface="宋体" panose="02010600030101010101" pitchFamily="2" charset="-122"/>
                <a:cs typeface="Times New Roman" panose="02020603050405020304" pitchFamily="18" charset="0"/>
              </a:rPr>
              <a:t>Controller</a:t>
            </a:r>
            <a:r>
              <a:rPr lang="zh-CN" altLang="en-US" sz="2800">
                <a:ea typeface="宋体" panose="02010600030101010101" pitchFamily="2" charset="-122"/>
                <a:cs typeface="Times New Roman" panose="02020603050405020304" pitchFamily="18" charset="0"/>
              </a:rPr>
              <a:t>结合起来，实现数据的传递等效果。</a:t>
            </a:r>
            <a:endParaRPr lang="en-US" altLang="zh-CN" sz="2800">
              <a:ea typeface="宋体" panose="02010600030101010101" pitchFamily="2" charset="-122"/>
              <a:cs typeface="Times New Roman" panose="02020603050405020304" pitchFamily="18" charset="0"/>
            </a:endParaRPr>
          </a:p>
        </p:txBody>
      </p:sp>
      <p:sp>
        <p:nvSpPr>
          <p:cNvPr id="5" name="矩形 2"/>
          <p:cNvSpPr>
            <a:spLocks noChangeArrowheads="1"/>
          </p:cNvSpPr>
          <p:nvPr/>
        </p:nvSpPr>
        <p:spPr bwMode="auto">
          <a:xfrm>
            <a:off x="0" y="1400175"/>
            <a:ext cx="8794750" cy="2800350"/>
          </a:xfrm>
          <a:prstGeom prst="rect">
            <a:avLst/>
          </a:prstGeom>
          <a:solidFill>
            <a:schemeClr val="bg1">
              <a:lumMod val="85000"/>
            </a:schemeClr>
          </a:solidFill>
          <a:ln w="9525">
            <a:noFill/>
            <a:miter lim="800000"/>
          </a:ln>
        </p:spPr>
        <p:txBody>
          <a:bodyPr>
            <a:spAutoFit/>
          </a:bodyPr>
          <a:lstStyle/>
          <a:p>
            <a:pPr>
              <a:defRPr/>
            </a:pPr>
            <a:r>
              <a:rPr lang="en-US" altLang="zh-CN" sz="3600" b="1">
                <a:latin typeface="Times New Roman" panose="02020603050405020304" pitchFamily="18" charset="0"/>
                <a:ea typeface="宋体" panose="02010600030101010101" pitchFamily="2" charset="-122"/>
                <a:cs typeface="Times New Roman" panose="02020603050405020304" pitchFamily="18" charset="0"/>
              </a:rPr>
              <a:t>Controller</a:t>
            </a:r>
            <a:r>
              <a:rPr lang="zh-CN" altLang="en-US" sz="3600" b="1">
                <a:latin typeface="Times New Roman" panose="02020603050405020304" pitchFamily="18" charset="0"/>
                <a:ea typeface="宋体" panose="02010600030101010101" pitchFamily="2" charset="-122"/>
                <a:cs typeface="Times New Roman" panose="02020603050405020304" pitchFamily="18" charset="0"/>
              </a:rPr>
              <a:t>中的代码：</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pPr>
              <a:defRPr/>
            </a:pPr>
            <a:r>
              <a:rPr lang="en-US" altLang="zh-CN" sz="2800">
                <a:ea typeface="宋体" panose="02010600030101010101" pitchFamily="2" charset="-122"/>
                <a:cs typeface="Times New Roman" panose="02020603050405020304" pitchFamily="18" charset="0"/>
              </a:rPr>
              <a:t>Public ActionResult Edit(int albumId)</a:t>
            </a:r>
            <a:endParaRPr lang="zh-CN" altLang="en-US" sz="2800">
              <a:ea typeface="宋体" panose="02010600030101010101" pitchFamily="2" charset="-122"/>
              <a:cs typeface="Times New Roman" panose="02020603050405020304" pitchFamily="18" charset="0"/>
            </a:endParaRPr>
          </a:p>
          <a:p>
            <a:pPr>
              <a:defRPr/>
            </a:pPr>
            <a:r>
              <a:rPr lang="en-US" altLang="zh-CN" sz="2800">
                <a:ea typeface="宋体" panose="02010600030101010101" pitchFamily="2" charset="-122"/>
                <a:cs typeface="Times New Roman" panose="02020603050405020304" pitchFamily="18" charset="0"/>
              </a:rPr>
              <a:t>{</a:t>
            </a:r>
            <a:endParaRPr lang="zh-CN" altLang="en-US" sz="2800">
              <a:ea typeface="宋体" panose="02010600030101010101" pitchFamily="2" charset="-122"/>
              <a:cs typeface="Times New Roman" panose="02020603050405020304" pitchFamily="18" charset="0"/>
            </a:endParaRPr>
          </a:p>
          <a:p>
            <a:pPr>
              <a:defRPr/>
            </a:pPr>
            <a:r>
              <a:rPr lang="en-US" altLang="zh-CN" sz="2800">
                <a:ea typeface="宋体" panose="02010600030101010101" pitchFamily="2" charset="-122"/>
                <a:cs typeface="Times New Roman" panose="02020603050405020304" pitchFamily="18" charset="0"/>
              </a:rPr>
              <a:t>	ViewBag.</a:t>
            </a:r>
            <a:r>
              <a:rPr lang="en-US" altLang="zh-CN" sz="2800">
                <a:solidFill>
                  <a:srgbClr val="00B050"/>
                </a:solidFill>
                <a:ea typeface="宋体" panose="02010600030101010101" pitchFamily="2" charset="-122"/>
                <a:cs typeface="Times New Roman" panose="02020603050405020304" pitchFamily="18" charset="0"/>
              </a:rPr>
              <a:t>Price</a:t>
            </a:r>
            <a:r>
              <a:rPr lang="en-US" altLang="zh-CN" sz="2800">
                <a:ea typeface="宋体" panose="02010600030101010101" pitchFamily="2" charset="-122"/>
                <a:cs typeface="Times New Roman" panose="02020603050405020304" pitchFamily="18" charset="0"/>
              </a:rPr>
              <a:t> = </a:t>
            </a:r>
            <a:r>
              <a:rPr lang="en-US" altLang="zh-CN" sz="2800">
                <a:solidFill>
                  <a:srgbClr val="0070C0"/>
                </a:solidFill>
                <a:ea typeface="宋体" panose="02010600030101010101" pitchFamily="2" charset="-122"/>
                <a:cs typeface="Times New Roman" panose="02020603050405020304" pitchFamily="18" charset="0"/>
              </a:rPr>
              <a:t>56.0</a:t>
            </a:r>
            <a:r>
              <a:rPr lang="en-US" altLang="zh-CN" sz="2800">
                <a:ea typeface="宋体" panose="02010600030101010101" pitchFamily="2" charset="-122"/>
                <a:cs typeface="Times New Roman" panose="02020603050405020304" pitchFamily="18" charset="0"/>
              </a:rPr>
              <a:t>;</a:t>
            </a:r>
            <a:endParaRPr lang="zh-CN" altLang="en-US" sz="2800">
              <a:ea typeface="宋体" panose="02010600030101010101" pitchFamily="2" charset="-122"/>
              <a:cs typeface="Times New Roman" panose="02020603050405020304" pitchFamily="18" charset="0"/>
            </a:endParaRPr>
          </a:p>
          <a:p>
            <a:pPr>
              <a:defRPr/>
            </a:pPr>
            <a:r>
              <a:rPr lang="en-US" altLang="zh-CN" sz="2800">
                <a:ea typeface="宋体" panose="02010600030101010101" pitchFamily="2" charset="-122"/>
                <a:cs typeface="Times New Roman" panose="02020603050405020304" pitchFamily="18" charset="0"/>
              </a:rPr>
              <a:t>	return View();</a:t>
            </a:r>
            <a:endParaRPr lang="zh-CN" altLang="en-US" sz="2800">
              <a:ea typeface="宋体" panose="02010600030101010101" pitchFamily="2" charset="-122"/>
              <a:cs typeface="Times New Roman" panose="02020603050405020304" pitchFamily="18" charset="0"/>
            </a:endParaRPr>
          </a:p>
          <a:p>
            <a:pPr>
              <a:defRPr/>
            </a:pPr>
            <a:r>
              <a:rPr lang="en-US" altLang="zh-CN" sz="2800">
                <a:ea typeface="宋体" panose="02010600030101010101" pitchFamily="2" charset="-122"/>
                <a:cs typeface="Times New Roman" panose="02020603050405020304" pitchFamily="18" charset="0"/>
              </a:rPr>
              <a:t>}</a:t>
            </a:r>
            <a:endParaRPr lang="en-US" altLang="zh-CN" sz="2800">
              <a:solidFill>
                <a:srgbClr val="00B050"/>
              </a:solidFill>
              <a:ea typeface="宋体" panose="02010600030101010101" pitchFamily="2" charset="-122"/>
              <a:cs typeface="Times New Roman" panose="02020603050405020304" pitchFamily="18" charset="0"/>
            </a:endParaRPr>
          </a:p>
        </p:txBody>
      </p:sp>
      <p:sp>
        <p:nvSpPr>
          <p:cNvPr id="7" name="矩形 2"/>
          <p:cNvSpPr>
            <a:spLocks noChangeArrowheads="1"/>
          </p:cNvSpPr>
          <p:nvPr/>
        </p:nvSpPr>
        <p:spPr bwMode="auto">
          <a:xfrm>
            <a:off x="138113" y="4241800"/>
            <a:ext cx="8794750" cy="1077913"/>
          </a:xfrm>
          <a:prstGeom prst="rect">
            <a:avLst/>
          </a:prstGeom>
          <a:solidFill>
            <a:schemeClr val="bg1">
              <a:lumMod val="75000"/>
            </a:schemeClr>
          </a:solidFill>
          <a:ln w="9525">
            <a:noFill/>
            <a:miter lim="800000"/>
          </a:ln>
        </p:spPr>
        <p:txBody>
          <a:bodyPr>
            <a:spAutoFit/>
          </a:bodyPr>
          <a:lstStyle/>
          <a:p>
            <a:pPr>
              <a:defRPr/>
            </a:pPr>
            <a:r>
              <a:rPr lang="en-US" altLang="zh-CN" sz="3600" b="1">
                <a:latin typeface="Times New Roman" panose="02020603050405020304" pitchFamily="18" charset="0"/>
                <a:ea typeface="宋体" panose="02010600030101010101" pitchFamily="2" charset="-122"/>
                <a:cs typeface="Times New Roman" panose="02020603050405020304" pitchFamily="18" charset="0"/>
              </a:rPr>
              <a:t>View</a:t>
            </a:r>
            <a:r>
              <a:rPr lang="zh-CN" altLang="en-US" sz="3600" b="1">
                <a:latin typeface="Times New Roman" panose="02020603050405020304" pitchFamily="18" charset="0"/>
                <a:ea typeface="宋体" panose="02010600030101010101" pitchFamily="2" charset="-122"/>
                <a:cs typeface="Times New Roman" panose="02020603050405020304" pitchFamily="18" charset="0"/>
              </a:rPr>
              <a:t>中的代码：</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pPr>
              <a:defRPr/>
            </a:pPr>
            <a:r>
              <a:rPr lang="en-US" altLang="zh-CN" sz="2800">
                <a:solidFill>
                  <a:srgbClr val="00B050"/>
                </a:solidFill>
                <a:ea typeface="宋体" panose="02010600030101010101" pitchFamily="2" charset="-122"/>
                <a:cs typeface="Times New Roman" panose="02020603050405020304" pitchFamily="18" charset="0"/>
              </a:rPr>
              <a:t>@Html.TextBox(“Price”)</a:t>
            </a:r>
            <a:endParaRPr lang="en-US" altLang="zh-CN" sz="2800">
              <a:ea typeface="宋体" panose="02010600030101010101" pitchFamily="2" charset="-122"/>
              <a:cs typeface="Times New Roman" panose="02020603050405020304" pitchFamily="18" charset="0"/>
            </a:endParaRPr>
          </a:p>
        </p:txBody>
      </p:sp>
      <p:sp>
        <p:nvSpPr>
          <p:cNvPr id="11" name="矩形 2"/>
          <p:cNvSpPr>
            <a:spLocks noChangeArrowheads="1"/>
          </p:cNvSpPr>
          <p:nvPr/>
        </p:nvSpPr>
        <p:spPr bwMode="auto">
          <a:xfrm>
            <a:off x="180975" y="5476875"/>
            <a:ext cx="8963025" cy="1200150"/>
          </a:xfrm>
          <a:prstGeom prst="rect">
            <a:avLst/>
          </a:prstGeom>
          <a:solidFill>
            <a:schemeClr val="bg1">
              <a:lumMod val="65000"/>
            </a:schemeClr>
          </a:solidFill>
          <a:ln w="9525">
            <a:noFill/>
            <a:miter lim="800000"/>
          </a:ln>
        </p:spPr>
        <p:txBody>
          <a:bodyPr>
            <a:spAutoFit/>
          </a:bodyPr>
          <a:lstStyle/>
          <a:p>
            <a:pPr>
              <a:defRPr/>
            </a:pPr>
            <a:r>
              <a:rPr lang="zh-CN" altLang="en-US" sz="4400" b="1" dirty="0">
                <a:latin typeface="Times New Roman" panose="02020603050405020304" pitchFamily="18" charset="0"/>
                <a:ea typeface="宋体" panose="02010600030101010101" pitchFamily="2" charset="-122"/>
                <a:cs typeface="Times New Roman" panose="02020603050405020304" pitchFamily="18" charset="0"/>
              </a:rPr>
              <a:t>生成代码：</a:t>
            </a:r>
            <a:endParaRPr lang="en-US" altLang="zh-CN" sz="4400" b="1" dirty="0">
              <a:latin typeface="Times New Roman" panose="02020603050405020304" pitchFamily="18" charset="0"/>
              <a:ea typeface="宋体" panose="02010600030101010101" pitchFamily="2" charset="-122"/>
              <a:cs typeface="Times New Roman" panose="02020603050405020304" pitchFamily="18" charset="0"/>
            </a:endParaRPr>
          </a:p>
          <a:p>
            <a:pPr>
              <a:defRPr/>
            </a:pPr>
            <a:r>
              <a:rPr lang="en-US" sz="2800" dirty="0"/>
              <a:t>&lt;</a:t>
            </a:r>
            <a:r>
              <a:rPr lang="en-US" sz="2800" dirty="0">
                <a:solidFill>
                  <a:srgbClr val="00B050"/>
                </a:solidFill>
              </a:rPr>
              <a:t>input</a:t>
            </a:r>
            <a:r>
              <a:rPr lang="en-US" sz="2800" dirty="0"/>
              <a:t> id=”</a:t>
            </a:r>
            <a:r>
              <a:rPr lang="en-US" sz="2800" dirty="0">
                <a:solidFill>
                  <a:srgbClr val="00B050"/>
                </a:solidFill>
              </a:rPr>
              <a:t>Price</a:t>
            </a:r>
            <a:r>
              <a:rPr lang="en-US" sz="2800" dirty="0"/>
              <a:t>” name=”</a:t>
            </a:r>
            <a:r>
              <a:rPr lang="en-US" sz="2800" dirty="0">
                <a:solidFill>
                  <a:srgbClr val="00B050"/>
                </a:solidFill>
              </a:rPr>
              <a:t>Price</a:t>
            </a:r>
            <a:r>
              <a:rPr lang="en-US" sz="2800" dirty="0"/>
              <a:t>” type=”text” value=”</a:t>
            </a:r>
            <a:r>
              <a:rPr lang="en-US" sz="2800" dirty="0">
                <a:solidFill>
                  <a:srgbClr val="0070C0"/>
                </a:solidFill>
              </a:rPr>
              <a:t>56</a:t>
            </a:r>
            <a:r>
              <a:rPr lang="en-US" sz="2800" dirty="0"/>
              <a:t>”/&gt;</a:t>
            </a:r>
            <a:endParaRPr lang="en-US" altLang="zh-CN" sz="2800" dirty="0"/>
          </a:p>
        </p:txBody>
      </p:sp>
      <p:grpSp>
        <p:nvGrpSpPr>
          <p:cNvPr id="2" name="组合 24"/>
          <p:cNvGrpSpPr/>
          <p:nvPr/>
        </p:nvGrpSpPr>
        <p:grpSpPr bwMode="auto">
          <a:xfrm>
            <a:off x="2673350" y="5219700"/>
            <a:ext cx="1855788" cy="1039813"/>
            <a:chOff x="2672863" y="5219113"/>
            <a:chExt cx="1856937" cy="1041009"/>
          </a:xfrm>
        </p:grpSpPr>
        <p:cxnSp>
          <p:nvCxnSpPr>
            <p:cNvPr id="15" name="直接箭头连接符 14"/>
            <p:cNvCxnSpPr/>
            <p:nvPr/>
          </p:nvCxnSpPr>
          <p:spPr bwMode="auto">
            <a:xfrm rot="5400000">
              <a:off x="2420018" y="5471958"/>
              <a:ext cx="1041009" cy="535319"/>
            </a:xfrm>
            <a:prstGeom prst="straightConnector1">
              <a:avLst/>
            </a:prstGeom>
            <a:solidFill>
              <a:schemeClr val="accent1"/>
            </a:solidFill>
            <a:ln w="76200" cap="flat" cmpd="sng" algn="ctr">
              <a:solidFill>
                <a:schemeClr val="bg2">
                  <a:lumMod val="60000"/>
                  <a:lumOff val="40000"/>
                </a:schemeClr>
              </a:solidFill>
              <a:prstDash val="solid"/>
              <a:round/>
              <a:headEnd type="arrow"/>
              <a:tailEnd type="arrow"/>
            </a:ln>
            <a:effectLst/>
          </p:spPr>
        </p:cxnSp>
        <p:cxnSp>
          <p:nvCxnSpPr>
            <p:cNvPr id="16" name="直接箭头连接符 15"/>
            <p:cNvCxnSpPr/>
            <p:nvPr/>
          </p:nvCxnSpPr>
          <p:spPr bwMode="auto">
            <a:xfrm rot="16200000" flipH="1">
              <a:off x="3545470" y="5247184"/>
              <a:ext cx="998097" cy="970564"/>
            </a:xfrm>
            <a:prstGeom prst="straightConnector1">
              <a:avLst/>
            </a:prstGeom>
            <a:solidFill>
              <a:schemeClr val="accent1"/>
            </a:solidFill>
            <a:ln w="76200" cap="flat" cmpd="sng" algn="ctr">
              <a:solidFill>
                <a:schemeClr val="bg2">
                  <a:lumMod val="60000"/>
                  <a:lumOff val="40000"/>
                </a:schemeClr>
              </a:solidFill>
              <a:prstDash val="solid"/>
              <a:round/>
              <a:headEnd type="arrow"/>
              <a:tailEnd type="arrow"/>
            </a:ln>
            <a:effectLst/>
          </p:spPr>
        </p:cxnSp>
      </p:grpSp>
      <p:cxnSp>
        <p:nvCxnSpPr>
          <p:cNvPr id="21" name="直接箭头连接符 20"/>
          <p:cNvCxnSpPr/>
          <p:nvPr/>
        </p:nvCxnSpPr>
        <p:spPr bwMode="auto">
          <a:xfrm rot="5400000">
            <a:off x="812800" y="5457825"/>
            <a:ext cx="987425" cy="644525"/>
          </a:xfrm>
          <a:prstGeom prst="straightConnector1">
            <a:avLst/>
          </a:prstGeom>
          <a:solidFill>
            <a:schemeClr val="accent1"/>
          </a:solidFill>
          <a:ln w="76200" cap="flat" cmpd="sng" algn="ctr">
            <a:solidFill>
              <a:schemeClr val="bg2">
                <a:lumMod val="60000"/>
                <a:lumOff val="40000"/>
              </a:schemeClr>
            </a:solidFill>
            <a:prstDash val="solid"/>
            <a:round/>
            <a:headEnd type="arrow"/>
            <a:tailEnd type="arrow"/>
          </a:ln>
          <a:effectLst/>
        </p:spPr>
      </p:cxnSp>
      <p:cxnSp>
        <p:nvCxnSpPr>
          <p:cNvPr id="23" name="直接箭头连接符 22"/>
          <p:cNvCxnSpPr/>
          <p:nvPr/>
        </p:nvCxnSpPr>
        <p:spPr bwMode="auto">
          <a:xfrm>
            <a:off x="4162425" y="3233738"/>
            <a:ext cx="4194175" cy="3025775"/>
          </a:xfrm>
          <a:prstGeom prst="straightConnector1">
            <a:avLst/>
          </a:prstGeom>
          <a:solidFill>
            <a:schemeClr val="accent1"/>
          </a:solidFill>
          <a:ln w="76200" cap="flat" cmpd="sng" algn="ctr">
            <a:solidFill>
              <a:schemeClr val="bg2">
                <a:lumMod val="60000"/>
                <a:lumOff val="40000"/>
              </a:schemeClr>
            </a:solidFill>
            <a:prstDash val="solid"/>
            <a:round/>
            <a:headEnd type="arrow"/>
            <a:tailEnd type="arrow"/>
          </a:ln>
          <a:effectLst/>
        </p:spPr>
      </p:cxn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par>
                          <p:cTn id="18" fill="hold">
                            <p:stCondLst>
                              <p:cond delay="500"/>
                            </p:stCondLst>
                            <p:childTnLst>
                              <p:par>
                                <p:cTn id="19" presetID="22" presetClass="entr" presetSubtype="1" fill="hold" nodeType="afterEffect">
                                  <p:stCondLst>
                                    <p:cond delay="500"/>
                                  </p:stCondLst>
                                  <p:childTnLst>
                                    <p:set>
                                      <p:cBhvr>
                                        <p:cTn id="20" dur="1" fill="hold">
                                          <p:stCondLst>
                                            <p:cond delay="0"/>
                                          </p:stCondLst>
                                        </p:cTn>
                                        <p:tgtEl>
                                          <p:spTgt spid="21"/>
                                        </p:tgtEl>
                                        <p:attrNameLst>
                                          <p:attrName>style.visibility</p:attrName>
                                        </p:attrNameLst>
                                      </p:cBhvr>
                                      <p:to>
                                        <p:strVal val="visible"/>
                                      </p:to>
                                    </p:set>
                                    <p:animEffect transition="in" filter="wipe(up)">
                                      <p:cBhvr>
                                        <p:cTn id="21" dur="500"/>
                                        <p:tgtEl>
                                          <p:spTgt spid="21"/>
                                        </p:tgtEl>
                                      </p:cBhvr>
                                    </p:animEffect>
                                  </p:childTnLst>
                                </p:cTn>
                              </p:par>
                            </p:childTnLst>
                          </p:cTn>
                        </p:par>
                        <p:par>
                          <p:cTn id="22" fill="hold">
                            <p:stCondLst>
                              <p:cond delay="1500"/>
                            </p:stCondLst>
                            <p:childTnLst>
                              <p:par>
                                <p:cTn id="23" presetID="22" presetClass="entr" presetSubtype="1" fill="hold" nodeType="afterEffect">
                                  <p:stCondLst>
                                    <p:cond delay="500"/>
                                  </p:stCondLst>
                                  <p:childTnLst>
                                    <p:set>
                                      <p:cBhvr>
                                        <p:cTn id="24" dur="1" fill="hold">
                                          <p:stCondLst>
                                            <p:cond delay="0"/>
                                          </p:stCondLst>
                                        </p:cTn>
                                        <p:tgtEl>
                                          <p:spTgt spid="2"/>
                                        </p:tgtEl>
                                        <p:attrNameLst>
                                          <p:attrName>style.visibility</p:attrName>
                                        </p:attrNameLst>
                                      </p:cBhvr>
                                      <p:to>
                                        <p:strVal val="visible"/>
                                      </p:to>
                                    </p:set>
                                    <p:animEffect transition="in" filter="wipe(up)">
                                      <p:cBhvr>
                                        <p:cTn id="25" dur="500"/>
                                        <p:tgtEl>
                                          <p:spTgt spid="2"/>
                                        </p:tgtEl>
                                      </p:cBhvr>
                                    </p:animEffect>
                                  </p:childTnLst>
                                </p:cTn>
                              </p:par>
                            </p:childTnLst>
                          </p:cTn>
                        </p:par>
                        <p:par>
                          <p:cTn id="26" fill="hold">
                            <p:stCondLst>
                              <p:cond delay="2500"/>
                            </p:stCondLst>
                            <p:childTnLst>
                              <p:par>
                                <p:cTn id="27" presetID="22" presetClass="entr" presetSubtype="1" fill="hold" nodeType="after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wipe(up)">
                                      <p:cBhvr>
                                        <p:cTn id="2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pPr eaLnBrk="1" hangingPunct="1"/>
            <a:r>
              <a:rPr lang="en-US" altLang="zh-CN" sz="4000" dirty="0">
                <a:solidFill>
                  <a:schemeClr val="tx1"/>
                </a:solidFill>
                <a:latin typeface="楷体_GB2312" panose="02010609030101010101" pitchFamily="49" charset="-122"/>
                <a:ea typeface="楷体_GB2312" panose="02010609030101010101" pitchFamily="49" charset="-122"/>
              </a:rPr>
              <a:t>8.3 </a:t>
            </a:r>
            <a:r>
              <a:rPr lang="zh-CN" altLang="en-US" sz="4000" dirty="0">
                <a:solidFill>
                  <a:schemeClr val="tx1"/>
                </a:solidFill>
                <a:latin typeface="楷体_GB2312" panose="02010609030101010101" pitchFamily="49" charset="-122"/>
                <a:ea typeface="楷体_GB2312" panose="02010609030101010101" pitchFamily="49" charset="-122"/>
              </a:rPr>
              <a:t>表单和</a:t>
            </a:r>
            <a:r>
              <a:rPr lang="en-US" altLang="en-US" sz="4000" dirty="0">
                <a:solidFill>
                  <a:schemeClr val="tx1"/>
                </a:solidFill>
                <a:latin typeface="楷体_GB2312" panose="02010609030101010101" pitchFamily="49" charset="-122"/>
                <a:ea typeface="楷体_GB2312" panose="02010609030101010101" pitchFamily="49" charset="-122"/>
              </a:rPr>
              <a:t>HTML</a:t>
            </a:r>
            <a:r>
              <a:rPr lang="zh-CN" altLang="en-US" sz="4000" dirty="0">
                <a:solidFill>
                  <a:schemeClr val="tx1"/>
                </a:solidFill>
                <a:latin typeface="楷体_GB2312" panose="02010609030101010101" pitchFamily="49" charset="-122"/>
                <a:ea typeface="楷体_GB2312" panose="02010609030101010101" pitchFamily="49" charset="-122"/>
              </a:rPr>
              <a:t>辅助方法</a:t>
            </a:r>
            <a:endParaRPr lang="en-US" altLang="zh-CN" sz="4000" dirty="0">
              <a:solidFill>
                <a:schemeClr val="tx1"/>
              </a:solidFill>
              <a:latin typeface="楷体_GB2312" panose="02010609030101010101" pitchFamily="49" charset="-122"/>
              <a:ea typeface="楷体_GB2312" panose="02010609030101010101" pitchFamily="49" charset="-122"/>
            </a:endParaRPr>
          </a:p>
        </p:txBody>
      </p:sp>
      <p:sp>
        <p:nvSpPr>
          <p:cNvPr id="33795"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FE30D77A-5068-4A87-8CE9-D28812D8F27A}" type="slidenum">
              <a:rPr lang="de-DE" altLang="zh-CN" dirty="0" smtClean="0">
                <a:solidFill>
                  <a:schemeClr val="tx2"/>
                </a:solidFill>
                <a:latin typeface="楷体_GB2312" panose="02010609030101010101" pitchFamily="49" charset="-122"/>
              </a:rPr>
              <a:pPr/>
              <a:t>19</a:t>
            </a:fld>
            <a:r>
              <a:rPr lang="zh-CN" altLang="de-DE" dirty="0">
                <a:solidFill>
                  <a:schemeClr val="tx2"/>
                </a:solidFill>
                <a:latin typeface="楷体_GB2312" panose="02010609030101010101" pitchFamily="49" charset="-122"/>
              </a:rPr>
              <a:t>页</a:t>
            </a:r>
          </a:p>
        </p:txBody>
      </p:sp>
      <p:sp>
        <p:nvSpPr>
          <p:cNvPr id="33796" name="矩形 2"/>
          <p:cNvSpPr>
            <a:spLocks noChangeArrowheads="1"/>
          </p:cNvSpPr>
          <p:nvPr/>
        </p:nvSpPr>
        <p:spPr bwMode="auto">
          <a:xfrm>
            <a:off x="757238" y="2297113"/>
            <a:ext cx="772795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r>
              <a:rPr lang="en-US" altLang="zh-CN" sz="3600">
                <a:ea typeface="宋体" panose="02010600030101010101" pitchFamily="2" charset="-122"/>
              </a:rPr>
              <a:t>Password</a:t>
            </a:r>
            <a:r>
              <a:rPr lang="zh-CN" altLang="en-US" sz="3600" b="1">
                <a:latin typeface="Times New Roman" panose="02020603050405020304" pitchFamily="18" charset="0"/>
                <a:ea typeface="宋体" panose="02010600030101010101" pitchFamily="2" charset="-122"/>
                <a:cs typeface="Times New Roman" panose="02020603050405020304" pitchFamily="18" charset="0"/>
              </a:rPr>
              <a:t>辅助方法：</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pPr indent="719455"/>
            <a:r>
              <a:rPr lang="en-US" altLang="zh-CN" sz="2800">
                <a:ea typeface="宋体" panose="02010600030101010101" pitchFamily="2" charset="-122"/>
              </a:rPr>
              <a:t>Password</a:t>
            </a:r>
            <a:r>
              <a:rPr lang="zh-CN" altLang="en-US" sz="2800">
                <a:ea typeface="宋体" panose="02010600030101010101" pitchFamily="2" charset="-122"/>
              </a:rPr>
              <a:t>辅助方法用于生成密码字段，使用方式与</a:t>
            </a:r>
            <a:r>
              <a:rPr lang="en-US" altLang="zh-CN" sz="2800">
                <a:ea typeface="宋体" panose="02010600030101010101" pitchFamily="2" charset="-122"/>
              </a:rPr>
              <a:t>TextBox</a:t>
            </a:r>
            <a:r>
              <a:rPr lang="zh-CN" altLang="en-US" sz="2800">
                <a:ea typeface="宋体" panose="02010600030101010101" pitchFamily="2" charset="-122"/>
              </a:rPr>
              <a:t>辅助方法相同。</a:t>
            </a:r>
            <a:endParaRPr lang="en-US" altLang="zh-CN" sz="2800">
              <a:ea typeface="宋体" panose="02010600030101010101" pitchFamily="2" charset="-122"/>
            </a:endParaRPr>
          </a:p>
        </p:txBody>
      </p:sp>
    </p:spTree>
  </p:cSld>
  <p:clrMapOvr>
    <a:masterClrMapping/>
  </p:clrMapOvr>
  <p:transition>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943C5076-5971-4F98-BC90-70604002B618}" type="slidenum">
              <a:rPr lang="de-DE" altLang="zh-CN" dirty="0" smtClean="0">
                <a:solidFill>
                  <a:schemeClr val="tx2"/>
                </a:solidFill>
                <a:latin typeface="楷体_GB2312" panose="02010609030101010101" pitchFamily="49" charset="-122"/>
              </a:rPr>
              <a:pPr/>
              <a:t>2</a:t>
            </a:fld>
            <a:r>
              <a:rPr lang="zh-CN" altLang="de-DE" dirty="0">
                <a:solidFill>
                  <a:schemeClr val="tx2"/>
                </a:solidFill>
                <a:latin typeface="楷体_GB2312" panose="02010609030101010101" pitchFamily="49" charset="-122"/>
              </a:rPr>
              <a:t>页</a:t>
            </a:r>
          </a:p>
        </p:txBody>
      </p:sp>
      <p:sp>
        <p:nvSpPr>
          <p:cNvPr id="17412" name="文本框 1"/>
          <p:cNvSpPr txBox="1">
            <a:spLocks noChangeArrowheads="1"/>
          </p:cNvSpPr>
          <p:nvPr/>
        </p:nvSpPr>
        <p:spPr bwMode="auto">
          <a:xfrm>
            <a:off x="963220" y="1538943"/>
            <a:ext cx="7838837" cy="3323987"/>
          </a:xfrm>
          <a:prstGeom prst="rect">
            <a:avLst/>
          </a:prstGeom>
          <a:noFill/>
          <a:ln w="9525">
            <a:noFill/>
            <a:miter lim="800000"/>
          </a:ln>
        </p:spPr>
        <p:txBody>
          <a:bodyPr wrap="square" numCol="2">
            <a:spAutoFit/>
          </a:bodyPr>
          <a:lstStyle/>
          <a:p>
            <a:pPr>
              <a:lnSpc>
                <a:spcPct val="150000"/>
              </a:lnSpc>
              <a:defRPr/>
            </a:pPr>
            <a:r>
              <a:rPr lang="en-US" altLang="zh-CN" sz="2800" dirty="0">
                <a:ea typeface="宋体" panose="02010600030101010101" pitchFamily="2" charset="-122"/>
              </a:rPr>
              <a:t>8.1    </a:t>
            </a:r>
            <a:r>
              <a:rPr lang="zh-CN" altLang="en-US" sz="2800" dirty="0"/>
              <a:t>视图概述</a:t>
            </a:r>
            <a:endParaRPr lang="en-US" altLang="zh-CN" sz="2800" dirty="0">
              <a:ea typeface="宋体" panose="02010600030101010101" pitchFamily="2" charset="-122"/>
            </a:endParaRPr>
          </a:p>
          <a:p>
            <a:pPr>
              <a:lnSpc>
                <a:spcPct val="150000"/>
              </a:lnSpc>
              <a:defRPr/>
            </a:pPr>
            <a:r>
              <a:rPr lang="en-US" altLang="zh-CN" sz="2800" dirty="0">
                <a:ea typeface="宋体" panose="02010600030101010101" pitchFamily="2" charset="-122"/>
              </a:rPr>
              <a:t>8.2    </a:t>
            </a:r>
            <a:r>
              <a:rPr lang="zh-CN" altLang="en-US" sz="2800" dirty="0"/>
              <a:t>创建与指定视图</a:t>
            </a:r>
            <a:endParaRPr lang="en-US" altLang="zh-CN" sz="2800" dirty="0">
              <a:ea typeface="宋体" panose="02010600030101010101" pitchFamily="2" charset="-122"/>
            </a:endParaRPr>
          </a:p>
          <a:p>
            <a:pPr>
              <a:lnSpc>
                <a:spcPct val="150000"/>
              </a:lnSpc>
              <a:defRPr/>
            </a:pPr>
            <a:r>
              <a:rPr lang="en-US" altLang="zh-CN" sz="2800" dirty="0">
                <a:ea typeface="宋体" panose="02010600030101010101" pitchFamily="2" charset="-122"/>
              </a:rPr>
              <a:t>8.3    </a:t>
            </a:r>
            <a:r>
              <a:rPr lang="zh-CN" altLang="en-US" sz="2800" dirty="0"/>
              <a:t>表单和</a:t>
            </a:r>
            <a:r>
              <a:rPr lang="en-US" sz="2800" dirty="0"/>
              <a:t>HTML</a:t>
            </a:r>
            <a:r>
              <a:rPr lang="zh-CN" altLang="en-US" sz="2800" dirty="0"/>
              <a:t>辅助方法</a:t>
            </a:r>
            <a:endParaRPr lang="zh-CN" altLang="zh-CN" sz="2800" dirty="0">
              <a:ea typeface="宋体" panose="02010600030101010101" pitchFamily="2" charset="-122"/>
            </a:endParaRPr>
          </a:p>
          <a:p>
            <a:pPr>
              <a:lnSpc>
                <a:spcPct val="150000"/>
              </a:lnSpc>
              <a:defRPr/>
            </a:pPr>
            <a:r>
              <a:rPr lang="en-US" altLang="zh-CN" sz="2800" dirty="0">
                <a:ea typeface="宋体" panose="02010600030101010101" pitchFamily="2" charset="-122"/>
              </a:rPr>
              <a:t>8.4    </a:t>
            </a:r>
            <a:r>
              <a:rPr lang="zh-CN" altLang="en-US" sz="2800" dirty="0"/>
              <a:t>强类型视图</a:t>
            </a:r>
            <a:endParaRPr lang="zh-CN" altLang="zh-CN" sz="2800" dirty="0">
              <a:ea typeface="宋体" panose="02010600030101010101" pitchFamily="2" charset="-122"/>
            </a:endParaRPr>
          </a:p>
          <a:p>
            <a:pPr>
              <a:lnSpc>
                <a:spcPct val="150000"/>
              </a:lnSpc>
              <a:defRPr/>
            </a:pPr>
            <a:r>
              <a:rPr lang="en-US" altLang="zh-CN" sz="2800" dirty="0">
                <a:ea typeface="宋体" panose="02010600030101010101" pitchFamily="2" charset="-122"/>
              </a:rPr>
              <a:t>8.5    </a:t>
            </a:r>
            <a:r>
              <a:rPr lang="zh-CN" altLang="en-US" sz="2800" dirty="0"/>
              <a:t>视图模型</a:t>
            </a:r>
            <a:endParaRPr lang="en-US" altLang="zh-CN" sz="2800" dirty="0">
              <a:ea typeface="宋体" panose="02010600030101010101" pitchFamily="2" charset="-122"/>
            </a:endParaRPr>
          </a:p>
          <a:p>
            <a:pPr>
              <a:lnSpc>
                <a:spcPct val="150000"/>
              </a:lnSpc>
              <a:defRPr/>
            </a:pPr>
            <a:r>
              <a:rPr lang="en-US" altLang="zh-CN" sz="2800" dirty="0">
                <a:ea typeface="宋体" panose="02010600030101010101" pitchFamily="2" charset="-122"/>
              </a:rPr>
              <a:t>8.6    </a:t>
            </a:r>
            <a:r>
              <a:rPr lang="zh-CN" altLang="en-US" sz="2800" dirty="0"/>
              <a:t>分部视图</a:t>
            </a:r>
            <a:endParaRPr lang="en-US" altLang="zh-CN" sz="2800" dirty="0"/>
          </a:p>
          <a:p>
            <a:pPr>
              <a:lnSpc>
                <a:spcPct val="150000"/>
              </a:lnSpc>
              <a:defRPr/>
            </a:pPr>
            <a:r>
              <a:rPr lang="en-US" altLang="zh-CN" sz="2800" dirty="0">
                <a:ea typeface="宋体" panose="02010600030101010101" pitchFamily="2" charset="-122"/>
              </a:rPr>
              <a:t>8.7    </a:t>
            </a:r>
            <a:r>
              <a:rPr lang="en-US" sz="2800" dirty="0"/>
              <a:t>Razor</a:t>
            </a:r>
            <a:r>
              <a:rPr lang="zh-CN" altLang="en-US" sz="2800" dirty="0"/>
              <a:t>视图引擎</a:t>
            </a:r>
            <a:endParaRPr lang="en-US" altLang="zh-CN" sz="2800" dirty="0"/>
          </a:p>
          <a:p>
            <a:pPr>
              <a:lnSpc>
                <a:spcPct val="150000"/>
              </a:lnSpc>
              <a:defRPr/>
            </a:pPr>
            <a:r>
              <a:rPr lang="en-US" altLang="zh-CN" sz="2800" dirty="0">
                <a:ea typeface="宋体" panose="02010600030101010101" pitchFamily="2" charset="-122"/>
              </a:rPr>
              <a:t>8.8    </a:t>
            </a:r>
            <a:r>
              <a:rPr lang="zh-CN" altLang="en-US" sz="2800" dirty="0"/>
              <a:t>模型绑定</a:t>
            </a:r>
            <a:endParaRPr lang="zh-CN" altLang="zh-CN" sz="2800" dirty="0">
              <a:ea typeface="宋体" panose="02010600030101010101" pitchFamily="2" charset="-122"/>
            </a:endParaRPr>
          </a:p>
          <a:p>
            <a:pPr>
              <a:defRPr/>
            </a:pPr>
            <a:endParaRPr lang="zh-CN" altLang="en-US" dirty="0">
              <a:ea typeface="宋体" panose="02010600030101010101" pitchFamily="2" charset="-122"/>
            </a:endParaRPr>
          </a:p>
        </p:txBody>
      </p:sp>
      <p:sp>
        <p:nvSpPr>
          <p:cNvPr id="2" name="标题 1"/>
          <p:cNvSpPr>
            <a:spLocks noGrp="1"/>
          </p:cNvSpPr>
          <p:nvPr>
            <p:ph type="title"/>
          </p:nvPr>
        </p:nvSpPr>
        <p:spPr/>
        <p:txBody>
          <a:bodyPr/>
          <a:lstStyle/>
          <a:p>
            <a:r>
              <a:rPr lang="zh-CN" altLang="en-US" b="1" dirty="0"/>
              <a:t>第八章 深入剖析视图技术</a:t>
            </a:r>
            <a:endParaRPr lang="zh-CN" altLang="en-US" dirty="0"/>
          </a:p>
        </p:txBody>
      </p:sp>
    </p:spTree>
  </p:cSld>
  <p:clrMapOvr>
    <a:masterClrMapping/>
  </p:clrMapOvr>
  <p:transition>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pPr eaLnBrk="1" hangingPunct="1"/>
            <a:r>
              <a:rPr lang="en-US" altLang="zh-CN" sz="4000" dirty="0">
                <a:solidFill>
                  <a:schemeClr val="tx1"/>
                </a:solidFill>
                <a:latin typeface="楷体_GB2312" panose="02010609030101010101" pitchFamily="49" charset="-122"/>
                <a:ea typeface="楷体_GB2312" panose="02010609030101010101" pitchFamily="49" charset="-122"/>
              </a:rPr>
              <a:t>8.3 </a:t>
            </a:r>
            <a:r>
              <a:rPr lang="zh-CN" altLang="en-US" sz="4000" dirty="0">
                <a:solidFill>
                  <a:schemeClr val="tx1"/>
                </a:solidFill>
                <a:latin typeface="楷体_GB2312" panose="02010609030101010101" pitchFamily="49" charset="-122"/>
                <a:ea typeface="楷体_GB2312" panose="02010609030101010101" pitchFamily="49" charset="-122"/>
              </a:rPr>
              <a:t>表单和</a:t>
            </a:r>
            <a:r>
              <a:rPr lang="en-US" altLang="en-US" sz="4000" dirty="0">
                <a:solidFill>
                  <a:schemeClr val="tx1"/>
                </a:solidFill>
                <a:latin typeface="楷体_GB2312" panose="02010609030101010101" pitchFamily="49" charset="-122"/>
                <a:ea typeface="楷体_GB2312" panose="02010609030101010101" pitchFamily="49" charset="-122"/>
              </a:rPr>
              <a:t>HTML</a:t>
            </a:r>
            <a:r>
              <a:rPr lang="zh-CN" altLang="en-US" sz="4000" dirty="0">
                <a:solidFill>
                  <a:schemeClr val="tx1"/>
                </a:solidFill>
                <a:latin typeface="楷体_GB2312" panose="02010609030101010101" pitchFamily="49" charset="-122"/>
                <a:ea typeface="楷体_GB2312" panose="02010609030101010101" pitchFamily="49" charset="-122"/>
              </a:rPr>
              <a:t>辅助方法</a:t>
            </a:r>
            <a:endParaRPr lang="en-US" altLang="zh-CN" sz="4000" dirty="0">
              <a:solidFill>
                <a:schemeClr val="tx1"/>
              </a:solidFill>
              <a:latin typeface="楷体_GB2312" panose="02010609030101010101" pitchFamily="49" charset="-122"/>
              <a:ea typeface="楷体_GB2312" panose="02010609030101010101" pitchFamily="49" charset="-122"/>
            </a:endParaRPr>
          </a:p>
        </p:txBody>
      </p:sp>
      <p:sp>
        <p:nvSpPr>
          <p:cNvPr id="34819"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2D2E14E6-458C-4F4D-8E27-D3ED801761F0}" type="slidenum">
              <a:rPr lang="de-DE" altLang="zh-CN" dirty="0" smtClean="0">
                <a:solidFill>
                  <a:schemeClr val="tx2"/>
                </a:solidFill>
                <a:latin typeface="楷体_GB2312" panose="02010609030101010101" pitchFamily="49" charset="-122"/>
              </a:rPr>
              <a:pPr/>
              <a:t>20</a:t>
            </a:fld>
            <a:r>
              <a:rPr lang="zh-CN" altLang="de-DE" dirty="0">
                <a:solidFill>
                  <a:schemeClr val="tx2"/>
                </a:solidFill>
                <a:latin typeface="楷体_GB2312" panose="02010609030101010101" pitchFamily="49" charset="-122"/>
              </a:rPr>
              <a:t>页</a:t>
            </a:r>
          </a:p>
        </p:txBody>
      </p:sp>
      <p:sp>
        <p:nvSpPr>
          <p:cNvPr id="34820" name="矩形 2"/>
          <p:cNvSpPr>
            <a:spLocks noChangeArrowheads="1"/>
          </p:cNvSpPr>
          <p:nvPr/>
        </p:nvSpPr>
        <p:spPr bwMode="auto">
          <a:xfrm>
            <a:off x="757238" y="2297113"/>
            <a:ext cx="772795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r>
              <a:rPr lang="en-US" altLang="en-US" sz="3600" b="1">
                <a:latin typeface="Times New Roman" panose="02020603050405020304" pitchFamily="18" charset="0"/>
                <a:ea typeface="宋体" panose="02010600030101010101" pitchFamily="2" charset="-122"/>
                <a:cs typeface="Times New Roman" panose="02020603050405020304" pitchFamily="18" charset="0"/>
              </a:rPr>
              <a:t>Hidden</a:t>
            </a:r>
            <a:r>
              <a:rPr lang="zh-CN" altLang="en-US" sz="3600" b="1">
                <a:latin typeface="Times New Roman" panose="02020603050405020304" pitchFamily="18" charset="0"/>
                <a:ea typeface="宋体" panose="02010600030101010101" pitchFamily="2" charset="-122"/>
                <a:cs typeface="Times New Roman" panose="02020603050405020304" pitchFamily="18" charset="0"/>
              </a:rPr>
              <a:t>辅助方法：</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pPr indent="719455"/>
            <a:r>
              <a:rPr lang="en-US" altLang="zh-CN" sz="2800">
                <a:ea typeface="宋体" panose="02010600030101010101" pitchFamily="2" charset="-122"/>
                <a:cs typeface="Times New Roman" panose="02020603050405020304" pitchFamily="18" charset="0"/>
              </a:rPr>
              <a:t>Hidden</a:t>
            </a:r>
            <a:r>
              <a:rPr lang="zh-CN" altLang="en-US" sz="2800">
                <a:ea typeface="宋体" panose="02010600030101010101" pitchFamily="2" charset="-122"/>
                <a:cs typeface="Times New Roman" panose="02020603050405020304" pitchFamily="18" charset="0"/>
              </a:rPr>
              <a:t>辅助方法用于生成隐藏字段，使用方式与</a:t>
            </a:r>
            <a:r>
              <a:rPr lang="en-US" altLang="zh-CN" sz="2800">
                <a:ea typeface="宋体" panose="02010600030101010101" pitchFamily="2" charset="-122"/>
                <a:cs typeface="Times New Roman" panose="02020603050405020304" pitchFamily="18" charset="0"/>
              </a:rPr>
              <a:t>TextBox</a:t>
            </a:r>
            <a:r>
              <a:rPr lang="zh-CN" altLang="en-US" sz="2800">
                <a:ea typeface="宋体" panose="02010600030101010101" pitchFamily="2" charset="-122"/>
                <a:cs typeface="Times New Roman" panose="02020603050405020304" pitchFamily="18" charset="0"/>
              </a:rPr>
              <a:t>辅助方法相同。</a:t>
            </a:r>
            <a:endParaRPr lang="en-US" altLang="zh-CN" sz="2800">
              <a:ea typeface="宋体" panose="02010600030101010101" pitchFamily="2" charset="-122"/>
              <a:cs typeface="Times New Roman" panose="02020603050405020304" pitchFamily="18" charset="0"/>
            </a:endParaRPr>
          </a:p>
        </p:txBody>
      </p:sp>
    </p:spTree>
  </p:cSld>
  <p:clrMapOvr>
    <a:masterClrMapping/>
  </p:clrMapOvr>
  <p:transition>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pPr eaLnBrk="1" hangingPunct="1"/>
            <a:r>
              <a:rPr lang="en-US" altLang="zh-CN" sz="4000" dirty="0">
                <a:solidFill>
                  <a:schemeClr val="tx1"/>
                </a:solidFill>
                <a:latin typeface="楷体_GB2312" panose="02010609030101010101" pitchFamily="49" charset="-122"/>
                <a:ea typeface="楷体_GB2312" panose="02010609030101010101" pitchFamily="49" charset="-122"/>
              </a:rPr>
              <a:t>8.3 </a:t>
            </a:r>
            <a:r>
              <a:rPr lang="zh-CN" altLang="en-US" sz="4000" dirty="0">
                <a:solidFill>
                  <a:schemeClr val="tx1"/>
                </a:solidFill>
                <a:latin typeface="楷体_GB2312" panose="02010609030101010101" pitchFamily="49" charset="-122"/>
                <a:ea typeface="楷体_GB2312" panose="02010609030101010101" pitchFamily="49" charset="-122"/>
              </a:rPr>
              <a:t>表单和</a:t>
            </a:r>
            <a:r>
              <a:rPr lang="en-US" altLang="en-US" sz="4000" dirty="0">
                <a:solidFill>
                  <a:schemeClr val="tx1"/>
                </a:solidFill>
                <a:latin typeface="楷体_GB2312" panose="02010609030101010101" pitchFamily="49" charset="-122"/>
                <a:ea typeface="楷体_GB2312" panose="02010609030101010101" pitchFamily="49" charset="-122"/>
              </a:rPr>
              <a:t>HTML</a:t>
            </a:r>
            <a:r>
              <a:rPr lang="zh-CN" altLang="en-US" sz="4000" dirty="0">
                <a:solidFill>
                  <a:schemeClr val="tx1"/>
                </a:solidFill>
                <a:latin typeface="楷体_GB2312" panose="02010609030101010101" pitchFamily="49" charset="-122"/>
                <a:ea typeface="楷体_GB2312" panose="02010609030101010101" pitchFamily="49" charset="-122"/>
              </a:rPr>
              <a:t>辅助方法</a:t>
            </a:r>
            <a:endParaRPr lang="en-US" altLang="zh-CN" sz="4000" dirty="0">
              <a:solidFill>
                <a:schemeClr val="tx1"/>
              </a:solidFill>
              <a:latin typeface="楷体_GB2312" panose="02010609030101010101" pitchFamily="49" charset="-122"/>
              <a:ea typeface="楷体_GB2312" panose="02010609030101010101" pitchFamily="49" charset="-122"/>
            </a:endParaRPr>
          </a:p>
        </p:txBody>
      </p:sp>
      <p:sp>
        <p:nvSpPr>
          <p:cNvPr id="35843"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FB97C73F-7189-4CAE-8FD0-770978F1A5C5}" type="slidenum">
              <a:rPr lang="de-DE" altLang="zh-CN" dirty="0" smtClean="0">
                <a:solidFill>
                  <a:schemeClr val="tx2"/>
                </a:solidFill>
                <a:latin typeface="楷体_GB2312" panose="02010609030101010101" pitchFamily="49" charset="-122"/>
              </a:rPr>
              <a:pPr/>
              <a:t>21</a:t>
            </a:fld>
            <a:r>
              <a:rPr lang="zh-CN" altLang="de-DE" dirty="0">
                <a:solidFill>
                  <a:schemeClr val="tx2"/>
                </a:solidFill>
                <a:latin typeface="楷体_GB2312" panose="02010609030101010101" pitchFamily="49" charset="-122"/>
              </a:rPr>
              <a:t>页</a:t>
            </a:r>
          </a:p>
        </p:txBody>
      </p:sp>
      <p:sp>
        <p:nvSpPr>
          <p:cNvPr id="35844" name="矩形 2"/>
          <p:cNvSpPr>
            <a:spLocks noChangeArrowheads="1"/>
          </p:cNvSpPr>
          <p:nvPr/>
        </p:nvSpPr>
        <p:spPr bwMode="auto">
          <a:xfrm>
            <a:off x="757238" y="2297113"/>
            <a:ext cx="772795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r>
              <a:rPr lang="en-US" altLang="en-US" sz="3600" b="1">
                <a:latin typeface="Times New Roman" panose="02020603050405020304" pitchFamily="18" charset="0"/>
                <a:ea typeface="宋体" panose="02010600030101010101" pitchFamily="2" charset="-122"/>
                <a:cs typeface="Times New Roman" panose="02020603050405020304" pitchFamily="18" charset="0"/>
              </a:rPr>
              <a:t>DropDownList</a:t>
            </a:r>
            <a:r>
              <a:rPr lang="zh-CN" altLang="en-US" sz="3600" b="1">
                <a:latin typeface="Times New Roman" panose="02020603050405020304" pitchFamily="18" charset="0"/>
                <a:ea typeface="宋体" panose="02010600030101010101" pitchFamily="2" charset="-122"/>
                <a:cs typeface="Times New Roman" panose="02020603050405020304" pitchFamily="18" charset="0"/>
              </a:rPr>
              <a:t>辅助方法：</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pPr indent="719455"/>
            <a:r>
              <a:rPr lang="en-US" altLang="zh-CN" sz="2800">
                <a:ea typeface="宋体" panose="02010600030101010101" pitchFamily="2" charset="-122"/>
                <a:cs typeface="Times New Roman" panose="02020603050405020304" pitchFamily="18" charset="0"/>
              </a:rPr>
              <a:t>DropDownList</a:t>
            </a:r>
            <a:r>
              <a:rPr lang="zh-CN" altLang="en-US" sz="2800">
                <a:ea typeface="宋体" panose="02010600030101010101" pitchFamily="2" charset="-122"/>
                <a:cs typeface="Times New Roman" panose="02020603050405020304" pitchFamily="18" charset="0"/>
              </a:rPr>
              <a:t>用于生成下拉列表。</a:t>
            </a:r>
            <a:endParaRPr lang="en-US" altLang="zh-CN" sz="2800">
              <a:ea typeface="宋体" panose="02010600030101010101" pitchFamily="2" charset="-122"/>
              <a:cs typeface="Times New Roman" panose="02020603050405020304" pitchFamily="18" charset="0"/>
            </a:endParaRPr>
          </a:p>
        </p:txBody>
      </p:sp>
      <p:sp>
        <p:nvSpPr>
          <p:cNvPr id="5" name="矩形 2"/>
          <p:cNvSpPr>
            <a:spLocks noChangeArrowheads="1"/>
          </p:cNvSpPr>
          <p:nvPr/>
        </p:nvSpPr>
        <p:spPr bwMode="auto">
          <a:xfrm>
            <a:off x="865188" y="3654425"/>
            <a:ext cx="7431087" cy="158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b="1">
                <a:latin typeface="Times New Roman" panose="02020603050405020304" pitchFamily="18" charset="0"/>
                <a:ea typeface="宋体" panose="02010600030101010101" pitchFamily="2" charset="-122"/>
                <a:cs typeface="Times New Roman" panose="02020603050405020304" pitchFamily="18" charset="0"/>
              </a:rPr>
              <a:t>示例：</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pPr lvl="1">
              <a:spcBef>
                <a:spcPts val="600"/>
              </a:spcBef>
              <a:spcAft>
                <a:spcPts val="600"/>
              </a:spcAft>
            </a:pPr>
            <a:r>
              <a:rPr lang="en-US" altLang="en-US" sz="2800">
                <a:solidFill>
                  <a:srgbClr val="FF0000"/>
                </a:solidFill>
                <a:ea typeface="宋体" panose="02010600030101010101" pitchFamily="2" charset="-122"/>
                <a:cs typeface="Times New Roman" panose="02020603050405020304" pitchFamily="18" charset="0"/>
              </a:rPr>
              <a:t>Controller</a:t>
            </a:r>
            <a:r>
              <a:rPr lang="zh-CN" altLang="en-US" sz="2800">
                <a:solidFill>
                  <a:srgbClr val="FF0000"/>
                </a:solidFill>
                <a:ea typeface="宋体" panose="02010600030101010101" pitchFamily="2" charset="-122"/>
                <a:cs typeface="Times New Roman" panose="02020603050405020304" pitchFamily="18" charset="0"/>
              </a:rPr>
              <a:t>向</a:t>
            </a:r>
            <a:r>
              <a:rPr lang="en-US" altLang="en-US" sz="2800">
                <a:solidFill>
                  <a:srgbClr val="FF0000"/>
                </a:solidFill>
                <a:ea typeface="宋体" panose="02010600030101010101" pitchFamily="2" charset="-122"/>
                <a:cs typeface="Times New Roman" panose="02020603050405020304" pitchFamily="18" charset="0"/>
              </a:rPr>
              <a:t>View</a:t>
            </a:r>
            <a:r>
              <a:rPr lang="zh-CN" altLang="en-US" sz="2800">
                <a:solidFill>
                  <a:srgbClr val="FF0000"/>
                </a:solidFill>
                <a:ea typeface="宋体" panose="02010600030101010101" pitchFamily="2" charset="-122"/>
                <a:cs typeface="Times New Roman" panose="02020603050405020304" pitchFamily="18" charset="0"/>
              </a:rPr>
              <a:t>输入了两个列表对象，分别放在</a:t>
            </a:r>
            <a:r>
              <a:rPr lang="en-US" altLang="en-US" sz="2800">
                <a:solidFill>
                  <a:srgbClr val="FF0000"/>
                </a:solidFill>
                <a:ea typeface="宋体" panose="02010600030101010101" pitchFamily="2" charset="-122"/>
                <a:cs typeface="Times New Roman" panose="02020603050405020304" pitchFamily="18" charset="0"/>
              </a:rPr>
              <a:t>ArtistId</a:t>
            </a:r>
            <a:r>
              <a:rPr lang="zh-CN" altLang="en-US" sz="2800">
                <a:solidFill>
                  <a:srgbClr val="FF0000"/>
                </a:solidFill>
                <a:ea typeface="宋体" panose="02010600030101010101" pitchFamily="2" charset="-122"/>
                <a:cs typeface="Times New Roman" panose="02020603050405020304" pitchFamily="18" charset="0"/>
              </a:rPr>
              <a:t>和</a:t>
            </a:r>
            <a:r>
              <a:rPr lang="en-US" altLang="en-US" sz="2800">
                <a:solidFill>
                  <a:srgbClr val="FF0000"/>
                </a:solidFill>
                <a:ea typeface="宋体" panose="02010600030101010101" pitchFamily="2" charset="-122"/>
                <a:cs typeface="Times New Roman" panose="02020603050405020304" pitchFamily="18" charset="0"/>
              </a:rPr>
              <a:t>GenreId</a:t>
            </a:r>
            <a:r>
              <a:rPr lang="zh-CN" altLang="en-US" sz="2800">
                <a:solidFill>
                  <a:srgbClr val="FF0000"/>
                </a:solidFill>
                <a:ea typeface="宋体" panose="02010600030101010101" pitchFamily="2" charset="-122"/>
                <a:cs typeface="Times New Roman" panose="02020603050405020304" pitchFamily="18" charset="0"/>
              </a:rPr>
              <a:t>中</a:t>
            </a:r>
            <a:endParaRPr lang="en-US" altLang="zh-CN" sz="2800">
              <a:solidFill>
                <a:srgbClr val="FF0000"/>
              </a:solidFill>
              <a:ea typeface="宋体" panose="02010600030101010101" pitchFamily="2" charset="-122"/>
              <a:cs typeface="Times New Roman" panose="02020603050405020304" pitchFamily="18" charset="0"/>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pPr eaLnBrk="1" hangingPunct="1"/>
            <a:r>
              <a:rPr lang="en-US" altLang="zh-CN" sz="4000" dirty="0">
                <a:solidFill>
                  <a:schemeClr val="tx1"/>
                </a:solidFill>
                <a:latin typeface="楷体_GB2312" panose="02010609030101010101" pitchFamily="49" charset="-122"/>
                <a:ea typeface="楷体_GB2312" panose="02010609030101010101" pitchFamily="49" charset="-122"/>
              </a:rPr>
              <a:t>8.3 </a:t>
            </a:r>
            <a:r>
              <a:rPr lang="zh-CN" altLang="en-US" sz="4000" dirty="0">
                <a:solidFill>
                  <a:schemeClr val="tx1"/>
                </a:solidFill>
                <a:latin typeface="楷体_GB2312" panose="02010609030101010101" pitchFamily="49" charset="-122"/>
                <a:ea typeface="楷体_GB2312" panose="02010609030101010101" pitchFamily="49" charset="-122"/>
              </a:rPr>
              <a:t>表单和</a:t>
            </a:r>
            <a:r>
              <a:rPr lang="en-US" altLang="en-US" sz="4000" dirty="0">
                <a:solidFill>
                  <a:schemeClr val="tx1"/>
                </a:solidFill>
                <a:latin typeface="楷体_GB2312" panose="02010609030101010101" pitchFamily="49" charset="-122"/>
                <a:ea typeface="楷体_GB2312" panose="02010609030101010101" pitchFamily="49" charset="-122"/>
              </a:rPr>
              <a:t>HTML</a:t>
            </a:r>
            <a:r>
              <a:rPr lang="zh-CN" altLang="en-US" sz="4000" dirty="0">
                <a:solidFill>
                  <a:schemeClr val="tx1"/>
                </a:solidFill>
                <a:latin typeface="楷体_GB2312" panose="02010609030101010101" pitchFamily="49" charset="-122"/>
                <a:ea typeface="楷体_GB2312" panose="02010609030101010101" pitchFamily="49" charset="-122"/>
              </a:rPr>
              <a:t>辅助方法</a:t>
            </a:r>
            <a:endParaRPr lang="en-US" altLang="zh-CN" sz="4000" dirty="0">
              <a:solidFill>
                <a:schemeClr val="tx1"/>
              </a:solidFill>
              <a:latin typeface="楷体_GB2312" panose="02010609030101010101" pitchFamily="49" charset="-122"/>
              <a:ea typeface="楷体_GB2312" panose="02010609030101010101" pitchFamily="49" charset="-122"/>
            </a:endParaRPr>
          </a:p>
        </p:txBody>
      </p:sp>
      <p:sp>
        <p:nvSpPr>
          <p:cNvPr id="36867"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96AED183-5831-4BB4-902E-46B44DF35C32}" type="slidenum">
              <a:rPr lang="de-DE" altLang="zh-CN" dirty="0" smtClean="0">
                <a:solidFill>
                  <a:schemeClr val="tx2"/>
                </a:solidFill>
                <a:latin typeface="楷体_GB2312" panose="02010609030101010101" pitchFamily="49" charset="-122"/>
              </a:rPr>
              <a:pPr/>
              <a:t>22</a:t>
            </a:fld>
            <a:r>
              <a:rPr lang="zh-CN" altLang="de-DE" dirty="0">
                <a:solidFill>
                  <a:schemeClr val="tx2"/>
                </a:solidFill>
                <a:latin typeface="楷体_GB2312" panose="02010609030101010101" pitchFamily="49" charset="-122"/>
              </a:rPr>
              <a:t>页</a:t>
            </a:r>
          </a:p>
        </p:txBody>
      </p:sp>
      <p:sp>
        <p:nvSpPr>
          <p:cNvPr id="36868" name="矩形 2"/>
          <p:cNvSpPr>
            <a:spLocks noChangeArrowheads="1"/>
          </p:cNvSpPr>
          <p:nvPr/>
        </p:nvSpPr>
        <p:spPr bwMode="auto">
          <a:xfrm>
            <a:off x="757238" y="2297113"/>
            <a:ext cx="772795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r>
              <a:rPr lang="en-US" altLang="en-US" sz="3600" b="1">
                <a:latin typeface="Times New Roman" panose="02020603050405020304" pitchFamily="18" charset="0"/>
                <a:ea typeface="宋体" panose="02010600030101010101" pitchFamily="2" charset="-122"/>
                <a:cs typeface="Times New Roman" panose="02020603050405020304" pitchFamily="18" charset="0"/>
              </a:rPr>
              <a:t>ListBox</a:t>
            </a:r>
            <a:r>
              <a:rPr lang="zh-CN" altLang="en-US" sz="3600" b="1">
                <a:latin typeface="Times New Roman" panose="02020603050405020304" pitchFamily="18" charset="0"/>
                <a:ea typeface="宋体" panose="02010600030101010101" pitchFamily="2" charset="-122"/>
                <a:cs typeface="Times New Roman" panose="02020603050405020304" pitchFamily="18" charset="0"/>
              </a:rPr>
              <a:t>辅助方法：</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pPr indent="719455"/>
            <a:r>
              <a:rPr lang="en-US" altLang="zh-CN" sz="2800">
                <a:ea typeface="宋体" panose="02010600030101010101" pitchFamily="2" charset="-122"/>
                <a:cs typeface="Times New Roman" panose="02020603050405020304" pitchFamily="18" charset="0"/>
              </a:rPr>
              <a:t>ListBox</a:t>
            </a:r>
            <a:r>
              <a:rPr lang="zh-CN" altLang="en-US" sz="2800">
                <a:ea typeface="宋体" panose="02010600030101010101" pitchFamily="2" charset="-122"/>
                <a:cs typeface="Times New Roman" panose="02020603050405020304" pitchFamily="18" charset="0"/>
              </a:rPr>
              <a:t>用于生成可多选的下拉列表框，使用方法与</a:t>
            </a:r>
            <a:r>
              <a:rPr lang="en-US" altLang="zh-CN" sz="2800">
                <a:ea typeface="宋体" panose="02010600030101010101" pitchFamily="2" charset="-122"/>
                <a:cs typeface="Times New Roman" panose="02020603050405020304" pitchFamily="18" charset="0"/>
              </a:rPr>
              <a:t>DropDownList</a:t>
            </a:r>
            <a:r>
              <a:rPr lang="zh-CN" altLang="en-US" sz="2800">
                <a:ea typeface="宋体" panose="02010600030101010101" pitchFamily="2" charset="-122"/>
                <a:cs typeface="Times New Roman" panose="02020603050405020304" pitchFamily="18" charset="0"/>
              </a:rPr>
              <a:t>相似。</a:t>
            </a:r>
            <a:endParaRPr lang="en-US" altLang="zh-CN" sz="2800">
              <a:ea typeface="宋体" panose="02010600030101010101" pitchFamily="2" charset="-122"/>
              <a:cs typeface="Times New Roman" panose="02020603050405020304" pitchFamily="18" charset="0"/>
            </a:endParaRPr>
          </a:p>
        </p:txBody>
      </p:sp>
    </p:spTree>
  </p:cSld>
  <p:clrMapOvr>
    <a:masterClrMapping/>
  </p:clrMapOvr>
  <p:transition>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pPr eaLnBrk="1" hangingPunct="1"/>
            <a:r>
              <a:rPr lang="en-US" altLang="zh-CN" sz="4000" dirty="0">
                <a:solidFill>
                  <a:schemeClr val="tx1"/>
                </a:solidFill>
                <a:latin typeface="楷体_GB2312" panose="02010609030101010101" pitchFamily="49" charset="-122"/>
                <a:ea typeface="楷体_GB2312" panose="02010609030101010101" pitchFamily="49" charset="-122"/>
              </a:rPr>
              <a:t>8.3 </a:t>
            </a:r>
            <a:r>
              <a:rPr lang="zh-CN" altLang="en-US" sz="4000" dirty="0">
                <a:solidFill>
                  <a:schemeClr val="tx1"/>
                </a:solidFill>
                <a:latin typeface="楷体_GB2312" panose="02010609030101010101" pitchFamily="49" charset="-122"/>
                <a:ea typeface="楷体_GB2312" panose="02010609030101010101" pitchFamily="49" charset="-122"/>
              </a:rPr>
              <a:t>表单和</a:t>
            </a:r>
            <a:r>
              <a:rPr lang="en-US" altLang="en-US" sz="4000" dirty="0">
                <a:solidFill>
                  <a:schemeClr val="tx1"/>
                </a:solidFill>
                <a:latin typeface="楷体_GB2312" panose="02010609030101010101" pitchFamily="49" charset="-122"/>
                <a:ea typeface="楷体_GB2312" panose="02010609030101010101" pitchFamily="49" charset="-122"/>
              </a:rPr>
              <a:t>HTML</a:t>
            </a:r>
            <a:r>
              <a:rPr lang="zh-CN" altLang="en-US" sz="4000" dirty="0">
                <a:solidFill>
                  <a:schemeClr val="tx1"/>
                </a:solidFill>
                <a:latin typeface="楷体_GB2312" panose="02010609030101010101" pitchFamily="49" charset="-122"/>
                <a:ea typeface="楷体_GB2312" panose="02010609030101010101" pitchFamily="49" charset="-122"/>
              </a:rPr>
              <a:t>辅助方法</a:t>
            </a:r>
            <a:endParaRPr lang="en-US" altLang="zh-CN" sz="4000" dirty="0">
              <a:solidFill>
                <a:schemeClr val="tx1"/>
              </a:solidFill>
              <a:latin typeface="楷体_GB2312" panose="02010609030101010101" pitchFamily="49" charset="-122"/>
              <a:ea typeface="楷体_GB2312" panose="02010609030101010101" pitchFamily="49" charset="-122"/>
            </a:endParaRPr>
          </a:p>
        </p:txBody>
      </p:sp>
      <p:sp>
        <p:nvSpPr>
          <p:cNvPr id="37891"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56103582-5156-4F6F-A82F-81D29123C6BF}" type="slidenum">
              <a:rPr lang="de-DE" altLang="zh-CN" dirty="0" smtClean="0">
                <a:solidFill>
                  <a:schemeClr val="tx2"/>
                </a:solidFill>
                <a:latin typeface="楷体_GB2312" panose="02010609030101010101" pitchFamily="49" charset="-122"/>
              </a:rPr>
              <a:pPr/>
              <a:t>23</a:t>
            </a:fld>
            <a:r>
              <a:rPr lang="zh-CN" altLang="de-DE" dirty="0">
                <a:solidFill>
                  <a:schemeClr val="tx2"/>
                </a:solidFill>
                <a:latin typeface="楷体_GB2312" panose="02010609030101010101" pitchFamily="49" charset="-122"/>
              </a:rPr>
              <a:t>页</a:t>
            </a:r>
          </a:p>
        </p:txBody>
      </p:sp>
      <p:sp>
        <p:nvSpPr>
          <p:cNvPr id="37892" name="矩形 2"/>
          <p:cNvSpPr>
            <a:spLocks noChangeArrowheads="1"/>
          </p:cNvSpPr>
          <p:nvPr/>
        </p:nvSpPr>
        <p:spPr bwMode="auto">
          <a:xfrm>
            <a:off x="757238" y="2297113"/>
            <a:ext cx="772795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r>
              <a:rPr lang="en-US" altLang="en-US" sz="3600" b="1">
                <a:latin typeface="Times New Roman" panose="02020603050405020304" pitchFamily="18" charset="0"/>
                <a:ea typeface="宋体" panose="02010600030101010101" pitchFamily="2" charset="-122"/>
                <a:cs typeface="Times New Roman" panose="02020603050405020304" pitchFamily="18" charset="0"/>
              </a:rPr>
              <a:t>RadioButton</a:t>
            </a:r>
            <a:r>
              <a:rPr lang="zh-CN" altLang="en-US" sz="3600" b="1">
                <a:latin typeface="Times New Roman" panose="02020603050405020304" pitchFamily="18" charset="0"/>
                <a:ea typeface="宋体" panose="02010600030101010101" pitchFamily="2" charset="-122"/>
                <a:cs typeface="Times New Roman" panose="02020603050405020304" pitchFamily="18" charset="0"/>
              </a:rPr>
              <a:t>辅助方法：</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pPr indent="719455"/>
            <a:r>
              <a:rPr lang="en-US" altLang="zh-CN" sz="2800">
                <a:ea typeface="宋体" panose="02010600030101010101" pitchFamily="2" charset="-122"/>
                <a:cs typeface="Times New Roman" panose="02020603050405020304" pitchFamily="18" charset="0"/>
              </a:rPr>
              <a:t>RadioButton</a:t>
            </a:r>
            <a:r>
              <a:rPr lang="zh-CN" altLang="en-US" sz="2800">
                <a:ea typeface="宋体" panose="02010600030101010101" pitchFamily="2" charset="-122"/>
                <a:cs typeface="Times New Roman" panose="02020603050405020304" pitchFamily="18" charset="0"/>
              </a:rPr>
              <a:t>用于生成单选按钮标签。</a:t>
            </a:r>
            <a:endParaRPr lang="en-US" altLang="zh-CN" sz="2800">
              <a:ea typeface="宋体" panose="02010600030101010101" pitchFamily="2" charset="-122"/>
              <a:cs typeface="Times New Roman" panose="02020603050405020304" pitchFamily="18" charset="0"/>
            </a:endParaRPr>
          </a:p>
        </p:txBody>
      </p:sp>
    </p:spTree>
  </p:cSld>
  <p:clrMapOvr>
    <a:masterClrMapping/>
  </p:clrMapOvr>
  <p:transition>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pPr eaLnBrk="1" hangingPunct="1"/>
            <a:r>
              <a:rPr lang="en-US" altLang="zh-CN" sz="4000" dirty="0">
                <a:solidFill>
                  <a:schemeClr val="tx1"/>
                </a:solidFill>
                <a:latin typeface="楷体_GB2312" panose="02010609030101010101" pitchFamily="49" charset="-122"/>
                <a:ea typeface="楷体_GB2312" panose="02010609030101010101" pitchFamily="49" charset="-122"/>
              </a:rPr>
              <a:t>8.3 </a:t>
            </a:r>
            <a:r>
              <a:rPr lang="zh-CN" altLang="en-US" sz="4000" dirty="0">
                <a:solidFill>
                  <a:schemeClr val="tx1"/>
                </a:solidFill>
                <a:latin typeface="楷体_GB2312" panose="02010609030101010101" pitchFamily="49" charset="-122"/>
                <a:ea typeface="楷体_GB2312" panose="02010609030101010101" pitchFamily="49" charset="-122"/>
              </a:rPr>
              <a:t>表单和</a:t>
            </a:r>
            <a:r>
              <a:rPr lang="en-US" altLang="en-US" sz="4000" dirty="0">
                <a:solidFill>
                  <a:schemeClr val="tx1"/>
                </a:solidFill>
                <a:latin typeface="楷体_GB2312" panose="02010609030101010101" pitchFamily="49" charset="-122"/>
                <a:ea typeface="楷体_GB2312" panose="02010609030101010101" pitchFamily="49" charset="-122"/>
              </a:rPr>
              <a:t>HTML</a:t>
            </a:r>
            <a:r>
              <a:rPr lang="zh-CN" altLang="en-US" sz="4000" dirty="0">
                <a:solidFill>
                  <a:schemeClr val="tx1"/>
                </a:solidFill>
                <a:latin typeface="楷体_GB2312" panose="02010609030101010101" pitchFamily="49" charset="-122"/>
                <a:ea typeface="楷体_GB2312" panose="02010609030101010101" pitchFamily="49" charset="-122"/>
              </a:rPr>
              <a:t>辅助方法</a:t>
            </a:r>
            <a:endParaRPr lang="en-US" altLang="zh-CN" sz="4000" dirty="0">
              <a:solidFill>
                <a:schemeClr val="tx1"/>
              </a:solidFill>
              <a:latin typeface="楷体_GB2312" panose="02010609030101010101" pitchFamily="49" charset="-122"/>
              <a:ea typeface="楷体_GB2312" panose="02010609030101010101" pitchFamily="49" charset="-122"/>
            </a:endParaRPr>
          </a:p>
        </p:txBody>
      </p:sp>
      <p:sp>
        <p:nvSpPr>
          <p:cNvPr id="38915"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AD4493AA-4E67-4649-9A1E-F5F26D5BAAAE}" type="slidenum">
              <a:rPr lang="de-DE" altLang="zh-CN" dirty="0" smtClean="0">
                <a:solidFill>
                  <a:schemeClr val="tx2"/>
                </a:solidFill>
                <a:latin typeface="楷体_GB2312" panose="02010609030101010101" pitchFamily="49" charset="-122"/>
              </a:rPr>
              <a:pPr/>
              <a:t>24</a:t>
            </a:fld>
            <a:r>
              <a:rPr lang="zh-CN" altLang="de-DE" dirty="0">
                <a:solidFill>
                  <a:schemeClr val="tx2"/>
                </a:solidFill>
                <a:latin typeface="楷体_GB2312" panose="02010609030101010101" pitchFamily="49" charset="-122"/>
              </a:rPr>
              <a:t>页</a:t>
            </a:r>
          </a:p>
        </p:txBody>
      </p:sp>
      <p:sp>
        <p:nvSpPr>
          <p:cNvPr id="38916" name="矩形 2"/>
          <p:cNvSpPr>
            <a:spLocks noChangeArrowheads="1"/>
          </p:cNvSpPr>
          <p:nvPr/>
        </p:nvSpPr>
        <p:spPr bwMode="auto">
          <a:xfrm>
            <a:off x="757238" y="2297113"/>
            <a:ext cx="795655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r>
              <a:rPr lang="en-US" altLang="en-US" sz="3600" b="1">
                <a:latin typeface="Times New Roman" panose="02020603050405020304" pitchFamily="18" charset="0"/>
                <a:ea typeface="宋体" panose="02010600030101010101" pitchFamily="2" charset="-122"/>
                <a:cs typeface="Times New Roman" panose="02020603050405020304" pitchFamily="18" charset="0"/>
              </a:rPr>
              <a:t>CheckBox</a:t>
            </a:r>
            <a:r>
              <a:rPr lang="zh-CN" altLang="en-US" sz="3600" b="1">
                <a:latin typeface="Times New Roman" panose="02020603050405020304" pitchFamily="18" charset="0"/>
                <a:ea typeface="宋体" panose="02010600030101010101" pitchFamily="2" charset="-122"/>
                <a:cs typeface="Times New Roman" panose="02020603050405020304" pitchFamily="18" charset="0"/>
              </a:rPr>
              <a:t>辅助方法：</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pPr indent="719455"/>
            <a:r>
              <a:rPr lang="en-US" altLang="zh-CN" sz="2800">
                <a:ea typeface="宋体" panose="02010600030101010101" pitchFamily="2" charset="-122"/>
                <a:cs typeface="Times New Roman" panose="02020603050405020304" pitchFamily="18" charset="0"/>
              </a:rPr>
              <a:t>CheckBox</a:t>
            </a:r>
            <a:r>
              <a:rPr lang="zh-CN" altLang="en-US" sz="2800">
                <a:ea typeface="宋体" panose="02010600030101010101" pitchFamily="2" charset="-122"/>
                <a:cs typeface="Times New Roman" panose="02020603050405020304" pitchFamily="18" charset="0"/>
              </a:rPr>
              <a:t>辅助方法用于生成生复选框标签。</a:t>
            </a:r>
            <a:endParaRPr lang="en-US" altLang="zh-CN" sz="2800">
              <a:ea typeface="宋体" panose="02010600030101010101" pitchFamily="2" charset="-122"/>
              <a:cs typeface="Times New Roman" panose="02020603050405020304" pitchFamily="18" charset="0"/>
            </a:endParaRPr>
          </a:p>
        </p:txBody>
      </p:sp>
    </p:spTree>
  </p:cSld>
  <p:clrMapOvr>
    <a:masterClrMapping/>
  </p:clrMapOvr>
  <p:transition>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pPr eaLnBrk="1" hangingPunct="1"/>
            <a:r>
              <a:rPr lang="en-US" altLang="zh-CN" sz="4000" dirty="0">
                <a:solidFill>
                  <a:schemeClr val="tx1"/>
                </a:solidFill>
                <a:latin typeface="楷体_GB2312" panose="02010609030101010101" pitchFamily="49" charset="-122"/>
                <a:ea typeface="楷体_GB2312" panose="02010609030101010101" pitchFamily="49" charset="-122"/>
              </a:rPr>
              <a:t>8.3 </a:t>
            </a:r>
            <a:r>
              <a:rPr lang="zh-CN" altLang="en-US" sz="4000" dirty="0">
                <a:solidFill>
                  <a:schemeClr val="tx1"/>
                </a:solidFill>
                <a:latin typeface="楷体_GB2312" panose="02010609030101010101" pitchFamily="49" charset="-122"/>
                <a:ea typeface="楷体_GB2312" panose="02010609030101010101" pitchFamily="49" charset="-122"/>
              </a:rPr>
              <a:t>表单和</a:t>
            </a:r>
            <a:r>
              <a:rPr lang="en-US" altLang="en-US" sz="4000" dirty="0">
                <a:solidFill>
                  <a:schemeClr val="tx1"/>
                </a:solidFill>
                <a:latin typeface="楷体_GB2312" panose="02010609030101010101" pitchFamily="49" charset="-122"/>
                <a:ea typeface="楷体_GB2312" panose="02010609030101010101" pitchFamily="49" charset="-122"/>
              </a:rPr>
              <a:t>HTML</a:t>
            </a:r>
            <a:r>
              <a:rPr lang="zh-CN" altLang="en-US" sz="4000" dirty="0">
                <a:solidFill>
                  <a:schemeClr val="tx1"/>
                </a:solidFill>
                <a:latin typeface="楷体_GB2312" panose="02010609030101010101" pitchFamily="49" charset="-122"/>
                <a:ea typeface="楷体_GB2312" panose="02010609030101010101" pitchFamily="49" charset="-122"/>
              </a:rPr>
              <a:t>辅助方法</a:t>
            </a:r>
            <a:endParaRPr lang="en-US" altLang="zh-CN" sz="4000" dirty="0">
              <a:solidFill>
                <a:schemeClr val="tx1"/>
              </a:solidFill>
              <a:latin typeface="楷体_GB2312" panose="02010609030101010101" pitchFamily="49" charset="-122"/>
              <a:ea typeface="楷体_GB2312" panose="02010609030101010101" pitchFamily="49" charset="-122"/>
            </a:endParaRPr>
          </a:p>
        </p:txBody>
      </p:sp>
      <p:sp>
        <p:nvSpPr>
          <p:cNvPr id="39939"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CBF9F39B-BF89-48A6-A1CD-860CCE138E01}" type="slidenum">
              <a:rPr lang="de-DE" altLang="zh-CN" dirty="0" smtClean="0">
                <a:solidFill>
                  <a:schemeClr val="tx2"/>
                </a:solidFill>
                <a:latin typeface="楷体_GB2312" panose="02010609030101010101" pitchFamily="49" charset="-122"/>
              </a:rPr>
              <a:pPr/>
              <a:t>25</a:t>
            </a:fld>
            <a:r>
              <a:rPr lang="zh-CN" altLang="de-DE" dirty="0">
                <a:solidFill>
                  <a:schemeClr val="tx2"/>
                </a:solidFill>
                <a:latin typeface="楷体_GB2312" panose="02010609030101010101" pitchFamily="49" charset="-122"/>
              </a:rPr>
              <a:t>页</a:t>
            </a:r>
          </a:p>
        </p:txBody>
      </p:sp>
      <p:sp>
        <p:nvSpPr>
          <p:cNvPr id="6" name="矩形 2"/>
          <p:cNvSpPr>
            <a:spLocks noChangeArrowheads="1"/>
          </p:cNvSpPr>
          <p:nvPr/>
        </p:nvSpPr>
        <p:spPr bwMode="auto">
          <a:xfrm>
            <a:off x="757238" y="1666875"/>
            <a:ext cx="772795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b="1">
                <a:latin typeface="Times New Roman" panose="02020603050405020304" pitchFamily="18" charset="0"/>
                <a:ea typeface="宋体" panose="02010600030101010101" pitchFamily="2" charset="-122"/>
                <a:cs typeface="Times New Roman" panose="02020603050405020304" pitchFamily="18" charset="0"/>
              </a:rPr>
              <a:t>显示类辅助方法：</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800">
                <a:ea typeface="宋体" panose="02010600030101010101" pitchFamily="2" charset="-122"/>
                <a:cs typeface="Times New Roman" panose="02020603050405020304" pitchFamily="18" charset="0"/>
              </a:rPr>
              <a:t>显示类辅助方法可以在应用程序中生成指向其它资源的链接，也可以构建被称为部分视图的可重用</a:t>
            </a:r>
            <a:r>
              <a:rPr lang="en-US" altLang="zh-CN" sz="2800">
                <a:ea typeface="宋体" panose="02010600030101010101" pitchFamily="2" charset="-122"/>
                <a:cs typeface="Times New Roman" panose="02020603050405020304" pitchFamily="18" charset="0"/>
              </a:rPr>
              <a:t>UI</a:t>
            </a:r>
            <a:r>
              <a:rPr lang="zh-CN" altLang="en-US" sz="2800">
                <a:ea typeface="宋体" panose="02010600030101010101" pitchFamily="2" charset="-122"/>
                <a:cs typeface="Times New Roman" panose="02020603050405020304" pitchFamily="18" charset="0"/>
              </a:rPr>
              <a:t>片段，主要的显示类辅助方法包括：</a:t>
            </a:r>
            <a:endParaRPr lang="en-US" altLang="zh-CN" sz="2800">
              <a:ea typeface="宋体" panose="02010600030101010101" pitchFamily="2" charset="-122"/>
              <a:cs typeface="Times New Roman" panose="02020603050405020304" pitchFamily="18" charset="0"/>
            </a:endParaRPr>
          </a:p>
          <a:p>
            <a:pPr marL="971550" lvl="1" indent="-514350">
              <a:buFont typeface="Arial" panose="020B0604020202020204" pitchFamily="34" charset="0"/>
              <a:buAutoNum type="arabicPeriod"/>
            </a:pPr>
            <a:r>
              <a:rPr lang="en-US" altLang="zh-CN" sz="2800">
                <a:ea typeface="宋体" panose="02010600030101010101" pitchFamily="2" charset="-122"/>
                <a:cs typeface="Times New Roman" panose="02020603050405020304" pitchFamily="18" charset="0"/>
              </a:rPr>
              <a:t>ActionLink</a:t>
            </a:r>
            <a:r>
              <a:rPr lang="zh-CN" altLang="en-US" sz="2800">
                <a:ea typeface="宋体" panose="02010600030101010101" pitchFamily="2" charset="-122"/>
                <a:cs typeface="Times New Roman" panose="02020603050405020304" pitchFamily="18" charset="0"/>
              </a:rPr>
              <a:t>和</a:t>
            </a:r>
            <a:r>
              <a:rPr lang="en-US" altLang="zh-CN" sz="2800">
                <a:ea typeface="宋体" panose="02010600030101010101" pitchFamily="2" charset="-122"/>
                <a:cs typeface="Times New Roman" panose="02020603050405020304" pitchFamily="18" charset="0"/>
              </a:rPr>
              <a:t>RouteLink</a:t>
            </a:r>
            <a:r>
              <a:rPr lang="zh-CN" altLang="en-US" sz="2600">
                <a:ea typeface="宋体" panose="02010600030101010101" pitchFamily="2" charset="-122"/>
                <a:cs typeface="Times New Roman" panose="02020603050405020304" pitchFamily="18" charset="0"/>
              </a:rPr>
              <a:t>辅助方法</a:t>
            </a:r>
            <a:endParaRPr lang="en-US" altLang="zh-CN" sz="2600">
              <a:ea typeface="宋体" panose="02010600030101010101" pitchFamily="2" charset="-122"/>
              <a:cs typeface="Times New Roman" panose="02020603050405020304" pitchFamily="18" charset="0"/>
            </a:endParaRPr>
          </a:p>
          <a:p>
            <a:pPr marL="971550" lvl="1" indent="-514350">
              <a:buFont typeface="Arial" panose="020B0604020202020204" pitchFamily="34" charset="0"/>
              <a:buAutoNum type="arabicPeriod"/>
            </a:pPr>
            <a:r>
              <a:rPr lang="en-US" altLang="zh-CN" sz="2800">
                <a:ea typeface="宋体" panose="02010600030101010101" pitchFamily="2" charset="-122"/>
                <a:cs typeface="Times New Roman" panose="02020603050405020304" pitchFamily="18" charset="0"/>
              </a:rPr>
              <a:t>URL</a:t>
            </a:r>
            <a:r>
              <a:rPr lang="zh-CN" altLang="en-US" sz="2600">
                <a:ea typeface="宋体" panose="02010600030101010101" pitchFamily="2" charset="-122"/>
                <a:cs typeface="Times New Roman" panose="02020603050405020304" pitchFamily="18" charset="0"/>
              </a:rPr>
              <a:t>辅助方法</a:t>
            </a:r>
            <a:endParaRPr lang="en-US" altLang="zh-CN" sz="2600">
              <a:ea typeface="宋体" panose="02010600030101010101" pitchFamily="2" charset="-122"/>
              <a:cs typeface="Times New Roman" panose="02020603050405020304" pitchFamily="18" charset="0"/>
            </a:endParaRPr>
          </a:p>
          <a:p>
            <a:pPr marL="971550" lvl="1" indent="-514350">
              <a:buFont typeface="Arial" panose="020B0604020202020204" pitchFamily="34" charset="0"/>
              <a:buAutoNum type="arabicPeriod"/>
            </a:pPr>
            <a:r>
              <a:rPr lang="en-US" altLang="zh-CN" sz="2800">
                <a:ea typeface="宋体" panose="02010600030101010101" pitchFamily="2" charset="-122"/>
                <a:cs typeface="Times New Roman" panose="02020603050405020304" pitchFamily="18" charset="0"/>
              </a:rPr>
              <a:t>Partial</a:t>
            </a:r>
            <a:r>
              <a:rPr lang="zh-CN" altLang="en-US" sz="2800">
                <a:ea typeface="宋体" panose="02010600030101010101" pitchFamily="2" charset="-122"/>
                <a:cs typeface="Times New Roman" panose="02020603050405020304" pitchFamily="18" charset="0"/>
              </a:rPr>
              <a:t>和</a:t>
            </a:r>
            <a:r>
              <a:rPr lang="en-US" altLang="zh-CN" sz="2800">
                <a:ea typeface="宋体" panose="02010600030101010101" pitchFamily="2" charset="-122"/>
                <a:cs typeface="Times New Roman" panose="02020603050405020304" pitchFamily="18" charset="0"/>
              </a:rPr>
              <a:t>RenderPartial</a:t>
            </a:r>
            <a:r>
              <a:rPr lang="zh-CN" altLang="en-US" sz="2600">
                <a:ea typeface="宋体" panose="02010600030101010101" pitchFamily="2" charset="-122"/>
                <a:cs typeface="Times New Roman" panose="02020603050405020304" pitchFamily="18" charset="0"/>
              </a:rPr>
              <a:t>辅助方法</a:t>
            </a:r>
            <a:endParaRPr lang="en-US" altLang="zh-CN" sz="2600">
              <a:ea typeface="宋体" panose="02010600030101010101" pitchFamily="2" charset="-122"/>
              <a:cs typeface="Times New Roman" panose="02020603050405020304" pitchFamily="18" charset="0"/>
            </a:endParaRPr>
          </a:p>
          <a:p>
            <a:pPr marL="971550" lvl="1" indent="-514350">
              <a:buFont typeface="Arial" panose="020B0604020202020204" pitchFamily="34" charset="0"/>
              <a:buAutoNum type="arabicPeriod"/>
            </a:pPr>
            <a:r>
              <a:rPr lang="en-US" altLang="zh-CN" sz="2800">
                <a:ea typeface="宋体" panose="02010600030101010101" pitchFamily="2" charset="-122"/>
                <a:cs typeface="Times New Roman" panose="02020603050405020304" pitchFamily="18" charset="0"/>
              </a:rPr>
              <a:t>Action</a:t>
            </a:r>
            <a:r>
              <a:rPr lang="zh-CN" altLang="en-US" sz="2800">
                <a:ea typeface="宋体" panose="02010600030101010101" pitchFamily="2" charset="-122"/>
                <a:cs typeface="Times New Roman" panose="02020603050405020304" pitchFamily="18" charset="0"/>
              </a:rPr>
              <a:t>和</a:t>
            </a:r>
            <a:r>
              <a:rPr lang="en-US" altLang="zh-CN" sz="2800">
                <a:ea typeface="宋体" panose="02010600030101010101" pitchFamily="2" charset="-122"/>
                <a:cs typeface="Times New Roman" panose="02020603050405020304" pitchFamily="18" charset="0"/>
              </a:rPr>
              <a:t>RenderAction</a:t>
            </a:r>
            <a:r>
              <a:rPr lang="zh-CN" altLang="en-US" sz="2600">
                <a:ea typeface="宋体" panose="02010600030101010101" pitchFamily="2" charset="-122"/>
                <a:cs typeface="Times New Roman" panose="02020603050405020304" pitchFamily="18" charset="0"/>
              </a:rPr>
              <a:t>辅助方法</a:t>
            </a:r>
            <a:endParaRPr lang="en-US" altLang="zh-CN" sz="2600">
              <a:ea typeface="宋体" panose="02010600030101010101" pitchFamily="2" charset="-122"/>
              <a:cs typeface="Times New Roman" panose="02020603050405020304" pitchFamily="18" charset="0"/>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left)">
                                      <p:cBhvr>
                                        <p:cTn id="7" dur="500"/>
                                        <p:tgtEl>
                                          <p:spTgt spid="6">
                                            <p:txEl>
                                              <p:pRg st="2" end="2"/>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animEffect transition="in" filter="wipe(left)">
                                      <p:cBhvr>
                                        <p:cTn id="11" dur="500"/>
                                        <p:tgtEl>
                                          <p:spTgt spid="6">
                                            <p:txEl>
                                              <p:pRg st="3" end="3"/>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wipe(left)">
                                      <p:cBhvr>
                                        <p:cTn id="15" dur="500"/>
                                        <p:tgtEl>
                                          <p:spTgt spid="6">
                                            <p:txEl>
                                              <p:pRg st="4" end="4"/>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Effect transition="in" filter="wipe(left)">
                                      <p:cBhvr>
                                        <p:cTn id="19"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eaLnBrk="1" hangingPunct="1"/>
            <a:r>
              <a:rPr lang="en-US" altLang="zh-CN" sz="4000" dirty="0">
                <a:solidFill>
                  <a:schemeClr val="tx1"/>
                </a:solidFill>
                <a:latin typeface="楷体_GB2312" panose="02010609030101010101" pitchFamily="49" charset="-122"/>
                <a:ea typeface="楷体_GB2312" panose="02010609030101010101" pitchFamily="49" charset="-122"/>
              </a:rPr>
              <a:t>8.3 </a:t>
            </a:r>
            <a:r>
              <a:rPr lang="zh-CN" altLang="en-US" sz="4000" dirty="0">
                <a:solidFill>
                  <a:schemeClr val="tx1"/>
                </a:solidFill>
                <a:latin typeface="楷体_GB2312" panose="02010609030101010101" pitchFamily="49" charset="-122"/>
                <a:ea typeface="楷体_GB2312" panose="02010609030101010101" pitchFamily="49" charset="-122"/>
              </a:rPr>
              <a:t>表单和</a:t>
            </a:r>
            <a:r>
              <a:rPr lang="en-US" altLang="en-US" sz="4000" dirty="0">
                <a:solidFill>
                  <a:schemeClr val="tx1"/>
                </a:solidFill>
                <a:latin typeface="楷体_GB2312" panose="02010609030101010101" pitchFamily="49" charset="-122"/>
                <a:ea typeface="楷体_GB2312" panose="02010609030101010101" pitchFamily="49" charset="-122"/>
              </a:rPr>
              <a:t>HTML</a:t>
            </a:r>
            <a:r>
              <a:rPr lang="zh-CN" altLang="en-US" sz="4000" dirty="0">
                <a:solidFill>
                  <a:schemeClr val="tx1"/>
                </a:solidFill>
                <a:latin typeface="楷体_GB2312" panose="02010609030101010101" pitchFamily="49" charset="-122"/>
                <a:ea typeface="楷体_GB2312" panose="02010609030101010101" pitchFamily="49" charset="-122"/>
              </a:rPr>
              <a:t>辅助方法</a:t>
            </a:r>
            <a:endParaRPr lang="en-US" altLang="zh-CN" sz="4000" dirty="0">
              <a:solidFill>
                <a:schemeClr val="tx1"/>
              </a:solidFill>
              <a:latin typeface="楷体_GB2312" panose="02010609030101010101" pitchFamily="49" charset="-122"/>
              <a:ea typeface="楷体_GB2312" panose="02010609030101010101" pitchFamily="49" charset="-122"/>
            </a:endParaRPr>
          </a:p>
        </p:txBody>
      </p:sp>
      <p:sp>
        <p:nvSpPr>
          <p:cNvPr id="40963"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751D9718-6F1D-4158-ACE7-66E77742912D}" type="slidenum">
              <a:rPr lang="de-DE" altLang="zh-CN" dirty="0" smtClean="0">
                <a:solidFill>
                  <a:schemeClr val="tx2"/>
                </a:solidFill>
                <a:latin typeface="楷体_GB2312" panose="02010609030101010101" pitchFamily="49" charset="-122"/>
              </a:rPr>
              <a:pPr/>
              <a:t>26</a:t>
            </a:fld>
            <a:r>
              <a:rPr lang="zh-CN" altLang="de-DE" dirty="0">
                <a:solidFill>
                  <a:schemeClr val="tx2"/>
                </a:solidFill>
                <a:latin typeface="楷体_GB2312" panose="02010609030101010101" pitchFamily="49" charset="-122"/>
              </a:rPr>
              <a:t>页</a:t>
            </a:r>
          </a:p>
        </p:txBody>
      </p:sp>
      <p:sp>
        <p:nvSpPr>
          <p:cNvPr id="40964" name="矩形 2"/>
          <p:cNvSpPr>
            <a:spLocks noChangeArrowheads="1"/>
          </p:cNvSpPr>
          <p:nvPr/>
        </p:nvSpPr>
        <p:spPr bwMode="auto">
          <a:xfrm>
            <a:off x="390525" y="1317625"/>
            <a:ext cx="8148638" cy="495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r>
              <a:rPr lang="en-US" altLang="en-US" sz="3600" b="1">
                <a:latin typeface="Times New Roman" panose="02020603050405020304" pitchFamily="18" charset="0"/>
                <a:ea typeface="宋体" panose="02010600030101010101" pitchFamily="2" charset="-122"/>
                <a:cs typeface="Times New Roman" panose="02020603050405020304" pitchFamily="18" charset="0"/>
              </a:rPr>
              <a:t>ActionLink</a:t>
            </a:r>
            <a:r>
              <a:rPr lang="zh-CN" altLang="en-US" sz="3600" b="1">
                <a:latin typeface="Times New Roman" panose="02020603050405020304" pitchFamily="18" charset="0"/>
                <a:ea typeface="宋体" panose="02010600030101010101" pitchFamily="2" charset="-122"/>
                <a:cs typeface="Times New Roman" panose="02020603050405020304" pitchFamily="18" charset="0"/>
              </a:rPr>
              <a:t>和</a:t>
            </a:r>
            <a:r>
              <a:rPr lang="en-US" altLang="en-US" sz="3600" b="1">
                <a:latin typeface="Times New Roman" panose="02020603050405020304" pitchFamily="18" charset="0"/>
                <a:ea typeface="宋体" panose="02010600030101010101" pitchFamily="2" charset="-122"/>
                <a:cs typeface="Times New Roman" panose="02020603050405020304" pitchFamily="18" charset="0"/>
              </a:rPr>
              <a:t>RouteLink</a:t>
            </a:r>
            <a:r>
              <a:rPr lang="zh-CN" altLang="en-US" sz="3600" b="1">
                <a:latin typeface="Times New Roman" panose="02020603050405020304" pitchFamily="18" charset="0"/>
                <a:ea typeface="宋体" panose="02010600030101010101" pitchFamily="2" charset="-122"/>
                <a:cs typeface="Times New Roman" panose="02020603050405020304" pitchFamily="18" charset="0"/>
              </a:rPr>
              <a:t>辅助方法：</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a:ea typeface="宋体" panose="02010600030101010101" pitchFamily="2" charset="-122"/>
                <a:cs typeface="Times New Roman" panose="02020603050405020304" pitchFamily="18" charset="0"/>
              </a:rPr>
              <a:t>ActionLink</a:t>
            </a:r>
            <a:r>
              <a:rPr lang="zh-CN" altLang="en-US" sz="2800">
                <a:ea typeface="宋体" panose="02010600030101010101" pitchFamily="2" charset="-122"/>
                <a:cs typeface="Times New Roman" panose="02020603050405020304" pitchFamily="18" charset="0"/>
              </a:rPr>
              <a:t>辅助方法渲染一个指向另一地址的超链接。</a:t>
            </a:r>
            <a:r>
              <a:rPr lang="en-US" altLang="zh-CN" sz="2800">
                <a:ea typeface="宋体" panose="02010600030101010101" pitchFamily="2" charset="-122"/>
                <a:cs typeface="Times New Roman" panose="02020603050405020304" pitchFamily="18" charset="0"/>
              </a:rPr>
              <a:t>ActionLink</a:t>
            </a:r>
            <a:r>
              <a:rPr lang="zh-CN" altLang="en-US" sz="2800">
                <a:ea typeface="宋体" panose="02010600030101010101" pitchFamily="2" charset="-122"/>
                <a:cs typeface="Times New Roman" panose="02020603050405020304" pitchFamily="18" charset="0"/>
              </a:rPr>
              <a:t>在后台使用路由</a:t>
            </a:r>
            <a:r>
              <a:rPr lang="en-US" altLang="zh-CN" sz="2800">
                <a:ea typeface="宋体" panose="02010600030101010101" pitchFamily="2" charset="-122"/>
                <a:cs typeface="Times New Roman" panose="02020603050405020304" pitchFamily="18" charset="0"/>
              </a:rPr>
              <a:t>API</a:t>
            </a:r>
            <a:r>
              <a:rPr lang="zh-CN" altLang="en-US" sz="2800">
                <a:ea typeface="宋体" panose="02010600030101010101" pitchFamily="2" charset="-122"/>
                <a:cs typeface="Times New Roman" panose="02020603050405020304" pitchFamily="18" charset="0"/>
              </a:rPr>
              <a:t>来计算生成对应的</a:t>
            </a:r>
            <a:r>
              <a:rPr lang="en-US" altLang="zh-CN" sz="2800">
                <a:ea typeface="宋体" panose="02010600030101010101" pitchFamily="2" charset="-122"/>
                <a:cs typeface="Times New Roman" panose="02020603050405020304" pitchFamily="18" charset="0"/>
              </a:rPr>
              <a:t>URL</a:t>
            </a:r>
            <a:r>
              <a:rPr lang="zh-CN" altLang="en-US" sz="2800">
                <a:ea typeface="宋体" panose="02010600030101010101" pitchFamily="2" charset="-122"/>
                <a:cs typeface="Times New Roman" panose="02020603050405020304" pitchFamily="18" charset="0"/>
              </a:rPr>
              <a:t>。</a:t>
            </a:r>
          </a:p>
          <a:p>
            <a:r>
              <a:rPr lang="zh-CN" altLang="en-US" sz="2800">
                <a:ea typeface="宋体" panose="02010600030101010101" pitchFamily="2" charset="-122"/>
                <a:cs typeface="Times New Roman" panose="02020603050405020304" pitchFamily="18" charset="0"/>
              </a:rPr>
              <a:t>当需要链接到同一</a:t>
            </a:r>
            <a:r>
              <a:rPr lang="en-US" altLang="zh-CN" sz="2800">
                <a:ea typeface="宋体" panose="02010600030101010101" pitchFamily="2" charset="-122"/>
                <a:cs typeface="Times New Roman" panose="02020603050405020304" pitchFamily="18" charset="0"/>
              </a:rPr>
              <a:t>Controller</a:t>
            </a:r>
            <a:r>
              <a:rPr lang="zh-CN" altLang="en-US" sz="2800">
                <a:ea typeface="宋体" panose="02010600030101010101" pitchFamily="2" charset="-122"/>
                <a:cs typeface="Times New Roman" panose="02020603050405020304" pitchFamily="18" charset="0"/>
              </a:rPr>
              <a:t>的另一</a:t>
            </a:r>
            <a:r>
              <a:rPr lang="en-US" altLang="zh-CN" sz="2800">
                <a:ea typeface="宋体" panose="02010600030101010101" pitchFamily="2" charset="-122"/>
                <a:cs typeface="Times New Roman" panose="02020603050405020304" pitchFamily="18" charset="0"/>
              </a:rPr>
              <a:t>Action</a:t>
            </a:r>
            <a:r>
              <a:rPr lang="zh-CN" altLang="en-US" sz="2800">
                <a:ea typeface="宋体" panose="02010600030101010101" pitchFamily="2" charset="-122"/>
                <a:cs typeface="Times New Roman" panose="02020603050405020304" pitchFamily="18" charset="0"/>
              </a:rPr>
              <a:t>时，只需指定</a:t>
            </a:r>
            <a:r>
              <a:rPr lang="en-US" altLang="zh-CN" sz="2800">
                <a:ea typeface="宋体" panose="02010600030101010101" pitchFamily="2" charset="-122"/>
                <a:cs typeface="Times New Roman" panose="02020603050405020304" pitchFamily="18" charset="0"/>
              </a:rPr>
              <a:t>Action</a:t>
            </a:r>
            <a:r>
              <a:rPr lang="zh-CN" altLang="en-US" sz="2800">
                <a:ea typeface="宋体" panose="02010600030101010101" pitchFamily="2" charset="-122"/>
                <a:cs typeface="Times New Roman" panose="02020603050405020304" pitchFamily="18" charset="0"/>
              </a:rPr>
              <a:t>的名称即可，代码如下所示。</a:t>
            </a:r>
          </a:p>
          <a:p>
            <a:r>
              <a:rPr lang="en-US" altLang="zh-CN" sz="2800">
                <a:solidFill>
                  <a:srgbClr val="00B050"/>
                </a:solidFill>
                <a:ea typeface="宋体" panose="02010600030101010101" pitchFamily="2" charset="-122"/>
                <a:cs typeface="Times New Roman" panose="02020603050405020304" pitchFamily="18" charset="0"/>
              </a:rPr>
              <a:t>@Html.ActionLink(“</a:t>
            </a:r>
            <a:r>
              <a:rPr lang="zh-CN" altLang="en-US" sz="2800">
                <a:solidFill>
                  <a:srgbClr val="00B050"/>
                </a:solidFill>
                <a:ea typeface="宋体" panose="02010600030101010101" pitchFamily="2" charset="-122"/>
                <a:cs typeface="Times New Roman" panose="02020603050405020304" pitchFamily="18" charset="0"/>
              </a:rPr>
              <a:t>连接显示内容</a:t>
            </a:r>
            <a:r>
              <a:rPr lang="en-US" sz="2800">
                <a:solidFill>
                  <a:srgbClr val="00B050"/>
                </a:solidFill>
                <a:ea typeface="宋体" panose="02010600030101010101" pitchFamily="2" charset="-122"/>
                <a:cs typeface="Times New Roman" panose="02020603050405020304" pitchFamily="18" charset="0"/>
              </a:rPr>
              <a:t>”</a:t>
            </a:r>
            <a:r>
              <a:rPr lang="en-US" altLang="zh-CN" sz="2800">
                <a:solidFill>
                  <a:srgbClr val="00B050"/>
                </a:solidFill>
                <a:ea typeface="宋体" panose="02010600030101010101" pitchFamily="2" charset="-122"/>
                <a:cs typeface="Times New Roman" panose="02020603050405020304" pitchFamily="18" charset="0"/>
              </a:rPr>
              <a:t>, “</a:t>
            </a:r>
            <a:r>
              <a:rPr lang="zh-CN" altLang="en-US" sz="2800">
                <a:solidFill>
                  <a:srgbClr val="00B050"/>
                </a:solidFill>
                <a:ea typeface="宋体" panose="02010600030101010101" pitchFamily="2" charset="-122"/>
                <a:cs typeface="Times New Roman" panose="02020603050405020304" pitchFamily="18" charset="0"/>
              </a:rPr>
              <a:t>另一</a:t>
            </a:r>
            <a:r>
              <a:rPr lang="en-US" altLang="zh-CN" sz="2800">
                <a:solidFill>
                  <a:srgbClr val="00B050"/>
                </a:solidFill>
                <a:ea typeface="宋体" panose="02010600030101010101" pitchFamily="2" charset="-122"/>
                <a:cs typeface="Times New Roman" panose="02020603050405020304" pitchFamily="18" charset="0"/>
              </a:rPr>
              <a:t>Action</a:t>
            </a:r>
            <a:r>
              <a:rPr lang="zh-CN" altLang="en-US" sz="2800">
                <a:solidFill>
                  <a:srgbClr val="00B050"/>
                </a:solidFill>
                <a:ea typeface="宋体" panose="02010600030101010101" pitchFamily="2" charset="-122"/>
                <a:cs typeface="Times New Roman" panose="02020603050405020304" pitchFamily="18" charset="0"/>
              </a:rPr>
              <a:t>的名称</a:t>
            </a:r>
            <a:r>
              <a:rPr lang="en-US" sz="2800">
                <a:solidFill>
                  <a:srgbClr val="00B050"/>
                </a:solidFill>
                <a:ea typeface="宋体" panose="02010600030101010101" pitchFamily="2" charset="-122"/>
                <a:cs typeface="Times New Roman" panose="02020603050405020304" pitchFamily="18" charset="0"/>
              </a:rPr>
              <a:t>”</a:t>
            </a:r>
            <a:r>
              <a:rPr lang="en-US" altLang="zh-CN" sz="2800">
                <a:solidFill>
                  <a:srgbClr val="00B050"/>
                </a:solidFill>
                <a:ea typeface="宋体" panose="02010600030101010101" pitchFamily="2" charset="-122"/>
                <a:cs typeface="Times New Roman" panose="02020603050405020304" pitchFamily="18" charset="0"/>
              </a:rPr>
              <a:t>)</a:t>
            </a:r>
            <a:endParaRPr lang="zh-CN" altLang="en-US" sz="2800">
              <a:solidFill>
                <a:srgbClr val="00B050"/>
              </a:solidFill>
              <a:ea typeface="宋体" panose="02010600030101010101" pitchFamily="2" charset="-122"/>
              <a:cs typeface="Times New Roman" panose="02020603050405020304" pitchFamily="18" charset="0"/>
            </a:endParaRPr>
          </a:p>
          <a:p>
            <a:r>
              <a:rPr lang="zh-CN" altLang="en-US" sz="2800">
                <a:ea typeface="宋体" panose="02010600030101010101" pitchFamily="2" charset="-122"/>
                <a:cs typeface="Times New Roman" panose="02020603050405020304" pitchFamily="18" charset="0"/>
              </a:rPr>
              <a:t>生成的</a:t>
            </a:r>
            <a:r>
              <a:rPr lang="en-US" altLang="zh-CN" sz="2800">
                <a:ea typeface="宋体" panose="02010600030101010101" pitchFamily="2" charset="-122"/>
                <a:cs typeface="Times New Roman" panose="02020603050405020304" pitchFamily="18" charset="0"/>
              </a:rPr>
              <a:t>HTML</a:t>
            </a:r>
            <a:r>
              <a:rPr lang="zh-CN" altLang="en-US" sz="2800">
                <a:ea typeface="宋体" panose="02010600030101010101" pitchFamily="2" charset="-122"/>
                <a:cs typeface="Times New Roman" panose="02020603050405020304" pitchFamily="18" charset="0"/>
              </a:rPr>
              <a:t>代码为</a:t>
            </a:r>
            <a:endParaRPr lang="en-US" altLang="zh-CN" sz="2800">
              <a:ea typeface="宋体" panose="02010600030101010101" pitchFamily="2" charset="-122"/>
              <a:cs typeface="Times New Roman" panose="02020603050405020304" pitchFamily="18" charset="0"/>
            </a:endParaRPr>
          </a:p>
          <a:p>
            <a:r>
              <a:rPr lang="en-US" altLang="zh-CN" sz="2800">
                <a:solidFill>
                  <a:srgbClr val="00B050"/>
                </a:solidFill>
                <a:ea typeface="宋体" panose="02010600030101010101" pitchFamily="2" charset="-122"/>
                <a:cs typeface="Times New Roman" panose="02020603050405020304" pitchFamily="18" charset="0"/>
              </a:rPr>
              <a:t>&lt;a href=”/ControllerName/</a:t>
            </a:r>
            <a:r>
              <a:rPr lang="zh-CN" altLang="en-US" sz="2800">
                <a:solidFill>
                  <a:srgbClr val="00B050"/>
                </a:solidFill>
                <a:ea typeface="宋体" panose="02010600030101010101" pitchFamily="2" charset="-122"/>
                <a:cs typeface="Times New Roman" panose="02020603050405020304" pitchFamily="18" charset="0"/>
              </a:rPr>
              <a:t>另一</a:t>
            </a:r>
            <a:r>
              <a:rPr lang="en-US" altLang="zh-CN" sz="2800">
                <a:solidFill>
                  <a:srgbClr val="00B050"/>
                </a:solidFill>
                <a:ea typeface="宋体" panose="02010600030101010101" pitchFamily="2" charset="-122"/>
                <a:cs typeface="Times New Roman" panose="02020603050405020304" pitchFamily="18" charset="0"/>
              </a:rPr>
              <a:t>Action</a:t>
            </a:r>
            <a:r>
              <a:rPr lang="zh-CN" altLang="en-US" sz="2800">
                <a:solidFill>
                  <a:srgbClr val="00B050"/>
                </a:solidFill>
                <a:ea typeface="宋体" panose="02010600030101010101" pitchFamily="2" charset="-122"/>
                <a:cs typeface="Times New Roman" panose="02020603050405020304" pitchFamily="18" charset="0"/>
              </a:rPr>
              <a:t>的名称</a:t>
            </a:r>
            <a:r>
              <a:rPr lang="en-US" sz="2800">
                <a:solidFill>
                  <a:srgbClr val="00B050"/>
                </a:solidFill>
                <a:ea typeface="宋体" panose="02010600030101010101" pitchFamily="2" charset="-122"/>
                <a:cs typeface="Times New Roman" panose="02020603050405020304" pitchFamily="18" charset="0"/>
              </a:rPr>
              <a:t>”</a:t>
            </a:r>
            <a:r>
              <a:rPr lang="en-US" altLang="zh-CN" sz="2800">
                <a:solidFill>
                  <a:srgbClr val="00B050"/>
                </a:solidFill>
                <a:ea typeface="宋体" panose="02010600030101010101" pitchFamily="2" charset="-122"/>
                <a:cs typeface="Times New Roman" panose="02020603050405020304" pitchFamily="18" charset="0"/>
              </a:rPr>
              <a:t>&gt;</a:t>
            </a:r>
            <a:r>
              <a:rPr lang="zh-CN" altLang="en-US" sz="2800">
                <a:solidFill>
                  <a:srgbClr val="00B050"/>
                </a:solidFill>
                <a:ea typeface="宋体" panose="02010600030101010101" pitchFamily="2" charset="-122"/>
                <a:cs typeface="Times New Roman" panose="02020603050405020304" pitchFamily="18" charset="0"/>
              </a:rPr>
              <a:t>连接显示内容</a:t>
            </a:r>
            <a:r>
              <a:rPr lang="en-US" altLang="zh-CN" sz="2800">
                <a:solidFill>
                  <a:srgbClr val="00B050"/>
                </a:solidFill>
                <a:ea typeface="宋体" panose="02010600030101010101" pitchFamily="2" charset="-122"/>
                <a:cs typeface="Times New Roman" panose="02020603050405020304" pitchFamily="18" charset="0"/>
              </a:rPr>
              <a:t>&lt;/a&gt;</a:t>
            </a:r>
            <a:endParaRPr lang="zh-CN" altLang="en-US" sz="2800">
              <a:solidFill>
                <a:srgbClr val="00B050"/>
              </a:solidFill>
              <a:ea typeface="宋体" panose="02010600030101010101" pitchFamily="2" charset="-122"/>
              <a:cs typeface="Times New Roman" panose="02020603050405020304" pitchFamily="18" charset="0"/>
            </a:endParaRPr>
          </a:p>
        </p:txBody>
      </p:sp>
    </p:spTree>
  </p:cSld>
  <p:clrMapOvr>
    <a:masterClrMapping/>
  </p:clrMapOvr>
  <p:transition>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pPr eaLnBrk="1" hangingPunct="1"/>
            <a:r>
              <a:rPr lang="en-US" altLang="zh-CN" sz="4000" dirty="0">
                <a:solidFill>
                  <a:schemeClr val="tx1"/>
                </a:solidFill>
                <a:latin typeface="楷体_GB2312" panose="02010609030101010101" pitchFamily="49" charset="-122"/>
                <a:ea typeface="楷体_GB2312" panose="02010609030101010101" pitchFamily="49" charset="-122"/>
              </a:rPr>
              <a:t>8.3 </a:t>
            </a:r>
            <a:r>
              <a:rPr lang="zh-CN" altLang="en-US" sz="4000" dirty="0">
                <a:solidFill>
                  <a:schemeClr val="tx1"/>
                </a:solidFill>
                <a:latin typeface="楷体_GB2312" panose="02010609030101010101" pitchFamily="49" charset="-122"/>
                <a:ea typeface="楷体_GB2312" panose="02010609030101010101" pitchFamily="49" charset="-122"/>
              </a:rPr>
              <a:t>表单和</a:t>
            </a:r>
            <a:r>
              <a:rPr lang="en-US" altLang="en-US" sz="4000" dirty="0">
                <a:solidFill>
                  <a:schemeClr val="tx1"/>
                </a:solidFill>
                <a:latin typeface="楷体_GB2312" panose="02010609030101010101" pitchFamily="49" charset="-122"/>
                <a:ea typeface="楷体_GB2312" panose="02010609030101010101" pitchFamily="49" charset="-122"/>
              </a:rPr>
              <a:t>HTML</a:t>
            </a:r>
            <a:r>
              <a:rPr lang="zh-CN" altLang="en-US" sz="4000" dirty="0">
                <a:solidFill>
                  <a:schemeClr val="tx1"/>
                </a:solidFill>
                <a:latin typeface="楷体_GB2312" panose="02010609030101010101" pitchFamily="49" charset="-122"/>
                <a:ea typeface="楷体_GB2312" panose="02010609030101010101" pitchFamily="49" charset="-122"/>
              </a:rPr>
              <a:t>辅助方法</a:t>
            </a:r>
            <a:endParaRPr lang="en-US" altLang="zh-CN" sz="4000" dirty="0">
              <a:solidFill>
                <a:schemeClr val="tx1"/>
              </a:solidFill>
              <a:latin typeface="楷体_GB2312" panose="02010609030101010101" pitchFamily="49" charset="-122"/>
              <a:ea typeface="楷体_GB2312" panose="02010609030101010101" pitchFamily="49" charset="-122"/>
            </a:endParaRPr>
          </a:p>
        </p:txBody>
      </p:sp>
      <p:sp>
        <p:nvSpPr>
          <p:cNvPr id="41987"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3224907A-5351-4CBC-B3A0-469653CB38DF}" type="slidenum">
              <a:rPr lang="de-DE" altLang="zh-CN" dirty="0" smtClean="0">
                <a:solidFill>
                  <a:schemeClr val="tx2"/>
                </a:solidFill>
                <a:latin typeface="楷体_GB2312" panose="02010609030101010101" pitchFamily="49" charset="-122"/>
              </a:rPr>
              <a:pPr/>
              <a:t>27</a:t>
            </a:fld>
            <a:r>
              <a:rPr lang="zh-CN" altLang="de-DE" dirty="0">
                <a:solidFill>
                  <a:schemeClr val="tx2"/>
                </a:solidFill>
                <a:latin typeface="楷体_GB2312" panose="02010609030101010101" pitchFamily="49" charset="-122"/>
              </a:rPr>
              <a:t>页</a:t>
            </a:r>
          </a:p>
        </p:txBody>
      </p:sp>
      <p:sp>
        <p:nvSpPr>
          <p:cNvPr id="41988" name="矩形 2"/>
          <p:cNvSpPr>
            <a:spLocks noChangeArrowheads="1"/>
          </p:cNvSpPr>
          <p:nvPr/>
        </p:nvSpPr>
        <p:spPr bwMode="auto">
          <a:xfrm>
            <a:off x="403225" y="1317625"/>
            <a:ext cx="8431213" cy="495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r>
              <a:rPr lang="en-US" altLang="en-US" sz="3600" b="1">
                <a:latin typeface="Times New Roman" panose="02020603050405020304" pitchFamily="18" charset="0"/>
                <a:ea typeface="宋体" panose="02010600030101010101" pitchFamily="2" charset="-122"/>
                <a:cs typeface="Times New Roman" panose="02020603050405020304" pitchFamily="18" charset="0"/>
              </a:rPr>
              <a:t>ActionLink</a:t>
            </a:r>
            <a:r>
              <a:rPr lang="zh-CN" altLang="en-US" sz="3600" b="1">
                <a:latin typeface="Times New Roman" panose="02020603050405020304" pitchFamily="18" charset="0"/>
                <a:ea typeface="宋体" panose="02010600030101010101" pitchFamily="2" charset="-122"/>
                <a:cs typeface="Times New Roman" panose="02020603050405020304" pitchFamily="18" charset="0"/>
              </a:rPr>
              <a:t>和</a:t>
            </a:r>
            <a:r>
              <a:rPr lang="en-US" altLang="en-US" sz="3600" b="1">
                <a:latin typeface="Times New Roman" panose="02020603050405020304" pitchFamily="18" charset="0"/>
                <a:ea typeface="宋体" panose="02010600030101010101" pitchFamily="2" charset="-122"/>
                <a:cs typeface="Times New Roman" panose="02020603050405020304" pitchFamily="18" charset="0"/>
              </a:rPr>
              <a:t>RouteLink</a:t>
            </a:r>
            <a:r>
              <a:rPr lang="zh-CN" altLang="en-US" sz="3600" b="1">
                <a:latin typeface="Times New Roman" panose="02020603050405020304" pitchFamily="18" charset="0"/>
                <a:ea typeface="宋体" panose="02010600030101010101" pitchFamily="2" charset="-122"/>
                <a:cs typeface="Times New Roman" panose="02020603050405020304" pitchFamily="18" charset="0"/>
              </a:rPr>
              <a:t>辅助方法：</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800">
                <a:ea typeface="宋体" panose="02010600030101010101" pitchFamily="2" charset="-122"/>
                <a:cs typeface="Times New Roman" panose="02020603050405020304" pitchFamily="18" charset="0"/>
              </a:rPr>
              <a:t>当需要链接到另一</a:t>
            </a:r>
            <a:r>
              <a:rPr lang="en-US" altLang="zh-CN" sz="2800">
                <a:ea typeface="宋体" panose="02010600030101010101" pitchFamily="2" charset="-122"/>
                <a:cs typeface="Times New Roman" panose="02020603050405020304" pitchFamily="18" charset="0"/>
              </a:rPr>
              <a:t>Controller</a:t>
            </a:r>
            <a:r>
              <a:rPr lang="zh-CN" altLang="en-US" sz="2800">
                <a:ea typeface="宋体" panose="02010600030101010101" pitchFamily="2" charset="-122"/>
                <a:cs typeface="Times New Roman" panose="02020603050405020304" pitchFamily="18" charset="0"/>
              </a:rPr>
              <a:t>的指定</a:t>
            </a:r>
            <a:r>
              <a:rPr lang="en-US" altLang="zh-CN" sz="2800">
                <a:ea typeface="宋体" panose="02010600030101010101" pitchFamily="2" charset="-122"/>
                <a:cs typeface="Times New Roman" panose="02020603050405020304" pitchFamily="18" charset="0"/>
              </a:rPr>
              <a:t>Action</a:t>
            </a:r>
            <a:r>
              <a:rPr lang="zh-CN" altLang="en-US" sz="2800">
                <a:ea typeface="宋体" panose="02010600030101010101" pitchFamily="2" charset="-122"/>
                <a:cs typeface="Times New Roman" panose="02020603050405020304" pitchFamily="18" charset="0"/>
              </a:rPr>
              <a:t>时，只需要在上例基础上添加</a:t>
            </a:r>
            <a:r>
              <a:rPr lang="en-US" altLang="zh-CN" sz="2800">
                <a:ea typeface="宋体" panose="02010600030101010101" pitchFamily="2" charset="-122"/>
                <a:cs typeface="Times New Roman" panose="02020603050405020304" pitchFamily="18" charset="0"/>
              </a:rPr>
              <a:t>Controller</a:t>
            </a:r>
            <a:r>
              <a:rPr lang="zh-CN" altLang="en-US" sz="2800">
                <a:ea typeface="宋体" panose="02010600030101010101" pitchFamily="2" charset="-122"/>
                <a:cs typeface="Times New Roman" panose="02020603050405020304" pitchFamily="18" charset="0"/>
              </a:rPr>
              <a:t>名称为第三个参数即可，如下所示。</a:t>
            </a:r>
          </a:p>
          <a:p>
            <a:r>
              <a:rPr lang="en-US" altLang="zh-CN" sz="2800">
                <a:solidFill>
                  <a:srgbClr val="00B050"/>
                </a:solidFill>
                <a:ea typeface="宋体" panose="02010600030101010101" pitchFamily="2" charset="-122"/>
                <a:cs typeface="Times New Roman" panose="02020603050405020304" pitchFamily="18" charset="0"/>
              </a:rPr>
              <a:t>@Html.ActionLink(“</a:t>
            </a:r>
            <a:r>
              <a:rPr lang="zh-CN" altLang="en-US" sz="2800">
                <a:solidFill>
                  <a:srgbClr val="00B050"/>
                </a:solidFill>
                <a:ea typeface="宋体" panose="02010600030101010101" pitchFamily="2" charset="-122"/>
                <a:cs typeface="Times New Roman" panose="02020603050405020304" pitchFamily="18" charset="0"/>
              </a:rPr>
              <a:t>连接显示内容</a:t>
            </a:r>
            <a:r>
              <a:rPr lang="en-US" sz="2800">
                <a:solidFill>
                  <a:srgbClr val="00B050"/>
                </a:solidFill>
                <a:ea typeface="宋体" panose="02010600030101010101" pitchFamily="2" charset="-122"/>
                <a:cs typeface="Times New Roman" panose="02020603050405020304" pitchFamily="18" charset="0"/>
              </a:rPr>
              <a:t>”</a:t>
            </a:r>
            <a:r>
              <a:rPr lang="en-US" altLang="zh-CN" sz="2800">
                <a:solidFill>
                  <a:srgbClr val="00B050"/>
                </a:solidFill>
                <a:ea typeface="宋体" panose="02010600030101010101" pitchFamily="2" charset="-122"/>
                <a:cs typeface="Times New Roman" panose="02020603050405020304" pitchFamily="18" charset="0"/>
              </a:rPr>
              <a:t>, “</a:t>
            </a:r>
            <a:r>
              <a:rPr lang="zh-CN" altLang="en-US" sz="2800">
                <a:solidFill>
                  <a:srgbClr val="00B050"/>
                </a:solidFill>
                <a:ea typeface="宋体" panose="02010600030101010101" pitchFamily="2" charset="-122"/>
                <a:cs typeface="Times New Roman" panose="02020603050405020304" pitchFamily="18" charset="0"/>
              </a:rPr>
              <a:t>另一</a:t>
            </a:r>
            <a:r>
              <a:rPr lang="en-US" altLang="zh-CN" sz="2800">
                <a:solidFill>
                  <a:srgbClr val="00B050"/>
                </a:solidFill>
                <a:ea typeface="宋体" panose="02010600030101010101" pitchFamily="2" charset="-122"/>
                <a:cs typeface="Times New Roman" panose="02020603050405020304" pitchFamily="18" charset="0"/>
              </a:rPr>
              <a:t>Action</a:t>
            </a:r>
            <a:r>
              <a:rPr lang="zh-CN" altLang="en-US" sz="2800">
                <a:solidFill>
                  <a:srgbClr val="00B050"/>
                </a:solidFill>
                <a:ea typeface="宋体" panose="02010600030101010101" pitchFamily="2" charset="-122"/>
                <a:cs typeface="Times New Roman" panose="02020603050405020304" pitchFamily="18" charset="0"/>
              </a:rPr>
              <a:t>的名称</a:t>
            </a:r>
            <a:r>
              <a:rPr lang="en-US" sz="2800">
                <a:solidFill>
                  <a:srgbClr val="00B050"/>
                </a:solidFill>
                <a:ea typeface="宋体" panose="02010600030101010101" pitchFamily="2" charset="-122"/>
                <a:cs typeface="Times New Roman" panose="02020603050405020304" pitchFamily="18" charset="0"/>
              </a:rPr>
              <a:t>”</a:t>
            </a:r>
            <a:r>
              <a:rPr lang="en-US" altLang="zh-CN" sz="2800">
                <a:solidFill>
                  <a:srgbClr val="00B050"/>
                </a:solidFill>
                <a:ea typeface="宋体" panose="02010600030101010101" pitchFamily="2" charset="-122"/>
                <a:cs typeface="Times New Roman" panose="02020603050405020304" pitchFamily="18" charset="0"/>
              </a:rPr>
              <a:t>, “</a:t>
            </a:r>
            <a:r>
              <a:rPr lang="zh-CN" altLang="en-US" sz="2800">
                <a:solidFill>
                  <a:srgbClr val="00B050"/>
                </a:solidFill>
                <a:ea typeface="宋体" panose="02010600030101010101" pitchFamily="2" charset="-122"/>
                <a:cs typeface="Times New Roman" panose="02020603050405020304" pitchFamily="18" charset="0"/>
              </a:rPr>
              <a:t>另一</a:t>
            </a:r>
            <a:r>
              <a:rPr lang="en-US" altLang="zh-CN" sz="2800">
                <a:solidFill>
                  <a:srgbClr val="00B050"/>
                </a:solidFill>
                <a:ea typeface="宋体" panose="02010600030101010101" pitchFamily="2" charset="-122"/>
                <a:cs typeface="Times New Roman" panose="02020603050405020304" pitchFamily="18" charset="0"/>
              </a:rPr>
              <a:t>Controller</a:t>
            </a:r>
            <a:r>
              <a:rPr lang="zh-CN" altLang="en-US" sz="2800">
                <a:solidFill>
                  <a:srgbClr val="00B050"/>
                </a:solidFill>
                <a:ea typeface="宋体" panose="02010600030101010101" pitchFamily="2" charset="-122"/>
                <a:cs typeface="Times New Roman" panose="02020603050405020304" pitchFamily="18" charset="0"/>
              </a:rPr>
              <a:t>的名称</a:t>
            </a:r>
            <a:r>
              <a:rPr lang="en-US" sz="2800">
                <a:solidFill>
                  <a:srgbClr val="00B050"/>
                </a:solidFill>
                <a:ea typeface="宋体" panose="02010600030101010101" pitchFamily="2" charset="-122"/>
                <a:cs typeface="Times New Roman" panose="02020603050405020304" pitchFamily="18" charset="0"/>
              </a:rPr>
              <a:t>”</a:t>
            </a:r>
            <a:r>
              <a:rPr lang="en-US" altLang="zh-CN" sz="2800">
                <a:solidFill>
                  <a:srgbClr val="00B050"/>
                </a:solidFill>
                <a:ea typeface="宋体" panose="02010600030101010101" pitchFamily="2" charset="-122"/>
                <a:cs typeface="Times New Roman" panose="02020603050405020304" pitchFamily="18" charset="0"/>
              </a:rPr>
              <a:t>)</a:t>
            </a:r>
          </a:p>
          <a:p>
            <a:r>
              <a:rPr lang="zh-CN" altLang="en-US" sz="2800">
                <a:ea typeface="宋体" panose="02010600030101010101" pitchFamily="2" charset="-122"/>
                <a:cs typeface="Times New Roman" panose="02020603050405020304" pitchFamily="18" charset="0"/>
              </a:rPr>
              <a:t>当需要向跳转的</a:t>
            </a:r>
            <a:r>
              <a:rPr lang="en-US" altLang="zh-CN" sz="2800">
                <a:ea typeface="宋体" panose="02010600030101010101" pitchFamily="2" charset="-122"/>
                <a:cs typeface="Times New Roman" panose="02020603050405020304" pitchFamily="18" charset="0"/>
              </a:rPr>
              <a:t>URL</a:t>
            </a:r>
            <a:r>
              <a:rPr lang="zh-CN" altLang="en-US" sz="2800">
                <a:ea typeface="宋体" panose="02010600030101010101" pitchFamily="2" charset="-122"/>
                <a:cs typeface="Times New Roman" panose="02020603050405020304" pitchFamily="18" charset="0"/>
              </a:rPr>
              <a:t>提供需要的参数时，以上示例无法满足要求，则通过另一重载形式输入一匿名类型的对象，代码如下所示。</a:t>
            </a:r>
          </a:p>
          <a:p>
            <a:r>
              <a:rPr lang="en-US" altLang="zh-CN" sz="2800">
                <a:solidFill>
                  <a:srgbClr val="00B050"/>
                </a:solidFill>
                <a:ea typeface="宋体" panose="02010600030101010101" pitchFamily="2" charset="-122"/>
                <a:cs typeface="Times New Roman" panose="02020603050405020304" pitchFamily="18" charset="0"/>
              </a:rPr>
              <a:t>@Html.ActionLink(“</a:t>
            </a:r>
            <a:r>
              <a:rPr lang="zh-CN" altLang="en-US" sz="2800">
                <a:solidFill>
                  <a:srgbClr val="00B050"/>
                </a:solidFill>
                <a:ea typeface="宋体" panose="02010600030101010101" pitchFamily="2" charset="-122"/>
                <a:cs typeface="Times New Roman" panose="02020603050405020304" pitchFamily="18" charset="0"/>
              </a:rPr>
              <a:t>连接显示内容</a:t>
            </a:r>
            <a:r>
              <a:rPr lang="en-US" sz="2800">
                <a:solidFill>
                  <a:srgbClr val="00B050"/>
                </a:solidFill>
                <a:ea typeface="宋体" panose="02010600030101010101" pitchFamily="2" charset="-122"/>
                <a:cs typeface="Times New Roman" panose="02020603050405020304" pitchFamily="18" charset="0"/>
              </a:rPr>
              <a:t>”</a:t>
            </a:r>
            <a:r>
              <a:rPr lang="en-US" altLang="zh-CN" sz="2800">
                <a:solidFill>
                  <a:srgbClr val="00B050"/>
                </a:solidFill>
                <a:ea typeface="宋体" panose="02010600030101010101" pitchFamily="2" charset="-122"/>
                <a:cs typeface="Times New Roman" panose="02020603050405020304" pitchFamily="18" charset="0"/>
              </a:rPr>
              <a:t>, “</a:t>
            </a:r>
            <a:r>
              <a:rPr lang="zh-CN" altLang="en-US" sz="2800">
                <a:solidFill>
                  <a:srgbClr val="00B050"/>
                </a:solidFill>
                <a:ea typeface="宋体" panose="02010600030101010101" pitchFamily="2" charset="-122"/>
                <a:cs typeface="Times New Roman" panose="02020603050405020304" pitchFamily="18" charset="0"/>
              </a:rPr>
              <a:t>另一</a:t>
            </a:r>
            <a:r>
              <a:rPr lang="en-US" altLang="zh-CN" sz="2800">
                <a:solidFill>
                  <a:srgbClr val="00B050"/>
                </a:solidFill>
                <a:ea typeface="宋体" panose="02010600030101010101" pitchFamily="2" charset="-122"/>
                <a:cs typeface="Times New Roman" panose="02020603050405020304" pitchFamily="18" charset="0"/>
              </a:rPr>
              <a:t>Action</a:t>
            </a:r>
            <a:r>
              <a:rPr lang="zh-CN" altLang="en-US" sz="2800">
                <a:solidFill>
                  <a:srgbClr val="00B050"/>
                </a:solidFill>
                <a:ea typeface="宋体" panose="02010600030101010101" pitchFamily="2" charset="-122"/>
                <a:cs typeface="Times New Roman" panose="02020603050405020304" pitchFamily="18" charset="0"/>
              </a:rPr>
              <a:t>的名称</a:t>
            </a:r>
            <a:r>
              <a:rPr lang="en-US" sz="2800">
                <a:solidFill>
                  <a:srgbClr val="00B050"/>
                </a:solidFill>
                <a:ea typeface="宋体" panose="02010600030101010101" pitchFamily="2" charset="-122"/>
                <a:cs typeface="Times New Roman" panose="02020603050405020304" pitchFamily="18" charset="0"/>
              </a:rPr>
              <a:t>”</a:t>
            </a:r>
            <a:r>
              <a:rPr lang="en-US" altLang="zh-CN" sz="2800">
                <a:solidFill>
                  <a:srgbClr val="00B050"/>
                </a:solidFill>
                <a:ea typeface="宋体" panose="02010600030101010101" pitchFamily="2" charset="-122"/>
                <a:cs typeface="Times New Roman" panose="02020603050405020304" pitchFamily="18" charset="0"/>
              </a:rPr>
              <a:t>, “</a:t>
            </a:r>
            <a:r>
              <a:rPr lang="zh-CN" altLang="en-US" sz="2800">
                <a:solidFill>
                  <a:srgbClr val="00B050"/>
                </a:solidFill>
                <a:ea typeface="宋体" panose="02010600030101010101" pitchFamily="2" charset="-122"/>
                <a:cs typeface="Times New Roman" panose="02020603050405020304" pitchFamily="18" charset="0"/>
              </a:rPr>
              <a:t>另一</a:t>
            </a:r>
            <a:r>
              <a:rPr lang="en-US" altLang="zh-CN" sz="2800">
                <a:solidFill>
                  <a:srgbClr val="00B050"/>
                </a:solidFill>
                <a:ea typeface="宋体" panose="02010600030101010101" pitchFamily="2" charset="-122"/>
                <a:cs typeface="Times New Roman" panose="02020603050405020304" pitchFamily="18" charset="0"/>
              </a:rPr>
              <a:t>Controller</a:t>
            </a:r>
            <a:r>
              <a:rPr lang="zh-CN" altLang="en-US" sz="2800">
                <a:solidFill>
                  <a:srgbClr val="00B050"/>
                </a:solidFill>
                <a:ea typeface="宋体" panose="02010600030101010101" pitchFamily="2" charset="-122"/>
                <a:cs typeface="Times New Roman" panose="02020603050405020304" pitchFamily="18" charset="0"/>
              </a:rPr>
              <a:t>的名称</a:t>
            </a:r>
            <a:r>
              <a:rPr lang="en-US" sz="2800">
                <a:solidFill>
                  <a:srgbClr val="00B050"/>
                </a:solidFill>
                <a:ea typeface="宋体" panose="02010600030101010101" pitchFamily="2" charset="-122"/>
                <a:cs typeface="Times New Roman" panose="02020603050405020304" pitchFamily="18" charset="0"/>
              </a:rPr>
              <a:t>”</a:t>
            </a:r>
            <a:r>
              <a:rPr lang="en-US" altLang="zh-CN" sz="2800">
                <a:solidFill>
                  <a:srgbClr val="00B050"/>
                </a:solidFill>
                <a:ea typeface="宋体" panose="02010600030101010101" pitchFamily="2" charset="-122"/>
                <a:cs typeface="Times New Roman" panose="02020603050405020304" pitchFamily="18" charset="0"/>
              </a:rPr>
              <a:t>, new {id = 1234}, null)</a:t>
            </a:r>
          </a:p>
        </p:txBody>
      </p:sp>
      <p:sp>
        <p:nvSpPr>
          <p:cNvPr id="5" name="矩形 2"/>
          <p:cNvSpPr>
            <a:spLocks noChangeArrowheads="1"/>
          </p:cNvSpPr>
          <p:nvPr/>
        </p:nvSpPr>
        <p:spPr bwMode="auto">
          <a:xfrm>
            <a:off x="165100" y="2487613"/>
            <a:ext cx="8794750" cy="2800350"/>
          </a:xfrm>
          <a:prstGeom prst="rect">
            <a:avLst/>
          </a:prstGeom>
          <a:solidFill>
            <a:schemeClr val="bg1">
              <a:lumMod val="75000"/>
            </a:schemeClr>
          </a:solidFill>
          <a:ln w="9525">
            <a:noFill/>
            <a:miter lim="800000"/>
          </a:ln>
        </p:spPr>
        <p:txBody>
          <a:bodyPr>
            <a:spAutoFit/>
          </a:bodyPr>
          <a:lstStyle/>
          <a:p>
            <a:pPr>
              <a:defRPr/>
            </a:pPr>
            <a:r>
              <a:rPr lang="zh-CN" altLang="en-US" sz="3600" b="1">
                <a:latin typeface="Times New Roman" panose="02020603050405020304" pitchFamily="18" charset="0"/>
                <a:ea typeface="宋体" panose="02010600030101010101" pitchFamily="2" charset="-122"/>
                <a:cs typeface="Times New Roman" panose="02020603050405020304" pitchFamily="18" charset="0"/>
              </a:rPr>
              <a:t>其中：</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pPr>
              <a:defRPr/>
            </a:pPr>
            <a:r>
              <a:rPr lang="zh-CN" altLang="en-US" sz="2800">
                <a:ea typeface="宋体" panose="02010600030101010101" pitchFamily="2" charset="-122"/>
                <a:cs typeface="Times New Roman" panose="02020603050405020304" pitchFamily="18" charset="0"/>
              </a:rPr>
              <a:t>其中</a:t>
            </a:r>
            <a:r>
              <a:rPr lang="en-US" altLang="zh-CN" sz="2800">
                <a:ea typeface="宋体" panose="02010600030101010101" pitchFamily="2" charset="-122"/>
                <a:cs typeface="Times New Roman" panose="02020603050405020304" pitchFamily="18" charset="0"/>
              </a:rPr>
              <a:t>new {id = 1234}</a:t>
            </a:r>
            <a:r>
              <a:rPr lang="zh-CN" altLang="en-US" sz="2800">
                <a:ea typeface="宋体" panose="02010600030101010101" pitchFamily="2" charset="-122"/>
                <a:cs typeface="Times New Roman" panose="02020603050405020304" pitchFamily="18" charset="0"/>
              </a:rPr>
              <a:t>即为创建的匿名类型的对象，传输的参数只有一个，参数名称为</a:t>
            </a:r>
            <a:r>
              <a:rPr lang="en-US" altLang="zh-CN" sz="2800">
                <a:ea typeface="宋体" panose="02010600030101010101" pitchFamily="2" charset="-122"/>
                <a:cs typeface="Times New Roman" panose="02020603050405020304" pitchFamily="18" charset="0"/>
              </a:rPr>
              <a:t>id</a:t>
            </a:r>
            <a:r>
              <a:rPr lang="zh-CN" altLang="en-US" sz="2800">
                <a:ea typeface="宋体" panose="02010600030101010101" pitchFamily="2" charset="-122"/>
                <a:cs typeface="Times New Roman" panose="02020603050405020304" pitchFamily="18" charset="0"/>
              </a:rPr>
              <a:t>，参数值为</a:t>
            </a:r>
            <a:r>
              <a:rPr lang="en-US" altLang="zh-CN" sz="2800">
                <a:ea typeface="宋体" panose="02010600030101010101" pitchFamily="2" charset="-122"/>
                <a:cs typeface="Times New Roman" panose="02020603050405020304" pitchFamily="18" charset="0"/>
              </a:rPr>
              <a:t>1234</a:t>
            </a:r>
            <a:r>
              <a:rPr lang="zh-CN" altLang="en-US" sz="2800">
                <a:ea typeface="宋体" panose="02010600030101010101" pitchFamily="2" charset="-122"/>
                <a:cs typeface="Times New Roman" panose="02020603050405020304" pitchFamily="18" charset="0"/>
              </a:rPr>
              <a:t>；需要注意的是最后一个</a:t>
            </a:r>
            <a:r>
              <a:rPr lang="en-US" altLang="zh-CN" sz="2800">
                <a:ea typeface="宋体" panose="02010600030101010101" pitchFamily="2" charset="-122"/>
                <a:cs typeface="Times New Roman" panose="02020603050405020304" pitchFamily="18" charset="0"/>
              </a:rPr>
              <a:t>null</a:t>
            </a:r>
            <a:r>
              <a:rPr lang="zh-CN" altLang="en-US" sz="2800">
                <a:ea typeface="宋体" panose="02010600030101010101" pitchFamily="2" charset="-122"/>
                <a:cs typeface="Times New Roman" panose="02020603050405020304" pitchFamily="18" charset="0"/>
              </a:rPr>
              <a:t>是一个</a:t>
            </a:r>
            <a:r>
              <a:rPr lang="en-US" altLang="zh-CN" sz="2800">
                <a:ea typeface="宋体" panose="02010600030101010101" pitchFamily="2" charset="-122"/>
                <a:cs typeface="Times New Roman" panose="02020603050405020304" pitchFamily="18" charset="0"/>
              </a:rPr>
              <a:t>htmlAttributes</a:t>
            </a:r>
            <a:r>
              <a:rPr lang="zh-CN" altLang="en-US" sz="2800">
                <a:ea typeface="宋体" panose="02010600030101010101" pitchFamily="2" charset="-122"/>
                <a:cs typeface="Times New Roman" panose="02020603050405020304" pitchFamily="18" charset="0"/>
              </a:rPr>
              <a:t>类型的参数用来设置</a:t>
            </a:r>
            <a:r>
              <a:rPr lang="en-US" altLang="zh-CN" sz="2800">
                <a:ea typeface="宋体" panose="02010600030101010101" pitchFamily="2" charset="-122"/>
                <a:cs typeface="Times New Roman" panose="02020603050405020304" pitchFamily="18" charset="0"/>
              </a:rPr>
              <a:t>HTML</a:t>
            </a:r>
            <a:r>
              <a:rPr lang="zh-CN" altLang="en-US" sz="2800">
                <a:ea typeface="宋体" panose="02010600030101010101" pitchFamily="2" charset="-122"/>
                <a:cs typeface="Times New Roman" panose="02020603050405020304" pitchFamily="18" charset="0"/>
              </a:rPr>
              <a:t>元素上的特性，在此时可以不传入值，但必须最少提供</a:t>
            </a:r>
            <a:r>
              <a:rPr lang="en-US" altLang="zh-CN" sz="2800">
                <a:ea typeface="宋体" panose="02010600030101010101" pitchFamily="2" charset="-122"/>
                <a:cs typeface="Times New Roman" panose="02020603050405020304" pitchFamily="18" charset="0"/>
              </a:rPr>
              <a:t>null</a:t>
            </a:r>
            <a:r>
              <a:rPr lang="zh-CN" altLang="en-US" sz="2800">
                <a:ea typeface="宋体" panose="02010600030101010101" pitchFamily="2" charset="-122"/>
                <a:cs typeface="Times New Roman" panose="02020603050405020304" pitchFamily="18" charset="0"/>
              </a:rPr>
              <a:t>来调用对应重载版本的辅助方法。</a:t>
            </a:r>
            <a:endParaRPr lang="en-US" sz="2800">
              <a:ea typeface="宋体" panose="02010600030101010101" pitchFamily="2" charset="-122"/>
              <a:cs typeface="Times New Roman" panose="02020603050405020304" pitchFamily="18" charset="0"/>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pPr eaLnBrk="1" hangingPunct="1"/>
            <a:r>
              <a:rPr lang="en-US" altLang="zh-CN" sz="4000" dirty="0">
                <a:solidFill>
                  <a:schemeClr val="tx1"/>
                </a:solidFill>
                <a:latin typeface="楷体_GB2312" panose="02010609030101010101" pitchFamily="49" charset="-122"/>
                <a:ea typeface="楷体_GB2312" panose="02010609030101010101" pitchFamily="49" charset="-122"/>
              </a:rPr>
              <a:t>8.3 </a:t>
            </a:r>
            <a:r>
              <a:rPr lang="zh-CN" altLang="en-US" sz="4000" dirty="0">
                <a:solidFill>
                  <a:schemeClr val="tx1"/>
                </a:solidFill>
                <a:latin typeface="楷体_GB2312" panose="02010609030101010101" pitchFamily="49" charset="-122"/>
                <a:ea typeface="楷体_GB2312" panose="02010609030101010101" pitchFamily="49" charset="-122"/>
              </a:rPr>
              <a:t>表单和</a:t>
            </a:r>
            <a:r>
              <a:rPr lang="en-US" altLang="en-US" sz="4000" dirty="0">
                <a:solidFill>
                  <a:schemeClr val="tx1"/>
                </a:solidFill>
                <a:latin typeface="楷体_GB2312" panose="02010609030101010101" pitchFamily="49" charset="-122"/>
                <a:ea typeface="楷体_GB2312" panose="02010609030101010101" pitchFamily="49" charset="-122"/>
              </a:rPr>
              <a:t>HTML</a:t>
            </a:r>
            <a:r>
              <a:rPr lang="zh-CN" altLang="en-US" sz="4000" dirty="0">
                <a:solidFill>
                  <a:schemeClr val="tx1"/>
                </a:solidFill>
                <a:latin typeface="楷体_GB2312" panose="02010609030101010101" pitchFamily="49" charset="-122"/>
                <a:ea typeface="楷体_GB2312" panose="02010609030101010101" pitchFamily="49" charset="-122"/>
              </a:rPr>
              <a:t>辅助方法</a:t>
            </a:r>
            <a:endParaRPr lang="en-US" altLang="zh-CN" sz="4000" dirty="0">
              <a:solidFill>
                <a:schemeClr val="tx1"/>
              </a:solidFill>
              <a:latin typeface="楷体_GB2312" panose="02010609030101010101" pitchFamily="49" charset="-122"/>
              <a:ea typeface="楷体_GB2312" panose="02010609030101010101" pitchFamily="49" charset="-122"/>
            </a:endParaRPr>
          </a:p>
        </p:txBody>
      </p:sp>
      <p:sp>
        <p:nvSpPr>
          <p:cNvPr id="43011"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191D218A-0A03-4817-9982-1520D8B10D3B}" type="slidenum">
              <a:rPr lang="de-DE" altLang="zh-CN" dirty="0" smtClean="0">
                <a:solidFill>
                  <a:schemeClr val="tx2"/>
                </a:solidFill>
                <a:latin typeface="楷体_GB2312" panose="02010609030101010101" pitchFamily="49" charset="-122"/>
              </a:rPr>
              <a:pPr/>
              <a:t>28</a:t>
            </a:fld>
            <a:r>
              <a:rPr lang="zh-CN" altLang="de-DE" dirty="0">
                <a:solidFill>
                  <a:schemeClr val="tx2"/>
                </a:solidFill>
                <a:latin typeface="楷体_GB2312" panose="02010609030101010101" pitchFamily="49" charset="-122"/>
              </a:rPr>
              <a:t>页</a:t>
            </a:r>
          </a:p>
        </p:txBody>
      </p:sp>
      <p:sp>
        <p:nvSpPr>
          <p:cNvPr id="43012" name="矩形 2"/>
          <p:cNvSpPr>
            <a:spLocks noChangeArrowheads="1"/>
          </p:cNvSpPr>
          <p:nvPr/>
        </p:nvSpPr>
        <p:spPr bwMode="auto">
          <a:xfrm>
            <a:off x="403225" y="1868488"/>
            <a:ext cx="8431213"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r>
              <a:rPr lang="en-US" altLang="en-US" sz="3600" b="1">
                <a:latin typeface="Times New Roman" panose="02020603050405020304" pitchFamily="18" charset="0"/>
                <a:ea typeface="宋体" panose="02010600030101010101" pitchFamily="2" charset="-122"/>
                <a:cs typeface="Times New Roman" panose="02020603050405020304" pitchFamily="18" charset="0"/>
              </a:rPr>
              <a:t>ActionLink</a:t>
            </a:r>
            <a:r>
              <a:rPr lang="zh-CN" altLang="en-US" sz="3600" b="1">
                <a:latin typeface="Times New Roman" panose="02020603050405020304" pitchFamily="18" charset="0"/>
                <a:ea typeface="宋体" panose="02010600030101010101" pitchFamily="2" charset="-122"/>
                <a:cs typeface="Times New Roman" panose="02020603050405020304" pitchFamily="18" charset="0"/>
              </a:rPr>
              <a:t>和</a:t>
            </a:r>
            <a:r>
              <a:rPr lang="en-US" altLang="en-US" sz="3600" b="1">
                <a:latin typeface="Times New Roman" panose="02020603050405020304" pitchFamily="18" charset="0"/>
                <a:ea typeface="宋体" panose="02010600030101010101" pitchFamily="2" charset="-122"/>
                <a:cs typeface="Times New Roman" panose="02020603050405020304" pitchFamily="18" charset="0"/>
              </a:rPr>
              <a:t>RouteLink</a:t>
            </a:r>
            <a:r>
              <a:rPr lang="zh-CN" altLang="en-US" sz="3600" b="1">
                <a:latin typeface="Times New Roman" panose="02020603050405020304" pitchFamily="18" charset="0"/>
                <a:ea typeface="宋体" panose="02010600030101010101" pitchFamily="2" charset="-122"/>
                <a:cs typeface="Times New Roman" panose="02020603050405020304" pitchFamily="18" charset="0"/>
              </a:rPr>
              <a:t>辅助方法：</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a:ea typeface="宋体" panose="02010600030101010101" pitchFamily="2" charset="-122"/>
                <a:cs typeface="Times New Roman" panose="02020603050405020304" pitchFamily="18" charset="0"/>
              </a:rPr>
              <a:t>RouteLink</a:t>
            </a:r>
            <a:r>
              <a:rPr lang="zh-CN" altLang="en-US" sz="2800">
                <a:ea typeface="宋体" panose="02010600030101010101" pitchFamily="2" charset="-122"/>
                <a:cs typeface="Times New Roman" panose="02020603050405020304" pitchFamily="18" charset="0"/>
              </a:rPr>
              <a:t>辅助方法与</a:t>
            </a:r>
            <a:r>
              <a:rPr lang="en-US" altLang="zh-CN" sz="2800">
                <a:ea typeface="宋体" panose="02010600030101010101" pitchFamily="2" charset="-122"/>
                <a:cs typeface="Times New Roman" panose="02020603050405020304" pitchFamily="18" charset="0"/>
              </a:rPr>
              <a:t>ActionLink</a:t>
            </a:r>
            <a:r>
              <a:rPr lang="zh-CN" altLang="en-US" sz="2800">
                <a:ea typeface="宋体" panose="02010600030101010101" pitchFamily="2" charset="-122"/>
                <a:cs typeface="Times New Roman" panose="02020603050405020304" pitchFamily="18" charset="0"/>
              </a:rPr>
              <a:t>辅助方法遵循同样的模式，但是</a:t>
            </a:r>
            <a:r>
              <a:rPr lang="en-US" altLang="zh-CN" sz="2800">
                <a:ea typeface="宋体" panose="02010600030101010101" pitchFamily="2" charset="-122"/>
                <a:cs typeface="Times New Roman" panose="02020603050405020304" pitchFamily="18" charset="0"/>
              </a:rPr>
              <a:t>RouteLink</a:t>
            </a:r>
            <a:r>
              <a:rPr lang="zh-CN" altLang="en-US" sz="2800">
                <a:ea typeface="宋体" panose="02010600030101010101" pitchFamily="2" charset="-122"/>
                <a:cs typeface="Times New Roman" panose="02020603050405020304" pitchFamily="18" charset="0"/>
              </a:rPr>
              <a:t>可以接收路由名称而不接收控制器名称和操作名称。如生成跳转到同一</a:t>
            </a:r>
            <a:r>
              <a:rPr lang="en-US" altLang="zh-CN" sz="2800">
                <a:ea typeface="宋体" panose="02010600030101010101" pitchFamily="2" charset="-122"/>
                <a:cs typeface="Times New Roman" panose="02020603050405020304" pitchFamily="18" charset="0"/>
              </a:rPr>
              <a:t>Controller</a:t>
            </a:r>
            <a:r>
              <a:rPr lang="zh-CN" altLang="en-US" sz="2800">
                <a:ea typeface="宋体" panose="02010600030101010101" pitchFamily="2" charset="-122"/>
                <a:cs typeface="Times New Roman" panose="02020603050405020304" pitchFamily="18" charset="0"/>
              </a:rPr>
              <a:t>的不同</a:t>
            </a:r>
            <a:r>
              <a:rPr lang="en-US" altLang="zh-CN" sz="2800">
                <a:ea typeface="宋体" panose="02010600030101010101" pitchFamily="2" charset="-122"/>
                <a:cs typeface="Times New Roman" panose="02020603050405020304" pitchFamily="18" charset="0"/>
              </a:rPr>
              <a:t>Action</a:t>
            </a:r>
            <a:r>
              <a:rPr lang="zh-CN" altLang="en-US" sz="2800">
                <a:ea typeface="宋体" panose="02010600030101010101" pitchFamily="2" charset="-122"/>
                <a:cs typeface="Times New Roman" panose="02020603050405020304" pitchFamily="18" charset="0"/>
              </a:rPr>
              <a:t>代码如下所示。</a:t>
            </a:r>
          </a:p>
          <a:p>
            <a:r>
              <a:rPr lang="en-US" altLang="zh-CN" sz="2800">
                <a:solidFill>
                  <a:srgbClr val="00B050"/>
                </a:solidFill>
                <a:ea typeface="宋体" panose="02010600030101010101" pitchFamily="2" charset="-122"/>
                <a:cs typeface="Times New Roman" panose="02020603050405020304" pitchFamily="18" charset="0"/>
              </a:rPr>
              <a:t>@Html.RouteLink(“</a:t>
            </a:r>
            <a:r>
              <a:rPr lang="zh-CN" altLang="en-US" sz="2800">
                <a:solidFill>
                  <a:srgbClr val="00B050"/>
                </a:solidFill>
                <a:ea typeface="宋体" panose="02010600030101010101" pitchFamily="2" charset="-122"/>
                <a:cs typeface="Times New Roman" panose="02020603050405020304" pitchFamily="18" charset="0"/>
              </a:rPr>
              <a:t>显示链接内容</a:t>
            </a:r>
            <a:r>
              <a:rPr lang="en-US" sz="2800">
                <a:solidFill>
                  <a:srgbClr val="00B050"/>
                </a:solidFill>
                <a:ea typeface="宋体" panose="02010600030101010101" pitchFamily="2" charset="-122"/>
                <a:cs typeface="Times New Roman" panose="02020603050405020304" pitchFamily="18" charset="0"/>
              </a:rPr>
              <a:t>”</a:t>
            </a:r>
            <a:r>
              <a:rPr lang="en-US" altLang="zh-CN" sz="2800">
                <a:solidFill>
                  <a:srgbClr val="00B050"/>
                </a:solidFill>
                <a:ea typeface="宋体" panose="02010600030101010101" pitchFamily="2" charset="-122"/>
                <a:cs typeface="Times New Roman" panose="02020603050405020304" pitchFamily="18" charset="0"/>
              </a:rPr>
              <a:t>, new {action = “</a:t>
            </a:r>
            <a:r>
              <a:rPr lang="zh-CN" altLang="en-US" sz="2800">
                <a:solidFill>
                  <a:srgbClr val="00B050"/>
                </a:solidFill>
                <a:ea typeface="宋体" panose="02010600030101010101" pitchFamily="2" charset="-122"/>
                <a:cs typeface="Times New Roman" panose="02020603050405020304" pitchFamily="18" charset="0"/>
              </a:rPr>
              <a:t>另一</a:t>
            </a:r>
            <a:r>
              <a:rPr lang="en-US" altLang="zh-CN" sz="2800">
                <a:solidFill>
                  <a:srgbClr val="00B050"/>
                </a:solidFill>
                <a:ea typeface="宋体" panose="02010600030101010101" pitchFamily="2" charset="-122"/>
                <a:cs typeface="Times New Roman" panose="02020603050405020304" pitchFamily="18" charset="0"/>
              </a:rPr>
              <a:t>Action</a:t>
            </a:r>
            <a:r>
              <a:rPr lang="zh-CN" altLang="en-US" sz="2800">
                <a:solidFill>
                  <a:srgbClr val="00B050"/>
                </a:solidFill>
                <a:ea typeface="宋体" panose="02010600030101010101" pitchFamily="2" charset="-122"/>
                <a:cs typeface="Times New Roman" panose="02020603050405020304" pitchFamily="18" charset="0"/>
              </a:rPr>
              <a:t>名称</a:t>
            </a:r>
            <a:r>
              <a:rPr lang="en-US" sz="2800">
                <a:solidFill>
                  <a:srgbClr val="00B050"/>
                </a:solidFill>
                <a:ea typeface="宋体" panose="02010600030101010101" pitchFamily="2" charset="-122"/>
                <a:cs typeface="Times New Roman" panose="02020603050405020304" pitchFamily="18" charset="0"/>
              </a:rPr>
              <a:t>”</a:t>
            </a:r>
            <a:r>
              <a:rPr lang="en-US" altLang="zh-CN" sz="2800">
                <a:solidFill>
                  <a:srgbClr val="00B050"/>
                </a:solidFill>
                <a:ea typeface="宋体" panose="02010600030101010101" pitchFamily="2" charset="-122"/>
                <a:cs typeface="Times New Roman" panose="02020603050405020304" pitchFamily="18" charset="0"/>
              </a:rPr>
              <a:t>})</a:t>
            </a:r>
            <a:endParaRPr lang="zh-CN" altLang="en-US" sz="2800">
              <a:solidFill>
                <a:srgbClr val="00B050"/>
              </a:solidFill>
              <a:ea typeface="宋体" panose="02010600030101010101" pitchFamily="2" charset="-122"/>
              <a:cs typeface="Times New Roman" panose="02020603050405020304" pitchFamily="18" charset="0"/>
            </a:endParaRPr>
          </a:p>
        </p:txBody>
      </p:sp>
      <p:sp>
        <p:nvSpPr>
          <p:cNvPr id="5" name="矩形 2"/>
          <p:cNvSpPr>
            <a:spLocks noChangeArrowheads="1"/>
          </p:cNvSpPr>
          <p:nvPr/>
        </p:nvSpPr>
        <p:spPr bwMode="auto">
          <a:xfrm>
            <a:off x="995363" y="2986088"/>
            <a:ext cx="7207250" cy="954087"/>
          </a:xfrm>
          <a:prstGeom prst="rect">
            <a:avLst/>
          </a:prstGeom>
          <a:solidFill>
            <a:schemeClr val="bg1">
              <a:lumMod val="75000"/>
            </a:schemeClr>
          </a:solidFill>
          <a:ln w="9525">
            <a:noFill/>
            <a:miter lim="800000"/>
          </a:ln>
        </p:spPr>
        <p:txBody>
          <a:bodyPr>
            <a:spAutoFit/>
          </a:bodyPr>
          <a:lstStyle/>
          <a:p>
            <a:pPr algn="ctr">
              <a:defRPr/>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其它情况的</a:t>
            </a:r>
            <a:r>
              <a:rPr lang="en-US" altLang="en-US" sz="2800" b="1" dirty="0" err="1">
                <a:latin typeface="Times New Roman" panose="02020603050405020304" pitchFamily="18" charset="0"/>
                <a:ea typeface="宋体" panose="02010600030101010101" pitchFamily="2" charset="-122"/>
                <a:cs typeface="Times New Roman" panose="02020603050405020304" pitchFamily="18" charset="0"/>
              </a:rPr>
              <a:t>RouteLink</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代码请自行完成以找出其规律</a:t>
            </a: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pPr eaLnBrk="1" hangingPunct="1"/>
            <a:r>
              <a:rPr lang="en-US" altLang="zh-CN" sz="4000" dirty="0">
                <a:solidFill>
                  <a:schemeClr val="tx1"/>
                </a:solidFill>
                <a:latin typeface="楷体_GB2312" panose="02010609030101010101" pitchFamily="49" charset="-122"/>
                <a:ea typeface="楷体_GB2312" panose="02010609030101010101" pitchFamily="49" charset="-122"/>
              </a:rPr>
              <a:t>8.3 </a:t>
            </a:r>
            <a:r>
              <a:rPr lang="zh-CN" altLang="en-US" sz="4000" dirty="0">
                <a:solidFill>
                  <a:schemeClr val="tx1"/>
                </a:solidFill>
                <a:latin typeface="楷体_GB2312" panose="02010609030101010101" pitchFamily="49" charset="-122"/>
                <a:ea typeface="楷体_GB2312" panose="02010609030101010101" pitchFamily="49" charset="-122"/>
              </a:rPr>
              <a:t>表单和</a:t>
            </a:r>
            <a:r>
              <a:rPr lang="en-US" altLang="en-US" sz="4000" dirty="0">
                <a:solidFill>
                  <a:schemeClr val="tx1"/>
                </a:solidFill>
                <a:latin typeface="楷体_GB2312" panose="02010609030101010101" pitchFamily="49" charset="-122"/>
                <a:ea typeface="楷体_GB2312" panose="02010609030101010101" pitchFamily="49" charset="-122"/>
              </a:rPr>
              <a:t>HTML</a:t>
            </a:r>
            <a:r>
              <a:rPr lang="zh-CN" altLang="en-US" sz="4000" dirty="0">
                <a:solidFill>
                  <a:schemeClr val="tx1"/>
                </a:solidFill>
                <a:latin typeface="楷体_GB2312" panose="02010609030101010101" pitchFamily="49" charset="-122"/>
                <a:ea typeface="楷体_GB2312" panose="02010609030101010101" pitchFamily="49" charset="-122"/>
              </a:rPr>
              <a:t>辅助方法</a:t>
            </a:r>
            <a:endParaRPr lang="en-US" altLang="zh-CN" sz="4000" dirty="0">
              <a:solidFill>
                <a:schemeClr val="tx1"/>
              </a:solidFill>
              <a:latin typeface="楷体_GB2312" panose="02010609030101010101" pitchFamily="49" charset="-122"/>
              <a:ea typeface="楷体_GB2312" panose="02010609030101010101" pitchFamily="49" charset="-122"/>
            </a:endParaRPr>
          </a:p>
        </p:txBody>
      </p:sp>
      <p:sp>
        <p:nvSpPr>
          <p:cNvPr id="44035"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92F00EF2-360A-4AD4-96F1-0DCB2194ACFE}" type="slidenum">
              <a:rPr lang="de-DE" altLang="zh-CN" dirty="0" smtClean="0">
                <a:solidFill>
                  <a:schemeClr val="tx2"/>
                </a:solidFill>
                <a:latin typeface="楷体_GB2312" panose="02010609030101010101" pitchFamily="49" charset="-122"/>
              </a:rPr>
              <a:pPr/>
              <a:t>29</a:t>
            </a:fld>
            <a:r>
              <a:rPr lang="zh-CN" altLang="de-DE" dirty="0">
                <a:solidFill>
                  <a:schemeClr val="tx2"/>
                </a:solidFill>
                <a:latin typeface="楷体_GB2312" panose="02010609030101010101" pitchFamily="49" charset="-122"/>
              </a:rPr>
              <a:t>页</a:t>
            </a:r>
          </a:p>
        </p:txBody>
      </p:sp>
      <p:sp>
        <p:nvSpPr>
          <p:cNvPr id="44036" name="矩形 2"/>
          <p:cNvSpPr>
            <a:spLocks noChangeArrowheads="1"/>
          </p:cNvSpPr>
          <p:nvPr/>
        </p:nvSpPr>
        <p:spPr bwMode="auto">
          <a:xfrm>
            <a:off x="403225" y="1868488"/>
            <a:ext cx="8431213"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r>
              <a:rPr lang="en-US" altLang="en-US" sz="3600" b="1">
                <a:latin typeface="Times New Roman" panose="02020603050405020304" pitchFamily="18" charset="0"/>
                <a:ea typeface="宋体" panose="02010600030101010101" pitchFamily="2" charset="-122"/>
                <a:cs typeface="Times New Roman" panose="02020603050405020304" pitchFamily="18" charset="0"/>
              </a:rPr>
              <a:t>URL</a:t>
            </a:r>
            <a:r>
              <a:rPr lang="zh-CN" altLang="en-US" sz="3600" b="1">
                <a:latin typeface="Times New Roman" panose="02020603050405020304" pitchFamily="18" charset="0"/>
                <a:ea typeface="宋体" panose="02010600030101010101" pitchFamily="2" charset="-122"/>
                <a:cs typeface="Times New Roman" panose="02020603050405020304" pitchFamily="18" charset="0"/>
              </a:rPr>
              <a:t>辅助方法：</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endParaRPr lang="en-US" sz="2800">
              <a:ea typeface="宋体" panose="02010600030101010101" pitchFamily="2" charset="-122"/>
              <a:cs typeface="Times New Roman" panose="02020603050405020304" pitchFamily="18" charset="0"/>
            </a:endParaRPr>
          </a:p>
          <a:p>
            <a:r>
              <a:rPr lang="en-US" altLang="zh-CN" sz="2800">
                <a:ea typeface="宋体" panose="02010600030101010101" pitchFamily="2" charset="-122"/>
                <a:cs typeface="Times New Roman" panose="02020603050405020304" pitchFamily="18" charset="0"/>
              </a:rPr>
              <a:t>URL</a:t>
            </a:r>
            <a:r>
              <a:rPr lang="zh-CN" altLang="en-US" sz="2800">
                <a:ea typeface="宋体" panose="02010600030101010101" pitchFamily="2" charset="-122"/>
                <a:cs typeface="Times New Roman" panose="02020603050405020304" pitchFamily="18" charset="0"/>
              </a:rPr>
              <a:t>辅助方法与</a:t>
            </a:r>
            <a:r>
              <a:rPr lang="en-US" altLang="zh-CN" sz="2800">
                <a:ea typeface="宋体" panose="02010600030101010101" pitchFamily="2" charset="-122"/>
                <a:cs typeface="Times New Roman" panose="02020603050405020304" pitchFamily="18" charset="0"/>
              </a:rPr>
              <a:t>HTML</a:t>
            </a:r>
            <a:r>
              <a:rPr lang="zh-CN" altLang="en-US" sz="2800">
                <a:ea typeface="宋体" panose="02010600030101010101" pitchFamily="2" charset="-122"/>
                <a:cs typeface="Times New Roman" panose="02020603050405020304" pitchFamily="18" charset="0"/>
              </a:rPr>
              <a:t>的</a:t>
            </a:r>
            <a:r>
              <a:rPr lang="en-US" altLang="zh-CN" sz="2800">
                <a:ea typeface="宋体" panose="02010600030101010101" pitchFamily="2" charset="-122"/>
                <a:cs typeface="Times New Roman" panose="02020603050405020304" pitchFamily="18" charset="0"/>
              </a:rPr>
              <a:t>ActionLink</a:t>
            </a:r>
            <a:r>
              <a:rPr lang="zh-CN" altLang="en-US" sz="2800">
                <a:ea typeface="宋体" panose="02010600030101010101" pitchFamily="2" charset="-122"/>
                <a:cs typeface="Times New Roman" panose="02020603050405020304" pitchFamily="18" charset="0"/>
              </a:rPr>
              <a:t>和</a:t>
            </a:r>
            <a:r>
              <a:rPr lang="en-US" altLang="zh-CN" sz="2800">
                <a:ea typeface="宋体" panose="02010600030101010101" pitchFamily="2" charset="-122"/>
                <a:cs typeface="Times New Roman" panose="02020603050405020304" pitchFamily="18" charset="0"/>
              </a:rPr>
              <a:t>RouteLink</a:t>
            </a:r>
            <a:r>
              <a:rPr lang="zh-CN" altLang="en-US" sz="2800">
                <a:ea typeface="宋体" panose="02010600030101010101" pitchFamily="2" charset="-122"/>
                <a:cs typeface="Times New Roman" panose="02020603050405020304" pitchFamily="18" charset="0"/>
              </a:rPr>
              <a:t>辅助方法相似，但此方法并不以</a:t>
            </a:r>
            <a:r>
              <a:rPr lang="en-US" altLang="zh-CN" sz="2800">
                <a:ea typeface="宋体" panose="02010600030101010101" pitchFamily="2" charset="-122"/>
                <a:cs typeface="Times New Roman" panose="02020603050405020304" pitchFamily="18" charset="0"/>
              </a:rPr>
              <a:t>HTML</a:t>
            </a:r>
            <a:r>
              <a:rPr lang="zh-CN" altLang="en-US" sz="2800">
                <a:ea typeface="宋体" panose="02010600030101010101" pitchFamily="2" charset="-122"/>
                <a:cs typeface="Times New Roman" panose="02020603050405020304" pitchFamily="18" charset="0"/>
              </a:rPr>
              <a:t>标记的形式返回构建的超链接，而是以字符串的形式返回这些</a:t>
            </a:r>
            <a:r>
              <a:rPr lang="en-US" altLang="zh-CN" sz="2800">
                <a:ea typeface="宋体" panose="02010600030101010101" pitchFamily="2" charset="-122"/>
                <a:cs typeface="Times New Roman" panose="02020603050405020304" pitchFamily="18" charset="0"/>
              </a:rPr>
              <a:t>URL</a:t>
            </a:r>
            <a:r>
              <a:rPr lang="zh-CN" altLang="en-US" sz="2800">
                <a:ea typeface="宋体" panose="02010600030101010101" pitchFamily="2" charset="-122"/>
                <a:cs typeface="Times New Roman" panose="02020603050405020304" pitchFamily="18" charset="0"/>
              </a:rPr>
              <a:t>。</a:t>
            </a:r>
            <a:r>
              <a:rPr lang="en-US" altLang="zh-CN" sz="2800">
                <a:ea typeface="宋体" panose="02010600030101010101" pitchFamily="2" charset="-122"/>
                <a:cs typeface="Times New Roman" panose="02020603050405020304" pitchFamily="18" charset="0"/>
              </a:rPr>
              <a:t>URL</a:t>
            </a:r>
            <a:r>
              <a:rPr lang="zh-CN" altLang="en-US" sz="2800">
                <a:ea typeface="宋体" panose="02010600030101010101" pitchFamily="2" charset="-122"/>
                <a:cs typeface="Times New Roman" panose="02020603050405020304" pitchFamily="18" charset="0"/>
              </a:rPr>
              <a:t>辅助方法包含</a:t>
            </a:r>
            <a:r>
              <a:rPr lang="en-US" altLang="zh-CN" sz="2800">
                <a:solidFill>
                  <a:srgbClr val="C00000"/>
                </a:solidFill>
                <a:ea typeface="宋体" panose="02010600030101010101" pitchFamily="2" charset="-122"/>
                <a:cs typeface="Times New Roman" panose="02020603050405020304" pitchFamily="18" charset="0"/>
              </a:rPr>
              <a:t>Action</a:t>
            </a:r>
            <a:r>
              <a:rPr lang="zh-CN" altLang="en-US" sz="2800">
                <a:ea typeface="宋体" panose="02010600030101010101" pitchFamily="2" charset="-122"/>
                <a:cs typeface="Times New Roman" panose="02020603050405020304" pitchFamily="18" charset="0"/>
              </a:rPr>
              <a:t>、</a:t>
            </a:r>
            <a:r>
              <a:rPr lang="en-US" altLang="zh-CN" sz="2800">
                <a:solidFill>
                  <a:srgbClr val="C00000"/>
                </a:solidFill>
                <a:ea typeface="宋体" panose="02010600030101010101" pitchFamily="2" charset="-122"/>
                <a:cs typeface="Times New Roman" panose="02020603050405020304" pitchFamily="18" charset="0"/>
              </a:rPr>
              <a:t>Content</a:t>
            </a:r>
            <a:r>
              <a:rPr lang="zh-CN" altLang="en-US" sz="2800">
                <a:ea typeface="宋体" panose="02010600030101010101" pitchFamily="2" charset="-122"/>
                <a:cs typeface="Times New Roman" panose="02020603050405020304" pitchFamily="18" charset="0"/>
              </a:rPr>
              <a:t>和</a:t>
            </a:r>
            <a:r>
              <a:rPr lang="en-US" altLang="zh-CN" sz="2800">
                <a:solidFill>
                  <a:srgbClr val="C00000"/>
                </a:solidFill>
                <a:ea typeface="宋体" panose="02010600030101010101" pitchFamily="2" charset="-122"/>
                <a:cs typeface="Times New Roman" panose="02020603050405020304" pitchFamily="18" charset="0"/>
              </a:rPr>
              <a:t>RouteUrl</a:t>
            </a:r>
            <a:r>
              <a:rPr lang="zh-CN" altLang="en-US" sz="2800">
                <a:ea typeface="宋体" panose="02010600030101010101" pitchFamily="2" charset="-122"/>
                <a:cs typeface="Times New Roman" panose="02020603050405020304" pitchFamily="18" charset="0"/>
              </a:rPr>
              <a:t>三方法。</a:t>
            </a:r>
            <a:endParaRPr lang="zh-CN" altLang="en-US" sz="2800">
              <a:solidFill>
                <a:srgbClr val="00B050"/>
              </a:solidFill>
              <a:ea typeface="宋体" panose="02010600030101010101" pitchFamily="2" charset="-122"/>
              <a:cs typeface="Times New Roman" panose="02020603050405020304" pitchFamily="18" charset="0"/>
            </a:endParaRPr>
          </a:p>
        </p:txBody>
      </p:sp>
    </p:spTree>
  </p:cSld>
  <p:clrMapOvr>
    <a:masterClrMapping/>
  </p:clrMapOvr>
  <p:transition>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eaLnBrk="1" hangingPunct="1"/>
            <a:r>
              <a:rPr lang="en-US" altLang="zh-CN" sz="4000" dirty="0">
                <a:solidFill>
                  <a:schemeClr val="tx1"/>
                </a:solidFill>
                <a:latin typeface="楷体_GB2312" panose="02010609030101010101" pitchFamily="49" charset="-122"/>
                <a:ea typeface="楷体_GB2312" panose="02010609030101010101" pitchFamily="49" charset="-122"/>
              </a:rPr>
              <a:t>8.1 </a:t>
            </a:r>
            <a:r>
              <a:rPr lang="zh-CN" altLang="en-US" sz="4000" dirty="0">
                <a:solidFill>
                  <a:schemeClr val="tx1"/>
                </a:solidFill>
                <a:latin typeface="楷体_GB2312" panose="02010609030101010101" pitchFamily="49" charset="-122"/>
                <a:ea typeface="楷体_GB2312" panose="02010609030101010101" pitchFamily="49" charset="-122"/>
              </a:rPr>
              <a:t>视图概述</a:t>
            </a:r>
            <a:endParaRPr lang="en-US" altLang="zh-CN" sz="4000" dirty="0">
              <a:solidFill>
                <a:schemeClr val="tx1"/>
              </a:solidFill>
              <a:latin typeface="楷体_GB2312" panose="02010609030101010101" pitchFamily="49" charset="-122"/>
              <a:ea typeface="楷体_GB2312" panose="02010609030101010101" pitchFamily="49" charset="-122"/>
            </a:endParaRPr>
          </a:p>
        </p:txBody>
      </p:sp>
      <p:sp>
        <p:nvSpPr>
          <p:cNvPr id="15364" name="矩形 2"/>
          <p:cNvSpPr>
            <a:spLocks noChangeArrowheads="1"/>
          </p:cNvSpPr>
          <p:nvPr/>
        </p:nvSpPr>
        <p:spPr bwMode="auto">
          <a:xfrm>
            <a:off x="201613" y="1420813"/>
            <a:ext cx="8942387"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719455"/>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indent="719455"/>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ASP.NET MVC</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中视图的作用就是向用户提供界面。视图在得到模型（数据）后，将模型转换成为准备提供给用户的格式，这个过程分成检查由</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Controller</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输入的数据及将内容转换成</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HTML</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格式两个部分（大部分</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Action</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返回给客户端的都是由</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HTML</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代码组成的</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View</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p>
          <a:p>
            <a:pPr indent="719455"/>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View</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中的数据可以通过</a:t>
            </a:r>
            <a:r>
              <a:rPr lang="en-US" altLang="zh-CN" sz="2800" dirty="0" err="1">
                <a:latin typeface="Times New Roman" panose="02020603050405020304" pitchFamily="18" charset="0"/>
                <a:ea typeface="宋体" panose="02010600030101010101" pitchFamily="2" charset="-122"/>
                <a:cs typeface="Times New Roman" panose="02020603050405020304" pitchFamily="18" charset="0"/>
              </a:rPr>
              <a:t>ViewData</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800" dirty="0" err="1">
                <a:latin typeface="Times New Roman" panose="02020603050405020304" pitchFamily="18" charset="0"/>
                <a:ea typeface="宋体" panose="02010600030101010101" pitchFamily="2" charset="-122"/>
                <a:cs typeface="Times New Roman" panose="02020603050405020304" pitchFamily="18" charset="0"/>
              </a:rPr>
              <a:t>ViewBag</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属性来访问，其中</a:t>
            </a:r>
            <a:r>
              <a:rPr lang="en-US" altLang="zh-CN" sz="2800" dirty="0" err="1">
                <a:latin typeface="Times New Roman" panose="02020603050405020304" pitchFamily="18" charset="0"/>
                <a:ea typeface="宋体" panose="02010600030101010101" pitchFamily="2" charset="-122"/>
                <a:cs typeface="Times New Roman" panose="02020603050405020304" pitchFamily="18" charset="0"/>
              </a:rPr>
              <a:t>ViewBag</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是动态的，使用时可以用类似属性访问的语法来检索字典中的值；</a:t>
            </a:r>
            <a:r>
              <a:rPr lang="en-US" altLang="zh-CN" sz="2800" dirty="0" err="1">
                <a:latin typeface="Times New Roman" panose="02020603050405020304" pitchFamily="18" charset="0"/>
                <a:ea typeface="宋体" panose="02010600030101010101" pitchFamily="2" charset="-122"/>
                <a:cs typeface="Times New Roman" panose="02020603050405020304" pitchFamily="18" charset="0"/>
              </a:rPr>
              <a:t>ViewData</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由更象是</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Session</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的使用方式。</a:t>
            </a:r>
            <a:r>
              <a:rPr lang="en-US" altLang="zh-CN" sz="2800" dirty="0" err="1">
                <a:latin typeface="Times New Roman" panose="02020603050405020304" pitchFamily="18" charset="0"/>
                <a:ea typeface="宋体" panose="02010600030101010101" pitchFamily="2" charset="-122"/>
                <a:cs typeface="Times New Roman" panose="02020603050405020304" pitchFamily="18" charset="0"/>
              </a:rPr>
              <a:t>ViewBag</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可以访问通过</a:t>
            </a:r>
            <a:r>
              <a:rPr lang="en-US" altLang="zh-CN" sz="2800" dirty="0" err="1">
                <a:latin typeface="Times New Roman" panose="02020603050405020304" pitchFamily="18" charset="0"/>
                <a:ea typeface="宋体" panose="02010600030101010101" pitchFamily="2" charset="-122"/>
                <a:cs typeface="Times New Roman" panose="02020603050405020304" pitchFamily="18" charset="0"/>
              </a:rPr>
              <a:t>ViewData</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属性访问的相同数据，而</a:t>
            </a:r>
            <a:r>
              <a:rPr lang="en-US" altLang="zh-CN" sz="2800" dirty="0" err="1">
                <a:latin typeface="Times New Roman" panose="02020603050405020304" pitchFamily="18" charset="0"/>
                <a:ea typeface="宋体" panose="02010600030101010101" pitchFamily="2" charset="-122"/>
                <a:cs typeface="Times New Roman" panose="02020603050405020304" pitchFamily="18" charset="0"/>
              </a:rPr>
              <a:t>ViewData</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也可以直接读取</a:t>
            </a:r>
            <a:r>
              <a:rPr lang="en-US" altLang="zh-CN" sz="2800" dirty="0" err="1">
                <a:latin typeface="Times New Roman" panose="02020603050405020304" pitchFamily="18" charset="0"/>
                <a:ea typeface="宋体" panose="02010600030101010101" pitchFamily="2" charset="-122"/>
                <a:cs typeface="Times New Roman" panose="02020603050405020304" pitchFamily="18" charset="0"/>
              </a:rPr>
              <a:t>ViewBag</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保存的数据。</a:t>
            </a:r>
          </a:p>
        </p:txBody>
      </p:sp>
    </p:spTree>
  </p:cSld>
  <p:clrMapOvr>
    <a:masterClrMapping/>
  </p:clrMapOvr>
  <p:transition>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pPr eaLnBrk="1" hangingPunct="1"/>
            <a:r>
              <a:rPr lang="en-US" altLang="zh-CN" sz="4000" dirty="0">
                <a:solidFill>
                  <a:schemeClr val="tx1"/>
                </a:solidFill>
                <a:latin typeface="楷体_GB2312" panose="02010609030101010101" pitchFamily="49" charset="-122"/>
                <a:ea typeface="楷体_GB2312" panose="02010609030101010101" pitchFamily="49" charset="-122"/>
              </a:rPr>
              <a:t>8.3 </a:t>
            </a:r>
            <a:r>
              <a:rPr lang="zh-CN" altLang="en-US" sz="4000" dirty="0">
                <a:solidFill>
                  <a:schemeClr val="tx1"/>
                </a:solidFill>
                <a:latin typeface="楷体_GB2312" panose="02010609030101010101" pitchFamily="49" charset="-122"/>
                <a:ea typeface="楷体_GB2312" panose="02010609030101010101" pitchFamily="49" charset="-122"/>
              </a:rPr>
              <a:t>表单和</a:t>
            </a:r>
            <a:r>
              <a:rPr lang="en-US" altLang="en-US" sz="4000" dirty="0">
                <a:solidFill>
                  <a:schemeClr val="tx1"/>
                </a:solidFill>
                <a:latin typeface="楷体_GB2312" panose="02010609030101010101" pitchFamily="49" charset="-122"/>
                <a:ea typeface="楷体_GB2312" panose="02010609030101010101" pitchFamily="49" charset="-122"/>
              </a:rPr>
              <a:t>HTML</a:t>
            </a:r>
            <a:r>
              <a:rPr lang="zh-CN" altLang="en-US" sz="4000" dirty="0">
                <a:solidFill>
                  <a:schemeClr val="tx1"/>
                </a:solidFill>
                <a:latin typeface="楷体_GB2312" panose="02010609030101010101" pitchFamily="49" charset="-122"/>
                <a:ea typeface="楷体_GB2312" panose="02010609030101010101" pitchFamily="49" charset="-122"/>
              </a:rPr>
              <a:t>辅助方法</a:t>
            </a:r>
            <a:endParaRPr lang="en-US" altLang="zh-CN" sz="4000" dirty="0">
              <a:solidFill>
                <a:schemeClr val="tx1"/>
              </a:solidFill>
              <a:latin typeface="楷体_GB2312" panose="02010609030101010101" pitchFamily="49" charset="-122"/>
              <a:ea typeface="楷体_GB2312" panose="02010609030101010101" pitchFamily="49" charset="-122"/>
            </a:endParaRPr>
          </a:p>
        </p:txBody>
      </p:sp>
      <p:sp>
        <p:nvSpPr>
          <p:cNvPr id="45059"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7DF18BEE-181D-46A5-BF5D-CF1BE21197A9}" type="slidenum">
              <a:rPr lang="de-DE" altLang="zh-CN" dirty="0" smtClean="0">
                <a:solidFill>
                  <a:schemeClr val="tx2"/>
                </a:solidFill>
                <a:latin typeface="楷体_GB2312" panose="02010609030101010101" pitchFamily="49" charset="-122"/>
              </a:rPr>
              <a:pPr/>
              <a:t>30</a:t>
            </a:fld>
            <a:r>
              <a:rPr lang="zh-CN" altLang="de-DE" dirty="0">
                <a:solidFill>
                  <a:schemeClr val="tx2"/>
                </a:solidFill>
                <a:latin typeface="楷体_GB2312" panose="02010609030101010101" pitchFamily="49" charset="-122"/>
              </a:rPr>
              <a:t>页</a:t>
            </a:r>
          </a:p>
        </p:txBody>
      </p:sp>
      <p:sp>
        <p:nvSpPr>
          <p:cNvPr id="45060" name="矩形 2"/>
          <p:cNvSpPr>
            <a:spLocks noChangeArrowheads="1"/>
          </p:cNvSpPr>
          <p:nvPr/>
        </p:nvSpPr>
        <p:spPr bwMode="auto">
          <a:xfrm>
            <a:off x="403225" y="1465263"/>
            <a:ext cx="84312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r>
              <a:rPr lang="en-US" altLang="en-US" sz="3600" b="1">
                <a:latin typeface="Times New Roman" panose="02020603050405020304" pitchFamily="18" charset="0"/>
                <a:ea typeface="宋体" panose="02010600030101010101" pitchFamily="2" charset="-122"/>
                <a:cs typeface="Times New Roman" panose="02020603050405020304" pitchFamily="18" charset="0"/>
              </a:rPr>
              <a:t>URL</a:t>
            </a:r>
            <a:r>
              <a:rPr lang="zh-CN" altLang="en-US" sz="3600" b="1">
                <a:latin typeface="Times New Roman" panose="02020603050405020304" pitchFamily="18" charset="0"/>
                <a:ea typeface="宋体" panose="02010600030101010101" pitchFamily="2" charset="-122"/>
                <a:cs typeface="Times New Roman" panose="02020603050405020304" pitchFamily="18" charset="0"/>
              </a:rPr>
              <a:t>辅助方法：</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a:solidFill>
                  <a:srgbClr val="C00000"/>
                </a:solidFill>
                <a:ea typeface="宋体" panose="02010600030101010101" pitchFamily="2" charset="-122"/>
                <a:cs typeface="Times New Roman" panose="02020603050405020304" pitchFamily="18" charset="0"/>
              </a:rPr>
              <a:t>Action</a:t>
            </a:r>
            <a:r>
              <a:rPr lang="zh-CN" altLang="en-US" sz="2800">
                <a:ea typeface="宋体" panose="02010600030101010101" pitchFamily="2" charset="-122"/>
                <a:cs typeface="Times New Roman" panose="02020603050405020304" pitchFamily="18" charset="0"/>
              </a:rPr>
              <a:t>辅助方法的使用与</a:t>
            </a:r>
            <a:r>
              <a:rPr lang="en-US" altLang="zh-CN" sz="2800">
                <a:ea typeface="宋体" panose="02010600030101010101" pitchFamily="2" charset="-122"/>
                <a:cs typeface="Times New Roman" panose="02020603050405020304" pitchFamily="18" charset="0"/>
              </a:rPr>
              <a:t>ActionLink</a:t>
            </a:r>
            <a:r>
              <a:rPr lang="zh-CN" altLang="en-US" sz="2800">
                <a:ea typeface="宋体" panose="02010600030101010101" pitchFamily="2" charset="-122"/>
                <a:cs typeface="Times New Roman" panose="02020603050405020304" pitchFamily="18" charset="0"/>
              </a:rPr>
              <a:t>非常相似，以下示例得到同一</a:t>
            </a:r>
            <a:r>
              <a:rPr lang="en-US" altLang="zh-CN" sz="2800">
                <a:ea typeface="宋体" panose="02010600030101010101" pitchFamily="2" charset="-122"/>
                <a:cs typeface="Times New Roman" panose="02020603050405020304" pitchFamily="18" charset="0"/>
              </a:rPr>
              <a:t>Controller</a:t>
            </a:r>
            <a:r>
              <a:rPr lang="zh-CN" altLang="en-US" sz="2800">
                <a:ea typeface="宋体" panose="02010600030101010101" pitchFamily="2" charset="-122"/>
                <a:cs typeface="Times New Roman" panose="02020603050405020304" pitchFamily="18" charset="0"/>
              </a:rPr>
              <a:t>中不同</a:t>
            </a:r>
            <a:r>
              <a:rPr lang="en-US" altLang="zh-CN" sz="2800">
                <a:ea typeface="宋体" panose="02010600030101010101" pitchFamily="2" charset="-122"/>
                <a:cs typeface="Times New Roman" panose="02020603050405020304" pitchFamily="18" charset="0"/>
              </a:rPr>
              <a:t>Action</a:t>
            </a:r>
            <a:r>
              <a:rPr lang="zh-CN" altLang="en-US" sz="2800">
                <a:ea typeface="宋体" panose="02010600030101010101" pitchFamily="2" charset="-122"/>
                <a:cs typeface="Times New Roman" panose="02020603050405020304" pitchFamily="18" charset="0"/>
              </a:rPr>
              <a:t>的</a:t>
            </a:r>
            <a:r>
              <a:rPr lang="en-US" altLang="zh-CN" sz="2800">
                <a:ea typeface="宋体" panose="02010600030101010101" pitchFamily="2" charset="-122"/>
                <a:cs typeface="Times New Roman" panose="02020603050405020304" pitchFamily="18" charset="0"/>
              </a:rPr>
              <a:t>URL</a:t>
            </a:r>
            <a:r>
              <a:rPr lang="zh-CN" altLang="en-US" sz="2800">
                <a:ea typeface="宋体" panose="02010600030101010101" pitchFamily="2" charset="-122"/>
                <a:cs typeface="Times New Roman" panose="02020603050405020304" pitchFamily="18" charset="0"/>
              </a:rPr>
              <a:t>字符串。</a:t>
            </a:r>
          </a:p>
          <a:p>
            <a:r>
              <a:rPr lang="en-US" altLang="zh-CN" sz="2800">
                <a:ea typeface="宋体" panose="02010600030101010101" pitchFamily="2" charset="-122"/>
                <a:cs typeface="Times New Roman" panose="02020603050405020304" pitchFamily="18" charset="0"/>
              </a:rPr>
              <a:t>@Url.Action("Create")</a:t>
            </a:r>
            <a:endParaRPr lang="zh-CN" altLang="en-US" sz="2800">
              <a:ea typeface="宋体" panose="02010600030101010101" pitchFamily="2" charset="-122"/>
              <a:cs typeface="Times New Roman" panose="02020603050405020304" pitchFamily="18" charset="0"/>
            </a:endParaRPr>
          </a:p>
          <a:p>
            <a:r>
              <a:rPr lang="zh-CN" altLang="en-US" sz="2800">
                <a:ea typeface="宋体" panose="02010600030101010101" pitchFamily="2" charset="-122"/>
                <a:cs typeface="Times New Roman" panose="02020603050405020304" pitchFamily="18" charset="0"/>
              </a:rPr>
              <a:t>以下示例得到不同</a:t>
            </a:r>
            <a:r>
              <a:rPr lang="en-US" altLang="zh-CN" sz="2800">
                <a:ea typeface="宋体" panose="02010600030101010101" pitchFamily="2" charset="-122"/>
                <a:cs typeface="Times New Roman" panose="02020603050405020304" pitchFamily="18" charset="0"/>
              </a:rPr>
              <a:t>Controller</a:t>
            </a:r>
            <a:r>
              <a:rPr lang="zh-CN" altLang="en-US" sz="2800">
                <a:ea typeface="宋体" panose="02010600030101010101" pitchFamily="2" charset="-122"/>
                <a:cs typeface="Times New Roman" panose="02020603050405020304" pitchFamily="18" charset="0"/>
              </a:rPr>
              <a:t>中的指定</a:t>
            </a:r>
            <a:r>
              <a:rPr lang="en-US" altLang="zh-CN" sz="2800">
                <a:ea typeface="宋体" panose="02010600030101010101" pitchFamily="2" charset="-122"/>
                <a:cs typeface="Times New Roman" panose="02020603050405020304" pitchFamily="18" charset="0"/>
              </a:rPr>
              <a:t>Action</a:t>
            </a:r>
            <a:r>
              <a:rPr lang="zh-CN" altLang="en-US" sz="2800">
                <a:ea typeface="宋体" panose="02010600030101010101" pitchFamily="2" charset="-122"/>
                <a:cs typeface="Times New Roman" panose="02020603050405020304" pitchFamily="18" charset="0"/>
              </a:rPr>
              <a:t>的</a:t>
            </a:r>
            <a:r>
              <a:rPr lang="en-US" altLang="zh-CN" sz="2800">
                <a:ea typeface="宋体" panose="02010600030101010101" pitchFamily="2" charset="-122"/>
                <a:cs typeface="Times New Roman" panose="02020603050405020304" pitchFamily="18" charset="0"/>
              </a:rPr>
              <a:t>URL</a:t>
            </a:r>
            <a:r>
              <a:rPr lang="zh-CN" altLang="en-US" sz="2800">
                <a:ea typeface="宋体" panose="02010600030101010101" pitchFamily="2" charset="-122"/>
                <a:cs typeface="Times New Roman" panose="02020603050405020304" pitchFamily="18" charset="0"/>
              </a:rPr>
              <a:t>字符串</a:t>
            </a:r>
          </a:p>
          <a:p>
            <a:r>
              <a:rPr lang="en-US" altLang="zh-CN" sz="2800">
                <a:solidFill>
                  <a:srgbClr val="00B050"/>
                </a:solidFill>
                <a:ea typeface="宋体" panose="02010600030101010101" pitchFamily="2" charset="-122"/>
                <a:cs typeface="Times New Roman" panose="02020603050405020304" pitchFamily="18" charset="0"/>
              </a:rPr>
              <a:t>@Url.Action("Create", "Store")</a:t>
            </a:r>
            <a:endParaRPr lang="zh-CN" altLang="en-US" sz="2800">
              <a:solidFill>
                <a:srgbClr val="00B050"/>
              </a:solidFill>
              <a:ea typeface="宋体" panose="02010600030101010101" pitchFamily="2" charset="-122"/>
              <a:cs typeface="Times New Roman" panose="02020603050405020304" pitchFamily="18" charset="0"/>
            </a:endParaRPr>
          </a:p>
          <a:p>
            <a:r>
              <a:rPr lang="zh-CN" altLang="en-US" sz="2800">
                <a:ea typeface="宋体" panose="02010600030101010101" pitchFamily="2" charset="-122"/>
                <a:cs typeface="Times New Roman" panose="02020603050405020304" pitchFamily="18" charset="0"/>
              </a:rPr>
              <a:t>以下示例得到指定</a:t>
            </a:r>
            <a:r>
              <a:rPr lang="en-US" altLang="zh-CN" sz="2800">
                <a:ea typeface="宋体" panose="02010600030101010101" pitchFamily="2" charset="-122"/>
                <a:cs typeface="Times New Roman" panose="02020603050405020304" pitchFamily="18" charset="0"/>
              </a:rPr>
              <a:t>Controller</a:t>
            </a:r>
            <a:r>
              <a:rPr lang="zh-CN" altLang="en-US" sz="2800">
                <a:ea typeface="宋体" panose="02010600030101010101" pitchFamily="2" charset="-122"/>
                <a:cs typeface="Times New Roman" panose="02020603050405020304" pitchFamily="18" charset="0"/>
              </a:rPr>
              <a:t>中指定</a:t>
            </a:r>
            <a:r>
              <a:rPr lang="en-US" altLang="zh-CN" sz="2800">
                <a:ea typeface="宋体" panose="02010600030101010101" pitchFamily="2" charset="-122"/>
                <a:cs typeface="Times New Roman" panose="02020603050405020304" pitchFamily="18" charset="0"/>
              </a:rPr>
              <a:t>Action</a:t>
            </a:r>
            <a:r>
              <a:rPr lang="zh-CN" altLang="en-US" sz="2800">
                <a:ea typeface="宋体" panose="02010600030101010101" pitchFamily="2" charset="-122"/>
                <a:cs typeface="Times New Roman" panose="02020603050405020304" pitchFamily="18" charset="0"/>
              </a:rPr>
              <a:t>并同时输入参数</a:t>
            </a:r>
            <a:r>
              <a:rPr lang="en-US" altLang="zh-CN" sz="2800">
                <a:ea typeface="宋体" panose="02010600030101010101" pitchFamily="2" charset="-122"/>
                <a:cs typeface="Times New Roman" panose="02020603050405020304" pitchFamily="18" charset="0"/>
              </a:rPr>
              <a:t>id=3</a:t>
            </a:r>
            <a:r>
              <a:rPr lang="zh-CN" altLang="en-US" sz="2800">
                <a:ea typeface="宋体" panose="02010600030101010101" pitchFamily="2" charset="-122"/>
                <a:cs typeface="Times New Roman" panose="02020603050405020304" pitchFamily="18" charset="0"/>
              </a:rPr>
              <a:t>的</a:t>
            </a:r>
            <a:r>
              <a:rPr lang="en-US" altLang="zh-CN" sz="2800">
                <a:ea typeface="宋体" panose="02010600030101010101" pitchFamily="2" charset="-122"/>
                <a:cs typeface="Times New Roman" panose="02020603050405020304" pitchFamily="18" charset="0"/>
              </a:rPr>
              <a:t>URL</a:t>
            </a:r>
            <a:r>
              <a:rPr lang="zh-CN" altLang="en-US" sz="2800">
                <a:ea typeface="宋体" panose="02010600030101010101" pitchFamily="2" charset="-122"/>
                <a:cs typeface="Times New Roman" panose="02020603050405020304" pitchFamily="18" charset="0"/>
              </a:rPr>
              <a:t>字符串</a:t>
            </a:r>
          </a:p>
          <a:p>
            <a:r>
              <a:rPr lang="en-US" altLang="zh-CN" sz="2800">
                <a:solidFill>
                  <a:srgbClr val="00B050"/>
                </a:solidFill>
                <a:ea typeface="宋体" panose="02010600030101010101" pitchFamily="2" charset="-122"/>
                <a:cs typeface="Times New Roman" panose="02020603050405020304" pitchFamily="18" charset="0"/>
              </a:rPr>
              <a:t>@Url.Action("Details", "Store", new { id = 3 })</a:t>
            </a:r>
          </a:p>
        </p:txBody>
      </p:sp>
    </p:spTree>
  </p:cSld>
  <p:clrMapOvr>
    <a:masterClrMapping/>
  </p:clrMapOvr>
  <p:transition>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pPr eaLnBrk="1" hangingPunct="1"/>
            <a:r>
              <a:rPr lang="en-US" altLang="zh-CN" sz="4000" dirty="0">
                <a:solidFill>
                  <a:schemeClr val="tx1"/>
                </a:solidFill>
                <a:latin typeface="楷体_GB2312" panose="02010609030101010101" pitchFamily="49" charset="-122"/>
                <a:ea typeface="楷体_GB2312" panose="02010609030101010101" pitchFamily="49" charset="-122"/>
              </a:rPr>
              <a:t>8.3 </a:t>
            </a:r>
            <a:r>
              <a:rPr lang="zh-CN" altLang="en-US" sz="4000" dirty="0">
                <a:solidFill>
                  <a:schemeClr val="tx1"/>
                </a:solidFill>
                <a:latin typeface="楷体_GB2312" panose="02010609030101010101" pitchFamily="49" charset="-122"/>
                <a:ea typeface="楷体_GB2312" panose="02010609030101010101" pitchFamily="49" charset="-122"/>
              </a:rPr>
              <a:t>表单和</a:t>
            </a:r>
            <a:r>
              <a:rPr lang="en-US" altLang="en-US" sz="4000" dirty="0">
                <a:solidFill>
                  <a:schemeClr val="tx1"/>
                </a:solidFill>
                <a:latin typeface="楷体_GB2312" panose="02010609030101010101" pitchFamily="49" charset="-122"/>
                <a:ea typeface="楷体_GB2312" panose="02010609030101010101" pitchFamily="49" charset="-122"/>
              </a:rPr>
              <a:t>HTML</a:t>
            </a:r>
            <a:r>
              <a:rPr lang="zh-CN" altLang="en-US" sz="4000" dirty="0">
                <a:solidFill>
                  <a:schemeClr val="tx1"/>
                </a:solidFill>
                <a:latin typeface="楷体_GB2312" panose="02010609030101010101" pitchFamily="49" charset="-122"/>
                <a:ea typeface="楷体_GB2312" panose="02010609030101010101" pitchFamily="49" charset="-122"/>
              </a:rPr>
              <a:t>辅助方法</a:t>
            </a:r>
            <a:endParaRPr lang="en-US" altLang="zh-CN" sz="4000" dirty="0">
              <a:solidFill>
                <a:schemeClr val="tx1"/>
              </a:solidFill>
              <a:latin typeface="楷体_GB2312" panose="02010609030101010101" pitchFamily="49" charset="-122"/>
              <a:ea typeface="楷体_GB2312" panose="02010609030101010101" pitchFamily="49" charset="-122"/>
            </a:endParaRPr>
          </a:p>
        </p:txBody>
      </p:sp>
      <p:sp>
        <p:nvSpPr>
          <p:cNvPr id="46083"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F9E025B4-DA40-4431-81DD-181CB24A902F}" type="slidenum">
              <a:rPr lang="de-DE" altLang="zh-CN" dirty="0" smtClean="0">
                <a:solidFill>
                  <a:schemeClr val="tx2"/>
                </a:solidFill>
                <a:latin typeface="楷体_GB2312" panose="02010609030101010101" pitchFamily="49" charset="-122"/>
              </a:rPr>
              <a:pPr/>
              <a:t>31</a:t>
            </a:fld>
            <a:r>
              <a:rPr lang="zh-CN" altLang="de-DE" dirty="0">
                <a:solidFill>
                  <a:schemeClr val="tx2"/>
                </a:solidFill>
                <a:latin typeface="楷体_GB2312" panose="02010609030101010101" pitchFamily="49" charset="-122"/>
              </a:rPr>
              <a:t>页</a:t>
            </a:r>
          </a:p>
        </p:txBody>
      </p:sp>
      <p:sp>
        <p:nvSpPr>
          <p:cNvPr id="46084" name="矩形 2"/>
          <p:cNvSpPr>
            <a:spLocks noChangeArrowheads="1"/>
          </p:cNvSpPr>
          <p:nvPr/>
        </p:nvSpPr>
        <p:spPr bwMode="auto">
          <a:xfrm>
            <a:off x="403225" y="1465263"/>
            <a:ext cx="8431213" cy="237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r>
              <a:rPr lang="en-US" altLang="en-US" sz="3600" b="1">
                <a:latin typeface="Times New Roman" panose="02020603050405020304" pitchFamily="18" charset="0"/>
                <a:ea typeface="宋体" panose="02010600030101010101" pitchFamily="2" charset="-122"/>
                <a:cs typeface="Times New Roman" panose="02020603050405020304" pitchFamily="18" charset="0"/>
              </a:rPr>
              <a:t>URL</a:t>
            </a:r>
            <a:r>
              <a:rPr lang="zh-CN" altLang="en-US" sz="3600" b="1">
                <a:latin typeface="Times New Roman" panose="02020603050405020304" pitchFamily="18" charset="0"/>
                <a:ea typeface="宋体" panose="02010600030101010101" pitchFamily="2" charset="-122"/>
                <a:cs typeface="Times New Roman" panose="02020603050405020304" pitchFamily="18" charset="0"/>
              </a:rPr>
              <a:t>辅助方法：</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endParaRPr lang="en-US" sz="2800">
              <a:solidFill>
                <a:srgbClr val="C00000"/>
              </a:solidFill>
              <a:ea typeface="宋体" panose="02010600030101010101" pitchFamily="2" charset="-122"/>
              <a:cs typeface="Times New Roman" panose="02020603050405020304" pitchFamily="18" charset="0"/>
            </a:endParaRPr>
          </a:p>
          <a:p>
            <a:r>
              <a:rPr lang="en-US" altLang="zh-CN" sz="2800">
                <a:solidFill>
                  <a:srgbClr val="C00000"/>
                </a:solidFill>
                <a:ea typeface="宋体" panose="02010600030101010101" pitchFamily="2" charset="-122"/>
                <a:cs typeface="Times New Roman" panose="02020603050405020304" pitchFamily="18" charset="0"/>
              </a:rPr>
              <a:t>RouteUrl</a:t>
            </a:r>
            <a:r>
              <a:rPr lang="zh-CN" altLang="en-US" sz="2800">
                <a:ea typeface="宋体" panose="02010600030101010101" pitchFamily="2" charset="-122"/>
                <a:cs typeface="Times New Roman" panose="02020603050405020304" pitchFamily="18" charset="0"/>
              </a:rPr>
              <a:t>辅助方法与</a:t>
            </a:r>
            <a:r>
              <a:rPr lang="en-US" altLang="zh-CN" sz="2800">
                <a:ea typeface="宋体" panose="02010600030101010101" pitchFamily="2" charset="-122"/>
                <a:cs typeface="Times New Roman" panose="02020603050405020304" pitchFamily="18" charset="0"/>
              </a:rPr>
              <a:t>Action</a:t>
            </a:r>
            <a:r>
              <a:rPr lang="zh-CN" altLang="en-US" sz="2800">
                <a:ea typeface="宋体" panose="02010600030101010101" pitchFamily="2" charset="-122"/>
                <a:cs typeface="Times New Roman" panose="02020603050405020304" pitchFamily="18" charset="0"/>
              </a:rPr>
              <a:t>方法遵循同样的使用模式，但与</a:t>
            </a:r>
            <a:r>
              <a:rPr lang="en-US" altLang="zh-CN" sz="2800">
                <a:ea typeface="宋体" panose="02010600030101010101" pitchFamily="2" charset="-122"/>
                <a:cs typeface="Times New Roman" panose="02020603050405020304" pitchFamily="18" charset="0"/>
              </a:rPr>
              <a:t>RouteLink</a:t>
            </a:r>
            <a:r>
              <a:rPr lang="zh-CN" altLang="en-US" sz="2800">
                <a:ea typeface="宋体" panose="02010600030101010101" pitchFamily="2" charset="-122"/>
                <a:cs typeface="Times New Roman" panose="02020603050405020304" pitchFamily="18" charset="0"/>
              </a:rPr>
              <a:t>一样，接收的是路由信息而不是直接的</a:t>
            </a:r>
            <a:r>
              <a:rPr lang="en-US" altLang="zh-CN" sz="2800">
                <a:ea typeface="宋体" panose="02010600030101010101" pitchFamily="2" charset="-122"/>
                <a:cs typeface="Times New Roman" panose="02020603050405020304" pitchFamily="18" charset="0"/>
              </a:rPr>
              <a:t>Controller</a:t>
            </a:r>
            <a:r>
              <a:rPr lang="zh-CN" altLang="en-US" sz="2800">
                <a:ea typeface="宋体" panose="02010600030101010101" pitchFamily="2" charset="-122"/>
                <a:cs typeface="Times New Roman" panose="02020603050405020304" pitchFamily="18" charset="0"/>
              </a:rPr>
              <a:t>及</a:t>
            </a:r>
            <a:r>
              <a:rPr lang="en-US" altLang="zh-CN" sz="2800">
                <a:ea typeface="宋体" panose="02010600030101010101" pitchFamily="2" charset="-122"/>
                <a:cs typeface="Times New Roman" panose="02020603050405020304" pitchFamily="18" charset="0"/>
              </a:rPr>
              <a:t>Action</a:t>
            </a:r>
            <a:r>
              <a:rPr lang="zh-CN" altLang="en-US" sz="2800">
                <a:ea typeface="宋体" panose="02010600030101010101" pitchFamily="2" charset="-122"/>
                <a:cs typeface="Times New Roman" panose="02020603050405020304" pitchFamily="18" charset="0"/>
              </a:rPr>
              <a:t>的名称。</a:t>
            </a:r>
            <a:endParaRPr lang="en-US" sz="2800">
              <a:solidFill>
                <a:srgbClr val="00B050"/>
              </a:solidFill>
              <a:ea typeface="宋体" panose="02010600030101010101" pitchFamily="2" charset="-122"/>
              <a:cs typeface="Times New Roman" panose="02020603050405020304" pitchFamily="18" charset="0"/>
            </a:endParaRPr>
          </a:p>
        </p:txBody>
      </p:sp>
    </p:spTree>
  </p:cSld>
  <p:clrMapOvr>
    <a:masterClrMapping/>
  </p:clrMapOvr>
  <p:transition>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pPr eaLnBrk="1" hangingPunct="1"/>
            <a:r>
              <a:rPr lang="en-US" altLang="zh-CN" sz="4000" dirty="0">
                <a:solidFill>
                  <a:schemeClr val="tx1"/>
                </a:solidFill>
                <a:latin typeface="楷体_GB2312" panose="02010609030101010101" pitchFamily="49" charset="-122"/>
                <a:ea typeface="楷体_GB2312" panose="02010609030101010101" pitchFamily="49" charset="-122"/>
              </a:rPr>
              <a:t>8.3 </a:t>
            </a:r>
            <a:r>
              <a:rPr lang="zh-CN" altLang="en-US" sz="4000" dirty="0">
                <a:solidFill>
                  <a:schemeClr val="tx1"/>
                </a:solidFill>
                <a:latin typeface="楷体_GB2312" panose="02010609030101010101" pitchFamily="49" charset="-122"/>
                <a:ea typeface="楷体_GB2312" panose="02010609030101010101" pitchFamily="49" charset="-122"/>
              </a:rPr>
              <a:t>表单和</a:t>
            </a:r>
            <a:r>
              <a:rPr lang="en-US" altLang="en-US" sz="4000" dirty="0">
                <a:solidFill>
                  <a:schemeClr val="tx1"/>
                </a:solidFill>
                <a:latin typeface="楷体_GB2312" panose="02010609030101010101" pitchFamily="49" charset="-122"/>
                <a:ea typeface="楷体_GB2312" panose="02010609030101010101" pitchFamily="49" charset="-122"/>
              </a:rPr>
              <a:t>HTML</a:t>
            </a:r>
            <a:r>
              <a:rPr lang="zh-CN" altLang="en-US" sz="4000" dirty="0">
                <a:solidFill>
                  <a:schemeClr val="tx1"/>
                </a:solidFill>
                <a:latin typeface="楷体_GB2312" panose="02010609030101010101" pitchFamily="49" charset="-122"/>
                <a:ea typeface="楷体_GB2312" panose="02010609030101010101" pitchFamily="49" charset="-122"/>
              </a:rPr>
              <a:t>辅助方法</a:t>
            </a:r>
            <a:endParaRPr lang="en-US" altLang="zh-CN" sz="4000" dirty="0">
              <a:solidFill>
                <a:schemeClr val="tx1"/>
              </a:solidFill>
              <a:latin typeface="楷体_GB2312" panose="02010609030101010101" pitchFamily="49" charset="-122"/>
              <a:ea typeface="楷体_GB2312" panose="02010609030101010101" pitchFamily="49" charset="-122"/>
            </a:endParaRPr>
          </a:p>
        </p:txBody>
      </p:sp>
      <p:sp>
        <p:nvSpPr>
          <p:cNvPr id="47107"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D8A9679A-0927-4442-ABF6-CFDC1A27CC14}" type="slidenum">
              <a:rPr lang="de-DE" altLang="zh-CN" dirty="0" smtClean="0">
                <a:solidFill>
                  <a:schemeClr val="tx2"/>
                </a:solidFill>
                <a:latin typeface="楷体_GB2312" panose="02010609030101010101" pitchFamily="49" charset="-122"/>
              </a:rPr>
              <a:pPr/>
              <a:t>32</a:t>
            </a:fld>
            <a:r>
              <a:rPr lang="zh-CN" altLang="de-DE" dirty="0">
                <a:solidFill>
                  <a:schemeClr val="tx2"/>
                </a:solidFill>
                <a:latin typeface="楷体_GB2312" panose="02010609030101010101" pitchFamily="49" charset="-122"/>
              </a:rPr>
              <a:t>页</a:t>
            </a:r>
          </a:p>
        </p:txBody>
      </p:sp>
      <p:sp>
        <p:nvSpPr>
          <p:cNvPr id="47108" name="矩形 2"/>
          <p:cNvSpPr>
            <a:spLocks noChangeArrowheads="1"/>
          </p:cNvSpPr>
          <p:nvPr/>
        </p:nvSpPr>
        <p:spPr bwMode="auto">
          <a:xfrm>
            <a:off x="403225" y="1465263"/>
            <a:ext cx="8431213" cy="280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r>
              <a:rPr lang="en-US" altLang="en-US" sz="3600" b="1">
                <a:latin typeface="Times New Roman" panose="02020603050405020304" pitchFamily="18" charset="0"/>
                <a:ea typeface="宋体" panose="02010600030101010101" pitchFamily="2" charset="-122"/>
                <a:cs typeface="Times New Roman" panose="02020603050405020304" pitchFamily="18" charset="0"/>
              </a:rPr>
              <a:t>URL</a:t>
            </a:r>
            <a:r>
              <a:rPr lang="zh-CN" altLang="en-US" sz="3600" b="1">
                <a:latin typeface="Times New Roman" panose="02020603050405020304" pitchFamily="18" charset="0"/>
                <a:ea typeface="宋体" panose="02010600030101010101" pitchFamily="2" charset="-122"/>
                <a:cs typeface="Times New Roman" panose="02020603050405020304" pitchFamily="18" charset="0"/>
              </a:rPr>
              <a:t>辅助方法：</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endParaRPr lang="en-US" sz="2800">
              <a:solidFill>
                <a:srgbClr val="C00000"/>
              </a:solidFill>
              <a:ea typeface="宋体" panose="02010600030101010101" pitchFamily="2" charset="-122"/>
              <a:cs typeface="Times New Roman" panose="02020603050405020304" pitchFamily="18" charset="0"/>
            </a:endParaRPr>
          </a:p>
          <a:p>
            <a:r>
              <a:rPr lang="en-US" altLang="zh-CN" sz="2800">
                <a:solidFill>
                  <a:srgbClr val="C00000"/>
                </a:solidFill>
                <a:ea typeface="宋体" panose="02010600030101010101" pitchFamily="2" charset="-122"/>
                <a:cs typeface="Times New Roman" panose="02020603050405020304" pitchFamily="18" charset="0"/>
              </a:rPr>
              <a:t>Content</a:t>
            </a:r>
            <a:r>
              <a:rPr lang="zh-CN" altLang="en-US" sz="2800">
                <a:ea typeface="宋体" panose="02010600030101010101" pitchFamily="2" charset="-122"/>
                <a:cs typeface="Times New Roman" panose="02020603050405020304" pitchFamily="18" charset="0"/>
              </a:rPr>
              <a:t>辅助方法特别有用，因为可以将应用程序的相对路径转换成绝对路径，在需要确保路径在随着程序部署及其它原因影响下仍必须得到正常路径的情况即可使用此方法。</a:t>
            </a:r>
            <a:endParaRPr lang="en-US" altLang="zh-CN" sz="2800">
              <a:ea typeface="宋体" panose="02010600030101010101" pitchFamily="2" charset="-122"/>
              <a:cs typeface="Times New Roman" panose="02020603050405020304" pitchFamily="18" charset="0"/>
            </a:endParaRPr>
          </a:p>
        </p:txBody>
      </p:sp>
      <p:sp>
        <p:nvSpPr>
          <p:cNvPr id="5" name="矩形 2"/>
          <p:cNvSpPr>
            <a:spLocks noChangeArrowheads="1"/>
          </p:cNvSpPr>
          <p:nvPr/>
        </p:nvSpPr>
        <p:spPr bwMode="auto">
          <a:xfrm>
            <a:off x="0" y="1277938"/>
            <a:ext cx="8955088" cy="3109912"/>
          </a:xfrm>
          <a:prstGeom prst="rect">
            <a:avLst/>
          </a:prstGeom>
          <a:solidFill>
            <a:schemeClr val="bg1">
              <a:lumMod val="85000"/>
            </a:schemeClr>
          </a:solidFill>
          <a:ln w="9525">
            <a:noFill/>
            <a:miter lim="800000"/>
          </a:ln>
        </p:spPr>
        <p:txBody>
          <a:bodyPr>
            <a:spAutoFit/>
          </a:bodyPr>
          <a:lstStyle/>
          <a:p>
            <a:pPr>
              <a:defRPr/>
            </a:pPr>
            <a:r>
              <a:rPr lang="zh-CN" altLang="en-US" sz="2800" dirty="0">
                <a:ea typeface="宋体" panose="02010600030101010101" pitchFamily="2" charset="-122"/>
              </a:rPr>
              <a:t>为引入</a:t>
            </a:r>
            <a:r>
              <a:rPr lang="en-US" altLang="zh-CN" sz="2800" dirty="0">
                <a:ea typeface="宋体" panose="02010600030101010101" pitchFamily="2" charset="-122"/>
              </a:rPr>
              <a:t>JS</a:t>
            </a:r>
            <a:r>
              <a:rPr lang="zh-CN" altLang="en-US" sz="2800" dirty="0">
                <a:ea typeface="宋体" panose="02010600030101010101" pitchFamily="2" charset="-122"/>
              </a:rPr>
              <a:t>文件时能得到正常的文件</a:t>
            </a:r>
            <a:r>
              <a:rPr lang="en-US" altLang="zh-CN" sz="2800" dirty="0">
                <a:ea typeface="宋体" panose="02010600030101010101" pitchFamily="2" charset="-122"/>
              </a:rPr>
              <a:t>URL</a:t>
            </a:r>
            <a:r>
              <a:rPr lang="zh-CN" altLang="en-US" sz="2800" dirty="0">
                <a:ea typeface="宋体" panose="02010600030101010101" pitchFamily="2" charset="-122"/>
              </a:rPr>
              <a:t>，使用代码：</a:t>
            </a:r>
          </a:p>
          <a:p>
            <a:pPr>
              <a:defRPr/>
            </a:pPr>
            <a:r>
              <a:rPr lang="en-US" altLang="zh-CN" sz="2800" dirty="0">
                <a:ea typeface="宋体" panose="02010600030101010101" pitchFamily="2" charset="-122"/>
              </a:rPr>
              <a:t>&lt;script </a:t>
            </a:r>
            <a:r>
              <a:rPr lang="en-US" altLang="zh-CN" sz="2800" dirty="0" err="1">
                <a:ea typeface="宋体" panose="02010600030101010101" pitchFamily="2" charset="-122"/>
              </a:rPr>
              <a:t>src</a:t>
            </a:r>
            <a:r>
              <a:rPr lang="en-US" altLang="zh-CN" sz="2800" dirty="0">
                <a:ea typeface="宋体" panose="02010600030101010101" pitchFamily="2" charset="-122"/>
              </a:rPr>
              <a:t>="</a:t>
            </a:r>
            <a:r>
              <a:rPr lang="en-US" altLang="zh-CN" sz="2800" dirty="0">
                <a:solidFill>
                  <a:srgbClr val="00B050"/>
                </a:solidFill>
                <a:ea typeface="宋体" panose="02010600030101010101" pitchFamily="2" charset="-122"/>
              </a:rPr>
              <a:t>@</a:t>
            </a:r>
            <a:r>
              <a:rPr lang="en-US" altLang="zh-CN" sz="2800" dirty="0" err="1">
                <a:solidFill>
                  <a:srgbClr val="00B050"/>
                </a:solidFill>
                <a:ea typeface="宋体" panose="02010600030101010101" pitchFamily="2" charset="-122"/>
              </a:rPr>
              <a:t>Url.Content</a:t>
            </a:r>
            <a:r>
              <a:rPr lang="en-US" altLang="zh-CN" sz="2800" dirty="0">
                <a:ea typeface="宋体" panose="02010600030101010101" pitchFamily="2" charset="-122"/>
              </a:rPr>
              <a:t>("~/Scripts/</a:t>
            </a:r>
            <a:r>
              <a:rPr lang="en-US" altLang="zh-CN" sz="2800" dirty="0" err="1">
                <a:ea typeface="宋体" panose="02010600030101010101" pitchFamily="2" charset="-122"/>
              </a:rPr>
              <a:t>jquery.validate.min.js</a:t>
            </a:r>
            <a:r>
              <a:rPr lang="en-US" altLang="zh-CN" sz="2800" dirty="0">
                <a:ea typeface="宋体" panose="02010600030101010101" pitchFamily="2" charset="-122"/>
              </a:rPr>
              <a:t>")" type = "text/</a:t>
            </a:r>
            <a:r>
              <a:rPr lang="en-US" altLang="zh-CN" sz="2800" dirty="0" err="1">
                <a:ea typeface="宋体" panose="02010600030101010101" pitchFamily="2" charset="-122"/>
              </a:rPr>
              <a:t>javascript</a:t>
            </a:r>
            <a:r>
              <a:rPr lang="en-US" altLang="zh-CN" sz="2800" dirty="0">
                <a:ea typeface="宋体" panose="02010600030101010101" pitchFamily="2" charset="-122"/>
              </a:rPr>
              <a:t>" &gt; &lt;/script&gt;</a:t>
            </a:r>
            <a:endParaRPr lang="zh-CN" altLang="en-US" sz="2800" dirty="0">
              <a:ea typeface="宋体" panose="02010600030101010101" pitchFamily="2" charset="-122"/>
            </a:endParaRPr>
          </a:p>
          <a:p>
            <a:pPr>
              <a:defRPr/>
            </a:pPr>
            <a:r>
              <a:rPr lang="en-US" altLang="zh-CN" sz="2800" dirty="0">
                <a:ea typeface="宋体" panose="02010600030101010101" pitchFamily="2" charset="-122"/>
              </a:rPr>
              <a:t>&lt;script </a:t>
            </a:r>
            <a:r>
              <a:rPr lang="en-US" altLang="zh-CN" sz="2800" dirty="0" err="1">
                <a:ea typeface="宋体" panose="02010600030101010101" pitchFamily="2" charset="-122"/>
              </a:rPr>
              <a:t>src</a:t>
            </a:r>
            <a:r>
              <a:rPr lang="en-US" altLang="zh-CN" sz="2800" dirty="0">
                <a:ea typeface="宋体" panose="02010600030101010101" pitchFamily="2" charset="-122"/>
              </a:rPr>
              <a:t>="</a:t>
            </a:r>
            <a:r>
              <a:rPr lang="en-US" altLang="zh-CN" sz="2800" dirty="0">
                <a:solidFill>
                  <a:srgbClr val="00B050"/>
                </a:solidFill>
                <a:ea typeface="宋体" panose="02010600030101010101" pitchFamily="2" charset="-122"/>
              </a:rPr>
              <a:t>@</a:t>
            </a:r>
            <a:r>
              <a:rPr lang="en-US" altLang="zh-CN" sz="2800" dirty="0" err="1">
                <a:solidFill>
                  <a:srgbClr val="00B050"/>
                </a:solidFill>
                <a:ea typeface="宋体" panose="02010600030101010101" pitchFamily="2" charset="-122"/>
              </a:rPr>
              <a:t>Url.Content</a:t>
            </a:r>
            <a:r>
              <a:rPr lang="en-US" altLang="zh-CN" sz="2800" dirty="0">
                <a:ea typeface="宋体" panose="02010600030101010101" pitchFamily="2" charset="-122"/>
              </a:rPr>
              <a:t>("~/Scripts/</a:t>
            </a:r>
            <a:r>
              <a:rPr lang="en-US" altLang="zh-CN" sz="2800" dirty="0" err="1">
                <a:ea typeface="宋体" panose="02010600030101010101" pitchFamily="2" charset="-122"/>
              </a:rPr>
              <a:t>jquery.validate.unobtrusive.min.js</a:t>
            </a:r>
            <a:r>
              <a:rPr lang="en-US" altLang="zh-CN" sz="2800" dirty="0">
                <a:ea typeface="宋体" panose="02010600030101010101" pitchFamily="2" charset="-122"/>
              </a:rPr>
              <a:t>")" type= "text/</a:t>
            </a:r>
            <a:r>
              <a:rPr lang="en-US" altLang="zh-CN" sz="2800" dirty="0" err="1">
                <a:ea typeface="宋体" panose="02010600030101010101" pitchFamily="2" charset="-122"/>
              </a:rPr>
              <a:t>javascript</a:t>
            </a:r>
            <a:r>
              <a:rPr lang="en-US" altLang="zh-CN" sz="2800" dirty="0">
                <a:ea typeface="宋体" panose="02010600030101010101" pitchFamily="2" charset="-122"/>
              </a:rPr>
              <a:t>" &gt;  &lt;/script&gt;</a:t>
            </a:r>
            <a:endParaRPr lang="en-US" altLang="zh-CN" sz="2800" dirty="0">
              <a:solidFill>
                <a:srgbClr val="00B050"/>
              </a:solidFill>
              <a:ea typeface="宋体" panose="02010600030101010101" pitchFamily="2" charset="-122"/>
            </a:endParaRPr>
          </a:p>
        </p:txBody>
      </p:sp>
      <p:sp>
        <p:nvSpPr>
          <p:cNvPr id="7" name="矩形 2"/>
          <p:cNvSpPr>
            <a:spLocks noChangeArrowheads="1"/>
          </p:cNvSpPr>
          <p:nvPr/>
        </p:nvSpPr>
        <p:spPr bwMode="auto">
          <a:xfrm>
            <a:off x="336550" y="4530725"/>
            <a:ext cx="8794750" cy="2246313"/>
          </a:xfrm>
          <a:prstGeom prst="rect">
            <a:avLst/>
          </a:prstGeom>
          <a:solidFill>
            <a:schemeClr val="bg1">
              <a:lumMod val="75000"/>
            </a:schemeClr>
          </a:solidFill>
          <a:ln w="9525">
            <a:noFill/>
            <a:miter lim="800000"/>
          </a:ln>
        </p:spPr>
        <p:txBody>
          <a:bodyPr>
            <a:spAutoFit/>
          </a:bodyPr>
          <a:lstStyle/>
          <a:p>
            <a:pPr>
              <a:defRPr/>
            </a:pPr>
            <a:r>
              <a:rPr lang="zh-CN" altLang="en-US" sz="2800" dirty="0">
                <a:ea typeface="宋体" panose="02010600030101010101" pitchFamily="2" charset="-122"/>
              </a:rPr>
              <a:t>传递给</a:t>
            </a:r>
            <a:r>
              <a:rPr lang="en-US" altLang="zh-CN" sz="2800" dirty="0">
                <a:ea typeface="宋体" panose="02010600030101010101" pitchFamily="2" charset="-122"/>
              </a:rPr>
              <a:t>Content</a:t>
            </a:r>
            <a:r>
              <a:rPr lang="zh-CN" altLang="en-US" sz="2800" dirty="0">
                <a:ea typeface="宋体" panose="02010600030101010101" pitchFamily="2" charset="-122"/>
              </a:rPr>
              <a:t>方法的字符串使用了“</a:t>
            </a:r>
            <a:r>
              <a:rPr lang="en-US" altLang="zh-CN" sz="2800" dirty="0">
                <a:solidFill>
                  <a:srgbClr val="C00000"/>
                </a:solidFill>
                <a:ea typeface="宋体" panose="02010600030101010101" pitchFamily="2" charset="-122"/>
              </a:rPr>
              <a:t>~</a:t>
            </a:r>
            <a:r>
              <a:rPr lang="zh-CN" altLang="en-US" sz="2800" dirty="0">
                <a:ea typeface="宋体" panose="02010600030101010101" pitchFamily="2" charset="-122"/>
              </a:rPr>
              <a:t>”作为起始字符串，以此从应用程序的根目录开始计算文件路径，则不论应用程序部署的实际位置都能得到正确的文件路径。如果不加“</a:t>
            </a:r>
            <a:r>
              <a:rPr lang="en-US" altLang="zh-CN" sz="2800" dirty="0">
                <a:solidFill>
                  <a:srgbClr val="C00000"/>
                </a:solidFill>
                <a:ea typeface="宋体" panose="02010600030101010101" pitchFamily="2" charset="-122"/>
              </a:rPr>
              <a:t>~</a:t>
            </a:r>
            <a:r>
              <a:rPr lang="zh-CN" altLang="en-US" sz="2800" dirty="0">
                <a:ea typeface="宋体" panose="02010600030101010101" pitchFamily="2" charset="-122"/>
              </a:rPr>
              <a:t>”则当应用程序不是部署在服务器根目标时，生成的文件路径可能不正确。</a:t>
            </a:r>
            <a:endParaRPr lang="en-US" sz="2800" dirty="0"/>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pPr eaLnBrk="1" hangingPunct="1"/>
            <a:r>
              <a:rPr lang="en-US" altLang="zh-CN" sz="4000" dirty="0">
                <a:solidFill>
                  <a:schemeClr val="tx1"/>
                </a:solidFill>
                <a:latin typeface="楷体_GB2312" panose="02010609030101010101" pitchFamily="49" charset="-122"/>
                <a:ea typeface="楷体_GB2312" panose="02010609030101010101" pitchFamily="49" charset="-122"/>
              </a:rPr>
              <a:t>8.3 </a:t>
            </a:r>
            <a:r>
              <a:rPr lang="zh-CN" altLang="en-US" sz="4000" dirty="0">
                <a:solidFill>
                  <a:schemeClr val="tx1"/>
                </a:solidFill>
                <a:latin typeface="楷体_GB2312" panose="02010609030101010101" pitchFamily="49" charset="-122"/>
                <a:ea typeface="楷体_GB2312" panose="02010609030101010101" pitchFamily="49" charset="-122"/>
              </a:rPr>
              <a:t>表单和</a:t>
            </a:r>
            <a:r>
              <a:rPr lang="en-US" altLang="en-US" sz="4000" dirty="0">
                <a:solidFill>
                  <a:schemeClr val="tx1"/>
                </a:solidFill>
                <a:latin typeface="楷体_GB2312" panose="02010609030101010101" pitchFamily="49" charset="-122"/>
                <a:ea typeface="楷体_GB2312" panose="02010609030101010101" pitchFamily="49" charset="-122"/>
              </a:rPr>
              <a:t>HTML</a:t>
            </a:r>
            <a:r>
              <a:rPr lang="zh-CN" altLang="en-US" sz="4000" dirty="0">
                <a:solidFill>
                  <a:schemeClr val="tx1"/>
                </a:solidFill>
                <a:latin typeface="楷体_GB2312" panose="02010609030101010101" pitchFamily="49" charset="-122"/>
                <a:ea typeface="楷体_GB2312" panose="02010609030101010101" pitchFamily="49" charset="-122"/>
              </a:rPr>
              <a:t>辅助方法</a:t>
            </a:r>
            <a:endParaRPr lang="en-US" altLang="zh-CN" sz="4000" dirty="0">
              <a:solidFill>
                <a:schemeClr val="tx1"/>
              </a:solidFill>
              <a:latin typeface="楷体_GB2312" panose="02010609030101010101" pitchFamily="49" charset="-122"/>
              <a:ea typeface="楷体_GB2312" panose="02010609030101010101" pitchFamily="49" charset="-122"/>
            </a:endParaRPr>
          </a:p>
        </p:txBody>
      </p:sp>
      <p:sp>
        <p:nvSpPr>
          <p:cNvPr id="48131"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42C4C988-0622-4FE3-8F34-EA6661B70EE7}" type="slidenum">
              <a:rPr lang="de-DE" altLang="zh-CN" dirty="0" smtClean="0">
                <a:solidFill>
                  <a:schemeClr val="tx2"/>
                </a:solidFill>
                <a:latin typeface="楷体_GB2312" panose="02010609030101010101" pitchFamily="49" charset="-122"/>
              </a:rPr>
              <a:pPr/>
              <a:t>33</a:t>
            </a:fld>
            <a:r>
              <a:rPr lang="zh-CN" altLang="de-DE" dirty="0">
                <a:solidFill>
                  <a:schemeClr val="tx2"/>
                </a:solidFill>
                <a:latin typeface="楷体_GB2312" panose="02010609030101010101" pitchFamily="49" charset="-122"/>
              </a:rPr>
              <a:t>页</a:t>
            </a:r>
          </a:p>
        </p:txBody>
      </p:sp>
      <p:sp>
        <p:nvSpPr>
          <p:cNvPr id="48132" name="矩形 2"/>
          <p:cNvSpPr>
            <a:spLocks noChangeArrowheads="1"/>
          </p:cNvSpPr>
          <p:nvPr/>
        </p:nvSpPr>
        <p:spPr bwMode="auto">
          <a:xfrm>
            <a:off x="403225" y="1465263"/>
            <a:ext cx="84312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r>
              <a:rPr lang="en-US" altLang="en-US" sz="3600" b="1">
                <a:latin typeface="Times New Roman" panose="02020603050405020304" pitchFamily="18" charset="0"/>
                <a:ea typeface="宋体" panose="02010600030101010101" pitchFamily="2" charset="-122"/>
                <a:cs typeface="Times New Roman" panose="02020603050405020304" pitchFamily="18" charset="0"/>
              </a:rPr>
              <a:t>Partial</a:t>
            </a:r>
            <a:r>
              <a:rPr lang="zh-CN" altLang="en-US" sz="3600" b="1">
                <a:latin typeface="Times New Roman" panose="02020603050405020304" pitchFamily="18" charset="0"/>
                <a:ea typeface="宋体" panose="02010600030101010101" pitchFamily="2" charset="-122"/>
                <a:cs typeface="Times New Roman" panose="02020603050405020304" pitchFamily="18" charset="0"/>
              </a:rPr>
              <a:t>和</a:t>
            </a:r>
            <a:r>
              <a:rPr lang="en-US" altLang="en-US" sz="3600" b="1">
                <a:latin typeface="Times New Roman" panose="02020603050405020304" pitchFamily="18" charset="0"/>
                <a:ea typeface="宋体" panose="02010600030101010101" pitchFamily="2" charset="-122"/>
                <a:cs typeface="Times New Roman" panose="02020603050405020304" pitchFamily="18" charset="0"/>
              </a:rPr>
              <a:t>RenderPartial</a:t>
            </a:r>
            <a:r>
              <a:rPr lang="zh-CN" altLang="en-US" sz="3600" b="1">
                <a:latin typeface="Times New Roman" panose="02020603050405020304" pitchFamily="18" charset="0"/>
                <a:ea typeface="宋体" panose="02010600030101010101" pitchFamily="2" charset="-122"/>
                <a:cs typeface="Times New Roman" panose="02020603050405020304" pitchFamily="18" charset="0"/>
              </a:rPr>
              <a:t>辅助方法：</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a:solidFill>
                  <a:srgbClr val="C00000"/>
                </a:solidFill>
                <a:ea typeface="宋体" panose="02010600030101010101" pitchFamily="2" charset="-122"/>
                <a:cs typeface="Times New Roman" panose="02020603050405020304" pitchFamily="18" charset="0"/>
              </a:rPr>
              <a:t>Partial</a:t>
            </a:r>
            <a:r>
              <a:rPr lang="zh-CN" altLang="en-US" sz="2800">
                <a:ea typeface="宋体" panose="02010600030101010101" pitchFamily="2" charset="-122"/>
                <a:cs typeface="Times New Roman" panose="02020603050405020304" pitchFamily="18" charset="0"/>
              </a:rPr>
              <a:t>辅助方法用于将分部视图渲染成字符串。</a:t>
            </a:r>
            <a:r>
              <a:rPr lang="en-US" altLang="zh-CN" sz="2800">
                <a:ea typeface="宋体" panose="02010600030101010101" pitchFamily="2" charset="-122"/>
                <a:cs typeface="Times New Roman" panose="02020603050405020304" pitchFamily="18" charset="0"/>
              </a:rPr>
              <a:t>Partial</a:t>
            </a:r>
            <a:r>
              <a:rPr lang="zh-CN" altLang="en-US" sz="2800">
                <a:ea typeface="宋体" panose="02010600030101010101" pitchFamily="2" charset="-122"/>
                <a:cs typeface="Times New Roman" panose="02020603050405020304" pitchFamily="18" charset="0"/>
              </a:rPr>
              <a:t>方法有</a:t>
            </a:r>
            <a:r>
              <a:rPr lang="en-US" altLang="zh-CN" sz="2800">
                <a:ea typeface="宋体" panose="02010600030101010101" pitchFamily="2" charset="-122"/>
                <a:cs typeface="Times New Roman" panose="02020603050405020304" pitchFamily="18" charset="0"/>
              </a:rPr>
              <a:t>4</a:t>
            </a:r>
            <a:r>
              <a:rPr lang="zh-CN" altLang="en-US" sz="2800">
                <a:ea typeface="宋体" panose="02010600030101010101" pitchFamily="2" charset="-122"/>
                <a:cs typeface="Times New Roman" panose="02020603050405020304" pitchFamily="18" charset="0"/>
              </a:rPr>
              <a:t>个重载版本，分别为：</a:t>
            </a:r>
          </a:p>
          <a:p>
            <a:r>
              <a:rPr lang="en-US" altLang="zh-CN" sz="2800">
                <a:solidFill>
                  <a:srgbClr val="00B050"/>
                </a:solidFill>
                <a:ea typeface="宋体" panose="02010600030101010101" pitchFamily="2" charset="-122"/>
                <a:cs typeface="Times New Roman" panose="02020603050405020304" pitchFamily="18" charset="0"/>
              </a:rPr>
              <a:t>public void Partial(string partialViewName);</a:t>
            </a:r>
            <a:endParaRPr lang="zh-CN" altLang="en-US" sz="2800">
              <a:solidFill>
                <a:srgbClr val="00B050"/>
              </a:solidFill>
              <a:ea typeface="宋体" panose="02010600030101010101" pitchFamily="2" charset="-122"/>
              <a:cs typeface="Times New Roman" panose="02020603050405020304" pitchFamily="18" charset="0"/>
            </a:endParaRPr>
          </a:p>
          <a:p>
            <a:r>
              <a:rPr lang="en-US" altLang="zh-CN" sz="2800">
                <a:solidFill>
                  <a:srgbClr val="00B050"/>
                </a:solidFill>
                <a:ea typeface="宋体" panose="02010600030101010101" pitchFamily="2" charset="-122"/>
                <a:cs typeface="Times New Roman" panose="02020603050405020304" pitchFamily="18" charset="0"/>
              </a:rPr>
              <a:t>public void Partial(string partialViewName, object model);</a:t>
            </a:r>
            <a:endParaRPr lang="zh-CN" altLang="en-US" sz="2800">
              <a:solidFill>
                <a:srgbClr val="00B050"/>
              </a:solidFill>
              <a:ea typeface="宋体" panose="02010600030101010101" pitchFamily="2" charset="-122"/>
              <a:cs typeface="Times New Roman" panose="02020603050405020304" pitchFamily="18" charset="0"/>
            </a:endParaRPr>
          </a:p>
          <a:p>
            <a:r>
              <a:rPr lang="en-US" altLang="zh-CN" sz="2800">
                <a:solidFill>
                  <a:srgbClr val="00B050"/>
                </a:solidFill>
                <a:ea typeface="宋体" panose="02010600030101010101" pitchFamily="2" charset="-122"/>
                <a:cs typeface="Times New Roman" panose="02020603050405020304" pitchFamily="18" charset="0"/>
              </a:rPr>
              <a:t>public void Partial(string partialViewName, ViewDataDictionary viewData);</a:t>
            </a:r>
            <a:endParaRPr lang="zh-CN" altLang="en-US" sz="2800">
              <a:solidFill>
                <a:srgbClr val="00B050"/>
              </a:solidFill>
              <a:ea typeface="宋体" panose="02010600030101010101" pitchFamily="2" charset="-122"/>
              <a:cs typeface="Times New Roman" panose="02020603050405020304" pitchFamily="18" charset="0"/>
            </a:endParaRPr>
          </a:p>
          <a:p>
            <a:r>
              <a:rPr lang="en-US" altLang="zh-CN" sz="2800">
                <a:solidFill>
                  <a:srgbClr val="00B050"/>
                </a:solidFill>
                <a:ea typeface="宋体" panose="02010600030101010101" pitchFamily="2" charset="-122"/>
                <a:cs typeface="Times New Roman" panose="02020603050405020304" pitchFamily="18" charset="0"/>
              </a:rPr>
              <a:t>public void Partial(string partialViewName, object model, ViewDataDictionary viewData);</a:t>
            </a:r>
          </a:p>
        </p:txBody>
      </p:sp>
    </p:spTree>
  </p:cSld>
  <p:clrMapOvr>
    <a:masterClrMapping/>
  </p:clrMapOvr>
  <p:transition>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pPr eaLnBrk="1" hangingPunct="1"/>
            <a:r>
              <a:rPr lang="en-US" altLang="zh-CN" sz="4000" dirty="0">
                <a:solidFill>
                  <a:schemeClr val="tx1"/>
                </a:solidFill>
                <a:latin typeface="楷体_GB2312" panose="02010609030101010101" pitchFamily="49" charset="-122"/>
                <a:ea typeface="楷体_GB2312" panose="02010609030101010101" pitchFamily="49" charset="-122"/>
              </a:rPr>
              <a:t>8.3 </a:t>
            </a:r>
            <a:r>
              <a:rPr lang="zh-CN" altLang="en-US" sz="4000" dirty="0">
                <a:solidFill>
                  <a:schemeClr val="tx1"/>
                </a:solidFill>
                <a:latin typeface="楷体_GB2312" panose="02010609030101010101" pitchFamily="49" charset="-122"/>
                <a:ea typeface="楷体_GB2312" panose="02010609030101010101" pitchFamily="49" charset="-122"/>
              </a:rPr>
              <a:t>表单和</a:t>
            </a:r>
            <a:r>
              <a:rPr lang="en-US" altLang="en-US" sz="4000" dirty="0">
                <a:solidFill>
                  <a:schemeClr val="tx1"/>
                </a:solidFill>
                <a:latin typeface="楷体_GB2312" panose="02010609030101010101" pitchFamily="49" charset="-122"/>
                <a:ea typeface="楷体_GB2312" panose="02010609030101010101" pitchFamily="49" charset="-122"/>
              </a:rPr>
              <a:t>HTML</a:t>
            </a:r>
            <a:r>
              <a:rPr lang="zh-CN" altLang="en-US" sz="4000" dirty="0">
                <a:solidFill>
                  <a:schemeClr val="tx1"/>
                </a:solidFill>
                <a:latin typeface="楷体_GB2312" panose="02010609030101010101" pitchFamily="49" charset="-122"/>
                <a:ea typeface="楷体_GB2312" panose="02010609030101010101" pitchFamily="49" charset="-122"/>
              </a:rPr>
              <a:t>辅助方法</a:t>
            </a:r>
            <a:endParaRPr lang="en-US" altLang="zh-CN" sz="4000" dirty="0">
              <a:solidFill>
                <a:schemeClr val="tx1"/>
              </a:solidFill>
              <a:latin typeface="楷体_GB2312" panose="02010609030101010101" pitchFamily="49" charset="-122"/>
              <a:ea typeface="楷体_GB2312" panose="02010609030101010101" pitchFamily="49" charset="-122"/>
            </a:endParaRPr>
          </a:p>
        </p:txBody>
      </p:sp>
      <p:sp>
        <p:nvSpPr>
          <p:cNvPr id="49155"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D8079BF5-8F02-41D8-A760-DE9792A14EEC}" type="slidenum">
              <a:rPr lang="de-DE" altLang="zh-CN" dirty="0" smtClean="0">
                <a:solidFill>
                  <a:schemeClr val="tx2"/>
                </a:solidFill>
                <a:latin typeface="楷体_GB2312" panose="02010609030101010101" pitchFamily="49" charset="-122"/>
              </a:rPr>
              <a:pPr/>
              <a:t>34</a:t>
            </a:fld>
            <a:r>
              <a:rPr lang="zh-CN" altLang="de-DE" dirty="0">
                <a:solidFill>
                  <a:schemeClr val="tx2"/>
                </a:solidFill>
                <a:latin typeface="楷体_GB2312" panose="02010609030101010101" pitchFamily="49" charset="-122"/>
              </a:rPr>
              <a:t>页</a:t>
            </a:r>
          </a:p>
        </p:txBody>
      </p:sp>
      <p:sp>
        <p:nvSpPr>
          <p:cNvPr id="49156" name="矩形 2"/>
          <p:cNvSpPr>
            <a:spLocks noChangeArrowheads="1"/>
          </p:cNvSpPr>
          <p:nvPr/>
        </p:nvSpPr>
        <p:spPr bwMode="auto">
          <a:xfrm>
            <a:off x="403225" y="1317625"/>
            <a:ext cx="8431213" cy="495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r>
              <a:rPr lang="en-US" altLang="en-US" sz="3600" b="1">
                <a:latin typeface="Times New Roman" panose="02020603050405020304" pitchFamily="18" charset="0"/>
                <a:ea typeface="宋体" panose="02010600030101010101" pitchFamily="2" charset="-122"/>
                <a:cs typeface="Times New Roman" panose="02020603050405020304" pitchFamily="18" charset="0"/>
              </a:rPr>
              <a:t>Partial</a:t>
            </a:r>
            <a:r>
              <a:rPr lang="zh-CN" altLang="en-US" sz="3600" b="1">
                <a:latin typeface="Times New Roman" panose="02020603050405020304" pitchFamily="18" charset="0"/>
                <a:ea typeface="宋体" panose="02010600030101010101" pitchFamily="2" charset="-122"/>
                <a:cs typeface="Times New Roman" panose="02020603050405020304" pitchFamily="18" charset="0"/>
              </a:rPr>
              <a:t>和</a:t>
            </a:r>
            <a:r>
              <a:rPr lang="en-US" altLang="en-US" sz="3600" b="1">
                <a:latin typeface="Times New Roman" panose="02020603050405020304" pitchFamily="18" charset="0"/>
                <a:ea typeface="宋体" panose="02010600030101010101" pitchFamily="2" charset="-122"/>
                <a:cs typeface="Times New Roman" panose="02020603050405020304" pitchFamily="18" charset="0"/>
              </a:rPr>
              <a:t>RenderPartial</a:t>
            </a:r>
            <a:r>
              <a:rPr lang="zh-CN" altLang="en-US" sz="3600" b="1">
                <a:latin typeface="Times New Roman" panose="02020603050405020304" pitchFamily="18" charset="0"/>
                <a:ea typeface="宋体" panose="02010600030101010101" pitchFamily="2" charset="-122"/>
                <a:cs typeface="Times New Roman" panose="02020603050405020304" pitchFamily="18" charset="0"/>
              </a:rPr>
              <a:t>辅助方法：</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a:solidFill>
                  <a:srgbClr val="C00000"/>
                </a:solidFill>
                <a:ea typeface="宋体" panose="02010600030101010101" pitchFamily="2" charset="-122"/>
                <a:cs typeface="Times New Roman" panose="02020603050405020304" pitchFamily="18" charset="0"/>
              </a:rPr>
              <a:t>Partial</a:t>
            </a:r>
            <a:r>
              <a:rPr lang="zh-CN" altLang="en-US" sz="2800">
                <a:ea typeface="宋体" panose="02010600030101010101" pitchFamily="2" charset="-122"/>
                <a:cs typeface="Times New Roman" panose="02020603050405020304" pitchFamily="18" charset="0"/>
              </a:rPr>
              <a:t>辅助方法不需要为</a:t>
            </a:r>
            <a:r>
              <a:rPr lang="en-US" altLang="zh-CN" sz="2800">
                <a:ea typeface="宋体" panose="02010600030101010101" pitchFamily="2" charset="-122"/>
                <a:cs typeface="Times New Roman" panose="02020603050405020304" pitchFamily="18" charset="0"/>
              </a:rPr>
              <a:t>View</a:t>
            </a:r>
            <a:r>
              <a:rPr lang="zh-CN" altLang="en-US" sz="2800">
                <a:ea typeface="宋体" panose="02010600030101010101" pitchFamily="2" charset="-122"/>
                <a:cs typeface="Times New Roman" panose="02020603050405020304" pitchFamily="18" charset="0"/>
              </a:rPr>
              <a:t>指定路径和文件的扩展名，运行时引擎自动按照查找</a:t>
            </a:r>
            <a:r>
              <a:rPr lang="en-US" altLang="zh-CN" sz="2800">
                <a:ea typeface="宋体" panose="02010600030101010101" pitchFamily="2" charset="-122"/>
                <a:cs typeface="Times New Roman" panose="02020603050405020304" pitchFamily="18" charset="0"/>
              </a:rPr>
              <a:t>View</a:t>
            </a:r>
            <a:r>
              <a:rPr lang="zh-CN" altLang="en-US" sz="2800">
                <a:ea typeface="宋体" panose="02010600030101010101" pitchFamily="2" charset="-122"/>
                <a:cs typeface="Times New Roman" panose="02020603050405020304" pitchFamily="18" charset="0"/>
              </a:rPr>
              <a:t>的方法找到对应的分部视图。</a:t>
            </a:r>
            <a:endParaRPr lang="en-US" altLang="zh-CN" sz="2800">
              <a:ea typeface="宋体" panose="02010600030101010101" pitchFamily="2" charset="-122"/>
              <a:cs typeface="Times New Roman" panose="02020603050405020304" pitchFamily="18" charset="0"/>
            </a:endParaRPr>
          </a:p>
          <a:p>
            <a:r>
              <a:rPr lang="zh-CN" altLang="en-US" sz="2800">
                <a:ea typeface="宋体" panose="02010600030101010101" pitchFamily="2" charset="-122"/>
                <a:cs typeface="Times New Roman" panose="02020603050405020304" pitchFamily="18" charset="0"/>
              </a:rPr>
              <a:t>以下示例将在指定的位置显示指定的</a:t>
            </a:r>
            <a:r>
              <a:rPr lang="en-US" altLang="zh-CN" sz="2800">
                <a:ea typeface="宋体" panose="02010600030101010101" pitchFamily="2" charset="-122"/>
                <a:cs typeface="Times New Roman" panose="02020603050405020304" pitchFamily="18" charset="0"/>
              </a:rPr>
              <a:t>MyPartial.cshtml</a:t>
            </a:r>
            <a:r>
              <a:rPr lang="zh-CN" altLang="en-US" sz="2800">
                <a:ea typeface="宋体" panose="02010600030101010101" pitchFamily="2" charset="-122"/>
                <a:cs typeface="Times New Roman" panose="02020603050405020304" pitchFamily="18" charset="0"/>
              </a:rPr>
              <a:t>对应的分部视图：</a:t>
            </a:r>
          </a:p>
          <a:p>
            <a:r>
              <a:rPr lang="en-US" altLang="zh-CN" sz="2800">
                <a:ea typeface="宋体" panose="02010600030101010101" pitchFamily="2" charset="-122"/>
                <a:cs typeface="Times New Roman" panose="02020603050405020304" pitchFamily="18" charset="0"/>
              </a:rPr>
              <a:t>@{    ViewBag.Title = "FirstPartialViewDemo";}</a:t>
            </a:r>
            <a:endParaRPr lang="zh-CN" altLang="en-US" sz="2800">
              <a:ea typeface="宋体" panose="02010600030101010101" pitchFamily="2" charset="-122"/>
              <a:cs typeface="Times New Roman" panose="02020603050405020304" pitchFamily="18" charset="0"/>
            </a:endParaRPr>
          </a:p>
          <a:p>
            <a:r>
              <a:rPr lang="en-US" altLang="zh-CN" sz="2800">
                <a:ea typeface="宋体" panose="02010600030101010101" pitchFamily="2" charset="-122"/>
                <a:cs typeface="Times New Roman" panose="02020603050405020304" pitchFamily="18" charset="0"/>
              </a:rPr>
              <a:t>&lt;h2&gt;    </a:t>
            </a:r>
            <a:r>
              <a:rPr lang="zh-CN" altLang="en-US" sz="2800">
                <a:ea typeface="宋体" panose="02010600030101010101" pitchFamily="2" charset="-122"/>
                <a:cs typeface="Times New Roman" panose="02020603050405020304" pitchFamily="18" charset="0"/>
              </a:rPr>
              <a:t>应用分部视图示例一</a:t>
            </a:r>
            <a:r>
              <a:rPr lang="en-US" altLang="zh-CN" sz="2800">
                <a:ea typeface="宋体" panose="02010600030101010101" pitchFamily="2" charset="-122"/>
                <a:cs typeface="Times New Roman" panose="02020603050405020304" pitchFamily="18" charset="0"/>
              </a:rPr>
              <a:t>&lt;/h2&gt;</a:t>
            </a:r>
            <a:endParaRPr lang="zh-CN" altLang="en-US" sz="2800">
              <a:ea typeface="宋体" panose="02010600030101010101" pitchFamily="2" charset="-122"/>
              <a:cs typeface="Times New Roman" panose="02020603050405020304" pitchFamily="18" charset="0"/>
            </a:endParaRPr>
          </a:p>
          <a:p>
            <a:r>
              <a:rPr lang="en-US" altLang="zh-CN" sz="2800">
                <a:ea typeface="宋体" panose="02010600030101010101" pitchFamily="2" charset="-122"/>
                <a:cs typeface="Times New Roman" panose="02020603050405020304" pitchFamily="18" charset="0"/>
              </a:rPr>
              <a:t>&lt;h5&gt;    </a:t>
            </a:r>
            <a:r>
              <a:rPr lang="zh-CN" altLang="en-US" sz="2800">
                <a:ea typeface="宋体" panose="02010600030101010101" pitchFamily="2" charset="-122"/>
                <a:cs typeface="Times New Roman" panose="02020603050405020304" pitchFamily="18" charset="0"/>
              </a:rPr>
              <a:t>以下是分部视图的内容</a:t>
            </a:r>
            <a:r>
              <a:rPr lang="en-US" altLang="zh-CN" sz="2800">
                <a:ea typeface="宋体" panose="02010600030101010101" pitchFamily="2" charset="-122"/>
                <a:cs typeface="Times New Roman" panose="02020603050405020304" pitchFamily="18" charset="0"/>
              </a:rPr>
              <a:t>&lt;/h5&gt;</a:t>
            </a:r>
            <a:endParaRPr lang="zh-CN" altLang="en-US" sz="2800">
              <a:ea typeface="宋体" panose="02010600030101010101" pitchFamily="2" charset="-122"/>
              <a:cs typeface="Times New Roman" panose="02020603050405020304" pitchFamily="18" charset="0"/>
            </a:endParaRPr>
          </a:p>
          <a:p>
            <a:r>
              <a:rPr lang="en-US" altLang="zh-CN" sz="2800">
                <a:ea typeface="宋体" panose="02010600030101010101" pitchFamily="2" charset="-122"/>
                <a:cs typeface="Times New Roman" panose="02020603050405020304" pitchFamily="18" charset="0"/>
              </a:rPr>
              <a:t>&lt;div&gt;    </a:t>
            </a:r>
            <a:r>
              <a:rPr lang="en-US" altLang="zh-CN" sz="2800">
                <a:solidFill>
                  <a:srgbClr val="00B050"/>
                </a:solidFill>
                <a:ea typeface="宋体" panose="02010600030101010101" pitchFamily="2" charset="-122"/>
                <a:cs typeface="Times New Roman" panose="02020603050405020304" pitchFamily="18" charset="0"/>
              </a:rPr>
              <a:t>@Html.Partial("MyPartial")</a:t>
            </a:r>
            <a:r>
              <a:rPr lang="en-US" altLang="zh-CN" sz="2800">
                <a:ea typeface="宋体" panose="02010600030101010101" pitchFamily="2" charset="-122"/>
                <a:cs typeface="Times New Roman" panose="02020603050405020304" pitchFamily="18" charset="0"/>
              </a:rPr>
              <a:t>&lt;/div&gt;</a:t>
            </a:r>
            <a:endParaRPr lang="zh-CN" altLang="en-US" sz="2800">
              <a:ea typeface="宋体" panose="02010600030101010101" pitchFamily="2" charset="-122"/>
              <a:cs typeface="Times New Roman" panose="02020603050405020304" pitchFamily="18" charset="0"/>
            </a:endParaRPr>
          </a:p>
          <a:p>
            <a:r>
              <a:rPr lang="en-US" altLang="zh-CN" sz="2800">
                <a:ea typeface="宋体" panose="02010600030101010101" pitchFamily="2" charset="-122"/>
                <a:cs typeface="Times New Roman" panose="02020603050405020304" pitchFamily="18" charset="0"/>
              </a:rPr>
              <a:t>&lt;h5&gt;    </a:t>
            </a:r>
            <a:r>
              <a:rPr lang="zh-CN" altLang="en-US" sz="2800">
                <a:ea typeface="宋体" panose="02010600030101010101" pitchFamily="2" charset="-122"/>
                <a:cs typeface="Times New Roman" panose="02020603050405020304" pitchFamily="18" charset="0"/>
              </a:rPr>
              <a:t>分部视图内容结束</a:t>
            </a:r>
            <a:r>
              <a:rPr lang="en-US" altLang="zh-CN" sz="2800">
                <a:ea typeface="宋体" panose="02010600030101010101" pitchFamily="2" charset="-122"/>
                <a:cs typeface="Times New Roman" panose="02020603050405020304" pitchFamily="18" charset="0"/>
              </a:rPr>
              <a:t>&lt;/h5&gt;</a:t>
            </a:r>
            <a:endParaRPr lang="zh-CN" altLang="en-US" sz="2800">
              <a:ea typeface="宋体" panose="02010600030101010101" pitchFamily="2" charset="-122"/>
              <a:cs typeface="Times New Roman" panose="02020603050405020304" pitchFamily="18" charset="0"/>
            </a:endParaRPr>
          </a:p>
        </p:txBody>
      </p:sp>
    </p:spTree>
  </p:cSld>
  <p:clrMapOvr>
    <a:masterClrMapping/>
  </p:clrMapOvr>
  <p:transition>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pPr eaLnBrk="1" hangingPunct="1"/>
            <a:r>
              <a:rPr lang="en-US" altLang="zh-CN" sz="4000" dirty="0">
                <a:solidFill>
                  <a:schemeClr val="tx1"/>
                </a:solidFill>
                <a:latin typeface="楷体_GB2312" panose="02010609030101010101" pitchFamily="49" charset="-122"/>
                <a:ea typeface="楷体_GB2312" panose="02010609030101010101" pitchFamily="49" charset="-122"/>
              </a:rPr>
              <a:t>8.3 </a:t>
            </a:r>
            <a:r>
              <a:rPr lang="zh-CN" altLang="en-US" sz="4000" dirty="0">
                <a:solidFill>
                  <a:schemeClr val="tx1"/>
                </a:solidFill>
                <a:latin typeface="楷体_GB2312" panose="02010609030101010101" pitchFamily="49" charset="-122"/>
                <a:ea typeface="楷体_GB2312" panose="02010609030101010101" pitchFamily="49" charset="-122"/>
              </a:rPr>
              <a:t>表单和</a:t>
            </a:r>
            <a:r>
              <a:rPr lang="en-US" altLang="en-US" sz="4000" dirty="0">
                <a:solidFill>
                  <a:schemeClr val="tx1"/>
                </a:solidFill>
                <a:latin typeface="楷体_GB2312" panose="02010609030101010101" pitchFamily="49" charset="-122"/>
                <a:ea typeface="楷体_GB2312" panose="02010609030101010101" pitchFamily="49" charset="-122"/>
              </a:rPr>
              <a:t>HTML</a:t>
            </a:r>
            <a:r>
              <a:rPr lang="zh-CN" altLang="en-US" sz="4000" dirty="0">
                <a:solidFill>
                  <a:schemeClr val="tx1"/>
                </a:solidFill>
                <a:latin typeface="楷体_GB2312" panose="02010609030101010101" pitchFamily="49" charset="-122"/>
                <a:ea typeface="楷体_GB2312" panose="02010609030101010101" pitchFamily="49" charset="-122"/>
              </a:rPr>
              <a:t>辅助方法</a:t>
            </a:r>
            <a:endParaRPr lang="en-US" altLang="zh-CN" sz="4000" dirty="0">
              <a:solidFill>
                <a:schemeClr val="tx1"/>
              </a:solidFill>
              <a:latin typeface="楷体_GB2312" panose="02010609030101010101" pitchFamily="49" charset="-122"/>
              <a:ea typeface="楷体_GB2312" panose="02010609030101010101" pitchFamily="49" charset="-122"/>
            </a:endParaRPr>
          </a:p>
        </p:txBody>
      </p:sp>
      <p:sp>
        <p:nvSpPr>
          <p:cNvPr id="50179"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B96A98B5-0D72-47EF-AF98-957C2F7EC1AE}" type="slidenum">
              <a:rPr lang="de-DE" altLang="zh-CN" dirty="0" smtClean="0">
                <a:solidFill>
                  <a:schemeClr val="tx2"/>
                </a:solidFill>
                <a:latin typeface="楷体_GB2312" panose="02010609030101010101" pitchFamily="49" charset="-122"/>
              </a:rPr>
              <a:pPr/>
              <a:t>35</a:t>
            </a:fld>
            <a:r>
              <a:rPr lang="zh-CN" altLang="de-DE" dirty="0">
                <a:solidFill>
                  <a:schemeClr val="tx2"/>
                </a:solidFill>
                <a:latin typeface="楷体_GB2312" panose="02010609030101010101" pitchFamily="49" charset="-122"/>
              </a:rPr>
              <a:t>页</a:t>
            </a:r>
          </a:p>
        </p:txBody>
      </p:sp>
      <p:sp>
        <p:nvSpPr>
          <p:cNvPr id="50180" name="矩形 2"/>
          <p:cNvSpPr>
            <a:spLocks noChangeArrowheads="1"/>
          </p:cNvSpPr>
          <p:nvPr/>
        </p:nvSpPr>
        <p:spPr bwMode="auto">
          <a:xfrm>
            <a:off x="403225" y="1304925"/>
            <a:ext cx="8431213" cy="495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r>
              <a:rPr lang="en-US" altLang="en-US" sz="3600" b="1">
                <a:latin typeface="Times New Roman" panose="02020603050405020304" pitchFamily="18" charset="0"/>
                <a:ea typeface="宋体" panose="02010600030101010101" pitchFamily="2" charset="-122"/>
                <a:cs typeface="Times New Roman" panose="02020603050405020304" pitchFamily="18" charset="0"/>
              </a:rPr>
              <a:t>Partial</a:t>
            </a:r>
            <a:r>
              <a:rPr lang="zh-CN" altLang="en-US" sz="3600" b="1">
                <a:latin typeface="Times New Roman" panose="02020603050405020304" pitchFamily="18" charset="0"/>
                <a:ea typeface="宋体" panose="02010600030101010101" pitchFamily="2" charset="-122"/>
                <a:cs typeface="Times New Roman" panose="02020603050405020304" pitchFamily="18" charset="0"/>
              </a:rPr>
              <a:t>和</a:t>
            </a:r>
            <a:r>
              <a:rPr lang="en-US" altLang="en-US" sz="3600" b="1">
                <a:latin typeface="Times New Roman" panose="02020603050405020304" pitchFamily="18" charset="0"/>
                <a:ea typeface="宋体" panose="02010600030101010101" pitchFamily="2" charset="-122"/>
                <a:cs typeface="Times New Roman" panose="02020603050405020304" pitchFamily="18" charset="0"/>
              </a:rPr>
              <a:t>RenderPartial</a:t>
            </a:r>
            <a:r>
              <a:rPr lang="zh-CN" altLang="en-US" sz="3600" b="1">
                <a:latin typeface="Times New Roman" panose="02020603050405020304" pitchFamily="18" charset="0"/>
                <a:ea typeface="宋体" panose="02010600030101010101" pitchFamily="2" charset="-122"/>
                <a:cs typeface="Times New Roman" panose="02020603050405020304" pitchFamily="18" charset="0"/>
              </a:rPr>
              <a:t>辅助方法：</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a:solidFill>
                  <a:srgbClr val="C00000"/>
                </a:solidFill>
                <a:ea typeface="宋体" panose="02010600030101010101" pitchFamily="2" charset="-122"/>
                <a:cs typeface="Times New Roman" panose="02020603050405020304" pitchFamily="18" charset="0"/>
              </a:rPr>
              <a:t>RenderPartial</a:t>
            </a:r>
            <a:r>
              <a:rPr lang="zh-CN" altLang="en-US" sz="2800">
                <a:ea typeface="宋体" panose="02010600030101010101" pitchFamily="2" charset="-122"/>
                <a:cs typeface="Times New Roman" panose="02020603050405020304" pitchFamily="18" charset="0"/>
              </a:rPr>
              <a:t>方法与</a:t>
            </a:r>
            <a:r>
              <a:rPr lang="en-US" altLang="zh-CN" sz="2800">
                <a:ea typeface="宋体" panose="02010600030101010101" pitchFamily="2" charset="-122"/>
                <a:cs typeface="Times New Roman" panose="02020603050405020304" pitchFamily="18" charset="0"/>
              </a:rPr>
              <a:t>Partial</a:t>
            </a:r>
            <a:r>
              <a:rPr lang="zh-CN" altLang="en-US" sz="2800">
                <a:ea typeface="宋体" panose="02010600030101010101" pitchFamily="2" charset="-122"/>
                <a:cs typeface="Times New Roman" panose="02020603050405020304" pitchFamily="18" charset="0"/>
              </a:rPr>
              <a:t>方法非常相似，但</a:t>
            </a:r>
            <a:r>
              <a:rPr lang="en-US" altLang="zh-CN" sz="2800">
                <a:ea typeface="宋体" panose="02010600030101010101" pitchFamily="2" charset="-122"/>
                <a:cs typeface="Times New Roman" panose="02020603050405020304" pitchFamily="18" charset="0"/>
              </a:rPr>
              <a:t>RenderPartial</a:t>
            </a:r>
            <a:r>
              <a:rPr lang="zh-CN" altLang="en-US" sz="2800">
                <a:ea typeface="宋体" panose="02010600030101010101" pitchFamily="2" charset="-122"/>
                <a:cs typeface="Times New Roman" panose="02020603050405020304" pitchFamily="18" charset="0"/>
              </a:rPr>
              <a:t>并不返回字符串，而是直接写入到响应输出流，因此此方法不能直接放在代码表达式中，而是必须放在代码块中。以下示例结果与上例一样：</a:t>
            </a:r>
          </a:p>
          <a:p>
            <a:r>
              <a:rPr lang="en-US" altLang="zh-CN" sz="2800">
                <a:ea typeface="宋体" panose="02010600030101010101" pitchFamily="2" charset="-122"/>
                <a:cs typeface="Times New Roman" panose="02020603050405020304" pitchFamily="18" charset="0"/>
              </a:rPr>
              <a:t>@{    ViewBag.Title = “SecondPartialViewDemo”;}</a:t>
            </a:r>
            <a:endParaRPr lang="zh-CN" altLang="en-US" sz="2800">
              <a:ea typeface="宋体" panose="02010600030101010101" pitchFamily="2" charset="-122"/>
              <a:cs typeface="Times New Roman" panose="02020603050405020304" pitchFamily="18" charset="0"/>
            </a:endParaRPr>
          </a:p>
          <a:p>
            <a:r>
              <a:rPr lang="en-US" altLang="zh-CN" sz="2800">
                <a:ea typeface="宋体" panose="02010600030101010101" pitchFamily="2" charset="-122"/>
                <a:cs typeface="Times New Roman" panose="02020603050405020304" pitchFamily="18" charset="0"/>
              </a:rPr>
              <a:t>&lt;h5&gt;    </a:t>
            </a:r>
            <a:r>
              <a:rPr lang="zh-CN" altLang="en-US" sz="2800">
                <a:ea typeface="宋体" panose="02010600030101010101" pitchFamily="2" charset="-122"/>
                <a:cs typeface="Times New Roman" panose="02020603050405020304" pitchFamily="18" charset="0"/>
              </a:rPr>
              <a:t>以下是分部视图的内容</a:t>
            </a:r>
            <a:r>
              <a:rPr lang="en-US" altLang="zh-CN" sz="2800">
                <a:ea typeface="宋体" panose="02010600030101010101" pitchFamily="2" charset="-122"/>
                <a:cs typeface="Times New Roman" panose="02020603050405020304" pitchFamily="18" charset="0"/>
              </a:rPr>
              <a:t>&lt;/h5&gt;</a:t>
            </a:r>
            <a:endParaRPr lang="zh-CN" altLang="en-US" sz="2800">
              <a:ea typeface="宋体" panose="02010600030101010101" pitchFamily="2" charset="-122"/>
              <a:cs typeface="Times New Roman" panose="02020603050405020304" pitchFamily="18" charset="0"/>
            </a:endParaRPr>
          </a:p>
          <a:p>
            <a:r>
              <a:rPr lang="en-US" altLang="zh-CN" sz="2800">
                <a:ea typeface="宋体" panose="02010600030101010101" pitchFamily="2" charset="-122"/>
                <a:cs typeface="Times New Roman" panose="02020603050405020304" pitchFamily="18" charset="0"/>
              </a:rPr>
              <a:t>&lt;div&gt;</a:t>
            </a:r>
            <a:endParaRPr lang="zh-CN" altLang="en-US" sz="2800">
              <a:ea typeface="宋体" panose="02010600030101010101" pitchFamily="2" charset="-122"/>
              <a:cs typeface="Times New Roman" panose="02020603050405020304" pitchFamily="18" charset="0"/>
            </a:endParaRPr>
          </a:p>
          <a:p>
            <a:r>
              <a:rPr lang="en-US" altLang="zh-CN" sz="2800">
                <a:ea typeface="宋体" panose="02010600030101010101" pitchFamily="2" charset="-122"/>
                <a:cs typeface="Times New Roman" panose="02020603050405020304" pitchFamily="18" charset="0"/>
              </a:rPr>
              <a:t>    </a:t>
            </a:r>
            <a:r>
              <a:rPr lang="en-US" altLang="zh-CN" sz="2800">
                <a:solidFill>
                  <a:srgbClr val="00B050"/>
                </a:solidFill>
                <a:ea typeface="宋体" panose="02010600030101010101" pitchFamily="2" charset="-122"/>
                <a:cs typeface="Times New Roman" panose="02020603050405020304" pitchFamily="18" charset="0"/>
              </a:rPr>
              <a:t>@{Html.RenderPartial("MyPartial");}</a:t>
            </a:r>
            <a:endParaRPr lang="zh-CN" altLang="en-US" sz="2800">
              <a:solidFill>
                <a:srgbClr val="00B050"/>
              </a:solidFill>
              <a:ea typeface="宋体" panose="02010600030101010101" pitchFamily="2" charset="-122"/>
              <a:cs typeface="Times New Roman" panose="02020603050405020304" pitchFamily="18" charset="0"/>
            </a:endParaRPr>
          </a:p>
          <a:p>
            <a:r>
              <a:rPr lang="en-US" altLang="zh-CN" sz="2800">
                <a:ea typeface="宋体" panose="02010600030101010101" pitchFamily="2" charset="-122"/>
                <a:cs typeface="Times New Roman" panose="02020603050405020304" pitchFamily="18" charset="0"/>
              </a:rPr>
              <a:t>    </a:t>
            </a:r>
            <a:r>
              <a:rPr lang="en-US" altLang="zh-CN" sz="2800">
                <a:solidFill>
                  <a:srgbClr val="00B050"/>
                </a:solidFill>
                <a:ea typeface="宋体" panose="02010600030101010101" pitchFamily="2" charset="-122"/>
                <a:cs typeface="Times New Roman" panose="02020603050405020304" pitchFamily="18" charset="0"/>
              </a:rPr>
              <a:t>@*@Html.Partial("MyPartial")*@</a:t>
            </a:r>
            <a:endParaRPr lang="zh-CN" altLang="en-US" sz="2800">
              <a:solidFill>
                <a:srgbClr val="00B050"/>
              </a:solidFill>
              <a:ea typeface="宋体" panose="02010600030101010101" pitchFamily="2" charset="-122"/>
              <a:cs typeface="Times New Roman" panose="02020603050405020304" pitchFamily="18" charset="0"/>
            </a:endParaRPr>
          </a:p>
          <a:p>
            <a:r>
              <a:rPr lang="en-US" altLang="zh-CN" sz="2800">
                <a:ea typeface="宋体" panose="02010600030101010101" pitchFamily="2" charset="-122"/>
                <a:cs typeface="Times New Roman" panose="02020603050405020304" pitchFamily="18" charset="0"/>
              </a:rPr>
              <a:t>&lt;/div&gt;   &lt;h5&gt;    </a:t>
            </a:r>
            <a:r>
              <a:rPr lang="zh-CN" altLang="en-US" sz="2800">
                <a:ea typeface="宋体" panose="02010600030101010101" pitchFamily="2" charset="-122"/>
                <a:cs typeface="Times New Roman" panose="02020603050405020304" pitchFamily="18" charset="0"/>
              </a:rPr>
              <a:t>分部视图内容结束</a:t>
            </a:r>
            <a:r>
              <a:rPr lang="en-US" altLang="zh-CN" sz="2800">
                <a:ea typeface="宋体" panose="02010600030101010101" pitchFamily="2" charset="-122"/>
                <a:cs typeface="Times New Roman" panose="02020603050405020304" pitchFamily="18" charset="0"/>
              </a:rPr>
              <a:t>&lt;/h5&gt;</a:t>
            </a:r>
            <a:endParaRPr lang="zh-CN" altLang="en-US" sz="2800">
              <a:ea typeface="宋体" panose="02010600030101010101" pitchFamily="2" charset="-122"/>
              <a:cs typeface="Times New Roman" panose="02020603050405020304" pitchFamily="18" charset="0"/>
            </a:endParaRPr>
          </a:p>
        </p:txBody>
      </p:sp>
      <p:sp>
        <p:nvSpPr>
          <p:cNvPr id="5" name="矩形 2"/>
          <p:cNvSpPr>
            <a:spLocks noChangeArrowheads="1"/>
          </p:cNvSpPr>
          <p:nvPr/>
        </p:nvSpPr>
        <p:spPr bwMode="auto">
          <a:xfrm>
            <a:off x="806450" y="2620963"/>
            <a:ext cx="7489825" cy="1870075"/>
          </a:xfrm>
          <a:prstGeom prst="rect">
            <a:avLst/>
          </a:prstGeom>
          <a:solidFill>
            <a:schemeClr val="bg1">
              <a:lumMod val="75000"/>
            </a:schemeClr>
          </a:solidFill>
          <a:ln w="9525">
            <a:noFill/>
            <a:miter lim="800000"/>
          </a:ln>
        </p:spPr>
        <p:txBody>
          <a:bodyPr>
            <a:spAutoFit/>
          </a:bodyPr>
          <a:lstStyle/>
          <a:p>
            <a:pPr>
              <a:defRPr/>
            </a:pPr>
            <a:r>
              <a:rPr lang="en-US" altLang="zh-CN" sz="2800">
                <a:ea typeface="宋体" panose="02010600030101010101" pitchFamily="2" charset="-122"/>
              </a:rPr>
              <a:t>Partial</a:t>
            </a:r>
            <a:r>
              <a:rPr lang="zh-CN" altLang="en-US" sz="2800">
                <a:ea typeface="宋体" panose="02010600030101010101" pitchFamily="2" charset="-122"/>
              </a:rPr>
              <a:t>与</a:t>
            </a:r>
            <a:r>
              <a:rPr lang="en-US" altLang="zh-CN" sz="2800">
                <a:ea typeface="宋体" panose="02010600030101010101" pitchFamily="2" charset="-122"/>
              </a:rPr>
              <a:t>RenderPartial</a:t>
            </a:r>
            <a:r>
              <a:rPr lang="zh-CN" altLang="en-US" sz="2800">
                <a:ea typeface="宋体" panose="02010600030101010101" pitchFamily="2" charset="-122"/>
              </a:rPr>
              <a:t>相比较，</a:t>
            </a:r>
            <a:r>
              <a:rPr lang="en-US" altLang="zh-CN" sz="2800">
                <a:ea typeface="宋体" panose="02010600030101010101" pitchFamily="2" charset="-122"/>
              </a:rPr>
              <a:t>Partial</a:t>
            </a:r>
            <a:r>
              <a:rPr lang="zh-CN" altLang="en-US" sz="2800">
                <a:ea typeface="宋体" panose="02010600030101010101" pitchFamily="2" charset="-122"/>
              </a:rPr>
              <a:t>使用更简单，但</a:t>
            </a:r>
            <a:r>
              <a:rPr lang="en-US" altLang="zh-CN" sz="2800">
                <a:ea typeface="宋体" panose="02010600030101010101" pitchFamily="2" charset="-122"/>
              </a:rPr>
              <a:t>RenderPartial</a:t>
            </a:r>
            <a:r>
              <a:rPr lang="zh-CN" altLang="en-US" sz="2800">
                <a:ea typeface="宋体" panose="02010600030101010101" pitchFamily="2" charset="-122"/>
              </a:rPr>
              <a:t>具有微弱的性能优势，在大量的</a:t>
            </a:r>
            <a:r>
              <a:rPr lang="en-US" altLang="zh-CN" sz="2800">
                <a:ea typeface="宋体" panose="02010600030101010101" pitchFamily="2" charset="-122"/>
              </a:rPr>
              <a:t>Renderpartial</a:t>
            </a:r>
            <a:r>
              <a:rPr lang="zh-CN" altLang="en-US" sz="2800">
                <a:ea typeface="宋体" panose="02010600030101010101" pitchFamily="2" charset="-122"/>
              </a:rPr>
              <a:t>运行时，才能反映也性能上的优势。</a:t>
            </a:r>
            <a:endParaRPr lang="en-US" altLang="zh-CN" sz="2800">
              <a:ea typeface="宋体" panose="02010600030101010101" pitchFamily="2" charset="-122"/>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pPr eaLnBrk="1" hangingPunct="1"/>
            <a:r>
              <a:rPr lang="en-US" altLang="zh-CN" sz="4000" dirty="0">
                <a:solidFill>
                  <a:schemeClr val="tx1"/>
                </a:solidFill>
                <a:latin typeface="楷体_GB2312" panose="02010609030101010101" pitchFamily="49" charset="-122"/>
                <a:ea typeface="楷体_GB2312" panose="02010609030101010101" pitchFamily="49" charset="-122"/>
              </a:rPr>
              <a:t>8.3 </a:t>
            </a:r>
            <a:r>
              <a:rPr lang="zh-CN" altLang="en-US" sz="4000" dirty="0">
                <a:solidFill>
                  <a:schemeClr val="tx1"/>
                </a:solidFill>
                <a:latin typeface="楷体_GB2312" panose="02010609030101010101" pitchFamily="49" charset="-122"/>
                <a:ea typeface="楷体_GB2312" panose="02010609030101010101" pitchFamily="49" charset="-122"/>
              </a:rPr>
              <a:t>表单和</a:t>
            </a:r>
            <a:r>
              <a:rPr lang="en-US" altLang="en-US" sz="4000" dirty="0">
                <a:solidFill>
                  <a:schemeClr val="tx1"/>
                </a:solidFill>
                <a:latin typeface="楷体_GB2312" panose="02010609030101010101" pitchFamily="49" charset="-122"/>
                <a:ea typeface="楷体_GB2312" panose="02010609030101010101" pitchFamily="49" charset="-122"/>
              </a:rPr>
              <a:t>HTML</a:t>
            </a:r>
            <a:r>
              <a:rPr lang="zh-CN" altLang="en-US" sz="4000" dirty="0">
                <a:solidFill>
                  <a:schemeClr val="tx1"/>
                </a:solidFill>
                <a:latin typeface="楷体_GB2312" panose="02010609030101010101" pitchFamily="49" charset="-122"/>
                <a:ea typeface="楷体_GB2312" panose="02010609030101010101" pitchFamily="49" charset="-122"/>
              </a:rPr>
              <a:t>辅助方法</a:t>
            </a:r>
            <a:endParaRPr lang="en-US" altLang="zh-CN" sz="4000" dirty="0">
              <a:solidFill>
                <a:schemeClr val="tx1"/>
              </a:solidFill>
              <a:latin typeface="楷体_GB2312" panose="02010609030101010101" pitchFamily="49" charset="-122"/>
              <a:ea typeface="楷体_GB2312" panose="02010609030101010101" pitchFamily="49" charset="-122"/>
            </a:endParaRPr>
          </a:p>
        </p:txBody>
      </p:sp>
      <p:sp>
        <p:nvSpPr>
          <p:cNvPr id="51203"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E284410C-979F-4326-A032-5417F7A4923A}" type="slidenum">
              <a:rPr lang="de-DE" altLang="zh-CN" dirty="0" smtClean="0">
                <a:solidFill>
                  <a:schemeClr val="tx2"/>
                </a:solidFill>
                <a:latin typeface="楷体_GB2312" panose="02010609030101010101" pitchFamily="49" charset="-122"/>
              </a:rPr>
              <a:pPr/>
              <a:t>36</a:t>
            </a:fld>
            <a:r>
              <a:rPr lang="zh-CN" altLang="de-DE" dirty="0">
                <a:solidFill>
                  <a:schemeClr val="tx2"/>
                </a:solidFill>
                <a:latin typeface="楷体_GB2312" panose="02010609030101010101" pitchFamily="49" charset="-122"/>
              </a:rPr>
              <a:t>页</a:t>
            </a:r>
          </a:p>
        </p:txBody>
      </p:sp>
      <p:sp>
        <p:nvSpPr>
          <p:cNvPr id="51204" name="矩形 2"/>
          <p:cNvSpPr>
            <a:spLocks noChangeArrowheads="1"/>
          </p:cNvSpPr>
          <p:nvPr/>
        </p:nvSpPr>
        <p:spPr bwMode="auto">
          <a:xfrm>
            <a:off x="403225" y="1317625"/>
            <a:ext cx="8431213" cy="495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r>
              <a:rPr lang="en-US" altLang="en-US" sz="3600" b="1">
                <a:latin typeface="Times New Roman" panose="02020603050405020304" pitchFamily="18" charset="0"/>
                <a:ea typeface="宋体" panose="02010600030101010101" pitchFamily="2" charset="-122"/>
                <a:cs typeface="Times New Roman" panose="02020603050405020304" pitchFamily="18" charset="0"/>
              </a:rPr>
              <a:t>Action</a:t>
            </a:r>
            <a:r>
              <a:rPr lang="zh-CN" altLang="en-US" sz="3600" b="1">
                <a:latin typeface="Times New Roman" panose="02020603050405020304" pitchFamily="18" charset="0"/>
                <a:ea typeface="宋体" panose="02010600030101010101" pitchFamily="2" charset="-122"/>
                <a:cs typeface="Times New Roman" panose="02020603050405020304" pitchFamily="18" charset="0"/>
              </a:rPr>
              <a:t>和</a:t>
            </a:r>
            <a:r>
              <a:rPr lang="en-US" altLang="en-US" sz="3600" b="1">
                <a:latin typeface="Times New Roman" panose="02020603050405020304" pitchFamily="18" charset="0"/>
                <a:ea typeface="宋体" panose="02010600030101010101" pitchFamily="2" charset="-122"/>
                <a:cs typeface="Times New Roman" panose="02020603050405020304" pitchFamily="18" charset="0"/>
              </a:rPr>
              <a:t>RenderAction</a:t>
            </a:r>
            <a:r>
              <a:rPr lang="zh-CN" altLang="en-US" sz="3600" b="1">
                <a:latin typeface="Times New Roman" panose="02020603050405020304" pitchFamily="18" charset="0"/>
                <a:ea typeface="宋体" panose="02010600030101010101" pitchFamily="2" charset="-122"/>
                <a:cs typeface="Times New Roman" panose="02020603050405020304" pitchFamily="18" charset="0"/>
              </a:rPr>
              <a:t>辅助方法：</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a:ea typeface="宋体" panose="02010600030101010101" pitchFamily="2" charset="-122"/>
                <a:cs typeface="Times New Roman" panose="02020603050405020304" pitchFamily="18" charset="0"/>
              </a:rPr>
              <a:t>Action</a:t>
            </a:r>
            <a:r>
              <a:rPr lang="zh-CN" altLang="en-US" sz="2800">
                <a:ea typeface="宋体" panose="02010600030101010101" pitchFamily="2" charset="-122"/>
                <a:cs typeface="Times New Roman" panose="02020603050405020304" pitchFamily="18" charset="0"/>
              </a:rPr>
              <a:t>辅助方法和</a:t>
            </a:r>
            <a:r>
              <a:rPr lang="en-US" altLang="zh-CN" sz="2800">
                <a:ea typeface="宋体" panose="02010600030101010101" pitchFamily="2" charset="-122"/>
                <a:cs typeface="Times New Roman" panose="02020603050405020304" pitchFamily="18" charset="0"/>
              </a:rPr>
              <a:t>RenderAction</a:t>
            </a:r>
            <a:r>
              <a:rPr lang="zh-CN" altLang="en-US" sz="2800">
                <a:ea typeface="宋体" panose="02010600030101010101" pitchFamily="2" charset="-122"/>
                <a:cs typeface="Times New Roman" panose="02020603050405020304" pitchFamily="18" charset="0"/>
              </a:rPr>
              <a:t>类似于</a:t>
            </a:r>
            <a:r>
              <a:rPr lang="en-US" altLang="zh-CN" sz="2800">
                <a:ea typeface="宋体" panose="02010600030101010101" pitchFamily="2" charset="-122"/>
                <a:cs typeface="Times New Roman" panose="02020603050405020304" pitchFamily="18" charset="0"/>
              </a:rPr>
              <a:t>Partial</a:t>
            </a:r>
            <a:r>
              <a:rPr lang="zh-CN" altLang="en-US" sz="2800">
                <a:ea typeface="宋体" panose="02010600030101010101" pitchFamily="2" charset="-122"/>
                <a:cs typeface="Times New Roman" panose="02020603050405020304" pitchFamily="18" charset="0"/>
              </a:rPr>
              <a:t>和</a:t>
            </a:r>
            <a:r>
              <a:rPr lang="en-US" altLang="zh-CN" sz="2800">
                <a:ea typeface="宋体" panose="02010600030101010101" pitchFamily="2" charset="-122"/>
                <a:cs typeface="Times New Roman" panose="02020603050405020304" pitchFamily="18" charset="0"/>
              </a:rPr>
              <a:t>RenderPartial</a:t>
            </a:r>
            <a:r>
              <a:rPr lang="zh-CN" altLang="en-US" sz="2800">
                <a:ea typeface="宋体" panose="02010600030101010101" pitchFamily="2" charset="-122"/>
                <a:cs typeface="Times New Roman" panose="02020603050405020304" pitchFamily="18" charset="0"/>
              </a:rPr>
              <a:t>辅助方法。</a:t>
            </a:r>
            <a:endParaRPr lang="en-US" altLang="zh-CN" sz="2800">
              <a:ea typeface="宋体" panose="02010600030101010101" pitchFamily="2" charset="-122"/>
              <a:cs typeface="Times New Roman" panose="02020603050405020304" pitchFamily="18" charset="0"/>
            </a:endParaRPr>
          </a:p>
          <a:p>
            <a:endParaRPr lang="en-US" sz="2800">
              <a:ea typeface="宋体" panose="02010600030101010101" pitchFamily="2" charset="-122"/>
              <a:cs typeface="Times New Roman" panose="02020603050405020304" pitchFamily="18" charset="0"/>
            </a:endParaRPr>
          </a:p>
          <a:p>
            <a:r>
              <a:rPr lang="en-US" altLang="zh-CN" sz="2800">
                <a:ea typeface="宋体" panose="02010600030101010101" pitchFamily="2" charset="-122"/>
                <a:cs typeface="Times New Roman" panose="02020603050405020304" pitchFamily="18" charset="0"/>
              </a:rPr>
              <a:t>Partial</a:t>
            </a:r>
            <a:r>
              <a:rPr lang="zh-CN" altLang="en-US" sz="2800">
                <a:ea typeface="宋体" panose="02010600030101010101" pitchFamily="2" charset="-122"/>
                <a:cs typeface="Times New Roman" panose="02020603050405020304" pitchFamily="18" charset="0"/>
              </a:rPr>
              <a:t>通常在单独的文件中应用视图标记来帮助 </a:t>
            </a:r>
            <a:r>
              <a:rPr lang="en-US" altLang="zh-CN" sz="2800">
                <a:ea typeface="宋体" panose="02010600030101010101" pitchFamily="2" charset="-122"/>
                <a:cs typeface="Times New Roman" panose="02020603050405020304" pitchFamily="18" charset="0"/>
              </a:rPr>
              <a:t>View</a:t>
            </a:r>
            <a:r>
              <a:rPr lang="zh-CN" altLang="en-US" sz="2800">
                <a:ea typeface="宋体" panose="02010600030101010101" pitchFamily="2" charset="-122"/>
                <a:cs typeface="Times New Roman" panose="02020603050405020304" pitchFamily="18" charset="0"/>
              </a:rPr>
              <a:t>渲染视图模型的一部分；而</a:t>
            </a:r>
            <a:r>
              <a:rPr lang="en-US" altLang="zh-CN" sz="2800">
                <a:ea typeface="宋体" panose="02010600030101010101" pitchFamily="2" charset="-122"/>
                <a:cs typeface="Times New Roman" panose="02020603050405020304" pitchFamily="18" charset="0"/>
              </a:rPr>
              <a:t>Action</a:t>
            </a:r>
            <a:r>
              <a:rPr lang="zh-CN" altLang="en-US" sz="2800">
                <a:ea typeface="宋体" panose="02010600030101010101" pitchFamily="2" charset="-122"/>
                <a:cs typeface="Times New Roman" panose="02020603050405020304" pitchFamily="18" charset="0"/>
              </a:rPr>
              <a:t>是执行单独的</a:t>
            </a:r>
            <a:r>
              <a:rPr lang="en-US" altLang="zh-CN" sz="2800">
                <a:ea typeface="宋体" panose="02010600030101010101" pitchFamily="2" charset="-122"/>
                <a:cs typeface="Times New Roman" panose="02020603050405020304" pitchFamily="18" charset="0"/>
              </a:rPr>
              <a:t>Controller</a:t>
            </a:r>
            <a:r>
              <a:rPr lang="zh-CN" altLang="en-US" sz="2800">
                <a:ea typeface="宋体" panose="02010600030101010101" pitchFamily="2" charset="-122"/>
                <a:cs typeface="Times New Roman" panose="02020603050405020304" pitchFamily="18" charset="0"/>
              </a:rPr>
              <a:t>中的</a:t>
            </a:r>
            <a:r>
              <a:rPr lang="en-US" altLang="zh-CN" sz="2800">
                <a:ea typeface="宋体" panose="02010600030101010101" pitchFamily="2" charset="-122"/>
                <a:cs typeface="Times New Roman" panose="02020603050405020304" pitchFamily="18" charset="0"/>
              </a:rPr>
              <a:t>Action</a:t>
            </a:r>
            <a:r>
              <a:rPr lang="zh-CN" altLang="en-US" sz="2800">
                <a:ea typeface="宋体" panose="02010600030101010101" pitchFamily="2" charset="-122"/>
                <a:cs typeface="Times New Roman" panose="02020603050405020304" pitchFamily="18" charset="0"/>
              </a:rPr>
              <a:t>来显示结果。</a:t>
            </a:r>
            <a:endParaRPr lang="en-US" altLang="zh-CN" sz="2800">
              <a:ea typeface="宋体" panose="02010600030101010101" pitchFamily="2" charset="-122"/>
              <a:cs typeface="Times New Roman" panose="02020603050405020304" pitchFamily="18" charset="0"/>
            </a:endParaRPr>
          </a:p>
          <a:p>
            <a:endParaRPr lang="en-US" sz="2800">
              <a:ea typeface="宋体" panose="02010600030101010101" pitchFamily="2" charset="-122"/>
              <a:cs typeface="Times New Roman" panose="02020603050405020304" pitchFamily="18" charset="0"/>
            </a:endParaRPr>
          </a:p>
          <a:p>
            <a:r>
              <a:rPr lang="en-US" altLang="zh-CN" sz="2800">
                <a:solidFill>
                  <a:srgbClr val="C00000"/>
                </a:solidFill>
                <a:ea typeface="宋体" panose="02010600030101010101" pitchFamily="2" charset="-122"/>
                <a:cs typeface="Times New Roman" panose="02020603050405020304" pitchFamily="18" charset="0"/>
              </a:rPr>
              <a:t>Action</a:t>
            </a:r>
            <a:r>
              <a:rPr lang="zh-CN" altLang="en-US" sz="2800">
                <a:ea typeface="宋体" panose="02010600030101010101" pitchFamily="2" charset="-122"/>
                <a:cs typeface="Times New Roman" panose="02020603050405020304" pitchFamily="18" charset="0"/>
              </a:rPr>
              <a:t>辅助方法提供了更多的灵活性和重用性，因为</a:t>
            </a:r>
            <a:r>
              <a:rPr lang="en-US" altLang="zh-CN" sz="2800">
                <a:ea typeface="宋体" panose="02010600030101010101" pitchFamily="2" charset="-122"/>
                <a:cs typeface="Times New Roman" panose="02020603050405020304" pitchFamily="18" charset="0"/>
              </a:rPr>
              <a:t>Controller</a:t>
            </a:r>
            <a:r>
              <a:rPr lang="zh-CN" altLang="en-US" sz="2800">
                <a:ea typeface="宋体" panose="02010600030101010101" pitchFamily="2" charset="-122"/>
                <a:cs typeface="Times New Roman" panose="02020603050405020304" pitchFamily="18" charset="0"/>
              </a:rPr>
              <a:t>中的</a:t>
            </a:r>
            <a:r>
              <a:rPr lang="en-US" altLang="zh-CN" sz="2800">
                <a:ea typeface="宋体" panose="02010600030101010101" pitchFamily="2" charset="-122"/>
                <a:cs typeface="Times New Roman" panose="02020603050405020304" pitchFamily="18" charset="0"/>
              </a:rPr>
              <a:t>Action</a:t>
            </a:r>
            <a:r>
              <a:rPr lang="zh-CN" altLang="en-US" sz="2800">
                <a:ea typeface="宋体" panose="02010600030101010101" pitchFamily="2" charset="-122"/>
                <a:cs typeface="Times New Roman" panose="02020603050405020304" pitchFamily="18" charset="0"/>
              </a:rPr>
              <a:t>可以建立不同的</a:t>
            </a:r>
            <a:r>
              <a:rPr lang="en-US" altLang="zh-CN" sz="2800">
                <a:ea typeface="宋体" panose="02010600030101010101" pitchFamily="2" charset="-122"/>
                <a:cs typeface="Times New Roman" panose="02020603050405020304" pitchFamily="18" charset="0"/>
              </a:rPr>
              <a:t>Model</a:t>
            </a:r>
            <a:r>
              <a:rPr lang="zh-CN" altLang="en-US" sz="2800">
                <a:ea typeface="宋体" panose="02010600030101010101" pitchFamily="2" charset="-122"/>
                <a:cs typeface="Times New Roman" panose="02020603050405020304" pitchFamily="18" charset="0"/>
              </a:rPr>
              <a:t>，可以利用单独的</a:t>
            </a:r>
            <a:r>
              <a:rPr lang="en-US" altLang="zh-CN" sz="2800">
                <a:ea typeface="宋体" panose="02010600030101010101" pitchFamily="2" charset="-122"/>
                <a:cs typeface="Times New Roman" panose="02020603050405020304" pitchFamily="18" charset="0"/>
              </a:rPr>
              <a:t>Controller</a:t>
            </a:r>
            <a:r>
              <a:rPr lang="zh-CN" altLang="en-US" sz="2800">
                <a:ea typeface="宋体" panose="02010600030101010101" pitchFamily="2" charset="-122"/>
                <a:cs typeface="Times New Roman" panose="02020603050405020304" pitchFamily="18" charset="0"/>
              </a:rPr>
              <a:t>上下文。</a:t>
            </a:r>
          </a:p>
        </p:txBody>
      </p:sp>
    </p:spTree>
  </p:cSld>
  <p:clrMapOvr>
    <a:masterClrMapping/>
  </p:clrMapOvr>
  <p:transition>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矩形 2"/>
          <p:cNvSpPr>
            <a:spLocks noChangeArrowheads="1"/>
          </p:cNvSpPr>
          <p:nvPr/>
        </p:nvSpPr>
        <p:spPr bwMode="auto">
          <a:xfrm>
            <a:off x="825500" y="2779713"/>
            <a:ext cx="7431088" cy="115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b="1">
                <a:latin typeface="Times New Roman" panose="02020603050405020304" pitchFamily="18" charset="0"/>
                <a:ea typeface="宋体" panose="02010600030101010101" pitchFamily="2" charset="-122"/>
                <a:cs typeface="Times New Roman" panose="02020603050405020304" pitchFamily="18" charset="0"/>
              </a:rPr>
              <a:t>示例：</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pPr lvl="1">
              <a:spcBef>
                <a:spcPts val="600"/>
              </a:spcBef>
              <a:spcAft>
                <a:spcPts val="600"/>
              </a:spcAft>
            </a:pPr>
            <a:r>
              <a:rPr lang="zh-CN" altLang="en-US" sz="2800">
                <a:solidFill>
                  <a:srgbClr val="FF0000"/>
                </a:solidFill>
                <a:ea typeface="宋体" panose="02010600030101010101" pitchFamily="2" charset="-122"/>
                <a:cs typeface="Times New Roman" panose="02020603050405020304" pitchFamily="18" charset="0"/>
              </a:rPr>
              <a:t>应用</a:t>
            </a:r>
            <a:r>
              <a:rPr lang="en-US" altLang="zh-CN" sz="2800">
                <a:solidFill>
                  <a:srgbClr val="FF0000"/>
                </a:solidFill>
                <a:ea typeface="宋体" panose="02010600030101010101" pitchFamily="2" charset="-122"/>
                <a:cs typeface="Times New Roman" panose="02020603050405020304" pitchFamily="18" charset="0"/>
              </a:rPr>
              <a:t>Action</a:t>
            </a:r>
            <a:r>
              <a:rPr lang="zh-CN" altLang="en-US" sz="2800">
                <a:solidFill>
                  <a:srgbClr val="FF0000"/>
                </a:solidFill>
                <a:ea typeface="宋体" panose="02010600030101010101" pitchFamily="2" charset="-122"/>
                <a:cs typeface="Times New Roman" panose="02020603050405020304" pitchFamily="18" charset="0"/>
              </a:rPr>
              <a:t>辅助衣服启动其他</a:t>
            </a:r>
            <a:r>
              <a:rPr lang="en-US" altLang="zh-CN" sz="2800">
                <a:solidFill>
                  <a:srgbClr val="FF0000"/>
                </a:solidFill>
                <a:ea typeface="宋体" panose="02010600030101010101" pitchFamily="2" charset="-122"/>
                <a:cs typeface="Times New Roman" panose="02020603050405020304" pitchFamily="18" charset="0"/>
              </a:rPr>
              <a:t>Action</a:t>
            </a:r>
          </a:p>
        </p:txBody>
      </p:sp>
      <p:sp>
        <p:nvSpPr>
          <p:cNvPr id="52227" name="标题 1"/>
          <p:cNvSpPr>
            <a:spLocks noGrp="1"/>
          </p:cNvSpPr>
          <p:nvPr>
            <p:ph type="title"/>
          </p:nvPr>
        </p:nvSpPr>
        <p:spPr/>
        <p:txBody>
          <a:bodyPr/>
          <a:lstStyle/>
          <a:p>
            <a:pPr eaLnBrk="1" hangingPunct="1"/>
            <a:r>
              <a:rPr lang="en-US" altLang="zh-CN" sz="4000" dirty="0">
                <a:solidFill>
                  <a:schemeClr val="tx1"/>
                </a:solidFill>
                <a:latin typeface="楷体_GB2312" panose="02010609030101010101" pitchFamily="49" charset="-122"/>
                <a:ea typeface="楷体_GB2312" panose="02010609030101010101" pitchFamily="49" charset="-122"/>
              </a:rPr>
              <a:t>8.3 </a:t>
            </a:r>
            <a:r>
              <a:rPr lang="zh-CN" altLang="en-US" sz="4000" dirty="0">
                <a:solidFill>
                  <a:schemeClr val="tx1"/>
                </a:solidFill>
                <a:latin typeface="楷体_GB2312" panose="02010609030101010101" pitchFamily="49" charset="-122"/>
                <a:ea typeface="楷体_GB2312" panose="02010609030101010101" pitchFamily="49" charset="-122"/>
              </a:rPr>
              <a:t>表单和</a:t>
            </a:r>
            <a:r>
              <a:rPr lang="en-US" altLang="en-US" sz="4000" dirty="0">
                <a:solidFill>
                  <a:schemeClr val="tx1"/>
                </a:solidFill>
                <a:latin typeface="楷体_GB2312" panose="02010609030101010101" pitchFamily="49" charset="-122"/>
                <a:ea typeface="楷体_GB2312" panose="02010609030101010101" pitchFamily="49" charset="-122"/>
              </a:rPr>
              <a:t>HTML</a:t>
            </a:r>
            <a:r>
              <a:rPr lang="zh-CN" altLang="en-US" sz="4000" dirty="0">
                <a:solidFill>
                  <a:schemeClr val="tx1"/>
                </a:solidFill>
                <a:latin typeface="楷体_GB2312" panose="02010609030101010101" pitchFamily="49" charset="-122"/>
                <a:ea typeface="楷体_GB2312" panose="02010609030101010101" pitchFamily="49" charset="-122"/>
              </a:rPr>
              <a:t>辅助方法</a:t>
            </a:r>
            <a:endParaRPr lang="en-US" altLang="zh-CN" sz="4000" dirty="0">
              <a:solidFill>
                <a:schemeClr val="tx1"/>
              </a:solidFill>
              <a:latin typeface="楷体_GB2312" panose="02010609030101010101" pitchFamily="49" charset="-122"/>
              <a:ea typeface="楷体_GB2312" panose="02010609030101010101" pitchFamily="49" charset="-122"/>
            </a:endParaRPr>
          </a:p>
        </p:txBody>
      </p:sp>
      <p:sp>
        <p:nvSpPr>
          <p:cNvPr id="52228"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DB52D5AB-3B91-472D-AB28-898791C18E25}" type="slidenum">
              <a:rPr lang="de-DE" altLang="zh-CN" dirty="0" smtClean="0">
                <a:solidFill>
                  <a:schemeClr val="tx2"/>
                </a:solidFill>
                <a:latin typeface="楷体_GB2312" panose="02010609030101010101" pitchFamily="49" charset="-122"/>
              </a:rPr>
              <a:pPr/>
              <a:t>37</a:t>
            </a:fld>
            <a:r>
              <a:rPr lang="zh-CN" altLang="de-DE" dirty="0">
                <a:solidFill>
                  <a:schemeClr val="tx2"/>
                </a:solidFill>
                <a:latin typeface="楷体_GB2312" panose="02010609030101010101" pitchFamily="49" charset="-122"/>
              </a:rPr>
              <a:t>页</a:t>
            </a:r>
          </a:p>
        </p:txBody>
      </p:sp>
      <p:sp>
        <p:nvSpPr>
          <p:cNvPr id="52229" name="矩形 2"/>
          <p:cNvSpPr>
            <a:spLocks noChangeArrowheads="1"/>
          </p:cNvSpPr>
          <p:nvPr/>
        </p:nvSpPr>
        <p:spPr bwMode="auto">
          <a:xfrm>
            <a:off x="403225" y="1317625"/>
            <a:ext cx="8431213"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r>
              <a:rPr lang="en-US" altLang="en-US" sz="3600" b="1">
                <a:latin typeface="Times New Roman" panose="02020603050405020304" pitchFamily="18" charset="0"/>
                <a:ea typeface="宋体" panose="02010600030101010101" pitchFamily="2" charset="-122"/>
                <a:cs typeface="Times New Roman" panose="02020603050405020304" pitchFamily="18" charset="0"/>
              </a:rPr>
              <a:t>Action</a:t>
            </a:r>
            <a:r>
              <a:rPr lang="zh-CN" altLang="en-US" sz="3600" b="1">
                <a:latin typeface="Times New Roman" panose="02020603050405020304" pitchFamily="18" charset="0"/>
                <a:ea typeface="宋体" panose="02010600030101010101" pitchFamily="2" charset="-122"/>
                <a:cs typeface="Times New Roman" panose="02020603050405020304" pitchFamily="18" charset="0"/>
              </a:rPr>
              <a:t>和</a:t>
            </a:r>
            <a:r>
              <a:rPr lang="en-US" altLang="en-US" sz="3600" b="1">
                <a:latin typeface="Times New Roman" panose="02020603050405020304" pitchFamily="18" charset="0"/>
                <a:ea typeface="宋体" panose="02010600030101010101" pitchFamily="2" charset="-122"/>
                <a:cs typeface="Times New Roman" panose="02020603050405020304" pitchFamily="18" charset="0"/>
              </a:rPr>
              <a:t>RenderAction</a:t>
            </a:r>
            <a:r>
              <a:rPr lang="zh-CN" altLang="en-US" sz="3600" b="1">
                <a:latin typeface="Times New Roman" panose="02020603050405020304" pitchFamily="18" charset="0"/>
                <a:ea typeface="宋体" panose="02010600030101010101" pitchFamily="2" charset="-122"/>
                <a:cs typeface="Times New Roman" panose="02020603050405020304" pitchFamily="18" charset="0"/>
              </a:rPr>
              <a:t>辅助方法：</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800">
              <a:ea typeface="宋体" panose="02010600030101010101" pitchFamily="2" charset="-122"/>
              <a:cs typeface="Times New Roman" panose="02020603050405020304" pitchFamily="18" charset="0"/>
            </a:endParaRPr>
          </a:p>
        </p:txBody>
      </p:sp>
      <p:sp>
        <p:nvSpPr>
          <p:cNvPr id="5" name="矩形 2"/>
          <p:cNvSpPr>
            <a:spLocks noChangeArrowheads="1"/>
          </p:cNvSpPr>
          <p:nvPr/>
        </p:nvSpPr>
        <p:spPr bwMode="auto">
          <a:xfrm>
            <a:off x="0" y="2003425"/>
            <a:ext cx="8955088" cy="1816100"/>
          </a:xfrm>
          <a:prstGeom prst="rect">
            <a:avLst/>
          </a:prstGeom>
          <a:solidFill>
            <a:schemeClr val="bg1">
              <a:lumMod val="85000"/>
            </a:schemeClr>
          </a:solidFill>
          <a:ln w="9525">
            <a:noFill/>
            <a:miter lim="800000"/>
          </a:ln>
        </p:spPr>
        <p:txBody>
          <a:bodyPr>
            <a:spAutoFit/>
          </a:bodyPr>
          <a:lstStyle/>
          <a:p>
            <a:pPr>
              <a:defRPr/>
            </a:pPr>
            <a:r>
              <a:rPr lang="en-US" altLang="zh-CN" sz="2800">
                <a:ea typeface="宋体" panose="02010600030101010101" pitchFamily="2" charset="-122"/>
              </a:rPr>
              <a:t>View</a:t>
            </a:r>
            <a:r>
              <a:rPr lang="zh-CN" altLang="en-US" sz="2800">
                <a:ea typeface="宋体" panose="02010600030101010101" pitchFamily="2" charset="-122"/>
              </a:rPr>
              <a:t>中</a:t>
            </a:r>
            <a:r>
              <a:rPr lang="en-US" altLang="zh-CN" sz="2800">
                <a:ea typeface="宋体" panose="02010600030101010101" pitchFamily="2" charset="-122"/>
              </a:rPr>
              <a:t>Action</a:t>
            </a:r>
            <a:r>
              <a:rPr lang="zh-CN" altLang="en-US" sz="2800">
                <a:ea typeface="宋体" panose="02010600030101010101" pitchFamily="2" charset="-122"/>
              </a:rPr>
              <a:t>辅助方法启动</a:t>
            </a:r>
            <a:r>
              <a:rPr lang="en-US" altLang="zh-CN" sz="2800">
                <a:ea typeface="宋体" panose="02010600030101010101" pitchFamily="2" charset="-122"/>
              </a:rPr>
              <a:t>ChildActionDemo</a:t>
            </a:r>
            <a:r>
              <a:rPr lang="zh-CN" altLang="en-US" sz="2800">
                <a:ea typeface="宋体" panose="02010600030101010101" pitchFamily="2" charset="-122"/>
              </a:rPr>
              <a:t>此</a:t>
            </a:r>
            <a:r>
              <a:rPr lang="en-US" altLang="zh-CN" sz="2800">
                <a:ea typeface="宋体" panose="02010600030101010101" pitchFamily="2" charset="-122"/>
              </a:rPr>
              <a:t>Action</a:t>
            </a:r>
            <a:r>
              <a:rPr lang="zh-CN" altLang="en-US" sz="2800">
                <a:ea typeface="宋体" panose="02010600030101010101" pitchFamily="2" charset="-122"/>
              </a:rPr>
              <a:t>：</a:t>
            </a:r>
          </a:p>
          <a:p>
            <a:pPr>
              <a:defRPr/>
            </a:pPr>
            <a:r>
              <a:rPr lang="en-US" altLang="zh-CN" sz="2800">
                <a:ea typeface="宋体" panose="02010600030101010101" pitchFamily="2" charset="-122"/>
              </a:rPr>
              <a:t>&lt;h5&gt;    ChildActionDemo</a:t>
            </a:r>
            <a:r>
              <a:rPr lang="zh-CN" altLang="en-US" sz="2800">
                <a:ea typeface="宋体" panose="02010600030101010101" pitchFamily="2" charset="-122"/>
              </a:rPr>
              <a:t>内容开始</a:t>
            </a:r>
            <a:r>
              <a:rPr lang="en-US" altLang="zh-CN" sz="2800">
                <a:ea typeface="宋体" panose="02010600030101010101" pitchFamily="2" charset="-122"/>
              </a:rPr>
              <a:t>&lt;/h5&gt;</a:t>
            </a:r>
            <a:endParaRPr lang="zh-CN" altLang="en-US" sz="2800">
              <a:ea typeface="宋体" panose="02010600030101010101" pitchFamily="2" charset="-122"/>
            </a:endParaRPr>
          </a:p>
          <a:p>
            <a:pPr>
              <a:defRPr/>
            </a:pPr>
            <a:r>
              <a:rPr lang="en-US" altLang="zh-CN" sz="2800">
                <a:solidFill>
                  <a:srgbClr val="00B050"/>
                </a:solidFill>
                <a:ea typeface="宋体" panose="02010600030101010101" pitchFamily="2" charset="-122"/>
              </a:rPr>
              <a:t>@Html.Action("ChildActionDemo")</a:t>
            </a:r>
            <a:endParaRPr lang="zh-CN" altLang="en-US" sz="2800">
              <a:solidFill>
                <a:srgbClr val="00B050"/>
              </a:solidFill>
              <a:ea typeface="宋体" panose="02010600030101010101" pitchFamily="2" charset="-122"/>
            </a:endParaRPr>
          </a:p>
          <a:p>
            <a:pPr>
              <a:defRPr/>
            </a:pPr>
            <a:r>
              <a:rPr lang="en-US" altLang="zh-CN" sz="2800">
                <a:ea typeface="宋体" panose="02010600030101010101" pitchFamily="2" charset="-122"/>
              </a:rPr>
              <a:t>&lt;h5&gt;    ChildActionDemo</a:t>
            </a:r>
            <a:r>
              <a:rPr lang="zh-CN" altLang="en-US" sz="2800">
                <a:ea typeface="宋体" panose="02010600030101010101" pitchFamily="2" charset="-122"/>
              </a:rPr>
              <a:t>内容结束</a:t>
            </a:r>
            <a:r>
              <a:rPr lang="en-US" altLang="zh-CN" sz="2800">
                <a:ea typeface="宋体" panose="02010600030101010101" pitchFamily="2" charset="-122"/>
              </a:rPr>
              <a:t>&lt;/h5&gt;</a:t>
            </a:r>
            <a:endParaRPr lang="en-US" altLang="zh-CN" sz="2800">
              <a:solidFill>
                <a:srgbClr val="00B050"/>
              </a:solidFill>
              <a:ea typeface="宋体" panose="02010600030101010101" pitchFamily="2" charset="-122"/>
            </a:endParaRPr>
          </a:p>
        </p:txBody>
      </p:sp>
      <p:sp>
        <p:nvSpPr>
          <p:cNvPr id="6" name="矩形 2"/>
          <p:cNvSpPr>
            <a:spLocks noChangeArrowheads="1"/>
          </p:cNvSpPr>
          <p:nvPr/>
        </p:nvSpPr>
        <p:spPr bwMode="auto">
          <a:xfrm>
            <a:off x="322263" y="3735388"/>
            <a:ext cx="8794750" cy="3109912"/>
          </a:xfrm>
          <a:prstGeom prst="rect">
            <a:avLst/>
          </a:prstGeom>
          <a:solidFill>
            <a:schemeClr val="bg1">
              <a:lumMod val="75000"/>
            </a:schemeClr>
          </a:solidFill>
          <a:ln w="9525">
            <a:noFill/>
            <a:miter lim="800000"/>
          </a:ln>
        </p:spPr>
        <p:txBody>
          <a:bodyPr>
            <a:spAutoFit/>
          </a:bodyPr>
          <a:lstStyle/>
          <a:p>
            <a:pPr>
              <a:defRPr/>
            </a:pPr>
            <a:r>
              <a:rPr lang="zh-CN" altLang="en-US" sz="2800">
                <a:ea typeface="宋体" panose="02010600030101010101" pitchFamily="2" charset="-122"/>
              </a:rPr>
              <a:t>在对应的</a:t>
            </a:r>
            <a:r>
              <a:rPr lang="en-US" altLang="zh-CN" sz="2800">
                <a:ea typeface="宋体" panose="02010600030101010101" pitchFamily="2" charset="-122"/>
              </a:rPr>
              <a:t>ChildActionDemoAction</a:t>
            </a:r>
            <a:r>
              <a:rPr lang="zh-CN" altLang="en-US" sz="2800">
                <a:ea typeface="宋体" panose="02010600030101010101" pitchFamily="2" charset="-122"/>
              </a:rPr>
              <a:t>中，代码如下所示：</a:t>
            </a:r>
            <a:endParaRPr lang="en-US" altLang="zh-CN" sz="2800">
              <a:ea typeface="宋体" panose="02010600030101010101" pitchFamily="2" charset="-122"/>
            </a:endParaRPr>
          </a:p>
          <a:p>
            <a:pPr>
              <a:defRPr/>
            </a:pPr>
            <a:r>
              <a:rPr lang="en-US" altLang="zh-CN" sz="2800">
                <a:ea typeface="宋体" panose="02010600030101010101" pitchFamily="2" charset="-122"/>
              </a:rPr>
              <a:t>public ActionResult ChildActionDemo()</a:t>
            </a:r>
            <a:endParaRPr lang="zh-CN" altLang="en-US" sz="2800">
              <a:ea typeface="宋体" panose="02010600030101010101" pitchFamily="2" charset="-122"/>
            </a:endParaRPr>
          </a:p>
          <a:p>
            <a:pPr>
              <a:defRPr/>
            </a:pPr>
            <a:r>
              <a:rPr lang="en-US" altLang="zh-CN" sz="2800">
                <a:ea typeface="宋体" panose="02010600030101010101" pitchFamily="2" charset="-122"/>
              </a:rPr>
              <a:t>{</a:t>
            </a:r>
            <a:endParaRPr lang="zh-CN" altLang="en-US" sz="2800">
              <a:ea typeface="宋体" panose="02010600030101010101" pitchFamily="2" charset="-122"/>
            </a:endParaRPr>
          </a:p>
          <a:p>
            <a:pPr>
              <a:defRPr/>
            </a:pPr>
            <a:r>
              <a:rPr lang="en-US" altLang="zh-CN" sz="2800">
                <a:ea typeface="宋体" panose="02010600030101010101" pitchFamily="2" charset="-122"/>
              </a:rPr>
              <a:t>	var albums = db.Album.Take(10);</a:t>
            </a:r>
            <a:endParaRPr lang="zh-CN" altLang="en-US" sz="2800">
              <a:ea typeface="宋体" panose="02010600030101010101" pitchFamily="2" charset="-122"/>
            </a:endParaRPr>
          </a:p>
          <a:p>
            <a:pPr>
              <a:defRPr/>
            </a:pPr>
            <a:r>
              <a:rPr lang="en-US" altLang="zh-CN" sz="2800">
                <a:ea typeface="宋体" panose="02010600030101010101" pitchFamily="2" charset="-122"/>
              </a:rPr>
              <a:t>	</a:t>
            </a:r>
            <a:r>
              <a:rPr lang="en-US" altLang="zh-CN" sz="2800">
                <a:solidFill>
                  <a:srgbClr val="C00000"/>
                </a:solidFill>
                <a:ea typeface="宋体" panose="02010600030101010101" pitchFamily="2" charset="-122"/>
              </a:rPr>
              <a:t>//</a:t>
            </a:r>
            <a:r>
              <a:rPr lang="zh-CN" altLang="en-US" sz="2800">
                <a:solidFill>
                  <a:srgbClr val="C00000"/>
                </a:solidFill>
                <a:ea typeface="宋体" panose="02010600030101010101" pitchFamily="2" charset="-122"/>
              </a:rPr>
              <a:t>注意需要返回</a:t>
            </a:r>
            <a:r>
              <a:rPr lang="en-US" altLang="zh-CN" sz="2800">
                <a:solidFill>
                  <a:srgbClr val="C00000"/>
                </a:solidFill>
                <a:ea typeface="宋体" panose="02010600030101010101" pitchFamily="2" charset="-122"/>
              </a:rPr>
              <a:t>PartialView</a:t>
            </a:r>
            <a:r>
              <a:rPr lang="zh-CN" altLang="en-US" sz="2800">
                <a:solidFill>
                  <a:srgbClr val="C00000"/>
                </a:solidFill>
                <a:ea typeface="宋体" panose="02010600030101010101" pitchFamily="2" charset="-122"/>
              </a:rPr>
              <a:t>，而不是</a:t>
            </a:r>
            <a:r>
              <a:rPr lang="en-US" altLang="zh-CN" sz="2800">
                <a:solidFill>
                  <a:srgbClr val="C00000"/>
                </a:solidFill>
                <a:ea typeface="宋体" panose="02010600030101010101" pitchFamily="2" charset="-122"/>
              </a:rPr>
              <a:t>View</a:t>
            </a:r>
            <a:endParaRPr lang="zh-CN" altLang="en-US" sz="2800">
              <a:solidFill>
                <a:srgbClr val="C00000"/>
              </a:solidFill>
              <a:ea typeface="宋体" panose="02010600030101010101" pitchFamily="2" charset="-122"/>
            </a:endParaRPr>
          </a:p>
          <a:p>
            <a:pPr>
              <a:defRPr/>
            </a:pPr>
            <a:r>
              <a:rPr lang="en-US" altLang="zh-CN" sz="2800">
                <a:ea typeface="宋体" panose="02010600030101010101" pitchFamily="2" charset="-122"/>
              </a:rPr>
              <a:t>	return </a:t>
            </a:r>
            <a:r>
              <a:rPr lang="en-US" altLang="zh-CN" sz="2800">
                <a:solidFill>
                  <a:srgbClr val="00B050"/>
                </a:solidFill>
                <a:ea typeface="宋体" panose="02010600030101010101" pitchFamily="2" charset="-122"/>
              </a:rPr>
              <a:t>PartialView(albums)</a:t>
            </a:r>
            <a:r>
              <a:rPr lang="en-US" altLang="zh-CN" sz="2800">
                <a:ea typeface="宋体" panose="02010600030101010101" pitchFamily="2" charset="-122"/>
              </a:rPr>
              <a:t>;</a:t>
            </a:r>
            <a:endParaRPr lang="zh-CN" altLang="en-US" sz="2800">
              <a:ea typeface="宋体" panose="02010600030101010101" pitchFamily="2" charset="-122"/>
            </a:endParaRPr>
          </a:p>
          <a:p>
            <a:pPr>
              <a:defRPr/>
            </a:pPr>
            <a:r>
              <a:rPr lang="en-US" altLang="zh-CN" sz="2800">
                <a:ea typeface="宋体" panose="02010600030101010101" pitchFamily="2" charset="-122"/>
              </a:rPr>
              <a:t>}</a:t>
            </a:r>
          </a:p>
        </p:txBody>
      </p:sp>
      <p:sp>
        <p:nvSpPr>
          <p:cNvPr id="8" name="矩形 2"/>
          <p:cNvSpPr>
            <a:spLocks noChangeArrowheads="1"/>
          </p:cNvSpPr>
          <p:nvPr/>
        </p:nvSpPr>
        <p:spPr bwMode="auto">
          <a:xfrm>
            <a:off x="698500" y="2192338"/>
            <a:ext cx="8162925" cy="2678112"/>
          </a:xfrm>
          <a:prstGeom prst="rect">
            <a:avLst/>
          </a:prstGeom>
          <a:solidFill>
            <a:schemeClr val="bg1">
              <a:lumMod val="65000"/>
            </a:schemeClr>
          </a:solidFill>
          <a:ln w="9525">
            <a:noFill/>
            <a:miter lim="800000"/>
          </a:ln>
        </p:spPr>
        <p:txBody>
          <a:bodyPr>
            <a:spAutoFit/>
          </a:bodyPr>
          <a:lstStyle/>
          <a:p>
            <a:pPr>
              <a:defRPr/>
            </a:pPr>
            <a:r>
              <a:rPr lang="zh-CN" altLang="en-US" sz="2800">
                <a:ea typeface="宋体" panose="02010600030101010101" pitchFamily="2" charset="-122"/>
              </a:rPr>
              <a:t>如果被设计的</a:t>
            </a:r>
            <a:r>
              <a:rPr lang="en-US" altLang="zh-CN" sz="2800">
                <a:ea typeface="宋体" panose="02010600030101010101" pitchFamily="2" charset="-122"/>
              </a:rPr>
              <a:t>Action</a:t>
            </a:r>
            <a:r>
              <a:rPr lang="zh-CN" altLang="en-US" sz="2800">
                <a:ea typeface="宋体" panose="02010600030101010101" pitchFamily="2" charset="-122"/>
              </a:rPr>
              <a:t>设计得目的就是只用于在</a:t>
            </a:r>
            <a:r>
              <a:rPr lang="en-US" altLang="zh-CN" sz="2800">
                <a:ea typeface="宋体" panose="02010600030101010101" pitchFamily="2" charset="-122"/>
              </a:rPr>
              <a:t>View</a:t>
            </a:r>
            <a:r>
              <a:rPr lang="zh-CN" altLang="en-US" sz="2800">
                <a:ea typeface="宋体" panose="02010600030101010101" pitchFamily="2" charset="-122"/>
              </a:rPr>
              <a:t>中被</a:t>
            </a:r>
            <a:r>
              <a:rPr lang="en-US" altLang="zh-CN" sz="2800">
                <a:ea typeface="宋体" panose="02010600030101010101" pitchFamily="2" charset="-122"/>
              </a:rPr>
              <a:t>Action</a:t>
            </a:r>
            <a:r>
              <a:rPr lang="zh-CN" altLang="en-US" sz="2800">
                <a:ea typeface="宋体" panose="02010600030101010101" pitchFamily="2" charset="-122"/>
              </a:rPr>
              <a:t>辅助方法调用，那么可以在此</a:t>
            </a:r>
            <a:r>
              <a:rPr lang="en-US" altLang="zh-CN" sz="2800">
                <a:ea typeface="宋体" panose="02010600030101010101" pitchFamily="2" charset="-122"/>
              </a:rPr>
              <a:t>Action</a:t>
            </a:r>
            <a:r>
              <a:rPr lang="zh-CN" altLang="en-US" sz="2800">
                <a:ea typeface="宋体" panose="02010600030101010101" pitchFamily="2" charset="-122"/>
              </a:rPr>
              <a:t>前添加</a:t>
            </a:r>
            <a:r>
              <a:rPr lang="en-US" altLang="zh-CN" sz="2800">
                <a:ea typeface="宋体" panose="02010600030101010101" pitchFamily="2" charset="-122"/>
              </a:rPr>
              <a:t>ChildActionOnly</a:t>
            </a:r>
            <a:r>
              <a:rPr lang="zh-CN" altLang="en-US" sz="2800">
                <a:ea typeface="宋体" panose="02010600030101010101" pitchFamily="2" charset="-122"/>
              </a:rPr>
              <a:t>属性修饰，则直接在请求中调用此</a:t>
            </a:r>
            <a:r>
              <a:rPr lang="en-US" altLang="zh-CN" sz="2800">
                <a:ea typeface="宋体" panose="02010600030101010101" pitchFamily="2" charset="-122"/>
              </a:rPr>
              <a:t>Action</a:t>
            </a:r>
            <a:r>
              <a:rPr lang="zh-CN" altLang="en-US" sz="2800">
                <a:ea typeface="宋体" panose="02010600030101010101" pitchFamily="2" charset="-122"/>
              </a:rPr>
              <a:t>将被禁止。</a:t>
            </a:r>
          </a:p>
          <a:p>
            <a:pPr>
              <a:defRPr/>
            </a:pPr>
            <a:r>
              <a:rPr lang="en-US" altLang="zh-CN" sz="2800">
                <a:solidFill>
                  <a:srgbClr val="00B050"/>
                </a:solidFill>
                <a:ea typeface="宋体" panose="02010600030101010101" pitchFamily="2" charset="-122"/>
              </a:rPr>
              <a:t>[ChildActionOnly]</a:t>
            </a:r>
            <a:endParaRPr lang="zh-CN" altLang="en-US" sz="2800">
              <a:solidFill>
                <a:srgbClr val="00B050"/>
              </a:solidFill>
              <a:ea typeface="宋体" panose="02010600030101010101" pitchFamily="2" charset="-122"/>
            </a:endParaRPr>
          </a:p>
          <a:p>
            <a:pPr>
              <a:defRPr/>
            </a:pPr>
            <a:r>
              <a:rPr lang="en-US" altLang="zh-CN" sz="2800">
                <a:ea typeface="宋体" panose="02010600030101010101" pitchFamily="2" charset="-122"/>
              </a:rPr>
              <a:t>public ActionResult ChildActionDemo( )</a:t>
            </a:r>
            <a:endParaRPr lang="en-US" altLang="zh-CN" sz="2800" b="1">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pPr eaLnBrk="1" hangingPunct="1"/>
            <a:r>
              <a:rPr lang="en-US" altLang="zh-CN" sz="4000" dirty="0">
                <a:solidFill>
                  <a:schemeClr val="tx1"/>
                </a:solidFill>
                <a:latin typeface="楷体_GB2312" panose="02010609030101010101" pitchFamily="49" charset="-122"/>
                <a:ea typeface="楷体_GB2312" panose="02010609030101010101" pitchFamily="49" charset="-122"/>
              </a:rPr>
              <a:t>8.3 </a:t>
            </a:r>
            <a:r>
              <a:rPr lang="zh-CN" altLang="en-US" sz="4000" dirty="0">
                <a:solidFill>
                  <a:schemeClr val="tx1"/>
                </a:solidFill>
                <a:latin typeface="楷体_GB2312" panose="02010609030101010101" pitchFamily="49" charset="-122"/>
                <a:ea typeface="楷体_GB2312" panose="02010609030101010101" pitchFamily="49" charset="-122"/>
              </a:rPr>
              <a:t>表单和</a:t>
            </a:r>
            <a:r>
              <a:rPr lang="en-US" altLang="en-US" sz="4000" dirty="0">
                <a:solidFill>
                  <a:schemeClr val="tx1"/>
                </a:solidFill>
                <a:latin typeface="楷体_GB2312" panose="02010609030101010101" pitchFamily="49" charset="-122"/>
                <a:ea typeface="楷体_GB2312" panose="02010609030101010101" pitchFamily="49" charset="-122"/>
              </a:rPr>
              <a:t>HTML</a:t>
            </a:r>
            <a:r>
              <a:rPr lang="zh-CN" altLang="en-US" sz="4000" dirty="0">
                <a:solidFill>
                  <a:schemeClr val="tx1"/>
                </a:solidFill>
                <a:latin typeface="楷体_GB2312" panose="02010609030101010101" pitchFamily="49" charset="-122"/>
                <a:ea typeface="楷体_GB2312" panose="02010609030101010101" pitchFamily="49" charset="-122"/>
              </a:rPr>
              <a:t>辅助方法</a:t>
            </a:r>
            <a:endParaRPr lang="en-US" altLang="zh-CN" sz="4000" dirty="0">
              <a:solidFill>
                <a:schemeClr val="tx1"/>
              </a:solidFill>
              <a:latin typeface="楷体_GB2312" panose="02010609030101010101" pitchFamily="49" charset="-122"/>
              <a:ea typeface="楷体_GB2312" panose="02010609030101010101" pitchFamily="49" charset="-122"/>
            </a:endParaRPr>
          </a:p>
        </p:txBody>
      </p:sp>
      <p:sp>
        <p:nvSpPr>
          <p:cNvPr id="53251"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C734E142-AECF-4CEE-B58B-544B3DB84220}" type="slidenum">
              <a:rPr lang="de-DE" altLang="zh-CN" dirty="0" smtClean="0">
                <a:solidFill>
                  <a:schemeClr val="tx2"/>
                </a:solidFill>
                <a:latin typeface="楷体_GB2312" panose="02010609030101010101" pitchFamily="49" charset="-122"/>
              </a:rPr>
              <a:pPr/>
              <a:t>38</a:t>
            </a:fld>
            <a:r>
              <a:rPr lang="zh-CN" altLang="de-DE" dirty="0">
                <a:solidFill>
                  <a:schemeClr val="tx2"/>
                </a:solidFill>
                <a:latin typeface="楷体_GB2312" panose="02010609030101010101" pitchFamily="49" charset="-122"/>
              </a:rPr>
              <a:t>页</a:t>
            </a:r>
          </a:p>
        </p:txBody>
      </p:sp>
      <p:sp>
        <p:nvSpPr>
          <p:cNvPr id="53252" name="矩形 2"/>
          <p:cNvSpPr>
            <a:spLocks noChangeArrowheads="1"/>
          </p:cNvSpPr>
          <p:nvPr/>
        </p:nvSpPr>
        <p:spPr bwMode="auto">
          <a:xfrm>
            <a:off x="403225" y="1317625"/>
            <a:ext cx="8431213"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r>
              <a:rPr lang="en-US" altLang="en-US" sz="3600" b="1">
                <a:latin typeface="Times New Roman" panose="02020603050405020304" pitchFamily="18" charset="0"/>
                <a:ea typeface="宋体" panose="02010600030101010101" pitchFamily="2" charset="-122"/>
                <a:cs typeface="Times New Roman" panose="02020603050405020304" pitchFamily="18" charset="0"/>
              </a:rPr>
              <a:t>Action</a:t>
            </a:r>
            <a:r>
              <a:rPr lang="zh-CN" altLang="en-US" sz="3600" b="1">
                <a:latin typeface="Times New Roman" panose="02020603050405020304" pitchFamily="18" charset="0"/>
                <a:ea typeface="宋体" panose="02010600030101010101" pitchFamily="2" charset="-122"/>
                <a:cs typeface="Times New Roman" panose="02020603050405020304" pitchFamily="18" charset="0"/>
              </a:rPr>
              <a:t>和</a:t>
            </a:r>
            <a:r>
              <a:rPr lang="en-US" altLang="en-US" sz="3600" b="1">
                <a:latin typeface="Times New Roman" panose="02020603050405020304" pitchFamily="18" charset="0"/>
                <a:ea typeface="宋体" panose="02010600030101010101" pitchFamily="2" charset="-122"/>
                <a:cs typeface="Times New Roman" panose="02020603050405020304" pitchFamily="18" charset="0"/>
              </a:rPr>
              <a:t>RenderAction</a:t>
            </a:r>
            <a:r>
              <a:rPr lang="zh-CN" altLang="en-US" sz="3600" b="1">
                <a:latin typeface="Times New Roman" panose="02020603050405020304" pitchFamily="18" charset="0"/>
                <a:ea typeface="宋体" panose="02010600030101010101" pitchFamily="2" charset="-122"/>
                <a:cs typeface="Times New Roman" panose="02020603050405020304" pitchFamily="18" charset="0"/>
              </a:rPr>
              <a:t>辅助方法：</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a:solidFill>
                  <a:srgbClr val="C00000"/>
                </a:solidFill>
                <a:ea typeface="宋体" panose="02010600030101010101" pitchFamily="2" charset="-122"/>
                <a:cs typeface="Times New Roman" panose="02020603050405020304" pitchFamily="18" charset="0"/>
              </a:rPr>
              <a:t>RenderAction</a:t>
            </a:r>
            <a:r>
              <a:rPr lang="zh-CN" altLang="en-US" sz="2800">
                <a:ea typeface="宋体" panose="02010600030101010101" pitchFamily="2" charset="-122"/>
                <a:cs typeface="Times New Roman" panose="02020603050405020304" pitchFamily="18" charset="0"/>
              </a:rPr>
              <a:t>作用与</a:t>
            </a:r>
            <a:r>
              <a:rPr lang="en-US" altLang="zh-CN" sz="2800">
                <a:ea typeface="宋体" panose="02010600030101010101" pitchFamily="2" charset="-122"/>
                <a:cs typeface="Times New Roman" panose="02020603050405020304" pitchFamily="18" charset="0"/>
              </a:rPr>
              <a:t>Action</a:t>
            </a:r>
            <a:r>
              <a:rPr lang="zh-CN" altLang="en-US" sz="2800">
                <a:ea typeface="宋体" panose="02010600030101010101" pitchFamily="2" charset="-122"/>
                <a:cs typeface="Times New Roman" panose="02020603050405020304" pitchFamily="18" charset="0"/>
              </a:rPr>
              <a:t>辅助方法相同，但与</a:t>
            </a:r>
            <a:r>
              <a:rPr lang="en-US" altLang="zh-CN" sz="2800">
                <a:ea typeface="宋体" panose="02010600030101010101" pitchFamily="2" charset="-122"/>
                <a:cs typeface="Times New Roman" panose="02020603050405020304" pitchFamily="18" charset="0"/>
              </a:rPr>
              <a:t>RenderPartial</a:t>
            </a:r>
            <a:r>
              <a:rPr lang="zh-CN" altLang="en-US" sz="2800">
                <a:ea typeface="宋体" panose="02010600030101010101" pitchFamily="2" charset="-122"/>
                <a:cs typeface="Times New Roman" panose="02020603050405020304" pitchFamily="18" charset="0"/>
              </a:rPr>
              <a:t>辅助方法一样，是直接输出内容到输出流的，所以需要写在代码段中。以下示例作用与上例相同。</a:t>
            </a:r>
          </a:p>
          <a:p>
            <a:r>
              <a:rPr lang="en-US" altLang="zh-CN" sz="2800">
                <a:ea typeface="宋体" panose="02010600030101010101" pitchFamily="2" charset="-122"/>
                <a:cs typeface="Times New Roman" panose="02020603050405020304" pitchFamily="18" charset="0"/>
              </a:rPr>
              <a:t>&lt;h5&gt;    ChildAction</a:t>
            </a:r>
            <a:r>
              <a:rPr lang="zh-CN" altLang="en-US" sz="2800">
                <a:ea typeface="宋体" panose="02010600030101010101" pitchFamily="2" charset="-122"/>
                <a:cs typeface="Times New Roman" panose="02020603050405020304" pitchFamily="18" charset="0"/>
              </a:rPr>
              <a:t>内容开始</a:t>
            </a:r>
            <a:r>
              <a:rPr lang="en-US" altLang="zh-CN" sz="2800">
                <a:ea typeface="宋体" panose="02010600030101010101" pitchFamily="2" charset="-122"/>
                <a:cs typeface="Times New Roman" panose="02020603050405020304" pitchFamily="18" charset="0"/>
              </a:rPr>
              <a:t>&lt;/h5&gt;</a:t>
            </a:r>
            <a:endParaRPr lang="zh-CN" altLang="en-US" sz="2800">
              <a:ea typeface="宋体" panose="02010600030101010101" pitchFamily="2" charset="-122"/>
              <a:cs typeface="Times New Roman" panose="02020603050405020304" pitchFamily="18" charset="0"/>
            </a:endParaRPr>
          </a:p>
          <a:p>
            <a:r>
              <a:rPr lang="en-US" altLang="zh-CN" sz="2800">
                <a:solidFill>
                  <a:srgbClr val="00B050"/>
                </a:solidFill>
                <a:ea typeface="宋体" panose="02010600030101010101" pitchFamily="2" charset="-122"/>
                <a:cs typeface="Times New Roman" panose="02020603050405020304" pitchFamily="18" charset="0"/>
              </a:rPr>
              <a:t>@{Html.RenderAction("ChildActionDemo");}</a:t>
            </a:r>
            <a:endParaRPr lang="zh-CN" altLang="en-US" sz="2800">
              <a:solidFill>
                <a:srgbClr val="00B050"/>
              </a:solidFill>
              <a:ea typeface="宋体" panose="02010600030101010101" pitchFamily="2" charset="-122"/>
              <a:cs typeface="Times New Roman" panose="02020603050405020304" pitchFamily="18" charset="0"/>
            </a:endParaRPr>
          </a:p>
          <a:p>
            <a:r>
              <a:rPr lang="en-US" altLang="zh-CN" sz="2800">
                <a:ea typeface="宋体" panose="02010600030101010101" pitchFamily="2" charset="-122"/>
                <a:cs typeface="Times New Roman" panose="02020603050405020304" pitchFamily="18" charset="0"/>
              </a:rPr>
              <a:t>@*@Html.Action("ChildActionDemo")*@</a:t>
            </a:r>
            <a:endParaRPr lang="zh-CN" altLang="en-US" sz="2800">
              <a:ea typeface="宋体" panose="02010600030101010101" pitchFamily="2" charset="-122"/>
              <a:cs typeface="Times New Roman" panose="02020603050405020304" pitchFamily="18" charset="0"/>
            </a:endParaRPr>
          </a:p>
          <a:p>
            <a:r>
              <a:rPr lang="en-US" altLang="zh-CN" sz="2800">
                <a:ea typeface="宋体" panose="02010600030101010101" pitchFamily="2" charset="-122"/>
                <a:cs typeface="Times New Roman" panose="02020603050405020304" pitchFamily="18" charset="0"/>
              </a:rPr>
              <a:t>&lt;h5&gt;    ChildAction</a:t>
            </a:r>
            <a:r>
              <a:rPr lang="zh-CN" altLang="en-US" sz="2800">
                <a:ea typeface="宋体" panose="02010600030101010101" pitchFamily="2" charset="-122"/>
                <a:cs typeface="Times New Roman" panose="02020603050405020304" pitchFamily="18" charset="0"/>
              </a:rPr>
              <a:t>内容结束</a:t>
            </a:r>
            <a:r>
              <a:rPr lang="en-US" altLang="zh-CN" sz="2800">
                <a:ea typeface="宋体" panose="02010600030101010101" pitchFamily="2" charset="-122"/>
                <a:cs typeface="Times New Roman" panose="02020603050405020304" pitchFamily="18" charset="0"/>
              </a:rPr>
              <a:t>&lt;/h5&gt;</a:t>
            </a:r>
            <a:endParaRPr lang="zh-CN" altLang="en-US" sz="2800">
              <a:ea typeface="宋体" panose="02010600030101010101" pitchFamily="2" charset="-122"/>
              <a:cs typeface="Times New Roman" panose="02020603050405020304" pitchFamily="18" charset="0"/>
            </a:endParaRPr>
          </a:p>
        </p:txBody>
      </p:sp>
    </p:spTree>
  </p:cSld>
  <p:clrMapOvr>
    <a:masterClrMapping/>
  </p:clrMapOvr>
  <p:transition>
    <p:randomBar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2"/>
          <p:cNvSpPr>
            <a:spLocks noChangeArrowheads="1"/>
          </p:cNvSpPr>
          <p:nvPr/>
        </p:nvSpPr>
        <p:spPr bwMode="auto">
          <a:xfrm>
            <a:off x="488950" y="3937000"/>
            <a:ext cx="8655050" cy="115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b="1">
                <a:latin typeface="Times New Roman" panose="02020603050405020304" pitchFamily="18" charset="0"/>
                <a:ea typeface="宋体" panose="02010600030101010101" pitchFamily="2" charset="-122"/>
                <a:cs typeface="Times New Roman" panose="02020603050405020304" pitchFamily="18" charset="0"/>
              </a:rPr>
              <a:t>示例：</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pPr lvl="1">
              <a:spcBef>
                <a:spcPts val="600"/>
              </a:spcBef>
              <a:spcAft>
                <a:spcPts val="600"/>
              </a:spcAft>
            </a:pPr>
            <a:r>
              <a:rPr lang="en-US" altLang="en-US" sz="2800">
                <a:solidFill>
                  <a:srgbClr val="FF0000"/>
                </a:solidFill>
                <a:ea typeface="宋体" panose="02010600030101010101" pitchFamily="2" charset="-122"/>
                <a:cs typeface="Times New Roman" panose="02020603050405020304" pitchFamily="18" charset="0"/>
              </a:rPr>
              <a:t>Action</a:t>
            </a:r>
            <a:r>
              <a:rPr lang="zh-CN" altLang="en-US" sz="2800">
                <a:solidFill>
                  <a:srgbClr val="FF0000"/>
                </a:solidFill>
                <a:ea typeface="宋体" panose="02010600030101010101" pitchFamily="2" charset="-122"/>
                <a:cs typeface="Times New Roman" panose="02020603050405020304" pitchFamily="18" charset="0"/>
              </a:rPr>
              <a:t>辅助方法与</a:t>
            </a:r>
            <a:r>
              <a:rPr lang="en-US" altLang="en-US" sz="2800">
                <a:solidFill>
                  <a:srgbClr val="FF0000"/>
                </a:solidFill>
                <a:ea typeface="宋体" panose="02010600030101010101" pitchFamily="2" charset="-122"/>
                <a:cs typeface="Times New Roman" panose="02020603050405020304" pitchFamily="18" charset="0"/>
              </a:rPr>
              <a:t>RenderAction</a:t>
            </a:r>
            <a:r>
              <a:rPr lang="zh-CN" altLang="en-US" sz="2800">
                <a:solidFill>
                  <a:srgbClr val="FF0000"/>
                </a:solidFill>
                <a:ea typeface="宋体" panose="02010600030101010101" pitchFamily="2" charset="-122"/>
                <a:cs typeface="Times New Roman" panose="02020603050405020304" pitchFamily="18" charset="0"/>
              </a:rPr>
              <a:t>辅助方法传递参数</a:t>
            </a:r>
            <a:endParaRPr lang="en-US" altLang="zh-CN" sz="2800">
              <a:solidFill>
                <a:srgbClr val="FF0000"/>
              </a:solidFill>
              <a:ea typeface="宋体" panose="02010600030101010101" pitchFamily="2" charset="-122"/>
              <a:cs typeface="Times New Roman" panose="02020603050405020304" pitchFamily="18" charset="0"/>
            </a:endParaRPr>
          </a:p>
        </p:txBody>
      </p:sp>
      <p:sp>
        <p:nvSpPr>
          <p:cNvPr id="54275" name="标题 1"/>
          <p:cNvSpPr>
            <a:spLocks noGrp="1"/>
          </p:cNvSpPr>
          <p:nvPr>
            <p:ph type="title"/>
          </p:nvPr>
        </p:nvSpPr>
        <p:spPr/>
        <p:txBody>
          <a:bodyPr/>
          <a:lstStyle/>
          <a:p>
            <a:pPr eaLnBrk="1" hangingPunct="1"/>
            <a:r>
              <a:rPr lang="en-US" altLang="zh-CN" sz="4000" dirty="0">
                <a:solidFill>
                  <a:schemeClr val="tx1"/>
                </a:solidFill>
                <a:latin typeface="楷体_GB2312" panose="02010609030101010101" pitchFamily="49" charset="-122"/>
                <a:ea typeface="楷体_GB2312" panose="02010609030101010101" pitchFamily="49" charset="-122"/>
              </a:rPr>
              <a:t>8.3 </a:t>
            </a:r>
            <a:r>
              <a:rPr lang="zh-CN" altLang="en-US" sz="4000" dirty="0">
                <a:solidFill>
                  <a:schemeClr val="tx1"/>
                </a:solidFill>
                <a:latin typeface="楷体_GB2312" panose="02010609030101010101" pitchFamily="49" charset="-122"/>
                <a:ea typeface="楷体_GB2312" panose="02010609030101010101" pitchFamily="49" charset="-122"/>
              </a:rPr>
              <a:t>表单和</a:t>
            </a:r>
            <a:r>
              <a:rPr lang="en-US" altLang="en-US" sz="4000" dirty="0">
                <a:solidFill>
                  <a:schemeClr val="tx1"/>
                </a:solidFill>
                <a:latin typeface="楷体_GB2312" panose="02010609030101010101" pitchFamily="49" charset="-122"/>
                <a:ea typeface="楷体_GB2312" panose="02010609030101010101" pitchFamily="49" charset="-122"/>
              </a:rPr>
              <a:t>HTML</a:t>
            </a:r>
            <a:r>
              <a:rPr lang="zh-CN" altLang="en-US" sz="4000" dirty="0">
                <a:solidFill>
                  <a:schemeClr val="tx1"/>
                </a:solidFill>
                <a:latin typeface="楷体_GB2312" panose="02010609030101010101" pitchFamily="49" charset="-122"/>
                <a:ea typeface="楷体_GB2312" panose="02010609030101010101" pitchFamily="49" charset="-122"/>
              </a:rPr>
              <a:t>辅助方法</a:t>
            </a:r>
            <a:endParaRPr lang="en-US" altLang="zh-CN" sz="4000" dirty="0">
              <a:solidFill>
                <a:schemeClr val="tx1"/>
              </a:solidFill>
              <a:latin typeface="楷体_GB2312" panose="02010609030101010101" pitchFamily="49" charset="-122"/>
              <a:ea typeface="楷体_GB2312" panose="02010609030101010101" pitchFamily="49" charset="-122"/>
            </a:endParaRPr>
          </a:p>
        </p:txBody>
      </p:sp>
      <p:sp>
        <p:nvSpPr>
          <p:cNvPr id="54276"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B29447C7-A356-429F-B7A7-7239A697E77B}" type="slidenum">
              <a:rPr lang="de-DE" altLang="zh-CN" dirty="0" smtClean="0">
                <a:solidFill>
                  <a:schemeClr val="tx2"/>
                </a:solidFill>
                <a:latin typeface="楷体_GB2312" panose="02010609030101010101" pitchFamily="49" charset="-122"/>
              </a:rPr>
              <a:pPr/>
              <a:t>39</a:t>
            </a:fld>
            <a:r>
              <a:rPr lang="zh-CN" altLang="de-DE" dirty="0">
                <a:solidFill>
                  <a:schemeClr val="tx2"/>
                </a:solidFill>
                <a:latin typeface="楷体_GB2312" panose="02010609030101010101" pitchFamily="49" charset="-122"/>
              </a:rPr>
              <a:t>页</a:t>
            </a:r>
          </a:p>
        </p:txBody>
      </p:sp>
      <p:sp>
        <p:nvSpPr>
          <p:cNvPr id="54277" name="矩形 2"/>
          <p:cNvSpPr>
            <a:spLocks noChangeArrowheads="1"/>
          </p:cNvSpPr>
          <p:nvPr/>
        </p:nvSpPr>
        <p:spPr bwMode="auto">
          <a:xfrm>
            <a:off x="403225" y="1317625"/>
            <a:ext cx="8431213"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r>
              <a:rPr lang="en-US" altLang="en-US" sz="3600" b="1">
                <a:latin typeface="Times New Roman" panose="02020603050405020304" pitchFamily="18" charset="0"/>
                <a:ea typeface="宋体" panose="02010600030101010101" pitchFamily="2" charset="-122"/>
                <a:cs typeface="Times New Roman" panose="02020603050405020304" pitchFamily="18" charset="0"/>
              </a:rPr>
              <a:t>Action</a:t>
            </a:r>
            <a:r>
              <a:rPr lang="zh-CN" altLang="en-US" sz="3600" b="1">
                <a:latin typeface="Times New Roman" panose="02020603050405020304" pitchFamily="18" charset="0"/>
                <a:ea typeface="宋体" panose="02010600030101010101" pitchFamily="2" charset="-122"/>
                <a:cs typeface="Times New Roman" panose="02020603050405020304" pitchFamily="18" charset="0"/>
              </a:rPr>
              <a:t>和</a:t>
            </a:r>
            <a:r>
              <a:rPr lang="en-US" altLang="en-US" sz="3600" b="1">
                <a:latin typeface="Times New Roman" panose="02020603050405020304" pitchFamily="18" charset="0"/>
                <a:ea typeface="宋体" panose="02010600030101010101" pitchFamily="2" charset="-122"/>
                <a:cs typeface="Times New Roman" panose="02020603050405020304" pitchFamily="18" charset="0"/>
              </a:rPr>
              <a:t>RenderAction</a:t>
            </a:r>
            <a:r>
              <a:rPr lang="zh-CN" altLang="en-US" sz="3600" b="1">
                <a:latin typeface="Times New Roman" panose="02020603050405020304" pitchFamily="18" charset="0"/>
                <a:ea typeface="宋体" panose="02010600030101010101" pitchFamily="2" charset="-122"/>
                <a:cs typeface="Times New Roman" panose="02020603050405020304" pitchFamily="18" charset="0"/>
              </a:rPr>
              <a:t>辅助方法：</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800">
                <a:ea typeface="宋体" panose="02010600030101010101" pitchFamily="2" charset="-122"/>
                <a:cs typeface="Times New Roman" panose="02020603050405020304" pitchFamily="18" charset="0"/>
              </a:rPr>
              <a:t>当被调用的</a:t>
            </a:r>
            <a:r>
              <a:rPr lang="en-US" altLang="zh-CN" sz="2800">
                <a:ea typeface="宋体" panose="02010600030101010101" pitchFamily="2" charset="-122"/>
                <a:cs typeface="Times New Roman" panose="02020603050405020304" pitchFamily="18" charset="0"/>
              </a:rPr>
              <a:t>Action</a:t>
            </a:r>
            <a:r>
              <a:rPr lang="zh-CN" altLang="en-US" sz="2800">
                <a:ea typeface="宋体" panose="02010600030101010101" pitchFamily="2" charset="-122"/>
                <a:cs typeface="Times New Roman" panose="02020603050405020304" pitchFamily="18" charset="0"/>
              </a:rPr>
              <a:t>需要传递参数时，</a:t>
            </a:r>
            <a:r>
              <a:rPr lang="en-US" altLang="zh-CN" sz="2800">
                <a:ea typeface="宋体" panose="02010600030101010101" pitchFamily="2" charset="-122"/>
                <a:cs typeface="Times New Roman" panose="02020603050405020304" pitchFamily="18" charset="0"/>
              </a:rPr>
              <a:t>Action</a:t>
            </a:r>
            <a:r>
              <a:rPr lang="zh-CN" altLang="en-US" sz="2800">
                <a:ea typeface="宋体" panose="02010600030101010101" pitchFamily="2" charset="-122"/>
                <a:cs typeface="Times New Roman" panose="02020603050405020304" pitchFamily="18" charset="0"/>
              </a:rPr>
              <a:t>辅助方法与</a:t>
            </a:r>
            <a:r>
              <a:rPr lang="en-US" altLang="zh-CN" sz="2800">
                <a:ea typeface="宋体" panose="02010600030101010101" pitchFamily="2" charset="-122"/>
                <a:cs typeface="Times New Roman" panose="02020603050405020304" pitchFamily="18" charset="0"/>
              </a:rPr>
              <a:t>RenderAction</a:t>
            </a:r>
            <a:r>
              <a:rPr lang="zh-CN" altLang="en-US" sz="2800">
                <a:ea typeface="宋体" panose="02010600030101010101" pitchFamily="2" charset="-122"/>
                <a:cs typeface="Times New Roman" panose="02020603050405020304" pitchFamily="18" charset="0"/>
              </a:rPr>
              <a:t>辅助方法可以也可以传递相应的参数</a:t>
            </a:r>
          </a:p>
        </p:txBody>
      </p:sp>
    </p:spTree>
  </p:cSld>
  <p:clrMapOvr>
    <a:masterClrMapping/>
  </p:clrMapOvr>
  <p:transition>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7A6853F1-C15B-4062-9C52-D6C2919D7EED}" type="slidenum">
              <a:rPr lang="de-DE" altLang="zh-CN" dirty="0" smtClean="0">
                <a:solidFill>
                  <a:schemeClr val="tx2"/>
                </a:solidFill>
                <a:latin typeface="楷体_GB2312" panose="02010609030101010101" pitchFamily="49" charset="-122"/>
              </a:rPr>
              <a:pPr/>
              <a:t>4</a:t>
            </a:fld>
            <a:r>
              <a:rPr lang="zh-CN" altLang="de-DE" dirty="0">
                <a:solidFill>
                  <a:schemeClr val="tx2"/>
                </a:solidFill>
                <a:latin typeface="楷体_GB2312" panose="02010609030101010101" pitchFamily="49" charset="-122"/>
              </a:rPr>
              <a:t>页</a:t>
            </a:r>
          </a:p>
        </p:txBody>
      </p:sp>
      <p:graphicFrame>
        <p:nvGraphicFramePr>
          <p:cNvPr id="6" name="表格 5"/>
          <p:cNvGraphicFramePr>
            <a:graphicFrameLocks noGrp="1"/>
          </p:cNvGraphicFramePr>
          <p:nvPr/>
        </p:nvGraphicFramePr>
        <p:xfrm>
          <a:off x="390525" y="1855788"/>
          <a:ext cx="8404225" cy="4840289"/>
        </p:xfrm>
        <a:graphic>
          <a:graphicData uri="http://schemas.openxmlformats.org/drawingml/2006/table">
            <a:tbl>
              <a:tblPr/>
              <a:tblGrid>
                <a:gridCol w="1075740">
                  <a:extLst>
                    <a:ext uri="{9D8B030D-6E8A-4147-A177-3AD203B41FA5}">
                      <a16:colId xmlns:a16="http://schemas.microsoft.com/office/drawing/2014/main" val="20000"/>
                    </a:ext>
                  </a:extLst>
                </a:gridCol>
                <a:gridCol w="7328485">
                  <a:extLst>
                    <a:ext uri="{9D8B030D-6E8A-4147-A177-3AD203B41FA5}">
                      <a16:colId xmlns:a16="http://schemas.microsoft.com/office/drawing/2014/main" val="20001"/>
                    </a:ext>
                  </a:extLst>
                </a:gridCol>
              </a:tblGrid>
              <a:tr h="372330">
                <a:tc>
                  <a:txBody>
                    <a:bodyPr/>
                    <a:lstStyle/>
                    <a:p>
                      <a:pPr algn="ctr">
                        <a:lnSpc>
                          <a:spcPct val="100000"/>
                        </a:lnSpc>
                        <a:spcAft>
                          <a:spcPts val="0"/>
                        </a:spcAft>
                      </a:pPr>
                      <a:r>
                        <a:rPr lang="zh-CN" sz="2400" b="1" kern="100" dirty="0">
                          <a:latin typeface="Times New Roman" panose="02020603050405020304"/>
                          <a:ea typeface="宋体" panose="02010600030101010101" pitchFamily="2" charset="-122"/>
                          <a:cs typeface="Times New Roman" panose="02020603050405020304"/>
                        </a:rPr>
                        <a:t>类型</a:t>
                      </a:r>
                    </a:p>
                  </a:txBody>
                  <a:tcPr marL="68578" marR="68578"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00000"/>
                        </a:lnSpc>
                        <a:spcAft>
                          <a:spcPts val="0"/>
                        </a:spcAft>
                      </a:pPr>
                      <a:r>
                        <a:rPr lang="zh-CN" sz="2400" b="1" kern="100" dirty="0">
                          <a:latin typeface="Times New Roman" panose="02020603050405020304"/>
                          <a:ea typeface="宋体" panose="02010600030101010101" pitchFamily="2" charset="-122"/>
                          <a:cs typeface="Times New Roman" panose="02020603050405020304"/>
                        </a:rPr>
                        <a:t>说明</a:t>
                      </a:r>
                    </a:p>
                  </a:txBody>
                  <a:tcPr marL="68578" marR="68578"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2330">
                <a:tc>
                  <a:txBody>
                    <a:bodyPr/>
                    <a:lstStyle/>
                    <a:p>
                      <a:pPr algn="just">
                        <a:lnSpc>
                          <a:spcPct val="100000"/>
                        </a:lnSpc>
                        <a:spcAft>
                          <a:spcPts val="0"/>
                        </a:spcAft>
                      </a:pPr>
                      <a:r>
                        <a:rPr lang="en-US" sz="2400" kern="100" dirty="0">
                          <a:latin typeface="Times New Roman" panose="02020603050405020304"/>
                          <a:ea typeface="宋体" panose="02010600030101010101" pitchFamily="2" charset="-122"/>
                          <a:cs typeface="Times New Roman" panose="02020603050405020304"/>
                        </a:rPr>
                        <a:t>Empty</a:t>
                      </a:r>
                      <a:endParaRPr lang="zh-CN" sz="2400" kern="100" dirty="0">
                        <a:latin typeface="Times New Roman" panose="02020603050405020304"/>
                        <a:ea typeface="宋体" panose="02010600030101010101" pitchFamily="2" charset="-122"/>
                        <a:cs typeface="Times New Roman" panose="02020603050405020304"/>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00000"/>
                        </a:lnSpc>
                        <a:spcAft>
                          <a:spcPts val="0"/>
                        </a:spcAft>
                      </a:pPr>
                      <a:r>
                        <a:rPr lang="zh-CN" sz="2400" kern="100" dirty="0">
                          <a:latin typeface="Times New Roman" panose="02020603050405020304"/>
                          <a:ea typeface="宋体" panose="02010600030101010101" pitchFamily="2" charset="-122"/>
                          <a:cs typeface="Times New Roman" panose="02020603050405020304"/>
                        </a:rPr>
                        <a:t>创建一个空视图，使用</a:t>
                      </a:r>
                      <a:r>
                        <a:rPr lang="en-US" sz="2400" kern="100" dirty="0">
                          <a:latin typeface="Times New Roman" panose="02020603050405020304"/>
                          <a:ea typeface="宋体" panose="02010600030101010101" pitchFamily="2" charset="-122"/>
                          <a:cs typeface="Times New Roman" panose="02020603050405020304"/>
                        </a:rPr>
                        <a:t>@model</a:t>
                      </a:r>
                      <a:r>
                        <a:rPr lang="zh-CN" sz="2400" kern="100" dirty="0">
                          <a:latin typeface="Times New Roman" panose="02020603050405020304"/>
                          <a:ea typeface="宋体" panose="02010600030101010101" pitchFamily="2" charset="-122"/>
                          <a:cs typeface="Times New Roman" panose="02020603050405020304"/>
                        </a:rPr>
                        <a:t>语法指定模型类型</a:t>
                      </a: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44660">
                <a:tc>
                  <a:txBody>
                    <a:bodyPr/>
                    <a:lstStyle/>
                    <a:p>
                      <a:pPr algn="just">
                        <a:lnSpc>
                          <a:spcPct val="100000"/>
                        </a:lnSpc>
                        <a:spcAft>
                          <a:spcPts val="0"/>
                        </a:spcAft>
                      </a:pPr>
                      <a:r>
                        <a:rPr lang="en-US" sz="2400" kern="100" dirty="0">
                          <a:latin typeface="Times New Roman" panose="02020603050405020304"/>
                          <a:ea typeface="宋体" panose="02010600030101010101" pitchFamily="2" charset="-122"/>
                          <a:cs typeface="Times New Roman" panose="02020603050405020304"/>
                        </a:rPr>
                        <a:t>Create</a:t>
                      </a:r>
                      <a:endParaRPr lang="zh-CN" sz="2400" kern="100" dirty="0">
                        <a:latin typeface="Times New Roman" panose="02020603050405020304"/>
                        <a:ea typeface="宋体" panose="02010600030101010101" pitchFamily="2" charset="-122"/>
                        <a:cs typeface="Times New Roman" panose="02020603050405020304"/>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00000"/>
                        </a:lnSpc>
                        <a:spcAft>
                          <a:spcPts val="0"/>
                        </a:spcAft>
                      </a:pPr>
                      <a:r>
                        <a:rPr lang="zh-CN" sz="2400" kern="100" dirty="0">
                          <a:latin typeface="Times New Roman" panose="02020603050405020304"/>
                          <a:ea typeface="宋体" panose="02010600030101010101" pitchFamily="2" charset="-122"/>
                          <a:cs typeface="Times New Roman" panose="02020603050405020304"/>
                        </a:rPr>
                        <a:t>创建一个视图，其中带有创建模型新实例的表单，并为模型的每个属性显示一个标签和编辑器</a:t>
                      </a: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44660">
                <a:tc>
                  <a:txBody>
                    <a:bodyPr/>
                    <a:lstStyle/>
                    <a:p>
                      <a:pPr algn="just">
                        <a:lnSpc>
                          <a:spcPct val="100000"/>
                        </a:lnSpc>
                        <a:spcAft>
                          <a:spcPts val="0"/>
                        </a:spcAft>
                      </a:pPr>
                      <a:r>
                        <a:rPr lang="en-US" sz="2400" kern="100">
                          <a:latin typeface="Times New Roman" panose="02020603050405020304"/>
                          <a:ea typeface="宋体" panose="02010600030101010101" pitchFamily="2" charset="-122"/>
                          <a:cs typeface="Times New Roman" panose="02020603050405020304"/>
                        </a:rPr>
                        <a:t>Delete</a:t>
                      </a:r>
                      <a:endParaRPr lang="zh-CN" sz="2400" kern="100">
                        <a:latin typeface="Times New Roman" panose="02020603050405020304"/>
                        <a:ea typeface="宋体" panose="02010600030101010101" pitchFamily="2" charset="-122"/>
                        <a:cs typeface="Times New Roman" panose="02020603050405020304"/>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00000"/>
                        </a:lnSpc>
                        <a:spcAft>
                          <a:spcPts val="0"/>
                        </a:spcAft>
                      </a:pPr>
                      <a:r>
                        <a:rPr lang="zh-CN" sz="2400" kern="100" dirty="0">
                          <a:latin typeface="Times New Roman" panose="02020603050405020304"/>
                          <a:ea typeface="宋体" panose="02010600030101010101" pitchFamily="2" charset="-122"/>
                          <a:cs typeface="Times New Roman" panose="02020603050405020304"/>
                        </a:rPr>
                        <a:t>创建一个视图，其中带有删除现有模型实例的表单，并为模型的每个属性显示一个标签及其当前的值</a:t>
                      </a: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744660">
                <a:tc>
                  <a:txBody>
                    <a:bodyPr/>
                    <a:lstStyle/>
                    <a:p>
                      <a:pPr algn="just">
                        <a:lnSpc>
                          <a:spcPct val="100000"/>
                        </a:lnSpc>
                        <a:spcAft>
                          <a:spcPts val="0"/>
                        </a:spcAft>
                      </a:pPr>
                      <a:r>
                        <a:rPr lang="en-US" sz="2400" kern="100" dirty="0">
                          <a:latin typeface="Times New Roman" panose="02020603050405020304"/>
                          <a:ea typeface="宋体" panose="02010600030101010101" pitchFamily="2" charset="-122"/>
                          <a:cs typeface="Times New Roman" panose="02020603050405020304"/>
                        </a:rPr>
                        <a:t>Details</a:t>
                      </a:r>
                      <a:endParaRPr lang="zh-CN" sz="2400" kern="100" dirty="0">
                        <a:latin typeface="Times New Roman" panose="02020603050405020304"/>
                        <a:ea typeface="宋体" panose="02010600030101010101" pitchFamily="2" charset="-122"/>
                        <a:cs typeface="Times New Roman" panose="02020603050405020304"/>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00000"/>
                        </a:lnSpc>
                        <a:spcAft>
                          <a:spcPts val="0"/>
                        </a:spcAft>
                      </a:pPr>
                      <a:r>
                        <a:rPr lang="zh-CN" sz="2400" kern="100" dirty="0">
                          <a:latin typeface="Times New Roman" panose="02020603050405020304"/>
                          <a:ea typeface="宋体" panose="02010600030101010101" pitchFamily="2" charset="-122"/>
                          <a:cs typeface="Times New Roman" panose="02020603050405020304"/>
                        </a:rPr>
                        <a:t>创建一个视图，显示模型类型的每个属性的标签及其值，以显示模型实例的详细信息</a:t>
                      </a: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744660">
                <a:tc>
                  <a:txBody>
                    <a:bodyPr/>
                    <a:lstStyle/>
                    <a:p>
                      <a:pPr algn="just">
                        <a:lnSpc>
                          <a:spcPct val="100000"/>
                        </a:lnSpc>
                        <a:spcAft>
                          <a:spcPts val="0"/>
                        </a:spcAft>
                      </a:pPr>
                      <a:r>
                        <a:rPr lang="en-US" sz="2400" kern="100">
                          <a:latin typeface="Times New Roman" panose="02020603050405020304"/>
                          <a:ea typeface="宋体" panose="02010600030101010101" pitchFamily="2" charset="-122"/>
                          <a:cs typeface="Times New Roman" panose="02020603050405020304"/>
                        </a:rPr>
                        <a:t>Edit</a:t>
                      </a:r>
                      <a:endParaRPr lang="zh-CN" sz="2400" kern="100">
                        <a:latin typeface="Times New Roman" panose="02020603050405020304"/>
                        <a:ea typeface="宋体" panose="02010600030101010101" pitchFamily="2" charset="-122"/>
                        <a:cs typeface="Times New Roman" panose="02020603050405020304"/>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00000"/>
                        </a:lnSpc>
                        <a:spcAft>
                          <a:spcPts val="0"/>
                        </a:spcAft>
                      </a:pPr>
                      <a:r>
                        <a:rPr lang="zh-CN" sz="2400" kern="100" dirty="0">
                          <a:latin typeface="Times New Roman" panose="02020603050405020304"/>
                          <a:ea typeface="宋体" panose="02010600030101010101" pitchFamily="2" charset="-122"/>
                          <a:cs typeface="Times New Roman" panose="02020603050405020304"/>
                        </a:rPr>
                        <a:t>创建一个视图，其中带有编辑现有模型实例的表单，并为模型类型的每个属性生成一个标签和编辑器</a:t>
                      </a: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116989">
                <a:tc>
                  <a:txBody>
                    <a:bodyPr/>
                    <a:lstStyle/>
                    <a:p>
                      <a:pPr algn="just">
                        <a:lnSpc>
                          <a:spcPct val="100000"/>
                        </a:lnSpc>
                        <a:spcAft>
                          <a:spcPts val="0"/>
                        </a:spcAft>
                      </a:pPr>
                      <a:r>
                        <a:rPr lang="en-US" sz="2400" kern="100">
                          <a:latin typeface="Times New Roman" panose="02020603050405020304"/>
                          <a:ea typeface="宋体" panose="02010600030101010101" pitchFamily="2" charset="-122"/>
                          <a:cs typeface="Times New Roman" panose="02020603050405020304"/>
                        </a:rPr>
                        <a:t>List</a:t>
                      </a:r>
                      <a:endParaRPr lang="zh-CN" sz="2400" kern="100">
                        <a:latin typeface="Times New Roman" panose="02020603050405020304"/>
                        <a:ea typeface="宋体" panose="02010600030101010101" pitchFamily="2" charset="-122"/>
                        <a:cs typeface="Times New Roman" panose="02020603050405020304"/>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just">
                        <a:lnSpc>
                          <a:spcPct val="100000"/>
                        </a:lnSpc>
                        <a:spcAft>
                          <a:spcPts val="0"/>
                        </a:spcAft>
                      </a:pPr>
                      <a:r>
                        <a:rPr lang="zh-CN" sz="2400" kern="100" dirty="0">
                          <a:latin typeface="Times New Roman" panose="02020603050405020304"/>
                          <a:ea typeface="宋体" panose="02010600030101010101" pitchFamily="2" charset="-122"/>
                          <a:cs typeface="Times New Roman" panose="02020603050405020304"/>
                        </a:rPr>
                        <a:t>创建一个带有模型实例列表的视图。为模型类型中每个属性生成一列，同时为每个模型实例创建“编辑、删除、详细”操作链接</a:t>
                      </a: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
        <p:nvSpPr>
          <p:cNvPr id="18460" name="矩形 2"/>
          <p:cNvSpPr>
            <a:spLocks noChangeArrowheads="1"/>
          </p:cNvSpPr>
          <p:nvPr/>
        </p:nvSpPr>
        <p:spPr bwMode="auto">
          <a:xfrm>
            <a:off x="434975" y="1193800"/>
            <a:ext cx="51990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b="1" dirty="0">
                <a:latin typeface="Times New Roman" panose="02020603050405020304" pitchFamily="18" charset="0"/>
                <a:ea typeface="宋体" panose="02010600030101010101" pitchFamily="2" charset="-122"/>
                <a:cs typeface="Times New Roman" panose="02020603050405020304" pitchFamily="18" charset="0"/>
              </a:rPr>
              <a:t>视图支架模板类型：</a:t>
            </a:r>
            <a:endParaRPr lang="en-US" altLang="zh-CN" sz="3600" b="1"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randomBar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pPr eaLnBrk="1" hangingPunct="1"/>
            <a:r>
              <a:rPr lang="en-US" altLang="zh-CN" sz="4000" dirty="0">
                <a:solidFill>
                  <a:schemeClr val="tx1"/>
                </a:solidFill>
                <a:latin typeface="楷体_GB2312" panose="02010609030101010101" pitchFamily="49" charset="-122"/>
                <a:ea typeface="楷体_GB2312" panose="02010609030101010101" pitchFamily="49" charset="-122"/>
              </a:rPr>
              <a:t>8.4 </a:t>
            </a:r>
            <a:r>
              <a:rPr lang="zh-CN" altLang="en-US" sz="4000" dirty="0">
                <a:solidFill>
                  <a:schemeClr val="tx1"/>
                </a:solidFill>
                <a:latin typeface="楷体_GB2312" panose="02010609030101010101" pitchFamily="49" charset="-122"/>
                <a:ea typeface="楷体_GB2312" panose="02010609030101010101" pitchFamily="49" charset="-122"/>
              </a:rPr>
              <a:t>强类型视图</a:t>
            </a:r>
            <a:endParaRPr lang="en-US" altLang="zh-CN" sz="4000" dirty="0">
              <a:solidFill>
                <a:schemeClr val="tx1"/>
              </a:solidFill>
              <a:latin typeface="楷体_GB2312" panose="02010609030101010101" pitchFamily="49" charset="-122"/>
              <a:ea typeface="楷体_GB2312" panose="02010609030101010101" pitchFamily="49" charset="-122"/>
            </a:endParaRPr>
          </a:p>
        </p:txBody>
      </p:sp>
      <p:sp>
        <p:nvSpPr>
          <p:cNvPr id="55299"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43F0B2D9-FBDA-41BD-A576-9483739984D3}" type="slidenum">
              <a:rPr lang="de-DE" altLang="zh-CN" dirty="0" smtClean="0">
                <a:solidFill>
                  <a:schemeClr val="tx2"/>
                </a:solidFill>
                <a:latin typeface="楷体_GB2312" panose="02010609030101010101" pitchFamily="49" charset="-122"/>
              </a:rPr>
              <a:pPr/>
              <a:t>40</a:t>
            </a:fld>
            <a:r>
              <a:rPr lang="zh-CN" altLang="de-DE" dirty="0">
                <a:solidFill>
                  <a:schemeClr val="tx2"/>
                </a:solidFill>
                <a:latin typeface="楷体_GB2312" panose="02010609030101010101" pitchFamily="49" charset="-122"/>
              </a:rPr>
              <a:t>页</a:t>
            </a:r>
          </a:p>
        </p:txBody>
      </p:sp>
      <p:sp>
        <p:nvSpPr>
          <p:cNvPr id="55300" name="矩形 2"/>
          <p:cNvSpPr>
            <a:spLocks noChangeArrowheads="1"/>
          </p:cNvSpPr>
          <p:nvPr/>
        </p:nvSpPr>
        <p:spPr bwMode="auto">
          <a:xfrm>
            <a:off x="403225" y="1317625"/>
            <a:ext cx="8431213"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r>
              <a:rPr lang="zh-CN" altLang="en-US" sz="3600" b="1">
                <a:latin typeface="Times New Roman" panose="02020603050405020304" pitchFamily="18" charset="0"/>
                <a:ea typeface="宋体" panose="02010600030101010101" pitchFamily="2" charset="-122"/>
                <a:cs typeface="Times New Roman" panose="02020603050405020304" pitchFamily="18" charset="0"/>
              </a:rPr>
              <a:t>原因：</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a:ea typeface="宋体" panose="02010600030101010101" pitchFamily="2" charset="-122"/>
                <a:cs typeface="Times New Roman" panose="02020603050405020304" pitchFamily="18" charset="0"/>
              </a:rPr>
              <a:t>ViewData</a:t>
            </a:r>
            <a:r>
              <a:rPr lang="zh-CN" altLang="en-US" sz="2800">
                <a:ea typeface="宋体" panose="02010600030101010101" pitchFamily="2" charset="-122"/>
                <a:cs typeface="Times New Roman" panose="02020603050405020304" pitchFamily="18" charset="0"/>
              </a:rPr>
              <a:t>、</a:t>
            </a:r>
            <a:r>
              <a:rPr lang="en-US" altLang="zh-CN" sz="2800">
                <a:ea typeface="宋体" panose="02010600030101010101" pitchFamily="2" charset="-122"/>
                <a:cs typeface="Times New Roman" panose="02020603050405020304" pitchFamily="18" charset="0"/>
              </a:rPr>
              <a:t>ViewBag</a:t>
            </a:r>
            <a:r>
              <a:rPr lang="zh-CN" altLang="en-US" sz="2800">
                <a:ea typeface="宋体" panose="02010600030101010101" pitchFamily="2" charset="-122"/>
                <a:cs typeface="Times New Roman" panose="02020603050405020304" pitchFamily="18" charset="0"/>
              </a:rPr>
              <a:t>及</a:t>
            </a:r>
            <a:r>
              <a:rPr lang="en-US" altLang="zh-CN" sz="2800">
                <a:ea typeface="宋体" panose="02010600030101010101" pitchFamily="2" charset="-122"/>
                <a:cs typeface="Times New Roman" panose="02020603050405020304" pitchFamily="18" charset="0"/>
              </a:rPr>
              <a:t>TempData</a:t>
            </a:r>
            <a:r>
              <a:rPr lang="zh-CN" altLang="en-US" sz="2800">
                <a:ea typeface="宋体" panose="02010600030101010101" pitchFamily="2" charset="-122"/>
                <a:cs typeface="Times New Roman" panose="02020603050405020304" pitchFamily="18" charset="0"/>
              </a:rPr>
              <a:t>使用简单方便，但对于较复杂的应用环境时（包括复杂关系的数据及从</a:t>
            </a:r>
            <a:r>
              <a:rPr lang="en-US" altLang="zh-CN" sz="2800">
                <a:ea typeface="宋体" panose="02010600030101010101" pitchFamily="2" charset="-122"/>
                <a:cs typeface="Times New Roman" panose="02020603050405020304" pitchFamily="18" charset="0"/>
              </a:rPr>
              <a:t>View</a:t>
            </a:r>
            <a:r>
              <a:rPr lang="zh-CN" altLang="en-US" sz="2800">
                <a:ea typeface="宋体" panose="02010600030101010101" pitchFamily="2" charset="-122"/>
                <a:cs typeface="Times New Roman" panose="02020603050405020304" pitchFamily="18" charset="0"/>
              </a:rPr>
              <a:t>反向输入数据到</a:t>
            </a:r>
            <a:r>
              <a:rPr lang="en-US" altLang="zh-CN" sz="2800">
                <a:ea typeface="宋体" panose="02010600030101010101" pitchFamily="2" charset="-122"/>
                <a:cs typeface="Times New Roman" panose="02020603050405020304" pitchFamily="18" charset="0"/>
              </a:rPr>
              <a:t>Controller</a:t>
            </a:r>
            <a:r>
              <a:rPr lang="zh-CN" altLang="en-US" sz="2800">
                <a:ea typeface="宋体" panose="02010600030101010101" pitchFamily="2" charset="-122"/>
                <a:cs typeface="Times New Roman" panose="02020603050405020304" pitchFamily="18" charset="0"/>
              </a:rPr>
              <a:t>），则不能较好地满足要求。</a:t>
            </a:r>
          </a:p>
          <a:p>
            <a:r>
              <a:rPr lang="zh-CN" altLang="en-US" sz="2800">
                <a:ea typeface="宋体" panose="02010600030101010101" pitchFamily="2" charset="-122"/>
                <a:cs typeface="Times New Roman" panose="02020603050405020304" pitchFamily="18" charset="0"/>
              </a:rPr>
              <a:t>以列出音乐商店中的音乐流派功能为例，可以把需要显示的音乐流派数据通过</a:t>
            </a:r>
            <a:r>
              <a:rPr lang="en-US" altLang="zh-CN" sz="2800">
                <a:ea typeface="宋体" panose="02010600030101010101" pitchFamily="2" charset="-122"/>
                <a:cs typeface="Times New Roman" panose="02020603050405020304" pitchFamily="18" charset="0"/>
              </a:rPr>
              <a:t>ViewBag</a:t>
            </a:r>
            <a:r>
              <a:rPr lang="zh-CN" altLang="en-US" sz="2800">
                <a:ea typeface="宋体" panose="02010600030101010101" pitchFamily="2" charset="-122"/>
                <a:cs typeface="Times New Roman" panose="02020603050405020304" pitchFamily="18" charset="0"/>
              </a:rPr>
              <a:t>或</a:t>
            </a:r>
            <a:r>
              <a:rPr lang="en-US" altLang="zh-CN" sz="2800">
                <a:ea typeface="宋体" panose="02010600030101010101" pitchFamily="2" charset="-122"/>
                <a:cs typeface="Times New Roman" panose="02020603050405020304" pitchFamily="18" charset="0"/>
              </a:rPr>
              <a:t>ViewData</a:t>
            </a:r>
            <a:r>
              <a:rPr lang="zh-CN" altLang="en-US" sz="2800">
                <a:ea typeface="宋体" panose="02010600030101010101" pitchFamily="2" charset="-122"/>
                <a:cs typeface="Times New Roman" panose="02020603050405020304" pitchFamily="18" charset="0"/>
              </a:rPr>
              <a:t>传输到</a:t>
            </a:r>
            <a:r>
              <a:rPr lang="en-US" altLang="zh-CN" sz="2800">
                <a:ea typeface="宋体" panose="02010600030101010101" pitchFamily="2" charset="-122"/>
                <a:cs typeface="Times New Roman" panose="02020603050405020304" pitchFamily="18" charset="0"/>
              </a:rPr>
              <a:t>View</a:t>
            </a:r>
            <a:r>
              <a:rPr lang="zh-CN" altLang="en-US" sz="2800">
                <a:ea typeface="宋体" panose="02010600030101010101" pitchFamily="2" charset="-122"/>
                <a:cs typeface="Times New Roman" panose="02020603050405020304" pitchFamily="18" charset="0"/>
              </a:rPr>
              <a:t>，然后在</a:t>
            </a:r>
            <a:r>
              <a:rPr lang="en-US" altLang="zh-CN" sz="2800">
                <a:ea typeface="宋体" panose="02010600030101010101" pitchFamily="2" charset="-122"/>
                <a:cs typeface="Times New Roman" panose="02020603050405020304" pitchFamily="18" charset="0"/>
              </a:rPr>
              <a:t>View</a:t>
            </a:r>
            <a:r>
              <a:rPr lang="zh-CN" altLang="en-US" sz="2800">
                <a:ea typeface="宋体" panose="02010600030101010101" pitchFamily="2" charset="-122"/>
                <a:cs typeface="Times New Roman" panose="02020603050405020304" pitchFamily="18" charset="0"/>
              </a:rPr>
              <a:t>中读取出每一条记录并把记录显示到界面中。</a:t>
            </a:r>
          </a:p>
        </p:txBody>
      </p:sp>
      <p:sp>
        <p:nvSpPr>
          <p:cNvPr id="5" name="矩形 2"/>
          <p:cNvSpPr>
            <a:spLocks noChangeArrowheads="1"/>
          </p:cNvSpPr>
          <p:nvPr/>
        </p:nvSpPr>
        <p:spPr bwMode="auto">
          <a:xfrm>
            <a:off x="0" y="2003425"/>
            <a:ext cx="8955088" cy="3970338"/>
          </a:xfrm>
          <a:prstGeom prst="rect">
            <a:avLst/>
          </a:prstGeom>
          <a:solidFill>
            <a:schemeClr val="bg1">
              <a:lumMod val="85000"/>
            </a:schemeClr>
          </a:solidFill>
          <a:ln w="9525">
            <a:noFill/>
            <a:miter lim="800000"/>
          </a:ln>
        </p:spPr>
        <p:txBody>
          <a:bodyPr>
            <a:spAutoFit/>
          </a:bodyPr>
          <a:lstStyle/>
          <a:p>
            <a:pPr>
              <a:defRPr/>
            </a:pPr>
            <a:r>
              <a:rPr lang="zh-CN" altLang="en-US" sz="2800">
                <a:ea typeface="宋体" panose="02010600030101010101" pitchFamily="2" charset="-122"/>
              </a:rPr>
              <a:t>方法一</a:t>
            </a:r>
            <a:endParaRPr lang="en-US" altLang="zh-CN" sz="2800">
              <a:ea typeface="宋体" panose="02010600030101010101" pitchFamily="2" charset="-122"/>
            </a:endParaRPr>
          </a:p>
          <a:p>
            <a:pPr>
              <a:defRPr/>
            </a:pPr>
            <a:r>
              <a:rPr lang="en-US" altLang="zh-CN" sz="2800">
                <a:ea typeface="宋体" panose="02010600030101010101" pitchFamily="2" charset="-122"/>
              </a:rPr>
              <a:t>View</a:t>
            </a:r>
            <a:r>
              <a:rPr lang="zh-CN" altLang="en-US" sz="2800">
                <a:ea typeface="宋体" panose="02010600030101010101" pitchFamily="2" charset="-122"/>
              </a:rPr>
              <a:t>中通过循环方式实现：</a:t>
            </a:r>
            <a:endParaRPr lang="en-US" altLang="zh-CN" sz="2800">
              <a:ea typeface="宋体" panose="02010600030101010101" pitchFamily="2" charset="-122"/>
            </a:endParaRPr>
          </a:p>
          <a:p>
            <a:pPr>
              <a:defRPr/>
            </a:pPr>
            <a:r>
              <a:rPr lang="en-US" altLang="zh-CN" sz="2800">
                <a:ea typeface="宋体" panose="02010600030101010101" pitchFamily="2" charset="-122"/>
              </a:rPr>
              <a:t>&lt;ul&gt;</a:t>
            </a:r>
            <a:endParaRPr lang="zh-CN" altLang="en-US" sz="2800">
              <a:ea typeface="宋体" panose="02010600030101010101" pitchFamily="2" charset="-122"/>
            </a:endParaRPr>
          </a:p>
          <a:p>
            <a:pPr>
              <a:defRPr/>
            </a:pPr>
            <a:r>
              <a:rPr lang="en-US" altLang="zh-CN" sz="2800">
                <a:ea typeface="宋体" panose="02010600030101010101" pitchFamily="2" charset="-122"/>
              </a:rPr>
              <a:t>    </a:t>
            </a:r>
            <a:r>
              <a:rPr lang="en-US" altLang="zh-CN" sz="2800">
                <a:solidFill>
                  <a:srgbClr val="00B050"/>
                </a:solidFill>
                <a:ea typeface="宋体" panose="02010600030101010101" pitchFamily="2" charset="-122"/>
              </a:rPr>
              <a:t>@foreach </a:t>
            </a:r>
            <a:r>
              <a:rPr lang="en-US" altLang="zh-CN" sz="2800">
                <a:ea typeface="宋体" panose="02010600030101010101" pitchFamily="2" charset="-122"/>
              </a:rPr>
              <a:t>(Genre item in (ViewBag.Genres as IEnumerable&lt;Genre&gt;))</a:t>
            </a:r>
            <a:endParaRPr lang="zh-CN" altLang="en-US" sz="2800">
              <a:ea typeface="宋体" panose="02010600030101010101" pitchFamily="2" charset="-122"/>
            </a:endParaRPr>
          </a:p>
          <a:p>
            <a:pPr>
              <a:defRPr/>
            </a:pPr>
            <a:r>
              <a:rPr lang="en-US" altLang="zh-CN" sz="2800">
                <a:ea typeface="宋体" panose="02010600030101010101" pitchFamily="2" charset="-122"/>
              </a:rPr>
              <a:t>    {</a:t>
            </a:r>
            <a:endParaRPr lang="zh-CN" altLang="en-US" sz="2800">
              <a:ea typeface="宋体" panose="02010600030101010101" pitchFamily="2" charset="-122"/>
            </a:endParaRPr>
          </a:p>
          <a:p>
            <a:pPr>
              <a:defRPr/>
            </a:pPr>
            <a:r>
              <a:rPr lang="en-US" altLang="zh-CN" sz="2800">
                <a:ea typeface="宋体" panose="02010600030101010101" pitchFamily="2" charset="-122"/>
              </a:rPr>
              <a:t>        &lt;li&gt;@item.GenreId </a:t>
            </a:r>
            <a:r>
              <a:rPr lang="zh-CN" altLang="en-US" sz="2800">
                <a:ea typeface="宋体" panose="02010600030101010101" pitchFamily="2" charset="-122"/>
              </a:rPr>
              <a:t>：</a:t>
            </a:r>
            <a:r>
              <a:rPr lang="en-US" altLang="zh-CN" sz="2800">
                <a:ea typeface="宋体" panose="02010600030101010101" pitchFamily="2" charset="-122"/>
              </a:rPr>
              <a:t>@item.Name&lt;/li&gt;</a:t>
            </a:r>
            <a:endParaRPr lang="zh-CN" altLang="en-US" sz="2800">
              <a:ea typeface="宋体" panose="02010600030101010101" pitchFamily="2" charset="-122"/>
            </a:endParaRPr>
          </a:p>
          <a:p>
            <a:pPr>
              <a:defRPr/>
            </a:pPr>
            <a:r>
              <a:rPr lang="en-US" altLang="zh-CN" sz="2800">
                <a:ea typeface="宋体" panose="02010600030101010101" pitchFamily="2" charset="-122"/>
              </a:rPr>
              <a:t>    }</a:t>
            </a:r>
            <a:endParaRPr lang="zh-CN" altLang="en-US" sz="2800">
              <a:ea typeface="宋体" panose="02010600030101010101" pitchFamily="2" charset="-122"/>
            </a:endParaRPr>
          </a:p>
          <a:p>
            <a:pPr>
              <a:defRPr/>
            </a:pPr>
            <a:r>
              <a:rPr lang="en-US" altLang="zh-CN" sz="2800">
                <a:ea typeface="宋体" panose="02010600030101010101" pitchFamily="2" charset="-122"/>
              </a:rPr>
              <a:t>&lt;/ul&gt;</a:t>
            </a:r>
            <a:endParaRPr lang="zh-CN" altLang="en-US" sz="2800">
              <a:ea typeface="宋体" panose="02010600030101010101" pitchFamily="2" charset="-122"/>
            </a:endParaRPr>
          </a:p>
        </p:txBody>
      </p:sp>
      <p:sp>
        <p:nvSpPr>
          <p:cNvPr id="6" name="矩形 2"/>
          <p:cNvSpPr>
            <a:spLocks noChangeArrowheads="1"/>
          </p:cNvSpPr>
          <p:nvPr/>
        </p:nvSpPr>
        <p:spPr bwMode="auto">
          <a:xfrm>
            <a:off x="349250" y="4179888"/>
            <a:ext cx="8794750" cy="2678112"/>
          </a:xfrm>
          <a:prstGeom prst="rect">
            <a:avLst/>
          </a:prstGeom>
          <a:solidFill>
            <a:schemeClr val="bg1">
              <a:lumMod val="75000"/>
            </a:schemeClr>
          </a:solidFill>
          <a:ln w="9525">
            <a:noFill/>
            <a:miter lim="800000"/>
          </a:ln>
        </p:spPr>
        <p:txBody>
          <a:bodyPr>
            <a:spAutoFit/>
          </a:bodyPr>
          <a:lstStyle/>
          <a:p>
            <a:pPr>
              <a:defRPr/>
            </a:pPr>
            <a:r>
              <a:rPr lang="zh-CN" altLang="en-US" sz="2800">
                <a:ea typeface="宋体" panose="02010600030101010101" pitchFamily="2" charset="-122"/>
              </a:rPr>
              <a:t>方法二</a:t>
            </a:r>
            <a:endParaRPr lang="en-US" altLang="zh-CN" sz="2800">
              <a:ea typeface="宋体" panose="02010600030101010101" pitchFamily="2" charset="-122"/>
            </a:endParaRPr>
          </a:p>
          <a:p>
            <a:pPr>
              <a:defRPr/>
            </a:pPr>
            <a:r>
              <a:rPr lang="zh-CN" altLang="en-US" sz="2800">
                <a:ea typeface="宋体" panose="02010600030101010101" pitchFamily="2" charset="-122"/>
              </a:rPr>
              <a:t>使用</a:t>
            </a:r>
            <a:r>
              <a:rPr lang="en-US" altLang="zh-CN" sz="2800">
                <a:ea typeface="宋体" panose="02010600030101010101" pitchFamily="2" charset="-122"/>
              </a:rPr>
              <a:t>dynamic</a:t>
            </a:r>
            <a:r>
              <a:rPr lang="zh-CN" altLang="en-US" sz="2800">
                <a:ea typeface="宋体" panose="02010600030101010101" pitchFamily="2" charset="-122"/>
              </a:rPr>
              <a:t>关键词实现：</a:t>
            </a:r>
            <a:endParaRPr lang="en-US" altLang="zh-CN" sz="2800">
              <a:ea typeface="宋体" panose="02010600030101010101" pitchFamily="2" charset="-122"/>
            </a:endParaRPr>
          </a:p>
          <a:p>
            <a:pPr>
              <a:defRPr/>
            </a:pPr>
            <a:r>
              <a:rPr lang="en-US" sz="2800"/>
              <a:t> </a:t>
            </a:r>
            <a:r>
              <a:rPr lang="en-US" altLang="zh-CN" sz="2800">
                <a:ea typeface="宋体" panose="02010600030101010101" pitchFamily="2" charset="-122"/>
              </a:rPr>
              <a:t>@foreach (</a:t>
            </a:r>
            <a:r>
              <a:rPr lang="en-US" altLang="zh-CN" sz="2800">
                <a:solidFill>
                  <a:srgbClr val="00B050"/>
                </a:solidFill>
                <a:ea typeface="宋体" panose="02010600030101010101" pitchFamily="2" charset="-122"/>
              </a:rPr>
              <a:t>dynamic</a:t>
            </a:r>
            <a:r>
              <a:rPr lang="en-US" altLang="zh-CN" sz="2800">
                <a:ea typeface="宋体" panose="02010600030101010101" pitchFamily="2" charset="-122"/>
              </a:rPr>
              <a:t> item in ViewBag.Genres)</a:t>
            </a:r>
            <a:endParaRPr lang="zh-CN" altLang="en-US" sz="2800">
              <a:ea typeface="宋体" panose="02010600030101010101" pitchFamily="2" charset="-122"/>
            </a:endParaRPr>
          </a:p>
          <a:p>
            <a:pPr>
              <a:defRPr/>
            </a:pPr>
            <a:r>
              <a:rPr lang="en-US" altLang="zh-CN" sz="2800">
                <a:ea typeface="宋体" panose="02010600030101010101" pitchFamily="2" charset="-122"/>
              </a:rPr>
              <a:t>    {</a:t>
            </a:r>
            <a:endParaRPr lang="zh-CN" altLang="en-US" sz="2800">
              <a:ea typeface="宋体" panose="02010600030101010101" pitchFamily="2" charset="-122"/>
            </a:endParaRPr>
          </a:p>
          <a:p>
            <a:pPr>
              <a:defRPr/>
            </a:pPr>
            <a:r>
              <a:rPr lang="en-US" altLang="zh-CN" sz="2800">
                <a:ea typeface="宋体" panose="02010600030101010101" pitchFamily="2" charset="-122"/>
              </a:rPr>
              <a:t>        &lt;li&gt;@item.GenreId </a:t>
            </a:r>
            <a:r>
              <a:rPr lang="zh-CN" altLang="en-US" sz="2800">
                <a:ea typeface="宋体" panose="02010600030101010101" pitchFamily="2" charset="-122"/>
              </a:rPr>
              <a:t>：</a:t>
            </a:r>
            <a:r>
              <a:rPr lang="en-US" altLang="zh-CN" sz="2800">
                <a:ea typeface="宋体" panose="02010600030101010101" pitchFamily="2" charset="-122"/>
              </a:rPr>
              <a:t>@item.Name&lt;/li&gt;</a:t>
            </a:r>
            <a:endParaRPr lang="zh-CN" altLang="en-US" sz="2800">
              <a:ea typeface="宋体" panose="02010600030101010101" pitchFamily="2" charset="-122"/>
            </a:endParaRPr>
          </a:p>
          <a:p>
            <a:pPr>
              <a:defRPr/>
            </a:pPr>
            <a:r>
              <a:rPr lang="en-US" altLang="zh-CN" sz="2800">
                <a:ea typeface="宋体" panose="02010600030101010101" pitchFamily="2" charset="-122"/>
              </a:rPr>
              <a:t>    }</a:t>
            </a:r>
          </a:p>
        </p:txBody>
      </p:sp>
      <p:sp>
        <p:nvSpPr>
          <p:cNvPr id="7" name="矩形 2"/>
          <p:cNvSpPr>
            <a:spLocks noChangeArrowheads="1"/>
          </p:cNvSpPr>
          <p:nvPr/>
        </p:nvSpPr>
        <p:spPr bwMode="auto">
          <a:xfrm>
            <a:off x="739775" y="2420938"/>
            <a:ext cx="8162925" cy="1816100"/>
          </a:xfrm>
          <a:prstGeom prst="rect">
            <a:avLst/>
          </a:prstGeom>
          <a:solidFill>
            <a:schemeClr val="bg1">
              <a:lumMod val="65000"/>
            </a:schemeClr>
          </a:solidFill>
          <a:ln w="9525">
            <a:noFill/>
            <a:miter lim="800000"/>
          </a:ln>
        </p:spPr>
        <p:txBody>
          <a:bodyPr>
            <a:spAutoFit/>
          </a:bodyPr>
          <a:lstStyle/>
          <a:p>
            <a:pPr>
              <a:defRPr/>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优先选择</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dynamic</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方式实现，但如此则对于</a:t>
            </a:r>
            <a:r>
              <a:rPr lang="en-US" altLang="en-US" sz="2800" b="1" dirty="0">
                <a:latin typeface="Times New Roman" panose="02020603050405020304" pitchFamily="18" charset="0"/>
                <a:ea typeface="宋体" panose="02010600030101010101" pitchFamily="2" charset="-122"/>
                <a:cs typeface="Times New Roman" panose="02020603050405020304" pitchFamily="18" charset="0"/>
              </a:rPr>
              <a:t>item</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对象没有智能感知功能可供使用，对于各属性名称必须由开发人员记住并提高代码输入的拼写错误可能性。</a:t>
            </a: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pPr eaLnBrk="1" hangingPunct="1"/>
            <a:r>
              <a:rPr lang="en-US" altLang="zh-CN" sz="4000" dirty="0">
                <a:solidFill>
                  <a:schemeClr val="tx1"/>
                </a:solidFill>
                <a:latin typeface="楷体_GB2312" panose="02010609030101010101" pitchFamily="49" charset="-122"/>
                <a:ea typeface="楷体_GB2312" panose="02010609030101010101" pitchFamily="49" charset="-122"/>
              </a:rPr>
              <a:t>8.4 </a:t>
            </a:r>
            <a:r>
              <a:rPr lang="zh-CN" altLang="en-US" sz="4000" dirty="0">
                <a:solidFill>
                  <a:schemeClr val="tx1"/>
                </a:solidFill>
                <a:latin typeface="楷体_GB2312" panose="02010609030101010101" pitchFamily="49" charset="-122"/>
                <a:ea typeface="楷体_GB2312" panose="02010609030101010101" pitchFamily="49" charset="-122"/>
              </a:rPr>
              <a:t>强类型视图</a:t>
            </a:r>
            <a:endParaRPr lang="en-US" altLang="zh-CN" sz="4000" dirty="0">
              <a:solidFill>
                <a:schemeClr val="tx1"/>
              </a:solidFill>
              <a:latin typeface="楷体_GB2312" panose="02010609030101010101" pitchFamily="49" charset="-122"/>
              <a:ea typeface="楷体_GB2312" panose="02010609030101010101" pitchFamily="49" charset="-122"/>
            </a:endParaRPr>
          </a:p>
        </p:txBody>
      </p:sp>
      <p:sp>
        <p:nvSpPr>
          <p:cNvPr id="56323"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33622357-9179-471F-A5A3-E24F27E9B004}" type="slidenum">
              <a:rPr lang="de-DE" altLang="zh-CN" dirty="0" smtClean="0">
                <a:solidFill>
                  <a:schemeClr val="tx2"/>
                </a:solidFill>
                <a:latin typeface="楷体_GB2312" panose="02010609030101010101" pitchFamily="49" charset="-122"/>
              </a:rPr>
              <a:pPr/>
              <a:t>41</a:t>
            </a:fld>
            <a:r>
              <a:rPr lang="zh-CN" altLang="de-DE" dirty="0">
                <a:solidFill>
                  <a:schemeClr val="tx2"/>
                </a:solidFill>
                <a:latin typeface="楷体_GB2312" panose="02010609030101010101" pitchFamily="49" charset="-122"/>
              </a:rPr>
              <a:t>页</a:t>
            </a:r>
          </a:p>
        </p:txBody>
      </p:sp>
      <p:sp>
        <p:nvSpPr>
          <p:cNvPr id="56324" name="矩形 2"/>
          <p:cNvSpPr>
            <a:spLocks noChangeArrowheads="1"/>
          </p:cNvSpPr>
          <p:nvPr/>
        </p:nvSpPr>
        <p:spPr bwMode="auto">
          <a:xfrm>
            <a:off x="403225" y="1317625"/>
            <a:ext cx="8431213"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r>
              <a:rPr lang="zh-CN" altLang="en-US" sz="3600" b="1">
                <a:latin typeface="Times New Roman" panose="02020603050405020304" pitchFamily="18" charset="0"/>
                <a:ea typeface="宋体" panose="02010600030101010101" pitchFamily="2" charset="-122"/>
                <a:cs typeface="Times New Roman" panose="02020603050405020304" pitchFamily="18" charset="0"/>
              </a:rPr>
              <a:t>解决方案：</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800">
                <a:ea typeface="宋体" panose="02010600030101010101" pitchFamily="2" charset="-122"/>
                <a:cs typeface="Times New Roman" panose="02020603050405020304" pitchFamily="18" charset="0"/>
              </a:rPr>
              <a:t>为了既能应用简洁的语法又能获得强类型和编译时的语法检查功能，强类型视图（</a:t>
            </a:r>
            <a:r>
              <a:rPr lang="en-US" altLang="zh-CN" sz="2800">
                <a:ea typeface="宋体" panose="02010600030101010101" pitchFamily="2" charset="-122"/>
                <a:cs typeface="Times New Roman" panose="02020603050405020304" pitchFamily="18" charset="0"/>
              </a:rPr>
              <a:t>Strongly Typed View</a:t>
            </a:r>
            <a:r>
              <a:rPr lang="zh-CN" altLang="en-US" sz="2800">
                <a:ea typeface="宋体" panose="02010600030101010101" pitchFamily="2" charset="-122"/>
                <a:cs typeface="Times New Roman" panose="02020603050405020304" pitchFamily="18" charset="0"/>
              </a:rPr>
              <a:t>）则是可以实现的好方法。</a:t>
            </a:r>
          </a:p>
        </p:txBody>
      </p:sp>
      <p:sp>
        <p:nvSpPr>
          <p:cNvPr id="8" name="矩形 2"/>
          <p:cNvSpPr>
            <a:spLocks noChangeArrowheads="1"/>
          </p:cNvSpPr>
          <p:nvPr/>
        </p:nvSpPr>
        <p:spPr bwMode="auto">
          <a:xfrm>
            <a:off x="188913" y="2381250"/>
            <a:ext cx="8955087" cy="4400550"/>
          </a:xfrm>
          <a:prstGeom prst="rect">
            <a:avLst/>
          </a:prstGeom>
          <a:solidFill>
            <a:schemeClr val="bg1">
              <a:lumMod val="85000"/>
            </a:schemeClr>
          </a:solidFill>
          <a:ln w="9525">
            <a:noFill/>
            <a:miter lim="800000"/>
          </a:ln>
        </p:spPr>
        <p:txBody>
          <a:bodyPr>
            <a:spAutoFit/>
          </a:bodyPr>
          <a:lstStyle/>
          <a:p>
            <a:pPr>
              <a:defRPr/>
            </a:pPr>
            <a:r>
              <a:rPr lang="zh-CN" altLang="en-US" sz="2800">
                <a:ea typeface="宋体" panose="02010600030101010101" pitchFamily="2" charset="-122"/>
              </a:rPr>
              <a:t>与一般视图使用的不同点：</a:t>
            </a:r>
            <a:endParaRPr lang="en-US" altLang="zh-CN" sz="2800">
              <a:ea typeface="宋体" panose="02010600030101010101" pitchFamily="2" charset="-122"/>
            </a:endParaRPr>
          </a:p>
          <a:p>
            <a:pPr>
              <a:defRPr/>
            </a:pPr>
            <a:r>
              <a:rPr lang="en-US" altLang="zh-CN" sz="2800">
                <a:ea typeface="宋体" panose="02010600030101010101" pitchFamily="2" charset="-122"/>
              </a:rPr>
              <a:t>1.</a:t>
            </a:r>
            <a:r>
              <a:rPr lang="zh-CN" altLang="en-US" sz="2800">
                <a:ea typeface="宋体" panose="02010600030101010101" pitchFamily="2" charset="-122"/>
              </a:rPr>
              <a:t>创建强类型视图，而不是一般视图</a:t>
            </a:r>
            <a:endParaRPr lang="en-US" altLang="zh-CN" sz="2800">
              <a:ea typeface="宋体" panose="02010600030101010101" pitchFamily="2" charset="-122"/>
            </a:endParaRPr>
          </a:p>
          <a:p>
            <a:pPr>
              <a:defRPr/>
            </a:pPr>
            <a:r>
              <a:rPr lang="en-US" altLang="zh-CN" sz="2800">
                <a:ea typeface="宋体" panose="02010600030101010101" pitchFamily="2" charset="-122"/>
              </a:rPr>
              <a:t>2.</a:t>
            </a:r>
            <a:r>
              <a:rPr lang="zh-CN" altLang="en-US" sz="2800">
                <a:ea typeface="宋体" panose="02010600030101010101" pitchFamily="2" charset="-122"/>
              </a:rPr>
              <a:t>数据传递给</a:t>
            </a:r>
            <a:r>
              <a:rPr lang="en-US" altLang="zh-CN" sz="2800">
                <a:ea typeface="宋体" panose="02010600030101010101" pitchFamily="2" charset="-122"/>
              </a:rPr>
              <a:t>View</a:t>
            </a:r>
          </a:p>
          <a:p>
            <a:pPr>
              <a:defRPr/>
            </a:pPr>
            <a:r>
              <a:rPr lang="en-US" altLang="zh-CN" sz="2800">
                <a:ea typeface="宋体" panose="02010600030101010101" pitchFamily="2" charset="-122"/>
              </a:rPr>
              <a:t>3.View</a:t>
            </a:r>
            <a:r>
              <a:rPr lang="zh-CN" altLang="en-US" sz="2800">
                <a:ea typeface="宋体" panose="02010600030101010101" pitchFamily="2" charset="-122"/>
              </a:rPr>
              <a:t>中数据对象处理</a:t>
            </a:r>
            <a:endParaRPr lang="en-US" altLang="zh-CN" sz="2800">
              <a:ea typeface="宋体" panose="02010600030101010101" pitchFamily="2" charset="-122"/>
            </a:endParaRPr>
          </a:p>
          <a:p>
            <a:pPr>
              <a:defRPr/>
            </a:pPr>
            <a:r>
              <a:rPr lang="en-US" altLang="zh-CN" sz="2800">
                <a:ea typeface="宋体" panose="02010600030101010101" pitchFamily="2" charset="-122"/>
              </a:rPr>
              <a:t>4.</a:t>
            </a:r>
            <a:r>
              <a:rPr lang="zh-CN" altLang="en-US" sz="2800">
                <a:ea typeface="宋体" panose="02010600030101010101" pitchFamily="2" charset="-122"/>
              </a:rPr>
              <a:t>对于需要经常使用的命名空间，可以在</a:t>
            </a:r>
            <a:r>
              <a:rPr lang="en-US" altLang="zh-CN" sz="2800">
                <a:ea typeface="宋体" panose="02010600030101010101" pitchFamily="2" charset="-122"/>
              </a:rPr>
              <a:t>Views</a:t>
            </a:r>
            <a:r>
              <a:rPr lang="zh-CN" altLang="en-US" sz="2800">
                <a:ea typeface="宋体" panose="02010600030101010101" pitchFamily="2" charset="-122"/>
              </a:rPr>
              <a:t>文件夹中的</a:t>
            </a:r>
            <a:r>
              <a:rPr lang="en-US" altLang="zh-CN" sz="2800">
                <a:ea typeface="宋体" panose="02010600030101010101" pitchFamily="2" charset="-122"/>
              </a:rPr>
              <a:t>web.config</a:t>
            </a:r>
            <a:r>
              <a:rPr lang="zh-CN" altLang="en-US" sz="2800">
                <a:ea typeface="宋体" panose="02010600030101010101" pitchFamily="2" charset="-122"/>
              </a:rPr>
              <a:t>文件进行声明，声明代码如下所示。</a:t>
            </a:r>
          </a:p>
          <a:p>
            <a:pPr>
              <a:defRPr/>
            </a:pPr>
            <a:r>
              <a:rPr lang="en-US" altLang="zh-CN" sz="2800">
                <a:ea typeface="宋体" panose="02010600030101010101" pitchFamily="2" charset="-122"/>
              </a:rPr>
              <a:t>&lt;namespaces&gt;</a:t>
            </a:r>
            <a:endParaRPr lang="zh-CN" altLang="en-US" sz="2800">
              <a:ea typeface="宋体" panose="02010600030101010101" pitchFamily="2" charset="-122"/>
            </a:endParaRPr>
          </a:p>
          <a:p>
            <a:pPr>
              <a:defRPr/>
            </a:pPr>
            <a:r>
              <a:rPr lang="en-US" altLang="zh-CN" sz="2800">
                <a:ea typeface="宋体" panose="02010600030101010101" pitchFamily="2" charset="-122"/>
              </a:rPr>
              <a:t>	 &lt;add namespace="System.Web.Mvc" /&gt;</a:t>
            </a:r>
            <a:endParaRPr lang="zh-CN" altLang="en-US" sz="2800">
              <a:ea typeface="宋体" panose="02010600030101010101" pitchFamily="2" charset="-122"/>
            </a:endParaRPr>
          </a:p>
          <a:p>
            <a:pPr>
              <a:defRPr/>
            </a:pPr>
            <a:r>
              <a:rPr lang="en-US" altLang="zh-CN" sz="2800">
                <a:ea typeface="宋体" panose="02010600030101010101" pitchFamily="2" charset="-122"/>
              </a:rPr>
              <a:t>	&lt;!-- …… --&gt;</a:t>
            </a:r>
            <a:endParaRPr lang="zh-CN" altLang="en-US" sz="2800">
              <a:ea typeface="宋体" panose="02010600030101010101" pitchFamily="2" charset="-122"/>
            </a:endParaRPr>
          </a:p>
          <a:p>
            <a:pPr>
              <a:defRPr/>
            </a:pPr>
            <a:r>
              <a:rPr lang="en-US" altLang="zh-CN" sz="2800">
                <a:ea typeface="宋体" panose="02010600030101010101" pitchFamily="2" charset="-122"/>
              </a:rPr>
              <a:t> &lt;/namespaces&gt;</a:t>
            </a:r>
          </a:p>
        </p:txBody>
      </p:sp>
      <p:sp>
        <p:nvSpPr>
          <p:cNvPr id="9" name="矩形 2"/>
          <p:cNvSpPr>
            <a:spLocks noChangeArrowheads="1"/>
          </p:cNvSpPr>
          <p:nvPr/>
        </p:nvSpPr>
        <p:spPr bwMode="auto">
          <a:xfrm>
            <a:off x="1968500" y="3305175"/>
            <a:ext cx="5024438" cy="1154113"/>
          </a:xfrm>
          <a:prstGeom prst="rect">
            <a:avLst/>
          </a:prstGeom>
          <a:solidFill>
            <a:schemeClr val="bg1">
              <a:lumMod val="65000"/>
            </a:schemeClr>
          </a:solidFill>
          <a:ln w="9525">
            <a:noFill/>
            <a:miter lim="800000"/>
          </a:ln>
        </p:spPr>
        <p:txBody>
          <a:bodyPr>
            <a:spAutoFit/>
          </a:bodyPr>
          <a:lstStyle/>
          <a:p>
            <a:pPr>
              <a:defRPr/>
            </a:pPr>
            <a:r>
              <a:rPr lang="zh-CN" altLang="en-US" sz="3600" b="1" dirty="0">
                <a:latin typeface="Times New Roman" panose="02020603050405020304" pitchFamily="18" charset="0"/>
                <a:ea typeface="宋体" panose="02010600030101010101" pitchFamily="2" charset="-122"/>
                <a:cs typeface="Times New Roman" panose="02020603050405020304" pitchFamily="18" charset="0"/>
              </a:rPr>
              <a:t>示例：</a:t>
            </a:r>
            <a:endParaRPr lang="en-US" altLang="zh-CN" sz="3600" b="1" dirty="0">
              <a:latin typeface="Times New Roman" panose="02020603050405020304" pitchFamily="18" charset="0"/>
              <a:ea typeface="宋体" panose="02010600030101010101" pitchFamily="2" charset="-122"/>
              <a:cs typeface="Times New Roman" panose="02020603050405020304" pitchFamily="18" charset="0"/>
            </a:endParaRPr>
          </a:p>
          <a:p>
            <a:pPr lvl="1">
              <a:spcBef>
                <a:spcPts val="600"/>
              </a:spcBef>
              <a:spcAft>
                <a:spcPts val="600"/>
              </a:spcAft>
              <a:defRPr/>
            </a:pPr>
            <a:r>
              <a:rPr lang="zh-CN" altLang="en-US" sz="2800" dirty="0">
                <a:solidFill>
                  <a:srgbClr val="FF0000"/>
                </a:solidFill>
                <a:ea typeface="宋体" panose="02010600030101010101" pitchFamily="2" charset="-122"/>
                <a:cs typeface="Times New Roman" panose="02020603050405020304" pitchFamily="18" charset="0"/>
              </a:rPr>
              <a:t>使用强类型视图</a:t>
            </a:r>
            <a:endParaRPr lang="en-US" altLang="zh-CN" sz="2800" dirty="0">
              <a:solidFill>
                <a:srgbClr val="FF0000"/>
              </a:solidFill>
              <a:ea typeface="宋体" panose="02010600030101010101" pitchFamily="2" charset="-122"/>
              <a:cs typeface="Times New Roman" panose="02020603050405020304" pitchFamily="18" charset="0"/>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1+#ppt_w/2"/>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pPr eaLnBrk="1" hangingPunct="1"/>
            <a:r>
              <a:rPr lang="en-US" altLang="zh-CN" sz="4000" dirty="0">
                <a:solidFill>
                  <a:schemeClr val="tx1"/>
                </a:solidFill>
                <a:latin typeface="楷体_GB2312" panose="02010609030101010101" pitchFamily="49" charset="-122"/>
                <a:ea typeface="楷体_GB2312" panose="02010609030101010101" pitchFamily="49" charset="-122"/>
              </a:rPr>
              <a:t>8.4 </a:t>
            </a:r>
            <a:r>
              <a:rPr lang="zh-CN" altLang="en-US" sz="4000" dirty="0">
                <a:solidFill>
                  <a:schemeClr val="tx1"/>
                </a:solidFill>
                <a:latin typeface="楷体_GB2312" panose="02010609030101010101" pitchFamily="49" charset="-122"/>
                <a:ea typeface="楷体_GB2312" panose="02010609030101010101" pitchFamily="49" charset="-122"/>
              </a:rPr>
              <a:t>强类型视图</a:t>
            </a:r>
            <a:endParaRPr lang="en-US" altLang="zh-CN" sz="4000" dirty="0">
              <a:solidFill>
                <a:schemeClr val="tx1"/>
              </a:solidFill>
              <a:latin typeface="楷体_GB2312" panose="02010609030101010101" pitchFamily="49" charset="-122"/>
              <a:ea typeface="楷体_GB2312" panose="02010609030101010101" pitchFamily="49" charset="-122"/>
            </a:endParaRPr>
          </a:p>
        </p:txBody>
      </p:sp>
      <p:sp>
        <p:nvSpPr>
          <p:cNvPr id="57347"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1D0A3371-1A75-4E54-86D8-992BAF6879E3}" type="slidenum">
              <a:rPr lang="de-DE" altLang="zh-CN" dirty="0" smtClean="0">
                <a:solidFill>
                  <a:schemeClr val="tx2"/>
                </a:solidFill>
                <a:latin typeface="楷体_GB2312" panose="02010609030101010101" pitchFamily="49" charset="-122"/>
              </a:rPr>
              <a:pPr/>
              <a:t>42</a:t>
            </a:fld>
            <a:r>
              <a:rPr lang="zh-CN" altLang="de-DE" dirty="0">
                <a:solidFill>
                  <a:schemeClr val="tx2"/>
                </a:solidFill>
                <a:latin typeface="楷体_GB2312" panose="02010609030101010101" pitchFamily="49" charset="-122"/>
              </a:rPr>
              <a:t>页</a:t>
            </a:r>
          </a:p>
        </p:txBody>
      </p:sp>
      <p:sp>
        <p:nvSpPr>
          <p:cNvPr id="57348" name="矩形 2"/>
          <p:cNvSpPr>
            <a:spLocks noChangeArrowheads="1"/>
          </p:cNvSpPr>
          <p:nvPr/>
        </p:nvSpPr>
        <p:spPr bwMode="auto">
          <a:xfrm>
            <a:off x="757238" y="1666875"/>
            <a:ext cx="77279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b="1" dirty="0">
                <a:latin typeface="Times New Roman" panose="02020603050405020304" pitchFamily="18" charset="0"/>
                <a:ea typeface="宋体" panose="02010600030101010101" pitchFamily="2" charset="-122"/>
                <a:cs typeface="Times New Roman" panose="02020603050405020304" pitchFamily="18" charset="0"/>
              </a:rPr>
              <a:t>强类型辅助方法：</a:t>
            </a:r>
            <a:endParaRPr lang="en-US" altLang="zh-CN" sz="3600" b="1"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800" dirty="0">
                <a:ea typeface="宋体" panose="02010600030101010101" pitchFamily="2" charset="-122"/>
                <a:cs typeface="Times New Roman" panose="02020603050405020304" pitchFamily="18" charset="0"/>
              </a:rPr>
              <a:t>在</a:t>
            </a:r>
            <a:r>
              <a:rPr lang="en-US" altLang="zh-CN" sz="2800" dirty="0">
                <a:ea typeface="宋体" panose="02010600030101010101" pitchFamily="2" charset="-122"/>
                <a:cs typeface="Times New Roman" panose="02020603050405020304" pitchFamily="18" charset="0"/>
              </a:rPr>
              <a:t>8.3</a:t>
            </a:r>
            <a:r>
              <a:rPr lang="zh-CN" altLang="en-US" sz="2800" dirty="0">
                <a:ea typeface="宋体" panose="02010600030101010101" pitchFamily="2" charset="-122"/>
                <a:cs typeface="Times New Roman" panose="02020603050405020304" pitchFamily="18" charset="0"/>
              </a:rPr>
              <a:t>中讲解的多种辅助方法，对于不适应使用字符串字面值从</a:t>
            </a:r>
            <a:r>
              <a:rPr lang="en-US" altLang="zh-CN" sz="2800" dirty="0">
                <a:ea typeface="宋体" panose="02010600030101010101" pitchFamily="2" charset="-122"/>
                <a:cs typeface="Times New Roman" panose="02020603050405020304" pitchFamily="18" charset="0"/>
              </a:rPr>
              <a:t>View</a:t>
            </a:r>
            <a:r>
              <a:rPr lang="zh-CN" altLang="en-US" sz="2800" dirty="0">
                <a:ea typeface="宋体" panose="02010600030101010101" pitchFamily="2" charset="-122"/>
                <a:cs typeface="Times New Roman" panose="02020603050405020304" pitchFamily="18" charset="0"/>
              </a:rPr>
              <a:t>数据中提取值的话，可以使用</a:t>
            </a:r>
            <a:r>
              <a:rPr lang="en-US" altLang="zh-CN" sz="2800" dirty="0">
                <a:ea typeface="宋体" panose="02010600030101010101" pitchFamily="2" charset="-122"/>
                <a:cs typeface="Times New Roman" panose="02020603050405020304" pitchFamily="18" charset="0"/>
              </a:rPr>
              <a:t>ASP.NET MVC</a:t>
            </a:r>
            <a:r>
              <a:rPr lang="zh-CN" altLang="en-US" sz="2800" dirty="0">
                <a:ea typeface="宋体" panose="02010600030101010101" pitchFamily="2" charset="-122"/>
                <a:cs typeface="Times New Roman" panose="02020603050405020304" pitchFamily="18" charset="0"/>
              </a:rPr>
              <a:t>提供的强类型辅助方法。使用强类型辅助方法只需要为辅助方法传递一个</a:t>
            </a:r>
            <a:r>
              <a:rPr lang="en-US" altLang="zh-CN" sz="2800" dirty="0" err="1">
                <a:ea typeface="宋体" panose="02010600030101010101" pitchFamily="2" charset="-122"/>
                <a:cs typeface="Times New Roman" panose="02020603050405020304" pitchFamily="18" charset="0"/>
              </a:rPr>
              <a:t>lamdba</a:t>
            </a:r>
            <a:r>
              <a:rPr lang="zh-CN" altLang="en-US" sz="2800" dirty="0">
                <a:ea typeface="宋体" panose="02010600030101010101" pitchFamily="2" charset="-122"/>
                <a:cs typeface="Times New Roman" panose="02020603050405020304" pitchFamily="18" charset="0"/>
              </a:rPr>
              <a:t>表达式来指定要渲染的模型属性。表达式的模型类型必须和为</a:t>
            </a:r>
            <a:r>
              <a:rPr lang="en-US" altLang="zh-CN" sz="2800" dirty="0">
                <a:ea typeface="宋体" panose="02010600030101010101" pitchFamily="2" charset="-122"/>
                <a:cs typeface="Times New Roman" panose="02020603050405020304" pitchFamily="18" charset="0"/>
              </a:rPr>
              <a:t>View</a:t>
            </a:r>
            <a:r>
              <a:rPr lang="zh-CN" altLang="en-US" sz="2800" dirty="0">
                <a:ea typeface="宋体" panose="02010600030101010101" pitchFamily="2" charset="-122"/>
                <a:cs typeface="Times New Roman" panose="02020603050405020304" pitchFamily="18" charset="0"/>
              </a:rPr>
              <a:t>指定的强类型一致。</a:t>
            </a:r>
            <a:endParaRPr lang="en-US" altLang="zh-CN" sz="2800" dirty="0">
              <a:ea typeface="宋体" panose="02010600030101010101" pitchFamily="2" charset="-122"/>
              <a:cs typeface="Times New Roman" panose="02020603050405020304" pitchFamily="18" charset="0"/>
            </a:endParaRPr>
          </a:p>
          <a:p>
            <a:r>
              <a:rPr lang="zh-CN" altLang="en-US" sz="2800" dirty="0">
                <a:ea typeface="宋体" panose="02010600030101010101" pitchFamily="2" charset="-122"/>
                <a:cs typeface="Times New Roman" panose="02020603050405020304" pitchFamily="18" charset="0"/>
              </a:rPr>
              <a:t>基本上，强类型辅助方法的命名方式是在原辅助名称的最后加上“</a:t>
            </a:r>
            <a:r>
              <a:rPr lang="en-US" altLang="zh-CN" sz="2800" dirty="0">
                <a:ea typeface="宋体" panose="02010600030101010101" pitchFamily="2" charset="-122"/>
                <a:cs typeface="Times New Roman" panose="02020603050405020304" pitchFamily="18" charset="0"/>
              </a:rPr>
              <a:t>For</a:t>
            </a:r>
            <a:r>
              <a:rPr lang="zh-CN" altLang="en-US" sz="2800" dirty="0">
                <a:ea typeface="宋体" panose="02010600030101010101" pitchFamily="2" charset="-122"/>
                <a:cs typeface="Times New Roman" panose="02020603050405020304" pitchFamily="18" charset="0"/>
              </a:rPr>
              <a:t>”字符串，如“</a:t>
            </a:r>
            <a:r>
              <a:rPr lang="en-US" altLang="zh-CN" sz="2800" dirty="0" err="1">
                <a:ea typeface="宋体" panose="02010600030101010101" pitchFamily="2" charset="-122"/>
                <a:cs typeface="Times New Roman" panose="02020603050405020304" pitchFamily="18" charset="0"/>
              </a:rPr>
              <a:t>Html.TextBoxFor</a:t>
            </a:r>
            <a:r>
              <a:rPr lang="zh-CN" altLang="en-US" sz="2800" dirty="0">
                <a:ea typeface="宋体" panose="02010600030101010101" pitchFamily="2" charset="-122"/>
                <a:cs typeface="Times New Roman" panose="02020603050405020304" pitchFamily="18" charset="0"/>
              </a:rPr>
              <a:t>”或“</a:t>
            </a:r>
            <a:r>
              <a:rPr lang="en-US" altLang="zh-CN" sz="2800" dirty="0" err="1">
                <a:ea typeface="宋体" panose="02010600030101010101" pitchFamily="2" charset="-122"/>
                <a:cs typeface="Times New Roman" panose="02020603050405020304" pitchFamily="18" charset="0"/>
              </a:rPr>
              <a:t>Html.LabelFor</a:t>
            </a:r>
            <a:r>
              <a:rPr lang="zh-CN" altLang="en-US" sz="2800" dirty="0">
                <a:ea typeface="宋体" panose="02010600030101010101" pitchFamily="2" charset="-122"/>
                <a:cs typeface="Times New Roman" panose="02020603050405020304" pitchFamily="18" charset="0"/>
              </a:rPr>
              <a:t>”。</a:t>
            </a:r>
            <a:endParaRPr lang="en-US" altLang="zh-CN" sz="2600" dirty="0">
              <a:ea typeface="宋体" panose="02010600030101010101" pitchFamily="2" charset="-122"/>
              <a:cs typeface="Times New Roman" panose="02020603050405020304" pitchFamily="18" charset="0"/>
            </a:endParaRPr>
          </a:p>
        </p:txBody>
      </p:sp>
    </p:spTree>
  </p:cSld>
  <p:clrMapOvr>
    <a:masterClrMapping/>
  </p:clrMapOvr>
  <p:transition>
    <p:randomBar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pPr eaLnBrk="1" hangingPunct="1"/>
            <a:r>
              <a:rPr lang="en-US" altLang="zh-CN" sz="4000" dirty="0">
                <a:solidFill>
                  <a:schemeClr val="tx1"/>
                </a:solidFill>
                <a:latin typeface="楷体_GB2312" panose="02010609030101010101" pitchFamily="49" charset="-122"/>
                <a:ea typeface="楷体_GB2312" panose="02010609030101010101" pitchFamily="49" charset="-122"/>
              </a:rPr>
              <a:t>8.4 </a:t>
            </a:r>
            <a:r>
              <a:rPr lang="zh-CN" altLang="en-US" sz="4000" dirty="0">
                <a:solidFill>
                  <a:schemeClr val="tx1"/>
                </a:solidFill>
                <a:latin typeface="楷体_GB2312" panose="02010609030101010101" pitchFamily="49" charset="-122"/>
                <a:ea typeface="楷体_GB2312" panose="02010609030101010101" pitchFamily="49" charset="-122"/>
              </a:rPr>
              <a:t>强类型视图</a:t>
            </a:r>
            <a:endParaRPr lang="en-US" altLang="zh-CN" sz="4000" dirty="0">
              <a:solidFill>
                <a:schemeClr val="tx1"/>
              </a:solidFill>
              <a:latin typeface="楷体_GB2312" panose="02010609030101010101" pitchFamily="49" charset="-122"/>
              <a:ea typeface="楷体_GB2312" panose="02010609030101010101" pitchFamily="49" charset="-122"/>
            </a:endParaRPr>
          </a:p>
        </p:txBody>
      </p:sp>
      <p:sp>
        <p:nvSpPr>
          <p:cNvPr id="58371"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26AD54D3-B5C2-4884-9945-49EBF8C80CD6}" type="slidenum">
              <a:rPr lang="de-DE" altLang="zh-CN" dirty="0" smtClean="0">
                <a:solidFill>
                  <a:schemeClr val="tx2"/>
                </a:solidFill>
                <a:latin typeface="楷体_GB2312" panose="02010609030101010101" pitchFamily="49" charset="-122"/>
              </a:rPr>
              <a:pPr/>
              <a:t>43</a:t>
            </a:fld>
            <a:r>
              <a:rPr lang="zh-CN" altLang="de-DE" dirty="0">
                <a:solidFill>
                  <a:schemeClr val="tx2"/>
                </a:solidFill>
                <a:latin typeface="楷体_GB2312" panose="02010609030101010101" pitchFamily="49" charset="-122"/>
              </a:rPr>
              <a:t>页</a:t>
            </a:r>
          </a:p>
        </p:txBody>
      </p:sp>
      <p:sp>
        <p:nvSpPr>
          <p:cNvPr id="58372" name="矩形 2"/>
          <p:cNvSpPr>
            <a:spLocks noChangeArrowheads="1"/>
          </p:cNvSpPr>
          <p:nvPr/>
        </p:nvSpPr>
        <p:spPr bwMode="auto">
          <a:xfrm>
            <a:off x="609600" y="1438275"/>
            <a:ext cx="7727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b="1">
                <a:latin typeface="Times New Roman" panose="02020603050405020304" pitchFamily="18" charset="0"/>
                <a:ea typeface="宋体" panose="02010600030101010101" pitchFamily="2" charset="-122"/>
                <a:cs typeface="Times New Roman" panose="02020603050405020304" pitchFamily="18" charset="0"/>
              </a:rPr>
              <a:t>主要的强类型辅助方法：</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TextBox 4"/>
          <p:cNvSpPr txBox="1"/>
          <p:nvPr/>
        </p:nvSpPr>
        <p:spPr>
          <a:xfrm>
            <a:off x="0" y="2043953"/>
            <a:ext cx="9144000" cy="3227294"/>
          </a:xfrm>
          <a:prstGeom prst="rect">
            <a:avLst/>
          </a:prstGeom>
          <a:noFill/>
        </p:spPr>
        <p:txBody>
          <a:bodyPr numCol="2">
            <a:spAutoFit/>
          </a:bodyPr>
          <a:lstStyle/>
          <a:p>
            <a:pPr marL="514350" indent="-514350">
              <a:buFont typeface="+mj-lt"/>
              <a:buAutoNum type="arabicPeriod"/>
              <a:defRPr/>
            </a:pPr>
            <a:r>
              <a:rPr lang="en-US" sz="2800" dirty="0" err="1"/>
              <a:t>Html.TextBoxFor</a:t>
            </a:r>
            <a:r>
              <a:rPr lang="en-US" sz="2800" dirty="0"/>
              <a:t>()</a:t>
            </a:r>
            <a:endParaRPr lang="zh-CN" altLang="en-US" sz="2800" dirty="0"/>
          </a:p>
          <a:p>
            <a:pPr marL="514350" indent="-514350">
              <a:buFont typeface="+mj-lt"/>
              <a:buAutoNum type="arabicPeriod"/>
              <a:defRPr/>
            </a:pPr>
            <a:r>
              <a:rPr lang="en-US" sz="2800" dirty="0" err="1"/>
              <a:t>Html.TextAreaFor</a:t>
            </a:r>
            <a:r>
              <a:rPr lang="en-US" sz="2800" dirty="0"/>
              <a:t>()</a:t>
            </a:r>
            <a:endParaRPr lang="zh-CN" altLang="en-US" sz="2800" dirty="0"/>
          </a:p>
          <a:p>
            <a:pPr marL="514350" indent="-514350">
              <a:buFont typeface="+mj-lt"/>
              <a:buAutoNum type="arabicPeriod"/>
              <a:defRPr/>
            </a:pPr>
            <a:r>
              <a:rPr lang="en-US" sz="2800" dirty="0" err="1"/>
              <a:t>Html.DropDownListFor</a:t>
            </a:r>
            <a:r>
              <a:rPr lang="en-US" sz="2800" dirty="0"/>
              <a:t>()</a:t>
            </a:r>
            <a:endParaRPr lang="zh-CN" altLang="en-US" sz="2800" dirty="0"/>
          </a:p>
          <a:p>
            <a:pPr marL="514350" indent="-514350">
              <a:buFont typeface="+mj-lt"/>
              <a:buAutoNum type="arabicPeriod"/>
              <a:defRPr/>
            </a:pPr>
            <a:r>
              <a:rPr lang="en-US" sz="2800" dirty="0" err="1"/>
              <a:t>Html.CheckboxFor</a:t>
            </a:r>
            <a:r>
              <a:rPr lang="en-US" sz="2800" dirty="0"/>
              <a:t>()</a:t>
            </a:r>
            <a:endParaRPr lang="zh-CN" altLang="en-US" sz="2800" dirty="0"/>
          </a:p>
          <a:p>
            <a:pPr marL="514350" indent="-514350">
              <a:buFont typeface="+mj-lt"/>
              <a:buAutoNum type="arabicPeriod"/>
              <a:defRPr/>
            </a:pPr>
            <a:r>
              <a:rPr lang="en-US" sz="2800" dirty="0" err="1"/>
              <a:t>Html.RadioButtonFor</a:t>
            </a:r>
            <a:r>
              <a:rPr lang="en-US" sz="2800" dirty="0"/>
              <a:t>()</a:t>
            </a:r>
            <a:endParaRPr lang="zh-CN" altLang="en-US" sz="2800" dirty="0"/>
          </a:p>
          <a:p>
            <a:pPr marL="514350" indent="-514350">
              <a:buFont typeface="+mj-lt"/>
              <a:buAutoNum type="arabicPeriod"/>
              <a:defRPr/>
            </a:pPr>
            <a:r>
              <a:rPr lang="en-US" sz="2800" dirty="0" err="1"/>
              <a:t>Html.ListBoxFor</a:t>
            </a:r>
            <a:r>
              <a:rPr lang="en-US" sz="2800" dirty="0"/>
              <a:t>()</a:t>
            </a:r>
            <a:endParaRPr lang="zh-CN" altLang="en-US" sz="2800" dirty="0"/>
          </a:p>
          <a:p>
            <a:pPr marL="514350" indent="-514350">
              <a:buFont typeface="+mj-lt"/>
              <a:buAutoNum type="arabicPeriod"/>
              <a:defRPr/>
            </a:pPr>
            <a:r>
              <a:rPr lang="en-US" sz="2800" dirty="0" err="1"/>
              <a:t>Html.PasswordFor</a:t>
            </a:r>
            <a:r>
              <a:rPr lang="en-US" sz="2800" dirty="0"/>
              <a:t>()</a:t>
            </a:r>
            <a:endParaRPr lang="zh-CN" altLang="en-US" sz="2800" dirty="0"/>
          </a:p>
          <a:p>
            <a:pPr marL="514350" indent="-514350">
              <a:buFont typeface="+mj-lt"/>
              <a:buAutoNum type="arabicPeriod"/>
              <a:defRPr/>
            </a:pPr>
            <a:r>
              <a:rPr lang="en-US" sz="2800" dirty="0" err="1"/>
              <a:t>Html.HiddenFor</a:t>
            </a:r>
            <a:r>
              <a:rPr lang="en-US" sz="2800" dirty="0"/>
              <a:t>()</a:t>
            </a:r>
            <a:endParaRPr lang="zh-CN" altLang="en-US" sz="2800" dirty="0"/>
          </a:p>
          <a:p>
            <a:pPr marL="514350" indent="-514350">
              <a:buFont typeface="+mj-lt"/>
              <a:buAutoNum type="arabicPeriod"/>
              <a:defRPr/>
            </a:pPr>
            <a:r>
              <a:rPr lang="en-US" sz="2800" dirty="0" err="1"/>
              <a:t>Html.LabelFor</a:t>
            </a:r>
            <a:r>
              <a:rPr lang="en-US" sz="2800" dirty="0"/>
              <a:t>()</a:t>
            </a:r>
            <a:endParaRPr lang="zh-CN" altLang="en-US" sz="2800" dirty="0"/>
          </a:p>
          <a:p>
            <a:pPr marL="514350" indent="-514350">
              <a:buFont typeface="+mj-lt"/>
              <a:buAutoNum type="arabicPeriod"/>
              <a:defRPr/>
            </a:pPr>
            <a:r>
              <a:rPr lang="en-US" sz="2800" dirty="0" err="1"/>
              <a:t>Html.EditorFor</a:t>
            </a:r>
            <a:r>
              <a:rPr lang="en-US" sz="2800" dirty="0"/>
              <a:t>()</a:t>
            </a:r>
            <a:endParaRPr lang="zh-CN" altLang="en-US" sz="2800" dirty="0"/>
          </a:p>
          <a:p>
            <a:pPr marL="514350" indent="-514350">
              <a:buFont typeface="+mj-lt"/>
              <a:buAutoNum type="arabicPeriod"/>
              <a:defRPr/>
            </a:pPr>
            <a:r>
              <a:rPr lang="en-US" sz="2800" dirty="0" err="1"/>
              <a:t>Html.DisplayFor</a:t>
            </a:r>
            <a:r>
              <a:rPr lang="en-US" sz="2800" dirty="0"/>
              <a:t>()</a:t>
            </a:r>
            <a:endParaRPr lang="zh-CN" altLang="en-US" sz="2800" dirty="0"/>
          </a:p>
          <a:p>
            <a:pPr marL="514350" indent="-514350">
              <a:buFont typeface="+mj-lt"/>
              <a:buAutoNum type="arabicPeriod"/>
              <a:defRPr/>
            </a:pPr>
            <a:r>
              <a:rPr lang="en-US" sz="2800" dirty="0" err="1"/>
              <a:t>Html.DisplayTextFor</a:t>
            </a:r>
            <a:r>
              <a:rPr lang="en-US" sz="2800" dirty="0"/>
              <a:t>()</a:t>
            </a:r>
            <a:endParaRPr lang="zh-CN" altLang="en-US" sz="2800" dirty="0"/>
          </a:p>
          <a:p>
            <a:pPr marL="514350" indent="-514350">
              <a:buFont typeface="+mj-lt"/>
              <a:buAutoNum type="arabicPeriod"/>
              <a:defRPr/>
            </a:pPr>
            <a:r>
              <a:rPr lang="en-US" sz="2800" dirty="0" err="1"/>
              <a:t>Html.ValidationMessageFor</a:t>
            </a:r>
            <a:r>
              <a:rPr lang="en-US" sz="2800" dirty="0"/>
              <a:t>()</a:t>
            </a:r>
            <a:endParaRPr lang="zh-CN" altLang="en-US" sz="2800" dirty="0"/>
          </a:p>
        </p:txBody>
      </p:sp>
      <p:sp>
        <p:nvSpPr>
          <p:cNvPr id="7" name="矩形 2"/>
          <p:cNvSpPr>
            <a:spLocks noChangeArrowheads="1"/>
          </p:cNvSpPr>
          <p:nvPr/>
        </p:nvSpPr>
        <p:spPr bwMode="auto">
          <a:xfrm>
            <a:off x="188913" y="2071688"/>
            <a:ext cx="8955087" cy="4832350"/>
          </a:xfrm>
          <a:prstGeom prst="rect">
            <a:avLst/>
          </a:prstGeom>
          <a:solidFill>
            <a:schemeClr val="bg1">
              <a:lumMod val="85000"/>
            </a:schemeClr>
          </a:solidFill>
          <a:ln w="9525">
            <a:noFill/>
            <a:miter lim="800000"/>
          </a:ln>
        </p:spPr>
        <p:txBody>
          <a:bodyPr>
            <a:spAutoFit/>
          </a:bodyPr>
          <a:lstStyle/>
          <a:p>
            <a:pPr>
              <a:defRPr/>
            </a:pPr>
            <a:r>
              <a:rPr lang="zh-CN" altLang="en-US" sz="2800">
                <a:ea typeface="宋体" panose="02010600030101010101" pitchFamily="2" charset="-122"/>
              </a:rPr>
              <a:t>使用强类型辅助方法为数据模型（</a:t>
            </a:r>
            <a:r>
              <a:rPr lang="en-US" altLang="zh-CN" sz="2800">
                <a:ea typeface="宋体" panose="02010600030101010101" pitchFamily="2" charset="-122"/>
              </a:rPr>
              <a:t>ViewData.Model</a:t>
            </a:r>
            <a:r>
              <a:rPr lang="zh-CN" altLang="en-US" sz="2800">
                <a:ea typeface="宋体" panose="02010600030101010101" pitchFamily="2" charset="-122"/>
              </a:rPr>
              <a:t>属性）的</a:t>
            </a:r>
            <a:r>
              <a:rPr lang="en-US" altLang="zh-CN" sz="2800">
                <a:ea typeface="宋体" panose="02010600030101010101" pitchFamily="2" charset="-122"/>
              </a:rPr>
              <a:t>Genre</a:t>
            </a:r>
            <a:r>
              <a:rPr lang="zh-CN" altLang="en-US" sz="2800">
                <a:ea typeface="宋体" panose="02010600030101010101" pitchFamily="2" charset="-122"/>
              </a:rPr>
              <a:t>属性对象的</a:t>
            </a:r>
            <a:r>
              <a:rPr lang="en-US" altLang="zh-CN" sz="2800">
                <a:ea typeface="宋体" panose="02010600030101010101" pitchFamily="2" charset="-122"/>
              </a:rPr>
              <a:t>Name</a:t>
            </a:r>
            <a:r>
              <a:rPr lang="zh-CN" altLang="en-US" sz="2800">
                <a:ea typeface="宋体" panose="02010600030101010101" pitchFamily="2" charset="-122"/>
              </a:rPr>
              <a:t>属性添加显示代码：</a:t>
            </a:r>
            <a:endParaRPr lang="en-US" altLang="zh-CN" sz="2800">
              <a:ea typeface="宋体" panose="02010600030101010101" pitchFamily="2" charset="-122"/>
            </a:endParaRPr>
          </a:p>
          <a:p>
            <a:pPr>
              <a:defRPr/>
            </a:pPr>
            <a:r>
              <a:rPr lang="en-US" altLang="zh-CN" sz="2800">
                <a:solidFill>
                  <a:srgbClr val="00B050"/>
                </a:solidFill>
                <a:ea typeface="宋体" panose="02010600030101010101" pitchFamily="2" charset="-122"/>
              </a:rPr>
              <a:t>@model IEnumerable&lt;EBuy.Album&gt;</a:t>
            </a:r>
            <a:endParaRPr lang="zh-CN" altLang="en-US" sz="2800">
              <a:solidFill>
                <a:srgbClr val="00B050"/>
              </a:solidFill>
              <a:ea typeface="宋体" panose="02010600030101010101" pitchFamily="2" charset="-122"/>
            </a:endParaRPr>
          </a:p>
          <a:p>
            <a:pPr>
              <a:defRPr/>
            </a:pPr>
            <a:r>
              <a:rPr lang="en-US" altLang="zh-CN" sz="2800">
                <a:ea typeface="宋体" panose="02010600030101010101" pitchFamily="2" charset="-122"/>
              </a:rPr>
              <a:t>@foreach (</a:t>
            </a:r>
            <a:r>
              <a:rPr lang="en-US" altLang="zh-CN" sz="2800">
                <a:solidFill>
                  <a:srgbClr val="00B050"/>
                </a:solidFill>
                <a:ea typeface="宋体" panose="02010600030101010101" pitchFamily="2" charset="-122"/>
              </a:rPr>
              <a:t>var item in Model</a:t>
            </a:r>
            <a:r>
              <a:rPr lang="en-US" altLang="zh-CN" sz="2800">
                <a:ea typeface="宋体" panose="02010600030101010101" pitchFamily="2" charset="-122"/>
              </a:rPr>
              <a:t>) {</a:t>
            </a:r>
            <a:endParaRPr lang="zh-CN" altLang="en-US" sz="2800">
              <a:ea typeface="宋体" panose="02010600030101010101" pitchFamily="2" charset="-122"/>
            </a:endParaRPr>
          </a:p>
          <a:p>
            <a:pPr>
              <a:defRPr/>
            </a:pPr>
            <a:r>
              <a:rPr lang="en-US" altLang="zh-CN" sz="2800">
                <a:ea typeface="宋体" panose="02010600030101010101" pitchFamily="2" charset="-122"/>
              </a:rPr>
              <a:t>    &lt;tr&gt;</a:t>
            </a:r>
            <a:endParaRPr lang="zh-CN" altLang="en-US" sz="2800">
              <a:ea typeface="宋体" panose="02010600030101010101" pitchFamily="2" charset="-122"/>
            </a:endParaRPr>
          </a:p>
          <a:p>
            <a:pPr>
              <a:defRPr/>
            </a:pPr>
            <a:r>
              <a:rPr lang="en-US" altLang="zh-CN" sz="2800">
                <a:ea typeface="宋体" panose="02010600030101010101" pitchFamily="2" charset="-122"/>
              </a:rPr>
              <a:t>        &lt;td&gt;</a:t>
            </a:r>
            <a:endParaRPr lang="zh-CN" altLang="en-US" sz="2800">
              <a:ea typeface="宋体" panose="02010600030101010101" pitchFamily="2" charset="-122"/>
            </a:endParaRPr>
          </a:p>
          <a:p>
            <a:pPr>
              <a:defRPr/>
            </a:pPr>
            <a:r>
              <a:rPr lang="en-US" altLang="zh-CN" sz="2800">
                <a:ea typeface="宋体" panose="02010600030101010101" pitchFamily="2" charset="-122"/>
              </a:rPr>
              <a:t>            </a:t>
            </a:r>
            <a:r>
              <a:rPr lang="en-US" altLang="zh-CN" sz="2800">
                <a:solidFill>
                  <a:srgbClr val="00B050"/>
                </a:solidFill>
                <a:ea typeface="宋体" panose="02010600030101010101" pitchFamily="2" charset="-122"/>
              </a:rPr>
              <a:t>@Html.DisplayFor(modelItem =&gt; item.Genre.Name)</a:t>
            </a:r>
            <a:endParaRPr lang="zh-CN" altLang="en-US" sz="2800">
              <a:solidFill>
                <a:srgbClr val="00B050"/>
              </a:solidFill>
              <a:ea typeface="宋体" panose="02010600030101010101" pitchFamily="2" charset="-122"/>
            </a:endParaRPr>
          </a:p>
          <a:p>
            <a:pPr>
              <a:defRPr/>
            </a:pPr>
            <a:r>
              <a:rPr lang="en-US" altLang="zh-CN" sz="2800">
                <a:ea typeface="宋体" panose="02010600030101010101" pitchFamily="2" charset="-122"/>
              </a:rPr>
              <a:t>        &lt;/td&gt;</a:t>
            </a:r>
            <a:endParaRPr lang="zh-CN" altLang="en-US" sz="2800">
              <a:ea typeface="宋体" panose="02010600030101010101" pitchFamily="2" charset="-122"/>
            </a:endParaRPr>
          </a:p>
          <a:p>
            <a:pPr>
              <a:defRPr/>
            </a:pPr>
            <a:r>
              <a:rPr lang="en-US" altLang="zh-CN" sz="2800">
                <a:ea typeface="宋体" panose="02010600030101010101" pitchFamily="2" charset="-122"/>
              </a:rPr>
              <a:t>    &lt;/.tr&gt;</a:t>
            </a:r>
            <a:endParaRPr lang="zh-CN" altLang="en-US" sz="2800">
              <a:ea typeface="宋体" panose="02010600030101010101" pitchFamily="2" charset="-122"/>
            </a:endParaRPr>
          </a:p>
          <a:p>
            <a:pPr>
              <a:defRPr/>
            </a:pPr>
            <a:r>
              <a:rPr lang="en-US" altLang="zh-CN" sz="2800">
                <a:ea typeface="宋体" panose="02010600030101010101" pitchFamily="2" charset="-122"/>
              </a:rPr>
              <a:t>}</a:t>
            </a:r>
          </a:p>
        </p:txBody>
      </p:sp>
      <p:sp>
        <p:nvSpPr>
          <p:cNvPr id="8" name="矩形 2"/>
          <p:cNvSpPr>
            <a:spLocks noChangeArrowheads="1"/>
          </p:cNvSpPr>
          <p:nvPr/>
        </p:nvSpPr>
        <p:spPr bwMode="auto">
          <a:xfrm>
            <a:off x="2411760" y="3004228"/>
            <a:ext cx="5253038" cy="1816100"/>
          </a:xfrm>
          <a:prstGeom prst="rect">
            <a:avLst/>
          </a:prstGeom>
          <a:solidFill>
            <a:schemeClr val="bg1">
              <a:lumMod val="65000"/>
            </a:schemeClr>
          </a:solidFill>
          <a:ln w="9525">
            <a:noFill/>
            <a:miter lim="800000"/>
          </a:ln>
        </p:spPr>
        <p:txBody>
          <a:bodyPr>
            <a:spAutoFit/>
          </a:bodyPr>
          <a:lstStyle/>
          <a:p>
            <a:pPr marL="0" lvl="1" algn="ctr">
              <a:spcBef>
                <a:spcPts val="600"/>
              </a:spcBef>
              <a:spcAft>
                <a:spcPts val="600"/>
              </a:spcAft>
              <a:defRPr/>
            </a:pPr>
            <a:r>
              <a:rPr lang="zh-CN" altLang="en-US" sz="2800" dirty="0">
                <a:ea typeface="宋体" panose="02010600030101010101" pitchFamily="2" charset="-122"/>
              </a:rPr>
              <a:t>在开发过程中，推荐使用强类型辅助方法，并且应用模板生成强类型</a:t>
            </a:r>
            <a:r>
              <a:rPr lang="en-US" altLang="zh-CN" sz="2800" dirty="0">
                <a:ea typeface="宋体" panose="02010600030101010101" pitchFamily="2" charset="-122"/>
              </a:rPr>
              <a:t>View</a:t>
            </a:r>
            <a:r>
              <a:rPr lang="zh-CN" altLang="en-US" sz="2800" dirty="0">
                <a:ea typeface="宋体" panose="02010600030101010101" pitchFamily="2" charset="-122"/>
              </a:rPr>
              <a:t>时，模板生成的代码都自动应用了强类型辅助方法。</a:t>
            </a:r>
            <a:endParaRPr lang="en-US" altLang="zh-CN" sz="2800" dirty="0">
              <a:solidFill>
                <a:srgbClr val="FF0000"/>
              </a:solidFill>
              <a:ea typeface="宋体" panose="02010600030101010101" pitchFamily="2" charset="-122"/>
              <a:cs typeface="Times New Roman" panose="02020603050405020304" pitchFamily="18" charset="0"/>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pPr eaLnBrk="1" hangingPunct="1"/>
            <a:r>
              <a:rPr lang="en-US" altLang="zh-CN" sz="4000" dirty="0">
                <a:solidFill>
                  <a:schemeClr val="tx1"/>
                </a:solidFill>
                <a:latin typeface="楷体_GB2312" panose="02010609030101010101" pitchFamily="49" charset="-122"/>
                <a:ea typeface="楷体_GB2312" panose="02010609030101010101" pitchFamily="49" charset="-122"/>
              </a:rPr>
              <a:t>8.5 </a:t>
            </a:r>
            <a:r>
              <a:rPr lang="zh-CN" altLang="en-US" sz="4000" dirty="0">
                <a:solidFill>
                  <a:schemeClr val="tx1"/>
                </a:solidFill>
                <a:latin typeface="楷体_GB2312" panose="02010609030101010101" pitchFamily="49" charset="-122"/>
                <a:ea typeface="楷体_GB2312" panose="02010609030101010101" pitchFamily="49" charset="-122"/>
              </a:rPr>
              <a:t>视图模型</a:t>
            </a:r>
            <a:endParaRPr lang="en-US" altLang="zh-CN" sz="4000" dirty="0">
              <a:solidFill>
                <a:schemeClr val="tx1"/>
              </a:solidFill>
              <a:latin typeface="楷体_GB2312" panose="02010609030101010101" pitchFamily="49" charset="-122"/>
              <a:ea typeface="楷体_GB2312" panose="02010609030101010101" pitchFamily="49" charset="-122"/>
            </a:endParaRPr>
          </a:p>
        </p:txBody>
      </p:sp>
      <p:sp>
        <p:nvSpPr>
          <p:cNvPr id="59395"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506B41B7-1B0C-40AE-9D4E-9C907C5C88F1}" type="slidenum">
              <a:rPr lang="de-DE" altLang="zh-CN" dirty="0" smtClean="0">
                <a:solidFill>
                  <a:schemeClr val="tx2"/>
                </a:solidFill>
                <a:latin typeface="楷体_GB2312" panose="02010609030101010101" pitchFamily="49" charset="-122"/>
              </a:rPr>
              <a:pPr/>
              <a:t>44</a:t>
            </a:fld>
            <a:r>
              <a:rPr lang="zh-CN" altLang="de-DE" dirty="0">
                <a:solidFill>
                  <a:schemeClr val="tx2"/>
                </a:solidFill>
                <a:latin typeface="楷体_GB2312" panose="02010609030101010101" pitchFamily="49" charset="-122"/>
              </a:rPr>
              <a:t>页</a:t>
            </a:r>
          </a:p>
        </p:txBody>
      </p:sp>
      <p:sp>
        <p:nvSpPr>
          <p:cNvPr id="59396" name="矩形 2"/>
          <p:cNvSpPr>
            <a:spLocks noChangeArrowheads="1"/>
          </p:cNvSpPr>
          <p:nvPr/>
        </p:nvSpPr>
        <p:spPr bwMode="auto">
          <a:xfrm>
            <a:off x="757238" y="1666875"/>
            <a:ext cx="7727950"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b="1">
                <a:latin typeface="Times New Roman" panose="02020603050405020304" pitchFamily="18" charset="0"/>
                <a:ea typeface="宋体" panose="02010600030101010101" pitchFamily="2" charset="-122"/>
                <a:cs typeface="Times New Roman" panose="02020603050405020304" pitchFamily="18" charset="0"/>
              </a:rPr>
              <a:t>原因：</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800">
                <a:ea typeface="宋体" panose="02010600030101010101" pitchFamily="2" charset="-122"/>
                <a:cs typeface="Times New Roman" panose="02020603050405020304" pitchFamily="18" charset="0"/>
              </a:rPr>
              <a:t>视图通常需要显示各种无法直接映射到域模型中定义的模型。</a:t>
            </a:r>
            <a:endParaRPr lang="en-US" altLang="zh-CN" sz="2800">
              <a:ea typeface="宋体" panose="02010600030101010101" pitchFamily="2" charset="-122"/>
              <a:cs typeface="Times New Roman" panose="02020603050405020304" pitchFamily="18" charset="0"/>
            </a:endParaRPr>
          </a:p>
          <a:p>
            <a:r>
              <a:rPr lang="zh-CN" altLang="en-US" sz="2800">
                <a:ea typeface="宋体" panose="02010600030101010101" pitchFamily="2" charset="-122"/>
                <a:cs typeface="Times New Roman" panose="02020603050405020304" pitchFamily="18" charset="0"/>
              </a:rPr>
              <a:t>例如需要</a:t>
            </a:r>
            <a:r>
              <a:rPr lang="en-US" altLang="zh-CN" sz="2800">
                <a:ea typeface="宋体" panose="02010600030101010101" pitchFamily="2" charset="-122"/>
                <a:cs typeface="Times New Roman" panose="02020603050405020304" pitchFamily="18" charset="0"/>
              </a:rPr>
              <a:t>View</a:t>
            </a:r>
            <a:r>
              <a:rPr lang="zh-CN" altLang="en-US" sz="2800">
                <a:ea typeface="宋体" panose="02010600030101010101" pitchFamily="2" charset="-122"/>
                <a:cs typeface="Times New Roman" panose="02020603050405020304" pitchFamily="18" charset="0"/>
              </a:rPr>
              <a:t>中显示单张音乐专辑的详细信息，而且详细信息中还需要包含创作人员的姓名或团队名称，但这些信息不包括在域模型的音乐专辑中。 </a:t>
            </a:r>
            <a:endParaRPr lang="en-US" altLang="zh-CN" sz="2800">
              <a:ea typeface="宋体" panose="02010600030101010101" pitchFamily="2" charset="-122"/>
              <a:cs typeface="Times New Roman" panose="02020603050405020304" pitchFamily="18" charset="0"/>
            </a:endParaRPr>
          </a:p>
        </p:txBody>
      </p:sp>
    </p:spTree>
  </p:cSld>
  <p:clrMapOvr>
    <a:masterClrMapping/>
  </p:clrMapOvr>
  <p:transition>
    <p:randomBar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pPr eaLnBrk="1" hangingPunct="1"/>
            <a:r>
              <a:rPr lang="en-US" altLang="zh-CN" sz="4000" dirty="0">
                <a:solidFill>
                  <a:schemeClr val="tx1"/>
                </a:solidFill>
                <a:latin typeface="楷体_GB2312" panose="02010609030101010101" pitchFamily="49" charset="-122"/>
                <a:ea typeface="楷体_GB2312" panose="02010609030101010101" pitchFamily="49" charset="-122"/>
              </a:rPr>
              <a:t>8.5 </a:t>
            </a:r>
            <a:r>
              <a:rPr lang="zh-CN" altLang="en-US" sz="4000" dirty="0">
                <a:solidFill>
                  <a:schemeClr val="tx1"/>
                </a:solidFill>
                <a:latin typeface="楷体_GB2312" panose="02010609030101010101" pitchFamily="49" charset="-122"/>
                <a:ea typeface="楷体_GB2312" panose="02010609030101010101" pitchFamily="49" charset="-122"/>
              </a:rPr>
              <a:t>视图模型</a:t>
            </a:r>
            <a:endParaRPr lang="en-US" altLang="zh-CN" sz="4000" dirty="0">
              <a:solidFill>
                <a:schemeClr val="tx1"/>
              </a:solidFill>
              <a:latin typeface="楷体_GB2312" panose="02010609030101010101" pitchFamily="49" charset="-122"/>
              <a:ea typeface="楷体_GB2312" panose="02010609030101010101" pitchFamily="49" charset="-122"/>
            </a:endParaRPr>
          </a:p>
        </p:txBody>
      </p:sp>
      <p:sp>
        <p:nvSpPr>
          <p:cNvPr id="60419"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F05830D2-2415-4307-A92E-7C03091C0B1E}" type="slidenum">
              <a:rPr lang="de-DE" altLang="zh-CN" dirty="0" smtClean="0">
                <a:solidFill>
                  <a:schemeClr val="tx2"/>
                </a:solidFill>
                <a:latin typeface="楷体_GB2312" panose="02010609030101010101" pitchFamily="49" charset="-122"/>
              </a:rPr>
              <a:pPr/>
              <a:t>45</a:t>
            </a:fld>
            <a:r>
              <a:rPr lang="zh-CN" altLang="de-DE" dirty="0">
                <a:solidFill>
                  <a:schemeClr val="tx2"/>
                </a:solidFill>
                <a:latin typeface="楷体_GB2312" panose="02010609030101010101" pitchFamily="49" charset="-122"/>
              </a:rPr>
              <a:t>页</a:t>
            </a:r>
          </a:p>
        </p:txBody>
      </p:sp>
      <p:sp>
        <p:nvSpPr>
          <p:cNvPr id="9" name="矩形 2"/>
          <p:cNvSpPr>
            <a:spLocks noChangeArrowheads="1"/>
          </p:cNvSpPr>
          <p:nvPr/>
        </p:nvSpPr>
        <p:spPr bwMode="auto">
          <a:xfrm>
            <a:off x="676275" y="1398588"/>
            <a:ext cx="7727950" cy="366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b="1">
                <a:latin typeface="Times New Roman" panose="02020603050405020304" pitchFamily="18" charset="0"/>
                <a:ea typeface="宋体" panose="02010600030101010101" pitchFamily="2" charset="-122"/>
                <a:cs typeface="Times New Roman" panose="02020603050405020304" pitchFamily="18" charset="0"/>
              </a:rPr>
              <a:t>解决方案：</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800">
                <a:ea typeface="宋体" panose="02010600030101010101" pitchFamily="2" charset="-122"/>
                <a:cs typeface="Times New Roman" panose="02020603050405020304" pitchFamily="18" charset="0"/>
              </a:rPr>
              <a:t>方法一</a:t>
            </a:r>
            <a:endParaRPr lang="en-US" altLang="zh-CN" sz="2800">
              <a:ea typeface="宋体" panose="02010600030101010101" pitchFamily="2" charset="-122"/>
              <a:cs typeface="Times New Roman" panose="02020603050405020304" pitchFamily="18" charset="0"/>
            </a:endParaRPr>
          </a:p>
          <a:p>
            <a:r>
              <a:rPr lang="zh-CN" altLang="en-US" sz="2800">
                <a:ea typeface="宋体" panose="02010600030101010101" pitchFamily="2" charset="-122"/>
                <a:cs typeface="Times New Roman" panose="02020603050405020304" pitchFamily="18" charset="0"/>
              </a:rPr>
              <a:t>显示与</a:t>
            </a:r>
            <a:r>
              <a:rPr lang="en-US" altLang="zh-CN" sz="2800">
                <a:ea typeface="宋体" panose="02010600030101010101" pitchFamily="2" charset="-122"/>
                <a:cs typeface="Times New Roman" panose="02020603050405020304" pitchFamily="18" charset="0"/>
              </a:rPr>
              <a:t>View</a:t>
            </a:r>
            <a:r>
              <a:rPr lang="zh-CN" altLang="en-US" sz="2800">
                <a:ea typeface="宋体" panose="02010600030101010101" pitchFamily="2" charset="-122"/>
                <a:cs typeface="Times New Roman" panose="02020603050405020304" pitchFamily="18" charset="0"/>
              </a:rPr>
              <a:t>主模型无关的额外信息的一种简单方法是把这些数据存放在</a:t>
            </a:r>
            <a:r>
              <a:rPr lang="en-US" altLang="zh-CN" sz="2800">
                <a:ea typeface="宋体" panose="02010600030101010101" pitchFamily="2" charset="-122"/>
                <a:cs typeface="Times New Roman" panose="02020603050405020304" pitchFamily="18" charset="0"/>
              </a:rPr>
              <a:t>ViewBag</a:t>
            </a:r>
            <a:r>
              <a:rPr lang="zh-CN" altLang="en-US" sz="2800">
                <a:ea typeface="宋体" panose="02010600030101010101" pitchFamily="2" charset="-122"/>
                <a:cs typeface="Times New Roman" panose="02020603050405020304" pitchFamily="18" charset="0"/>
              </a:rPr>
              <a:t>属性中。</a:t>
            </a:r>
            <a:endParaRPr lang="en-US" altLang="zh-CN" sz="2800">
              <a:ea typeface="宋体" panose="02010600030101010101" pitchFamily="2" charset="-122"/>
              <a:cs typeface="Times New Roman" panose="02020603050405020304" pitchFamily="18" charset="0"/>
            </a:endParaRPr>
          </a:p>
          <a:p>
            <a:endParaRPr lang="en-US" altLang="zh-CN" sz="2800">
              <a:ea typeface="宋体" panose="02010600030101010101" pitchFamily="2" charset="-122"/>
              <a:cs typeface="Times New Roman" panose="02020603050405020304" pitchFamily="18" charset="0"/>
            </a:endParaRPr>
          </a:p>
          <a:p>
            <a:r>
              <a:rPr lang="zh-CN" altLang="en-US" sz="2800">
                <a:ea typeface="宋体" panose="02010600030101010101" pitchFamily="2" charset="-122"/>
                <a:cs typeface="Times New Roman" panose="02020603050405020304" pitchFamily="18" charset="0"/>
              </a:rPr>
              <a:t>但在需要严格控制流进</a:t>
            </a:r>
            <a:r>
              <a:rPr lang="en-US" altLang="zh-CN" sz="2800">
                <a:ea typeface="宋体" panose="02010600030101010101" pitchFamily="2" charset="-122"/>
                <a:cs typeface="Times New Roman" panose="02020603050405020304" pitchFamily="18" charset="0"/>
              </a:rPr>
              <a:t>View</a:t>
            </a:r>
            <a:r>
              <a:rPr lang="zh-CN" altLang="en-US" sz="2800">
                <a:ea typeface="宋体" panose="02010600030101010101" pitchFamily="2" charset="-122"/>
                <a:cs typeface="Times New Roman" panose="02020603050405020304" pitchFamily="18" charset="0"/>
              </a:rPr>
              <a:t>的数据并使所有数据都是强类型的情况下，特别是需要从</a:t>
            </a:r>
            <a:r>
              <a:rPr lang="en-US" altLang="zh-CN" sz="2800">
                <a:ea typeface="宋体" panose="02010600030101010101" pitchFamily="2" charset="-122"/>
                <a:cs typeface="Times New Roman" panose="02020603050405020304" pitchFamily="18" charset="0"/>
              </a:rPr>
              <a:t>View</a:t>
            </a:r>
            <a:r>
              <a:rPr lang="zh-CN" altLang="en-US" sz="2800">
                <a:ea typeface="宋体" panose="02010600030101010101" pitchFamily="2" charset="-122"/>
                <a:cs typeface="Times New Roman" panose="02020603050405020304" pitchFamily="18" charset="0"/>
              </a:rPr>
              <a:t>中向</a:t>
            </a:r>
            <a:r>
              <a:rPr lang="en-US" altLang="zh-CN" sz="2800">
                <a:ea typeface="宋体" panose="02010600030101010101" pitchFamily="2" charset="-122"/>
                <a:cs typeface="Times New Roman" panose="02020603050405020304" pitchFamily="18" charset="0"/>
              </a:rPr>
              <a:t>Action</a:t>
            </a:r>
            <a:r>
              <a:rPr lang="zh-CN" altLang="en-US" sz="2800">
                <a:ea typeface="宋体" panose="02010600030101010101" pitchFamily="2" charset="-122"/>
                <a:cs typeface="Times New Roman" panose="02020603050405020304" pitchFamily="18" charset="0"/>
              </a:rPr>
              <a:t>回传数据时，这种方法并非最好的选择。</a:t>
            </a:r>
            <a:endParaRPr lang="en-US" altLang="zh-CN" sz="2800">
              <a:ea typeface="宋体" panose="02010600030101010101" pitchFamily="2" charset="-122"/>
              <a:cs typeface="Times New Roman" panose="02020603050405020304" pitchFamily="18" charset="0"/>
            </a:endParaRPr>
          </a:p>
        </p:txBody>
      </p:sp>
      <p:sp>
        <p:nvSpPr>
          <p:cNvPr id="5" name="矩形 2"/>
          <p:cNvSpPr>
            <a:spLocks noChangeArrowheads="1"/>
          </p:cNvSpPr>
          <p:nvPr/>
        </p:nvSpPr>
        <p:spPr bwMode="auto">
          <a:xfrm>
            <a:off x="658813" y="3671888"/>
            <a:ext cx="7759700" cy="1816100"/>
          </a:xfrm>
          <a:prstGeom prst="rect">
            <a:avLst/>
          </a:prstGeom>
          <a:solidFill>
            <a:schemeClr val="bg1">
              <a:lumMod val="85000"/>
            </a:schemeClr>
          </a:solidFill>
          <a:ln w="9525">
            <a:noFill/>
            <a:miter lim="800000"/>
          </a:ln>
        </p:spPr>
        <p:txBody>
          <a:bodyPr>
            <a:spAutoFit/>
          </a:bodyPr>
          <a:lstStyle/>
          <a:p>
            <a:pPr>
              <a:defRPr/>
            </a:pPr>
            <a:r>
              <a:rPr lang="zh-CN" altLang="en-US" sz="2800">
                <a:ea typeface="宋体" panose="02010600030101010101" pitchFamily="2" charset="-122"/>
              </a:rPr>
              <a:t>方法二</a:t>
            </a:r>
            <a:endParaRPr lang="en-US" altLang="zh-CN" sz="2800">
              <a:ea typeface="宋体" panose="02010600030101010101" pitchFamily="2" charset="-122"/>
            </a:endParaRPr>
          </a:p>
          <a:p>
            <a:pPr>
              <a:defRPr/>
            </a:pPr>
            <a:r>
              <a:rPr lang="zh-CN" altLang="en-US" sz="2800">
                <a:ea typeface="宋体" panose="02010600030101010101" pitchFamily="2" charset="-122"/>
              </a:rPr>
              <a:t>更好的办法是创建自定义的</a:t>
            </a:r>
            <a:r>
              <a:rPr lang="zh-CN" altLang="en-US" sz="2800">
                <a:solidFill>
                  <a:srgbClr val="C00000"/>
                </a:solidFill>
                <a:ea typeface="宋体" panose="02010600030101010101" pitchFamily="2" charset="-122"/>
              </a:rPr>
              <a:t>视图模型（</a:t>
            </a:r>
            <a:r>
              <a:rPr lang="en-US" altLang="zh-CN" sz="2800">
                <a:solidFill>
                  <a:srgbClr val="C00000"/>
                </a:solidFill>
                <a:ea typeface="宋体" panose="02010600030101010101" pitchFamily="2" charset="-122"/>
              </a:rPr>
              <a:t>View Model</a:t>
            </a:r>
            <a:r>
              <a:rPr lang="zh-CN" altLang="en-US" sz="2800">
                <a:solidFill>
                  <a:srgbClr val="C00000"/>
                </a:solidFill>
                <a:ea typeface="宋体" panose="02010600030101010101" pitchFamily="2" charset="-122"/>
              </a:rPr>
              <a:t>）</a:t>
            </a:r>
            <a:r>
              <a:rPr lang="zh-CN" altLang="en-US" sz="2800">
                <a:ea typeface="宋体" panose="02010600030101010101" pitchFamily="2" charset="-122"/>
              </a:rPr>
              <a:t>类，再把</a:t>
            </a:r>
            <a:r>
              <a:rPr lang="en-US" altLang="zh-CN" sz="2800">
                <a:ea typeface="宋体" panose="02010600030101010101" pitchFamily="2" charset="-122"/>
              </a:rPr>
              <a:t>View Model</a:t>
            </a:r>
            <a:r>
              <a:rPr lang="zh-CN" altLang="en-US" sz="2800">
                <a:ea typeface="宋体" panose="02010600030101010101" pitchFamily="2" charset="-122"/>
              </a:rPr>
              <a:t>作为</a:t>
            </a:r>
            <a:r>
              <a:rPr lang="en-US" altLang="zh-CN" sz="2800">
                <a:ea typeface="宋体" panose="02010600030101010101" pitchFamily="2" charset="-122"/>
              </a:rPr>
              <a:t>View</a:t>
            </a:r>
            <a:r>
              <a:rPr lang="zh-CN" altLang="en-US" sz="2800">
                <a:ea typeface="宋体" panose="02010600030101010101" pitchFamily="2" charset="-122"/>
              </a:rPr>
              <a:t>的模型类来创建强类型视图。</a:t>
            </a:r>
            <a:endParaRPr lang="en-US" altLang="zh-CN" sz="2800">
              <a:ea typeface="宋体" panose="02010600030101010101" pitchFamily="2" charset="-122"/>
            </a:endParaRPr>
          </a:p>
        </p:txBody>
      </p:sp>
      <p:sp>
        <p:nvSpPr>
          <p:cNvPr id="7" name="矩形 2"/>
          <p:cNvSpPr>
            <a:spLocks noChangeArrowheads="1"/>
          </p:cNvSpPr>
          <p:nvPr/>
        </p:nvSpPr>
        <p:spPr bwMode="auto">
          <a:xfrm>
            <a:off x="2787650" y="1503363"/>
            <a:ext cx="6046788" cy="2446337"/>
          </a:xfrm>
          <a:prstGeom prst="rect">
            <a:avLst/>
          </a:prstGeom>
          <a:solidFill>
            <a:schemeClr val="bg1">
              <a:lumMod val="65000"/>
            </a:schemeClr>
          </a:solidFill>
          <a:ln w="9525">
            <a:noFill/>
            <a:miter lim="800000"/>
          </a:ln>
        </p:spPr>
        <p:txBody>
          <a:bodyPr>
            <a:spAutoFit/>
          </a:bodyPr>
          <a:lstStyle/>
          <a:p>
            <a:pPr>
              <a:defRPr/>
            </a:pPr>
            <a:r>
              <a:rPr lang="zh-CN" altLang="en-US" sz="3600" b="1" dirty="0">
                <a:latin typeface="Times New Roman" panose="02020603050405020304" pitchFamily="18" charset="0"/>
                <a:ea typeface="宋体" panose="02010600030101010101" pitchFamily="2" charset="-122"/>
                <a:cs typeface="Times New Roman" panose="02020603050405020304" pitchFamily="18" charset="0"/>
              </a:rPr>
              <a:t>示例：</a:t>
            </a:r>
            <a:endParaRPr lang="en-US" altLang="zh-CN" sz="3600" b="1" dirty="0">
              <a:latin typeface="Times New Roman" panose="02020603050405020304" pitchFamily="18" charset="0"/>
              <a:ea typeface="宋体" panose="02010600030101010101" pitchFamily="2" charset="-122"/>
              <a:cs typeface="Times New Roman" panose="02020603050405020304" pitchFamily="18" charset="0"/>
            </a:endParaRPr>
          </a:p>
          <a:p>
            <a:pPr lvl="1">
              <a:spcBef>
                <a:spcPts val="600"/>
              </a:spcBef>
              <a:spcAft>
                <a:spcPts val="600"/>
              </a:spcAft>
              <a:defRPr/>
            </a:pPr>
            <a:r>
              <a:rPr lang="zh-CN" altLang="en-US" sz="2800" dirty="0">
                <a:solidFill>
                  <a:srgbClr val="FF0000"/>
                </a:solidFill>
                <a:ea typeface="宋体" panose="02010600030101010101" pitchFamily="2" charset="-122"/>
                <a:cs typeface="Times New Roman" panose="02020603050405020304" pitchFamily="18" charset="0"/>
              </a:rPr>
              <a:t>使用视图模型（</a:t>
            </a:r>
            <a:r>
              <a:rPr lang="en-US" altLang="zh-CN" sz="2800" dirty="0">
                <a:solidFill>
                  <a:srgbClr val="FF0000"/>
                </a:solidFill>
                <a:ea typeface="宋体" panose="02010600030101010101" pitchFamily="2" charset="-122"/>
                <a:cs typeface="Times New Roman" panose="02020603050405020304" pitchFamily="18" charset="0"/>
              </a:rPr>
              <a:t>View Model</a:t>
            </a:r>
            <a:r>
              <a:rPr lang="zh-CN" altLang="en-US" sz="2800" dirty="0">
                <a:solidFill>
                  <a:srgbClr val="FF0000"/>
                </a:solidFill>
                <a:ea typeface="宋体" panose="02010600030101010101" pitchFamily="2" charset="-122"/>
                <a:cs typeface="Times New Roman" panose="02020603050405020304" pitchFamily="18" charset="0"/>
              </a:rPr>
              <a:t>）实现</a:t>
            </a:r>
            <a:r>
              <a:rPr lang="en-US" altLang="en-US" sz="2800" dirty="0">
                <a:solidFill>
                  <a:srgbClr val="FF0000"/>
                </a:solidFill>
                <a:ea typeface="宋体" panose="02010600030101010101" pitchFamily="2" charset="-122"/>
                <a:cs typeface="Times New Roman" panose="02020603050405020304" pitchFamily="18" charset="0"/>
              </a:rPr>
              <a:t>View</a:t>
            </a:r>
            <a:r>
              <a:rPr lang="zh-CN" altLang="en-US" sz="2800" dirty="0">
                <a:solidFill>
                  <a:srgbClr val="FF0000"/>
                </a:solidFill>
                <a:ea typeface="宋体" panose="02010600030101010101" pitchFamily="2" charset="-122"/>
                <a:cs typeface="Times New Roman" panose="02020603050405020304" pitchFamily="18" charset="0"/>
              </a:rPr>
              <a:t>中显示单张音乐专辑的详细信息，而且详细信息中还需要包含创作人员的姓名或团队名称</a:t>
            </a:r>
            <a:endParaRPr lang="en-US" altLang="zh-CN" sz="2800" dirty="0">
              <a:solidFill>
                <a:srgbClr val="FF0000"/>
              </a:solidFill>
              <a:ea typeface="宋体" panose="02010600030101010101" pitchFamily="2" charset="-122"/>
              <a:cs typeface="Times New Roman" panose="02020603050405020304" pitchFamily="18" charset="0"/>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animEffect transition="in" filter="wipe(up)">
                                      <p:cBhvr>
                                        <p:cTn id="7" dur="500"/>
                                        <p:tgtEl>
                                          <p:spTgt spid="9">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p:txBody>
          <a:bodyPr/>
          <a:lstStyle/>
          <a:p>
            <a:pPr eaLnBrk="1" hangingPunct="1"/>
            <a:r>
              <a:rPr lang="en-US" altLang="zh-CN" sz="4000" dirty="0">
                <a:solidFill>
                  <a:schemeClr val="tx1"/>
                </a:solidFill>
                <a:latin typeface="楷体_GB2312" panose="02010609030101010101" pitchFamily="49" charset="-122"/>
                <a:ea typeface="楷体_GB2312" panose="02010609030101010101" pitchFamily="49" charset="-122"/>
              </a:rPr>
              <a:t>8.8 </a:t>
            </a:r>
            <a:r>
              <a:rPr lang="zh-CN" altLang="en-US" sz="4000" dirty="0">
                <a:solidFill>
                  <a:schemeClr val="tx1"/>
                </a:solidFill>
                <a:latin typeface="楷体_GB2312" panose="02010609030101010101" pitchFamily="49" charset="-122"/>
                <a:ea typeface="楷体_GB2312" panose="02010609030101010101" pitchFamily="49" charset="-122"/>
              </a:rPr>
              <a:t>模型绑定</a:t>
            </a:r>
            <a:endParaRPr lang="en-US" altLang="zh-CN" sz="4000" dirty="0">
              <a:solidFill>
                <a:schemeClr val="tx1"/>
              </a:solidFill>
              <a:latin typeface="楷体_GB2312" panose="02010609030101010101" pitchFamily="49" charset="-122"/>
              <a:ea typeface="楷体_GB2312" panose="02010609030101010101" pitchFamily="49" charset="-122"/>
            </a:endParaRPr>
          </a:p>
        </p:txBody>
      </p:sp>
      <p:sp>
        <p:nvSpPr>
          <p:cNvPr id="92163"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26B10AF4-A55A-422D-81B0-B49104AF2A90}" type="slidenum">
              <a:rPr lang="de-DE" altLang="zh-CN" dirty="0" smtClean="0">
                <a:solidFill>
                  <a:schemeClr val="tx2"/>
                </a:solidFill>
                <a:latin typeface="楷体_GB2312" panose="02010609030101010101" pitchFamily="49" charset="-122"/>
              </a:rPr>
              <a:pPr/>
              <a:t>46</a:t>
            </a:fld>
            <a:r>
              <a:rPr lang="zh-CN" altLang="de-DE" dirty="0">
                <a:solidFill>
                  <a:schemeClr val="tx2"/>
                </a:solidFill>
                <a:latin typeface="楷体_GB2312" panose="02010609030101010101" pitchFamily="49" charset="-122"/>
              </a:rPr>
              <a:t>页</a:t>
            </a:r>
          </a:p>
        </p:txBody>
      </p:sp>
      <p:sp>
        <p:nvSpPr>
          <p:cNvPr id="92164" name="矩形 2"/>
          <p:cNvSpPr>
            <a:spLocks noChangeArrowheads="1"/>
          </p:cNvSpPr>
          <p:nvPr/>
        </p:nvSpPr>
        <p:spPr bwMode="auto">
          <a:xfrm>
            <a:off x="627063" y="1774825"/>
            <a:ext cx="8297862" cy="204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a:ea typeface="宋体" panose="02010600030101010101" pitchFamily="2" charset="-122"/>
              </a:rPr>
              <a:t>ASP.NET MVC</a:t>
            </a:r>
            <a:r>
              <a:rPr lang="zh-CN" altLang="en-US" sz="2800">
                <a:ea typeface="宋体" panose="02010600030101010101" pitchFamily="2" charset="-122"/>
              </a:rPr>
              <a:t>复杂模型的模型绑定（</a:t>
            </a:r>
            <a:r>
              <a:rPr lang="en-US" altLang="zh-CN" sz="2800">
                <a:ea typeface="宋体" panose="02010600030101010101" pitchFamily="2" charset="-122"/>
              </a:rPr>
              <a:t>Model Binding</a:t>
            </a:r>
            <a:r>
              <a:rPr lang="zh-CN" altLang="en-US" sz="2800">
                <a:ea typeface="宋体" panose="02010600030101010101" pitchFamily="2" charset="-122"/>
              </a:rPr>
              <a:t>）有两种方式完成：</a:t>
            </a:r>
            <a:endParaRPr lang="en-US" altLang="zh-CN" sz="2800">
              <a:ea typeface="宋体" panose="02010600030101010101" pitchFamily="2" charset="-122"/>
            </a:endParaRPr>
          </a:p>
          <a:p>
            <a:pPr marL="971550" lvl="1" indent="-514350">
              <a:spcBef>
                <a:spcPts val="600"/>
              </a:spcBef>
              <a:spcAft>
                <a:spcPts val="600"/>
              </a:spcAft>
              <a:buFont typeface="Arial" panose="020B0604020202020204" pitchFamily="34" charset="0"/>
              <a:buAutoNum type="arabicPeriod"/>
            </a:pPr>
            <a:r>
              <a:rPr lang="zh-CN" altLang="en-US" sz="2800">
                <a:ea typeface="宋体" panose="02010600030101010101" pitchFamily="2" charset="-122"/>
              </a:rPr>
              <a:t>强类型视图模型绑定</a:t>
            </a:r>
            <a:endParaRPr lang="en-US" altLang="zh-CN" sz="2800">
              <a:ea typeface="宋体" panose="02010600030101010101" pitchFamily="2" charset="-122"/>
            </a:endParaRPr>
          </a:p>
          <a:p>
            <a:pPr marL="971550" lvl="1" indent="-514350">
              <a:spcBef>
                <a:spcPts val="600"/>
              </a:spcBef>
              <a:spcAft>
                <a:spcPts val="600"/>
              </a:spcAft>
              <a:buFont typeface="Arial" panose="020B0604020202020204" pitchFamily="34" charset="0"/>
              <a:buAutoNum type="arabicPeriod"/>
            </a:pPr>
            <a:r>
              <a:rPr lang="zh-CN" altLang="en-US" sz="2800">
                <a:ea typeface="宋体" panose="02010600030101010101" pitchFamily="2" charset="-122"/>
              </a:rPr>
              <a:t>非强类型视图模型绑定</a:t>
            </a:r>
            <a:endParaRPr lang="en-US" altLang="zh-CN" sz="2800">
              <a:ea typeface="宋体" panose="02010600030101010101" pitchFamily="2" charset="-122"/>
            </a:endParaRPr>
          </a:p>
        </p:txBody>
      </p:sp>
    </p:spTree>
  </p:cSld>
  <p:clrMapOvr>
    <a:masterClrMapping/>
  </p:clrMapOvr>
  <p:transition>
    <p:randomBar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p:txBody>
          <a:bodyPr/>
          <a:lstStyle/>
          <a:p>
            <a:pPr eaLnBrk="1" hangingPunct="1"/>
            <a:r>
              <a:rPr lang="en-US" altLang="zh-CN" sz="4000" dirty="0">
                <a:solidFill>
                  <a:schemeClr val="tx1"/>
                </a:solidFill>
                <a:latin typeface="楷体_GB2312" panose="02010609030101010101" pitchFamily="49" charset="-122"/>
                <a:ea typeface="楷体_GB2312" panose="02010609030101010101" pitchFamily="49" charset="-122"/>
              </a:rPr>
              <a:t>8.8 </a:t>
            </a:r>
            <a:r>
              <a:rPr lang="zh-CN" altLang="en-US" sz="4000" dirty="0">
                <a:solidFill>
                  <a:schemeClr val="tx1"/>
                </a:solidFill>
                <a:latin typeface="楷体_GB2312" panose="02010609030101010101" pitchFamily="49" charset="-122"/>
                <a:ea typeface="楷体_GB2312" panose="02010609030101010101" pitchFamily="49" charset="-122"/>
              </a:rPr>
              <a:t>模型绑定</a:t>
            </a:r>
            <a:endParaRPr lang="en-US" altLang="zh-CN" sz="4000" dirty="0">
              <a:solidFill>
                <a:schemeClr val="tx1"/>
              </a:solidFill>
              <a:latin typeface="楷体_GB2312" panose="02010609030101010101" pitchFamily="49" charset="-122"/>
              <a:ea typeface="楷体_GB2312" panose="02010609030101010101" pitchFamily="49" charset="-122"/>
            </a:endParaRPr>
          </a:p>
        </p:txBody>
      </p:sp>
      <p:sp>
        <p:nvSpPr>
          <p:cNvPr id="93187"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3CA6D4DA-1FFF-4213-994E-E95567CE3E5A}" type="slidenum">
              <a:rPr lang="de-DE" altLang="zh-CN" dirty="0" smtClean="0">
                <a:solidFill>
                  <a:schemeClr val="tx2"/>
                </a:solidFill>
                <a:latin typeface="楷体_GB2312" panose="02010609030101010101" pitchFamily="49" charset="-122"/>
              </a:rPr>
              <a:pPr/>
              <a:t>47</a:t>
            </a:fld>
            <a:r>
              <a:rPr lang="zh-CN" altLang="de-DE" dirty="0">
                <a:solidFill>
                  <a:schemeClr val="tx2"/>
                </a:solidFill>
                <a:latin typeface="楷体_GB2312" panose="02010609030101010101" pitchFamily="49" charset="-122"/>
              </a:rPr>
              <a:t>页</a:t>
            </a:r>
          </a:p>
        </p:txBody>
      </p:sp>
      <p:sp>
        <p:nvSpPr>
          <p:cNvPr id="93188" name="矩形 2"/>
          <p:cNvSpPr>
            <a:spLocks noChangeArrowheads="1"/>
          </p:cNvSpPr>
          <p:nvPr/>
        </p:nvSpPr>
        <p:spPr bwMode="auto">
          <a:xfrm>
            <a:off x="174625" y="1427163"/>
            <a:ext cx="8613775"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b="1">
                <a:latin typeface="Times New Roman" panose="02020603050405020304" pitchFamily="18" charset="0"/>
                <a:ea typeface="宋体" panose="02010600030101010101" pitchFamily="2" charset="-122"/>
                <a:cs typeface="Times New Roman" panose="02020603050405020304" pitchFamily="18" charset="0"/>
              </a:rPr>
              <a:t>强类型视图模型绑定：</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800">
                <a:ea typeface="宋体" panose="02010600030101010101" pitchFamily="2" charset="-122"/>
                <a:cs typeface="Times New Roman" panose="02020603050405020304" pitchFamily="18" charset="0"/>
              </a:rPr>
              <a:t>即在</a:t>
            </a:r>
            <a:r>
              <a:rPr lang="en-US" altLang="zh-CN" sz="2800">
                <a:ea typeface="宋体" panose="02010600030101010101" pitchFamily="2" charset="-122"/>
                <a:cs typeface="Times New Roman" panose="02020603050405020304" pitchFamily="18" charset="0"/>
              </a:rPr>
              <a:t>View</a:t>
            </a:r>
            <a:r>
              <a:rPr lang="zh-CN" altLang="en-US" sz="2800">
                <a:ea typeface="宋体" panose="02010600030101010101" pitchFamily="2" charset="-122"/>
                <a:cs typeface="Times New Roman" panose="02020603050405020304" pitchFamily="18" charset="0"/>
              </a:rPr>
              <a:t>中使用的模型是强类型的。</a:t>
            </a:r>
            <a:endParaRPr lang="en-US" altLang="zh-CN" sz="2800">
              <a:ea typeface="宋体" panose="02010600030101010101" pitchFamily="2" charset="-122"/>
              <a:cs typeface="Times New Roman" panose="02020603050405020304" pitchFamily="18" charset="0"/>
            </a:endParaRPr>
          </a:p>
          <a:p>
            <a:r>
              <a:rPr lang="en-US" altLang="zh-CN" sz="2400">
                <a:ea typeface="宋体" panose="02010600030101010101" pitchFamily="2" charset="-122"/>
                <a:cs typeface="Times New Roman" panose="02020603050405020304" pitchFamily="18" charset="0"/>
              </a:rPr>
              <a:t>@using (Html.BeginForm()) {</a:t>
            </a:r>
            <a:endParaRPr lang="zh-CN" altLang="en-US" sz="2400">
              <a:ea typeface="宋体" panose="02010600030101010101" pitchFamily="2" charset="-122"/>
              <a:cs typeface="Times New Roman" panose="02020603050405020304" pitchFamily="18" charset="0"/>
            </a:endParaRPr>
          </a:p>
          <a:p>
            <a:r>
              <a:rPr lang="en-US" altLang="zh-CN" sz="2400">
                <a:ea typeface="宋体" panose="02010600030101010101" pitchFamily="2" charset="-122"/>
                <a:cs typeface="Times New Roman" panose="02020603050405020304" pitchFamily="18" charset="0"/>
              </a:rPr>
              <a:t>    &lt;fieldset&gt;</a:t>
            </a:r>
            <a:endParaRPr lang="zh-CN" altLang="en-US" sz="2400">
              <a:ea typeface="宋体" panose="02010600030101010101" pitchFamily="2" charset="-122"/>
              <a:cs typeface="Times New Roman" panose="02020603050405020304" pitchFamily="18" charset="0"/>
            </a:endParaRPr>
          </a:p>
          <a:p>
            <a:r>
              <a:rPr lang="en-US" altLang="zh-CN" sz="2400">
                <a:ea typeface="宋体" panose="02010600030101010101" pitchFamily="2" charset="-122"/>
                <a:cs typeface="Times New Roman" panose="02020603050405020304" pitchFamily="18" charset="0"/>
              </a:rPr>
              <a:t>        &lt;legend&gt;Genre&lt;/legend&gt;</a:t>
            </a:r>
            <a:endParaRPr lang="zh-CN" altLang="en-US" sz="2400">
              <a:ea typeface="宋体" panose="02010600030101010101" pitchFamily="2" charset="-122"/>
              <a:cs typeface="Times New Roman" panose="02020603050405020304" pitchFamily="18" charset="0"/>
            </a:endParaRPr>
          </a:p>
          <a:p>
            <a:r>
              <a:rPr lang="en-US" altLang="zh-CN" sz="2400">
                <a:ea typeface="宋体" panose="02010600030101010101" pitchFamily="2" charset="-122"/>
                <a:cs typeface="Times New Roman" panose="02020603050405020304" pitchFamily="18" charset="0"/>
              </a:rPr>
              <a:t>        &lt;div class="editor-label"&gt;</a:t>
            </a:r>
            <a:r>
              <a:rPr lang="en-US" altLang="zh-CN" sz="2400">
                <a:solidFill>
                  <a:srgbClr val="00B050"/>
                </a:solidFill>
                <a:ea typeface="宋体" panose="02010600030101010101" pitchFamily="2" charset="-122"/>
                <a:cs typeface="Times New Roman" panose="02020603050405020304" pitchFamily="18" charset="0"/>
              </a:rPr>
              <a:t>@Html.LabelFor(model =&gt; model.Name) </a:t>
            </a:r>
            <a:r>
              <a:rPr lang="en-US" altLang="zh-CN" sz="2400">
                <a:ea typeface="宋体" panose="02010600030101010101" pitchFamily="2" charset="-122"/>
                <a:cs typeface="Times New Roman" panose="02020603050405020304" pitchFamily="18" charset="0"/>
              </a:rPr>
              <a:t>&lt;/div&gt;</a:t>
            </a:r>
            <a:endParaRPr lang="zh-CN" altLang="en-US" sz="2400">
              <a:ea typeface="宋体" panose="02010600030101010101" pitchFamily="2" charset="-122"/>
              <a:cs typeface="Times New Roman" panose="02020603050405020304" pitchFamily="18" charset="0"/>
            </a:endParaRPr>
          </a:p>
          <a:p>
            <a:r>
              <a:rPr lang="en-US" altLang="zh-CN" sz="2400">
                <a:ea typeface="宋体" panose="02010600030101010101" pitchFamily="2" charset="-122"/>
                <a:cs typeface="Times New Roman" panose="02020603050405020304" pitchFamily="18" charset="0"/>
              </a:rPr>
              <a:t>        &lt;div class="editor-field"&gt;</a:t>
            </a:r>
            <a:endParaRPr lang="zh-CN" altLang="en-US" sz="2400">
              <a:ea typeface="宋体" panose="02010600030101010101" pitchFamily="2" charset="-122"/>
              <a:cs typeface="Times New Roman" panose="02020603050405020304" pitchFamily="18" charset="0"/>
            </a:endParaRPr>
          </a:p>
          <a:p>
            <a:r>
              <a:rPr lang="en-US" altLang="zh-CN" sz="2400">
                <a:ea typeface="宋体" panose="02010600030101010101" pitchFamily="2" charset="-122"/>
                <a:cs typeface="Times New Roman" panose="02020603050405020304" pitchFamily="18" charset="0"/>
              </a:rPr>
              <a:t>            </a:t>
            </a:r>
            <a:r>
              <a:rPr lang="en-US" altLang="zh-CN" sz="2400">
                <a:solidFill>
                  <a:srgbClr val="00B050"/>
                </a:solidFill>
                <a:ea typeface="宋体" panose="02010600030101010101" pitchFamily="2" charset="-122"/>
                <a:cs typeface="Times New Roman" panose="02020603050405020304" pitchFamily="18" charset="0"/>
              </a:rPr>
              <a:t>@Html.EditorFor(model =&gt; model.Name)</a:t>
            </a:r>
            <a:endParaRPr lang="zh-CN" altLang="en-US" sz="2400">
              <a:solidFill>
                <a:srgbClr val="00B050"/>
              </a:solidFill>
              <a:ea typeface="宋体" panose="02010600030101010101" pitchFamily="2" charset="-122"/>
              <a:cs typeface="Times New Roman" panose="02020603050405020304" pitchFamily="18" charset="0"/>
            </a:endParaRPr>
          </a:p>
          <a:p>
            <a:r>
              <a:rPr lang="en-US" altLang="zh-CN" sz="2400">
                <a:ea typeface="宋体" panose="02010600030101010101" pitchFamily="2" charset="-122"/>
                <a:cs typeface="Times New Roman" panose="02020603050405020304" pitchFamily="18" charset="0"/>
              </a:rPr>
              <a:t>            </a:t>
            </a:r>
            <a:r>
              <a:rPr lang="en-US" altLang="zh-CN" sz="2400">
                <a:solidFill>
                  <a:srgbClr val="00B050"/>
                </a:solidFill>
                <a:ea typeface="宋体" panose="02010600030101010101" pitchFamily="2" charset="-122"/>
                <a:cs typeface="Times New Roman" panose="02020603050405020304" pitchFamily="18" charset="0"/>
              </a:rPr>
              <a:t>@Html.ValidationMessageFor(model =&gt; model.Name)</a:t>
            </a:r>
            <a:endParaRPr lang="zh-CN" altLang="en-US" sz="2400">
              <a:solidFill>
                <a:srgbClr val="00B050"/>
              </a:solidFill>
              <a:ea typeface="宋体" panose="02010600030101010101" pitchFamily="2" charset="-122"/>
              <a:cs typeface="Times New Roman" panose="02020603050405020304" pitchFamily="18" charset="0"/>
            </a:endParaRPr>
          </a:p>
          <a:p>
            <a:r>
              <a:rPr lang="en-US" altLang="zh-CN" sz="2400">
                <a:ea typeface="宋体" panose="02010600030101010101" pitchFamily="2" charset="-122"/>
                <a:cs typeface="Times New Roman" panose="02020603050405020304" pitchFamily="18" charset="0"/>
              </a:rPr>
              <a:t>        &lt;/div&gt;</a:t>
            </a:r>
          </a:p>
          <a:p>
            <a:r>
              <a:rPr lang="en-US" altLang="zh-CN" sz="2400">
                <a:ea typeface="宋体" panose="02010600030101010101" pitchFamily="2" charset="-122"/>
                <a:cs typeface="Times New Roman" panose="02020603050405020304" pitchFamily="18" charset="0"/>
              </a:rPr>
              <a:t>	……</a:t>
            </a:r>
            <a:endParaRPr lang="zh-CN" altLang="en-US" sz="2400">
              <a:ea typeface="宋体" panose="02010600030101010101" pitchFamily="2" charset="-122"/>
              <a:cs typeface="Times New Roman" panose="02020603050405020304" pitchFamily="18" charset="0"/>
            </a:endParaRPr>
          </a:p>
          <a:p>
            <a:r>
              <a:rPr lang="en-US" altLang="zh-CN" sz="2400">
                <a:ea typeface="宋体" panose="02010600030101010101" pitchFamily="2" charset="-122"/>
                <a:cs typeface="Times New Roman" panose="02020603050405020304" pitchFamily="18" charset="0"/>
              </a:rPr>
              <a:t>}</a:t>
            </a:r>
            <a:endParaRPr lang="zh-CN" altLang="en-US" sz="2400">
              <a:ea typeface="宋体" panose="02010600030101010101" pitchFamily="2" charset="-122"/>
              <a:cs typeface="Times New Roman" panose="02020603050405020304" pitchFamily="18" charset="0"/>
            </a:endParaRPr>
          </a:p>
        </p:txBody>
      </p:sp>
      <p:sp>
        <p:nvSpPr>
          <p:cNvPr id="6" name="矩形 2"/>
          <p:cNvSpPr>
            <a:spLocks noChangeArrowheads="1"/>
          </p:cNvSpPr>
          <p:nvPr/>
        </p:nvSpPr>
        <p:spPr bwMode="auto">
          <a:xfrm>
            <a:off x="2478088" y="3236913"/>
            <a:ext cx="4446587" cy="1584325"/>
          </a:xfrm>
          <a:prstGeom prst="rect">
            <a:avLst/>
          </a:prstGeom>
          <a:solidFill>
            <a:schemeClr val="bg1">
              <a:lumMod val="65000"/>
            </a:schemeClr>
          </a:solidFill>
          <a:ln w="9525">
            <a:noFill/>
            <a:miter lim="800000"/>
          </a:ln>
        </p:spPr>
        <p:txBody>
          <a:bodyPr>
            <a:spAutoFit/>
          </a:bodyPr>
          <a:lstStyle/>
          <a:p>
            <a:pPr>
              <a:defRPr/>
            </a:pPr>
            <a:r>
              <a:rPr lang="zh-CN" altLang="en-US" sz="3600" b="1" dirty="0">
                <a:latin typeface="Times New Roman" panose="02020603050405020304" pitchFamily="18" charset="0"/>
                <a:ea typeface="宋体" panose="02010600030101010101" pitchFamily="2" charset="-122"/>
                <a:cs typeface="Times New Roman" panose="02020603050405020304" pitchFamily="18" charset="0"/>
              </a:rPr>
              <a:t>示例：</a:t>
            </a:r>
          </a:p>
          <a:p>
            <a:pPr lvl="1">
              <a:spcBef>
                <a:spcPts val="600"/>
              </a:spcBef>
              <a:spcAft>
                <a:spcPts val="600"/>
              </a:spcAft>
              <a:defRPr/>
            </a:pPr>
            <a:r>
              <a:rPr lang="zh-CN" altLang="en-US" sz="2800" dirty="0">
                <a:solidFill>
                  <a:srgbClr val="FF0000"/>
                </a:solidFill>
                <a:ea typeface="宋体" panose="02010600030101010101" pitchFamily="2" charset="-122"/>
                <a:cs typeface="Times New Roman" panose="02020603050405020304" pitchFamily="18" charset="0"/>
              </a:rPr>
              <a:t>使用强类型视图模型实现添加新音乐流派功能</a:t>
            </a:r>
            <a:endParaRPr lang="en-US" altLang="zh-CN" sz="2800" dirty="0">
              <a:solidFill>
                <a:srgbClr val="FF0000"/>
              </a:solidFill>
              <a:ea typeface="宋体" panose="02010600030101010101" pitchFamily="2" charset="-122"/>
              <a:cs typeface="Times New Roman" panose="02020603050405020304" pitchFamily="18" charset="0"/>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p:txBody>
          <a:bodyPr/>
          <a:lstStyle/>
          <a:p>
            <a:pPr eaLnBrk="1" hangingPunct="1"/>
            <a:r>
              <a:rPr lang="en-US" altLang="zh-CN" sz="4000" dirty="0">
                <a:solidFill>
                  <a:schemeClr val="tx1"/>
                </a:solidFill>
                <a:latin typeface="楷体_GB2312" panose="02010609030101010101" pitchFamily="49" charset="-122"/>
                <a:ea typeface="楷体_GB2312" panose="02010609030101010101" pitchFamily="49" charset="-122"/>
              </a:rPr>
              <a:t>8.8 </a:t>
            </a:r>
            <a:r>
              <a:rPr lang="zh-CN" altLang="en-US" sz="4000" dirty="0">
                <a:solidFill>
                  <a:schemeClr val="tx1"/>
                </a:solidFill>
                <a:latin typeface="楷体_GB2312" panose="02010609030101010101" pitchFamily="49" charset="-122"/>
                <a:ea typeface="楷体_GB2312" panose="02010609030101010101" pitchFamily="49" charset="-122"/>
              </a:rPr>
              <a:t>模型绑定</a:t>
            </a:r>
            <a:endParaRPr lang="en-US" altLang="zh-CN" sz="4000" dirty="0">
              <a:solidFill>
                <a:schemeClr val="tx1"/>
              </a:solidFill>
              <a:latin typeface="楷体_GB2312" panose="02010609030101010101" pitchFamily="49" charset="-122"/>
              <a:ea typeface="楷体_GB2312" panose="02010609030101010101" pitchFamily="49" charset="-122"/>
            </a:endParaRPr>
          </a:p>
        </p:txBody>
      </p:sp>
      <p:sp>
        <p:nvSpPr>
          <p:cNvPr id="94211"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A536BF08-DC64-4E38-A1C2-958487E5F6C8}" type="slidenum">
              <a:rPr lang="de-DE" altLang="zh-CN" dirty="0" smtClean="0">
                <a:solidFill>
                  <a:schemeClr val="tx2"/>
                </a:solidFill>
                <a:latin typeface="楷体_GB2312" panose="02010609030101010101" pitchFamily="49" charset="-122"/>
              </a:rPr>
              <a:pPr/>
              <a:t>48</a:t>
            </a:fld>
            <a:r>
              <a:rPr lang="zh-CN" altLang="de-DE" dirty="0">
                <a:solidFill>
                  <a:schemeClr val="tx2"/>
                </a:solidFill>
                <a:latin typeface="楷体_GB2312" panose="02010609030101010101" pitchFamily="49" charset="-122"/>
              </a:rPr>
              <a:t>页</a:t>
            </a:r>
          </a:p>
        </p:txBody>
      </p:sp>
      <p:sp>
        <p:nvSpPr>
          <p:cNvPr id="94212" name="矩形 2"/>
          <p:cNvSpPr>
            <a:spLocks noChangeArrowheads="1"/>
          </p:cNvSpPr>
          <p:nvPr/>
        </p:nvSpPr>
        <p:spPr bwMode="auto">
          <a:xfrm>
            <a:off x="174625" y="1427163"/>
            <a:ext cx="8969375" cy="520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b="1">
                <a:latin typeface="Times New Roman" panose="02020603050405020304" pitchFamily="18" charset="0"/>
                <a:ea typeface="宋体" panose="02010600030101010101" pitchFamily="2" charset="-122"/>
                <a:cs typeface="Times New Roman" panose="02020603050405020304" pitchFamily="18" charset="0"/>
              </a:rPr>
              <a:t>非强类型视图模型绑定：</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800">
                <a:ea typeface="宋体" panose="02010600030101010101" pitchFamily="2" charset="-122"/>
                <a:cs typeface="Times New Roman" panose="02020603050405020304" pitchFamily="18" charset="0"/>
              </a:rPr>
              <a:t>即在</a:t>
            </a:r>
            <a:r>
              <a:rPr lang="en-US" altLang="zh-CN" sz="2800">
                <a:ea typeface="宋体" panose="02010600030101010101" pitchFamily="2" charset="-122"/>
                <a:cs typeface="Times New Roman" panose="02020603050405020304" pitchFamily="18" charset="0"/>
              </a:rPr>
              <a:t>View</a:t>
            </a:r>
            <a:r>
              <a:rPr lang="zh-CN" altLang="en-US" sz="2800">
                <a:ea typeface="宋体" panose="02010600030101010101" pitchFamily="2" charset="-122"/>
                <a:cs typeface="Times New Roman" panose="02020603050405020304" pitchFamily="18" charset="0"/>
              </a:rPr>
              <a:t>中不使用强类型的模型，但仍能实现复杂类型的</a:t>
            </a:r>
            <a:r>
              <a:rPr lang="en-US" altLang="zh-CN" sz="2800">
                <a:ea typeface="宋体" panose="02010600030101010101" pitchFamily="2" charset="-122"/>
                <a:cs typeface="Times New Roman" panose="02020603050405020304" pitchFamily="18" charset="0"/>
              </a:rPr>
              <a:t>Model</a:t>
            </a:r>
            <a:r>
              <a:rPr lang="zh-CN" altLang="en-US" sz="2800">
                <a:ea typeface="宋体" panose="02010600030101010101" pitchFamily="2" charset="-122"/>
                <a:cs typeface="Times New Roman" panose="02020603050405020304" pitchFamily="18" charset="0"/>
              </a:rPr>
              <a:t>绑定。</a:t>
            </a:r>
            <a:endParaRPr lang="en-US" altLang="zh-CN" sz="2800">
              <a:ea typeface="宋体" panose="02010600030101010101" pitchFamily="2" charset="-122"/>
              <a:cs typeface="Times New Roman" panose="02020603050405020304" pitchFamily="18" charset="0"/>
            </a:endParaRPr>
          </a:p>
          <a:p>
            <a:r>
              <a:rPr lang="en-US" altLang="zh-CN" sz="2400">
                <a:ea typeface="宋体" panose="02010600030101010101" pitchFamily="2" charset="-122"/>
              </a:rPr>
              <a:t>@using (Html.BeginForm()) {</a:t>
            </a:r>
            <a:endParaRPr lang="zh-CN" altLang="en-US" sz="2400">
              <a:ea typeface="宋体" panose="02010600030101010101" pitchFamily="2" charset="-122"/>
            </a:endParaRPr>
          </a:p>
          <a:p>
            <a:r>
              <a:rPr lang="en-US" altLang="zh-CN" sz="2400">
                <a:ea typeface="宋体" panose="02010600030101010101" pitchFamily="2" charset="-122"/>
              </a:rPr>
              <a:t>    &lt;fieldset&gt;</a:t>
            </a:r>
            <a:endParaRPr lang="zh-CN" altLang="en-US" sz="2400">
              <a:ea typeface="宋体" panose="02010600030101010101" pitchFamily="2" charset="-122"/>
            </a:endParaRPr>
          </a:p>
          <a:p>
            <a:r>
              <a:rPr lang="en-US" altLang="zh-CN" sz="2400">
                <a:ea typeface="宋体" panose="02010600030101010101" pitchFamily="2" charset="-122"/>
              </a:rPr>
              <a:t>        &lt;legend&gt;Genre&lt;/legend&gt;</a:t>
            </a:r>
            <a:endParaRPr lang="zh-CN" altLang="en-US" sz="2400">
              <a:ea typeface="宋体" panose="02010600030101010101" pitchFamily="2" charset="-122"/>
            </a:endParaRPr>
          </a:p>
          <a:p>
            <a:r>
              <a:rPr lang="en-US" altLang="zh-CN" sz="2400">
                <a:ea typeface="宋体" panose="02010600030101010101" pitchFamily="2" charset="-122"/>
              </a:rPr>
              <a:t>        &lt;div class="editor-label"&gt;</a:t>
            </a:r>
            <a:r>
              <a:rPr lang="zh-CN" altLang="en-US" sz="2400">
                <a:ea typeface="宋体" panose="02010600030101010101" pitchFamily="2" charset="-122"/>
              </a:rPr>
              <a:t>流派名称</a:t>
            </a:r>
            <a:r>
              <a:rPr lang="en-US" altLang="zh-CN" sz="2400">
                <a:ea typeface="宋体" panose="02010600030101010101" pitchFamily="2" charset="-122"/>
              </a:rPr>
              <a:t>&lt;/div&gt;</a:t>
            </a:r>
            <a:endParaRPr lang="zh-CN" altLang="en-US" sz="2400">
              <a:ea typeface="宋体" panose="02010600030101010101" pitchFamily="2" charset="-122"/>
            </a:endParaRPr>
          </a:p>
          <a:p>
            <a:r>
              <a:rPr lang="en-US" altLang="zh-CN" sz="2400">
                <a:ea typeface="宋体" panose="02010600030101010101" pitchFamily="2" charset="-122"/>
              </a:rPr>
              <a:t>        &lt;div class="editor-field"&gt;</a:t>
            </a:r>
            <a:endParaRPr lang="zh-CN" altLang="en-US" sz="2400">
              <a:ea typeface="宋体" panose="02010600030101010101" pitchFamily="2" charset="-122"/>
            </a:endParaRPr>
          </a:p>
          <a:p>
            <a:r>
              <a:rPr lang="en-US" altLang="zh-CN" sz="2400">
                <a:ea typeface="宋体" panose="02010600030101010101" pitchFamily="2" charset="-122"/>
              </a:rPr>
              <a:t>            &lt;</a:t>
            </a:r>
            <a:r>
              <a:rPr lang="en-US" altLang="zh-CN" sz="2400">
                <a:solidFill>
                  <a:srgbClr val="00B050"/>
                </a:solidFill>
                <a:ea typeface="宋体" panose="02010600030101010101" pitchFamily="2" charset="-122"/>
              </a:rPr>
              <a:t>input</a:t>
            </a:r>
            <a:r>
              <a:rPr lang="en-US" altLang="zh-CN" sz="2400">
                <a:ea typeface="宋体" panose="02010600030101010101" pitchFamily="2" charset="-122"/>
              </a:rPr>
              <a:t> id="</a:t>
            </a:r>
            <a:r>
              <a:rPr lang="en-US" altLang="zh-CN" sz="2400">
                <a:solidFill>
                  <a:srgbClr val="00B050"/>
                </a:solidFill>
                <a:ea typeface="宋体" panose="02010600030101010101" pitchFamily="2" charset="-122"/>
              </a:rPr>
              <a:t>Name</a:t>
            </a:r>
            <a:r>
              <a:rPr lang="en-US" altLang="zh-CN" sz="2400">
                <a:ea typeface="宋体" panose="02010600030101010101" pitchFamily="2" charset="-122"/>
              </a:rPr>
              <a:t>" name="</a:t>
            </a:r>
            <a:r>
              <a:rPr lang="en-US" altLang="zh-CN" sz="2400">
                <a:solidFill>
                  <a:srgbClr val="00B050"/>
                </a:solidFill>
                <a:ea typeface="宋体" panose="02010600030101010101" pitchFamily="2" charset="-122"/>
              </a:rPr>
              <a:t>Name</a:t>
            </a:r>
            <a:r>
              <a:rPr lang="en-US" altLang="zh-CN" sz="2400">
                <a:ea typeface="宋体" panose="02010600030101010101" pitchFamily="2" charset="-122"/>
              </a:rPr>
              <a:t>" type="text" value="" /&gt;</a:t>
            </a:r>
            <a:endParaRPr lang="zh-CN" altLang="en-US" sz="2400">
              <a:ea typeface="宋体" panose="02010600030101010101" pitchFamily="2" charset="-122"/>
            </a:endParaRPr>
          </a:p>
          <a:p>
            <a:r>
              <a:rPr lang="en-US" altLang="zh-CN" sz="2400">
                <a:ea typeface="宋体" panose="02010600030101010101" pitchFamily="2" charset="-122"/>
              </a:rPr>
              <a:t>        &lt;/div&gt;</a:t>
            </a:r>
            <a:endParaRPr lang="zh-CN" altLang="en-US" sz="2400">
              <a:ea typeface="宋体" panose="02010600030101010101" pitchFamily="2" charset="-122"/>
            </a:endParaRPr>
          </a:p>
          <a:p>
            <a:r>
              <a:rPr lang="en-US" altLang="zh-CN" sz="2400">
                <a:ea typeface="宋体" panose="02010600030101010101" pitchFamily="2" charset="-122"/>
              </a:rPr>
              <a:t>        ……</a:t>
            </a:r>
          </a:p>
          <a:p>
            <a:r>
              <a:rPr lang="en-US" altLang="zh-CN" sz="2400">
                <a:ea typeface="宋体" panose="02010600030101010101" pitchFamily="2" charset="-122"/>
              </a:rPr>
              <a:t>    &lt;/fieldset&gt;</a:t>
            </a:r>
            <a:endParaRPr lang="zh-CN" altLang="en-US" sz="2400">
              <a:ea typeface="宋体" panose="02010600030101010101" pitchFamily="2" charset="-122"/>
            </a:endParaRPr>
          </a:p>
          <a:p>
            <a:r>
              <a:rPr lang="en-US" altLang="zh-CN" sz="2400">
                <a:ea typeface="宋体" panose="02010600030101010101" pitchFamily="2" charset="-122"/>
              </a:rPr>
              <a:t>}</a:t>
            </a:r>
            <a:endParaRPr lang="zh-CN" altLang="en-US" sz="2400">
              <a:ea typeface="宋体" panose="02010600030101010101" pitchFamily="2" charset="-122"/>
            </a:endParaRPr>
          </a:p>
        </p:txBody>
      </p:sp>
      <p:sp>
        <p:nvSpPr>
          <p:cNvPr id="6" name="矩形 2"/>
          <p:cNvSpPr>
            <a:spLocks noChangeArrowheads="1"/>
          </p:cNvSpPr>
          <p:nvPr/>
        </p:nvSpPr>
        <p:spPr bwMode="auto">
          <a:xfrm>
            <a:off x="2641600" y="3195638"/>
            <a:ext cx="4824413" cy="1585912"/>
          </a:xfrm>
          <a:prstGeom prst="rect">
            <a:avLst/>
          </a:prstGeom>
          <a:solidFill>
            <a:schemeClr val="bg1">
              <a:lumMod val="65000"/>
            </a:schemeClr>
          </a:solidFill>
          <a:ln w="9525">
            <a:noFill/>
            <a:miter lim="800000"/>
          </a:ln>
        </p:spPr>
        <p:txBody>
          <a:bodyPr>
            <a:spAutoFit/>
          </a:bodyPr>
          <a:lstStyle/>
          <a:p>
            <a:pPr>
              <a:defRPr/>
            </a:pPr>
            <a:r>
              <a:rPr lang="zh-CN" altLang="en-US" sz="3600" b="1" dirty="0">
                <a:latin typeface="Times New Roman" panose="02020603050405020304" pitchFamily="18" charset="0"/>
                <a:ea typeface="宋体" panose="02010600030101010101" pitchFamily="2" charset="-122"/>
                <a:cs typeface="Times New Roman" panose="02020603050405020304" pitchFamily="18" charset="0"/>
              </a:rPr>
              <a:t>示例：</a:t>
            </a:r>
          </a:p>
          <a:p>
            <a:pPr lvl="1">
              <a:spcBef>
                <a:spcPts val="600"/>
              </a:spcBef>
              <a:spcAft>
                <a:spcPts val="600"/>
              </a:spcAft>
              <a:defRPr/>
            </a:pPr>
            <a:r>
              <a:rPr lang="zh-CN" altLang="en-US" sz="2800" dirty="0">
                <a:solidFill>
                  <a:srgbClr val="FF0000"/>
                </a:solidFill>
                <a:ea typeface="宋体" panose="02010600030101010101" pitchFamily="2" charset="-122"/>
                <a:cs typeface="Times New Roman" panose="02020603050405020304" pitchFamily="18" charset="0"/>
              </a:rPr>
              <a:t>使用非强类型视图模型实现添加新音乐流派功能</a:t>
            </a:r>
            <a:endParaRPr lang="en-US" altLang="zh-CN" sz="2800" dirty="0">
              <a:solidFill>
                <a:srgbClr val="FF0000"/>
              </a:solidFill>
              <a:ea typeface="宋体" panose="02010600030101010101" pitchFamily="2" charset="-122"/>
              <a:cs typeface="Times New Roman" panose="02020603050405020304" pitchFamily="18" charset="0"/>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p:txBody>
          <a:bodyPr/>
          <a:lstStyle/>
          <a:p>
            <a:pPr eaLnBrk="1" hangingPunct="1"/>
            <a:r>
              <a:rPr lang="en-US" altLang="zh-CN" sz="4000" dirty="0">
                <a:solidFill>
                  <a:schemeClr val="tx1"/>
                </a:solidFill>
                <a:latin typeface="楷体_GB2312" panose="02010609030101010101" pitchFamily="49" charset="-122"/>
                <a:ea typeface="楷体_GB2312" panose="02010609030101010101" pitchFamily="49" charset="-122"/>
              </a:rPr>
              <a:t>8.8 </a:t>
            </a:r>
            <a:r>
              <a:rPr lang="zh-CN" altLang="en-US" sz="4000" dirty="0">
                <a:solidFill>
                  <a:schemeClr val="tx1"/>
                </a:solidFill>
                <a:latin typeface="楷体_GB2312" panose="02010609030101010101" pitchFamily="49" charset="-122"/>
                <a:ea typeface="楷体_GB2312" panose="02010609030101010101" pitchFamily="49" charset="-122"/>
              </a:rPr>
              <a:t>模型绑定</a:t>
            </a:r>
            <a:endParaRPr lang="en-US" altLang="zh-CN" sz="4000" dirty="0">
              <a:solidFill>
                <a:schemeClr val="tx1"/>
              </a:solidFill>
              <a:latin typeface="楷体_GB2312" panose="02010609030101010101" pitchFamily="49" charset="-122"/>
              <a:ea typeface="楷体_GB2312" panose="02010609030101010101" pitchFamily="49" charset="-122"/>
            </a:endParaRPr>
          </a:p>
        </p:txBody>
      </p:sp>
      <p:sp>
        <p:nvSpPr>
          <p:cNvPr id="95235"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028A8C0D-F5D8-4B46-A569-4436D5AD2C0D}" type="slidenum">
              <a:rPr lang="de-DE" altLang="zh-CN" dirty="0" smtClean="0">
                <a:solidFill>
                  <a:schemeClr val="tx2"/>
                </a:solidFill>
                <a:latin typeface="楷体_GB2312" panose="02010609030101010101" pitchFamily="49" charset="-122"/>
              </a:rPr>
              <a:pPr/>
              <a:t>49</a:t>
            </a:fld>
            <a:r>
              <a:rPr lang="zh-CN" altLang="de-DE" dirty="0">
                <a:solidFill>
                  <a:schemeClr val="tx2"/>
                </a:solidFill>
                <a:latin typeface="楷体_GB2312" panose="02010609030101010101" pitchFamily="49" charset="-122"/>
              </a:rPr>
              <a:t>页</a:t>
            </a:r>
          </a:p>
        </p:txBody>
      </p:sp>
      <p:sp>
        <p:nvSpPr>
          <p:cNvPr id="95236" name="矩形 2"/>
          <p:cNvSpPr>
            <a:spLocks noChangeArrowheads="1"/>
          </p:cNvSpPr>
          <p:nvPr/>
        </p:nvSpPr>
        <p:spPr bwMode="auto">
          <a:xfrm>
            <a:off x="174625" y="1195388"/>
            <a:ext cx="8969375"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b="1">
                <a:latin typeface="Times New Roman" panose="02020603050405020304" pitchFamily="18" charset="0"/>
                <a:ea typeface="宋体" panose="02010600030101010101" pitchFamily="2" charset="-122"/>
                <a:cs typeface="Times New Roman" panose="02020603050405020304" pitchFamily="18" charset="0"/>
              </a:rPr>
              <a:t>非强类型视图模型绑定：</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400">
                <a:ea typeface="宋体" panose="02010600030101010101" pitchFamily="2" charset="-122"/>
                <a:cs typeface="Times New Roman" panose="02020603050405020304" pitchFamily="18" charset="0"/>
              </a:rPr>
              <a:t>请求提交到服务器后，</a:t>
            </a:r>
            <a:r>
              <a:rPr lang="en-US" altLang="zh-CN" sz="2400">
                <a:ea typeface="宋体" panose="02010600030101010101" pitchFamily="2" charset="-122"/>
                <a:cs typeface="Times New Roman" panose="02020603050405020304" pitchFamily="18" charset="0"/>
              </a:rPr>
              <a:t>DefaultModelBinder</a:t>
            </a:r>
            <a:r>
              <a:rPr lang="zh-CN" altLang="en-US" sz="2400">
                <a:ea typeface="宋体" panose="02010600030101010101" pitchFamily="2" charset="-122"/>
                <a:cs typeface="Times New Roman" panose="02020603050405020304" pitchFamily="18" charset="0"/>
              </a:rPr>
              <a:t>自动根据</a:t>
            </a:r>
            <a:r>
              <a:rPr lang="en-US" altLang="zh-CN" sz="2400">
                <a:ea typeface="宋体" panose="02010600030101010101" pitchFamily="2" charset="-122"/>
                <a:cs typeface="Times New Roman" panose="02020603050405020304" pitchFamily="18" charset="0"/>
              </a:rPr>
              <a:t>Action</a:t>
            </a:r>
            <a:r>
              <a:rPr lang="zh-CN" altLang="en-US" sz="2400">
                <a:ea typeface="宋体" panose="02010600030101010101" pitchFamily="2" charset="-122"/>
                <a:cs typeface="Times New Roman" panose="02020603050405020304" pitchFamily="18" charset="0"/>
              </a:rPr>
              <a:t>的要求，确定需要传递一个</a:t>
            </a:r>
            <a:r>
              <a:rPr lang="en-US" altLang="zh-CN" sz="2400">
                <a:ea typeface="宋体" panose="02010600030101010101" pitchFamily="2" charset="-122"/>
                <a:cs typeface="Times New Roman" panose="02020603050405020304" pitchFamily="18" charset="0"/>
              </a:rPr>
              <a:t>Genre</a:t>
            </a:r>
            <a:r>
              <a:rPr lang="zh-CN" altLang="en-US" sz="2400">
                <a:ea typeface="宋体" panose="02010600030101010101" pitchFamily="2" charset="-122"/>
                <a:cs typeface="Times New Roman" panose="02020603050405020304" pitchFamily="18" charset="0"/>
              </a:rPr>
              <a:t>类型的复杂</a:t>
            </a:r>
            <a:r>
              <a:rPr lang="en-US" altLang="zh-CN" sz="2400">
                <a:ea typeface="宋体" panose="02010600030101010101" pitchFamily="2" charset="-122"/>
                <a:cs typeface="Times New Roman" panose="02020603050405020304" pitchFamily="18" charset="0"/>
              </a:rPr>
              <a:t>Model</a:t>
            </a:r>
            <a:r>
              <a:rPr lang="zh-CN" altLang="en-US" sz="2400">
                <a:ea typeface="宋体" panose="02010600030101010101" pitchFamily="2" charset="-122"/>
                <a:cs typeface="Times New Roman" panose="02020603050405020304" pitchFamily="18" charset="0"/>
              </a:rPr>
              <a:t>对象，而目前</a:t>
            </a:r>
            <a:r>
              <a:rPr lang="en-US" altLang="zh-CN" sz="2400">
                <a:ea typeface="宋体" panose="02010600030101010101" pitchFamily="2" charset="-122"/>
                <a:cs typeface="Times New Roman" panose="02020603050405020304" pitchFamily="18" charset="0"/>
              </a:rPr>
              <a:t>View</a:t>
            </a:r>
            <a:r>
              <a:rPr lang="zh-CN" altLang="en-US" sz="2400">
                <a:ea typeface="宋体" panose="02010600030101010101" pitchFamily="2" charset="-122"/>
                <a:cs typeface="Times New Roman" panose="02020603050405020304" pitchFamily="18" charset="0"/>
              </a:rPr>
              <a:t>中没有直接对应的</a:t>
            </a:r>
            <a:r>
              <a:rPr lang="en-US" altLang="zh-CN" sz="2400">
                <a:ea typeface="宋体" panose="02010600030101010101" pitchFamily="2" charset="-122"/>
                <a:cs typeface="Times New Roman" panose="02020603050405020304" pitchFamily="18" charset="0"/>
              </a:rPr>
              <a:t>Model</a:t>
            </a:r>
            <a:r>
              <a:rPr lang="zh-CN" altLang="en-US" sz="2400">
                <a:ea typeface="宋体" panose="02010600030101010101" pitchFamily="2" charset="-122"/>
                <a:cs typeface="Times New Roman" panose="02020603050405020304" pitchFamily="18" charset="0"/>
              </a:rPr>
              <a:t>对象，因此</a:t>
            </a:r>
            <a:r>
              <a:rPr lang="en-US" altLang="zh-CN" sz="2400">
                <a:ea typeface="宋体" panose="02010600030101010101" pitchFamily="2" charset="-122"/>
                <a:cs typeface="Times New Roman" panose="02020603050405020304" pitchFamily="18" charset="0"/>
              </a:rPr>
              <a:t>DefaultModelBinder</a:t>
            </a:r>
            <a:r>
              <a:rPr lang="zh-CN" altLang="en-US" sz="2400">
                <a:ea typeface="宋体" panose="02010600030101010101" pitchFamily="2" charset="-122"/>
                <a:cs typeface="Times New Roman" panose="02020603050405020304" pitchFamily="18" charset="0"/>
              </a:rPr>
              <a:t>就通过收集用户输入数据，然后自动创建一个</a:t>
            </a:r>
            <a:r>
              <a:rPr lang="en-US" altLang="zh-CN" sz="2400">
                <a:ea typeface="宋体" panose="02010600030101010101" pitchFamily="2" charset="-122"/>
                <a:cs typeface="Times New Roman" panose="02020603050405020304" pitchFamily="18" charset="0"/>
              </a:rPr>
              <a:t>Genre</a:t>
            </a:r>
            <a:r>
              <a:rPr lang="zh-CN" altLang="en-US" sz="2400">
                <a:ea typeface="宋体" panose="02010600030101010101" pitchFamily="2" charset="-122"/>
                <a:cs typeface="Times New Roman" panose="02020603050405020304" pitchFamily="18" charset="0"/>
              </a:rPr>
              <a:t>类型的</a:t>
            </a:r>
            <a:r>
              <a:rPr lang="en-US" altLang="zh-CN" sz="2400">
                <a:ea typeface="宋体" panose="02010600030101010101" pitchFamily="2" charset="-122"/>
                <a:cs typeface="Times New Roman" panose="02020603050405020304" pitchFamily="18" charset="0"/>
              </a:rPr>
              <a:t>Model</a:t>
            </a:r>
            <a:r>
              <a:rPr lang="zh-CN" altLang="en-US" sz="2400">
                <a:ea typeface="宋体" panose="02010600030101010101" pitchFamily="2" charset="-122"/>
                <a:cs typeface="Times New Roman" panose="02020603050405020304" pitchFamily="18" charset="0"/>
              </a:rPr>
              <a:t>对象。在创建此</a:t>
            </a:r>
            <a:r>
              <a:rPr lang="en-US" altLang="zh-CN" sz="2400">
                <a:ea typeface="宋体" panose="02010600030101010101" pitchFamily="2" charset="-122"/>
                <a:cs typeface="Times New Roman" panose="02020603050405020304" pitchFamily="18" charset="0"/>
              </a:rPr>
              <a:t>Model</a:t>
            </a:r>
            <a:r>
              <a:rPr lang="zh-CN" altLang="en-US" sz="2400">
                <a:ea typeface="宋体" panose="02010600030101010101" pitchFamily="2" charset="-122"/>
                <a:cs typeface="Times New Roman" panose="02020603050405020304" pitchFamily="18" charset="0"/>
              </a:rPr>
              <a:t>对象时，需要填充对象的各个属性，为此需要把</a:t>
            </a:r>
            <a:r>
              <a:rPr lang="en-US" altLang="zh-CN" sz="2400">
                <a:ea typeface="宋体" panose="02010600030101010101" pitchFamily="2" charset="-122"/>
                <a:cs typeface="Times New Roman" panose="02020603050405020304" pitchFamily="18" charset="0"/>
              </a:rPr>
              <a:t>View</a:t>
            </a:r>
            <a:r>
              <a:rPr lang="zh-CN" altLang="en-US" sz="2400">
                <a:ea typeface="宋体" panose="02010600030101010101" pitchFamily="2" charset="-122"/>
                <a:cs typeface="Times New Roman" panose="02020603050405020304" pitchFamily="18" charset="0"/>
              </a:rPr>
              <a:t>中用户输入的数据进行解析并对应</a:t>
            </a:r>
            <a:r>
              <a:rPr lang="en-US" altLang="zh-CN" sz="2400">
                <a:ea typeface="宋体" panose="02010600030101010101" pitchFamily="2" charset="-122"/>
                <a:cs typeface="Times New Roman" panose="02020603050405020304" pitchFamily="18" charset="0"/>
              </a:rPr>
              <a:t>Genre</a:t>
            </a:r>
            <a:r>
              <a:rPr lang="zh-CN" altLang="en-US" sz="2400">
                <a:ea typeface="宋体" panose="02010600030101010101" pitchFamily="2" charset="-122"/>
                <a:cs typeface="Times New Roman" panose="02020603050405020304" pitchFamily="18" charset="0"/>
              </a:rPr>
              <a:t>类型的各个属性，对应的规则是“标记名与属性名对应”，也即</a:t>
            </a:r>
            <a:r>
              <a:rPr lang="en-US" altLang="zh-CN" sz="2400">
                <a:ea typeface="宋体" panose="02010600030101010101" pitchFamily="2" charset="-122"/>
                <a:cs typeface="Times New Roman" panose="02020603050405020304" pitchFamily="18" charset="0"/>
              </a:rPr>
              <a:t>View</a:t>
            </a:r>
            <a:r>
              <a:rPr lang="zh-CN" altLang="en-US" sz="2400">
                <a:ea typeface="宋体" panose="02010600030101010101" pitchFamily="2" charset="-122"/>
                <a:cs typeface="Times New Roman" panose="02020603050405020304" pitchFamily="18" charset="0"/>
              </a:rPr>
              <a:t>中</a:t>
            </a:r>
            <a:r>
              <a:rPr lang="en-US" altLang="zh-CN" sz="2400">
                <a:ea typeface="宋体" panose="02010600030101010101" pitchFamily="2" charset="-122"/>
                <a:cs typeface="Times New Roman" panose="02020603050405020304" pitchFamily="18" charset="0"/>
              </a:rPr>
              <a:t>HTML</a:t>
            </a:r>
            <a:r>
              <a:rPr lang="zh-CN" altLang="en-US" sz="2400">
                <a:ea typeface="宋体" panose="02010600030101010101" pitchFamily="2" charset="-122"/>
                <a:cs typeface="Times New Roman" panose="02020603050405020304" pitchFamily="18" charset="0"/>
              </a:rPr>
              <a:t>标记名称与对应类型（</a:t>
            </a:r>
            <a:r>
              <a:rPr lang="en-US" altLang="zh-CN" sz="2400">
                <a:ea typeface="宋体" panose="02010600030101010101" pitchFamily="2" charset="-122"/>
                <a:cs typeface="Times New Roman" panose="02020603050405020304" pitchFamily="18" charset="0"/>
              </a:rPr>
              <a:t>Genre</a:t>
            </a:r>
            <a:r>
              <a:rPr lang="zh-CN" altLang="en-US" sz="2400">
                <a:ea typeface="宋体" panose="02010600030101010101" pitchFamily="2" charset="-122"/>
                <a:cs typeface="Times New Roman" panose="02020603050405020304" pitchFamily="18" charset="0"/>
              </a:rPr>
              <a:t>类）中属性名对应，因此</a:t>
            </a:r>
            <a:r>
              <a:rPr lang="en-US" altLang="zh-CN" sz="2400">
                <a:ea typeface="宋体" panose="02010600030101010101" pitchFamily="2" charset="-122"/>
                <a:cs typeface="Times New Roman" panose="02020603050405020304" pitchFamily="18" charset="0"/>
              </a:rPr>
              <a:t>name</a:t>
            </a:r>
            <a:r>
              <a:rPr lang="zh-CN" altLang="en-US" sz="2400">
                <a:ea typeface="宋体" panose="02010600030101010101" pitchFamily="2" charset="-122"/>
                <a:cs typeface="Times New Roman" panose="02020603050405020304" pitchFamily="18" charset="0"/>
              </a:rPr>
              <a:t>为</a:t>
            </a:r>
            <a:r>
              <a:rPr lang="en-US" altLang="zh-CN" sz="2400">
                <a:ea typeface="宋体" panose="02010600030101010101" pitchFamily="2" charset="-122"/>
                <a:cs typeface="Times New Roman" panose="02020603050405020304" pitchFamily="18" charset="0"/>
              </a:rPr>
              <a:t>Name</a:t>
            </a:r>
            <a:r>
              <a:rPr lang="zh-CN" altLang="en-US" sz="2400">
                <a:ea typeface="宋体" panose="02010600030101010101" pitchFamily="2" charset="-122"/>
                <a:cs typeface="Times New Roman" panose="02020603050405020304" pitchFamily="18" charset="0"/>
              </a:rPr>
              <a:t>的</a:t>
            </a:r>
            <a:r>
              <a:rPr lang="en-US" altLang="zh-CN" sz="2400">
                <a:ea typeface="宋体" panose="02010600030101010101" pitchFamily="2" charset="-122"/>
                <a:cs typeface="Times New Roman" panose="02020603050405020304" pitchFamily="18" charset="0"/>
              </a:rPr>
              <a:t>HTML</a:t>
            </a:r>
            <a:r>
              <a:rPr lang="zh-CN" altLang="en-US" sz="2400">
                <a:ea typeface="宋体" panose="02010600030101010101" pitchFamily="2" charset="-122"/>
                <a:cs typeface="Times New Roman" panose="02020603050405020304" pitchFamily="18" charset="0"/>
              </a:rPr>
              <a:t>标记的值被填充到</a:t>
            </a:r>
            <a:r>
              <a:rPr lang="en-US" altLang="zh-CN" sz="2400">
                <a:ea typeface="宋体" panose="02010600030101010101" pitchFamily="2" charset="-122"/>
                <a:cs typeface="Times New Roman" panose="02020603050405020304" pitchFamily="18" charset="0"/>
              </a:rPr>
              <a:t>Genre</a:t>
            </a:r>
            <a:r>
              <a:rPr lang="zh-CN" altLang="en-US" sz="2400">
                <a:ea typeface="宋体" panose="02010600030101010101" pitchFamily="2" charset="-122"/>
                <a:cs typeface="Times New Roman" panose="02020603050405020304" pitchFamily="18" charset="0"/>
              </a:rPr>
              <a:t>类型对象的</a:t>
            </a:r>
            <a:r>
              <a:rPr lang="en-US" altLang="zh-CN" sz="2400">
                <a:ea typeface="宋体" panose="02010600030101010101" pitchFamily="2" charset="-122"/>
                <a:cs typeface="Times New Roman" panose="02020603050405020304" pitchFamily="18" charset="0"/>
              </a:rPr>
              <a:t>Model</a:t>
            </a:r>
            <a:r>
              <a:rPr lang="zh-CN" altLang="en-US" sz="2400">
                <a:ea typeface="宋体" panose="02010600030101010101" pitchFamily="2" charset="-122"/>
                <a:cs typeface="Times New Roman" panose="02020603050405020304" pitchFamily="18" charset="0"/>
              </a:rPr>
              <a:t>对象的</a:t>
            </a:r>
            <a:r>
              <a:rPr lang="en-US" altLang="zh-CN" sz="2400">
                <a:ea typeface="宋体" panose="02010600030101010101" pitchFamily="2" charset="-122"/>
                <a:cs typeface="Times New Roman" panose="02020603050405020304" pitchFamily="18" charset="0"/>
              </a:rPr>
              <a:t>Name</a:t>
            </a:r>
            <a:r>
              <a:rPr lang="zh-CN" altLang="en-US" sz="2400">
                <a:ea typeface="宋体" panose="02010600030101010101" pitchFamily="2" charset="-122"/>
                <a:cs typeface="Times New Roman" panose="02020603050405020304" pitchFamily="18" charset="0"/>
              </a:rPr>
              <a:t>属性，而</a:t>
            </a:r>
            <a:r>
              <a:rPr lang="en-US" altLang="zh-CN" sz="2400">
                <a:ea typeface="宋体" panose="02010600030101010101" pitchFamily="2" charset="-122"/>
                <a:cs typeface="Times New Roman" panose="02020603050405020304" pitchFamily="18" charset="0"/>
              </a:rPr>
              <a:t>name</a:t>
            </a:r>
            <a:r>
              <a:rPr lang="zh-CN" altLang="en-US" sz="2400">
                <a:ea typeface="宋体" panose="02010600030101010101" pitchFamily="2" charset="-122"/>
                <a:cs typeface="Times New Roman" panose="02020603050405020304" pitchFamily="18" charset="0"/>
              </a:rPr>
              <a:t>为</a:t>
            </a:r>
            <a:r>
              <a:rPr lang="en-US" altLang="zh-CN" sz="2400">
                <a:ea typeface="宋体" panose="02010600030101010101" pitchFamily="2" charset="-122"/>
                <a:cs typeface="Times New Roman" panose="02020603050405020304" pitchFamily="18" charset="0"/>
              </a:rPr>
              <a:t>Description</a:t>
            </a:r>
            <a:r>
              <a:rPr lang="zh-CN" altLang="en-US" sz="2400">
                <a:ea typeface="宋体" panose="02010600030101010101" pitchFamily="2" charset="-122"/>
                <a:cs typeface="Times New Roman" panose="02020603050405020304" pitchFamily="18" charset="0"/>
              </a:rPr>
              <a:t>的</a:t>
            </a:r>
            <a:r>
              <a:rPr lang="en-US" altLang="zh-CN" sz="2400">
                <a:ea typeface="宋体" panose="02010600030101010101" pitchFamily="2" charset="-122"/>
                <a:cs typeface="Times New Roman" panose="02020603050405020304" pitchFamily="18" charset="0"/>
              </a:rPr>
              <a:t>HTML</a:t>
            </a:r>
            <a:r>
              <a:rPr lang="zh-CN" altLang="en-US" sz="2400">
                <a:ea typeface="宋体" panose="02010600030101010101" pitchFamily="2" charset="-122"/>
                <a:cs typeface="Times New Roman" panose="02020603050405020304" pitchFamily="18" charset="0"/>
              </a:rPr>
              <a:t>标记的值被自动填充到</a:t>
            </a:r>
            <a:r>
              <a:rPr lang="en-US" altLang="zh-CN" sz="2400">
                <a:ea typeface="宋体" panose="02010600030101010101" pitchFamily="2" charset="-122"/>
                <a:cs typeface="Times New Roman" panose="02020603050405020304" pitchFamily="18" charset="0"/>
              </a:rPr>
              <a:t>Genre</a:t>
            </a:r>
            <a:r>
              <a:rPr lang="zh-CN" altLang="en-US" sz="2400">
                <a:ea typeface="宋体" panose="02010600030101010101" pitchFamily="2" charset="-122"/>
                <a:cs typeface="Times New Roman" panose="02020603050405020304" pitchFamily="18" charset="0"/>
              </a:rPr>
              <a:t>类型的</a:t>
            </a:r>
            <a:r>
              <a:rPr lang="en-US" altLang="zh-CN" sz="2400">
                <a:ea typeface="宋体" panose="02010600030101010101" pitchFamily="2" charset="-122"/>
                <a:cs typeface="Times New Roman" panose="02020603050405020304" pitchFamily="18" charset="0"/>
              </a:rPr>
              <a:t>Model</a:t>
            </a:r>
            <a:r>
              <a:rPr lang="zh-CN" altLang="en-US" sz="2400">
                <a:ea typeface="宋体" panose="02010600030101010101" pitchFamily="2" charset="-122"/>
                <a:cs typeface="Times New Roman" panose="02020603050405020304" pitchFamily="18" charset="0"/>
              </a:rPr>
              <a:t>对象的</a:t>
            </a:r>
            <a:r>
              <a:rPr lang="en-US" altLang="zh-CN" sz="2400">
                <a:ea typeface="宋体" panose="02010600030101010101" pitchFamily="2" charset="-122"/>
                <a:cs typeface="Times New Roman" panose="02020603050405020304" pitchFamily="18" charset="0"/>
              </a:rPr>
              <a:t>Description</a:t>
            </a:r>
            <a:r>
              <a:rPr lang="zh-CN" altLang="en-US" sz="2400">
                <a:ea typeface="宋体" panose="02010600030101010101" pitchFamily="2" charset="-122"/>
                <a:cs typeface="Times New Roman" panose="02020603050405020304" pitchFamily="18" charset="0"/>
              </a:rPr>
              <a:t>属性。对于</a:t>
            </a:r>
            <a:r>
              <a:rPr lang="en-US" altLang="zh-CN" sz="2400">
                <a:ea typeface="宋体" panose="02010600030101010101" pitchFamily="2" charset="-122"/>
                <a:cs typeface="Times New Roman" panose="02020603050405020304" pitchFamily="18" charset="0"/>
              </a:rPr>
              <a:t>HTML</a:t>
            </a:r>
            <a:r>
              <a:rPr lang="zh-CN" altLang="en-US" sz="2400">
                <a:ea typeface="宋体" panose="02010600030101010101" pitchFamily="2" charset="-122"/>
                <a:cs typeface="Times New Roman" panose="02020603050405020304" pitchFamily="18" charset="0"/>
              </a:rPr>
              <a:t>标记的</a:t>
            </a:r>
            <a:r>
              <a:rPr lang="en-US" altLang="zh-CN" sz="2400">
                <a:ea typeface="宋体" panose="02010600030101010101" pitchFamily="2" charset="-122"/>
                <a:cs typeface="Times New Roman" panose="02020603050405020304" pitchFamily="18" charset="0"/>
              </a:rPr>
              <a:t>Id</a:t>
            </a:r>
            <a:r>
              <a:rPr lang="zh-CN" altLang="en-US" sz="2400">
                <a:ea typeface="宋体" panose="02010600030101010101" pitchFamily="2" charset="-122"/>
                <a:cs typeface="Times New Roman" panose="02020603050405020304" pitchFamily="18" charset="0"/>
              </a:rPr>
              <a:t>属性，则没有对应的同名要求。</a:t>
            </a:r>
          </a:p>
        </p:txBody>
      </p:sp>
    </p:spTree>
  </p:cSld>
  <p:clrMapOvr>
    <a:masterClrMapping/>
  </p:clrMapOvr>
  <p:transition>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7996FB42-54EE-425D-8F44-05D7B795A14D}" type="slidenum">
              <a:rPr lang="de-DE" altLang="zh-CN" dirty="0" smtClean="0">
                <a:solidFill>
                  <a:schemeClr val="tx2"/>
                </a:solidFill>
                <a:latin typeface="楷体_GB2312" panose="02010609030101010101" pitchFamily="49" charset="-122"/>
              </a:rPr>
              <a:pPr/>
              <a:t>5</a:t>
            </a:fld>
            <a:r>
              <a:rPr lang="zh-CN" altLang="de-DE" dirty="0">
                <a:solidFill>
                  <a:schemeClr val="tx2"/>
                </a:solidFill>
                <a:latin typeface="楷体_GB2312" panose="02010609030101010101" pitchFamily="49" charset="-122"/>
              </a:rPr>
              <a:t>页</a:t>
            </a:r>
          </a:p>
        </p:txBody>
      </p:sp>
      <p:sp>
        <p:nvSpPr>
          <p:cNvPr id="19460" name="矩形 2"/>
          <p:cNvSpPr>
            <a:spLocks noChangeArrowheads="1"/>
          </p:cNvSpPr>
          <p:nvPr/>
        </p:nvSpPr>
        <p:spPr bwMode="auto">
          <a:xfrm>
            <a:off x="703263" y="1316038"/>
            <a:ext cx="7673975" cy="495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600" b="1" dirty="0">
                <a:latin typeface="Times New Roman" panose="02020603050405020304" pitchFamily="18" charset="0"/>
                <a:ea typeface="宋体" panose="02010600030101010101" pitchFamily="2" charset="-122"/>
                <a:cs typeface="Times New Roman" panose="02020603050405020304" pitchFamily="18" charset="0"/>
              </a:rPr>
              <a:t>Shared</a:t>
            </a:r>
            <a:r>
              <a:rPr lang="zh-CN" altLang="en-US" sz="3600" b="1" dirty="0">
                <a:latin typeface="Times New Roman" panose="02020603050405020304" pitchFamily="18" charset="0"/>
                <a:ea typeface="宋体" panose="02010600030101010101" pitchFamily="2" charset="-122"/>
                <a:cs typeface="Times New Roman" panose="02020603050405020304" pitchFamily="18" charset="0"/>
              </a:rPr>
              <a:t>文件夹：</a:t>
            </a:r>
            <a:endParaRPr lang="en-US" altLang="zh-CN" sz="3600" b="1"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800" dirty="0">
                <a:ea typeface="宋体" panose="02010600030101010101" pitchFamily="2" charset="-122"/>
                <a:cs typeface="Times New Roman" panose="02020603050405020304" pitchFamily="18" charset="0"/>
              </a:rPr>
              <a:t>在</a:t>
            </a:r>
            <a:r>
              <a:rPr lang="en-US" altLang="zh-CN" sz="2800" dirty="0">
                <a:ea typeface="宋体" panose="02010600030101010101" pitchFamily="2" charset="-122"/>
                <a:cs typeface="Times New Roman" panose="02020603050405020304" pitchFamily="18" charset="0"/>
              </a:rPr>
              <a:t>Views</a:t>
            </a:r>
            <a:r>
              <a:rPr lang="zh-CN" altLang="en-US" sz="2800" dirty="0">
                <a:ea typeface="宋体" panose="02010600030101010101" pitchFamily="2" charset="-122"/>
                <a:cs typeface="Times New Roman" panose="02020603050405020304" pitchFamily="18" charset="0"/>
              </a:rPr>
              <a:t>文件夹中还有一个特殊的文件夹“</a:t>
            </a:r>
            <a:r>
              <a:rPr lang="en-US" altLang="zh-CN" sz="2800" dirty="0">
                <a:ea typeface="宋体" panose="02010600030101010101" pitchFamily="2" charset="-122"/>
                <a:cs typeface="Times New Roman" panose="02020603050405020304" pitchFamily="18" charset="0"/>
              </a:rPr>
              <a:t>Shared</a:t>
            </a:r>
            <a:r>
              <a:rPr lang="zh-CN" altLang="en-US" sz="2800" dirty="0">
                <a:ea typeface="宋体" panose="02010600030101010101" pitchFamily="2" charset="-122"/>
                <a:cs typeface="Times New Roman" panose="02020603050405020304" pitchFamily="18" charset="0"/>
              </a:rPr>
              <a:t>”，其中存放的共享的视图或部分视图资源，如异常处理时显示异常信息的</a:t>
            </a:r>
            <a:r>
              <a:rPr lang="en-US" altLang="zh-CN" sz="2800" dirty="0" err="1">
                <a:ea typeface="宋体" panose="02010600030101010101" pitchFamily="2" charset="-122"/>
                <a:cs typeface="Times New Roman" panose="02020603050405020304" pitchFamily="18" charset="0"/>
              </a:rPr>
              <a:t>Error.cshtml</a:t>
            </a:r>
            <a:r>
              <a:rPr lang="zh-CN" altLang="en-US" sz="2800" dirty="0">
                <a:ea typeface="宋体" panose="02010600030101010101" pitchFamily="2" charset="-122"/>
                <a:cs typeface="Times New Roman" panose="02020603050405020304" pitchFamily="18" charset="0"/>
              </a:rPr>
              <a:t>和</a:t>
            </a:r>
            <a:r>
              <a:rPr lang="en-US" altLang="zh-CN" sz="2800" dirty="0" err="1">
                <a:ea typeface="宋体" panose="02010600030101010101" pitchFamily="2" charset="-122"/>
                <a:cs typeface="Times New Roman" panose="02020603050405020304" pitchFamily="18" charset="0"/>
              </a:rPr>
              <a:t>MyErrorView.cshtml</a:t>
            </a:r>
            <a:r>
              <a:rPr lang="zh-CN" altLang="en-US" sz="2800" dirty="0">
                <a:ea typeface="宋体" panose="02010600030101010101" pitchFamily="2" charset="-122"/>
                <a:cs typeface="Times New Roman" panose="02020603050405020304" pitchFamily="18" charset="0"/>
              </a:rPr>
              <a:t>，还有共享的视图布局文件</a:t>
            </a:r>
            <a:r>
              <a:rPr lang="en-US" altLang="zh-CN" sz="2800" dirty="0">
                <a:ea typeface="宋体" panose="02010600030101010101" pitchFamily="2" charset="-122"/>
                <a:cs typeface="Times New Roman" panose="02020603050405020304" pitchFamily="18" charset="0"/>
              </a:rPr>
              <a:t>_</a:t>
            </a:r>
            <a:r>
              <a:rPr lang="en-US" altLang="zh-CN" sz="2800" dirty="0" err="1">
                <a:ea typeface="宋体" panose="02010600030101010101" pitchFamily="2" charset="-122"/>
                <a:cs typeface="Times New Roman" panose="02020603050405020304" pitchFamily="18" charset="0"/>
              </a:rPr>
              <a:t>Layout.cshtml</a:t>
            </a:r>
            <a:r>
              <a:rPr lang="zh-CN" altLang="en-US" sz="2800" dirty="0">
                <a:ea typeface="宋体" panose="02010600030101010101" pitchFamily="2" charset="-122"/>
                <a:cs typeface="Times New Roman" panose="02020603050405020304" pitchFamily="18" charset="0"/>
              </a:rPr>
              <a:t>等，当在对应</a:t>
            </a:r>
            <a:r>
              <a:rPr lang="en-US" altLang="zh-CN" sz="2800" dirty="0" err="1">
                <a:ea typeface="宋体" panose="02010600030101010101" pitchFamily="2" charset="-122"/>
                <a:cs typeface="Times New Roman" panose="02020603050405020304" pitchFamily="18" charset="0"/>
              </a:rPr>
              <a:t>ControllerName</a:t>
            </a:r>
            <a:r>
              <a:rPr lang="zh-CN" altLang="en-US" sz="2800" dirty="0">
                <a:ea typeface="宋体" panose="02010600030101010101" pitchFamily="2" charset="-122"/>
                <a:cs typeface="Times New Roman" panose="02020603050405020304" pitchFamily="18" charset="0"/>
              </a:rPr>
              <a:t>文件夹中找不到对应的</a:t>
            </a:r>
            <a:r>
              <a:rPr lang="en-US" altLang="zh-CN" sz="2800" dirty="0">
                <a:ea typeface="宋体" panose="02010600030101010101" pitchFamily="2" charset="-122"/>
                <a:cs typeface="Times New Roman" panose="02020603050405020304" pitchFamily="18" charset="0"/>
              </a:rPr>
              <a:t>View</a:t>
            </a:r>
            <a:r>
              <a:rPr lang="zh-CN" altLang="en-US" sz="2800" dirty="0">
                <a:ea typeface="宋体" panose="02010600030101010101" pitchFamily="2" charset="-122"/>
                <a:cs typeface="Times New Roman" panose="02020603050405020304" pitchFamily="18" charset="0"/>
              </a:rPr>
              <a:t>文件时，将会进一步在此文件夹中查找对应的</a:t>
            </a:r>
            <a:r>
              <a:rPr lang="en-US" altLang="zh-CN" sz="2800" dirty="0">
                <a:ea typeface="宋体" panose="02010600030101010101" pitchFamily="2" charset="-122"/>
                <a:cs typeface="Times New Roman" panose="02020603050405020304" pitchFamily="18" charset="0"/>
              </a:rPr>
              <a:t>View</a:t>
            </a:r>
            <a:r>
              <a:rPr lang="zh-CN" altLang="en-US" sz="2800" dirty="0">
                <a:ea typeface="宋体" panose="02010600030101010101" pitchFamily="2" charset="-122"/>
                <a:cs typeface="Times New Roman" panose="02020603050405020304" pitchFamily="18" charset="0"/>
              </a:rPr>
              <a:t>文件，但为了保证按惯例进行开发，不是共享的</a:t>
            </a:r>
            <a:r>
              <a:rPr lang="en-US" altLang="zh-CN" sz="2800" dirty="0">
                <a:ea typeface="宋体" panose="02010600030101010101" pitchFamily="2" charset="-122"/>
                <a:cs typeface="Times New Roman" panose="02020603050405020304" pitchFamily="18" charset="0"/>
              </a:rPr>
              <a:t>View</a:t>
            </a:r>
            <a:r>
              <a:rPr lang="zh-CN" altLang="en-US" sz="2800" dirty="0">
                <a:ea typeface="宋体" panose="02010600030101010101" pitchFamily="2" charset="-122"/>
                <a:cs typeface="Times New Roman" panose="02020603050405020304" pitchFamily="18" charset="0"/>
              </a:rPr>
              <a:t>文件不要放在此文件夹而应放在对应的</a:t>
            </a:r>
            <a:r>
              <a:rPr lang="en-US" altLang="zh-CN" sz="2800" dirty="0">
                <a:ea typeface="宋体" panose="02010600030101010101" pitchFamily="2" charset="-122"/>
                <a:cs typeface="Times New Roman" panose="02020603050405020304" pitchFamily="18" charset="0"/>
              </a:rPr>
              <a:t>Controller</a:t>
            </a:r>
            <a:r>
              <a:rPr lang="zh-CN" altLang="en-US" sz="2800" dirty="0">
                <a:ea typeface="宋体" panose="02010600030101010101" pitchFamily="2" charset="-122"/>
                <a:cs typeface="Times New Roman" panose="02020603050405020304" pitchFamily="18" charset="0"/>
              </a:rPr>
              <a:t>同名的文件夹中。</a:t>
            </a:r>
          </a:p>
        </p:txBody>
      </p:sp>
    </p:spTree>
  </p:cSld>
  <p:clrMapOvr>
    <a:masterClrMapping/>
  </p:clrMapOvr>
  <p:transition>
    <p:randomBar dir="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p:txBody>
          <a:bodyPr/>
          <a:lstStyle/>
          <a:p>
            <a:pPr eaLnBrk="1" hangingPunct="1"/>
            <a:r>
              <a:rPr lang="en-US" altLang="zh-CN" sz="4000" dirty="0">
                <a:solidFill>
                  <a:schemeClr val="tx1"/>
                </a:solidFill>
                <a:latin typeface="楷体_GB2312" panose="02010609030101010101" pitchFamily="49" charset="-122"/>
                <a:ea typeface="楷体_GB2312" panose="02010609030101010101" pitchFamily="49" charset="-122"/>
              </a:rPr>
              <a:t>8.8 </a:t>
            </a:r>
            <a:r>
              <a:rPr lang="zh-CN" altLang="en-US" sz="4000" dirty="0">
                <a:solidFill>
                  <a:schemeClr val="tx1"/>
                </a:solidFill>
                <a:latin typeface="楷体_GB2312" panose="02010609030101010101" pitchFamily="49" charset="-122"/>
                <a:ea typeface="楷体_GB2312" panose="02010609030101010101" pitchFamily="49" charset="-122"/>
              </a:rPr>
              <a:t>模型绑定</a:t>
            </a:r>
            <a:endParaRPr lang="en-US" altLang="zh-CN" sz="4000" dirty="0">
              <a:solidFill>
                <a:schemeClr val="tx1"/>
              </a:solidFill>
              <a:latin typeface="楷体_GB2312" panose="02010609030101010101" pitchFamily="49" charset="-122"/>
              <a:ea typeface="楷体_GB2312" panose="02010609030101010101" pitchFamily="49" charset="-122"/>
            </a:endParaRPr>
          </a:p>
        </p:txBody>
      </p:sp>
      <p:sp>
        <p:nvSpPr>
          <p:cNvPr id="96259"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C5870ED6-C2E8-4484-9944-004EEB2B796A}" type="slidenum">
              <a:rPr lang="de-DE" altLang="zh-CN" dirty="0" smtClean="0">
                <a:solidFill>
                  <a:schemeClr val="tx2"/>
                </a:solidFill>
                <a:latin typeface="楷体_GB2312" panose="02010609030101010101" pitchFamily="49" charset="-122"/>
              </a:rPr>
              <a:pPr/>
              <a:t>50</a:t>
            </a:fld>
            <a:r>
              <a:rPr lang="zh-CN" altLang="de-DE" dirty="0">
                <a:solidFill>
                  <a:schemeClr val="tx2"/>
                </a:solidFill>
                <a:latin typeface="楷体_GB2312" panose="02010609030101010101" pitchFamily="49" charset="-122"/>
              </a:rPr>
              <a:t>页</a:t>
            </a:r>
          </a:p>
        </p:txBody>
      </p:sp>
      <p:sp>
        <p:nvSpPr>
          <p:cNvPr id="96260" name="矩形 2"/>
          <p:cNvSpPr>
            <a:spLocks noChangeArrowheads="1"/>
          </p:cNvSpPr>
          <p:nvPr/>
        </p:nvSpPr>
        <p:spPr bwMode="auto">
          <a:xfrm>
            <a:off x="1255713" y="1958975"/>
            <a:ext cx="6796087"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zh-CN" sz="2800">
              <a:ea typeface="宋体" panose="02010600030101010101" pitchFamily="2" charset="-122"/>
            </a:endParaRPr>
          </a:p>
          <a:p>
            <a:r>
              <a:rPr lang="zh-CN" altLang="en-US" sz="2800">
                <a:ea typeface="宋体" panose="02010600030101010101" pitchFamily="2" charset="-122"/>
              </a:rPr>
              <a:t>在开发</a:t>
            </a:r>
            <a:r>
              <a:rPr lang="en-US" altLang="zh-CN" sz="2800">
                <a:ea typeface="宋体" panose="02010600030101010101" pitchFamily="2" charset="-122"/>
              </a:rPr>
              <a:t>View</a:t>
            </a:r>
            <a:r>
              <a:rPr lang="zh-CN" altLang="en-US" sz="2800">
                <a:ea typeface="宋体" panose="02010600030101010101" pitchFamily="2" charset="-122"/>
              </a:rPr>
              <a:t>中的</a:t>
            </a:r>
            <a:r>
              <a:rPr lang="en-US" altLang="zh-CN" sz="2800">
                <a:ea typeface="宋体" panose="02010600030101010101" pitchFamily="2" charset="-122"/>
              </a:rPr>
              <a:t>HTML</a:t>
            </a:r>
            <a:r>
              <a:rPr lang="zh-CN" altLang="en-US" sz="2800">
                <a:ea typeface="宋体" panose="02010600030101010101" pitchFamily="2" charset="-122"/>
              </a:rPr>
              <a:t>代码时，需要</a:t>
            </a:r>
            <a:r>
              <a:rPr lang="zh-CN" altLang="en-US" sz="2800">
                <a:solidFill>
                  <a:srgbClr val="C00000"/>
                </a:solidFill>
                <a:ea typeface="宋体" panose="02010600030101010101" pitchFamily="2" charset="-122"/>
              </a:rPr>
              <a:t>“以习惯替代配置</a:t>
            </a:r>
            <a:r>
              <a:rPr lang="zh-CN" altLang="en-US" sz="2800">
                <a:ea typeface="宋体" panose="02010600030101010101" pitchFamily="2" charset="-122"/>
              </a:rPr>
              <a:t>”，习惯于</a:t>
            </a:r>
            <a:r>
              <a:rPr lang="zh-CN" altLang="en-US" sz="2800">
                <a:solidFill>
                  <a:srgbClr val="00B050"/>
                </a:solidFill>
                <a:ea typeface="宋体" panose="02010600030101010101" pitchFamily="2" charset="-122"/>
              </a:rPr>
              <a:t>用对应</a:t>
            </a:r>
            <a:r>
              <a:rPr lang="en-US" altLang="zh-CN" sz="2800">
                <a:solidFill>
                  <a:srgbClr val="00B050"/>
                </a:solidFill>
                <a:ea typeface="宋体" panose="02010600030101010101" pitchFamily="2" charset="-122"/>
              </a:rPr>
              <a:t>Model</a:t>
            </a:r>
            <a:r>
              <a:rPr lang="zh-CN" altLang="en-US" sz="2800">
                <a:solidFill>
                  <a:srgbClr val="00B050"/>
                </a:solidFill>
                <a:ea typeface="宋体" panose="02010600030101010101" pitchFamily="2" charset="-122"/>
              </a:rPr>
              <a:t>类型的属性名作为</a:t>
            </a:r>
            <a:r>
              <a:rPr lang="en-US" altLang="zh-CN" sz="2800">
                <a:solidFill>
                  <a:srgbClr val="00B050"/>
                </a:solidFill>
                <a:ea typeface="宋体" panose="02010600030101010101" pitchFamily="2" charset="-122"/>
              </a:rPr>
              <a:t>HTML</a:t>
            </a:r>
            <a:r>
              <a:rPr lang="zh-CN" altLang="en-US" sz="2800">
                <a:solidFill>
                  <a:srgbClr val="00B050"/>
                </a:solidFill>
                <a:ea typeface="宋体" panose="02010600030101010101" pitchFamily="2" charset="-122"/>
              </a:rPr>
              <a:t>标记的</a:t>
            </a:r>
            <a:r>
              <a:rPr lang="en-US" altLang="zh-CN" sz="2800">
                <a:solidFill>
                  <a:srgbClr val="00B050"/>
                </a:solidFill>
                <a:ea typeface="宋体" panose="02010600030101010101" pitchFamily="2" charset="-122"/>
              </a:rPr>
              <a:t>name</a:t>
            </a:r>
            <a:r>
              <a:rPr lang="zh-CN" altLang="en-US" sz="2800">
                <a:solidFill>
                  <a:srgbClr val="00B050"/>
                </a:solidFill>
                <a:ea typeface="宋体" panose="02010600030101010101" pitchFamily="2" charset="-122"/>
              </a:rPr>
              <a:t>属性值</a:t>
            </a:r>
            <a:r>
              <a:rPr lang="zh-CN" altLang="en-US" sz="2800">
                <a:ea typeface="宋体" panose="02010600030101010101" pitchFamily="2" charset="-122"/>
              </a:rPr>
              <a:t>。</a:t>
            </a:r>
            <a:endParaRPr lang="zh-CN" altLang="en-US" sz="2400">
              <a:ea typeface="宋体" panose="02010600030101010101" pitchFamily="2" charset="-122"/>
            </a:endParaRPr>
          </a:p>
        </p:txBody>
      </p:sp>
    </p:spTree>
  </p:cSld>
  <p:clrMapOvr>
    <a:masterClrMapping/>
  </p:clrMapOvr>
  <p:transition>
    <p:randomBar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p:txBody>
          <a:bodyPr/>
          <a:lstStyle/>
          <a:p>
            <a:pPr eaLnBrk="1" hangingPunct="1"/>
            <a:r>
              <a:rPr lang="en-US" altLang="zh-CN" sz="4000" dirty="0">
                <a:solidFill>
                  <a:schemeClr val="tx1"/>
                </a:solidFill>
                <a:latin typeface="楷体_GB2312" panose="02010609030101010101" pitchFamily="49" charset="-122"/>
                <a:ea typeface="楷体_GB2312" panose="02010609030101010101" pitchFamily="49" charset="-122"/>
              </a:rPr>
              <a:t>8.8 </a:t>
            </a:r>
            <a:r>
              <a:rPr lang="zh-CN" altLang="en-US" sz="4000" dirty="0">
                <a:solidFill>
                  <a:schemeClr val="tx1"/>
                </a:solidFill>
                <a:latin typeface="楷体_GB2312" panose="02010609030101010101" pitchFamily="49" charset="-122"/>
                <a:ea typeface="楷体_GB2312" panose="02010609030101010101" pitchFamily="49" charset="-122"/>
              </a:rPr>
              <a:t>模型绑定</a:t>
            </a:r>
            <a:endParaRPr lang="en-US" altLang="zh-CN" sz="4000" dirty="0">
              <a:solidFill>
                <a:schemeClr val="tx1"/>
              </a:solidFill>
              <a:latin typeface="楷体_GB2312" panose="02010609030101010101" pitchFamily="49" charset="-122"/>
              <a:ea typeface="楷体_GB2312" panose="02010609030101010101" pitchFamily="49" charset="-122"/>
            </a:endParaRPr>
          </a:p>
        </p:txBody>
      </p:sp>
      <p:sp>
        <p:nvSpPr>
          <p:cNvPr id="97283"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7BF33A9F-CD52-4660-A918-85E7708507FC}" type="slidenum">
              <a:rPr lang="de-DE" altLang="zh-CN" dirty="0" smtClean="0">
                <a:solidFill>
                  <a:schemeClr val="tx2"/>
                </a:solidFill>
                <a:latin typeface="楷体_GB2312" panose="02010609030101010101" pitchFamily="49" charset="-122"/>
              </a:rPr>
              <a:pPr/>
              <a:t>51</a:t>
            </a:fld>
            <a:r>
              <a:rPr lang="zh-CN" altLang="de-DE" dirty="0">
                <a:solidFill>
                  <a:schemeClr val="tx2"/>
                </a:solidFill>
                <a:latin typeface="楷体_GB2312" panose="02010609030101010101" pitchFamily="49" charset="-122"/>
              </a:rPr>
              <a:t>页</a:t>
            </a:r>
          </a:p>
        </p:txBody>
      </p:sp>
      <p:sp>
        <p:nvSpPr>
          <p:cNvPr id="97284" name="矩形 2"/>
          <p:cNvSpPr>
            <a:spLocks noChangeArrowheads="1"/>
          </p:cNvSpPr>
          <p:nvPr/>
        </p:nvSpPr>
        <p:spPr bwMode="auto">
          <a:xfrm>
            <a:off x="174625" y="1427163"/>
            <a:ext cx="8969375" cy="237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b="1">
                <a:latin typeface="Times New Roman" panose="02020603050405020304" pitchFamily="18" charset="0"/>
                <a:ea typeface="宋体" panose="02010600030101010101" pitchFamily="2" charset="-122"/>
                <a:cs typeface="Times New Roman" panose="02020603050405020304" pitchFamily="18" charset="0"/>
              </a:rPr>
              <a:t>控制可被更新的</a:t>
            </a:r>
            <a:r>
              <a:rPr lang="en-US" altLang="en-US" sz="3600" b="1">
                <a:latin typeface="Times New Roman" panose="02020603050405020304" pitchFamily="18" charset="0"/>
                <a:ea typeface="宋体" panose="02010600030101010101" pitchFamily="2" charset="-122"/>
                <a:cs typeface="Times New Roman" panose="02020603050405020304" pitchFamily="18" charset="0"/>
              </a:rPr>
              <a:t>Model</a:t>
            </a:r>
            <a:r>
              <a:rPr lang="zh-CN" altLang="en-US" sz="3600" b="1">
                <a:latin typeface="Times New Roman" panose="02020603050405020304" pitchFamily="18" charset="0"/>
                <a:ea typeface="宋体" panose="02010600030101010101" pitchFamily="2" charset="-122"/>
                <a:cs typeface="Times New Roman" panose="02020603050405020304" pitchFamily="18" charset="0"/>
              </a:rPr>
              <a:t>属性：</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800">
              <a:ea typeface="宋体" panose="02010600030101010101" pitchFamily="2" charset="-122"/>
              <a:cs typeface="Times New Roman" panose="02020603050405020304" pitchFamily="18" charset="0"/>
            </a:endParaRPr>
          </a:p>
          <a:p>
            <a:r>
              <a:rPr lang="en-US" altLang="zh-CN" sz="2800">
                <a:ea typeface="宋体" panose="02010600030101010101" pitchFamily="2" charset="-122"/>
                <a:cs typeface="Times New Roman" panose="02020603050405020304" pitchFamily="18" charset="0"/>
              </a:rPr>
              <a:t>       </a:t>
            </a:r>
            <a:r>
              <a:rPr lang="zh-CN" altLang="en-US" sz="2800">
                <a:ea typeface="宋体" panose="02010600030101010101" pitchFamily="2" charset="-122"/>
                <a:cs typeface="Times New Roman" panose="02020603050405020304" pitchFamily="18" charset="0"/>
              </a:rPr>
              <a:t>复杂模型绑定过程中，可能需要限制</a:t>
            </a:r>
            <a:r>
              <a:rPr lang="en-US" altLang="zh-CN" sz="2800">
                <a:ea typeface="宋体" panose="02010600030101010101" pitchFamily="2" charset="-122"/>
                <a:cs typeface="Times New Roman" panose="02020603050405020304" pitchFamily="18" charset="0"/>
              </a:rPr>
              <a:t>Model</a:t>
            </a:r>
            <a:r>
              <a:rPr lang="zh-CN" altLang="en-US" sz="2800">
                <a:ea typeface="宋体" panose="02010600030101010101" pitchFamily="2" charset="-122"/>
                <a:cs typeface="Times New Roman" panose="02020603050405020304" pitchFamily="18" charset="0"/>
              </a:rPr>
              <a:t>中只有部分属性能被自动绑定数据，此时需要使用</a:t>
            </a:r>
            <a:r>
              <a:rPr lang="en-US" altLang="zh-CN" sz="2800">
                <a:ea typeface="宋体" panose="02010600030101010101" pitchFamily="2" charset="-122"/>
                <a:cs typeface="Times New Roman" panose="02020603050405020304" pitchFamily="18" charset="0"/>
              </a:rPr>
              <a:t>Bind</a:t>
            </a:r>
            <a:r>
              <a:rPr lang="zh-CN" altLang="en-US" sz="2800">
                <a:ea typeface="宋体" panose="02010600030101010101" pitchFamily="2" charset="-122"/>
                <a:cs typeface="Times New Roman" panose="02020603050405020304" pitchFamily="18" charset="0"/>
              </a:rPr>
              <a:t>属性来实现。</a:t>
            </a:r>
            <a:endParaRPr lang="en-US" altLang="zh-CN" sz="2800">
              <a:ea typeface="宋体" panose="02010600030101010101" pitchFamily="2" charset="-122"/>
              <a:cs typeface="Times New Roman" panose="02020603050405020304" pitchFamily="18" charset="0"/>
            </a:endParaRPr>
          </a:p>
        </p:txBody>
      </p:sp>
    </p:spTree>
  </p:cSld>
  <p:clrMapOvr>
    <a:masterClrMapping/>
  </p:clrMapOvr>
  <p:transition>
    <p:randomBar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p:txBody>
          <a:bodyPr/>
          <a:lstStyle/>
          <a:p>
            <a:pPr eaLnBrk="1" hangingPunct="1"/>
            <a:r>
              <a:rPr lang="en-US" altLang="zh-CN" sz="4000" dirty="0">
                <a:solidFill>
                  <a:schemeClr val="tx1"/>
                </a:solidFill>
                <a:latin typeface="楷体_GB2312" panose="02010609030101010101" pitchFamily="49" charset="-122"/>
                <a:ea typeface="楷体_GB2312" panose="02010609030101010101" pitchFamily="49" charset="-122"/>
              </a:rPr>
              <a:t>8.8 </a:t>
            </a:r>
            <a:r>
              <a:rPr lang="zh-CN" altLang="en-US" sz="4000" dirty="0">
                <a:solidFill>
                  <a:schemeClr val="tx1"/>
                </a:solidFill>
                <a:latin typeface="楷体_GB2312" panose="02010609030101010101" pitchFamily="49" charset="-122"/>
                <a:ea typeface="楷体_GB2312" panose="02010609030101010101" pitchFamily="49" charset="-122"/>
              </a:rPr>
              <a:t>模型绑定</a:t>
            </a:r>
            <a:endParaRPr lang="en-US" altLang="zh-CN" sz="4000" dirty="0">
              <a:solidFill>
                <a:schemeClr val="tx1"/>
              </a:solidFill>
              <a:latin typeface="楷体_GB2312" panose="02010609030101010101" pitchFamily="49" charset="-122"/>
              <a:ea typeface="楷体_GB2312" panose="02010609030101010101" pitchFamily="49" charset="-122"/>
            </a:endParaRPr>
          </a:p>
        </p:txBody>
      </p:sp>
      <p:sp>
        <p:nvSpPr>
          <p:cNvPr id="98307"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A0B14431-5282-4C52-A53E-620FDA4A988B}" type="slidenum">
              <a:rPr lang="de-DE" altLang="zh-CN" dirty="0" smtClean="0">
                <a:solidFill>
                  <a:schemeClr val="tx2"/>
                </a:solidFill>
                <a:latin typeface="楷体_GB2312" panose="02010609030101010101" pitchFamily="49" charset="-122"/>
              </a:rPr>
              <a:pPr/>
              <a:t>52</a:t>
            </a:fld>
            <a:r>
              <a:rPr lang="zh-CN" altLang="de-DE" dirty="0">
                <a:solidFill>
                  <a:schemeClr val="tx2"/>
                </a:solidFill>
                <a:latin typeface="楷体_GB2312" panose="02010609030101010101" pitchFamily="49" charset="-122"/>
              </a:rPr>
              <a:t>页</a:t>
            </a:r>
          </a:p>
        </p:txBody>
      </p:sp>
      <p:sp>
        <p:nvSpPr>
          <p:cNvPr id="98308" name="矩形 2"/>
          <p:cNvSpPr>
            <a:spLocks noChangeArrowheads="1"/>
          </p:cNvSpPr>
          <p:nvPr/>
        </p:nvSpPr>
        <p:spPr bwMode="auto">
          <a:xfrm>
            <a:off x="174625" y="1427163"/>
            <a:ext cx="896937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b="1">
                <a:latin typeface="Times New Roman" panose="02020603050405020304" pitchFamily="18" charset="0"/>
                <a:ea typeface="宋体" panose="02010600030101010101" pitchFamily="2" charset="-122"/>
                <a:cs typeface="Times New Roman" panose="02020603050405020304" pitchFamily="18" charset="0"/>
              </a:rPr>
              <a:t>控制可被更新的</a:t>
            </a:r>
            <a:r>
              <a:rPr lang="en-US" altLang="en-US" sz="3600" b="1">
                <a:latin typeface="Times New Roman" panose="02020603050405020304" pitchFamily="18" charset="0"/>
                <a:ea typeface="宋体" panose="02010600030101010101" pitchFamily="2" charset="-122"/>
                <a:cs typeface="Times New Roman" panose="02020603050405020304" pitchFamily="18" charset="0"/>
              </a:rPr>
              <a:t>Model</a:t>
            </a:r>
            <a:r>
              <a:rPr lang="zh-CN" altLang="en-US" sz="3600" b="1">
                <a:latin typeface="Times New Roman" panose="02020603050405020304" pitchFamily="18" charset="0"/>
                <a:ea typeface="宋体" panose="02010600030101010101" pitchFamily="2" charset="-122"/>
                <a:cs typeface="Times New Roman" panose="02020603050405020304" pitchFamily="18" charset="0"/>
              </a:rPr>
              <a:t>属性：</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a:ea typeface="宋体" panose="02010600030101010101" pitchFamily="2" charset="-122"/>
                <a:cs typeface="Times New Roman" panose="02020603050405020304" pitchFamily="18" charset="0"/>
              </a:rPr>
              <a:t>[HttpPost]</a:t>
            </a:r>
            <a:endParaRPr lang="zh-CN" altLang="en-US" sz="2800">
              <a:ea typeface="宋体" panose="02010600030101010101" pitchFamily="2" charset="-122"/>
              <a:cs typeface="Times New Roman" panose="02020603050405020304" pitchFamily="18" charset="0"/>
            </a:endParaRPr>
          </a:p>
          <a:p>
            <a:r>
              <a:rPr lang="en-US" altLang="zh-CN" sz="2800">
                <a:ea typeface="宋体" panose="02010600030101010101" pitchFamily="2" charset="-122"/>
                <a:cs typeface="Times New Roman" panose="02020603050405020304" pitchFamily="18" charset="0"/>
              </a:rPr>
              <a:t>public ActionResult AnotherCreate(</a:t>
            </a:r>
            <a:r>
              <a:rPr lang="en-US" altLang="zh-CN" sz="2800">
                <a:solidFill>
                  <a:srgbClr val="00B050"/>
                </a:solidFill>
                <a:ea typeface="宋体" panose="02010600030101010101" pitchFamily="2" charset="-122"/>
                <a:cs typeface="Times New Roman" panose="02020603050405020304" pitchFamily="18" charset="0"/>
              </a:rPr>
              <a:t>[Bind(Exclude="Description")]</a:t>
            </a:r>
            <a:r>
              <a:rPr lang="en-US" altLang="zh-CN" sz="2800">
                <a:ea typeface="宋体" panose="02010600030101010101" pitchFamily="2" charset="-122"/>
                <a:cs typeface="Times New Roman" panose="02020603050405020304" pitchFamily="18" charset="0"/>
              </a:rPr>
              <a:t>Genre genre)</a:t>
            </a:r>
            <a:endParaRPr lang="zh-CN" altLang="en-US" sz="2800">
              <a:ea typeface="宋体" panose="02010600030101010101" pitchFamily="2" charset="-122"/>
              <a:cs typeface="Times New Roman" panose="02020603050405020304" pitchFamily="18" charset="0"/>
            </a:endParaRPr>
          </a:p>
          <a:p>
            <a:r>
              <a:rPr lang="en-US" altLang="zh-CN" sz="2800">
                <a:ea typeface="宋体" panose="02010600030101010101" pitchFamily="2" charset="-122"/>
                <a:cs typeface="Times New Roman" panose="02020603050405020304" pitchFamily="18" charset="0"/>
              </a:rPr>
              <a:t>{</a:t>
            </a:r>
            <a:endParaRPr lang="zh-CN" altLang="en-US" sz="2800">
              <a:ea typeface="宋体" panose="02010600030101010101" pitchFamily="2" charset="-122"/>
              <a:cs typeface="Times New Roman" panose="02020603050405020304" pitchFamily="18" charset="0"/>
            </a:endParaRPr>
          </a:p>
          <a:p>
            <a:r>
              <a:rPr lang="en-US" altLang="zh-CN" sz="2800">
                <a:ea typeface="宋体" panose="02010600030101010101" pitchFamily="2" charset="-122"/>
                <a:cs typeface="Times New Roman" panose="02020603050405020304" pitchFamily="18" charset="0"/>
              </a:rPr>
              <a:t>	db.Genre.AddObject(genre);</a:t>
            </a:r>
            <a:endParaRPr lang="zh-CN" altLang="en-US" sz="2800">
              <a:ea typeface="宋体" panose="02010600030101010101" pitchFamily="2" charset="-122"/>
              <a:cs typeface="Times New Roman" panose="02020603050405020304" pitchFamily="18" charset="0"/>
            </a:endParaRPr>
          </a:p>
          <a:p>
            <a:r>
              <a:rPr lang="en-US" altLang="zh-CN" sz="2800">
                <a:ea typeface="宋体" panose="02010600030101010101" pitchFamily="2" charset="-122"/>
                <a:cs typeface="Times New Roman" panose="02020603050405020304" pitchFamily="18" charset="0"/>
              </a:rPr>
              <a:t>	db.SaveChanges();</a:t>
            </a:r>
            <a:endParaRPr lang="zh-CN" altLang="en-US" sz="2800">
              <a:ea typeface="宋体" panose="02010600030101010101" pitchFamily="2" charset="-122"/>
              <a:cs typeface="Times New Roman" panose="02020603050405020304" pitchFamily="18" charset="0"/>
            </a:endParaRPr>
          </a:p>
          <a:p>
            <a:r>
              <a:rPr lang="en-US" altLang="zh-CN" sz="2800">
                <a:ea typeface="宋体" panose="02010600030101010101" pitchFamily="2" charset="-122"/>
                <a:cs typeface="Times New Roman" panose="02020603050405020304" pitchFamily="18" charset="0"/>
              </a:rPr>
              <a:t>	return RedirectToAction("Index");</a:t>
            </a:r>
            <a:endParaRPr lang="zh-CN" altLang="en-US" sz="2800">
              <a:ea typeface="宋体" panose="02010600030101010101" pitchFamily="2" charset="-122"/>
              <a:cs typeface="Times New Roman" panose="02020603050405020304" pitchFamily="18" charset="0"/>
            </a:endParaRPr>
          </a:p>
          <a:p>
            <a:r>
              <a:rPr lang="en-US" altLang="zh-CN" sz="2800">
                <a:ea typeface="宋体" panose="02010600030101010101" pitchFamily="2" charset="-122"/>
                <a:cs typeface="Times New Roman" panose="02020603050405020304" pitchFamily="18" charset="0"/>
              </a:rPr>
              <a:t>}</a:t>
            </a:r>
            <a:endParaRPr lang="zh-CN" altLang="en-US" sz="2400">
              <a:ea typeface="宋体" panose="02010600030101010101" pitchFamily="2" charset="-122"/>
              <a:cs typeface="Times New Roman" panose="02020603050405020304" pitchFamily="18" charset="0"/>
            </a:endParaRPr>
          </a:p>
        </p:txBody>
      </p:sp>
      <p:sp>
        <p:nvSpPr>
          <p:cNvPr id="7" name="圆角矩形标注 6"/>
          <p:cNvSpPr/>
          <p:nvPr/>
        </p:nvSpPr>
        <p:spPr bwMode="auto">
          <a:xfrm>
            <a:off x="5854700" y="1855788"/>
            <a:ext cx="3289300" cy="715962"/>
          </a:xfrm>
          <a:prstGeom prst="wedgeRoundRectCallout">
            <a:avLst>
              <a:gd name="adj1" fmla="val -95763"/>
              <a:gd name="adj2" fmla="val 106168"/>
              <a:gd name="adj3" fmla="val 16667"/>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nchor="ctr">
            <a:spAutoFit/>
          </a:bodyPr>
          <a:lstStyle/>
          <a:p>
            <a:r>
              <a:rPr lang="zh-CN" altLang="en-US">
                <a:ea typeface="宋体" panose="02010600030101010101" pitchFamily="2" charset="-122"/>
              </a:rPr>
              <a:t>限制</a:t>
            </a:r>
            <a:r>
              <a:rPr lang="en-US" altLang="zh-CN">
                <a:ea typeface="宋体" panose="02010600030101010101" pitchFamily="2" charset="-122"/>
              </a:rPr>
              <a:t>Description</a:t>
            </a:r>
            <a:r>
              <a:rPr lang="zh-CN" altLang="en-US">
                <a:ea typeface="宋体" panose="02010600030101010101" pitchFamily="2" charset="-122"/>
              </a:rPr>
              <a:t>属性值不会自动绑定数据</a:t>
            </a:r>
          </a:p>
        </p:txBody>
      </p:sp>
      <p:sp>
        <p:nvSpPr>
          <p:cNvPr id="8" name="矩形 2"/>
          <p:cNvSpPr>
            <a:spLocks noChangeArrowheads="1"/>
          </p:cNvSpPr>
          <p:nvPr/>
        </p:nvSpPr>
        <p:spPr bwMode="auto">
          <a:xfrm>
            <a:off x="0" y="3317875"/>
            <a:ext cx="9144000" cy="3540125"/>
          </a:xfrm>
          <a:prstGeom prst="rect">
            <a:avLst/>
          </a:prstGeom>
          <a:solidFill>
            <a:schemeClr val="bg1">
              <a:lumMod val="85000"/>
            </a:schemeClr>
          </a:solidFill>
          <a:ln w="9525">
            <a:noFill/>
            <a:miter lim="800000"/>
          </a:ln>
        </p:spPr>
        <p:txBody>
          <a:bodyPr>
            <a:spAutoFit/>
          </a:bodyPr>
          <a:lstStyle/>
          <a:p>
            <a:r>
              <a:rPr lang="en-US" altLang="zh-CN" sz="2800">
                <a:solidFill>
                  <a:srgbClr val="C00000"/>
                </a:solidFill>
                <a:ea typeface="宋体" panose="02010600030101010101" pitchFamily="2" charset="-122"/>
              </a:rPr>
              <a:t>Exclude</a:t>
            </a:r>
            <a:r>
              <a:rPr lang="zh-CN" altLang="en-US" sz="2800">
                <a:ea typeface="宋体" panose="02010600030101010101" pitchFamily="2" charset="-122"/>
              </a:rPr>
              <a:t>属性值指定的是被限制进行数据绑定的属性名称列表，需要限制多个属性时，属性名称之间通过</a:t>
            </a:r>
            <a:r>
              <a:rPr lang="zh-CN" altLang="en-US" sz="2800">
                <a:solidFill>
                  <a:srgbClr val="C00000"/>
                </a:solidFill>
                <a:ea typeface="宋体" panose="02010600030101010101" pitchFamily="2" charset="-122"/>
              </a:rPr>
              <a:t>英文逗号</a:t>
            </a:r>
            <a:r>
              <a:rPr lang="zh-CN" altLang="en-US" sz="2800">
                <a:ea typeface="宋体" panose="02010600030101010101" pitchFamily="2" charset="-122"/>
              </a:rPr>
              <a:t>分隔开。</a:t>
            </a:r>
          </a:p>
          <a:p>
            <a:r>
              <a:rPr lang="zh-CN" altLang="en-US" sz="2800">
                <a:ea typeface="宋体" panose="02010600030101010101" pitchFamily="2" charset="-122"/>
              </a:rPr>
              <a:t>代码执行后，被添加到系统的新的音乐流派，不论用户是否在界面中输入了流派的说明内容，</a:t>
            </a:r>
            <a:r>
              <a:rPr lang="zh-CN" altLang="en-US" sz="2800">
                <a:solidFill>
                  <a:srgbClr val="00B050"/>
                </a:solidFill>
                <a:ea typeface="宋体" panose="02010600030101010101" pitchFamily="2" charset="-122"/>
              </a:rPr>
              <a:t>所有的</a:t>
            </a:r>
            <a:r>
              <a:rPr lang="en-US" altLang="zh-CN" sz="2800">
                <a:solidFill>
                  <a:srgbClr val="00B050"/>
                </a:solidFill>
                <a:ea typeface="宋体" panose="02010600030101010101" pitchFamily="2" charset="-122"/>
              </a:rPr>
              <a:t>Description</a:t>
            </a:r>
            <a:r>
              <a:rPr lang="zh-CN" altLang="en-US" sz="2800">
                <a:solidFill>
                  <a:srgbClr val="00B050"/>
                </a:solidFill>
                <a:ea typeface="宋体" panose="02010600030101010101" pitchFamily="2" charset="-122"/>
              </a:rPr>
              <a:t>属性值都为空</a:t>
            </a:r>
            <a:r>
              <a:rPr lang="zh-CN" altLang="en-US" sz="2800">
                <a:ea typeface="宋体" panose="02010600030101010101" pitchFamily="2" charset="-122"/>
              </a:rPr>
              <a:t>。</a:t>
            </a:r>
            <a:endParaRPr lang="en-US" altLang="zh-CN" sz="2800">
              <a:ea typeface="宋体" panose="02010600030101010101" pitchFamily="2" charset="-122"/>
            </a:endParaRPr>
          </a:p>
          <a:p>
            <a:r>
              <a:rPr lang="zh-CN" altLang="en-US" sz="2800">
                <a:ea typeface="宋体" panose="02010600030101010101" pitchFamily="2" charset="-122"/>
              </a:rPr>
              <a:t>相样的方法，把</a:t>
            </a:r>
            <a:r>
              <a:rPr lang="en-US" altLang="zh-CN" sz="2800">
                <a:ea typeface="宋体" panose="02010600030101010101" pitchFamily="2" charset="-122"/>
              </a:rPr>
              <a:t>Exclude</a:t>
            </a:r>
            <a:r>
              <a:rPr lang="zh-CN" altLang="en-US" sz="2800">
                <a:ea typeface="宋体" panose="02010600030101010101" pitchFamily="2" charset="-122"/>
              </a:rPr>
              <a:t>换成</a:t>
            </a:r>
            <a:r>
              <a:rPr lang="en-US" altLang="zh-CN" sz="2800">
                <a:solidFill>
                  <a:srgbClr val="00B050"/>
                </a:solidFill>
                <a:ea typeface="宋体" panose="02010600030101010101" pitchFamily="2" charset="-122"/>
              </a:rPr>
              <a:t>Include</a:t>
            </a:r>
            <a:r>
              <a:rPr lang="zh-CN" altLang="en-US" sz="2800">
                <a:ea typeface="宋体" panose="02010600030101010101" pitchFamily="2" charset="-122"/>
              </a:rPr>
              <a:t>则可以用于指定</a:t>
            </a:r>
            <a:r>
              <a:rPr lang="zh-CN" altLang="en-US" sz="2800">
                <a:solidFill>
                  <a:srgbClr val="00B050"/>
                </a:solidFill>
                <a:ea typeface="宋体" panose="02010600030101010101" pitchFamily="2" charset="-122"/>
              </a:rPr>
              <a:t>只有</a:t>
            </a:r>
            <a:r>
              <a:rPr lang="en-US" altLang="zh-CN" sz="2800">
                <a:solidFill>
                  <a:srgbClr val="00B050"/>
                </a:solidFill>
                <a:ea typeface="宋体" panose="02010600030101010101" pitchFamily="2" charset="-122"/>
              </a:rPr>
              <a:t>Model</a:t>
            </a:r>
            <a:r>
              <a:rPr lang="zh-CN" altLang="en-US" sz="2800">
                <a:solidFill>
                  <a:srgbClr val="00B050"/>
                </a:solidFill>
                <a:ea typeface="宋体" panose="02010600030101010101" pitchFamily="2" charset="-122"/>
              </a:rPr>
              <a:t>的哪些属性被绑定数据。</a:t>
            </a:r>
          </a:p>
        </p:txBody>
      </p:sp>
      <p:sp>
        <p:nvSpPr>
          <p:cNvPr id="9" name="矩形 2"/>
          <p:cNvSpPr>
            <a:spLocks noChangeArrowheads="1"/>
          </p:cNvSpPr>
          <p:nvPr/>
        </p:nvSpPr>
        <p:spPr bwMode="auto">
          <a:xfrm>
            <a:off x="2416175" y="496888"/>
            <a:ext cx="6727825" cy="3970337"/>
          </a:xfrm>
          <a:prstGeom prst="rect">
            <a:avLst/>
          </a:prstGeom>
          <a:solidFill>
            <a:schemeClr val="bg1">
              <a:lumMod val="65000"/>
            </a:schemeClr>
          </a:solidFill>
          <a:ln w="9525">
            <a:noFill/>
            <a:miter lim="800000"/>
          </a:ln>
        </p:spPr>
        <p:txBody>
          <a:bodyPr>
            <a:spAutoFit/>
          </a:bodyPr>
          <a:lstStyle/>
          <a:p>
            <a:r>
              <a:rPr lang="en-US" altLang="zh-CN" sz="2800">
                <a:ea typeface="宋体" panose="02010600030101010101" pitchFamily="2" charset="-122"/>
              </a:rPr>
              <a:t>[HttpPost]</a:t>
            </a:r>
            <a:endParaRPr lang="zh-CN" altLang="en-US" sz="2800">
              <a:ea typeface="宋体" panose="02010600030101010101" pitchFamily="2" charset="-122"/>
            </a:endParaRPr>
          </a:p>
          <a:p>
            <a:r>
              <a:rPr lang="en-US" altLang="zh-CN" sz="2800">
                <a:ea typeface="宋体" panose="02010600030101010101" pitchFamily="2" charset="-122"/>
              </a:rPr>
              <a:t>public ActionResult AnotherCreate([Bind(</a:t>
            </a:r>
            <a:r>
              <a:rPr lang="en-US" altLang="zh-CN" sz="2800">
                <a:solidFill>
                  <a:srgbClr val="00B050"/>
                </a:solidFill>
                <a:ea typeface="宋体" panose="02010600030101010101" pitchFamily="2" charset="-122"/>
              </a:rPr>
              <a:t>Include</a:t>
            </a:r>
            <a:r>
              <a:rPr lang="en-US" altLang="zh-CN" sz="2800">
                <a:ea typeface="宋体" panose="02010600030101010101" pitchFamily="2" charset="-122"/>
              </a:rPr>
              <a:t>="Name")]Genre genre)</a:t>
            </a:r>
            <a:endParaRPr lang="zh-CN" altLang="en-US" sz="2800">
              <a:ea typeface="宋体" panose="02010600030101010101" pitchFamily="2" charset="-122"/>
            </a:endParaRPr>
          </a:p>
          <a:p>
            <a:r>
              <a:rPr lang="en-US" altLang="zh-CN" sz="2800">
                <a:ea typeface="宋体" panose="02010600030101010101" pitchFamily="2" charset="-122"/>
              </a:rPr>
              <a:t>{</a:t>
            </a:r>
            <a:endParaRPr lang="zh-CN" altLang="en-US" sz="2800">
              <a:ea typeface="宋体" panose="02010600030101010101" pitchFamily="2" charset="-122"/>
            </a:endParaRPr>
          </a:p>
          <a:p>
            <a:r>
              <a:rPr lang="en-US" altLang="zh-CN" sz="2800">
                <a:ea typeface="宋体" panose="02010600030101010101" pitchFamily="2" charset="-122"/>
              </a:rPr>
              <a:t>	db.Genre.AddObject(genre);</a:t>
            </a:r>
            <a:endParaRPr lang="zh-CN" altLang="en-US" sz="2800">
              <a:ea typeface="宋体" panose="02010600030101010101" pitchFamily="2" charset="-122"/>
            </a:endParaRPr>
          </a:p>
          <a:p>
            <a:r>
              <a:rPr lang="en-US" altLang="zh-CN" sz="2800">
                <a:ea typeface="宋体" panose="02010600030101010101" pitchFamily="2" charset="-122"/>
              </a:rPr>
              <a:t>	db.SaveChanges();</a:t>
            </a:r>
            <a:endParaRPr lang="zh-CN" altLang="en-US" sz="2800">
              <a:ea typeface="宋体" panose="02010600030101010101" pitchFamily="2" charset="-122"/>
            </a:endParaRPr>
          </a:p>
          <a:p>
            <a:r>
              <a:rPr lang="en-US" altLang="zh-CN" sz="2800">
                <a:ea typeface="宋体" panose="02010600030101010101" pitchFamily="2" charset="-122"/>
              </a:rPr>
              <a:t>	return RedirectToAction("Index");</a:t>
            </a:r>
            <a:endParaRPr lang="zh-CN" altLang="en-US" sz="2800">
              <a:ea typeface="宋体" panose="02010600030101010101" pitchFamily="2" charset="-122"/>
            </a:endParaRPr>
          </a:p>
          <a:p>
            <a:r>
              <a:rPr lang="en-US" altLang="zh-CN" sz="2800">
                <a:ea typeface="宋体" panose="02010600030101010101" pitchFamily="2" charset="-122"/>
              </a:rPr>
              <a:t>}</a:t>
            </a:r>
            <a:endParaRPr lang="en-US" altLang="zh-CN" sz="2800">
              <a:solidFill>
                <a:srgbClr val="00B050"/>
              </a:solidFill>
              <a:ea typeface="宋体" panose="02010600030101010101" pitchFamily="2" charset="-122"/>
              <a:cs typeface="Times New Roman" panose="02020603050405020304" pitchFamily="18" charset="0"/>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p:cNvSpPr>
            <a:spLocks noGrp="1"/>
          </p:cNvSpPr>
          <p:nvPr>
            <p:ph type="title"/>
          </p:nvPr>
        </p:nvSpPr>
        <p:spPr/>
        <p:txBody>
          <a:bodyPr/>
          <a:lstStyle/>
          <a:p>
            <a:pPr eaLnBrk="1" hangingPunct="1"/>
            <a:r>
              <a:rPr lang="en-US" altLang="zh-CN" sz="4000" dirty="0">
                <a:solidFill>
                  <a:schemeClr val="tx1"/>
                </a:solidFill>
                <a:latin typeface="楷体_GB2312" panose="02010609030101010101" pitchFamily="49" charset="-122"/>
                <a:ea typeface="楷体_GB2312" panose="02010609030101010101" pitchFamily="49" charset="-122"/>
              </a:rPr>
              <a:t>8.8 </a:t>
            </a:r>
            <a:r>
              <a:rPr lang="zh-CN" altLang="en-US" sz="4000" dirty="0">
                <a:solidFill>
                  <a:schemeClr val="tx1"/>
                </a:solidFill>
                <a:latin typeface="楷体_GB2312" panose="02010609030101010101" pitchFamily="49" charset="-122"/>
                <a:ea typeface="楷体_GB2312" panose="02010609030101010101" pitchFamily="49" charset="-122"/>
              </a:rPr>
              <a:t>模型绑定</a:t>
            </a:r>
            <a:endParaRPr lang="en-US" altLang="zh-CN" sz="4000" dirty="0">
              <a:solidFill>
                <a:schemeClr val="tx1"/>
              </a:solidFill>
              <a:latin typeface="楷体_GB2312" panose="02010609030101010101" pitchFamily="49" charset="-122"/>
              <a:ea typeface="楷体_GB2312" panose="02010609030101010101" pitchFamily="49" charset="-122"/>
            </a:endParaRPr>
          </a:p>
        </p:txBody>
      </p:sp>
      <p:sp>
        <p:nvSpPr>
          <p:cNvPr id="99331"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8978A722-0826-4673-8F5E-E87379BDEDF2}" type="slidenum">
              <a:rPr lang="de-DE" altLang="zh-CN" dirty="0" smtClean="0">
                <a:solidFill>
                  <a:schemeClr val="tx2"/>
                </a:solidFill>
                <a:latin typeface="楷体_GB2312" panose="02010609030101010101" pitchFamily="49" charset="-122"/>
              </a:rPr>
              <a:pPr/>
              <a:t>53</a:t>
            </a:fld>
            <a:r>
              <a:rPr lang="zh-CN" altLang="de-DE" dirty="0">
                <a:solidFill>
                  <a:schemeClr val="tx2"/>
                </a:solidFill>
                <a:latin typeface="楷体_GB2312" panose="02010609030101010101" pitchFamily="49" charset="-122"/>
              </a:rPr>
              <a:t>页</a:t>
            </a:r>
          </a:p>
        </p:txBody>
      </p:sp>
      <p:sp>
        <p:nvSpPr>
          <p:cNvPr id="99332" name="矩形 2"/>
          <p:cNvSpPr>
            <a:spLocks noChangeArrowheads="1"/>
          </p:cNvSpPr>
          <p:nvPr/>
        </p:nvSpPr>
        <p:spPr bwMode="auto">
          <a:xfrm>
            <a:off x="174625" y="1427163"/>
            <a:ext cx="8969375" cy="495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b="1">
                <a:latin typeface="Times New Roman" panose="02020603050405020304" pitchFamily="18" charset="0"/>
                <a:ea typeface="宋体" panose="02010600030101010101" pitchFamily="2" charset="-122"/>
                <a:cs typeface="Times New Roman" panose="02020603050405020304" pitchFamily="18" charset="0"/>
              </a:rPr>
              <a:t>控制可被更新的</a:t>
            </a:r>
            <a:r>
              <a:rPr lang="en-US" altLang="en-US" sz="3600" b="1">
                <a:latin typeface="Times New Roman" panose="02020603050405020304" pitchFamily="18" charset="0"/>
                <a:ea typeface="宋体" panose="02010600030101010101" pitchFamily="2" charset="-122"/>
                <a:cs typeface="Times New Roman" panose="02020603050405020304" pitchFamily="18" charset="0"/>
              </a:rPr>
              <a:t>Model</a:t>
            </a:r>
            <a:r>
              <a:rPr lang="zh-CN" altLang="en-US" sz="3600" b="1">
                <a:latin typeface="Times New Roman" panose="02020603050405020304" pitchFamily="18" charset="0"/>
                <a:ea typeface="宋体" panose="02010600030101010101" pitchFamily="2" charset="-122"/>
                <a:cs typeface="Times New Roman" panose="02020603050405020304" pitchFamily="18" charset="0"/>
              </a:rPr>
              <a:t>属性：</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800">
                <a:ea typeface="宋体" panose="02010600030101010101" pitchFamily="2" charset="-122"/>
                <a:cs typeface="Times New Roman" panose="02020603050405020304" pitchFamily="18" charset="0"/>
              </a:rPr>
              <a:t>对于</a:t>
            </a:r>
            <a:r>
              <a:rPr lang="zh-CN" altLang="en-US" sz="2800">
                <a:solidFill>
                  <a:srgbClr val="C00000"/>
                </a:solidFill>
                <a:ea typeface="宋体" panose="02010600030101010101" pitchFamily="2" charset="-122"/>
                <a:cs typeface="Times New Roman" panose="02020603050405020304" pitchFamily="18" charset="0"/>
              </a:rPr>
              <a:t>多处</a:t>
            </a:r>
            <a:r>
              <a:rPr lang="zh-CN" altLang="en-US" sz="2800">
                <a:ea typeface="宋体" panose="02010600030101010101" pitchFamily="2" charset="-122"/>
                <a:cs typeface="Times New Roman" panose="02020603050405020304" pitchFamily="18" charset="0"/>
              </a:rPr>
              <a:t>需要进行数据绑定而且绑定规则都相同的</a:t>
            </a:r>
            <a:r>
              <a:rPr lang="en-US" altLang="zh-CN" sz="2800">
                <a:ea typeface="宋体" panose="02010600030101010101" pitchFamily="2" charset="-122"/>
                <a:cs typeface="Times New Roman" panose="02020603050405020304" pitchFamily="18" charset="0"/>
              </a:rPr>
              <a:t>Model</a:t>
            </a:r>
            <a:r>
              <a:rPr lang="zh-CN" altLang="en-US" sz="2800">
                <a:ea typeface="宋体" panose="02010600030101010101" pitchFamily="2" charset="-122"/>
                <a:cs typeface="Times New Roman" panose="02020603050405020304" pitchFamily="18" charset="0"/>
              </a:rPr>
              <a:t>，则可以直接在</a:t>
            </a:r>
            <a:r>
              <a:rPr lang="en-US" altLang="zh-CN" sz="2800">
                <a:ea typeface="宋体" panose="02010600030101010101" pitchFamily="2" charset="-122"/>
                <a:cs typeface="Times New Roman" panose="02020603050405020304" pitchFamily="18" charset="0"/>
              </a:rPr>
              <a:t>Model</a:t>
            </a:r>
            <a:r>
              <a:rPr lang="zh-CN" altLang="en-US" sz="2800">
                <a:ea typeface="宋体" panose="02010600030101010101" pitchFamily="2" charset="-122"/>
                <a:cs typeface="Times New Roman" panose="02020603050405020304" pitchFamily="18" charset="0"/>
              </a:rPr>
              <a:t>的定义中添加相应的绑定规则，如此则</a:t>
            </a:r>
            <a:r>
              <a:rPr lang="zh-CN" altLang="en-US" sz="2800">
                <a:solidFill>
                  <a:srgbClr val="C00000"/>
                </a:solidFill>
                <a:ea typeface="宋体" panose="02010600030101010101" pitchFamily="2" charset="-122"/>
                <a:cs typeface="Times New Roman" panose="02020603050405020304" pitchFamily="18" charset="0"/>
              </a:rPr>
              <a:t>整个项目</a:t>
            </a:r>
            <a:r>
              <a:rPr lang="zh-CN" altLang="en-US" sz="2800">
                <a:ea typeface="宋体" panose="02010600030101010101" pitchFamily="2" charset="-122"/>
                <a:cs typeface="Times New Roman" panose="02020603050405020304" pitchFamily="18" charset="0"/>
              </a:rPr>
              <a:t>的</a:t>
            </a:r>
            <a:r>
              <a:rPr lang="en-US" altLang="zh-CN" sz="2800">
                <a:ea typeface="宋体" panose="02010600030101010101" pitchFamily="2" charset="-122"/>
                <a:cs typeface="Times New Roman" panose="02020603050405020304" pitchFamily="18" charset="0"/>
              </a:rPr>
              <a:t>Model</a:t>
            </a:r>
            <a:r>
              <a:rPr lang="zh-CN" altLang="en-US" sz="2800">
                <a:ea typeface="宋体" panose="02010600030101010101" pitchFamily="2" charset="-122"/>
                <a:cs typeface="Times New Roman" panose="02020603050405020304" pitchFamily="18" charset="0"/>
              </a:rPr>
              <a:t>都不需要再进行额外的绑定限制声明了，代码如下所示。</a:t>
            </a:r>
          </a:p>
          <a:p>
            <a:r>
              <a:rPr lang="en-US" altLang="zh-CN" sz="2800">
                <a:solidFill>
                  <a:srgbClr val="00B050"/>
                </a:solidFill>
                <a:ea typeface="宋体" panose="02010600030101010101" pitchFamily="2" charset="-122"/>
                <a:cs typeface="Times New Roman" panose="02020603050405020304" pitchFamily="18" charset="0"/>
              </a:rPr>
              <a:t>[Bind(Include="Name")]</a:t>
            </a:r>
            <a:endParaRPr lang="zh-CN" altLang="en-US" sz="2800">
              <a:solidFill>
                <a:srgbClr val="00B050"/>
              </a:solidFill>
              <a:ea typeface="宋体" panose="02010600030101010101" pitchFamily="2" charset="-122"/>
              <a:cs typeface="Times New Roman" panose="02020603050405020304" pitchFamily="18" charset="0"/>
            </a:endParaRPr>
          </a:p>
          <a:p>
            <a:r>
              <a:rPr lang="en-US" altLang="zh-CN" sz="2800">
                <a:ea typeface="宋体" panose="02010600030101010101" pitchFamily="2" charset="-122"/>
                <a:cs typeface="Times New Roman" panose="02020603050405020304" pitchFamily="18" charset="0"/>
              </a:rPr>
              <a:t>public class Genre</a:t>
            </a:r>
            <a:endParaRPr lang="zh-CN" altLang="en-US" sz="2800">
              <a:ea typeface="宋体" panose="02010600030101010101" pitchFamily="2" charset="-122"/>
              <a:cs typeface="Times New Roman" panose="02020603050405020304" pitchFamily="18" charset="0"/>
            </a:endParaRPr>
          </a:p>
          <a:p>
            <a:r>
              <a:rPr lang="en-US" altLang="zh-CN" sz="2800">
                <a:ea typeface="宋体" panose="02010600030101010101" pitchFamily="2" charset="-122"/>
                <a:cs typeface="Times New Roman" panose="02020603050405020304" pitchFamily="18" charset="0"/>
              </a:rPr>
              <a:t>{</a:t>
            </a:r>
            <a:endParaRPr lang="zh-CN" altLang="en-US" sz="2800">
              <a:ea typeface="宋体" panose="02010600030101010101" pitchFamily="2" charset="-122"/>
              <a:cs typeface="Times New Roman" panose="02020603050405020304" pitchFamily="18" charset="0"/>
            </a:endParaRPr>
          </a:p>
          <a:p>
            <a:r>
              <a:rPr lang="en-US" altLang="zh-CN" sz="2800">
                <a:ea typeface="宋体" panose="02010600030101010101" pitchFamily="2" charset="-122"/>
                <a:cs typeface="Times New Roman" panose="02020603050405020304" pitchFamily="18" charset="0"/>
              </a:rPr>
              <a:t>	public string Name{get;set;}</a:t>
            </a:r>
            <a:endParaRPr lang="zh-CN" altLang="en-US" sz="2800">
              <a:ea typeface="宋体" panose="02010600030101010101" pitchFamily="2" charset="-122"/>
              <a:cs typeface="Times New Roman" panose="02020603050405020304" pitchFamily="18" charset="0"/>
            </a:endParaRPr>
          </a:p>
          <a:p>
            <a:r>
              <a:rPr lang="en-US" altLang="zh-CN" sz="2800">
                <a:ea typeface="宋体" panose="02010600030101010101" pitchFamily="2" charset="-122"/>
                <a:cs typeface="Times New Roman" panose="02020603050405020304" pitchFamily="18" charset="0"/>
              </a:rPr>
              <a:t>	public string Description{get;set;}</a:t>
            </a:r>
            <a:endParaRPr lang="zh-CN" altLang="en-US" sz="2800">
              <a:ea typeface="宋体" panose="02010600030101010101" pitchFamily="2" charset="-122"/>
              <a:cs typeface="Times New Roman" panose="02020603050405020304" pitchFamily="18" charset="0"/>
            </a:endParaRPr>
          </a:p>
          <a:p>
            <a:r>
              <a:rPr lang="en-US" altLang="zh-CN" sz="2800">
                <a:ea typeface="宋体" panose="02010600030101010101" pitchFamily="2" charset="-122"/>
                <a:cs typeface="Times New Roman" panose="02020603050405020304" pitchFamily="18" charset="0"/>
              </a:rPr>
              <a:t>}</a:t>
            </a:r>
          </a:p>
        </p:txBody>
      </p:sp>
    </p:spTree>
  </p:cSld>
  <p:clrMapOvr>
    <a:masterClrMapping/>
  </p:clrMapOvr>
  <p:transition>
    <p:randomBar dir="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765175"/>
            <a:ext cx="8229600" cy="992188"/>
          </a:xfrm>
        </p:spPr>
        <p:txBody>
          <a:bodyPr/>
          <a:lstStyle/>
          <a:p>
            <a:pPr eaLnBrk="1" hangingPunct="1"/>
            <a:r>
              <a:rPr lang="en-US" altLang="zh-CN" dirty="0"/>
              <a:t>8.9  Razor </a:t>
            </a:r>
            <a:r>
              <a:rPr lang="zh-CN" altLang="en-US" dirty="0"/>
              <a:t>语法规则</a:t>
            </a:r>
          </a:p>
        </p:txBody>
      </p:sp>
      <p:sp>
        <p:nvSpPr>
          <p:cNvPr id="8195" name="内容占位符 1"/>
          <p:cNvSpPr>
            <a:spLocks noGrp="1"/>
          </p:cNvSpPr>
          <p:nvPr>
            <p:ph idx="1"/>
          </p:nvPr>
        </p:nvSpPr>
        <p:spPr>
          <a:xfrm>
            <a:off x="457200" y="1773238"/>
            <a:ext cx="8229600" cy="4111625"/>
          </a:xfrm>
        </p:spPr>
        <p:txBody>
          <a:bodyPr/>
          <a:lstStyle/>
          <a:p>
            <a:pPr>
              <a:lnSpc>
                <a:spcPct val="125000"/>
              </a:lnSpc>
              <a:spcBef>
                <a:spcPct val="0"/>
              </a:spcBef>
              <a:spcAft>
                <a:spcPts val="1200"/>
              </a:spcAft>
            </a:pPr>
            <a:r>
              <a:rPr lang="en-US" altLang="zh-CN" sz="2200"/>
              <a:t>Razor </a:t>
            </a:r>
            <a:r>
              <a:rPr lang="zh-CN" altLang="en-US" sz="2200"/>
              <a:t>代码封装于 </a:t>
            </a:r>
            <a:r>
              <a:rPr lang="en-US" altLang="zh-CN" sz="2200"/>
              <a:t>@{ ... } </a:t>
            </a:r>
            <a:r>
              <a:rPr lang="zh-CN" altLang="en-US" sz="2200"/>
              <a:t>中</a:t>
            </a:r>
          </a:p>
          <a:p>
            <a:pPr>
              <a:lnSpc>
                <a:spcPct val="125000"/>
              </a:lnSpc>
              <a:spcBef>
                <a:spcPct val="0"/>
              </a:spcBef>
              <a:spcAft>
                <a:spcPts val="1200"/>
              </a:spcAft>
            </a:pPr>
            <a:r>
              <a:rPr lang="zh-CN" altLang="en-US" sz="2200"/>
              <a:t>行内表达式（变量和函数）以 </a:t>
            </a:r>
            <a:r>
              <a:rPr lang="en-US" altLang="zh-CN" sz="2200"/>
              <a:t>@ </a:t>
            </a:r>
            <a:r>
              <a:rPr lang="zh-CN" altLang="en-US" sz="2200"/>
              <a:t>开头</a:t>
            </a:r>
          </a:p>
          <a:p>
            <a:pPr>
              <a:lnSpc>
                <a:spcPct val="125000"/>
              </a:lnSpc>
              <a:spcBef>
                <a:spcPct val="0"/>
              </a:spcBef>
              <a:spcAft>
                <a:spcPts val="1200"/>
              </a:spcAft>
            </a:pPr>
            <a:r>
              <a:rPr lang="zh-CN" altLang="en-US" sz="2200"/>
              <a:t>代码语句以分号结尾</a:t>
            </a:r>
            <a:endParaRPr lang="en-US" altLang="zh-CN" sz="2200"/>
          </a:p>
          <a:p>
            <a:pPr>
              <a:lnSpc>
                <a:spcPct val="125000"/>
              </a:lnSpc>
              <a:spcBef>
                <a:spcPct val="0"/>
              </a:spcBef>
              <a:spcAft>
                <a:spcPts val="1200"/>
              </a:spcAft>
            </a:pPr>
            <a:r>
              <a:rPr lang="en-US" altLang="zh-CN" sz="2200"/>
              <a:t>C# </a:t>
            </a:r>
            <a:r>
              <a:rPr lang="zh-CN" altLang="en-US" sz="2200"/>
              <a:t>代码对大小写敏感</a:t>
            </a:r>
          </a:p>
          <a:p>
            <a:pPr>
              <a:lnSpc>
                <a:spcPct val="125000"/>
              </a:lnSpc>
              <a:spcBef>
                <a:spcPct val="0"/>
              </a:spcBef>
              <a:spcAft>
                <a:spcPts val="1200"/>
              </a:spcAft>
            </a:pPr>
            <a:r>
              <a:rPr lang="en-US" altLang="zh-CN" sz="2200"/>
              <a:t>C# </a:t>
            </a:r>
            <a:r>
              <a:rPr lang="zh-CN" altLang="en-US" sz="2200"/>
              <a:t>文件的扩展名是 </a:t>
            </a:r>
            <a:r>
              <a:rPr lang="en-US" altLang="zh-CN" sz="2200"/>
              <a:t>.cshtml</a:t>
            </a:r>
            <a:endParaRPr lang="zh-CN" altLang="en-US" sz="2200"/>
          </a:p>
        </p:txBody>
      </p:sp>
    </p:spTree>
  </p:cSld>
  <p:clrMapOvr>
    <a:masterClrMapping/>
  </p:clrMapOvr>
  <p:transition>
    <p:randomBar dir="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765175"/>
            <a:ext cx="8229600" cy="992188"/>
          </a:xfrm>
        </p:spPr>
        <p:txBody>
          <a:bodyPr/>
          <a:lstStyle/>
          <a:p>
            <a:pPr eaLnBrk="1" hangingPunct="1"/>
            <a:r>
              <a:rPr lang="en-US" altLang="zh-CN"/>
              <a:t>Razor</a:t>
            </a:r>
            <a:r>
              <a:rPr lang="zh-CN" altLang="en-US"/>
              <a:t>示例</a:t>
            </a:r>
          </a:p>
        </p:txBody>
      </p:sp>
      <p:sp>
        <p:nvSpPr>
          <p:cNvPr id="9219" name="内容占位符 1"/>
          <p:cNvSpPr>
            <a:spLocks noGrp="1"/>
          </p:cNvSpPr>
          <p:nvPr>
            <p:ph idx="1"/>
          </p:nvPr>
        </p:nvSpPr>
        <p:spPr>
          <a:xfrm>
            <a:off x="457200" y="1773238"/>
            <a:ext cx="8507413" cy="4111625"/>
          </a:xfrm>
        </p:spPr>
        <p:txBody>
          <a:bodyPr/>
          <a:lstStyle/>
          <a:p>
            <a:pPr>
              <a:lnSpc>
                <a:spcPct val="125000"/>
              </a:lnSpc>
              <a:spcBef>
                <a:spcPct val="0"/>
              </a:spcBef>
              <a:spcAft>
                <a:spcPts val="1200"/>
              </a:spcAft>
            </a:pPr>
            <a:r>
              <a:rPr lang="zh-CN" altLang="en-US" sz="2400"/>
              <a:t>准备工作：新建一个</a:t>
            </a:r>
            <a:r>
              <a:rPr lang="en-US" altLang="zh-CN" sz="2400"/>
              <a:t>MVC5</a:t>
            </a:r>
            <a:r>
              <a:rPr lang="zh-CN" altLang="en-US" sz="2400"/>
              <a:t>控制器（</a:t>
            </a:r>
            <a:r>
              <a:rPr lang="en-US" altLang="zh-CN" sz="2400"/>
              <a:t>TestRazorController </a:t>
            </a:r>
            <a:r>
              <a:rPr lang="zh-CN" altLang="en-US" sz="2400"/>
              <a:t>）</a:t>
            </a:r>
          </a:p>
        </p:txBody>
      </p:sp>
      <p:pic>
        <p:nvPicPr>
          <p:cNvPr id="9220" name="图片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0113" y="2492375"/>
            <a:ext cx="6926262" cy="389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Bar dir="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1"/>
          <p:cNvSpPr>
            <a:spLocks noGrp="1"/>
          </p:cNvSpPr>
          <p:nvPr>
            <p:ph idx="1"/>
          </p:nvPr>
        </p:nvSpPr>
        <p:spPr>
          <a:xfrm>
            <a:off x="457200" y="1125538"/>
            <a:ext cx="8435975" cy="4759325"/>
          </a:xfrm>
        </p:spPr>
        <p:txBody>
          <a:bodyPr/>
          <a:lstStyle/>
          <a:p>
            <a:pPr>
              <a:lnSpc>
                <a:spcPct val="125000"/>
              </a:lnSpc>
              <a:spcBef>
                <a:spcPct val="0"/>
              </a:spcBef>
              <a:spcAft>
                <a:spcPts val="1200"/>
              </a:spcAft>
            </a:pPr>
            <a:r>
              <a:rPr lang="zh-CN" altLang="en-US" sz="2400"/>
              <a:t>接着在</a:t>
            </a:r>
            <a:r>
              <a:rPr lang="en-US" altLang="zh-CN" sz="2400"/>
              <a:t>TestRazor</a:t>
            </a:r>
            <a:r>
              <a:rPr lang="zh-CN" altLang="en-US" sz="2400"/>
              <a:t>控制器中添加</a:t>
            </a:r>
            <a:r>
              <a:rPr lang="en-US" altLang="zh-CN" sz="2400"/>
              <a:t>Index</a:t>
            </a:r>
            <a:r>
              <a:rPr lang="zh-CN" altLang="en-US" sz="2400"/>
              <a:t>视图：</a:t>
            </a:r>
            <a:r>
              <a:rPr lang="en-US" altLang="zh-CN" sz="2400"/>
              <a:t>(Index.cshtml)</a:t>
            </a:r>
            <a:endParaRPr lang="zh-CN" altLang="en-US" sz="2400"/>
          </a:p>
        </p:txBody>
      </p:sp>
      <p:pic>
        <p:nvPicPr>
          <p:cNvPr id="10243" name="图片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0113" y="1916113"/>
            <a:ext cx="5715000"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Bar dir="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765175"/>
            <a:ext cx="8229600" cy="992188"/>
          </a:xfrm>
        </p:spPr>
        <p:txBody>
          <a:bodyPr/>
          <a:lstStyle/>
          <a:p>
            <a:pPr eaLnBrk="1" hangingPunct="1"/>
            <a:r>
              <a:rPr lang="en-US" altLang="zh-CN"/>
              <a:t>Razor</a:t>
            </a:r>
            <a:r>
              <a:rPr lang="zh-CN" altLang="en-US"/>
              <a:t>示例</a:t>
            </a:r>
          </a:p>
        </p:txBody>
      </p:sp>
      <p:sp>
        <p:nvSpPr>
          <p:cNvPr id="11267" name="内容占位符 1"/>
          <p:cNvSpPr>
            <a:spLocks noGrp="1"/>
          </p:cNvSpPr>
          <p:nvPr>
            <p:ph idx="1"/>
          </p:nvPr>
        </p:nvSpPr>
        <p:spPr>
          <a:xfrm>
            <a:off x="457200" y="1773238"/>
            <a:ext cx="8507413" cy="4111625"/>
          </a:xfrm>
        </p:spPr>
        <p:txBody>
          <a:bodyPr/>
          <a:lstStyle/>
          <a:p>
            <a:pPr>
              <a:lnSpc>
                <a:spcPct val="125000"/>
              </a:lnSpc>
              <a:spcBef>
                <a:spcPct val="0"/>
              </a:spcBef>
              <a:spcAft>
                <a:spcPts val="1200"/>
              </a:spcAft>
            </a:pPr>
            <a:r>
              <a:rPr lang="en-US" altLang="zh-CN" sz="2400"/>
              <a:t>Razor </a:t>
            </a:r>
            <a:r>
              <a:rPr lang="zh-CN" altLang="en-US" sz="2400"/>
              <a:t>代码封装于 </a:t>
            </a:r>
            <a:r>
              <a:rPr lang="en-US" altLang="zh-CN" sz="2400"/>
              <a:t>@{ ... } </a:t>
            </a:r>
            <a:r>
              <a:rPr lang="zh-CN" altLang="en-US" sz="2400"/>
              <a:t>中，行内表达式以 </a:t>
            </a:r>
            <a:r>
              <a:rPr lang="en-US" altLang="zh-CN" sz="2400"/>
              <a:t>@ </a:t>
            </a:r>
            <a:r>
              <a:rPr lang="zh-CN" altLang="en-US" sz="2400"/>
              <a:t>开头：</a:t>
            </a:r>
            <a:endParaRPr lang="en-US" altLang="zh-CN" sz="2400"/>
          </a:p>
          <a:p>
            <a:pPr marL="400050" lvl="1" indent="0">
              <a:lnSpc>
                <a:spcPct val="125000"/>
              </a:lnSpc>
              <a:spcBef>
                <a:spcPct val="0"/>
              </a:spcBef>
              <a:spcAft>
                <a:spcPts val="1200"/>
              </a:spcAft>
              <a:buFont typeface="Wingdings" panose="05000000000000000000" pitchFamily="2" charset="2"/>
              <a:buNone/>
            </a:pPr>
            <a:r>
              <a:rPr lang="en-US" altLang="zh-CN" sz="2000">
                <a:solidFill>
                  <a:srgbClr val="0000FF"/>
                </a:solidFill>
              </a:rPr>
              <a:t>@{</a:t>
            </a:r>
          </a:p>
          <a:p>
            <a:pPr marL="400050" lvl="1" indent="0">
              <a:lnSpc>
                <a:spcPct val="125000"/>
              </a:lnSpc>
              <a:spcBef>
                <a:spcPct val="0"/>
              </a:spcBef>
              <a:spcAft>
                <a:spcPts val="1200"/>
              </a:spcAft>
              <a:buFont typeface="Wingdings" panose="05000000000000000000" pitchFamily="2" charset="2"/>
              <a:buNone/>
            </a:pPr>
            <a:r>
              <a:rPr lang="en-US" altLang="zh-CN" sz="2000">
                <a:solidFill>
                  <a:srgbClr val="0000FF"/>
                </a:solidFill>
              </a:rPr>
              <a:t>    string name = "</a:t>
            </a:r>
            <a:r>
              <a:rPr lang="zh-CN" altLang="en-US" sz="2000">
                <a:solidFill>
                  <a:srgbClr val="0000FF"/>
                </a:solidFill>
              </a:rPr>
              <a:t>台灯</a:t>
            </a:r>
            <a:r>
              <a:rPr lang="en-US" altLang="zh-CN" sz="2000">
                <a:solidFill>
                  <a:srgbClr val="0000FF"/>
                </a:solidFill>
              </a:rPr>
              <a:t>";</a:t>
            </a:r>
          </a:p>
          <a:p>
            <a:pPr marL="400050" lvl="1" indent="0">
              <a:lnSpc>
                <a:spcPct val="125000"/>
              </a:lnSpc>
              <a:spcBef>
                <a:spcPct val="0"/>
              </a:spcBef>
              <a:spcAft>
                <a:spcPts val="1200"/>
              </a:spcAft>
              <a:buFont typeface="Wingdings" panose="05000000000000000000" pitchFamily="2" charset="2"/>
              <a:buNone/>
            </a:pPr>
            <a:r>
              <a:rPr lang="en-US" altLang="zh-CN" sz="2000">
                <a:solidFill>
                  <a:srgbClr val="0000FF"/>
                </a:solidFill>
              </a:rPr>
              <a:t>    }</a:t>
            </a:r>
          </a:p>
          <a:p>
            <a:pPr marL="400050" lvl="1" indent="0">
              <a:lnSpc>
                <a:spcPct val="125000"/>
              </a:lnSpc>
              <a:spcBef>
                <a:spcPct val="0"/>
              </a:spcBef>
              <a:spcAft>
                <a:spcPts val="1200"/>
              </a:spcAft>
              <a:buFont typeface="Wingdings" panose="05000000000000000000" pitchFamily="2" charset="2"/>
              <a:buNone/>
            </a:pPr>
            <a:r>
              <a:rPr lang="en-US" altLang="zh-CN" sz="2000"/>
              <a:t>&lt;span&gt;</a:t>
            </a:r>
            <a:r>
              <a:rPr lang="zh-CN" altLang="en-US" sz="2000"/>
              <a:t>你好  </a:t>
            </a:r>
            <a:r>
              <a:rPr lang="en-US" altLang="zh-CN" sz="2000">
                <a:solidFill>
                  <a:srgbClr val="FF0000"/>
                </a:solidFill>
              </a:rPr>
              <a:t>@name</a:t>
            </a:r>
            <a:r>
              <a:rPr lang="en-US" altLang="zh-CN" sz="2000"/>
              <a:t>&lt;/span&gt;</a:t>
            </a:r>
          </a:p>
          <a:p>
            <a:pPr marL="400050" lvl="1" indent="0">
              <a:lnSpc>
                <a:spcPct val="125000"/>
              </a:lnSpc>
              <a:spcBef>
                <a:spcPct val="0"/>
              </a:spcBef>
              <a:spcAft>
                <a:spcPts val="1200"/>
              </a:spcAft>
              <a:buFont typeface="Wingdings" panose="05000000000000000000" pitchFamily="2" charset="2"/>
              <a:buNone/>
            </a:pPr>
            <a:r>
              <a:rPr lang="en-US" altLang="zh-CN" sz="2000"/>
              <a:t>&lt;span&gt;</a:t>
            </a:r>
            <a:r>
              <a:rPr lang="en-US" altLang="zh-CN" sz="2000">
                <a:solidFill>
                  <a:srgbClr val="FF0000"/>
                </a:solidFill>
              </a:rPr>
              <a:t>@DateTime.Now.ToString("yyyy-MM-dd")</a:t>
            </a:r>
            <a:r>
              <a:rPr lang="en-US" altLang="zh-CN" sz="2000"/>
              <a:t>&lt;/span&gt;</a:t>
            </a:r>
          </a:p>
          <a:p>
            <a:pPr marL="400050" lvl="1" indent="0">
              <a:lnSpc>
                <a:spcPct val="125000"/>
              </a:lnSpc>
              <a:spcBef>
                <a:spcPct val="0"/>
              </a:spcBef>
              <a:spcAft>
                <a:spcPts val="1200"/>
              </a:spcAft>
              <a:buFont typeface="Wingdings" panose="05000000000000000000" pitchFamily="2" charset="2"/>
              <a:buNone/>
            </a:pPr>
            <a:endParaRPr lang="zh-CN" altLang="en-US" sz="2000"/>
          </a:p>
        </p:txBody>
      </p:sp>
      <p:sp>
        <p:nvSpPr>
          <p:cNvPr id="2" name="矩形 1"/>
          <p:cNvSpPr/>
          <p:nvPr/>
        </p:nvSpPr>
        <p:spPr>
          <a:xfrm>
            <a:off x="4037013" y="2994025"/>
            <a:ext cx="1347787" cy="338138"/>
          </a:xfrm>
          <a:prstGeom prst="rect">
            <a:avLst/>
          </a:prstGeom>
          <a:solidFill>
            <a:srgbClr val="FFFF00"/>
          </a:solidFill>
          <a:ln>
            <a:solidFill>
              <a:schemeClr val="tx1"/>
            </a:solidFill>
          </a:ln>
        </p:spPr>
        <p:txBody>
          <a:bodyPr wrap="none">
            <a:spAutoFit/>
          </a:bodyPr>
          <a:lstStyle/>
          <a:p>
            <a:pPr>
              <a:defRPr/>
            </a:pPr>
            <a:r>
              <a:rPr lang="en-US" altLang="zh-CN" sz="1600" dirty="0">
                <a:latin typeface="+mn-lt"/>
                <a:ea typeface="+mn-ea"/>
              </a:rPr>
              <a:t>Razor</a:t>
            </a:r>
            <a:r>
              <a:rPr lang="zh-CN" altLang="en-US" sz="1600" dirty="0">
                <a:latin typeface="+mn-lt"/>
                <a:ea typeface="+mn-ea"/>
              </a:rPr>
              <a:t>代码块</a:t>
            </a:r>
          </a:p>
        </p:txBody>
      </p:sp>
      <p:sp>
        <p:nvSpPr>
          <p:cNvPr id="6" name="矩形 5"/>
          <p:cNvSpPr/>
          <p:nvPr/>
        </p:nvSpPr>
        <p:spPr>
          <a:xfrm>
            <a:off x="2627313" y="5229225"/>
            <a:ext cx="3194050" cy="338138"/>
          </a:xfrm>
          <a:prstGeom prst="rect">
            <a:avLst/>
          </a:prstGeom>
          <a:solidFill>
            <a:srgbClr val="FFFF00"/>
          </a:solidFill>
          <a:ln>
            <a:solidFill>
              <a:schemeClr val="tx1"/>
            </a:solidFill>
          </a:ln>
        </p:spPr>
        <p:txBody>
          <a:bodyPr wrap="none">
            <a:spAutoFit/>
          </a:bodyPr>
          <a:lstStyle/>
          <a:p>
            <a:pPr>
              <a:defRPr/>
            </a:pPr>
            <a:r>
              <a:rPr lang="en-US" altLang="zh-CN" sz="1600" dirty="0">
                <a:latin typeface="+mn-lt"/>
                <a:ea typeface="+mn-ea"/>
              </a:rPr>
              <a:t>Razor</a:t>
            </a:r>
            <a:r>
              <a:rPr lang="zh-CN" altLang="en-US" sz="1600" dirty="0">
                <a:latin typeface="+mn-lt"/>
                <a:ea typeface="+mn-ea"/>
              </a:rPr>
              <a:t>行内表达式会直接输出结果</a:t>
            </a:r>
          </a:p>
        </p:txBody>
      </p:sp>
      <p:cxnSp>
        <p:nvCxnSpPr>
          <p:cNvPr id="4" name="直接箭头连接符 3"/>
          <p:cNvCxnSpPr/>
          <p:nvPr/>
        </p:nvCxnSpPr>
        <p:spPr>
          <a:xfrm flipH="1">
            <a:off x="2339975" y="3829050"/>
            <a:ext cx="144463" cy="3127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033588" y="3613150"/>
            <a:ext cx="955675" cy="277813"/>
          </a:xfrm>
          <a:prstGeom prst="rect">
            <a:avLst/>
          </a:prstGeom>
          <a:solidFill>
            <a:srgbClr val="CCFFFF"/>
          </a:solidFill>
          <a:ln>
            <a:solidFill>
              <a:schemeClr val="tx1"/>
            </a:solidFill>
          </a:ln>
        </p:spPr>
        <p:txBody>
          <a:bodyPr wrap="none">
            <a:spAutoFit/>
          </a:bodyPr>
          <a:lstStyle/>
          <a:p>
            <a:pPr>
              <a:defRPr/>
            </a:pPr>
            <a:r>
              <a:rPr lang="zh-CN" altLang="en-US" sz="1200" dirty="0">
                <a:latin typeface="+mn-lt"/>
                <a:ea typeface="+mn-ea"/>
              </a:rPr>
              <a:t>此处空一格</a:t>
            </a:r>
          </a:p>
        </p:txBody>
      </p:sp>
    </p:spTree>
  </p:cSld>
  <p:clrMapOvr>
    <a:masterClrMapping/>
  </p:clrMapOvr>
  <p:transition>
    <p:randomBar dir="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765175"/>
            <a:ext cx="8229600" cy="992188"/>
          </a:xfrm>
        </p:spPr>
        <p:txBody>
          <a:bodyPr/>
          <a:lstStyle/>
          <a:p>
            <a:pPr eaLnBrk="1" hangingPunct="1"/>
            <a:r>
              <a:rPr lang="en-US" altLang="zh-CN"/>
              <a:t>Razor</a:t>
            </a:r>
            <a:r>
              <a:rPr lang="zh-CN" altLang="en-US"/>
              <a:t>示例</a:t>
            </a:r>
          </a:p>
        </p:txBody>
      </p:sp>
      <p:sp>
        <p:nvSpPr>
          <p:cNvPr id="12291" name="内容占位符 1"/>
          <p:cNvSpPr>
            <a:spLocks noGrp="1"/>
          </p:cNvSpPr>
          <p:nvPr>
            <p:ph idx="1"/>
          </p:nvPr>
        </p:nvSpPr>
        <p:spPr>
          <a:xfrm>
            <a:off x="323850" y="1917700"/>
            <a:ext cx="8507413" cy="4248150"/>
          </a:xfrm>
          <a:ln>
            <a:solidFill>
              <a:schemeClr val="tx1"/>
            </a:solidFill>
            <a:miter lim="800000"/>
          </a:ln>
        </p:spPr>
        <p:txBody>
          <a:bodyPr/>
          <a:lstStyle/>
          <a:p>
            <a:pPr marL="0" indent="0">
              <a:spcBef>
                <a:spcPct val="0"/>
              </a:spcBef>
              <a:spcAft>
                <a:spcPts val="300"/>
              </a:spcAft>
              <a:buFont typeface="Wingdings" panose="05000000000000000000" pitchFamily="2" charset="2"/>
              <a:buNone/>
            </a:pPr>
            <a:r>
              <a:rPr lang="pt-BR" altLang="zh-CN" sz="2200">
                <a:solidFill>
                  <a:srgbClr val="FF0000"/>
                </a:solidFill>
              </a:rPr>
              <a:t>@{</a:t>
            </a:r>
          </a:p>
          <a:p>
            <a:pPr marL="0" indent="0">
              <a:spcBef>
                <a:spcPct val="0"/>
              </a:spcBef>
              <a:spcAft>
                <a:spcPts val="300"/>
              </a:spcAft>
              <a:buFont typeface="Wingdings" panose="05000000000000000000" pitchFamily="2" charset="2"/>
              <a:buNone/>
            </a:pPr>
            <a:r>
              <a:rPr lang="pt-BR" altLang="zh-CN" sz="2200"/>
              <a:t>    int num1 = 1;</a:t>
            </a:r>
          </a:p>
          <a:p>
            <a:pPr marL="0" indent="0">
              <a:spcBef>
                <a:spcPct val="0"/>
              </a:spcBef>
              <a:spcAft>
                <a:spcPts val="300"/>
              </a:spcAft>
              <a:buFont typeface="Wingdings" panose="05000000000000000000" pitchFamily="2" charset="2"/>
              <a:buNone/>
            </a:pPr>
            <a:r>
              <a:rPr lang="pt-BR" altLang="zh-CN" sz="2200"/>
              <a:t>    int num2 = 2;</a:t>
            </a:r>
          </a:p>
          <a:p>
            <a:pPr marL="0" indent="0">
              <a:spcBef>
                <a:spcPct val="0"/>
              </a:spcBef>
              <a:spcAft>
                <a:spcPts val="300"/>
              </a:spcAft>
              <a:buFont typeface="Wingdings" panose="05000000000000000000" pitchFamily="2" charset="2"/>
              <a:buNone/>
            </a:pPr>
            <a:r>
              <a:rPr lang="pt-BR" altLang="zh-CN" sz="2200"/>
              <a:t>    int sum = num1 + num2;    </a:t>
            </a:r>
          </a:p>
          <a:p>
            <a:pPr marL="0" indent="0">
              <a:spcBef>
                <a:spcPct val="0"/>
              </a:spcBef>
              <a:spcAft>
                <a:spcPts val="300"/>
              </a:spcAft>
              <a:buFont typeface="Wingdings" panose="05000000000000000000" pitchFamily="2" charset="2"/>
              <a:buNone/>
            </a:pPr>
            <a:r>
              <a:rPr lang="pt-BR" altLang="zh-CN" sz="2200"/>
              <a:t>    string color ="red";</a:t>
            </a:r>
          </a:p>
          <a:p>
            <a:pPr marL="0" indent="0">
              <a:spcBef>
                <a:spcPct val="0"/>
              </a:spcBef>
              <a:spcAft>
                <a:spcPts val="300"/>
              </a:spcAft>
              <a:buFont typeface="Wingdings" panose="05000000000000000000" pitchFamily="2" charset="2"/>
              <a:buNone/>
            </a:pPr>
            <a:r>
              <a:rPr lang="pt-BR" altLang="zh-CN" sz="2200"/>
              <a:t>    </a:t>
            </a:r>
            <a:r>
              <a:rPr lang="pt-BR" altLang="zh-CN" sz="2200">
                <a:solidFill>
                  <a:srgbClr val="0000FF"/>
                </a:solidFill>
              </a:rPr>
              <a:t>&lt;font color="</a:t>
            </a:r>
            <a:r>
              <a:rPr lang="pt-BR" altLang="zh-CN" sz="2200">
                <a:solidFill>
                  <a:srgbClr val="FF0000"/>
                </a:solidFill>
              </a:rPr>
              <a:t>@color</a:t>
            </a:r>
            <a:r>
              <a:rPr lang="pt-BR" altLang="zh-CN" sz="2200">
                <a:solidFill>
                  <a:srgbClr val="0000FF"/>
                </a:solidFill>
              </a:rPr>
              <a:t>"&gt;</a:t>
            </a:r>
            <a:r>
              <a:rPr lang="zh-CN" altLang="pt-BR" sz="2200">
                <a:solidFill>
                  <a:srgbClr val="0000FF"/>
                </a:solidFill>
              </a:rPr>
              <a:t>求和 </a:t>
            </a:r>
            <a:r>
              <a:rPr lang="pt-BR" altLang="zh-CN" sz="2200">
                <a:solidFill>
                  <a:srgbClr val="FF0000"/>
                </a:solidFill>
              </a:rPr>
              <a:t>@num1</a:t>
            </a:r>
            <a:r>
              <a:rPr lang="pt-BR" altLang="zh-CN" sz="2200">
                <a:solidFill>
                  <a:srgbClr val="0000FF"/>
                </a:solidFill>
              </a:rPr>
              <a:t>+</a:t>
            </a:r>
            <a:r>
              <a:rPr lang="pt-BR" altLang="zh-CN" sz="2200">
                <a:solidFill>
                  <a:srgbClr val="FF0000"/>
                </a:solidFill>
              </a:rPr>
              <a:t>@num2</a:t>
            </a:r>
            <a:r>
              <a:rPr lang="pt-BR" altLang="zh-CN" sz="2200">
                <a:solidFill>
                  <a:srgbClr val="0000FF"/>
                </a:solidFill>
              </a:rPr>
              <a:t>=</a:t>
            </a:r>
            <a:r>
              <a:rPr lang="pt-BR" altLang="zh-CN" sz="2200">
                <a:solidFill>
                  <a:srgbClr val="FF0000"/>
                </a:solidFill>
              </a:rPr>
              <a:t>@sum</a:t>
            </a:r>
            <a:r>
              <a:rPr lang="pt-BR" altLang="zh-CN" sz="2200">
                <a:solidFill>
                  <a:srgbClr val="0000FF"/>
                </a:solidFill>
              </a:rPr>
              <a:t>&lt;/font&gt;</a:t>
            </a:r>
          </a:p>
          <a:p>
            <a:pPr marL="0" indent="0">
              <a:spcBef>
                <a:spcPct val="0"/>
              </a:spcBef>
              <a:spcAft>
                <a:spcPts val="300"/>
              </a:spcAft>
              <a:buFont typeface="Wingdings" panose="05000000000000000000" pitchFamily="2" charset="2"/>
              <a:buNone/>
            </a:pPr>
            <a:r>
              <a:rPr lang="pt-BR" altLang="zh-CN" sz="2200">
                <a:solidFill>
                  <a:srgbClr val="FF0000"/>
                </a:solidFill>
              </a:rPr>
              <a:t>}</a:t>
            </a:r>
          </a:p>
          <a:p>
            <a:pPr marL="0" indent="0">
              <a:spcBef>
                <a:spcPct val="0"/>
              </a:spcBef>
              <a:spcAft>
                <a:spcPts val="300"/>
              </a:spcAft>
              <a:buFont typeface="Wingdings" panose="05000000000000000000" pitchFamily="2" charset="2"/>
              <a:buNone/>
            </a:pPr>
            <a:r>
              <a:rPr lang="en-US" altLang="zh-CN" sz="2200">
                <a:solidFill>
                  <a:srgbClr val="FF0000"/>
                </a:solidFill>
              </a:rPr>
              <a:t>@for (int i = 0; i &lt; 10; i++)</a:t>
            </a:r>
          </a:p>
          <a:p>
            <a:pPr marL="0" indent="0">
              <a:spcBef>
                <a:spcPct val="0"/>
              </a:spcBef>
              <a:spcAft>
                <a:spcPts val="300"/>
              </a:spcAft>
              <a:buFont typeface="Wingdings" panose="05000000000000000000" pitchFamily="2" charset="2"/>
              <a:buNone/>
            </a:pPr>
            <a:r>
              <a:rPr lang="en-US" altLang="zh-CN" sz="2200">
                <a:solidFill>
                  <a:srgbClr val="FF0000"/>
                </a:solidFill>
              </a:rPr>
              <a:t>{</a:t>
            </a:r>
          </a:p>
          <a:p>
            <a:pPr marL="0" indent="0">
              <a:spcBef>
                <a:spcPct val="0"/>
              </a:spcBef>
              <a:spcAft>
                <a:spcPts val="300"/>
              </a:spcAft>
              <a:buFont typeface="Wingdings" panose="05000000000000000000" pitchFamily="2" charset="2"/>
              <a:buNone/>
            </a:pPr>
            <a:r>
              <a:rPr lang="en-US" altLang="zh-CN" sz="2200"/>
              <a:t>    &lt;span&gt;</a:t>
            </a:r>
            <a:r>
              <a:rPr lang="zh-CN" altLang="en-US" sz="2200"/>
              <a:t>第  </a:t>
            </a:r>
            <a:r>
              <a:rPr lang="en-US" altLang="zh-CN" sz="2200">
                <a:solidFill>
                  <a:srgbClr val="FF0000"/>
                </a:solidFill>
              </a:rPr>
              <a:t>@i  </a:t>
            </a:r>
            <a:r>
              <a:rPr lang="zh-CN" altLang="en-US" sz="2200"/>
              <a:t>行</a:t>
            </a:r>
            <a:r>
              <a:rPr lang="en-US" altLang="zh-CN" sz="2200"/>
              <a:t>&lt;br /&gt;&lt;/span&gt;</a:t>
            </a:r>
          </a:p>
          <a:p>
            <a:pPr marL="0" indent="0">
              <a:spcBef>
                <a:spcPct val="0"/>
              </a:spcBef>
              <a:spcAft>
                <a:spcPts val="300"/>
              </a:spcAft>
              <a:buFont typeface="Wingdings" panose="05000000000000000000" pitchFamily="2" charset="2"/>
              <a:buNone/>
            </a:pPr>
            <a:r>
              <a:rPr lang="en-US" altLang="zh-CN" sz="2200">
                <a:solidFill>
                  <a:srgbClr val="FF0000"/>
                </a:solidFill>
              </a:rPr>
              <a:t>}</a:t>
            </a:r>
            <a:endParaRPr lang="zh-CN" altLang="en-US" sz="2200">
              <a:solidFill>
                <a:srgbClr val="FF0000"/>
              </a:solidFill>
            </a:endParaRPr>
          </a:p>
          <a:p>
            <a:pPr marL="0" indent="0">
              <a:spcBef>
                <a:spcPct val="0"/>
              </a:spcBef>
              <a:spcAft>
                <a:spcPts val="300"/>
              </a:spcAft>
              <a:buFont typeface="Wingdings" panose="05000000000000000000" pitchFamily="2" charset="2"/>
              <a:buNone/>
            </a:pPr>
            <a:endParaRPr lang="zh-CN" altLang="en-US" sz="2200">
              <a:solidFill>
                <a:srgbClr val="FF0000"/>
              </a:solidFill>
            </a:endParaRPr>
          </a:p>
        </p:txBody>
      </p:sp>
      <p:sp>
        <p:nvSpPr>
          <p:cNvPr id="7" name="矩形 6"/>
          <p:cNvSpPr/>
          <p:nvPr/>
        </p:nvSpPr>
        <p:spPr>
          <a:xfrm>
            <a:off x="3563938" y="968375"/>
            <a:ext cx="4438650" cy="585788"/>
          </a:xfrm>
          <a:prstGeom prst="rect">
            <a:avLst/>
          </a:prstGeom>
          <a:solidFill>
            <a:srgbClr val="FFFF00"/>
          </a:solidFill>
          <a:ln>
            <a:solidFill>
              <a:schemeClr val="tx1"/>
            </a:solidFill>
          </a:ln>
        </p:spPr>
        <p:txBody>
          <a:bodyPr>
            <a:spAutoFit/>
          </a:bodyPr>
          <a:lstStyle/>
          <a:p>
            <a:pPr>
              <a:defRPr/>
            </a:pPr>
            <a:r>
              <a:rPr lang="en-US" altLang="zh-CN" sz="1600" dirty="0">
                <a:latin typeface="+mn-lt"/>
                <a:ea typeface="+mn-ea"/>
              </a:rPr>
              <a:t>Razor</a:t>
            </a:r>
            <a:r>
              <a:rPr lang="zh-CN" altLang="en-US" sz="1600" dirty="0">
                <a:latin typeface="+mn-lt"/>
                <a:ea typeface="+mn-ea"/>
              </a:rPr>
              <a:t>支持代码混写。在代码块中插入</a:t>
            </a:r>
            <a:r>
              <a:rPr lang="en-US" altLang="zh-CN" sz="1600" dirty="0">
                <a:latin typeface="+mn-lt"/>
                <a:ea typeface="+mn-ea"/>
              </a:rPr>
              <a:t>HTML</a:t>
            </a:r>
            <a:r>
              <a:rPr lang="zh-CN" altLang="en-US" sz="1600" dirty="0">
                <a:latin typeface="+mn-lt"/>
                <a:ea typeface="+mn-ea"/>
              </a:rPr>
              <a:t>，在</a:t>
            </a:r>
            <a:r>
              <a:rPr lang="en-US" altLang="zh-CN" sz="1600" dirty="0">
                <a:latin typeface="+mn-lt"/>
                <a:ea typeface="+mn-ea"/>
              </a:rPr>
              <a:t>HTML</a:t>
            </a:r>
            <a:r>
              <a:rPr lang="zh-CN" altLang="en-US" sz="1600" dirty="0">
                <a:latin typeface="+mn-lt"/>
                <a:ea typeface="+mn-ea"/>
              </a:rPr>
              <a:t>中插入</a:t>
            </a:r>
            <a:r>
              <a:rPr lang="en-US" altLang="zh-CN" sz="1600" dirty="0">
                <a:latin typeface="+mn-lt"/>
                <a:ea typeface="+mn-ea"/>
              </a:rPr>
              <a:t>Razor</a:t>
            </a:r>
            <a:r>
              <a:rPr lang="zh-CN" altLang="en-US" sz="1600" dirty="0">
                <a:latin typeface="+mn-lt"/>
                <a:ea typeface="+mn-ea"/>
              </a:rPr>
              <a:t>语句都是可以的。</a:t>
            </a:r>
          </a:p>
        </p:txBody>
      </p:sp>
      <p:cxnSp>
        <p:nvCxnSpPr>
          <p:cNvPr id="8" name="直接箭头连接符 7"/>
          <p:cNvCxnSpPr/>
          <p:nvPr/>
        </p:nvCxnSpPr>
        <p:spPr>
          <a:xfrm flipV="1">
            <a:off x="2001838" y="5614988"/>
            <a:ext cx="0" cy="4111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628775" y="6026150"/>
            <a:ext cx="1416050" cy="277813"/>
          </a:xfrm>
          <a:prstGeom prst="rect">
            <a:avLst/>
          </a:prstGeom>
          <a:solidFill>
            <a:srgbClr val="CCFFFF"/>
          </a:solidFill>
          <a:ln>
            <a:solidFill>
              <a:schemeClr val="tx1"/>
            </a:solidFill>
          </a:ln>
        </p:spPr>
        <p:txBody>
          <a:bodyPr wrap="none">
            <a:spAutoFit/>
          </a:bodyPr>
          <a:lstStyle/>
          <a:p>
            <a:pPr>
              <a:defRPr/>
            </a:pPr>
            <a:r>
              <a:rPr lang="zh-CN" altLang="en-US" sz="1200" dirty="0">
                <a:latin typeface="+mn-lt"/>
                <a:ea typeface="+mn-ea"/>
              </a:rPr>
              <a:t>此处前后都空一格</a:t>
            </a:r>
          </a:p>
        </p:txBody>
      </p:sp>
      <p:cxnSp>
        <p:nvCxnSpPr>
          <p:cNvPr id="11" name="直接箭头连接符 10"/>
          <p:cNvCxnSpPr/>
          <p:nvPr/>
        </p:nvCxnSpPr>
        <p:spPr>
          <a:xfrm flipV="1">
            <a:off x="2546350" y="5616575"/>
            <a:ext cx="0" cy="4127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4044950" y="3630613"/>
            <a:ext cx="144463" cy="3143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740150" y="3416300"/>
            <a:ext cx="954088" cy="276225"/>
          </a:xfrm>
          <a:prstGeom prst="rect">
            <a:avLst/>
          </a:prstGeom>
          <a:solidFill>
            <a:srgbClr val="CCFFFF"/>
          </a:solidFill>
          <a:ln>
            <a:solidFill>
              <a:schemeClr val="tx1"/>
            </a:solidFill>
          </a:ln>
        </p:spPr>
        <p:txBody>
          <a:bodyPr wrap="none">
            <a:spAutoFit/>
          </a:bodyPr>
          <a:lstStyle/>
          <a:p>
            <a:pPr>
              <a:defRPr/>
            </a:pPr>
            <a:r>
              <a:rPr lang="zh-CN" altLang="en-US" sz="1200" dirty="0">
                <a:latin typeface="+mn-lt"/>
                <a:ea typeface="+mn-ea"/>
              </a:rPr>
              <a:t>此处空一格</a:t>
            </a:r>
          </a:p>
        </p:txBody>
      </p:sp>
      <p:sp>
        <p:nvSpPr>
          <p:cNvPr id="14" name="矩形 13"/>
          <p:cNvSpPr/>
          <p:nvPr/>
        </p:nvSpPr>
        <p:spPr>
          <a:xfrm>
            <a:off x="3155950" y="6032500"/>
            <a:ext cx="1708150" cy="276225"/>
          </a:xfrm>
          <a:prstGeom prst="rect">
            <a:avLst/>
          </a:prstGeom>
          <a:solidFill>
            <a:srgbClr val="FFFF00"/>
          </a:solidFill>
          <a:ln>
            <a:solidFill>
              <a:schemeClr val="tx1"/>
            </a:solidFill>
          </a:ln>
        </p:spPr>
        <p:txBody>
          <a:bodyPr wrap="none">
            <a:spAutoFit/>
          </a:bodyPr>
          <a:lstStyle/>
          <a:p>
            <a:pPr>
              <a:defRPr/>
            </a:pPr>
            <a:r>
              <a:rPr lang="zh-CN" altLang="en-US" sz="1200" dirty="0">
                <a:latin typeface="+mn-lt"/>
                <a:ea typeface="+mn-ea"/>
              </a:rPr>
              <a:t>如果不想空格可用</a:t>
            </a:r>
            <a:r>
              <a:rPr lang="en-US" altLang="zh-CN" sz="1200" dirty="0">
                <a:latin typeface="+mn-lt"/>
                <a:ea typeface="+mn-ea"/>
              </a:rPr>
              <a:t>@(</a:t>
            </a:r>
            <a:r>
              <a:rPr lang="en-US" altLang="zh-CN" sz="1200" dirty="0" err="1">
                <a:latin typeface="+mn-lt"/>
                <a:ea typeface="+mn-ea"/>
              </a:rPr>
              <a:t>i</a:t>
            </a:r>
            <a:r>
              <a:rPr lang="en-US" altLang="zh-CN" sz="1200" dirty="0">
                <a:latin typeface="+mn-lt"/>
                <a:ea typeface="+mn-ea"/>
              </a:rPr>
              <a:t>)</a:t>
            </a:r>
            <a:endParaRPr lang="zh-CN" altLang="en-US" sz="1200" dirty="0">
              <a:latin typeface="+mn-lt"/>
              <a:ea typeface="+mn-ea"/>
            </a:endParaRPr>
          </a:p>
        </p:txBody>
      </p:sp>
    </p:spTree>
  </p:cSld>
  <p:clrMapOvr>
    <a:masterClrMapping/>
  </p:clrMapOvr>
  <p:transition>
    <p:randomBar dir="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765175"/>
            <a:ext cx="8229600" cy="992188"/>
          </a:xfrm>
        </p:spPr>
        <p:txBody>
          <a:bodyPr/>
          <a:lstStyle/>
          <a:p>
            <a:pPr eaLnBrk="1" hangingPunct="1"/>
            <a:r>
              <a:rPr lang="en-US" altLang="zh-CN"/>
              <a:t>Razor</a:t>
            </a:r>
            <a:r>
              <a:rPr lang="zh-CN" altLang="en-US"/>
              <a:t>示例</a:t>
            </a:r>
          </a:p>
        </p:txBody>
      </p:sp>
      <p:sp>
        <p:nvSpPr>
          <p:cNvPr id="13315" name="内容占位符 1"/>
          <p:cNvSpPr>
            <a:spLocks noGrp="1"/>
          </p:cNvSpPr>
          <p:nvPr>
            <p:ph idx="1"/>
          </p:nvPr>
        </p:nvSpPr>
        <p:spPr>
          <a:xfrm>
            <a:off x="323850" y="1917700"/>
            <a:ext cx="8507413" cy="2582863"/>
          </a:xfrm>
          <a:ln>
            <a:solidFill>
              <a:schemeClr val="tx1"/>
            </a:solidFill>
            <a:miter lim="800000"/>
          </a:ln>
        </p:spPr>
        <p:txBody>
          <a:bodyPr/>
          <a:lstStyle/>
          <a:p>
            <a:pPr marL="0" indent="0">
              <a:lnSpc>
                <a:spcPct val="120000"/>
              </a:lnSpc>
              <a:spcBef>
                <a:spcPct val="0"/>
              </a:spcBef>
              <a:spcAft>
                <a:spcPts val="600"/>
              </a:spcAft>
              <a:buFont typeface="Wingdings" panose="05000000000000000000" pitchFamily="2" charset="2"/>
              <a:buNone/>
            </a:pPr>
            <a:r>
              <a:rPr lang="pt-BR" altLang="zh-CN" sz="2400">
                <a:solidFill>
                  <a:srgbClr val="FF0000"/>
                </a:solidFill>
              </a:rPr>
              <a:t>@{</a:t>
            </a:r>
          </a:p>
          <a:p>
            <a:pPr marL="0" indent="0">
              <a:lnSpc>
                <a:spcPct val="120000"/>
              </a:lnSpc>
              <a:spcBef>
                <a:spcPct val="0"/>
              </a:spcBef>
              <a:spcAft>
                <a:spcPts val="600"/>
              </a:spcAft>
              <a:buFont typeface="Wingdings" panose="05000000000000000000" pitchFamily="2" charset="2"/>
              <a:buNone/>
            </a:pPr>
            <a:r>
              <a:rPr lang="pt-BR" altLang="zh-CN" sz="2400">
                <a:solidFill>
                  <a:srgbClr val="FF0000"/>
                </a:solidFill>
              </a:rPr>
              <a:t>    </a:t>
            </a:r>
            <a:r>
              <a:rPr lang="pt-BR" altLang="zh-CN" sz="2400"/>
              <a:t>string s = "&lt;font color='red'&gt;</a:t>
            </a:r>
            <a:r>
              <a:rPr lang="zh-CN" altLang="en-US" sz="2400"/>
              <a:t>测试文本</a:t>
            </a:r>
            <a:r>
              <a:rPr lang="en-US" altLang="zh-CN" sz="2400"/>
              <a:t>&lt;/</a:t>
            </a:r>
            <a:r>
              <a:rPr lang="pt-BR" altLang="zh-CN" sz="2400"/>
              <a:t>font&gt;"; </a:t>
            </a:r>
          </a:p>
          <a:p>
            <a:pPr marL="0" indent="0">
              <a:lnSpc>
                <a:spcPct val="120000"/>
              </a:lnSpc>
              <a:spcBef>
                <a:spcPct val="0"/>
              </a:spcBef>
              <a:spcAft>
                <a:spcPts val="600"/>
              </a:spcAft>
              <a:buFont typeface="Wingdings" panose="05000000000000000000" pitchFamily="2" charset="2"/>
              <a:buNone/>
            </a:pPr>
            <a:r>
              <a:rPr lang="pt-BR" altLang="zh-CN" sz="2400"/>
              <a:t>    &lt;h1&gt;@s&lt;/h1&gt;</a:t>
            </a:r>
          </a:p>
          <a:p>
            <a:pPr marL="0" indent="0">
              <a:lnSpc>
                <a:spcPct val="120000"/>
              </a:lnSpc>
              <a:spcBef>
                <a:spcPct val="0"/>
              </a:spcBef>
              <a:spcAft>
                <a:spcPts val="600"/>
              </a:spcAft>
              <a:buFont typeface="Wingdings" panose="05000000000000000000" pitchFamily="2" charset="2"/>
              <a:buNone/>
            </a:pPr>
            <a:r>
              <a:rPr lang="pt-BR" altLang="zh-CN" sz="2400"/>
              <a:t>    &lt;h1&gt;</a:t>
            </a:r>
            <a:r>
              <a:rPr lang="pt-BR" altLang="zh-CN" sz="2400">
                <a:solidFill>
                  <a:srgbClr val="FF0000"/>
                </a:solidFill>
              </a:rPr>
              <a:t>@Html.Raw(s)</a:t>
            </a:r>
            <a:r>
              <a:rPr lang="pt-BR" altLang="zh-CN" sz="2400"/>
              <a:t>&lt;/h1&gt;</a:t>
            </a:r>
          </a:p>
          <a:p>
            <a:pPr marL="0" indent="0">
              <a:lnSpc>
                <a:spcPct val="120000"/>
              </a:lnSpc>
              <a:spcBef>
                <a:spcPct val="0"/>
              </a:spcBef>
              <a:spcAft>
                <a:spcPts val="600"/>
              </a:spcAft>
              <a:buFont typeface="Wingdings" panose="05000000000000000000" pitchFamily="2" charset="2"/>
              <a:buNone/>
            </a:pPr>
            <a:r>
              <a:rPr lang="pt-BR" altLang="zh-CN" sz="2400">
                <a:solidFill>
                  <a:srgbClr val="FF0000"/>
                </a:solidFill>
              </a:rPr>
              <a:t>}</a:t>
            </a:r>
            <a:endParaRPr lang="zh-CN" altLang="en-US" sz="2400">
              <a:solidFill>
                <a:srgbClr val="FF0000"/>
              </a:solidFill>
            </a:endParaRPr>
          </a:p>
        </p:txBody>
      </p:sp>
      <p:sp>
        <p:nvSpPr>
          <p:cNvPr id="7" name="矩形 6"/>
          <p:cNvSpPr/>
          <p:nvPr/>
        </p:nvSpPr>
        <p:spPr>
          <a:xfrm>
            <a:off x="3708400" y="3040063"/>
            <a:ext cx="3887788" cy="307975"/>
          </a:xfrm>
          <a:prstGeom prst="rect">
            <a:avLst/>
          </a:prstGeom>
          <a:solidFill>
            <a:srgbClr val="FFFF00"/>
          </a:solidFill>
          <a:ln>
            <a:solidFill>
              <a:schemeClr val="tx1"/>
            </a:solidFill>
          </a:ln>
        </p:spPr>
        <p:txBody>
          <a:bodyPr>
            <a:spAutoFit/>
          </a:bodyPr>
          <a:lstStyle/>
          <a:p>
            <a:pPr>
              <a:defRPr/>
            </a:pPr>
            <a:r>
              <a:rPr lang="zh-CN" altLang="en-US" sz="1400" dirty="0">
                <a:latin typeface="+mn-lt"/>
                <a:ea typeface="+mn-ea"/>
              </a:rPr>
              <a:t>输出结果：</a:t>
            </a:r>
            <a:r>
              <a:rPr lang="en-US" altLang="zh-CN" sz="1400" dirty="0">
                <a:latin typeface="+mn-lt"/>
                <a:ea typeface="+mn-ea"/>
              </a:rPr>
              <a:t>&lt;font color='red'&gt;</a:t>
            </a:r>
            <a:r>
              <a:rPr lang="zh-CN" altLang="en-US" sz="1400" dirty="0">
                <a:latin typeface="+mn-lt"/>
                <a:ea typeface="+mn-ea"/>
              </a:rPr>
              <a:t>测试文本</a:t>
            </a:r>
            <a:r>
              <a:rPr lang="en-US" altLang="zh-CN" sz="1400" dirty="0">
                <a:latin typeface="+mn-lt"/>
                <a:ea typeface="+mn-ea"/>
              </a:rPr>
              <a:t>&lt;/font&gt;</a:t>
            </a:r>
            <a:endParaRPr lang="zh-CN" altLang="en-US" sz="1400" dirty="0">
              <a:latin typeface="+mn-lt"/>
              <a:ea typeface="+mn-ea"/>
            </a:endParaRPr>
          </a:p>
        </p:txBody>
      </p:sp>
      <p:sp>
        <p:nvSpPr>
          <p:cNvPr id="5" name="矩形 4"/>
          <p:cNvSpPr/>
          <p:nvPr/>
        </p:nvSpPr>
        <p:spPr>
          <a:xfrm>
            <a:off x="5168900" y="3536950"/>
            <a:ext cx="1995488" cy="307975"/>
          </a:xfrm>
          <a:prstGeom prst="rect">
            <a:avLst/>
          </a:prstGeom>
          <a:solidFill>
            <a:srgbClr val="FFFF00"/>
          </a:solidFill>
          <a:ln>
            <a:solidFill>
              <a:schemeClr val="tx1"/>
            </a:solidFill>
          </a:ln>
        </p:spPr>
        <p:txBody>
          <a:bodyPr>
            <a:spAutoFit/>
          </a:bodyPr>
          <a:lstStyle/>
          <a:p>
            <a:pPr>
              <a:defRPr/>
            </a:pPr>
            <a:r>
              <a:rPr lang="zh-CN" altLang="en-US" sz="1400" dirty="0">
                <a:latin typeface="+mn-lt"/>
                <a:ea typeface="+mn-ea"/>
              </a:rPr>
              <a:t>输出结果：</a:t>
            </a:r>
            <a:r>
              <a:rPr lang="zh-CN" altLang="en-US" sz="1400" dirty="0">
                <a:solidFill>
                  <a:srgbClr val="FF0000"/>
                </a:solidFill>
                <a:latin typeface="+mn-lt"/>
                <a:ea typeface="+mn-ea"/>
              </a:rPr>
              <a:t>测试文本</a:t>
            </a:r>
          </a:p>
        </p:txBody>
      </p:sp>
      <p:cxnSp>
        <p:nvCxnSpPr>
          <p:cNvPr id="3" name="直接箭头连接符 2"/>
          <p:cNvCxnSpPr/>
          <p:nvPr/>
        </p:nvCxnSpPr>
        <p:spPr>
          <a:xfrm>
            <a:off x="2792413" y="3213100"/>
            <a:ext cx="771525" cy="0"/>
          </a:xfrm>
          <a:prstGeom prst="straightConnector1">
            <a:avLst/>
          </a:prstGeom>
          <a:ln w="127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4286250" y="3716338"/>
            <a:ext cx="771525" cy="0"/>
          </a:xfrm>
          <a:prstGeom prst="straightConnector1">
            <a:avLst/>
          </a:prstGeom>
          <a:ln w="127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627188" y="4768850"/>
            <a:ext cx="6329362" cy="338138"/>
          </a:xfrm>
          <a:prstGeom prst="rect">
            <a:avLst/>
          </a:prstGeom>
          <a:solidFill>
            <a:srgbClr val="CCFFFF"/>
          </a:solidFill>
          <a:ln>
            <a:solidFill>
              <a:schemeClr val="tx1"/>
            </a:solidFill>
          </a:ln>
        </p:spPr>
        <p:txBody>
          <a:bodyPr>
            <a:spAutoFit/>
          </a:bodyPr>
          <a:lstStyle/>
          <a:p>
            <a:pPr>
              <a:defRPr/>
            </a:pPr>
            <a:r>
              <a:rPr lang="en-US" altLang="zh-CN" sz="1600" dirty="0" err="1">
                <a:latin typeface="+mn-lt"/>
                <a:ea typeface="+mn-ea"/>
              </a:rPr>
              <a:t>HtmlString</a:t>
            </a:r>
            <a:r>
              <a:rPr lang="en-US" altLang="zh-CN" sz="1600" dirty="0">
                <a:latin typeface="+mn-lt"/>
                <a:ea typeface="+mn-ea"/>
              </a:rPr>
              <a:t> s = new </a:t>
            </a:r>
            <a:r>
              <a:rPr lang="en-US" altLang="zh-CN" sz="1600" dirty="0" err="1">
                <a:latin typeface="+mn-lt"/>
                <a:ea typeface="+mn-ea"/>
              </a:rPr>
              <a:t>HtmlString</a:t>
            </a:r>
            <a:r>
              <a:rPr lang="en-US" altLang="zh-CN" sz="1600" dirty="0">
                <a:latin typeface="+mn-lt"/>
                <a:ea typeface="+mn-ea"/>
              </a:rPr>
              <a:t>("&lt;font color='red'&gt;</a:t>
            </a:r>
            <a:r>
              <a:rPr lang="zh-CN" altLang="en-US" sz="1600" dirty="0">
                <a:latin typeface="+mn-lt"/>
                <a:ea typeface="+mn-ea"/>
              </a:rPr>
              <a:t>测试文本</a:t>
            </a:r>
            <a:r>
              <a:rPr lang="en-US" altLang="zh-CN" sz="1600" dirty="0">
                <a:latin typeface="+mn-lt"/>
                <a:ea typeface="+mn-ea"/>
              </a:rPr>
              <a:t>&lt;/font&gt;"); </a:t>
            </a:r>
            <a:endParaRPr lang="zh-CN" altLang="en-US" sz="1600" dirty="0">
              <a:solidFill>
                <a:srgbClr val="FF0000"/>
              </a:solidFill>
              <a:latin typeface="+mn-lt"/>
              <a:ea typeface="+mn-ea"/>
            </a:endParaRPr>
          </a:p>
        </p:txBody>
      </p:sp>
      <p:cxnSp>
        <p:nvCxnSpPr>
          <p:cNvPr id="10" name="直接箭头连接符 9"/>
          <p:cNvCxnSpPr/>
          <p:nvPr/>
        </p:nvCxnSpPr>
        <p:spPr>
          <a:xfrm flipV="1">
            <a:off x="5580063" y="4005263"/>
            <a:ext cx="249237" cy="763587"/>
          </a:xfrm>
          <a:prstGeom prst="straightConnector1">
            <a:avLst/>
          </a:prstGeom>
          <a:ln w="127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9DA7FC61-6BE7-4AFD-95A5-E685E926263C}" type="slidenum">
              <a:rPr lang="de-DE" altLang="zh-CN" dirty="0" smtClean="0">
                <a:solidFill>
                  <a:schemeClr val="tx2"/>
                </a:solidFill>
                <a:latin typeface="楷体_GB2312" panose="02010609030101010101" pitchFamily="49" charset="-122"/>
              </a:rPr>
              <a:pPr/>
              <a:t>6</a:t>
            </a:fld>
            <a:r>
              <a:rPr lang="zh-CN" altLang="de-DE" dirty="0">
                <a:solidFill>
                  <a:schemeClr val="tx2"/>
                </a:solidFill>
                <a:latin typeface="楷体_GB2312" panose="02010609030101010101" pitchFamily="49" charset="-122"/>
              </a:rPr>
              <a:t>页</a:t>
            </a:r>
          </a:p>
        </p:txBody>
      </p:sp>
      <p:sp>
        <p:nvSpPr>
          <p:cNvPr id="20484" name="矩形 2"/>
          <p:cNvSpPr>
            <a:spLocks noChangeArrowheads="1"/>
          </p:cNvSpPr>
          <p:nvPr/>
        </p:nvSpPr>
        <p:spPr bwMode="auto">
          <a:xfrm>
            <a:off x="703263" y="1504950"/>
            <a:ext cx="7673975"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b="1" dirty="0">
                <a:latin typeface="Times New Roman" panose="02020603050405020304" pitchFamily="18" charset="0"/>
                <a:ea typeface="宋体" panose="02010600030101010101" pitchFamily="2" charset="-122"/>
                <a:cs typeface="Times New Roman" panose="02020603050405020304" pitchFamily="18" charset="0"/>
              </a:rPr>
              <a:t>指定视图：</a:t>
            </a:r>
            <a:endParaRPr lang="en-US" altLang="zh-CN" sz="3600" b="1"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a:ea typeface="宋体" panose="02010600030101010101" pitchFamily="2" charset="-122"/>
                <a:cs typeface="Times New Roman" panose="02020603050405020304" pitchFamily="18" charset="0"/>
              </a:rPr>
              <a:t>Controller</a:t>
            </a:r>
            <a:r>
              <a:rPr lang="zh-CN" altLang="en-US" sz="2800" dirty="0">
                <a:ea typeface="宋体" panose="02010600030101010101" pitchFamily="2" charset="-122"/>
                <a:cs typeface="Times New Roman" panose="02020603050405020304" pitchFamily="18" charset="0"/>
              </a:rPr>
              <a:t>中的</a:t>
            </a:r>
            <a:r>
              <a:rPr lang="en-US" altLang="zh-CN" sz="2800" dirty="0">
                <a:ea typeface="宋体" panose="02010600030101010101" pitchFamily="2" charset="-122"/>
                <a:cs typeface="Times New Roman" panose="02020603050405020304" pitchFamily="18" charset="0"/>
              </a:rPr>
              <a:t>Action</a:t>
            </a:r>
            <a:r>
              <a:rPr lang="zh-CN" altLang="en-US" sz="2800" dirty="0">
                <a:ea typeface="宋体" panose="02010600030101010101" pitchFamily="2" charset="-122"/>
                <a:cs typeface="Times New Roman" panose="02020603050405020304" pitchFamily="18" charset="0"/>
              </a:rPr>
              <a:t>向客户端返回</a:t>
            </a:r>
            <a:r>
              <a:rPr lang="en-US" altLang="zh-CN" sz="2800" dirty="0">
                <a:ea typeface="宋体" panose="02010600030101010101" pitchFamily="2" charset="-122"/>
                <a:cs typeface="Times New Roman" panose="02020603050405020304" pitchFamily="18" charset="0"/>
              </a:rPr>
              <a:t>View</a:t>
            </a:r>
            <a:r>
              <a:rPr lang="zh-CN" altLang="en-US" sz="2800" dirty="0">
                <a:ea typeface="宋体" panose="02010600030101010101" pitchFamily="2" charset="-122"/>
                <a:cs typeface="Times New Roman" panose="02020603050405020304" pitchFamily="18" charset="0"/>
              </a:rPr>
              <a:t>，所以每个</a:t>
            </a:r>
            <a:r>
              <a:rPr lang="en-US" altLang="zh-CN" sz="2800" dirty="0">
                <a:ea typeface="宋体" panose="02010600030101010101" pitchFamily="2" charset="-122"/>
                <a:cs typeface="Times New Roman" panose="02020603050405020304" pitchFamily="18" charset="0"/>
              </a:rPr>
              <a:t>Action</a:t>
            </a:r>
            <a:r>
              <a:rPr lang="zh-CN" altLang="en-US" sz="2800" dirty="0">
                <a:ea typeface="宋体" panose="02010600030101010101" pitchFamily="2" charset="-122"/>
                <a:cs typeface="Times New Roman" panose="02020603050405020304" pitchFamily="18" charset="0"/>
              </a:rPr>
              <a:t>向客户返回哪个  </a:t>
            </a:r>
            <a:r>
              <a:rPr lang="en-US" altLang="zh-CN" sz="2800" dirty="0">
                <a:ea typeface="宋体" panose="02010600030101010101" pitchFamily="2" charset="-122"/>
                <a:cs typeface="Times New Roman" panose="02020603050405020304" pitchFamily="18" charset="0"/>
              </a:rPr>
              <a:t>View</a:t>
            </a:r>
            <a:r>
              <a:rPr lang="zh-CN" altLang="en-US" sz="2800" dirty="0">
                <a:ea typeface="宋体" panose="02010600030101010101" pitchFamily="2" charset="-122"/>
                <a:cs typeface="Times New Roman" panose="02020603050405020304" pitchFamily="18" charset="0"/>
              </a:rPr>
              <a:t>取决于</a:t>
            </a:r>
            <a:r>
              <a:rPr lang="en-US" altLang="zh-CN" sz="2800" dirty="0">
                <a:ea typeface="宋体" panose="02010600030101010101" pitchFamily="2" charset="-122"/>
                <a:cs typeface="Times New Roman" panose="02020603050405020304" pitchFamily="18" charset="0"/>
              </a:rPr>
              <a:t>Action</a:t>
            </a:r>
            <a:r>
              <a:rPr lang="zh-CN" altLang="en-US" sz="2800" dirty="0">
                <a:ea typeface="宋体" panose="02010600030101010101" pitchFamily="2" charset="-122"/>
                <a:cs typeface="Times New Roman" panose="02020603050405020304" pitchFamily="18" charset="0"/>
              </a:rPr>
              <a:t>中的</a:t>
            </a:r>
            <a:r>
              <a:rPr lang="en-US" altLang="zh-CN" sz="2800" dirty="0">
                <a:ea typeface="宋体" panose="02010600030101010101" pitchFamily="2" charset="-122"/>
                <a:cs typeface="Times New Roman" panose="02020603050405020304" pitchFamily="18" charset="0"/>
              </a:rPr>
              <a:t>return</a:t>
            </a:r>
            <a:r>
              <a:rPr lang="zh-CN" altLang="en-US" sz="2800" dirty="0">
                <a:ea typeface="宋体" panose="02010600030101010101" pitchFamily="2" charset="-122"/>
                <a:cs typeface="Times New Roman" panose="02020603050405020304" pitchFamily="18" charset="0"/>
              </a:rPr>
              <a:t>语句。在</a:t>
            </a:r>
            <a:r>
              <a:rPr lang="en-US" altLang="zh-CN" sz="2800" dirty="0">
                <a:ea typeface="宋体" panose="02010600030101010101" pitchFamily="2" charset="-122"/>
                <a:cs typeface="Times New Roman" panose="02020603050405020304" pitchFamily="18" charset="0"/>
              </a:rPr>
              <a:t>Action</a:t>
            </a:r>
            <a:r>
              <a:rPr lang="zh-CN" altLang="en-US" sz="2800" dirty="0">
                <a:ea typeface="宋体" panose="02010600030101010101" pitchFamily="2" charset="-122"/>
                <a:cs typeface="Times New Roman" panose="02020603050405020304" pitchFamily="18" charset="0"/>
              </a:rPr>
              <a:t>中指定执行哪个</a:t>
            </a:r>
            <a:r>
              <a:rPr lang="en-US" altLang="zh-CN" sz="2800" dirty="0">
                <a:ea typeface="宋体" panose="02010600030101010101" pitchFamily="2" charset="-122"/>
                <a:cs typeface="Times New Roman" panose="02020603050405020304" pitchFamily="18" charset="0"/>
              </a:rPr>
              <a:t>View</a:t>
            </a:r>
            <a:r>
              <a:rPr lang="zh-CN" altLang="en-US" sz="2800" dirty="0">
                <a:ea typeface="宋体" panose="02010600030101010101" pitchFamily="2" charset="-122"/>
                <a:cs typeface="Times New Roman" panose="02020603050405020304" pitchFamily="18" charset="0"/>
              </a:rPr>
              <a:t>的规则主要如</a:t>
            </a:r>
            <a:r>
              <a:rPr lang="en-US" altLang="zh-CN" sz="2800" dirty="0">
                <a:ea typeface="宋体" panose="02010600030101010101" pitchFamily="2" charset="-122"/>
                <a:cs typeface="Times New Roman" panose="02020603050405020304" pitchFamily="18" charset="0"/>
              </a:rPr>
              <a:t>4.8.1</a:t>
            </a:r>
            <a:r>
              <a:rPr lang="zh-CN" altLang="en-US" sz="2800" dirty="0">
                <a:ea typeface="宋体" panose="02010600030101010101" pitchFamily="2" charset="-122"/>
                <a:cs typeface="Times New Roman" panose="02020603050405020304" pitchFamily="18" charset="0"/>
              </a:rPr>
              <a:t>节中</a:t>
            </a:r>
            <a:r>
              <a:rPr lang="en-US" altLang="zh-CN" sz="2800" dirty="0" err="1">
                <a:ea typeface="宋体" panose="02010600030101010101" pitchFamily="2" charset="-122"/>
                <a:cs typeface="Times New Roman" panose="02020603050405020304" pitchFamily="18" charset="0"/>
              </a:rPr>
              <a:t>ViewResult</a:t>
            </a:r>
            <a:r>
              <a:rPr lang="zh-CN" altLang="en-US" sz="2800" dirty="0">
                <a:ea typeface="宋体" panose="02010600030101010101" pitchFamily="2" charset="-122"/>
                <a:cs typeface="Times New Roman" panose="02020603050405020304" pitchFamily="18" charset="0"/>
              </a:rPr>
              <a:t>部分内容所述，返回</a:t>
            </a:r>
            <a:r>
              <a:rPr lang="en-US" altLang="zh-CN" sz="2800" dirty="0">
                <a:ea typeface="宋体" panose="02010600030101010101" pitchFamily="2" charset="-122"/>
                <a:cs typeface="Times New Roman" panose="02020603050405020304" pitchFamily="18" charset="0"/>
              </a:rPr>
              <a:t>Action</a:t>
            </a:r>
            <a:r>
              <a:rPr lang="zh-CN" altLang="en-US" sz="2800" dirty="0">
                <a:ea typeface="宋体" panose="02010600030101010101" pitchFamily="2" charset="-122"/>
                <a:cs typeface="Times New Roman" panose="02020603050405020304" pitchFamily="18" charset="0"/>
              </a:rPr>
              <a:t>同名</a:t>
            </a:r>
            <a:r>
              <a:rPr lang="en-US" altLang="zh-CN" sz="2800" dirty="0">
                <a:ea typeface="宋体" panose="02010600030101010101" pitchFamily="2" charset="-122"/>
                <a:cs typeface="Times New Roman" panose="02020603050405020304" pitchFamily="18" charset="0"/>
              </a:rPr>
              <a:t>View</a:t>
            </a:r>
            <a:r>
              <a:rPr lang="zh-CN" altLang="en-US" sz="2800" dirty="0">
                <a:ea typeface="宋体" panose="02010600030101010101" pitchFamily="2" charset="-122"/>
                <a:cs typeface="Times New Roman" panose="02020603050405020304" pitchFamily="18" charset="0"/>
              </a:rPr>
              <a:t>、返回同一</a:t>
            </a:r>
            <a:r>
              <a:rPr lang="en-US" altLang="zh-CN" sz="2800" dirty="0">
                <a:ea typeface="宋体" panose="02010600030101010101" pitchFamily="2" charset="-122"/>
                <a:cs typeface="Times New Roman" panose="02020603050405020304" pitchFamily="18" charset="0"/>
              </a:rPr>
              <a:t>Controller</a:t>
            </a:r>
            <a:r>
              <a:rPr lang="zh-CN" altLang="en-US" sz="2800" dirty="0">
                <a:ea typeface="宋体" panose="02010600030101010101" pitchFamily="2" charset="-122"/>
                <a:cs typeface="Times New Roman" panose="02020603050405020304" pitchFamily="18" charset="0"/>
              </a:rPr>
              <a:t>中的指定名称</a:t>
            </a:r>
            <a:r>
              <a:rPr lang="en-US" altLang="zh-CN" sz="2800" dirty="0">
                <a:ea typeface="宋体" panose="02010600030101010101" pitchFamily="2" charset="-122"/>
                <a:cs typeface="Times New Roman" panose="02020603050405020304" pitchFamily="18" charset="0"/>
              </a:rPr>
              <a:t>View</a:t>
            </a:r>
            <a:r>
              <a:rPr lang="zh-CN" altLang="en-US" sz="2800" dirty="0">
                <a:ea typeface="宋体" panose="02010600030101010101" pitchFamily="2" charset="-122"/>
                <a:cs typeface="Times New Roman" panose="02020603050405020304" pitchFamily="18" charset="0"/>
              </a:rPr>
              <a:t>、返回指定</a:t>
            </a:r>
            <a:r>
              <a:rPr lang="en-US" altLang="zh-CN" sz="2800" dirty="0">
                <a:ea typeface="宋体" panose="02010600030101010101" pitchFamily="2" charset="-122"/>
                <a:cs typeface="Times New Roman" panose="02020603050405020304" pitchFamily="18" charset="0"/>
              </a:rPr>
              <a:t>Controller</a:t>
            </a:r>
            <a:r>
              <a:rPr lang="zh-CN" altLang="en-US" sz="2800" dirty="0">
                <a:ea typeface="宋体" panose="02010600030101010101" pitchFamily="2" charset="-122"/>
                <a:cs typeface="Times New Roman" panose="02020603050405020304" pitchFamily="18" charset="0"/>
              </a:rPr>
              <a:t>中的指定</a:t>
            </a:r>
            <a:r>
              <a:rPr lang="en-US" altLang="zh-CN" sz="2800" dirty="0">
                <a:ea typeface="宋体" panose="02010600030101010101" pitchFamily="2" charset="-122"/>
                <a:cs typeface="Times New Roman" panose="02020603050405020304" pitchFamily="18" charset="0"/>
              </a:rPr>
              <a:t>View</a:t>
            </a:r>
            <a:r>
              <a:rPr lang="zh-CN" altLang="en-US" sz="2800" dirty="0">
                <a:ea typeface="宋体" panose="02010600030101010101" pitchFamily="2" charset="-122"/>
                <a:cs typeface="Times New Roman" panose="02020603050405020304" pitchFamily="18" charset="0"/>
              </a:rPr>
              <a:t>，此外，还可以指定</a:t>
            </a:r>
            <a:r>
              <a:rPr lang="en-US" altLang="zh-CN" sz="2800" dirty="0">
                <a:ea typeface="宋体" panose="02010600030101010101" pitchFamily="2" charset="-122"/>
                <a:cs typeface="Times New Roman" panose="02020603050405020304" pitchFamily="18" charset="0"/>
              </a:rPr>
              <a:t>View</a:t>
            </a:r>
            <a:r>
              <a:rPr lang="zh-CN" altLang="en-US" sz="2800" dirty="0">
                <a:ea typeface="宋体" panose="02010600030101010101" pitchFamily="2" charset="-122"/>
                <a:cs typeface="Times New Roman" panose="02020603050405020304" pitchFamily="18" charset="0"/>
              </a:rPr>
              <a:t>文件所在的完整路径方式指定执行哪个</a:t>
            </a:r>
            <a:r>
              <a:rPr lang="en-US" altLang="zh-CN" sz="2800" dirty="0">
                <a:ea typeface="宋体" panose="02010600030101010101" pitchFamily="2" charset="-122"/>
                <a:cs typeface="Times New Roman" panose="02020603050405020304" pitchFamily="18" charset="0"/>
              </a:rPr>
              <a:t>View</a:t>
            </a:r>
            <a:r>
              <a:rPr lang="zh-CN" altLang="en-US" sz="2800" dirty="0">
                <a:ea typeface="宋体" panose="02010600030101010101" pitchFamily="2" charset="-122"/>
                <a:cs typeface="Times New Roman" panose="02020603050405020304" pitchFamily="18" charset="0"/>
              </a:rPr>
              <a:t>。</a:t>
            </a:r>
          </a:p>
        </p:txBody>
      </p:sp>
      <p:sp>
        <p:nvSpPr>
          <p:cNvPr id="2" name="标题 1"/>
          <p:cNvSpPr>
            <a:spLocks noGrp="1"/>
          </p:cNvSpPr>
          <p:nvPr>
            <p:ph type="title"/>
          </p:nvPr>
        </p:nvSpPr>
        <p:spPr/>
        <p:txBody>
          <a:bodyPr/>
          <a:lstStyle/>
          <a:p>
            <a:endParaRPr lang="zh-CN" altLang="en-US"/>
          </a:p>
        </p:txBody>
      </p:sp>
    </p:spTree>
  </p:cSld>
  <p:clrMapOvr>
    <a:masterClrMapping/>
  </p:clrMapOvr>
  <p:transition>
    <p:randomBar dir="ver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765175"/>
            <a:ext cx="8229600" cy="992188"/>
          </a:xfrm>
        </p:spPr>
        <p:txBody>
          <a:bodyPr/>
          <a:lstStyle/>
          <a:p>
            <a:pPr eaLnBrk="1" hangingPunct="1"/>
            <a:r>
              <a:rPr lang="en-US" altLang="zh-CN"/>
              <a:t>Razor</a:t>
            </a:r>
            <a:r>
              <a:rPr lang="zh-CN" altLang="en-US"/>
              <a:t>示例</a:t>
            </a:r>
          </a:p>
        </p:txBody>
      </p:sp>
      <p:sp>
        <p:nvSpPr>
          <p:cNvPr id="14339" name="内容占位符 1"/>
          <p:cNvSpPr>
            <a:spLocks noGrp="1"/>
          </p:cNvSpPr>
          <p:nvPr>
            <p:ph idx="1"/>
          </p:nvPr>
        </p:nvSpPr>
        <p:spPr>
          <a:xfrm>
            <a:off x="684213" y="1917700"/>
            <a:ext cx="7775575" cy="3959225"/>
          </a:xfrm>
          <a:ln>
            <a:solidFill>
              <a:schemeClr val="tx1"/>
            </a:solidFill>
            <a:miter lim="800000"/>
          </a:ln>
        </p:spPr>
        <p:txBody>
          <a:bodyPr/>
          <a:lstStyle/>
          <a:p>
            <a:pPr marL="0" indent="0">
              <a:lnSpc>
                <a:spcPct val="120000"/>
              </a:lnSpc>
              <a:spcBef>
                <a:spcPct val="0"/>
              </a:spcBef>
              <a:spcAft>
                <a:spcPts val="300"/>
              </a:spcAft>
              <a:buFont typeface="Wingdings" panose="05000000000000000000" pitchFamily="2" charset="2"/>
              <a:buNone/>
            </a:pPr>
            <a:r>
              <a:rPr lang="pt-BR" altLang="zh-CN" sz="2400">
                <a:solidFill>
                  <a:srgbClr val="FF0000"/>
                </a:solidFill>
              </a:rPr>
              <a:t>@{</a:t>
            </a:r>
          </a:p>
          <a:p>
            <a:pPr marL="0" indent="0">
              <a:lnSpc>
                <a:spcPct val="120000"/>
              </a:lnSpc>
              <a:spcBef>
                <a:spcPct val="0"/>
              </a:spcBef>
              <a:spcAft>
                <a:spcPts val="300"/>
              </a:spcAft>
              <a:buFont typeface="Wingdings" panose="05000000000000000000" pitchFamily="2" charset="2"/>
              <a:buNone/>
            </a:pPr>
            <a:r>
              <a:rPr lang="pt-BR" altLang="zh-CN" sz="2400">
                <a:solidFill>
                  <a:srgbClr val="FF0000"/>
                </a:solidFill>
              </a:rPr>
              <a:t>    </a:t>
            </a:r>
            <a:r>
              <a:rPr lang="pt-BR" altLang="zh-CN" sz="2400"/>
              <a:t>int a = 10;</a:t>
            </a:r>
          </a:p>
          <a:p>
            <a:pPr marL="0" indent="0">
              <a:lnSpc>
                <a:spcPct val="120000"/>
              </a:lnSpc>
              <a:spcBef>
                <a:spcPct val="0"/>
              </a:spcBef>
              <a:spcAft>
                <a:spcPts val="300"/>
              </a:spcAft>
              <a:buFont typeface="Wingdings" panose="05000000000000000000" pitchFamily="2" charset="2"/>
              <a:buNone/>
            </a:pPr>
            <a:r>
              <a:rPr lang="pt-BR" altLang="zh-CN" sz="2400"/>
              <a:t>    int b = 1;</a:t>
            </a:r>
          </a:p>
          <a:p>
            <a:pPr marL="0" indent="0">
              <a:lnSpc>
                <a:spcPct val="120000"/>
              </a:lnSpc>
              <a:spcBef>
                <a:spcPct val="0"/>
              </a:spcBef>
              <a:spcAft>
                <a:spcPts val="300"/>
              </a:spcAft>
              <a:buFont typeface="Wingdings" panose="05000000000000000000" pitchFamily="2" charset="2"/>
              <a:buNone/>
            </a:pPr>
            <a:r>
              <a:rPr lang="pt-BR" altLang="zh-CN" sz="2400">
                <a:solidFill>
                  <a:srgbClr val="FF0000"/>
                </a:solidFill>
              </a:rPr>
              <a:t>}</a:t>
            </a:r>
          </a:p>
          <a:p>
            <a:pPr marL="0" indent="0">
              <a:lnSpc>
                <a:spcPct val="120000"/>
              </a:lnSpc>
              <a:spcBef>
                <a:spcPct val="0"/>
              </a:spcBef>
              <a:spcAft>
                <a:spcPts val="300"/>
              </a:spcAft>
              <a:buFont typeface="Wingdings" panose="05000000000000000000" pitchFamily="2" charset="2"/>
              <a:buNone/>
            </a:pPr>
            <a:r>
              <a:rPr lang="pt-BR" altLang="zh-CN" sz="2400">
                <a:solidFill>
                  <a:srgbClr val="FF0000"/>
                </a:solidFill>
              </a:rPr>
              <a:t>@if(a&gt;b)</a:t>
            </a:r>
          </a:p>
          <a:p>
            <a:pPr marL="0" indent="0">
              <a:lnSpc>
                <a:spcPct val="120000"/>
              </a:lnSpc>
              <a:spcBef>
                <a:spcPct val="0"/>
              </a:spcBef>
              <a:spcAft>
                <a:spcPts val="300"/>
              </a:spcAft>
              <a:buFont typeface="Wingdings" panose="05000000000000000000" pitchFamily="2" charset="2"/>
              <a:buNone/>
            </a:pPr>
            <a:r>
              <a:rPr lang="pt-BR" altLang="zh-CN" sz="2400">
                <a:solidFill>
                  <a:srgbClr val="FF0000"/>
                </a:solidFill>
              </a:rPr>
              <a:t>{</a:t>
            </a:r>
          </a:p>
          <a:p>
            <a:pPr marL="0" indent="0">
              <a:lnSpc>
                <a:spcPct val="120000"/>
              </a:lnSpc>
              <a:spcBef>
                <a:spcPct val="0"/>
              </a:spcBef>
              <a:spcAft>
                <a:spcPts val="300"/>
              </a:spcAft>
              <a:buFont typeface="Wingdings" panose="05000000000000000000" pitchFamily="2" charset="2"/>
              <a:buNone/>
            </a:pPr>
            <a:r>
              <a:rPr lang="pt-BR" altLang="zh-CN" sz="2400">
                <a:solidFill>
                  <a:srgbClr val="FF0000"/>
                </a:solidFill>
              </a:rPr>
              <a:t>    </a:t>
            </a:r>
            <a:r>
              <a:rPr lang="zh-CN" altLang="en-US" sz="2400"/>
              <a:t>结果是</a:t>
            </a:r>
            <a:r>
              <a:rPr lang="pt-BR" altLang="zh-CN" sz="2400"/>
              <a:t>a&gt;b</a:t>
            </a:r>
          </a:p>
          <a:p>
            <a:pPr marL="0" indent="0">
              <a:lnSpc>
                <a:spcPct val="120000"/>
              </a:lnSpc>
              <a:spcBef>
                <a:spcPct val="0"/>
              </a:spcBef>
              <a:spcAft>
                <a:spcPts val="300"/>
              </a:spcAft>
              <a:buFont typeface="Wingdings" panose="05000000000000000000" pitchFamily="2" charset="2"/>
              <a:buNone/>
            </a:pPr>
            <a:r>
              <a:rPr lang="pt-BR" altLang="zh-CN" sz="2400">
                <a:solidFill>
                  <a:srgbClr val="FF0000"/>
                </a:solidFill>
              </a:rPr>
              <a:t> }</a:t>
            </a:r>
            <a:endParaRPr lang="zh-CN" altLang="en-US" sz="2400">
              <a:solidFill>
                <a:srgbClr val="FF0000"/>
              </a:solidFill>
            </a:endParaRPr>
          </a:p>
        </p:txBody>
      </p:sp>
      <p:sp>
        <p:nvSpPr>
          <p:cNvPr id="11" name="矩形 10"/>
          <p:cNvSpPr/>
          <p:nvPr/>
        </p:nvSpPr>
        <p:spPr>
          <a:xfrm>
            <a:off x="3059113" y="4724400"/>
            <a:ext cx="3889375" cy="401638"/>
          </a:xfrm>
          <a:prstGeom prst="rect">
            <a:avLst/>
          </a:prstGeom>
          <a:solidFill>
            <a:srgbClr val="FFFF00"/>
          </a:solidFill>
          <a:ln>
            <a:solidFill>
              <a:schemeClr val="tx1"/>
            </a:solidFill>
          </a:ln>
        </p:spPr>
        <p:txBody>
          <a:bodyPr>
            <a:spAutoFit/>
          </a:bodyPr>
          <a:lstStyle/>
          <a:p>
            <a:pPr>
              <a:defRPr/>
            </a:pPr>
            <a:r>
              <a:rPr lang="zh-CN" altLang="en-US" dirty="0">
                <a:latin typeface="+mn-lt"/>
                <a:ea typeface="+mn-ea"/>
              </a:rPr>
              <a:t>错误用法。改为：</a:t>
            </a:r>
            <a:r>
              <a:rPr lang="en-US" altLang="zh-CN" b="1" dirty="0">
                <a:solidFill>
                  <a:srgbClr val="FF0000"/>
                </a:solidFill>
                <a:latin typeface="+mn-lt"/>
                <a:ea typeface="+mn-ea"/>
              </a:rPr>
              <a:t>@:</a:t>
            </a:r>
            <a:r>
              <a:rPr lang="zh-CN" altLang="en-US" dirty="0">
                <a:latin typeface="+mn-lt"/>
                <a:ea typeface="+mn-ea"/>
              </a:rPr>
              <a:t>结果是</a:t>
            </a:r>
            <a:r>
              <a:rPr lang="en-US" altLang="zh-CN" dirty="0">
                <a:latin typeface="+mn-lt"/>
                <a:ea typeface="+mn-ea"/>
              </a:rPr>
              <a:t>a&gt;b</a:t>
            </a:r>
            <a:endParaRPr lang="zh-CN" altLang="en-US" dirty="0">
              <a:latin typeface="+mn-lt"/>
              <a:ea typeface="+mn-ea"/>
            </a:endParaRPr>
          </a:p>
        </p:txBody>
      </p:sp>
      <p:sp>
        <p:nvSpPr>
          <p:cNvPr id="12" name="矩形 11"/>
          <p:cNvSpPr/>
          <p:nvPr/>
        </p:nvSpPr>
        <p:spPr>
          <a:xfrm>
            <a:off x="3062288" y="908050"/>
            <a:ext cx="4257675" cy="706438"/>
          </a:xfrm>
          <a:prstGeom prst="rect">
            <a:avLst/>
          </a:prstGeom>
          <a:solidFill>
            <a:srgbClr val="FFFF00"/>
          </a:solidFill>
          <a:ln>
            <a:solidFill>
              <a:schemeClr val="tx1"/>
            </a:solidFill>
          </a:ln>
        </p:spPr>
        <p:txBody>
          <a:bodyPr>
            <a:spAutoFit/>
          </a:bodyPr>
          <a:lstStyle/>
          <a:p>
            <a:pPr>
              <a:defRPr/>
            </a:pPr>
            <a:r>
              <a:rPr lang="zh-CN" altLang="en-US" dirty="0">
                <a:latin typeface="+mn-lt"/>
                <a:ea typeface="+mn-ea"/>
              </a:rPr>
              <a:t>在</a:t>
            </a:r>
            <a:r>
              <a:rPr lang="en-US" altLang="zh-CN" dirty="0">
                <a:latin typeface="+mn-lt"/>
                <a:ea typeface="+mn-ea"/>
              </a:rPr>
              <a:t>Razor</a:t>
            </a:r>
            <a:r>
              <a:rPr lang="zh-CN" altLang="en-US" dirty="0">
                <a:latin typeface="+mn-lt"/>
                <a:ea typeface="+mn-ea"/>
              </a:rPr>
              <a:t>代码中使用 </a:t>
            </a:r>
            <a:r>
              <a:rPr lang="en-US" altLang="zh-CN" dirty="0">
                <a:solidFill>
                  <a:srgbClr val="FF0000"/>
                </a:solidFill>
                <a:latin typeface="+mn-lt"/>
                <a:ea typeface="+mn-ea"/>
              </a:rPr>
              <a:t>@:</a:t>
            </a:r>
            <a:r>
              <a:rPr lang="zh-CN" altLang="en-US" dirty="0">
                <a:solidFill>
                  <a:srgbClr val="FF0000"/>
                </a:solidFill>
                <a:latin typeface="+mn-lt"/>
                <a:ea typeface="+mn-ea"/>
              </a:rPr>
              <a:t>文本 </a:t>
            </a:r>
            <a:r>
              <a:rPr lang="zh-CN" altLang="en-US" dirty="0">
                <a:latin typeface="+mn-lt"/>
                <a:ea typeface="+mn-ea"/>
              </a:rPr>
              <a:t>来显示纯文本</a:t>
            </a:r>
            <a:r>
              <a:rPr lang="en-US" altLang="zh-CN" dirty="0">
                <a:latin typeface="+mn-lt"/>
                <a:ea typeface="+mn-ea"/>
              </a:rPr>
              <a:t>(</a:t>
            </a:r>
            <a:r>
              <a:rPr lang="zh-CN" altLang="en-US" dirty="0">
                <a:latin typeface="+mn-lt"/>
                <a:ea typeface="+mn-ea"/>
              </a:rPr>
              <a:t>不带</a:t>
            </a:r>
            <a:r>
              <a:rPr lang="en-US" altLang="zh-CN" dirty="0">
                <a:latin typeface="+mn-lt"/>
                <a:ea typeface="+mn-ea"/>
              </a:rPr>
              <a:t>html</a:t>
            </a:r>
            <a:r>
              <a:rPr lang="zh-CN" altLang="en-US" dirty="0">
                <a:latin typeface="+mn-lt"/>
                <a:ea typeface="+mn-ea"/>
              </a:rPr>
              <a:t>标签的文本</a:t>
            </a:r>
            <a:r>
              <a:rPr lang="en-US" altLang="zh-CN" dirty="0">
                <a:latin typeface="+mn-lt"/>
                <a:ea typeface="+mn-ea"/>
              </a:rPr>
              <a:t>)</a:t>
            </a:r>
            <a:r>
              <a:rPr lang="zh-CN" altLang="en-US" dirty="0">
                <a:latin typeface="+mn-lt"/>
                <a:ea typeface="+mn-ea"/>
              </a:rPr>
              <a:t>。</a:t>
            </a:r>
          </a:p>
        </p:txBody>
      </p:sp>
      <p:sp>
        <p:nvSpPr>
          <p:cNvPr id="2" name="任意多边形 1"/>
          <p:cNvSpPr/>
          <p:nvPr/>
        </p:nvSpPr>
        <p:spPr>
          <a:xfrm>
            <a:off x="2390775" y="4437063"/>
            <a:ext cx="658813" cy="323850"/>
          </a:xfrm>
          <a:custGeom>
            <a:avLst/>
            <a:gdLst>
              <a:gd name="connsiteX0" fmla="*/ 658906 w 658906"/>
              <a:gd name="connsiteY0" fmla="*/ 269353 h 323141"/>
              <a:gd name="connsiteX1" fmla="*/ 349623 w 658906"/>
              <a:gd name="connsiteY1" fmla="*/ 411 h 323141"/>
              <a:gd name="connsiteX2" fmla="*/ 0 w 658906"/>
              <a:gd name="connsiteY2" fmla="*/ 323141 h 323141"/>
            </a:gdLst>
            <a:ahLst/>
            <a:cxnLst>
              <a:cxn ang="0">
                <a:pos x="connsiteX0" y="connsiteY0"/>
              </a:cxn>
              <a:cxn ang="0">
                <a:pos x="connsiteX1" y="connsiteY1"/>
              </a:cxn>
              <a:cxn ang="0">
                <a:pos x="connsiteX2" y="connsiteY2"/>
              </a:cxn>
            </a:cxnLst>
            <a:rect l="l" t="t" r="r" b="b"/>
            <a:pathLst>
              <a:path w="658906" h="323141">
                <a:moveTo>
                  <a:pt x="658906" y="269353"/>
                </a:moveTo>
                <a:cubicBezTo>
                  <a:pt x="559173" y="130399"/>
                  <a:pt x="459441" y="-8554"/>
                  <a:pt x="349623" y="411"/>
                </a:cubicBezTo>
                <a:cubicBezTo>
                  <a:pt x="239805" y="9376"/>
                  <a:pt x="119902" y="166258"/>
                  <a:pt x="0" y="323141"/>
                </a:cubicBezTo>
              </a:path>
            </a:pathLst>
          </a:custGeom>
          <a:noFill/>
          <a:ln w="15875">
            <a:solidFill>
              <a:srgbClr val="FF0000"/>
            </a:solidFill>
            <a:prstDash val="dash"/>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ransition>
    <p:randomBar dir="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765175"/>
            <a:ext cx="8229600" cy="992188"/>
          </a:xfrm>
        </p:spPr>
        <p:txBody>
          <a:bodyPr/>
          <a:lstStyle/>
          <a:p>
            <a:pPr eaLnBrk="1" hangingPunct="1"/>
            <a:r>
              <a:rPr lang="en-US" altLang="zh-CN"/>
              <a:t>Razor</a:t>
            </a:r>
            <a:r>
              <a:rPr lang="zh-CN" altLang="en-US"/>
              <a:t>注释</a:t>
            </a:r>
            <a:r>
              <a:rPr lang="zh-CN" altLang="en-US" sz="2400">
                <a:solidFill>
                  <a:srgbClr val="FF0000"/>
                </a:solidFill>
              </a:rPr>
              <a:t>（服务器端的注释）</a:t>
            </a:r>
            <a:endParaRPr lang="zh-CN" altLang="en-US">
              <a:solidFill>
                <a:srgbClr val="FF0000"/>
              </a:solidFill>
            </a:endParaRPr>
          </a:p>
        </p:txBody>
      </p:sp>
      <p:sp>
        <p:nvSpPr>
          <p:cNvPr id="15363" name="内容占位符 1"/>
          <p:cNvSpPr>
            <a:spLocks noGrp="1"/>
          </p:cNvSpPr>
          <p:nvPr>
            <p:ph idx="1"/>
          </p:nvPr>
        </p:nvSpPr>
        <p:spPr>
          <a:xfrm>
            <a:off x="457200" y="1773238"/>
            <a:ext cx="8507413" cy="4111625"/>
          </a:xfrm>
        </p:spPr>
        <p:txBody>
          <a:bodyPr/>
          <a:lstStyle/>
          <a:p>
            <a:pPr>
              <a:lnSpc>
                <a:spcPct val="125000"/>
              </a:lnSpc>
              <a:spcBef>
                <a:spcPct val="0"/>
              </a:spcBef>
              <a:spcAft>
                <a:spcPts val="1200"/>
              </a:spcAft>
            </a:pPr>
            <a:r>
              <a:rPr lang="zh-CN" altLang="en-US" sz="2400"/>
              <a:t>在</a:t>
            </a:r>
            <a:r>
              <a:rPr lang="en-US" altLang="zh-CN" sz="2400"/>
              <a:t>Razor</a:t>
            </a:r>
            <a:r>
              <a:rPr lang="zh-CN" altLang="en-US" sz="2400"/>
              <a:t>代码块中，可用</a:t>
            </a:r>
            <a:r>
              <a:rPr lang="zh-CN" altLang="en-US" sz="2400">
                <a:solidFill>
                  <a:srgbClr val="0000FF"/>
                </a:solidFill>
              </a:rPr>
              <a:t> </a:t>
            </a:r>
            <a:r>
              <a:rPr lang="en-US" altLang="zh-CN" sz="2400">
                <a:solidFill>
                  <a:srgbClr val="0000FF"/>
                </a:solidFill>
              </a:rPr>
              <a:t>// </a:t>
            </a:r>
            <a:r>
              <a:rPr lang="en-US" altLang="zh-CN" sz="1800">
                <a:solidFill>
                  <a:srgbClr val="0000FF"/>
                </a:solidFill>
              </a:rPr>
              <a:t>(</a:t>
            </a:r>
            <a:r>
              <a:rPr lang="zh-CN" altLang="en-US" sz="1800">
                <a:solidFill>
                  <a:srgbClr val="0000FF"/>
                </a:solidFill>
              </a:rPr>
              <a:t>单行注释</a:t>
            </a:r>
            <a:r>
              <a:rPr lang="en-US" altLang="zh-CN" sz="1800">
                <a:solidFill>
                  <a:srgbClr val="0000FF"/>
                </a:solidFill>
              </a:rPr>
              <a:t>)</a:t>
            </a:r>
            <a:r>
              <a:rPr lang="zh-CN" altLang="en-US" sz="2400"/>
              <a:t>和 </a:t>
            </a:r>
            <a:r>
              <a:rPr lang="en-US" altLang="zh-CN" sz="2400">
                <a:solidFill>
                  <a:srgbClr val="0000FF"/>
                </a:solidFill>
              </a:rPr>
              <a:t>/* */ </a:t>
            </a:r>
            <a:r>
              <a:rPr lang="en-US" altLang="zh-CN" sz="1800">
                <a:solidFill>
                  <a:srgbClr val="0000FF"/>
                </a:solidFill>
              </a:rPr>
              <a:t>(</a:t>
            </a:r>
            <a:r>
              <a:rPr lang="zh-CN" altLang="en-US" sz="1800">
                <a:solidFill>
                  <a:srgbClr val="0000FF"/>
                </a:solidFill>
              </a:rPr>
              <a:t>多行注释</a:t>
            </a:r>
            <a:r>
              <a:rPr lang="en-US" altLang="zh-CN" sz="1800">
                <a:solidFill>
                  <a:srgbClr val="0000FF"/>
                </a:solidFill>
              </a:rPr>
              <a:t>)</a:t>
            </a:r>
            <a:r>
              <a:rPr lang="zh-CN" altLang="en-US" sz="2400"/>
              <a:t>。</a:t>
            </a:r>
            <a:endParaRPr lang="en-US" altLang="zh-CN" sz="2400"/>
          </a:p>
          <a:p>
            <a:pPr>
              <a:lnSpc>
                <a:spcPct val="125000"/>
              </a:lnSpc>
              <a:spcBef>
                <a:spcPct val="0"/>
              </a:spcBef>
              <a:spcAft>
                <a:spcPts val="1200"/>
              </a:spcAft>
            </a:pPr>
            <a:r>
              <a:rPr lang="zh-CN" altLang="en-US" sz="2400"/>
              <a:t>另外，</a:t>
            </a:r>
            <a:r>
              <a:rPr lang="en-US" altLang="zh-CN" sz="2400"/>
              <a:t>Razor</a:t>
            </a:r>
            <a:r>
              <a:rPr lang="zh-CN" altLang="en-US" sz="2400"/>
              <a:t>还提供</a:t>
            </a:r>
            <a:r>
              <a:rPr lang="zh-CN" altLang="en-US" sz="2400">
                <a:solidFill>
                  <a:srgbClr val="FF0000"/>
                </a:solidFill>
              </a:rPr>
              <a:t> </a:t>
            </a:r>
            <a:r>
              <a:rPr lang="en-US" altLang="zh-CN" sz="2400">
                <a:solidFill>
                  <a:srgbClr val="FF0000"/>
                </a:solidFill>
              </a:rPr>
              <a:t>@**@ </a:t>
            </a:r>
            <a:r>
              <a:rPr lang="zh-CN" altLang="en-US" sz="2400"/>
              <a:t>注释，可注释</a:t>
            </a:r>
            <a:r>
              <a:rPr lang="en-US" altLang="zh-CN" sz="2400"/>
              <a:t>C#</a:t>
            </a:r>
            <a:r>
              <a:rPr lang="zh-CN" altLang="en-US" sz="2400"/>
              <a:t>和</a:t>
            </a:r>
            <a:r>
              <a:rPr lang="en-US" altLang="zh-CN" sz="2400"/>
              <a:t>HTML</a:t>
            </a:r>
            <a:r>
              <a:rPr lang="zh-CN" altLang="en-US" sz="2400"/>
              <a:t>代码。</a:t>
            </a:r>
            <a:endParaRPr lang="zh-CN" altLang="en-US" sz="2000"/>
          </a:p>
        </p:txBody>
      </p:sp>
      <p:sp>
        <p:nvSpPr>
          <p:cNvPr id="4" name="矩形 3"/>
          <p:cNvSpPr/>
          <p:nvPr/>
        </p:nvSpPr>
        <p:spPr>
          <a:xfrm>
            <a:off x="971550" y="3068638"/>
            <a:ext cx="7129463" cy="3516312"/>
          </a:xfrm>
          <a:prstGeom prst="rect">
            <a:avLst/>
          </a:prstGeom>
          <a:ln>
            <a:solidFill>
              <a:schemeClr val="tx1"/>
            </a:solidFill>
          </a:ln>
        </p:spPr>
        <p:txBody>
          <a:bodyPr>
            <a:spAutoFit/>
          </a:bodyPr>
          <a:lstStyle/>
          <a:p>
            <a:pPr>
              <a:spcAft>
                <a:spcPts val="200"/>
              </a:spcAft>
              <a:defRPr/>
            </a:pPr>
            <a:r>
              <a:rPr lang="en-US" altLang="zh-CN" dirty="0">
                <a:solidFill>
                  <a:srgbClr val="0000FF"/>
                </a:solidFill>
                <a:latin typeface="+mn-lt"/>
                <a:ea typeface="+mn-ea"/>
              </a:rPr>
              <a:t>@{</a:t>
            </a:r>
          </a:p>
          <a:p>
            <a:pPr>
              <a:spcAft>
                <a:spcPts val="200"/>
              </a:spcAft>
              <a:defRPr/>
            </a:pPr>
            <a:r>
              <a:rPr lang="en-US" altLang="zh-CN" dirty="0">
                <a:solidFill>
                  <a:srgbClr val="FF0000"/>
                </a:solidFill>
                <a:latin typeface="+mn-lt"/>
                <a:ea typeface="+mn-ea"/>
              </a:rPr>
              <a:t>    // </a:t>
            </a:r>
            <a:r>
              <a:rPr lang="en-US" altLang="zh-CN" dirty="0" err="1">
                <a:latin typeface="+mn-lt"/>
                <a:ea typeface="+mn-ea"/>
              </a:rPr>
              <a:t>int</a:t>
            </a:r>
            <a:r>
              <a:rPr lang="en-US" altLang="zh-CN" dirty="0">
                <a:latin typeface="+mn-lt"/>
                <a:ea typeface="+mn-ea"/>
              </a:rPr>
              <a:t> num1 = 1;</a:t>
            </a:r>
          </a:p>
          <a:p>
            <a:pPr>
              <a:spcAft>
                <a:spcPts val="200"/>
              </a:spcAft>
              <a:defRPr/>
            </a:pPr>
            <a:r>
              <a:rPr lang="en-US" altLang="zh-CN" dirty="0">
                <a:latin typeface="+mn-lt"/>
                <a:ea typeface="+mn-ea"/>
              </a:rPr>
              <a:t>    </a:t>
            </a:r>
            <a:r>
              <a:rPr lang="en-US" altLang="zh-CN" dirty="0" err="1">
                <a:latin typeface="+mn-lt"/>
                <a:ea typeface="+mn-ea"/>
              </a:rPr>
              <a:t>int</a:t>
            </a:r>
            <a:r>
              <a:rPr lang="en-US" altLang="zh-CN" dirty="0">
                <a:latin typeface="+mn-lt"/>
                <a:ea typeface="+mn-ea"/>
              </a:rPr>
              <a:t> num2 = 2;</a:t>
            </a:r>
          </a:p>
          <a:p>
            <a:pPr>
              <a:spcAft>
                <a:spcPts val="200"/>
              </a:spcAft>
              <a:defRPr/>
            </a:pPr>
            <a:r>
              <a:rPr lang="en-US" altLang="zh-CN" dirty="0">
                <a:latin typeface="+mn-lt"/>
                <a:ea typeface="+mn-ea"/>
              </a:rPr>
              <a:t>    @num2</a:t>
            </a:r>
          </a:p>
          <a:p>
            <a:pPr>
              <a:spcAft>
                <a:spcPts val="200"/>
              </a:spcAft>
              <a:defRPr/>
            </a:pPr>
            <a:r>
              <a:rPr lang="en-US" altLang="zh-CN" dirty="0">
                <a:solidFill>
                  <a:srgbClr val="0000FF"/>
                </a:solidFill>
                <a:latin typeface="+mn-lt"/>
                <a:ea typeface="+mn-ea"/>
              </a:rPr>
              <a:t>}</a:t>
            </a:r>
          </a:p>
          <a:p>
            <a:pPr>
              <a:spcAft>
                <a:spcPts val="200"/>
              </a:spcAft>
              <a:defRPr/>
            </a:pPr>
            <a:r>
              <a:rPr lang="en-US" altLang="zh-CN" dirty="0">
                <a:solidFill>
                  <a:srgbClr val="0000FF"/>
                </a:solidFill>
                <a:latin typeface="+mn-lt"/>
                <a:ea typeface="+mn-ea"/>
              </a:rPr>
              <a:t>&lt;!-- </a:t>
            </a:r>
            <a:r>
              <a:rPr lang="zh-CN" altLang="en-US" dirty="0">
                <a:solidFill>
                  <a:srgbClr val="0000FF"/>
                </a:solidFill>
                <a:latin typeface="+mn-lt"/>
                <a:ea typeface="+mn-ea"/>
              </a:rPr>
              <a:t>这是</a:t>
            </a:r>
            <a:r>
              <a:rPr lang="en-US" altLang="zh-CN" dirty="0">
                <a:solidFill>
                  <a:srgbClr val="0000FF"/>
                </a:solidFill>
                <a:latin typeface="+mn-lt"/>
                <a:ea typeface="+mn-ea"/>
              </a:rPr>
              <a:t>html</a:t>
            </a:r>
            <a:r>
              <a:rPr lang="zh-CN" altLang="en-US" dirty="0">
                <a:solidFill>
                  <a:srgbClr val="0000FF"/>
                </a:solidFill>
                <a:latin typeface="+mn-lt"/>
                <a:ea typeface="+mn-ea"/>
              </a:rPr>
              <a:t>注释 </a:t>
            </a:r>
            <a:r>
              <a:rPr lang="en-US" altLang="zh-CN" dirty="0">
                <a:solidFill>
                  <a:srgbClr val="0000FF"/>
                </a:solidFill>
                <a:latin typeface="+mn-lt"/>
                <a:ea typeface="+mn-ea"/>
              </a:rPr>
              <a:t>--&gt;</a:t>
            </a:r>
          </a:p>
          <a:p>
            <a:pPr>
              <a:spcAft>
                <a:spcPts val="200"/>
              </a:spcAft>
              <a:defRPr/>
            </a:pPr>
            <a:r>
              <a:rPr lang="en-US" altLang="zh-CN" dirty="0">
                <a:solidFill>
                  <a:srgbClr val="FF0000"/>
                </a:solidFill>
                <a:latin typeface="+mn-lt"/>
                <a:ea typeface="+mn-ea"/>
              </a:rPr>
              <a:t>@*</a:t>
            </a:r>
          </a:p>
          <a:p>
            <a:pPr>
              <a:spcAft>
                <a:spcPts val="200"/>
              </a:spcAft>
              <a:defRPr/>
            </a:pPr>
            <a:r>
              <a:rPr lang="en-US" altLang="zh-CN" dirty="0">
                <a:latin typeface="+mn-lt"/>
                <a:ea typeface="+mn-ea"/>
              </a:rPr>
              <a:t>    </a:t>
            </a:r>
            <a:r>
              <a:rPr lang="zh-CN" altLang="en-US" dirty="0">
                <a:latin typeface="+mn-lt"/>
                <a:ea typeface="+mn-ea"/>
              </a:rPr>
              <a:t>这是一个注释</a:t>
            </a:r>
          </a:p>
          <a:p>
            <a:pPr>
              <a:spcAft>
                <a:spcPts val="200"/>
              </a:spcAft>
              <a:defRPr/>
            </a:pPr>
            <a:r>
              <a:rPr lang="zh-CN" altLang="en-US" dirty="0">
                <a:latin typeface="+mn-lt"/>
                <a:ea typeface="+mn-ea"/>
              </a:rPr>
              <a:t>    </a:t>
            </a:r>
            <a:r>
              <a:rPr lang="en-US" altLang="zh-CN" dirty="0">
                <a:latin typeface="+mn-lt"/>
                <a:ea typeface="+mn-ea"/>
              </a:rPr>
              <a:t>&lt;span&gt;</a:t>
            </a:r>
            <a:r>
              <a:rPr lang="zh-CN" altLang="en-US" dirty="0">
                <a:latin typeface="+mn-lt"/>
                <a:ea typeface="+mn-ea"/>
              </a:rPr>
              <a:t>这个是注释</a:t>
            </a:r>
            <a:r>
              <a:rPr lang="en-US" altLang="zh-CN" dirty="0">
                <a:latin typeface="+mn-lt"/>
                <a:ea typeface="+mn-ea"/>
              </a:rPr>
              <a:t>&lt;/span&gt;</a:t>
            </a:r>
          </a:p>
          <a:p>
            <a:pPr>
              <a:spcAft>
                <a:spcPts val="200"/>
              </a:spcAft>
              <a:defRPr/>
            </a:pPr>
            <a:r>
              <a:rPr lang="en-US" altLang="zh-CN" dirty="0">
                <a:solidFill>
                  <a:srgbClr val="FF0000"/>
                </a:solidFill>
                <a:latin typeface="+mn-lt"/>
                <a:ea typeface="+mn-ea"/>
              </a:rPr>
              <a:t>*@</a:t>
            </a:r>
            <a:endParaRPr lang="zh-CN" altLang="en-US" dirty="0">
              <a:solidFill>
                <a:srgbClr val="FF0000"/>
              </a:solidFill>
              <a:latin typeface="+mn-lt"/>
              <a:ea typeface="+mn-ea"/>
            </a:endParaRPr>
          </a:p>
        </p:txBody>
      </p:sp>
    </p:spTree>
  </p:cSld>
  <p:clrMapOvr>
    <a:masterClrMapping/>
  </p:clrMapOvr>
  <p:transition>
    <p:randomBar dir="ver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765175"/>
            <a:ext cx="8229600" cy="992188"/>
          </a:xfrm>
        </p:spPr>
        <p:txBody>
          <a:bodyPr/>
          <a:lstStyle/>
          <a:p>
            <a:pPr eaLnBrk="1" hangingPunct="1"/>
            <a:r>
              <a:rPr lang="en-US" altLang="zh-CN"/>
              <a:t>Razor</a:t>
            </a:r>
            <a:r>
              <a:rPr lang="zh-CN" altLang="en-US"/>
              <a:t>其他用法</a:t>
            </a:r>
          </a:p>
        </p:txBody>
      </p:sp>
      <p:sp>
        <p:nvSpPr>
          <p:cNvPr id="16387" name="内容占位符 1"/>
          <p:cNvSpPr>
            <a:spLocks noGrp="1"/>
          </p:cNvSpPr>
          <p:nvPr>
            <p:ph idx="1"/>
          </p:nvPr>
        </p:nvSpPr>
        <p:spPr>
          <a:xfrm>
            <a:off x="323850" y="1773238"/>
            <a:ext cx="8507413" cy="4392612"/>
          </a:xfrm>
        </p:spPr>
        <p:txBody>
          <a:bodyPr/>
          <a:lstStyle/>
          <a:p>
            <a:pPr>
              <a:lnSpc>
                <a:spcPct val="120000"/>
              </a:lnSpc>
              <a:spcBef>
                <a:spcPct val="0"/>
              </a:spcBef>
              <a:spcAft>
                <a:spcPts val="600"/>
              </a:spcAft>
            </a:pPr>
            <a:r>
              <a:rPr lang="zh-CN" altLang="en-US" sz="2400" dirty="0"/>
              <a:t>输出</a:t>
            </a:r>
            <a:r>
              <a:rPr lang="en-US" altLang="zh-CN" sz="2400" dirty="0"/>
              <a:t>@</a:t>
            </a:r>
            <a:r>
              <a:rPr lang="zh-CN" altLang="en-US" sz="2400" dirty="0"/>
              <a:t>符号：</a:t>
            </a:r>
            <a:r>
              <a:rPr lang="en-US" altLang="zh-CN" sz="2400" dirty="0"/>
              <a:t>@@</a:t>
            </a:r>
          </a:p>
          <a:p>
            <a:pPr>
              <a:lnSpc>
                <a:spcPct val="120000"/>
              </a:lnSpc>
              <a:spcBef>
                <a:spcPct val="0"/>
              </a:spcBef>
              <a:spcAft>
                <a:spcPts val="600"/>
              </a:spcAft>
            </a:pPr>
            <a:r>
              <a:rPr lang="zh-CN" altLang="en-US" sz="2400" dirty="0"/>
              <a:t>输出</a:t>
            </a:r>
            <a:r>
              <a:rPr lang="en-US" altLang="zh-CN" sz="2400" dirty="0"/>
              <a:t>Email</a:t>
            </a:r>
            <a:r>
              <a:rPr lang="zh-CN" altLang="en-US" sz="2400" dirty="0"/>
              <a:t>地址：</a:t>
            </a:r>
            <a:r>
              <a:rPr lang="en-US" altLang="zh-CN" sz="2400" dirty="0"/>
              <a:t> </a:t>
            </a:r>
            <a:r>
              <a:rPr lang="zh-CN" altLang="en-US" sz="2400"/>
              <a:t>自动识别，可直接用</a:t>
            </a:r>
            <a:endParaRPr lang="en-US" altLang="zh-CN" sz="2400"/>
          </a:p>
        </p:txBody>
      </p:sp>
      <p:sp>
        <p:nvSpPr>
          <p:cNvPr id="3" name="矩形 2"/>
          <p:cNvSpPr/>
          <p:nvPr/>
        </p:nvSpPr>
        <p:spPr>
          <a:xfrm>
            <a:off x="684213" y="3292475"/>
            <a:ext cx="6335712" cy="1354138"/>
          </a:xfrm>
          <a:prstGeom prst="rect">
            <a:avLst/>
          </a:prstGeom>
          <a:ln>
            <a:solidFill>
              <a:schemeClr val="tx1"/>
            </a:solidFill>
          </a:ln>
        </p:spPr>
        <p:txBody>
          <a:bodyPr>
            <a:spAutoFit/>
          </a:bodyPr>
          <a:lstStyle/>
          <a:p>
            <a:pPr>
              <a:lnSpc>
                <a:spcPct val="120000"/>
              </a:lnSpc>
              <a:spcAft>
                <a:spcPts val="600"/>
              </a:spcAft>
              <a:defRPr/>
            </a:pPr>
            <a:r>
              <a:rPr lang="zh-CN" altLang="en-US" dirty="0">
                <a:solidFill>
                  <a:srgbClr val="FF0000"/>
                </a:solidFill>
                <a:latin typeface="+mn-lt"/>
                <a:ea typeface="+mn-ea"/>
              </a:rPr>
              <a:t>例如：</a:t>
            </a:r>
            <a:endParaRPr lang="en-US" altLang="zh-CN" dirty="0">
              <a:solidFill>
                <a:srgbClr val="FF0000"/>
              </a:solidFill>
              <a:latin typeface="+mn-lt"/>
              <a:ea typeface="+mn-ea"/>
            </a:endParaRPr>
          </a:p>
          <a:p>
            <a:pPr>
              <a:lnSpc>
                <a:spcPct val="120000"/>
              </a:lnSpc>
              <a:spcAft>
                <a:spcPts val="600"/>
              </a:spcAft>
              <a:defRPr/>
            </a:pPr>
            <a:r>
              <a:rPr lang="en-US" altLang="zh-CN" dirty="0">
                <a:latin typeface="+mn-lt"/>
                <a:ea typeface="+mn-ea"/>
              </a:rPr>
              <a:t>&lt;p&gt;</a:t>
            </a:r>
            <a:r>
              <a:rPr lang="zh-CN" altLang="en-US" dirty="0">
                <a:latin typeface="+mn-lt"/>
                <a:ea typeface="+mn-ea"/>
              </a:rPr>
              <a:t>我要输出强大的</a:t>
            </a:r>
            <a:r>
              <a:rPr lang="en-US" altLang="zh-CN" dirty="0">
                <a:solidFill>
                  <a:srgbClr val="FF0000"/>
                </a:solidFill>
                <a:latin typeface="+mn-lt"/>
                <a:ea typeface="+mn-ea"/>
              </a:rPr>
              <a:t>@@</a:t>
            </a:r>
            <a:r>
              <a:rPr lang="zh-CN" altLang="en-US" dirty="0">
                <a:latin typeface="+mn-lt"/>
                <a:ea typeface="+mn-ea"/>
              </a:rPr>
              <a:t>符号</a:t>
            </a:r>
            <a:r>
              <a:rPr lang="en-US" altLang="zh-CN" dirty="0">
                <a:latin typeface="+mn-lt"/>
                <a:ea typeface="+mn-ea"/>
              </a:rPr>
              <a:t>&lt;/p&gt;</a:t>
            </a:r>
          </a:p>
          <a:p>
            <a:pPr>
              <a:lnSpc>
                <a:spcPct val="120000"/>
              </a:lnSpc>
              <a:spcAft>
                <a:spcPts val="600"/>
              </a:spcAft>
              <a:defRPr/>
            </a:pPr>
            <a:r>
              <a:rPr lang="en-US" altLang="zh-CN" dirty="0">
                <a:latin typeface="+mn-lt"/>
                <a:ea typeface="+mn-ea"/>
              </a:rPr>
              <a:t>&lt;span&gt;Email</a:t>
            </a:r>
            <a:r>
              <a:rPr lang="zh-CN" altLang="en-US" dirty="0">
                <a:latin typeface="+mn-lt"/>
                <a:ea typeface="+mn-ea"/>
              </a:rPr>
              <a:t>地址：</a:t>
            </a:r>
            <a:r>
              <a:rPr lang="en-US" altLang="zh-CN" dirty="0" err="1">
                <a:solidFill>
                  <a:srgbClr val="FF0000"/>
                </a:solidFill>
                <a:latin typeface="+mn-lt"/>
                <a:ea typeface="+mn-ea"/>
              </a:rPr>
              <a:t>wwz@sina.com</a:t>
            </a:r>
            <a:r>
              <a:rPr lang="en-US" altLang="zh-CN" dirty="0">
                <a:latin typeface="+mn-lt"/>
                <a:ea typeface="+mn-ea"/>
              </a:rPr>
              <a:t>&lt;/span&gt;</a:t>
            </a:r>
            <a:endParaRPr lang="zh-CN" altLang="en-US" dirty="0">
              <a:latin typeface="+mn-lt"/>
              <a:ea typeface="+mn-ea"/>
            </a:endParaRPr>
          </a:p>
        </p:txBody>
      </p:sp>
    </p:spTree>
  </p:cSld>
  <p:clrMapOvr>
    <a:masterClrMapping/>
  </p:clrMapOvr>
  <p:transition>
    <p:randomBar dir="ver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765175"/>
            <a:ext cx="8229600" cy="992188"/>
          </a:xfrm>
        </p:spPr>
        <p:txBody>
          <a:bodyPr/>
          <a:lstStyle/>
          <a:p>
            <a:pPr eaLnBrk="1" hangingPunct="1"/>
            <a:r>
              <a:rPr lang="en-US" altLang="zh-CN" sz="2800"/>
              <a:t>Razor</a:t>
            </a:r>
            <a:r>
              <a:rPr lang="zh-CN" altLang="en-US" sz="2800"/>
              <a:t>程序阅读</a:t>
            </a:r>
          </a:p>
        </p:txBody>
      </p:sp>
      <p:sp>
        <p:nvSpPr>
          <p:cNvPr id="17411" name="内容占位符 1"/>
          <p:cNvSpPr>
            <a:spLocks noGrp="1"/>
          </p:cNvSpPr>
          <p:nvPr>
            <p:ph idx="1"/>
          </p:nvPr>
        </p:nvSpPr>
        <p:spPr>
          <a:xfrm>
            <a:off x="539750" y="1700213"/>
            <a:ext cx="8064500" cy="4537075"/>
          </a:xfrm>
          <a:ln>
            <a:solidFill>
              <a:schemeClr val="tx1"/>
            </a:solidFill>
            <a:miter lim="800000"/>
          </a:ln>
        </p:spPr>
        <p:txBody>
          <a:bodyPr/>
          <a:lstStyle/>
          <a:p>
            <a:pPr marL="0" indent="0">
              <a:spcBef>
                <a:spcPct val="0"/>
              </a:spcBef>
              <a:buFont typeface="Wingdings" panose="05000000000000000000" pitchFamily="2" charset="2"/>
              <a:buNone/>
            </a:pPr>
            <a:r>
              <a:rPr lang="pt-BR" altLang="zh-CN" sz="1800"/>
              <a:t>&lt;ul&gt;</a:t>
            </a:r>
          </a:p>
          <a:p>
            <a:pPr marL="0" indent="0">
              <a:spcBef>
                <a:spcPct val="0"/>
              </a:spcBef>
              <a:buFont typeface="Wingdings" panose="05000000000000000000" pitchFamily="2" charset="2"/>
              <a:buNone/>
            </a:pPr>
            <a:r>
              <a:rPr lang="pt-BR" altLang="zh-CN" sz="1800"/>
              <a:t>    @for (int i = 0; i &lt; 10; i++)</a:t>
            </a:r>
          </a:p>
          <a:p>
            <a:pPr marL="0" indent="0">
              <a:spcBef>
                <a:spcPct val="0"/>
              </a:spcBef>
              <a:buFont typeface="Wingdings" panose="05000000000000000000" pitchFamily="2" charset="2"/>
              <a:buNone/>
            </a:pPr>
            <a:r>
              <a:rPr lang="pt-BR" altLang="zh-CN" sz="1800"/>
              <a:t>    {</a:t>
            </a:r>
          </a:p>
          <a:p>
            <a:pPr marL="0" indent="0">
              <a:spcBef>
                <a:spcPct val="0"/>
              </a:spcBef>
              <a:buFont typeface="Wingdings" panose="05000000000000000000" pitchFamily="2" charset="2"/>
              <a:buNone/>
            </a:pPr>
            <a:r>
              <a:rPr lang="pt-BR" altLang="zh-CN" sz="1800"/>
              <a:t>        &lt;li&gt;</a:t>
            </a:r>
          </a:p>
          <a:p>
            <a:pPr marL="0" indent="0">
              <a:spcBef>
                <a:spcPct val="0"/>
              </a:spcBef>
              <a:buFont typeface="Wingdings" panose="05000000000000000000" pitchFamily="2" charset="2"/>
              <a:buNone/>
            </a:pPr>
            <a:r>
              <a:rPr lang="pt-BR" altLang="zh-CN" sz="1800"/>
              <a:t>            </a:t>
            </a:r>
            <a:r>
              <a:rPr lang="zh-CN" altLang="en-US" sz="1800"/>
              <a:t>当前循环到第</a:t>
            </a:r>
            <a:r>
              <a:rPr lang="en-US" altLang="zh-CN" sz="1800"/>
              <a:t>@(</a:t>
            </a:r>
            <a:r>
              <a:rPr lang="pt-BR" altLang="zh-CN" sz="1800"/>
              <a:t>i + 1)</a:t>
            </a:r>
            <a:r>
              <a:rPr lang="zh-CN" altLang="en-US" sz="1800"/>
              <a:t>次</a:t>
            </a:r>
          </a:p>
          <a:p>
            <a:pPr marL="0" indent="0">
              <a:spcBef>
                <a:spcPct val="0"/>
              </a:spcBef>
              <a:buFont typeface="Wingdings" panose="05000000000000000000" pitchFamily="2" charset="2"/>
              <a:buNone/>
            </a:pPr>
            <a:r>
              <a:rPr lang="zh-CN" altLang="en-US" sz="1800"/>
              <a:t>            </a:t>
            </a:r>
            <a:r>
              <a:rPr lang="en-US" altLang="zh-CN" sz="1800"/>
              <a:t>@</a:t>
            </a:r>
            <a:r>
              <a:rPr lang="pt-BR" altLang="zh-CN" sz="1800"/>
              <a:t>if (i == 5)</a:t>
            </a:r>
          </a:p>
          <a:p>
            <a:pPr marL="0" indent="0">
              <a:spcBef>
                <a:spcPct val="0"/>
              </a:spcBef>
              <a:buFont typeface="Wingdings" panose="05000000000000000000" pitchFamily="2" charset="2"/>
              <a:buNone/>
            </a:pPr>
            <a:r>
              <a:rPr lang="pt-BR" altLang="zh-CN" sz="1800"/>
              <a:t>            {</a:t>
            </a:r>
          </a:p>
          <a:p>
            <a:pPr marL="0" indent="0">
              <a:spcBef>
                <a:spcPct val="0"/>
              </a:spcBef>
              <a:buFont typeface="Wingdings" panose="05000000000000000000" pitchFamily="2" charset="2"/>
              <a:buNone/>
            </a:pPr>
            <a:r>
              <a:rPr lang="pt-BR" altLang="zh-CN" sz="1800"/>
              <a:t>                @:</a:t>
            </a:r>
            <a:r>
              <a:rPr lang="zh-CN" altLang="en-US" sz="1800"/>
              <a:t>遍历到数字</a:t>
            </a:r>
            <a:r>
              <a:rPr lang="en-US" altLang="zh-CN" sz="1800"/>
              <a:t>5</a:t>
            </a:r>
            <a:r>
              <a:rPr lang="zh-CN" altLang="en-US" sz="1800"/>
              <a:t>了</a:t>
            </a:r>
          </a:p>
          <a:p>
            <a:pPr marL="0" indent="0">
              <a:spcBef>
                <a:spcPct val="0"/>
              </a:spcBef>
              <a:buFont typeface="Wingdings" panose="05000000000000000000" pitchFamily="2" charset="2"/>
              <a:buNone/>
            </a:pPr>
            <a:r>
              <a:rPr lang="zh-CN" altLang="en-US" sz="1800"/>
              <a:t>            </a:t>
            </a:r>
            <a:r>
              <a:rPr lang="en-US" altLang="zh-CN" sz="1800"/>
              <a:t>}</a:t>
            </a:r>
          </a:p>
          <a:p>
            <a:pPr marL="0" indent="0">
              <a:spcBef>
                <a:spcPct val="0"/>
              </a:spcBef>
              <a:buFont typeface="Wingdings" panose="05000000000000000000" pitchFamily="2" charset="2"/>
              <a:buNone/>
            </a:pPr>
            <a:r>
              <a:rPr lang="en-US" altLang="zh-CN" sz="1800"/>
              <a:t>            </a:t>
            </a:r>
            <a:r>
              <a:rPr lang="pt-BR" altLang="zh-CN" sz="1800"/>
              <a:t>else if (i == 9)</a:t>
            </a:r>
          </a:p>
          <a:p>
            <a:pPr marL="0" indent="0">
              <a:spcBef>
                <a:spcPct val="0"/>
              </a:spcBef>
              <a:buFont typeface="Wingdings" panose="05000000000000000000" pitchFamily="2" charset="2"/>
              <a:buNone/>
            </a:pPr>
            <a:r>
              <a:rPr lang="pt-BR" altLang="zh-CN" sz="1800"/>
              <a:t>            {</a:t>
            </a:r>
          </a:p>
          <a:p>
            <a:pPr marL="0" indent="0">
              <a:spcBef>
                <a:spcPct val="0"/>
              </a:spcBef>
              <a:buFont typeface="Wingdings" panose="05000000000000000000" pitchFamily="2" charset="2"/>
              <a:buNone/>
            </a:pPr>
            <a:r>
              <a:rPr lang="pt-BR" altLang="zh-CN" sz="1800"/>
              <a:t>                @:Bye</a:t>
            </a:r>
            <a:r>
              <a:rPr lang="zh-CN" altLang="pt-BR" sz="1800"/>
              <a:t>！</a:t>
            </a:r>
          </a:p>
          <a:p>
            <a:pPr marL="0" indent="0">
              <a:spcBef>
                <a:spcPct val="0"/>
              </a:spcBef>
              <a:buFont typeface="Wingdings" panose="05000000000000000000" pitchFamily="2" charset="2"/>
              <a:buNone/>
            </a:pPr>
            <a:r>
              <a:rPr lang="zh-CN" altLang="pt-BR" sz="1800"/>
              <a:t>            </a:t>
            </a:r>
            <a:r>
              <a:rPr lang="pt-BR" altLang="zh-CN" sz="1800"/>
              <a:t>}</a:t>
            </a:r>
          </a:p>
          <a:p>
            <a:pPr marL="0" indent="0">
              <a:spcBef>
                <a:spcPct val="0"/>
              </a:spcBef>
              <a:buFont typeface="Wingdings" panose="05000000000000000000" pitchFamily="2" charset="2"/>
              <a:buNone/>
            </a:pPr>
            <a:r>
              <a:rPr lang="pt-BR" altLang="zh-CN" sz="1800"/>
              <a:t>        &lt;/li&gt;</a:t>
            </a:r>
          </a:p>
          <a:p>
            <a:pPr marL="0" indent="0">
              <a:spcBef>
                <a:spcPct val="0"/>
              </a:spcBef>
              <a:buFont typeface="Wingdings" panose="05000000000000000000" pitchFamily="2" charset="2"/>
              <a:buNone/>
            </a:pPr>
            <a:r>
              <a:rPr lang="pt-BR" altLang="zh-CN" sz="1800"/>
              <a:t>    }</a:t>
            </a:r>
          </a:p>
          <a:p>
            <a:pPr marL="0" indent="0">
              <a:spcBef>
                <a:spcPct val="0"/>
              </a:spcBef>
              <a:buFont typeface="Wingdings" panose="05000000000000000000" pitchFamily="2" charset="2"/>
              <a:buNone/>
            </a:pPr>
            <a:r>
              <a:rPr lang="pt-BR" altLang="zh-CN" sz="1800"/>
              <a:t>&lt;/ul&gt;</a:t>
            </a:r>
            <a:endParaRPr lang="zh-CN" altLang="en-US" sz="1800"/>
          </a:p>
        </p:txBody>
      </p:sp>
      <p:grpSp>
        <p:nvGrpSpPr>
          <p:cNvPr id="4" name="组合 3"/>
          <p:cNvGrpSpPr/>
          <p:nvPr/>
        </p:nvGrpSpPr>
        <p:grpSpPr bwMode="auto">
          <a:xfrm>
            <a:off x="5292725" y="2035175"/>
            <a:ext cx="2960688" cy="2833688"/>
            <a:chOff x="5292080" y="2035587"/>
            <a:chExt cx="2961988" cy="2833573"/>
          </a:xfrm>
        </p:grpSpPr>
        <p:pic>
          <p:nvPicPr>
            <p:cNvPr id="17414" name="图片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2080" y="2204864"/>
              <a:ext cx="2836557" cy="2664296"/>
            </a:xfrm>
            <a:prstGeom prst="rect">
              <a:avLst/>
            </a:prstGeom>
            <a:noFill/>
            <a:ln w="15875">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pic>
        <p:sp>
          <p:nvSpPr>
            <p:cNvPr id="8" name="矩形 7"/>
            <p:cNvSpPr/>
            <p:nvPr/>
          </p:nvSpPr>
          <p:spPr>
            <a:xfrm>
              <a:off x="7183623" y="2035587"/>
              <a:ext cx="1070445" cy="338124"/>
            </a:xfrm>
            <a:prstGeom prst="rect">
              <a:avLst/>
            </a:prstGeom>
            <a:solidFill>
              <a:srgbClr val="FFFF00"/>
            </a:solidFill>
            <a:ln>
              <a:solidFill>
                <a:schemeClr val="tx1"/>
              </a:solidFill>
            </a:ln>
          </p:spPr>
          <p:txBody>
            <a:bodyPr>
              <a:spAutoFit/>
            </a:bodyPr>
            <a:lstStyle/>
            <a:p>
              <a:pPr algn="ctr">
                <a:defRPr/>
              </a:pPr>
              <a:r>
                <a:rPr lang="zh-CN" altLang="en-US" sz="1600" dirty="0">
                  <a:latin typeface="+mn-lt"/>
                  <a:ea typeface="+mn-ea"/>
                </a:rPr>
                <a:t>运行结果</a:t>
              </a:r>
            </a:p>
          </p:txBody>
        </p:sp>
      </p:grpSp>
      <p:sp>
        <p:nvSpPr>
          <p:cNvPr id="17413" name="Text Box 4"/>
          <p:cNvSpPr txBox="1">
            <a:spLocks noChangeArrowheads="1"/>
          </p:cNvSpPr>
          <p:nvPr/>
        </p:nvSpPr>
        <p:spPr bwMode="auto">
          <a:xfrm>
            <a:off x="7404100" y="5732463"/>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Font typeface="Wingdings" panose="05000000000000000000" pitchFamily="2" charset="2"/>
              <a:buChar char="n"/>
              <a:defRPr sz="2800">
                <a:solidFill>
                  <a:schemeClr val="tx1"/>
                </a:solidFill>
                <a:latin typeface="Arial" panose="020B0604020202020204" pitchFamily="34" charset="0"/>
                <a:ea typeface="黑体" panose="02010600030101010101" pitchFamily="49" charset="-122"/>
              </a:defRPr>
            </a:lvl1pPr>
            <a:lvl2pPr marL="742950" indent="-285750">
              <a:spcBef>
                <a:spcPct val="20000"/>
              </a:spcBef>
              <a:buClr>
                <a:srgbClr val="FF0000"/>
              </a:buClr>
              <a:buFont typeface="Wingdings" panose="05000000000000000000" pitchFamily="2" charset="2"/>
              <a:buChar char="n"/>
              <a:defRPr sz="2400">
                <a:solidFill>
                  <a:schemeClr val="tx1"/>
                </a:solidFill>
                <a:latin typeface="Arial" panose="020B0604020202020204" pitchFamily="34" charset="0"/>
                <a:ea typeface="黑体" panose="02010600030101010101" pitchFamily="49" charset="-122"/>
              </a:defRPr>
            </a:lvl2pPr>
            <a:lvl3pPr marL="1143000" indent="-228600">
              <a:spcBef>
                <a:spcPct val="20000"/>
              </a:spcBef>
              <a:buClr>
                <a:schemeClr val="bg2"/>
              </a:buClr>
              <a:buFont typeface="Wingdings" panose="05000000000000000000" pitchFamily="2" charset="2"/>
              <a:buChar char="n"/>
              <a:defRPr sz="2200">
                <a:solidFill>
                  <a:schemeClr val="tx1"/>
                </a:solidFill>
                <a:latin typeface="Arial" panose="020B0604020202020204" pitchFamily="34" charset="0"/>
                <a:ea typeface="黑体" panose="02010600030101010101" pitchFamily="49"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Arial" panose="020B0604020202020204" pitchFamily="34" charset="0"/>
                <a:ea typeface="黑体" panose="02010600030101010101" pitchFamily="49" charset="-122"/>
              </a:defRPr>
            </a:lvl4pPr>
            <a:lvl5pPr marL="2057400" indent="-228600">
              <a:spcBef>
                <a:spcPct val="20000"/>
              </a:spcBef>
              <a:buClr>
                <a:schemeClr val="bg2"/>
              </a:buClr>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000"/>
              <a:t>【</a:t>
            </a:r>
            <a:r>
              <a:rPr lang="zh-CN" altLang="en-US" sz="2000">
                <a:hlinkClick r:id="rId3" action="ppaction://hlinksldjump"/>
              </a:rPr>
              <a:t>返回</a:t>
            </a:r>
            <a:r>
              <a:rPr lang="en-US" altLang="zh-CN" sz="2000"/>
              <a:t>】</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4)">
                                      <p:cBhvr>
                                        <p:cTn id="7"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765175"/>
            <a:ext cx="8229600" cy="992188"/>
          </a:xfrm>
        </p:spPr>
        <p:txBody>
          <a:bodyPr/>
          <a:lstStyle/>
          <a:p>
            <a:pPr eaLnBrk="1" hangingPunct="1"/>
            <a:r>
              <a:rPr lang="en-US" altLang="zh-CN" dirty="0"/>
              <a:t>8.10  </a:t>
            </a:r>
            <a:r>
              <a:rPr lang="zh-CN" altLang="en-US" dirty="0"/>
              <a:t>其它命令</a:t>
            </a:r>
          </a:p>
        </p:txBody>
      </p:sp>
      <p:sp>
        <p:nvSpPr>
          <p:cNvPr id="18435" name="内容占位符 1"/>
          <p:cNvSpPr>
            <a:spLocks noGrp="1"/>
          </p:cNvSpPr>
          <p:nvPr>
            <p:ph idx="1"/>
          </p:nvPr>
        </p:nvSpPr>
        <p:spPr>
          <a:xfrm>
            <a:off x="457200" y="1773238"/>
            <a:ext cx="8229600" cy="4111625"/>
          </a:xfrm>
        </p:spPr>
        <p:txBody>
          <a:bodyPr/>
          <a:lstStyle/>
          <a:p>
            <a:pPr>
              <a:lnSpc>
                <a:spcPct val="125000"/>
              </a:lnSpc>
              <a:spcBef>
                <a:spcPct val="0"/>
              </a:spcBef>
              <a:spcAft>
                <a:spcPts val="1200"/>
              </a:spcAft>
            </a:pPr>
            <a:r>
              <a:rPr lang="en-US" altLang="zh-CN" sz="2400">
                <a:solidFill>
                  <a:srgbClr val="000000"/>
                </a:solidFill>
              </a:rPr>
              <a:t>@Styles.Render()</a:t>
            </a:r>
            <a:r>
              <a:rPr lang="zh-CN" altLang="en-US" sz="2400">
                <a:solidFill>
                  <a:srgbClr val="000000"/>
                </a:solidFill>
              </a:rPr>
              <a:t>：加载</a:t>
            </a:r>
            <a:r>
              <a:rPr lang="en-US" altLang="zh-CN" sz="2400">
                <a:solidFill>
                  <a:srgbClr val="000000"/>
                </a:solidFill>
              </a:rPr>
              <a:t>css</a:t>
            </a:r>
          </a:p>
          <a:p>
            <a:pPr lvl="1">
              <a:lnSpc>
                <a:spcPct val="125000"/>
              </a:lnSpc>
              <a:spcBef>
                <a:spcPct val="0"/>
              </a:spcBef>
              <a:spcAft>
                <a:spcPts val="1200"/>
              </a:spcAft>
            </a:pPr>
            <a:r>
              <a:rPr lang="zh-CN" altLang="en-US" sz="2000">
                <a:solidFill>
                  <a:srgbClr val="000000"/>
                </a:solidFill>
              </a:rPr>
              <a:t>例如：</a:t>
            </a:r>
            <a:r>
              <a:rPr lang="en-US" altLang="zh-CN" sz="2000">
                <a:solidFill>
                  <a:srgbClr val="000000"/>
                </a:solidFill>
              </a:rPr>
              <a:t>@Styles.Render("~/Content/css")</a:t>
            </a:r>
          </a:p>
          <a:p>
            <a:pPr>
              <a:lnSpc>
                <a:spcPct val="125000"/>
              </a:lnSpc>
              <a:spcBef>
                <a:spcPct val="0"/>
              </a:spcBef>
              <a:spcAft>
                <a:spcPts val="1200"/>
              </a:spcAft>
            </a:pPr>
            <a:r>
              <a:rPr lang="en-US" altLang="zh-CN" sz="2400"/>
              <a:t>@Scripts.Render()</a:t>
            </a:r>
            <a:r>
              <a:rPr lang="zh-CN" altLang="en-US" sz="2400"/>
              <a:t>：加载</a:t>
            </a:r>
            <a:r>
              <a:rPr lang="en-US" altLang="zh-CN" sz="2400"/>
              <a:t>js</a:t>
            </a:r>
          </a:p>
          <a:p>
            <a:pPr lvl="1">
              <a:lnSpc>
                <a:spcPct val="125000"/>
              </a:lnSpc>
              <a:spcBef>
                <a:spcPct val="0"/>
              </a:spcBef>
              <a:spcAft>
                <a:spcPts val="1200"/>
              </a:spcAft>
            </a:pPr>
            <a:r>
              <a:rPr lang="zh-CN" altLang="en-US" sz="2000"/>
              <a:t>例如：</a:t>
            </a:r>
            <a:r>
              <a:rPr lang="en-US" altLang="zh-CN" sz="2000"/>
              <a:t>@Scripts.Render("~/bundles/jquery")</a:t>
            </a:r>
          </a:p>
          <a:p>
            <a:pPr>
              <a:lnSpc>
                <a:spcPct val="125000"/>
              </a:lnSpc>
              <a:spcBef>
                <a:spcPct val="0"/>
              </a:spcBef>
              <a:spcAft>
                <a:spcPts val="1200"/>
              </a:spcAft>
            </a:pPr>
            <a:r>
              <a:rPr lang="en-US" altLang="zh-CN" sz="2400"/>
              <a:t>@Html.×××()</a:t>
            </a:r>
            <a:r>
              <a:rPr lang="zh-CN" altLang="en-US" sz="2400"/>
              <a:t>：</a:t>
            </a:r>
            <a:r>
              <a:rPr lang="en-US" altLang="zh-CN" sz="2400"/>
              <a:t>HTML</a:t>
            </a:r>
            <a:r>
              <a:rPr lang="zh-CN" altLang="en-US" sz="2400"/>
              <a:t>辅助函数</a:t>
            </a:r>
            <a:endParaRPr lang="en-US" altLang="zh-CN" sz="2400"/>
          </a:p>
          <a:p>
            <a:pPr lvl="1">
              <a:lnSpc>
                <a:spcPct val="125000"/>
              </a:lnSpc>
              <a:spcBef>
                <a:spcPct val="0"/>
              </a:spcBef>
              <a:spcAft>
                <a:spcPts val="1200"/>
              </a:spcAft>
            </a:pPr>
            <a:r>
              <a:rPr lang="zh-CN" altLang="en-US" sz="2000"/>
              <a:t>例如：</a:t>
            </a:r>
            <a:r>
              <a:rPr lang="en-US" altLang="zh-CN" sz="2000"/>
              <a:t>@Html.ActionLink("Back to List", "Index") </a:t>
            </a:r>
          </a:p>
          <a:p>
            <a:pPr>
              <a:lnSpc>
                <a:spcPct val="125000"/>
              </a:lnSpc>
              <a:spcBef>
                <a:spcPct val="0"/>
              </a:spcBef>
              <a:spcAft>
                <a:spcPts val="1200"/>
              </a:spcAft>
            </a:pPr>
            <a:endParaRPr lang="zh-CN" altLang="en-US" sz="2400"/>
          </a:p>
        </p:txBody>
      </p:sp>
      <p:cxnSp>
        <p:nvCxnSpPr>
          <p:cNvPr id="6" name="直接箭头连接符 5"/>
          <p:cNvCxnSpPr/>
          <p:nvPr/>
        </p:nvCxnSpPr>
        <p:spPr>
          <a:xfrm>
            <a:off x="5076825" y="2781300"/>
            <a:ext cx="358775" cy="2873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5076825" y="3284538"/>
            <a:ext cx="358775" cy="2889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435600" y="2932113"/>
            <a:ext cx="2952750" cy="522287"/>
          </a:xfrm>
          <a:prstGeom prst="rect">
            <a:avLst/>
          </a:prstGeom>
          <a:solidFill>
            <a:srgbClr val="CCFFFF"/>
          </a:solidFill>
          <a:ln>
            <a:solidFill>
              <a:schemeClr val="tx1"/>
            </a:solidFill>
          </a:ln>
        </p:spPr>
        <p:txBody>
          <a:bodyPr>
            <a:spAutoFit/>
          </a:bodyPr>
          <a:lstStyle/>
          <a:p>
            <a:pPr>
              <a:defRPr/>
            </a:pPr>
            <a:r>
              <a:rPr lang="zh-CN" altLang="en-US" sz="1400" dirty="0">
                <a:latin typeface="+mn-lt"/>
                <a:ea typeface="+mn-ea"/>
              </a:rPr>
              <a:t>这些内容事先要在</a:t>
            </a:r>
            <a:r>
              <a:rPr lang="en-US" altLang="zh-CN" sz="1400" dirty="0" err="1">
                <a:latin typeface="+mn-lt"/>
                <a:ea typeface="+mn-ea"/>
              </a:rPr>
              <a:t>BundleConfig.cs</a:t>
            </a:r>
            <a:r>
              <a:rPr lang="zh-CN" altLang="en-US" sz="1400" dirty="0">
                <a:latin typeface="+mn-lt"/>
                <a:ea typeface="+mn-ea"/>
              </a:rPr>
              <a:t>文件</a:t>
            </a:r>
            <a:r>
              <a:rPr lang="en-US" altLang="zh-CN" sz="1400" dirty="0">
                <a:latin typeface="+mn-lt"/>
                <a:ea typeface="+mn-ea"/>
              </a:rPr>
              <a:t>(</a:t>
            </a:r>
            <a:r>
              <a:rPr lang="en-US" altLang="zh-CN" sz="1400" dirty="0" err="1">
                <a:latin typeface="+mn-lt"/>
                <a:ea typeface="+mn-ea"/>
              </a:rPr>
              <a:t>App_Start</a:t>
            </a:r>
            <a:r>
              <a:rPr lang="zh-CN" altLang="en-US" sz="1400" dirty="0">
                <a:latin typeface="+mn-lt"/>
                <a:ea typeface="+mn-ea"/>
              </a:rPr>
              <a:t>文件夹</a:t>
            </a:r>
            <a:r>
              <a:rPr lang="en-US" altLang="zh-CN" sz="1400" dirty="0">
                <a:latin typeface="+mn-lt"/>
                <a:ea typeface="+mn-ea"/>
              </a:rPr>
              <a:t>)</a:t>
            </a:r>
            <a:r>
              <a:rPr lang="zh-CN" altLang="en-US" sz="1400" dirty="0">
                <a:latin typeface="+mn-lt"/>
                <a:ea typeface="+mn-ea"/>
              </a:rPr>
              <a:t>中配置</a:t>
            </a:r>
          </a:p>
        </p:txBody>
      </p:sp>
      <p:sp>
        <p:nvSpPr>
          <p:cNvPr id="18439" name="Text Box 4"/>
          <p:cNvSpPr txBox="1">
            <a:spLocks noChangeArrowheads="1"/>
          </p:cNvSpPr>
          <p:nvPr/>
        </p:nvSpPr>
        <p:spPr bwMode="auto">
          <a:xfrm>
            <a:off x="7524750" y="5605463"/>
            <a:ext cx="9540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Font typeface="Wingdings" panose="05000000000000000000" pitchFamily="2" charset="2"/>
              <a:buChar char="n"/>
              <a:defRPr sz="2800">
                <a:solidFill>
                  <a:schemeClr val="tx1"/>
                </a:solidFill>
                <a:latin typeface="Arial" panose="020B0604020202020204" pitchFamily="34" charset="0"/>
                <a:ea typeface="黑体" panose="02010600030101010101" pitchFamily="49" charset="-122"/>
              </a:defRPr>
            </a:lvl1pPr>
            <a:lvl2pPr marL="742950" indent="-285750">
              <a:spcBef>
                <a:spcPct val="20000"/>
              </a:spcBef>
              <a:buClr>
                <a:srgbClr val="FF0000"/>
              </a:buClr>
              <a:buFont typeface="Wingdings" panose="05000000000000000000" pitchFamily="2" charset="2"/>
              <a:buChar char="n"/>
              <a:defRPr sz="2400">
                <a:solidFill>
                  <a:schemeClr val="tx1"/>
                </a:solidFill>
                <a:latin typeface="Arial" panose="020B0604020202020204" pitchFamily="34" charset="0"/>
                <a:ea typeface="黑体" panose="02010600030101010101" pitchFamily="49" charset="-122"/>
              </a:defRPr>
            </a:lvl2pPr>
            <a:lvl3pPr marL="1143000" indent="-228600">
              <a:spcBef>
                <a:spcPct val="20000"/>
              </a:spcBef>
              <a:buClr>
                <a:schemeClr val="bg2"/>
              </a:buClr>
              <a:buFont typeface="Wingdings" panose="05000000000000000000" pitchFamily="2" charset="2"/>
              <a:buChar char="n"/>
              <a:defRPr sz="2200">
                <a:solidFill>
                  <a:schemeClr val="tx1"/>
                </a:solidFill>
                <a:latin typeface="Arial" panose="020B0604020202020204" pitchFamily="34" charset="0"/>
                <a:ea typeface="黑体" panose="02010600030101010101" pitchFamily="49"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Arial" panose="020B0604020202020204" pitchFamily="34" charset="0"/>
                <a:ea typeface="黑体" panose="02010600030101010101" pitchFamily="49" charset="-122"/>
              </a:defRPr>
            </a:lvl4pPr>
            <a:lvl5pPr marL="2057400" indent="-228600">
              <a:spcBef>
                <a:spcPct val="20000"/>
              </a:spcBef>
              <a:buClr>
                <a:schemeClr val="bg2"/>
              </a:buClr>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000"/>
              <a:t>【</a:t>
            </a:r>
            <a:r>
              <a:rPr lang="zh-CN" altLang="en-US" sz="2000"/>
              <a:t>完</a:t>
            </a:r>
            <a:r>
              <a:rPr lang="en-US" altLang="zh-CN" sz="2000"/>
              <a:t>】</a:t>
            </a:r>
          </a:p>
        </p:txBody>
      </p:sp>
    </p:spTree>
  </p:cSld>
  <p:clrMapOvr>
    <a:masterClrMapping/>
  </p:clrMapOvr>
  <p:transition>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pPr eaLnBrk="1" hangingPunct="1"/>
            <a:r>
              <a:rPr lang="en-US" altLang="zh-CN" sz="4000" dirty="0">
                <a:solidFill>
                  <a:schemeClr val="tx1"/>
                </a:solidFill>
                <a:latin typeface="楷体_GB2312" panose="02010609030101010101" pitchFamily="49" charset="-122"/>
                <a:ea typeface="楷体_GB2312" panose="02010609030101010101" pitchFamily="49" charset="-122"/>
              </a:rPr>
              <a:t>8.2 </a:t>
            </a:r>
            <a:r>
              <a:rPr lang="zh-CN" altLang="en-US" sz="4000" dirty="0">
                <a:solidFill>
                  <a:schemeClr val="tx1"/>
                </a:solidFill>
                <a:latin typeface="楷体_GB2312" panose="02010609030101010101" pitchFamily="49" charset="-122"/>
                <a:ea typeface="楷体_GB2312" panose="02010609030101010101" pitchFamily="49" charset="-122"/>
              </a:rPr>
              <a:t>创建与指定视图</a:t>
            </a:r>
            <a:endParaRPr lang="en-US" altLang="zh-CN" sz="4000" dirty="0">
              <a:solidFill>
                <a:schemeClr val="tx1"/>
              </a:solidFill>
              <a:latin typeface="楷体_GB2312" panose="02010609030101010101" pitchFamily="49" charset="-122"/>
              <a:ea typeface="楷体_GB2312" panose="02010609030101010101" pitchFamily="49" charset="-122"/>
            </a:endParaRPr>
          </a:p>
        </p:txBody>
      </p:sp>
      <p:sp>
        <p:nvSpPr>
          <p:cNvPr id="21507"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39D8E153-994D-4BDF-9119-E7AC64A97469}" type="slidenum">
              <a:rPr lang="de-DE" altLang="zh-CN" dirty="0" smtClean="0">
                <a:solidFill>
                  <a:schemeClr val="tx2"/>
                </a:solidFill>
                <a:latin typeface="楷体_GB2312" panose="02010609030101010101" pitchFamily="49" charset="-122"/>
              </a:rPr>
              <a:pPr/>
              <a:t>7</a:t>
            </a:fld>
            <a:r>
              <a:rPr lang="zh-CN" altLang="de-DE" dirty="0">
                <a:solidFill>
                  <a:schemeClr val="tx2"/>
                </a:solidFill>
                <a:latin typeface="楷体_GB2312" panose="02010609030101010101" pitchFamily="49" charset="-122"/>
              </a:rPr>
              <a:t>页</a:t>
            </a:r>
          </a:p>
        </p:txBody>
      </p:sp>
      <p:sp>
        <p:nvSpPr>
          <p:cNvPr id="21508" name="矩形 2"/>
          <p:cNvSpPr>
            <a:spLocks noChangeArrowheads="1"/>
          </p:cNvSpPr>
          <p:nvPr/>
        </p:nvSpPr>
        <p:spPr bwMode="auto">
          <a:xfrm>
            <a:off x="676275" y="2311400"/>
            <a:ext cx="7673975"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600" b="1">
                <a:latin typeface="Times New Roman" panose="02020603050405020304" pitchFamily="18" charset="0"/>
                <a:ea typeface="宋体" panose="02010600030101010101" pitchFamily="2" charset="-122"/>
                <a:cs typeface="Times New Roman" panose="02020603050405020304" pitchFamily="18" charset="0"/>
              </a:rPr>
              <a:t>View</a:t>
            </a:r>
            <a:r>
              <a:rPr lang="zh-CN" altLang="en-US" sz="3600" b="1">
                <a:latin typeface="Times New Roman" panose="02020603050405020304" pitchFamily="18" charset="0"/>
                <a:ea typeface="宋体" panose="02010600030101010101" pitchFamily="2" charset="-122"/>
                <a:cs typeface="Times New Roman" panose="02020603050405020304" pitchFamily="18" charset="0"/>
              </a:rPr>
              <a:t>的路径：</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a:ea typeface="宋体" panose="02010600030101010101" pitchFamily="2" charset="-122"/>
                <a:cs typeface="Times New Roman" panose="02020603050405020304" pitchFamily="18" charset="0"/>
              </a:rPr>
              <a:t>View</a:t>
            </a:r>
            <a:r>
              <a:rPr lang="zh-CN" altLang="en-US" sz="2800">
                <a:ea typeface="宋体" panose="02010600030101010101" pitchFamily="2" charset="-122"/>
                <a:cs typeface="Times New Roman" panose="02020603050405020304" pitchFamily="18" charset="0"/>
              </a:rPr>
              <a:t>的完整路径中，开头的“</a:t>
            </a:r>
            <a:r>
              <a:rPr lang="en-US" altLang="zh-CN" sz="2800">
                <a:ea typeface="宋体" panose="02010600030101010101" pitchFamily="2" charset="-122"/>
                <a:cs typeface="Times New Roman" panose="02020603050405020304" pitchFamily="18" charset="0"/>
              </a:rPr>
              <a:t>~</a:t>
            </a:r>
            <a:r>
              <a:rPr lang="zh-CN" altLang="en-US" sz="2800">
                <a:ea typeface="宋体" panose="02010600030101010101" pitchFamily="2" charset="-122"/>
                <a:cs typeface="Times New Roman" panose="02020603050405020304" pitchFamily="18" charset="0"/>
              </a:rPr>
              <a:t>”是指</a:t>
            </a:r>
            <a:r>
              <a:rPr lang="en-US" altLang="zh-CN" sz="2800">
                <a:ea typeface="宋体" panose="02010600030101010101" pitchFamily="2" charset="-122"/>
                <a:cs typeface="Times New Roman" panose="02020603050405020304" pitchFamily="18" charset="0"/>
              </a:rPr>
              <a:t>Web</a:t>
            </a:r>
            <a:r>
              <a:rPr lang="zh-CN" altLang="en-US" sz="2800">
                <a:ea typeface="宋体" panose="02010600030101010101" pitchFamily="2" charset="-122"/>
                <a:cs typeface="Times New Roman" panose="02020603050405020304" pitchFamily="18" charset="0"/>
              </a:rPr>
              <a:t>网站的根目录，需要注意的是，指定路径中必须包括</a:t>
            </a:r>
            <a:r>
              <a:rPr lang="en-US" altLang="zh-CN" sz="2800">
                <a:ea typeface="宋体" panose="02010600030101010101" pitchFamily="2" charset="-122"/>
                <a:cs typeface="Times New Roman" panose="02020603050405020304" pitchFamily="18" charset="0"/>
              </a:rPr>
              <a:t>View</a:t>
            </a:r>
            <a:r>
              <a:rPr lang="zh-CN" altLang="en-US" sz="2800">
                <a:ea typeface="宋体" panose="02010600030101010101" pitchFamily="2" charset="-122"/>
                <a:cs typeface="Times New Roman" panose="02020603050405020304" pitchFamily="18" charset="0"/>
              </a:rPr>
              <a:t>文件的后缀</a:t>
            </a:r>
            <a:r>
              <a:rPr lang="en-US" altLang="zh-CN" sz="2800">
                <a:ea typeface="宋体" panose="02010600030101010101" pitchFamily="2" charset="-122"/>
                <a:cs typeface="Times New Roman" panose="02020603050405020304" pitchFamily="18" charset="0"/>
              </a:rPr>
              <a:t>cshtml</a:t>
            </a:r>
            <a:r>
              <a:rPr lang="zh-CN" altLang="en-US" sz="2800">
                <a:ea typeface="宋体" panose="02010600030101010101" pitchFamily="2" charset="-122"/>
                <a:cs typeface="Times New Roman" panose="02020603050405020304" pitchFamily="18" charset="0"/>
              </a:rPr>
              <a:t>。</a:t>
            </a:r>
          </a:p>
        </p:txBody>
      </p:sp>
    </p:spTree>
  </p:cSld>
  <p:clrMapOvr>
    <a:masterClrMapping/>
  </p:clrMapOvr>
  <p:transition>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pPr eaLnBrk="1" hangingPunct="1"/>
            <a:r>
              <a:rPr lang="en-US" altLang="zh-CN" sz="4000" dirty="0">
                <a:solidFill>
                  <a:schemeClr val="tx1"/>
                </a:solidFill>
                <a:latin typeface="楷体_GB2312" panose="02010609030101010101" pitchFamily="49" charset="-122"/>
                <a:ea typeface="楷体_GB2312" panose="02010609030101010101" pitchFamily="49" charset="-122"/>
              </a:rPr>
              <a:t>8.3 </a:t>
            </a:r>
            <a:r>
              <a:rPr lang="zh-CN" altLang="en-US" sz="4000" dirty="0">
                <a:solidFill>
                  <a:schemeClr val="tx1"/>
                </a:solidFill>
                <a:latin typeface="楷体_GB2312" panose="02010609030101010101" pitchFamily="49" charset="-122"/>
                <a:ea typeface="楷体_GB2312" panose="02010609030101010101" pitchFamily="49" charset="-122"/>
              </a:rPr>
              <a:t>表单和</a:t>
            </a:r>
            <a:r>
              <a:rPr lang="en-US" altLang="en-US" sz="4000" dirty="0">
                <a:solidFill>
                  <a:schemeClr val="tx1"/>
                </a:solidFill>
                <a:latin typeface="楷体_GB2312" panose="02010609030101010101" pitchFamily="49" charset="-122"/>
                <a:ea typeface="楷体_GB2312" panose="02010609030101010101" pitchFamily="49" charset="-122"/>
              </a:rPr>
              <a:t>HTML</a:t>
            </a:r>
            <a:r>
              <a:rPr lang="zh-CN" altLang="en-US" sz="4000" dirty="0">
                <a:solidFill>
                  <a:schemeClr val="tx1"/>
                </a:solidFill>
                <a:latin typeface="楷体_GB2312" panose="02010609030101010101" pitchFamily="49" charset="-122"/>
                <a:ea typeface="楷体_GB2312" panose="02010609030101010101" pitchFamily="49" charset="-122"/>
              </a:rPr>
              <a:t>辅助方法</a:t>
            </a:r>
            <a:endParaRPr lang="en-US" altLang="zh-CN" sz="4000" dirty="0">
              <a:solidFill>
                <a:schemeClr val="tx1"/>
              </a:solidFill>
              <a:latin typeface="楷体_GB2312" panose="02010609030101010101" pitchFamily="49" charset="-122"/>
              <a:ea typeface="楷体_GB2312" panose="02010609030101010101" pitchFamily="49" charset="-122"/>
            </a:endParaRPr>
          </a:p>
        </p:txBody>
      </p:sp>
      <p:sp>
        <p:nvSpPr>
          <p:cNvPr id="22531"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E78A2788-B88E-4758-9544-BB6C1AF7FE2D}" type="slidenum">
              <a:rPr lang="de-DE" altLang="zh-CN" dirty="0" smtClean="0">
                <a:solidFill>
                  <a:schemeClr val="tx2"/>
                </a:solidFill>
                <a:latin typeface="楷体_GB2312" panose="02010609030101010101" pitchFamily="49" charset="-122"/>
              </a:rPr>
              <a:pPr/>
              <a:t>8</a:t>
            </a:fld>
            <a:r>
              <a:rPr lang="zh-CN" altLang="de-DE" dirty="0">
                <a:solidFill>
                  <a:schemeClr val="tx2"/>
                </a:solidFill>
                <a:latin typeface="楷体_GB2312" panose="02010609030101010101" pitchFamily="49" charset="-122"/>
              </a:rPr>
              <a:t>页</a:t>
            </a:r>
          </a:p>
        </p:txBody>
      </p:sp>
      <p:sp>
        <p:nvSpPr>
          <p:cNvPr id="22532" name="矩形 2"/>
          <p:cNvSpPr>
            <a:spLocks noChangeArrowheads="1"/>
          </p:cNvSpPr>
          <p:nvPr/>
        </p:nvSpPr>
        <p:spPr bwMode="auto">
          <a:xfrm>
            <a:off x="703263" y="1504950"/>
            <a:ext cx="7673975" cy="236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b="1" dirty="0">
                <a:latin typeface="Times New Roman" panose="02020603050405020304" pitchFamily="18" charset="0"/>
                <a:ea typeface="宋体" panose="02010600030101010101" pitchFamily="2" charset="-122"/>
                <a:cs typeface="Times New Roman" panose="02020603050405020304" pitchFamily="18" charset="0"/>
              </a:rPr>
              <a:t>表单的使用：</a:t>
            </a:r>
            <a:endParaRPr lang="en-US" altLang="zh-CN" sz="3600" b="1"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800" dirty="0">
                <a:ea typeface="宋体" panose="02010600030101010101" pitchFamily="2" charset="-122"/>
                <a:cs typeface="Times New Roman" panose="02020603050405020304" pitchFamily="18" charset="0"/>
              </a:rPr>
              <a:t>表单（</a:t>
            </a:r>
            <a:r>
              <a:rPr lang="en-US" altLang="zh-CN" sz="2800" dirty="0">
                <a:ea typeface="宋体" panose="02010600030101010101" pitchFamily="2" charset="-122"/>
                <a:cs typeface="Times New Roman" panose="02020603050405020304" pitchFamily="18" charset="0"/>
              </a:rPr>
              <a:t>form</a:t>
            </a:r>
            <a:r>
              <a:rPr lang="zh-CN" altLang="en-US" sz="2800" dirty="0">
                <a:ea typeface="宋体" panose="02010600030101010101" pitchFamily="2" charset="-122"/>
                <a:cs typeface="Times New Roman" panose="02020603050405020304" pitchFamily="18" charset="0"/>
              </a:rPr>
              <a:t>）是包含输入元素的容器，其中包含按钮、复选框、文本框等元素。</a:t>
            </a:r>
            <a:r>
              <a:rPr lang="en-US" altLang="zh-CN" sz="2800" dirty="0">
                <a:ea typeface="宋体" panose="02010600030101010101" pitchFamily="2" charset="-122"/>
                <a:cs typeface="Times New Roman" panose="02020603050405020304" pitchFamily="18" charset="0"/>
              </a:rPr>
              <a:t>Form</a:t>
            </a:r>
            <a:r>
              <a:rPr lang="zh-CN" altLang="en-US" sz="2800" dirty="0">
                <a:ea typeface="宋体" panose="02010600030101010101" pitchFamily="2" charset="-122"/>
                <a:cs typeface="Times New Roman" panose="02020603050405020304" pitchFamily="18" charset="0"/>
              </a:rPr>
              <a:t>中这些输入元素使得用户能够向页面中输入信息，并把输入的信息提交给服务器。</a:t>
            </a:r>
          </a:p>
        </p:txBody>
      </p:sp>
    </p:spTree>
  </p:cSld>
  <p:clrMapOvr>
    <a:masterClrMapping/>
  </p:clrMapOvr>
  <p:transition>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页脚占位符 3"/>
          <p:cNvSpPr>
            <a:spLocks noGrp="1"/>
          </p:cNvSpPr>
          <p:nvPr>
            <p:ph type="ftr" sz="quarter" idx="4294967295"/>
          </p:nvPr>
        </p:nvSpPr>
        <p:spPr>
          <a:xfrm>
            <a:off x="4591050" y="6392863"/>
            <a:ext cx="4441825" cy="24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zh-CN" dirty="0">
                <a:solidFill>
                  <a:schemeClr val="tx2"/>
                </a:solidFill>
                <a:latin typeface="楷体_GB2312" panose="02010609030101010101" pitchFamily="49" charset="-122"/>
                <a:sym typeface="Wingdings" panose="05000000000000000000" pitchFamily="2" charset="2"/>
              </a:rPr>
              <a:t></a:t>
            </a:r>
            <a:r>
              <a:rPr lang="zh-CN" altLang="de-DE" dirty="0">
                <a:solidFill>
                  <a:schemeClr val="tx2"/>
                </a:solidFill>
                <a:latin typeface="楷体_GB2312" panose="02010609030101010101" pitchFamily="49" charset="-122"/>
                <a:sym typeface="Wingdings" panose="05000000000000000000" pitchFamily="2" charset="2"/>
              </a:rPr>
              <a:t>第</a:t>
            </a:r>
            <a:r>
              <a:rPr lang="zh-CN" altLang="de-DE" dirty="0">
                <a:solidFill>
                  <a:schemeClr val="tx2"/>
                </a:solidFill>
                <a:latin typeface="楷体_GB2312" panose="02010609030101010101" pitchFamily="49" charset="-122"/>
              </a:rPr>
              <a:t> </a:t>
            </a:r>
            <a:fld id="{B58D4D89-38C1-4A3E-8F20-3AED6A070F79}" type="slidenum">
              <a:rPr lang="de-DE" altLang="zh-CN" dirty="0" smtClean="0">
                <a:solidFill>
                  <a:schemeClr val="tx2"/>
                </a:solidFill>
                <a:latin typeface="楷体_GB2312" panose="02010609030101010101" pitchFamily="49" charset="-122"/>
              </a:rPr>
              <a:pPr/>
              <a:t>9</a:t>
            </a:fld>
            <a:r>
              <a:rPr lang="zh-CN" altLang="de-DE" dirty="0">
                <a:solidFill>
                  <a:schemeClr val="tx2"/>
                </a:solidFill>
                <a:latin typeface="楷体_GB2312" panose="02010609030101010101" pitchFamily="49" charset="-122"/>
              </a:rPr>
              <a:t>页</a:t>
            </a:r>
          </a:p>
        </p:txBody>
      </p:sp>
      <p:sp>
        <p:nvSpPr>
          <p:cNvPr id="23556" name="矩形 2"/>
          <p:cNvSpPr>
            <a:spLocks noChangeArrowheads="1"/>
          </p:cNvSpPr>
          <p:nvPr/>
        </p:nvSpPr>
        <p:spPr bwMode="auto">
          <a:xfrm>
            <a:off x="703263" y="1343025"/>
            <a:ext cx="8091487" cy="495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b="1">
                <a:latin typeface="Times New Roman" panose="02020603050405020304" pitchFamily="18" charset="0"/>
                <a:ea typeface="宋体" panose="02010600030101010101" pitchFamily="2" charset="-122"/>
                <a:cs typeface="Times New Roman" panose="02020603050405020304" pitchFamily="18" charset="0"/>
              </a:rPr>
              <a:t>表单的使用：</a:t>
            </a:r>
            <a:endParaRPr lang="en-US" altLang="zh-CN" sz="3600" b="1">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a:ea typeface="宋体" panose="02010600030101010101" pitchFamily="2" charset="-122"/>
                <a:cs typeface="Times New Roman" panose="02020603050405020304" pitchFamily="18" charset="0"/>
              </a:rPr>
              <a:t>action</a:t>
            </a:r>
            <a:r>
              <a:rPr lang="zh-CN" altLang="en-US" sz="2800">
                <a:ea typeface="宋体" panose="02010600030101010101" pitchFamily="2" charset="-122"/>
                <a:cs typeface="Times New Roman" panose="02020603050405020304" pitchFamily="18" charset="0"/>
              </a:rPr>
              <a:t>（不是指</a:t>
            </a:r>
            <a:r>
              <a:rPr lang="en-US" altLang="zh-CN" sz="2800">
                <a:ea typeface="宋体" panose="02010600030101010101" pitchFamily="2" charset="-122"/>
                <a:cs typeface="Times New Roman" panose="02020603050405020304" pitchFamily="18" charset="0"/>
              </a:rPr>
              <a:t>Controller</a:t>
            </a:r>
            <a:r>
              <a:rPr lang="zh-CN" altLang="en-US" sz="2800">
                <a:ea typeface="宋体" panose="02010600030101010101" pitchFamily="2" charset="-122"/>
                <a:cs typeface="Times New Roman" panose="02020603050405020304" pitchFamily="18" charset="0"/>
              </a:rPr>
              <a:t>中的动作</a:t>
            </a:r>
            <a:r>
              <a:rPr lang="en-US" altLang="zh-CN" sz="2800">
                <a:ea typeface="宋体" panose="02010600030101010101" pitchFamily="2" charset="-122"/>
                <a:cs typeface="Times New Roman" panose="02020603050405020304" pitchFamily="18" charset="0"/>
              </a:rPr>
              <a:t>Action</a:t>
            </a:r>
            <a:r>
              <a:rPr lang="zh-CN" altLang="en-US" sz="2800">
                <a:ea typeface="宋体" panose="02010600030101010101" pitchFamily="2" charset="-122"/>
                <a:cs typeface="Times New Roman" panose="02020603050405020304" pitchFamily="18" charset="0"/>
              </a:rPr>
              <a:t>）和</a:t>
            </a:r>
            <a:r>
              <a:rPr lang="en-US" altLang="zh-CN" sz="2800">
                <a:ea typeface="宋体" panose="02010600030101010101" pitchFamily="2" charset="-122"/>
                <a:cs typeface="Times New Roman" panose="02020603050405020304" pitchFamily="18" charset="0"/>
              </a:rPr>
              <a:t>method</a:t>
            </a:r>
            <a:r>
              <a:rPr lang="zh-CN" altLang="en-US" sz="2800">
                <a:ea typeface="宋体" panose="02010600030101010101" pitchFamily="2" charset="-122"/>
                <a:cs typeface="Times New Roman" panose="02020603050405020304" pitchFamily="18" charset="0"/>
              </a:rPr>
              <a:t>是</a:t>
            </a:r>
            <a:r>
              <a:rPr lang="en-US" altLang="zh-CN" sz="2800">
                <a:ea typeface="宋体" panose="02010600030101010101" pitchFamily="2" charset="-122"/>
                <a:cs typeface="Times New Roman" panose="02020603050405020304" pitchFamily="18" charset="0"/>
              </a:rPr>
              <a:t>form</a:t>
            </a:r>
            <a:r>
              <a:rPr lang="zh-CN" altLang="en-US" sz="2800">
                <a:ea typeface="宋体" panose="02010600030101010101" pitchFamily="2" charset="-122"/>
                <a:cs typeface="Times New Roman" panose="02020603050405020304" pitchFamily="18" charset="0"/>
              </a:rPr>
              <a:t>的两个重要特性，其中</a:t>
            </a:r>
            <a:r>
              <a:rPr lang="en-US" altLang="zh-CN" sz="2800">
                <a:ea typeface="宋体" panose="02010600030101010101" pitchFamily="2" charset="-122"/>
                <a:cs typeface="Times New Roman" panose="02020603050405020304" pitchFamily="18" charset="0"/>
              </a:rPr>
              <a:t>action</a:t>
            </a:r>
            <a:r>
              <a:rPr lang="zh-CN" altLang="en-US" sz="2800">
                <a:ea typeface="宋体" panose="02010600030101010101" pitchFamily="2" charset="-122"/>
                <a:cs typeface="Times New Roman" panose="02020603050405020304" pitchFamily="18" charset="0"/>
              </a:rPr>
              <a:t>决定</a:t>
            </a:r>
            <a:r>
              <a:rPr lang="en-US" altLang="zh-CN" sz="2800">
                <a:ea typeface="宋体" panose="02010600030101010101" pitchFamily="2" charset="-122"/>
                <a:cs typeface="Times New Roman" panose="02020603050405020304" pitchFamily="18" charset="0"/>
              </a:rPr>
              <a:t>form</a:t>
            </a:r>
            <a:r>
              <a:rPr lang="zh-CN" altLang="en-US" sz="2800">
                <a:ea typeface="宋体" panose="02010600030101010101" pitchFamily="2" charset="-122"/>
                <a:cs typeface="Times New Roman" panose="02020603050405020304" pitchFamily="18" charset="0"/>
              </a:rPr>
              <a:t>中的数据向哪个地址提交，</a:t>
            </a:r>
            <a:r>
              <a:rPr lang="en-US" altLang="zh-CN" sz="2800">
                <a:ea typeface="宋体" panose="02010600030101010101" pitchFamily="2" charset="-122"/>
                <a:cs typeface="Times New Roman" panose="02020603050405020304" pitchFamily="18" charset="0"/>
              </a:rPr>
              <a:t>method</a:t>
            </a:r>
            <a:r>
              <a:rPr lang="zh-CN" altLang="en-US" sz="2800">
                <a:ea typeface="宋体" panose="02010600030101010101" pitchFamily="2" charset="-122"/>
                <a:cs typeface="Times New Roman" panose="02020603050405020304" pitchFamily="18" charset="0"/>
              </a:rPr>
              <a:t>则决定</a:t>
            </a:r>
            <a:r>
              <a:rPr lang="en-US" altLang="zh-CN" sz="2800">
                <a:ea typeface="宋体" panose="02010600030101010101" pitchFamily="2" charset="-122"/>
                <a:cs typeface="Times New Roman" panose="02020603050405020304" pitchFamily="18" charset="0"/>
              </a:rPr>
              <a:t>form</a:t>
            </a:r>
            <a:r>
              <a:rPr lang="zh-CN" altLang="en-US" sz="2800">
                <a:ea typeface="宋体" panose="02010600030101010101" pitchFamily="2" charset="-122"/>
                <a:cs typeface="Times New Roman" panose="02020603050405020304" pitchFamily="18" charset="0"/>
              </a:rPr>
              <a:t>提交数据时所使用的方法。</a:t>
            </a:r>
          </a:p>
          <a:p>
            <a:r>
              <a:rPr lang="en-US" altLang="zh-CN" sz="2800">
                <a:ea typeface="宋体" panose="02010600030101010101" pitchFamily="2" charset="-122"/>
                <a:cs typeface="Times New Roman" panose="02020603050405020304" pitchFamily="18" charset="0"/>
              </a:rPr>
              <a:t>action</a:t>
            </a:r>
            <a:r>
              <a:rPr lang="zh-CN" altLang="en-US" sz="2800">
                <a:ea typeface="宋体" panose="02010600030101010101" pitchFamily="2" charset="-122"/>
                <a:cs typeface="Times New Roman" panose="02020603050405020304" pitchFamily="18" charset="0"/>
              </a:rPr>
              <a:t>中设置的数据提交地址可以是绝对地址也可以是相对地址。</a:t>
            </a:r>
            <a:r>
              <a:rPr lang="en-US" altLang="zh-CN" sz="2800">
                <a:ea typeface="宋体" panose="02010600030101010101" pitchFamily="2" charset="-122"/>
                <a:cs typeface="Times New Roman" panose="02020603050405020304" pitchFamily="18" charset="0"/>
              </a:rPr>
              <a:t>method</a:t>
            </a:r>
            <a:r>
              <a:rPr lang="zh-CN" altLang="en-US" sz="2800">
                <a:ea typeface="宋体" panose="02010600030101010101" pitchFamily="2" charset="-122"/>
                <a:cs typeface="Times New Roman" panose="02020603050405020304" pitchFamily="18" charset="0"/>
              </a:rPr>
              <a:t>的默认值为</a:t>
            </a:r>
            <a:r>
              <a:rPr lang="en-US" altLang="zh-CN" sz="2800">
                <a:ea typeface="宋体" panose="02010600030101010101" pitchFamily="2" charset="-122"/>
                <a:cs typeface="Times New Roman" panose="02020603050405020304" pitchFamily="18" charset="0"/>
              </a:rPr>
              <a:t>GET</a:t>
            </a:r>
            <a:r>
              <a:rPr lang="zh-CN" altLang="en-US" sz="2800">
                <a:ea typeface="宋体" panose="02010600030101010101" pitchFamily="2" charset="-122"/>
                <a:cs typeface="Times New Roman" panose="02020603050405020304" pitchFamily="18" charset="0"/>
              </a:rPr>
              <a:t>，当使用</a:t>
            </a:r>
            <a:r>
              <a:rPr lang="en-US" altLang="zh-CN" sz="2800">
                <a:ea typeface="宋体" panose="02010600030101010101" pitchFamily="2" charset="-122"/>
                <a:cs typeface="Times New Roman" panose="02020603050405020304" pitchFamily="18" charset="0"/>
              </a:rPr>
              <a:t>GET</a:t>
            </a:r>
            <a:r>
              <a:rPr lang="zh-CN" altLang="en-US" sz="2800">
                <a:ea typeface="宋体" panose="02010600030101010101" pitchFamily="2" charset="-122"/>
                <a:cs typeface="Times New Roman" panose="02020603050405020304" pitchFamily="18" charset="0"/>
              </a:rPr>
              <a:t>方法时，请求信息将直接显示在地址栏中，所有的请求信息都包含在最终的请求</a:t>
            </a:r>
            <a:r>
              <a:rPr lang="en-US" altLang="zh-CN" sz="2800">
                <a:ea typeface="宋体" panose="02010600030101010101" pitchFamily="2" charset="-122"/>
                <a:cs typeface="Times New Roman" panose="02020603050405020304" pitchFamily="18" charset="0"/>
              </a:rPr>
              <a:t>URL</a:t>
            </a:r>
            <a:r>
              <a:rPr lang="zh-CN" altLang="en-US" sz="2800">
                <a:ea typeface="宋体" panose="02010600030101010101" pitchFamily="2" charset="-122"/>
                <a:cs typeface="Times New Roman" panose="02020603050405020304" pitchFamily="18" charset="0"/>
              </a:rPr>
              <a:t>中，而且</a:t>
            </a:r>
            <a:r>
              <a:rPr lang="en-US" altLang="zh-CN" sz="2800">
                <a:ea typeface="宋体" panose="02010600030101010101" pitchFamily="2" charset="-122"/>
                <a:cs typeface="Times New Roman" panose="02020603050405020304" pitchFamily="18" charset="0"/>
              </a:rPr>
              <a:t>GET</a:t>
            </a:r>
            <a:r>
              <a:rPr lang="zh-CN" altLang="en-US" sz="2800">
                <a:ea typeface="宋体" panose="02010600030101010101" pitchFamily="2" charset="-122"/>
                <a:cs typeface="Times New Roman" panose="02020603050405020304" pitchFamily="18" charset="0"/>
              </a:rPr>
              <a:t>方法的请求字符串长度是受限的。</a:t>
            </a:r>
            <a:r>
              <a:rPr lang="en-US" altLang="zh-CN" sz="2800">
                <a:ea typeface="宋体" panose="02010600030101010101" pitchFamily="2" charset="-122"/>
                <a:cs typeface="Times New Roman" panose="02020603050405020304" pitchFamily="18" charset="0"/>
              </a:rPr>
              <a:t>POST</a:t>
            </a:r>
            <a:r>
              <a:rPr lang="zh-CN" altLang="en-US" sz="2800">
                <a:ea typeface="宋体" panose="02010600030101010101" pitchFamily="2" charset="-122"/>
                <a:cs typeface="Times New Roman" panose="02020603050405020304" pitchFamily="18" charset="0"/>
              </a:rPr>
              <a:t>方法则请求信息的数据将放在请求的主体中。</a:t>
            </a:r>
          </a:p>
        </p:txBody>
      </p:sp>
      <p:sp>
        <p:nvSpPr>
          <p:cNvPr id="2" name="标题 1"/>
          <p:cNvSpPr>
            <a:spLocks noGrp="1"/>
          </p:cNvSpPr>
          <p:nvPr>
            <p:ph type="title"/>
          </p:nvPr>
        </p:nvSpPr>
        <p:spPr/>
        <p:txBody>
          <a:bodyPr/>
          <a:lstStyle/>
          <a:p>
            <a:endParaRPr lang="zh-CN" altLang="en-US"/>
          </a:p>
        </p:txBody>
      </p:sp>
    </p:spTree>
  </p:cSld>
  <p:clrMapOvr>
    <a:masterClrMapping/>
  </p:clrMapOvr>
  <p:transition>
    <p:randomBar dir="vert"/>
  </p:transition>
</p:sld>
</file>

<file path=ppt/theme/theme1.xml><?xml version="1.0" encoding="utf-8"?>
<a:theme xmlns:a="http://schemas.openxmlformats.org/drawingml/2006/main" name="ASP.NET">
  <a:themeElements>
    <a:clrScheme name="ASP.NET 13">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000066"/>
      </a:hlink>
      <a:folHlink>
        <a:srgbClr val="CCCCE6"/>
      </a:folHlink>
    </a:clrScheme>
    <a:fontScheme name="ASP.NET">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SP.NET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ASP.NET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ASP.NET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ASP.NET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ASP.NET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ASP.NET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ASP.NET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ASP.NET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ASP.NET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ASP.NET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ASP.NET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ASP.NET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ASP.NET 13">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000066"/>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6031</Words>
  <Application>Microsoft Office PowerPoint</Application>
  <PresentationFormat>全屏显示(4:3)</PresentationFormat>
  <Paragraphs>566</Paragraphs>
  <Slides>64</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64</vt:i4>
      </vt:variant>
    </vt:vector>
  </HeadingPairs>
  <TitlesOfParts>
    <vt:vector size="69" baseType="lpstr">
      <vt:lpstr>楷体_GB2312</vt:lpstr>
      <vt:lpstr>Arial</vt:lpstr>
      <vt:lpstr>Times New Roman</vt:lpstr>
      <vt:lpstr>Wingdings</vt:lpstr>
      <vt:lpstr>ASP.NET</vt:lpstr>
      <vt:lpstr>深入剖析视图技术</vt:lpstr>
      <vt:lpstr>第八章 深入剖析视图技术</vt:lpstr>
      <vt:lpstr>8.1 视图概述</vt:lpstr>
      <vt:lpstr>PowerPoint 演示文稿</vt:lpstr>
      <vt:lpstr>PowerPoint 演示文稿</vt:lpstr>
      <vt:lpstr>PowerPoint 演示文稿</vt:lpstr>
      <vt:lpstr>8.2 创建与指定视图</vt:lpstr>
      <vt:lpstr>8.3 表单和HTML辅助方法</vt:lpstr>
      <vt:lpstr>PowerPoint 演示文稿</vt:lpstr>
      <vt:lpstr>PowerPoint 演示文稿</vt:lpstr>
      <vt:lpstr>8.3 表单和HTML辅助方法</vt:lpstr>
      <vt:lpstr>8.3 表单和HTML辅助方法</vt:lpstr>
      <vt:lpstr>8.3 表单和HTML辅助方法</vt:lpstr>
      <vt:lpstr>8.3 表单和HTML辅助方法</vt:lpstr>
      <vt:lpstr>8.3 表单和HTML辅助方法</vt:lpstr>
      <vt:lpstr>8.3 表单和HTML辅助方法</vt:lpstr>
      <vt:lpstr>8.3 表单和HTML辅助方法</vt:lpstr>
      <vt:lpstr>8.3 表单和HTML辅助方法</vt:lpstr>
      <vt:lpstr>8.3 表单和HTML辅助方法</vt:lpstr>
      <vt:lpstr>8.3 表单和HTML辅助方法</vt:lpstr>
      <vt:lpstr>8.3 表单和HTML辅助方法</vt:lpstr>
      <vt:lpstr>8.3 表单和HTML辅助方法</vt:lpstr>
      <vt:lpstr>8.3 表单和HTML辅助方法</vt:lpstr>
      <vt:lpstr>8.3 表单和HTML辅助方法</vt:lpstr>
      <vt:lpstr>8.3 表单和HTML辅助方法</vt:lpstr>
      <vt:lpstr>8.3 表单和HTML辅助方法</vt:lpstr>
      <vt:lpstr>8.3 表单和HTML辅助方法</vt:lpstr>
      <vt:lpstr>8.3 表单和HTML辅助方法</vt:lpstr>
      <vt:lpstr>8.3 表单和HTML辅助方法</vt:lpstr>
      <vt:lpstr>8.3 表单和HTML辅助方法</vt:lpstr>
      <vt:lpstr>8.3 表单和HTML辅助方法</vt:lpstr>
      <vt:lpstr>8.3 表单和HTML辅助方法</vt:lpstr>
      <vt:lpstr>8.3 表单和HTML辅助方法</vt:lpstr>
      <vt:lpstr>8.3 表单和HTML辅助方法</vt:lpstr>
      <vt:lpstr>8.3 表单和HTML辅助方法</vt:lpstr>
      <vt:lpstr>8.3 表单和HTML辅助方法</vt:lpstr>
      <vt:lpstr>8.3 表单和HTML辅助方法</vt:lpstr>
      <vt:lpstr>8.3 表单和HTML辅助方法</vt:lpstr>
      <vt:lpstr>8.3 表单和HTML辅助方法</vt:lpstr>
      <vt:lpstr>8.4 强类型视图</vt:lpstr>
      <vt:lpstr>8.4 强类型视图</vt:lpstr>
      <vt:lpstr>8.4 强类型视图</vt:lpstr>
      <vt:lpstr>8.4 强类型视图</vt:lpstr>
      <vt:lpstr>8.5 视图模型</vt:lpstr>
      <vt:lpstr>8.5 视图模型</vt:lpstr>
      <vt:lpstr>8.8 模型绑定</vt:lpstr>
      <vt:lpstr>8.8 模型绑定</vt:lpstr>
      <vt:lpstr>8.8 模型绑定</vt:lpstr>
      <vt:lpstr>8.8 模型绑定</vt:lpstr>
      <vt:lpstr>8.8 模型绑定</vt:lpstr>
      <vt:lpstr>8.8 模型绑定</vt:lpstr>
      <vt:lpstr>8.8 模型绑定</vt:lpstr>
      <vt:lpstr>8.8 模型绑定</vt:lpstr>
      <vt:lpstr>8.9  Razor 语法规则</vt:lpstr>
      <vt:lpstr>Razor示例</vt:lpstr>
      <vt:lpstr>PowerPoint 演示文稿</vt:lpstr>
      <vt:lpstr>Razor示例</vt:lpstr>
      <vt:lpstr>Razor示例</vt:lpstr>
      <vt:lpstr>Razor示例</vt:lpstr>
      <vt:lpstr>Razor示例</vt:lpstr>
      <vt:lpstr>Razor注释（服务器端的注释）</vt:lpstr>
      <vt:lpstr>Razor其他用法</vt:lpstr>
      <vt:lpstr>Razor程序阅读</vt:lpstr>
      <vt:lpstr>8.10  其它命令</vt:lpstr>
    </vt:vector>
  </TitlesOfParts>
  <Company>wust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.NET架构</dc:title>
  <dc:creator>张智</dc:creator>
  <cp:lastModifiedBy>ZHOU ZHIZHAO</cp:lastModifiedBy>
  <cp:revision>2707</cp:revision>
  <dcterms:created xsi:type="dcterms:W3CDTF">2004-09-05T12:24:00Z</dcterms:created>
  <dcterms:modified xsi:type="dcterms:W3CDTF">2020-12-16T14:47:06Z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