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02" r:id="rId2"/>
    <p:sldId id="464" r:id="rId3"/>
    <p:sldId id="467" r:id="rId4"/>
    <p:sldId id="468" r:id="rId5"/>
    <p:sldId id="523" r:id="rId6"/>
    <p:sldId id="469" r:id="rId7"/>
    <p:sldId id="520" r:id="rId8"/>
    <p:sldId id="470" r:id="rId9"/>
    <p:sldId id="471" r:id="rId10"/>
    <p:sldId id="521" r:id="rId11"/>
    <p:sldId id="473" r:id="rId12"/>
    <p:sldId id="474" r:id="rId13"/>
    <p:sldId id="475" r:id="rId14"/>
    <p:sldId id="476" r:id="rId15"/>
    <p:sldId id="479" r:id="rId16"/>
    <p:sldId id="480" r:id="rId17"/>
    <p:sldId id="483" r:id="rId18"/>
    <p:sldId id="485" r:id="rId19"/>
    <p:sldId id="486" r:id="rId20"/>
    <p:sldId id="489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18" r:id="rId35"/>
    <p:sldId id="519" r:id="rId36"/>
    <p:sldId id="524" r:id="rId37"/>
    <p:sldId id="525" r:id="rId38"/>
    <p:sldId id="526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00FF"/>
    <a:srgbClr val="EAEAEA"/>
    <a:srgbClr val="006600"/>
    <a:srgbClr val="66FF99"/>
    <a:srgbClr val="CC3300"/>
    <a:srgbClr val="FF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53" autoAdjust="0"/>
  </p:normalViewPr>
  <p:slideViewPr>
    <p:cSldViewPr>
      <p:cViewPr varScale="1">
        <p:scale>
          <a:sx n="86" d="100"/>
          <a:sy n="86" d="100"/>
        </p:scale>
        <p:origin x="13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08"/>
    </p:cViewPr>
  </p:sorterViewPr>
  <p:notesViewPr>
    <p:cSldViewPr>
      <p:cViewPr varScale="1">
        <p:scale>
          <a:sx n="66" d="100"/>
          <a:sy n="66" d="100"/>
        </p:scale>
        <p:origin x="-23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E084D53-26EC-4735-8B55-C75051E6EC4A}" type="datetimeFigureOut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72334BC0-524A-400F-9EA8-FAAC693C8B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B4B6390F-F1D3-4389-B3D8-D99C6295E2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2332E72-34DC-43BD-A468-B764A1B2C532}" type="slidenum">
              <a:rPr lang="en-US" altLang="zh-CN" sz="1200"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hidden">
          <a:xfrm>
            <a:off x="1716088" y="2174875"/>
            <a:ext cx="7427912" cy="17446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 bwMode="auto">
          <a:xfrm>
            <a:off x="0" y="1744663"/>
            <a:ext cx="2867025" cy="2174875"/>
            <a:chOff x="0" y="672"/>
            <a:chExt cx="1806" cy="1989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361" y="2257"/>
              <a:ext cx="363" cy="4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1081" y="1065"/>
              <a:ext cx="362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719" y="2257"/>
              <a:ext cx="368" cy="4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1437" y="1065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719" y="1465"/>
              <a:ext cx="368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0" y="1465"/>
              <a:ext cx="367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1081" y="1465"/>
              <a:ext cx="362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361" y="1857"/>
              <a:ext cx="363" cy="40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719" y="1857"/>
              <a:ext cx="368" cy="4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78EAB8E-9380-4B8C-84B9-8E75FFA15505}" type="datetimeFigureOut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85936CE-B561-4613-9A27-E9646F2BDB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3B62E-E2C4-462E-8683-D93D2AE45F7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EFD51C6-F0C5-4CB7-8157-F25FA17E5139}" type="datetime1">
              <a:rPr lang="zh-CN" altLang="en-US"/>
              <a:pPr>
                <a:defRPr/>
              </a:pPr>
              <a:t>2020/12/16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09638"/>
            <a:ext cx="2057400" cy="51831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09638"/>
            <a:ext cx="6019800" cy="51831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154D02-A2B2-4A42-A94E-CE8646876EF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8B3160C-4602-498D-9850-5DABBEB94A8B}" type="datetime1">
              <a:rPr lang="zh-CN" altLang="en-US"/>
              <a:pPr>
                <a:defRPr/>
              </a:pPr>
              <a:t>2020/12/16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9638"/>
            <a:ext cx="8229600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38600" cy="4464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64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44746A-6BD3-4E6B-8703-63D6AFE3ED3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6EC1A50-19D7-4AA2-BEC9-8CDF391C8307}" type="datetimeFigureOut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9638"/>
            <a:ext cx="8229600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628775"/>
            <a:ext cx="8229600" cy="44640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DA652F-E524-4634-9856-566DF7E9544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B8CE989-64A3-4E07-BACB-75C507426C1C}" type="datetimeFigureOut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chemeClr val="accent4"/>
                </a:solidFill>
              </a:defRPr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E93C4A-49F7-4129-A1B2-875307384AD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54BCC85-6592-4E86-BF6A-E0C9A8E28272}" type="datetimeFigureOut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376463-CAEC-4E63-82D8-F6470261004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8C528-510F-41E6-B0D6-FF77F8FDE72C}" type="datetimeFigureOut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B96617-F43E-4401-9B7C-4A0D48FC2E1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9E6A8E-7B76-46EE-88D6-8FCF117FB2D5}" type="datetimeFigureOut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087EB9-F559-42A9-8D08-DC471C3D1BA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1BF4C57-F71B-4390-A68C-D92AADDE99E9}" type="datetimeFigureOut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E8251-8AB2-417C-96AC-41805FD1D8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08EE844-043D-4B1D-9B04-6804B6A81D53}" type="datetimeFigureOut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842A29-7591-4448-AF0D-73576847B75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DA7DDCE-06CA-4508-A8D1-D5DA9E0490C3}" type="datetimeFigureOut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4B2E23-91CC-4834-BE17-4E0F01EB0B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80AA75-F319-4222-BD1C-4DEC4B35FDB7}" type="datetime1">
              <a:rPr lang="zh-CN" altLang="en-US"/>
              <a:pPr>
                <a:defRPr/>
              </a:pPr>
              <a:t>2020/12/16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481CCC-5DA3-4510-BB56-72F1A3AAB7D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AF9181-3EF5-4783-A52C-DFBE00DB3590}" type="datetime1">
              <a:rPr lang="zh-CN" altLang="en-US"/>
              <a:pPr>
                <a:defRPr/>
              </a:pPr>
              <a:t>2020/12/16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280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A6CC23B9-665A-443B-AF1E-1062D9E91533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8893175" cy="908050"/>
            <a:chOff x="0" y="0"/>
            <a:chExt cx="5760" cy="344"/>
          </a:xfrm>
        </p:grpSpPr>
        <p:sp>
          <p:nvSpPr>
            <p:cNvPr id="103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/>
              <a:r>
                <a:rPr lang="en-US" altLang="zh-CN" sz="2400" dirty="0" err="1"/>
                <a:t>.net</a:t>
              </a:r>
              <a:r>
                <a:rPr lang="zh-CN" altLang="en-US" sz="2400" dirty="0"/>
                <a:t>开发技术</a:t>
              </a:r>
              <a:endParaRPr lang="en-US" altLang="zh-CN" dirty="0"/>
            </a:p>
          </p:txBody>
        </p:sp>
        <p:sp>
          <p:nvSpPr>
            <p:cNvPr id="103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1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1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2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9638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sz="2200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web.mvc.controllerbase.viewbag%28v=vs.98%29.aspx" TargetMode="External"/><Relationship Id="rId2" Type="http://schemas.openxmlformats.org/officeDocument/2006/relationships/hyperlink" Target="http://msdn.microsoft.com/en-us/library/system.web.mvc.viewpage.viewdata%28v=vs.118%29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ms524319%28v=vs.90%29.aspx" TargetMode="External"/><Relationship Id="rId4" Type="http://schemas.openxmlformats.org/officeDocument/2006/relationships/hyperlink" Target="http://msdn.microsoft.com/en-us/library/system.web.mvc.controllerbase.tempdata%28v=vs.118%29.aspx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msdn.microsoft.com/en-us/library/dd264741.aspx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3" y="2420938"/>
            <a:ext cx="6569075" cy="1079500"/>
          </a:xfrm>
        </p:spPr>
        <p:txBody>
          <a:bodyPr/>
          <a:lstStyle/>
          <a:p>
            <a:pPr algn="ctr" eaLnBrk="1" hangingPunct="1"/>
            <a:r>
              <a:rPr lang="zh-CN" altLang="en-US" sz="4400" dirty="0"/>
              <a:t>控制器技术</a:t>
            </a:r>
            <a:endParaRPr lang="en-US" altLang="zh-CN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E93C4A-49F7-4129-A1B2-875307384AD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65B5F6B-8B17-414D-B994-E148F0B7096F}" type="datetime1">
              <a:rPr lang="zh-CN" altLang="en-US" smtClean="0"/>
              <a:pPr>
                <a:defRPr/>
              </a:pPr>
              <a:t>2020/12/16</a:t>
            </a:fld>
            <a:endParaRPr lang="zh-CN" altLang="en-US"/>
          </a:p>
        </p:txBody>
      </p:sp>
      <p:pic>
        <p:nvPicPr>
          <p:cNvPr id="56322" name="Picture 2" descr="https://images0.cnblogs.com/blog/202205/201310/27135736-78695a5318bd4ea58f46a42656705eb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1340768"/>
            <a:ext cx="8601075" cy="4695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483870" y="696913"/>
            <a:ext cx="8229600" cy="6477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3.2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动作名称选择器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1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         </a:t>
            </a:r>
            <a:r>
              <a:rPr lang="de-DE" altLang="zh-CN" dirty="0">
                <a:solidFill>
                  <a:schemeClr val="tx2"/>
                </a:solidFill>
                <a:latin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</a:rPr>
              <a:t> </a:t>
            </a:r>
            <a:fld id="{86A5AB4D-AD2C-43A8-8180-8E9D285719EB}" type="slidenum">
              <a:rPr lang="de-DE" altLang="zh-CN" dirty="0" smtClean="0">
                <a:solidFill>
                  <a:schemeClr val="tx2"/>
                </a:solidFill>
                <a:latin typeface="楷体_GB2312" pitchFamily="49" charset="-122"/>
              </a:rPr>
              <a:pPr/>
              <a:t>11</a:t>
            </a:fld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</a:rPr>
              <a:t>页</a:t>
            </a:r>
          </a:p>
        </p:txBody>
      </p:sp>
      <p:sp>
        <p:nvSpPr>
          <p:cNvPr id="22532" name="矩形 2"/>
          <p:cNvSpPr>
            <a:spLocks noChangeArrowheads="1"/>
          </p:cNvSpPr>
          <p:nvPr/>
        </p:nvSpPr>
        <p:spPr bwMode="auto">
          <a:xfrm>
            <a:off x="179512" y="1484784"/>
            <a:ext cx="86328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当</a:t>
            </a:r>
            <a:r>
              <a:rPr lang="en-US" altLang="zh-CN" sz="2400" dirty="0" err="1">
                <a:ea typeface="宋体" panose="02010600030101010101" pitchFamily="2" charset="-122"/>
              </a:rPr>
              <a:t>ActionInvoker</a:t>
            </a:r>
            <a:r>
              <a:rPr lang="zh-CN" altLang="en-US" sz="2400" dirty="0">
                <a:ea typeface="宋体" panose="02010600030101010101" pitchFamily="2" charset="-122"/>
              </a:rPr>
              <a:t>选取</a:t>
            </a:r>
            <a:r>
              <a:rPr lang="en-US" altLang="zh-CN" sz="2400" dirty="0">
                <a:ea typeface="宋体" panose="02010600030101010101" pitchFamily="2" charset="-122"/>
              </a:rPr>
              <a:t>Controller</a:t>
            </a:r>
            <a:r>
              <a:rPr lang="zh-CN" altLang="en-US" sz="2400" dirty="0"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ea typeface="宋体" panose="02010600030101010101" pitchFamily="2" charset="-122"/>
              </a:rPr>
              <a:t>Action</a:t>
            </a:r>
            <a:r>
              <a:rPr lang="zh-CN" altLang="en-US" sz="2400" dirty="0">
                <a:ea typeface="宋体" panose="02010600030101010101" pitchFamily="2" charset="-122"/>
              </a:rPr>
              <a:t>时，默认会应用反射机制找到相同名字的方法，这个过程就是动作名称选择器（</a:t>
            </a:r>
            <a:r>
              <a:rPr lang="en-US" altLang="zh-CN" sz="2400" dirty="0">
                <a:ea typeface="宋体" panose="02010600030101010101" pitchFamily="2" charset="-122"/>
              </a:rPr>
              <a:t>Action Name Selector</a:t>
            </a:r>
            <a:r>
              <a:rPr lang="zh-CN" altLang="en-US" sz="2400" dirty="0">
                <a:ea typeface="宋体" panose="02010600030101010101" pitchFamily="2" charset="-122"/>
              </a:rPr>
              <a:t>）运作的过程，选择查找过程对</a:t>
            </a:r>
            <a:r>
              <a:rPr lang="en-US" altLang="zh-CN" sz="2400" dirty="0">
                <a:ea typeface="宋体" panose="02010600030101010101" pitchFamily="2" charset="-122"/>
              </a:rPr>
              <a:t>Action</a:t>
            </a:r>
            <a:r>
              <a:rPr lang="zh-CN" altLang="en-US" sz="2400" dirty="0">
                <a:ea typeface="宋体" panose="02010600030101010101" pitchFamily="2" charset="-122"/>
              </a:rPr>
              <a:t>的名称字符大小写不进行区分。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0" y="3195638"/>
            <a:ext cx="9144000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public class </a:t>
            </a:r>
            <a:r>
              <a:rPr lang="en-US" altLang="zh-CN" sz="2400" dirty="0" err="1">
                <a:ea typeface="宋体" panose="02010600030101010101" pitchFamily="2" charset="-122"/>
              </a:rPr>
              <a:t>EmptyTemplateController</a:t>
            </a:r>
            <a:r>
              <a:rPr lang="en-US" altLang="zh-CN" sz="2400" dirty="0">
                <a:ea typeface="宋体" panose="02010600030101010101" pitchFamily="2" charset="-122"/>
              </a:rPr>
              <a:t> : Controller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{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public </a:t>
            </a:r>
            <a:r>
              <a:rPr lang="en-US" altLang="zh-CN" sz="2400" dirty="0" err="1">
                <a:ea typeface="宋体" panose="02010600030101010101" pitchFamily="2" charset="-122"/>
              </a:rPr>
              <a:t>ActionResult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Index</a:t>
            </a:r>
            <a:r>
              <a:rPr lang="en-US" altLang="zh-CN" sz="2400" dirty="0">
                <a:ea typeface="宋体" panose="02010600030101010101" pitchFamily="2" charset="-122"/>
              </a:rPr>
              <a:t>()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{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	return View();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}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84505" y="696913"/>
            <a:ext cx="8229600" cy="6477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3.2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动作名称选择器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5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         </a:t>
            </a:r>
            <a:r>
              <a:rPr lang="de-DE" altLang="zh-CN" dirty="0">
                <a:solidFill>
                  <a:schemeClr val="tx2"/>
                </a:solidFill>
                <a:latin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</a:rPr>
              <a:t> </a:t>
            </a:r>
            <a:fld id="{2BF57B22-A97A-4481-916B-66B4EE3EDA9B}" type="slidenum">
              <a:rPr lang="de-DE" altLang="zh-CN" dirty="0" smtClean="0">
                <a:solidFill>
                  <a:schemeClr val="tx2"/>
                </a:solidFill>
                <a:latin typeface="楷体_GB2312" pitchFamily="49" charset="-122"/>
              </a:rPr>
              <a:pPr/>
              <a:t>12</a:t>
            </a:fld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</a:rPr>
              <a:t>页</a:t>
            </a:r>
          </a:p>
        </p:txBody>
      </p:sp>
      <p:sp>
        <p:nvSpPr>
          <p:cNvPr id="23556" name="矩形 2"/>
          <p:cNvSpPr>
            <a:spLocks noChangeArrowheads="1"/>
          </p:cNvSpPr>
          <p:nvPr/>
        </p:nvSpPr>
        <p:spPr bwMode="auto">
          <a:xfrm>
            <a:off x="107504" y="1556792"/>
            <a:ext cx="86328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有时，可能需要修改已完成方法的</a:t>
            </a:r>
            <a:r>
              <a:rPr lang="en-US" altLang="zh-CN" sz="2400" dirty="0">
                <a:ea typeface="宋体" panose="02010600030101010101" pitchFamily="2" charset="-122"/>
              </a:rPr>
              <a:t>Action</a:t>
            </a:r>
            <a:r>
              <a:rPr lang="zh-CN" altLang="en-US" sz="2400" dirty="0">
                <a:ea typeface="宋体" panose="02010600030101010101" pitchFamily="2" charset="-122"/>
              </a:rPr>
              <a:t>名称，但并不想修改已完成的方法，则可对</a:t>
            </a:r>
            <a:r>
              <a:rPr lang="en-US" altLang="zh-CN" sz="2400" dirty="0">
                <a:ea typeface="宋体" panose="02010600030101010101" pitchFamily="2" charset="-122"/>
              </a:rPr>
              <a:t>Action</a:t>
            </a:r>
            <a:r>
              <a:rPr lang="zh-CN" altLang="en-US" sz="2400" dirty="0">
                <a:ea typeface="宋体" panose="02010600030101010101" pitchFamily="2" charset="-122"/>
              </a:rPr>
              <a:t>对应方法使用</a:t>
            </a:r>
            <a:r>
              <a:rPr lang="en-US" altLang="zh-CN" sz="2400" dirty="0" err="1">
                <a:ea typeface="宋体" panose="02010600030101010101" pitchFamily="2" charset="-122"/>
              </a:rPr>
              <a:t>ActionName</a:t>
            </a:r>
            <a:r>
              <a:rPr lang="zh-CN" altLang="en-US" sz="2400" dirty="0">
                <a:ea typeface="宋体" panose="02010600030101010101" pitchFamily="2" charset="-122"/>
              </a:rPr>
              <a:t>属性进行修饰。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0" y="3195638"/>
            <a:ext cx="9144000" cy="4092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代码：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public class EmptyTemplateController : Controller</a:t>
            </a:r>
            <a:endParaRPr lang="zh-CN" altLang="en-US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{</a:t>
            </a:r>
            <a:endParaRPr lang="zh-CN" altLang="en-US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B050"/>
                </a:solidFill>
                <a:ea typeface="宋体" panose="02010600030101010101" pitchFamily="2" charset="-122"/>
              </a:rPr>
              <a:t>[ActionName(“OtherName”)]</a:t>
            </a:r>
            <a:endParaRPr lang="zh-CN" altLang="en-US" sz="280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	public ActionResult </a:t>
            </a:r>
            <a:r>
              <a:rPr lang="en-US" altLang="zh-CN" sz="2800">
                <a:solidFill>
                  <a:srgbClr val="00B050"/>
                </a:solidFill>
                <a:ea typeface="宋体" panose="02010600030101010101" pitchFamily="2" charset="-122"/>
              </a:rPr>
              <a:t>Index</a:t>
            </a:r>
            <a:r>
              <a:rPr lang="en-US" altLang="zh-CN" sz="2800">
                <a:ea typeface="宋体" panose="02010600030101010101" pitchFamily="2" charset="-122"/>
              </a:rPr>
              <a:t>()</a:t>
            </a:r>
            <a:endParaRPr lang="zh-CN" altLang="en-US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	{</a:t>
            </a:r>
            <a:endParaRPr lang="zh-CN" altLang="en-US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		return View();</a:t>
            </a:r>
            <a:endParaRPr lang="zh-CN" altLang="en-US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	}</a:t>
            </a:r>
            <a:endParaRPr lang="zh-CN" altLang="en-US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}</a:t>
            </a:r>
            <a:endParaRPr lang="en-US" altLang="zh-CN" sz="280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84505" y="696913"/>
            <a:ext cx="8229600" cy="6477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3.2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动作名称选择器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79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         </a:t>
            </a:r>
            <a:r>
              <a:rPr lang="de-DE" altLang="zh-CN" dirty="0">
                <a:solidFill>
                  <a:schemeClr val="tx2"/>
                </a:solidFill>
                <a:latin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</a:rPr>
              <a:t> </a:t>
            </a:r>
            <a:fld id="{60169FF4-B6B6-463C-B891-4FB66BDCAE73}" type="slidenum">
              <a:rPr lang="de-DE" altLang="zh-CN" dirty="0" smtClean="0">
                <a:solidFill>
                  <a:schemeClr val="tx2"/>
                </a:solidFill>
                <a:latin typeface="楷体_GB2312" pitchFamily="49" charset="-122"/>
              </a:rPr>
              <a:pPr/>
              <a:t>13</a:t>
            </a:fld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</a:rPr>
              <a:t>页</a:t>
            </a:r>
          </a:p>
        </p:txBody>
      </p:sp>
      <p:sp>
        <p:nvSpPr>
          <p:cNvPr id="24580" name="矩形 2"/>
          <p:cNvSpPr>
            <a:spLocks noChangeArrowheads="1"/>
          </p:cNvSpPr>
          <p:nvPr/>
        </p:nvSpPr>
        <p:spPr bwMode="auto">
          <a:xfrm>
            <a:off x="282575" y="1344613"/>
            <a:ext cx="86328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ea typeface="宋体" panose="02010600030101010101" pitchFamily="2" charset="-122"/>
              </a:rPr>
              <a:t>注意：通过此方法修改</a:t>
            </a:r>
            <a:r>
              <a:rPr lang="en-US" altLang="zh-CN" sz="2800">
                <a:ea typeface="宋体" panose="02010600030101010101" pitchFamily="2" charset="-122"/>
              </a:rPr>
              <a:t>Action</a:t>
            </a:r>
            <a:r>
              <a:rPr lang="zh-CN" altLang="en-US" sz="2800">
                <a:ea typeface="宋体" panose="02010600030101010101" pitchFamily="2" charset="-122"/>
              </a:rPr>
              <a:t>名称可能导致多个方法对应同一个</a:t>
            </a:r>
            <a:r>
              <a:rPr lang="en-US" altLang="zh-CN" sz="2800">
                <a:ea typeface="宋体" panose="02010600030101010101" pitchFamily="2" charset="-122"/>
              </a:rPr>
              <a:t>Action</a:t>
            </a:r>
            <a:r>
              <a:rPr lang="zh-CN" altLang="en-US" sz="2800">
                <a:ea typeface="宋体" panose="02010600030101010101" pitchFamily="2" charset="-122"/>
              </a:rPr>
              <a:t>名称，此错误不会在编译时被发现，仅能在运行时请求对应</a:t>
            </a:r>
            <a:r>
              <a:rPr lang="en-US" altLang="zh-CN" sz="2800">
                <a:ea typeface="宋体" panose="02010600030101010101" pitchFamily="2" charset="-122"/>
              </a:rPr>
              <a:t>Action</a:t>
            </a:r>
            <a:r>
              <a:rPr lang="zh-CN" altLang="en-US" sz="2800">
                <a:ea typeface="宋体" panose="02010600030101010101" pitchFamily="2" charset="-122"/>
              </a:rPr>
              <a:t>才引发异常，如下例所示代码将引发“对控制器类型‘</a:t>
            </a:r>
            <a:r>
              <a:rPr lang="en-US" altLang="zh-CN" sz="2800">
                <a:ea typeface="宋体" panose="02010600030101010101" pitchFamily="2" charset="-122"/>
              </a:rPr>
              <a:t>EmptyTemplateController</a:t>
            </a:r>
            <a:r>
              <a:rPr lang="zh-CN" altLang="en-US" sz="2800">
                <a:ea typeface="宋体" panose="02010600030101010101" pitchFamily="2" charset="-122"/>
              </a:rPr>
              <a:t>’的操作‘</a:t>
            </a:r>
            <a:r>
              <a:rPr lang="en-US" altLang="zh-CN" sz="2800">
                <a:ea typeface="宋体" panose="02010600030101010101" pitchFamily="2" charset="-122"/>
              </a:rPr>
              <a:t>OtherName</a:t>
            </a:r>
            <a:r>
              <a:rPr lang="zh-CN" altLang="en-US" sz="2800">
                <a:ea typeface="宋体" panose="02010600030101010101" pitchFamily="2" charset="-122"/>
              </a:rPr>
              <a:t>’的当前请求在下列操作方法之间不明确”的异常。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26670" y="1446213"/>
            <a:ext cx="9144000" cy="56943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public class </a:t>
            </a:r>
            <a:r>
              <a:rPr lang="en-US" altLang="zh-CN" sz="2800" dirty="0" err="1">
                <a:ea typeface="宋体" panose="02010600030101010101" pitchFamily="2" charset="-122"/>
              </a:rPr>
              <a:t>EmptyTemplateController</a:t>
            </a:r>
            <a:r>
              <a:rPr lang="en-US" altLang="zh-CN" sz="2800" dirty="0">
                <a:ea typeface="宋体" panose="02010600030101010101" pitchFamily="2" charset="-122"/>
              </a:rPr>
              <a:t> : Controller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{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	</a:t>
            </a:r>
            <a:r>
              <a:rPr lang="en-US" altLang="zh-CN" sz="2800" dirty="0">
                <a:solidFill>
                  <a:srgbClr val="00B050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800" dirty="0" err="1">
                <a:solidFill>
                  <a:srgbClr val="00B050"/>
                </a:solidFill>
                <a:ea typeface="宋体" panose="02010600030101010101" pitchFamily="2" charset="-122"/>
              </a:rPr>
              <a:t>ActionName</a:t>
            </a:r>
            <a:r>
              <a:rPr lang="en-US" altLang="zh-CN" sz="2800" dirty="0">
                <a:solidFill>
                  <a:srgbClr val="00B050"/>
                </a:solidFill>
                <a:ea typeface="宋体" panose="02010600030101010101" pitchFamily="2" charset="-122"/>
              </a:rPr>
              <a:t>(“</a:t>
            </a:r>
            <a:r>
              <a:rPr lang="en-US" altLang="zh-CN" sz="2800" dirty="0" err="1">
                <a:solidFill>
                  <a:srgbClr val="00B050"/>
                </a:solidFill>
                <a:ea typeface="宋体" panose="02010600030101010101" pitchFamily="2" charset="-122"/>
              </a:rPr>
              <a:t>OtherName</a:t>
            </a:r>
            <a:r>
              <a:rPr lang="en-US" altLang="zh-CN" sz="2800" dirty="0">
                <a:solidFill>
                  <a:srgbClr val="00B050"/>
                </a:solidFill>
                <a:ea typeface="宋体" panose="02010600030101010101" pitchFamily="2" charset="-122"/>
              </a:rPr>
              <a:t>”)]</a:t>
            </a:r>
            <a:endParaRPr lang="zh-CN" altLang="en-US" sz="28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	public </a:t>
            </a:r>
            <a:r>
              <a:rPr lang="en-US" altLang="zh-CN" sz="2800" dirty="0" err="1">
                <a:ea typeface="宋体" panose="02010600030101010101" pitchFamily="2" charset="-122"/>
              </a:rPr>
              <a:t>ActionResult</a:t>
            </a:r>
            <a:r>
              <a:rPr lang="en-US" altLang="zh-CN" sz="2800" dirty="0">
                <a:ea typeface="宋体" panose="02010600030101010101" pitchFamily="2" charset="-122"/>
              </a:rPr>
              <a:t> Index()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	{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		return View();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	}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	</a:t>
            </a:r>
            <a:r>
              <a:rPr lang="en-US" altLang="zh-CN" sz="2800" dirty="0">
                <a:solidFill>
                  <a:srgbClr val="00B050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800" dirty="0" err="1">
                <a:solidFill>
                  <a:srgbClr val="00B050"/>
                </a:solidFill>
                <a:ea typeface="宋体" panose="02010600030101010101" pitchFamily="2" charset="-122"/>
              </a:rPr>
              <a:t>ActionName</a:t>
            </a:r>
            <a:r>
              <a:rPr lang="en-US" altLang="zh-CN" sz="2800" dirty="0">
                <a:solidFill>
                  <a:srgbClr val="00B050"/>
                </a:solidFill>
                <a:ea typeface="宋体" panose="02010600030101010101" pitchFamily="2" charset="-122"/>
              </a:rPr>
              <a:t>(“</a:t>
            </a:r>
            <a:r>
              <a:rPr lang="en-US" altLang="zh-CN" sz="2800" dirty="0" err="1">
                <a:solidFill>
                  <a:srgbClr val="00B050"/>
                </a:solidFill>
                <a:ea typeface="宋体" panose="02010600030101010101" pitchFamily="2" charset="-122"/>
              </a:rPr>
              <a:t>OtherName</a:t>
            </a:r>
            <a:r>
              <a:rPr lang="en-US" altLang="zh-CN" sz="2800" dirty="0">
                <a:solidFill>
                  <a:srgbClr val="00B050"/>
                </a:solidFill>
                <a:ea typeface="宋体" panose="02010600030101010101" pitchFamily="2" charset="-122"/>
              </a:rPr>
              <a:t>”)]</a:t>
            </a:r>
            <a:endParaRPr lang="zh-CN" altLang="en-US" sz="28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	public </a:t>
            </a:r>
            <a:r>
              <a:rPr lang="en-US" altLang="zh-CN" sz="2800" dirty="0" err="1">
                <a:ea typeface="宋体" panose="02010600030101010101" pitchFamily="2" charset="-122"/>
              </a:rPr>
              <a:t>ActionResult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ea typeface="宋体" panose="02010600030101010101" pitchFamily="2" charset="-122"/>
              </a:rPr>
              <a:t>OtherAction</a:t>
            </a:r>
            <a:r>
              <a:rPr lang="en-US" altLang="zh-CN" sz="2800" dirty="0">
                <a:ea typeface="宋体" panose="02010600030101010101" pitchFamily="2" charset="-122"/>
              </a:rPr>
              <a:t>()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	{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		return View();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	}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}</a:t>
            </a:r>
            <a:endParaRPr lang="en-US" altLang="zh-CN" sz="28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3.3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动作方法选择器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3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         </a:t>
            </a:r>
            <a:r>
              <a:rPr lang="de-DE" altLang="zh-CN" dirty="0">
                <a:solidFill>
                  <a:schemeClr val="tx2"/>
                </a:solidFill>
                <a:latin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</a:rPr>
              <a:t> </a:t>
            </a:r>
            <a:fld id="{F804C7D3-5419-453D-92E8-53567F3F26F7}" type="slidenum">
              <a:rPr lang="de-DE" altLang="zh-CN" dirty="0" smtClean="0">
                <a:solidFill>
                  <a:schemeClr val="tx2"/>
                </a:solidFill>
                <a:latin typeface="楷体_GB2312" pitchFamily="49" charset="-122"/>
              </a:rPr>
              <a:pPr/>
              <a:t>14</a:t>
            </a:fld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</a:rPr>
              <a:t>页</a:t>
            </a:r>
          </a:p>
        </p:txBody>
      </p:sp>
      <p:sp>
        <p:nvSpPr>
          <p:cNvPr id="25604" name="矩形 2"/>
          <p:cNvSpPr>
            <a:spLocks noChangeArrowheads="1"/>
          </p:cNvSpPr>
          <p:nvPr/>
        </p:nvSpPr>
        <p:spPr bwMode="auto">
          <a:xfrm>
            <a:off x="611560" y="1772816"/>
            <a:ext cx="79928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       </a:t>
            </a:r>
            <a:r>
              <a:rPr lang="en-US" altLang="zh-CN" dirty="0" err="1">
                <a:ea typeface="宋体" panose="02010600030101010101" pitchFamily="2" charset="-122"/>
              </a:rPr>
              <a:t>ActionInvoker</a:t>
            </a:r>
            <a:r>
              <a:rPr lang="zh-CN" altLang="en-US" dirty="0">
                <a:ea typeface="宋体" panose="02010600030101010101" pitchFamily="2" charset="-122"/>
              </a:rPr>
              <a:t>在选取</a:t>
            </a:r>
            <a:r>
              <a:rPr lang="en-US" altLang="zh-CN" dirty="0">
                <a:ea typeface="宋体" panose="02010600030101010101" pitchFamily="2" charset="-122"/>
              </a:rPr>
              <a:t>Controller</a:t>
            </a:r>
            <a:r>
              <a:rPr lang="zh-CN" altLang="en-US" dirty="0">
                <a:ea typeface="宋体" panose="02010600030101010101" pitchFamily="2" charset="-122"/>
              </a:rPr>
              <a:t>中的公开方法时，</a:t>
            </a:r>
            <a:r>
              <a:rPr lang="en-US" altLang="zh-CN" dirty="0">
                <a:ea typeface="宋体" panose="02010600030101010101" pitchFamily="2" charset="-122"/>
              </a:rPr>
              <a:t>ASP.NET MVC</a:t>
            </a:r>
            <a:r>
              <a:rPr lang="zh-CN" altLang="en-US" dirty="0">
                <a:ea typeface="宋体" panose="02010600030101010101" pitchFamily="2" charset="-122"/>
              </a:rPr>
              <a:t>还提供一个名为“动作方法选择器”（</a:t>
            </a:r>
            <a:r>
              <a:rPr lang="en-US" altLang="zh-CN" dirty="0">
                <a:ea typeface="宋体" panose="02010600030101010101" pitchFamily="2" charset="-122"/>
              </a:rPr>
              <a:t>Action Method Selector</a:t>
            </a:r>
            <a:r>
              <a:rPr lang="zh-CN" altLang="en-US" dirty="0">
                <a:ea typeface="宋体" panose="02010600030101010101" pitchFamily="2" charset="-122"/>
              </a:rPr>
              <a:t>）的特性，动作方法选择器应用在</a:t>
            </a:r>
            <a:r>
              <a:rPr lang="en-US" altLang="zh-CN" dirty="0">
                <a:ea typeface="宋体" panose="02010600030101010101" pitchFamily="2" charset="-122"/>
              </a:rPr>
              <a:t>Controller</a:t>
            </a:r>
            <a:r>
              <a:rPr lang="zh-CN" altLang="en-US" dirty="0">
                <a:ea typeface="宋体" panose="02010600030101010101" pitchFamily="2" charset="-122"/>
              </a:rPr>
              <a:t>中的方法上，以帮助</a:t>
            </a:r>
            <a:r>
              <a:rPr lang="en-US" altLang="zh-CN" dirty="0" err="1">
                <a:ea typeface="宋体" panose="02010600030101010101" pitchFamily="2" charset="-122"/>
              </a:rPr>
              <a:t>ActionInvoker</a:t>
            </a:r>
            <a:r>
              <a:rPr lang="zh-CN" altLang="en-US" dirty="0">
                <a:ea typeface="宋体" panose="02010600030101010101" pitchFamily="2" charset="-122"/>
              </a:rPr>
              <a:t>选择适当的</a:t>
            </a:r>
            <a:r>
              <a:rPr lang="en-US" altLang="zh-CN" dirty="0">
                <a:ea typeface="宋体" panose="02010600030101010101" pitchFamily="2" charset="-122"/>
              </a:rPr>
              <a:t>Action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11175" y="3429000"/>
            <a:ext cx="863282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HttpGet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属性、</a:t>
            </a:r>
            <a:r>
              <a:rPr lang="en-US" altLang="en-US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HttpPost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属性、</a:t>
            </a:r>
            <a:r>
              <a:rPr lang="en-US" altLang="en-US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HttpDelete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属性和</a:t>
            </a:r>
            <a:r>
              <a:rPr lang="en-US" altLang="en-US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HttpPut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HttpGet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HttpPost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HttpDelete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HttpPut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属性是动作方法选择器的一部分，如果在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上应用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HttpPost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属性，则此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只会在收到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HTTP Post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请求时，才可以选择此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；否则，客户端发送来的任何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请求，对应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都将会被选择并执行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3.3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动作方法选择器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5" name="矩形 2"/>
          <p:cNvSpPr>
            <a:spLocks noChangeArrowheads="1"/>
          </p:cNvSpPr>
          <p:nvPr/>
        </p:nvSpPr>
        <p:spPr bwMode="auto">
          <a:xfrm>
            <a:off x="511175" y="1700808"/>
            <a:ext cx="86328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HttpGet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属性、</a:t>
            </a:r>
            <a:r>
              <a:rPr lang="en-US" altLang="en-US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HttpPost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属性、</a:t>
            </a:r>
            <a:r>
              <a:rPr lang="en-US" altLang="en-US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HttpDelete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属性和</a:t>
            </a:r>
            <a:r>
              <a:rPr lang="en-US" altLang="en-US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HttpPut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HttpGet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HttpPost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HttpDelete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HttpPut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属性是动作</a:t>
            </a:r>
          </a:p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这些属性通常会用于需要接收客户端窗口数据的时候，对于同名的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，创建一个用于接收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HTTP Get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请求的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用于显示窗口给用户提供填写数据的界面，另一个同名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则应用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HttpPost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属性，用于接收用户发送来的数据，完成对应的功能实现。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这种方法常用于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Create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Edit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等功能。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79512" y="2708920"/>
            <a:ext cx="914400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public class </a:t>
            </a:r>
            <a:r>
              <a:rPr lang="en-US" altLang="zh-CN" sz="2400" dirty="0" err="1">
                <a:ea typeface="宋体" panose="02010600030101010101" pitchFamily="2" charset="-122"/>
              </a:rPr>
              <a:t>EmptyTemplateController</a:t>
            </a:r>
            <a:r>
              <a:rPr lang="en-US" altLang="zh-CN" sz="2400" dirty="0">
                <a:ea typeface="宋体" panose="02010600030101010101" pitchFamily="2" charset="-122"/>
              </a:rPr>
              <a:t> : Controller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{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</a:rPr>
              <a:t>HttpPost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]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public </a:t>
            </a:r>
            <a:r>
              <a:rPr lang="en-US" altLang="zh-CN" sz="2400" dirty="0" err="1">
                <a:ea typeface="宋体" panose="02010600030101010101" pitchFamily="2" charset="-122"/>
              </a:rPr>
              <a:t>ActionResult</a:t>
            </a:r>
            <a:r>
              <a:rPr lang="en-US" altLang="zh-CN" sz="2400" dirty="0">
                <a:ea typeface="宋体" panose="02010600030101010101" pitchFamily="2" charset="-122"/>
              </a:rPr>
              <a:t> Create(</a:t>
            </a:r>
            <a:r>
              <a:rPr lang="en-US" altLang="zh-CN" sz="2400" dirty="0" err="1">
                <a:ea typeface="宋体" panose="02010600030101010101" pitchFamily="2" charset="-122"/>
              </a:rPr>
              <a:t>FormCollection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fc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{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	//</a:t>
            </a:r>
            <a:r>
              <a:rPr lang="zh-CN" altLang="en-US" sz="2400" dirty="0">
                <a:ea typeface="宋体" panose="02010600030101010101" pitchFamily="2" charset="-122"/>
              </a:rPr>
              <a:t>处理创建对象的实际业务过程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		return </a:t>
            </a:r>
            <a:r>
              <a:rPr lang="en-US" altLang="zh-CN" sz="2400" dirty="0" err="1">
                <a:ea typeface="宋体" panose="02010600030101010101" pitchFamily="2" charset="-122"/>
              </a:rPr>
              <a:t>RedirectToAction</a:t>
            </a:r>
            <a:r>
              <a:rPr lang="en-US" altLang="zh-CN" sz="2400" dirty="0">
                <a:ea typeface="宋体" panose="02010600030101010101" pitchFamily="2" charset="-122"/>
              </a:rPr>
              <a:t>("</a:t>
            </a:r>
            <a:r>
              <a:rPr lang="en-US" altLang="zh-CN" sz="2400" dirty="0" err="1">
                <a:ea typeface="宋体" panose="02010600030101010101" pitchFamily="2" charset="-122"/>
              </a:rPr>
              <a:t>CreateResult</a:t>
            </a:r>
            <a:r>
              <a:rPr lang="en-US" altLang="zh-CN" sz="2400" dirty="0">
                <a:ea typeface="宋体" panose="02010600030101010101" pitchFamily="2" charset="-122"/>
              </a:rPr>
              <a:t>");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}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7" name="页脚占位符 3"/>
          <p:cNvSpPr txBox="1"/>
          <p:nvPr/>
        </p:nvSpPr>
        <p:spPr bwMode="auto">
          <a:xfrm>
            <a:off x="4591050" y="6392863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6B08B6E3-5F8E-4DFE-96C8-A037DAA76C43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15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6477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3.4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过滤器属性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699" name="矩形 2"/>
          <p:cNvSpPr>
            <a:spLocks noChangeArrowheads="1"/>
          </p:cNvSpPr>
          <p:nvPr/>
        </p:nvSpPr>
        <p:spPr bwMode="auto">
          <a:xfrm>
            <a:off x="323528" y="1484784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       有些</a:t>
            </a:r>
            <a:r>
              <a:rPr lang="en-US" altLang="zh-CN" dirty="0">
                <a:ea typeface="宋体" panose="02010600030101010101" pitchFamily="2" charset="-122"/>
              </a:rPr>
              <a:t>Action</a:t>
            </a:r>
            <a:r>
              <a:rPr lang="zh-CN" altLang="en-US" dirty="0">
                <a:ea typeface="宋体" panose="02010600030101010101" pitchFamily="2" charset="-122"/>
              </a:rPr>
              <a:t>在执行之前或之后需要处理一些特别的逻辑运算，并处理运行中产生的各种异常，为此，</a:t>
            </a:r>
            <a:r>
              <a:rPr lang="en-US" altLang="zh-CN" dirty="0">
                <a:ea typeface="宋体" panose="02010600030101010101" pitchFamily="2" charset="-122"/>
              </a:rPr>
              <a:t>ASP.NET MVC</a:t>
            </a:r>
            <a:r>
              <a:rPr lang="zh-CN" altLang="en-US" dirty="0">
                <a:ea typeface="宋体" panose="02010600030101010101" pitchFamily="2" charset="-122"/>
              </a:rPr>
              <a:t>提供了一套动作过滤器机制。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0" name="页脚占位符 3"/>
          <p:cNvSpPr txBox="1"/>
          <p:nvPr/>
        </p:nvSpPr>
        <p:spPr bwMode="auto">
          <a:xfrm>
            <a:off x="4591050" y="6392863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1D25AC69-F8EE-415C-A54C-621FA1D54FDB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16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520" y="2348880"/>
          <a:ext cx="8640960" cy="4200604"/>
        </p:xfrm>
        <a:graphic>
          <a:graphicData uri="http://schemas.openxmlformats.org/drawingml/2006/table">
            <a:tbl>
              <a:tblPr/>
              <a:tblGrid>
                <a:gridCol w="1796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6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148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类型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u="none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作用</a:t>
                      </a:r>
                      <a:endParaRPr lang="zh-CN" sz="1800" u="none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实现接口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类名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29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授权过滤器</a:t>
                      </a: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en-US" sz="1800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Autorization</a:t>
                      </a:r>
                      <a:r>
                        <a:rPr lang="en-US" sz="1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Filter)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在执行</a:t>
                      </a:r>
                      <a:r>
                        <a:rPr lang="en-US" sz="1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Filter</a:t>
                      </a:r>
                      <a:r>
                        <a:rPr lang="zh-CN" sz="1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或</a:t>
                      </a:r>
                      <a:r>
                        <a:rPr lang="en-US" sz="1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Action</a:t>
                      </a:r>
                      <a:r>
                        <a:rPr lang="zh-CN" sz="1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之前被执行，用于进行授权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IAuthorizationFilter</a:t>
                      </a:r>
                      <a:endParaRPr lang="zh-CN" sz="1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AuthorizationAttribute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729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动作过滤器</a:t>
                      </a: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(Action Filter)</a:t>
                      </a:r>
                      <a:endParaRPr lang="zh-CN" sz="1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在执行</a:t>
                      </a:r>
                      <a:r>
                        <a:rPr lang="en-US" sz="1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Action</a:t>
                      </a:r>
                      <a:r>
                        <a:rPr lang="zh-CN" sz="1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之前或之后执行，用于执行的</a:t>
                      </a:r>
                      <a:r>
                        <a:rPr lang="en-US" sz="1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Action</a:t>
                      </a:r>
                      <a:r>
                        <a:rPr lang="zh-CN" sz="1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需要生成记录或者缓存数据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IActionFilter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ActionFilterAttribute</a:t>
                      </a:r>
                      <a:endParaRPr lang="zh-CN" sz="1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97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结果过滤器</a:t>
                      </a: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(Result Filter)</a:t>
                      </a:r>
                      <a:endParaRPr lang="zh-CN" sz="1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在执行</a:t>
                      </a:r>
                      <a:r>
                        <a:rPr lang="en-US" sz="1800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ActionResult</a:t>
                      </a:r>
                      <a:r>
                        <a:rPr lang="zh-CN" sz="1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的前后被执行，在</a:t>
                      </a:r>
                      <a:r>
                        <a:rPr lang="en-US" sz="1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View</a:t>
                      </a:r>
                      <a:r>
                        <a:rPr lang="zh-CN" sz="1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被返回之前可以执行一些逻辑运算，或修改</a:t>
                      </a:r>
                      <a:r>
                        <a:rPr lang="en-US" sz="1800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ViewResult</a:t>
                      </a:r>
                      <a:r>
                        <a:rPr lang="zh-CN" sz="1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的输出结果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IResultFilter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ActionFilterAttribute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592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异常过滤器</a:t>
                      </a: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(Exception Filter)</a:t>
                      </a:r>
                      <a:endParaRPr lang="zh-CN" sz="1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在</a:t>
                      </a:r>
                      <a:r>
                        <a:rPr lang="en-US" sz="1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Action</a:t>
                      </a:r>
                      <a:r>
                        <a:rPr lang="zh-CN" sz="1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执行之前或之后，或者</a:t>
                      </a:r>
                      <a:r>
                        <a:rPr lang="en-US" sz="1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Result</a:t>
                      </a:r>
                      <a:r>
                        <a:rPr lang="zh-CN" sz="1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执行之前或之后被执行，在运行中发生异常时，可用来指向其它页面以显示错误信息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IExecptionFilter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IExceptionFilter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6477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3.4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过滤器属性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47" name="矩形 2"/>
          <p:cNvSpPr>
            <a:spLocks noChangeArrowheads="1"/>
          </p:cNvSpPr>
          <p:nvPr/>
        </p:nvSpPr>
        <p:spPr bwMode="auto">
          <a:xfrm>
            <a:off x="323528" y="1556792"/>
            <a:ext cx="8632825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授权过滤器：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       授权过滤器是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执行之前最早应用的过滤器，用于在正式执行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之前做一些判断用户权限、验证输入是否包含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XSS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攻击字符串、检查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SSL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安全登录等工作，所有授权过滤器都必须实现。</a:t>
            </a:r>
            <a:endParaRPr lang="en-US" altLang="zh-CN" sz="2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48" name="页脚占位符 3"/>
          <p:cNvSpPr txBox="1"/>
          <p:nvPr/>
        </p:nvSpPr>
        <p:spPr bwMode="auto">
          <a:xfrm>
            <a:off x="4591050" y="6392863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FE869932-F18A-40C9-8F60-F3F5343B897E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17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323528" y="4077072"/>
            <a:ext cx="86328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Authorize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属性：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     Authorize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属性可与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ASP.NET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框架的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Membership Framework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Forms Authentication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机制配合使用。</a:t>
            </a:r>
          </a:p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Authorize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属性修饰时，与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ASP.NET Web Forms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的用户权限验证一样，程序将自动对当前用户身份进行验证，如果用户（如未登录或登录后没有相应权限的用户）不符合权限要求，则系统将自动跳转到登录页面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6477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3.4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过滤器属性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5" name="矩形 2"/>
          <p:cNvSpPr>
            <a:spLocks noChangeArrowheads="1"/>
          </p:cNvSpPr>
          <p:nvPr/>
        </p:nvSpPr>
        <p:spPr bwMode="auto">
          <a:xfrm>
            <a:off x="179512" y="1412776"/>
            <a:ext cx="8632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Authorize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6" name="页脚占位符 3"/>
          <p:cNvSpPr txBox="1"/>
          <p:nvPr/>
        </p:nvSpPr>
        <p:spPr bwMode="auto">
          <a:xfrm>
            <a:off x="4591050" y="6392863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25D44E52-6C6F-4FDA-AC92-2B688DBCCD16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18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0" y="4541838"/>
            <a:ext cx="9144000" cy="1816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>
                <a:ea typeface="宋体" panose="02010600030101010101" pitchFamily="2" charset="-122"/>
              </a:rPr>
              <a:t> &lt;authentication mode="Forms"&gt;</a:t>
            </a:r>
            <a:endParaRPr lang="zh-CN" altLang="en-US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      &lt;forms loginUrl="~/Account/LogOn" timeout="2880" /&gt;</a:t>
            </a:r>
            <a:endParaRPr lang="zh-CN" altLang="en-US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&lt;/authentication&gt;</a:t>
            </a:r>
            <a:endParaRPr lang="en-US" altLang="zh-CN" sz="280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8" name="页脚占位符 3"/>
          <p:cNvSpPr txBox="1"/>
          <p:nvPr/>
        </p:nvSpPr>
        <p:spPr bwMode="auto">
          <a:xfrm>
            <a:off x="4591050" y="6931025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ACD32EC7-6B2D-4C95-9740-15F131C41F8E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18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0" y="1916832"/>
            <a:ext cx="9144000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[</a:t>
            </a:r>
            <a:r>
              <a:rPr lang="en-US" altLang="zh-CN" sz="2800" dirty="0" err="1">
                <a:ea typeface="宋体" panose="02010600030101010101" pitchFamily="2" charset="-122"/>
              </a:rPr>
              <a:t>HttpPost</a:t>
            </a:r>
            <a:r>
              <a:rPr lang="en-US" altLang="zh-CN" sz="2800" dirty="0">
                <a:ea typeface="宋体" panose="02010600030101010101" pitchFamily="2" charset="-122"/>
              </a:rPr>
              <a:t>]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00B050"/>
                </a:solidFill>
                <a:ea typeface="宋体" panose="02010600030101010101" pitchFamily="2" charset="-122"/>
              </a:rPr>
              <a:t>[Authorize(Roles="Admin")]</a:t>
            </a:r>
            <a:endParaRPr lang="zh-CN" altLang="en-US" sz="28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public </a:t>
            </a:r>
            <a:r>
              <a:rPr lang="en-US" altLang="zh-CN" sz="2800" dirty="0" err="1">
                <a:ea typeface="宋体" panose="02010600030101010101" pitchFamily="2" charset="-122"/>
              </a:rPr>
              <a:t>ActionResult</a:t>
            </a:r>
            <a:r>
              <a:rPr lang="en-US" altLang="zh-CN" sz="2800" dirty="0">
                <a:ea typeface="宋体" panose="02010600030101010101" pitchFamily="2" charset="-122"/>
              </a:rPr>
              <a:t> Create(Genre genre)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{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    if (</a:t>
            </a:r>
            <a:r>
              <a:rPr lang="en-US" altLang="zh-CN" sz="2800" dirty="0" err="1">
                <a:ea typeface="宋体" panose="02010600030101010101" pitchFamily="2" charset="-122"/>
              </a:rPr>
              <a:t>ModelState.IsValid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    {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	return </a:t>
            </a:r>
            <a:r>
              <a:rPr lang="en-US" altLang="zh-CN" sz="2800" dirty="0" err="1">
                <a:ea typeface="宋体" panose="02010600030101010101" pitchFamily="2" charset="-122"/>
              </a:rPr>
              <a:t>RedirectToAction</a:t>
            </a:r>
            <a:r>
              <a:rPr lang="en-US" altLang="zh-CN" sz="2800" dirty="0">
                <a:ea typeface="宋体" panose="02010600030101010101" pitchFamily="2" charset="-122"/>
              </a:rPr>
              <a:t>("Index");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    }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    return View(genre);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}</a:t>
            </a:r>
            <a:endParaRPr lang="en-US" altLang="zh-CN" sz="28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390525" y="3425825"/>
            <a:ext cx="8753475" cy="31083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>
                <a:ea typeface="宋体" panose="02010600030101010101" pitchFamily="2" charset="-122"/>
              </a:rPr>
              <a:t>[HttpPost]</a:t>
            </a:r>
            <a:endParaRPr lang="zh-CN" altLang="en-US" sz="2800">
              <a:ea typeface="宋体" panose="02010600030101010101" pitchFamily="2" charset="-122"/>
            </a:endParaRPr>
          </a:p>
          <a:p>
            <a:r>
              <a:rPr lang="en-US" altLang="zh-CN" sz="2800">
                <a:solidFill>
                  <a:srgbClr val="00B050"/>
                </a:solidFill>
                <a:ea typeface="宋体" panose="02010600030101010101" pitchFamily="2" charset="-122"/>
              </a:rPr>
              <a:t>[Authorize(Users = "Liwei,dongzhuo")]</a:t>
            </a:r>
            <a:endParaRPr lang="zh-CN" altLang="en-US" sz="280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public ActionResult Create(FormCollection fc)</a:t>
            </a:r>
            <a:endParaRPr lang="zh-CN" altLang="en-US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{</a:t>
            </a:r>
            <a:endParaRPr lang="zh-CN" altLang="en-US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	//</a:t>
            </a:r>
            <a:r>
              <a:rPr lang="zh-CN" altLang="en-US" sz="2800">
                <a:ea typeface="宋体" panose="02010600030101010101" pitchFamily="2" charset="-122"/>
              </a:rPr>
              <a:t>处理创建对象的实际业务过程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	return RedirectToAction("CreateResult");</a:t>
            </a:r>
            <a:endParaRPr lang="zh-CN" altLang="en-US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}</a:t>
            </a:r>
            <a:endParaRPr lang="en-US" altLang="zh-CN" sz="280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971675" y="4314825"/>
            <a:ext cx="5908675" cy="2247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B050"/>
                </a:solidFill>
                <a:ea typeface="宋体" panose="02010600030101010101" pitchFamily="2" charset="-122"/>
              </a:rPr>
              <a:t>[Authorize]</a:t>
            </a:r>
            <a:endParaRPr lang="zh-CN" altLang="en-US" sz="280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public ActionResult Index()</a:t>
            </a:r>
            <a:endParaRPr lang="zh-CN" altLang="en-US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{</a:t>
            </a:r>
            <a:endParaRPr lang="zh-CN" altLang="en-US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	return View();</a:t>
            </a:r>
            <a:endParaRPr lang="zh-CN" altLang="en-US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}</a:t>
            </a:r>
            <a:endParaRPr lang="en-US" altLang="zh-CN" sz="280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3.4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过滤器属性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819" name="矩形 2"/>
          <p:cNvSpPr>
            <a:spLocks noChangeArrowheads="1"/>
          </p:cNvSpPr>
          <p:nvPr/>
        </p:nvSpPr>
        <p:spPr bwMode="auto">
          <a:xfrm>
            <a:off x="255588" y="1387475"/>
            <a:ext cx="8632825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Authorize</a:t>
            </a:r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属性：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Authorize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属性还可以直接应用到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上，那么此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中的所有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都将应用相同的权限控制规则，但对于需要特殊要求的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可以在此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前使用特定的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Authorize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属性，如下例所示，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EmptyTemplateController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中所有的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默认都只有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Admin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角色中的用户才能访问，但由于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活动前使用了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AllowAnonymous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属性修饰，则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活动所有的用户都能访问（包括匿名用户）。</a:t>
            </a:r>
            <a:endParaRPr lang="en-US" altLang="zh-CN" sz="28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20" name="页脚占位符 3"/>
          <p:cNvSpPr txBox="1"/>
          <p:nvPr/>
        </p:nvSpPr>
        <p:spPr bwMode="auto">
          <a:xfrm>
            <a:off x="4591050" y="6392863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0B34D0E5-740C-47B9-BACF-156F3C7A79D4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19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0" y="1976438"/>
            <a:ext cx="9144000" cy="4894262"/>
          </a:xfrm>
          <a:prstGeom prst="rect">
            <a:avLst/>
          </a:prstGeom>
          <a:ln w="9525">
            <a:noFill/>
            <a:miter lim="800000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r>
              <a:rPr lang="en-US" altLang="zh-CN" sz="2400">
                <a:solidFill>
                  <a:srgbClr val="00B050"/>
                </a:solidFill>
                <a:ea typeface="宋体" panose="02010600030101010101" pitchFamily="2" charset="-122"/>
              </a:rPr>
              <a:t>[Authorize(Roles = "Admin")]</a:t>
            </a:r>
            <a:endParaRPr lang="zh-CN" altLang="en-US" sz="240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public class EmptyTemplateController : Controller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{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    [AllowAnonymous]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    public ActionResult Index()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    {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        return View();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    }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    public ActionResult Create()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    {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        return View();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    }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}</a:t>
            </a:r>
            <a:endParaRPr lang="en-US" altLang="zh-CN" sz="240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3</a:t>
            </a:r>
            <a:r>
              <a:rPr lang="zh-CN" altLang="en-US" sz="3200" dirty="0"/>
              <a:t>章  控制器技术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3.1    </a:t>
            </a:r>
            <a:r>
              <a:rPr lang="zh-CN" altLang="en-US" sz="2400" dirty="0">
                <a:ea typeface="宋体" panose="02010600030101010101" pitchFamily="2" charset="-122"/>
              </a:rPr>
              <a:t>控制器概述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3.2    </a:t>
            </a:r>
            <a:r>
              <a:rPr lang="zh-CN" altLang="en-US" sz="2400" dirty="0">
                <a:ea typeface="宋体" panose="02010600030101010101" pitchFamily="2" charset="-122"/>
              </a:rPr>
              <a:t>动作名称选择器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3.3    </a:t>
            </a:r>
            <a:r>
              <a:rPr lang="zh-CN" altLang="en-US" sz="2400" dirty="0">
                <a:ea typeface="宋体" panose="02010600030101010101" pitchFamily="2" charset="-122"/>
              </a:rPr>
              <a:t>动作方法选择器</a:t>
            </a:r>
            <a:endParaRPr lang="zh-CN" altLang="zh-CN" sz="24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3.4    </a:t>
            </a:r>
            <a:r>
              <a:rPr lang="zh-CN" altLang="en-US" sz="2400" dirty="0">
                <a:ea typeface="宋体" panose="02010600030101010101" pitchFamily="2" charset="-122"/>
              </a:rPr>
              <a:t>过滤器属性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3.5    </a:t>
            </a:r>
            <a:r>
              <a:rPr lang="zh-CN" altLang="en-US" sz="2400" dirty="0">
                <a:ea typeface="宋体" panose="02010600030101010101" pitchFamily="2" charset="-122"/>
              </a:rPr>
              <a:t>动作执行结果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3.4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过滤器属性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91" name="矩形 2"/>
          <p:cNvSpPr>
            <a:spLocks noChangeArrowheads="1"/>
          </p:cNvSpPr>
          <p:nvPr/>
        </p:nvSpPr>
        <p:spPr bwMode="auto">
          <a:xfrm>
            <a:off x="251520" y="1628800"/>
            <a:ext cx="8632825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ValidationInput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属性：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ASP.NET MVC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默认会对输入的数据进行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验证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，如果包含潜在恶意代码，那么请求会被拒绝，其中可能被拒绝的输入数据包括包含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标签内容。</a:t>
            </a:r>
          </a:p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如果需要让输入的数据包含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标签内容，那么需要在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前使用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ValidationInput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属性。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892" name="页脚占位符 3"/>
          <p:cNvSpPr txBox="1"/>
          <p:nvPr/>
        </p:nvSpPr>
        <p:spPr bwMode="auto">
          <a:xfrm>
            <a:off x="4591050" y="6392863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7D7E8EE2-B293-4F64-BA03-4515CA276A52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20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323528" y="3645024"/>
            <a:ext cx="8640960" cy="2862322"/>
          </a:xfrm>
          <a:prstGeom prst="rect">
            <a:avLst/>
          </a:prstGeom>
          <a:ln w="9525">
            <a:noFill/>
            <a:miter lim="800000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ea typeface="宋体" panose="02010600030101010101" pitchFamily="2" charset="-122"/>
              </a:rPr>
              <a:t>HttpPost</a:t>
            </a:r>
            <a:r>
              <a:rPr lang="en-US" altLang="zh-CN" sz="2400" dirty="0">
                <a:ea typeface="宋体" panose="02010600030101010101" pitchFamily="2" charset="-122"/>
              </a:rPr>
              <a:t>]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</a:rPr>
              <a:t>ValidateInput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(false)]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Aft>
                <a:spcPct val="10000"/>
              </a:spcAft>
              <a:buClr>
                <a:schemeClr val="bg2"/>
              </a:buClr>
            </a:pPr>
            <a:r>
              <a:rPr lang="en-US" altLang="zh-CN" sz="2200" dirty="0">
                <a:latin typeface="+mn-lt"/>
                <a:ea typeface="+mn-ea"/>
              </a:rPr>
              <a:t>public </a:t>
            </a:r>
            <a:r>
              <a:rPr lang="en-US" altLang="zh-CN" sz="2200" dirty="0" err="1">
                <a:latin typeface="+mn-lt"/>
                <a:ea typeface="+mn-ea"/>
              </a:rPr>
              <a:t>ActionResult</a:t>
            </a:r>
            <a:r>
              <a:rPr lang="en-US" altLang="zh-CN" sz="2200" dirty="0">
                <a:latin typeface="+mn-lt"/>
                <a:ea typeface="+mn-ea"/>
              </a:rPr>
              <a:t> Create(</a:t>
            </a:r>
            <a:r>
              <a:rPr lang="en-US" altLang="zh-CN" sz="2200" dirty="0" err="1">
                <a:latin typeface="+mn-lt"/>
                <a:ea typeface="+mn-ea"/>
              </a:rPr>
              <a:t>FormCollection</a:t>
            </a:r>
            <a:r>
              <a:rPr lang="en-US" altLang="zh-CN" sz="2200" dirty="0">
                <a:latin typeface="+mn-lt"/>
                <a:ea typeface="+mn-ea"/>
              </a:rPr>
              <a:t> </a:t>
            </a:r>
            <a:r>
              <a:rPr lang="en-US" altLang="zh-CN" sz="2200" dirty="0" err="1">
                <a:latin typeface="+mn-lt"/>
                <a:ea typeface="+mn-ea"/>
              </a:rPr>
              <a:t>fc</a:t>
            </a:r>
            <a:r>
              <a:rPr lang="en-US" altLang="zh-CN" sz="2200" dirty="0">
                <a:latin typeface="+mn-lt"/>
                <a:ea typeface="+mn-ea"/>
              </a:rPr>
              <a:t>)</a:t>
            </a:r>
            <a:endParaRPr lang="zh-CN" altLang="en-US" sz="2200" dirty="0">
              <a:latin typeface="+mn-lt"/>
              <a:ea typeface="+mn-ea"/>
            </a:endParaRPr>
          </a:p>
          <a:p>
            <a:pPr marL="342900" indent="-342900">
              <a:lnSpc>
                <a:spcPct val="110000"/>
              </a:lnSpc>
              <a:spcAft>
                <a:spcPct val="10000"/>
              </a:spcAft>
              <a:buClr>
                <a:schemeClr val="bg2"/>
              </a:buClr>
            </a:pPr>
            <a:r>
              <a:rPr lang="en-US" altLang="zh-CN" sz="2200" dirty="0">
                <a:latin typeface="+mn-lt"/>
                <a:ea typeface="+mn-ea"/>
              </a:rPr>
              <a:t>{</a:t>
            </a:r>
            <a:endParaRPr lang="zh-CN" altLang="en-US" sz="2200" dirty="0">
              <a:latin typeface="+mn-lt"/>
              <a:ea typeface="+mn-ea"/>
            </a:endParaRPr>
          </a:p>
          <a:p>
            <a:pPr marL="342900" indent="-342900">
              <a:lnSpc>
                <a:spcPct val="110000"/>
              </a:lnSpc>
              <a:spcAft>
                <a:spcPct val="10000"/>
              </a:spcAft>
              <a:buClr>
                <a:schemeClr val="bg2"/>
              </a:buClr>
            </a:pPr>
            <a:r>
              <a:rPr lang="en-US" altLang="zh-CN" sz="2200" dirty="0">
                <a:latin typeface="+mn-lt"/>
                <a:ea typeface="+mn-ea"/>
              </a:rPr>
              <a:t>	//</a:t>
            </a:r>
            <a:r>
              <a:rPr lang="zh-CN" altLang="en-US" sz="2200" dirty="0">
                <a:latin typeface="+mn-lt"/>
                <a:ea typeface="+mn-ea"/>
              </a:rPr>
              <a:t>处理创建对象的实际业务过程</a:t>
            </a:r>
          </a:p>
          <a:p>
            <a:pPr marL="342900" indent="-342900">
              <a:lnSpc>
                <a:spcPct val="110000"/>
              </a:lnSpc>
              <a:spcAft>
                <a:spcPct val="10000"/>
              </a:spcAft>
              <a:buClr>
                <a:schemeClr val="bg2"/>
              </a:buClr>
            </a:pPr>
            <a:r>
              <a:rPr lang="en-US" altLang="zh-CN" sz="2200" dirty="0">
                <a:latin typeface="+mn-lt"/>
                <a:ea typeface="+mn-ea"/>
              </a:rPr>
              <a:t>	return </a:t>
            </a:r>
            <a:r>
              <a:rPr lang="en-US" altLang="zh-CN" sz="2200" dirty="0" err="1">
                <a:latin typeface="+mn-lt"/>
                <a:ea typeface="+mn-ea"/>
              </a:rPr>
              <a:t>RedirectToAction</a:t>
            </a:r>
            <a:r>
              <a:rPr lang="en-US" altLang="zh-CN" sz="2200" dirty="0">
                <a:latin typeface="+mn-lt"/>
                <a:ea typeface="+mn-ea"/>
              </a:rPr>
              <a:t>("</a:t>
            </a:r>
            <a:r>
              <a:rPr lang="en-US" altLang="zh-CN" sz="2200" dirty="0" err="1">
                <a:latin typeface="+mn-lt"/>
                <a:ea typeface="+mn-ea"/>
              </a:rPr>
              <a:t>CreateResult</a:t>
            </a:r>
            <a:r>
              <a:rPr lang="en-US" altLang="zh-CN" sz="2200" dirty="0">
                <a:latin typeface="+mn-lt"/>
                <a:ea typeface="+mn-ea"/>
              </a:rPr>
              <a:t>");</a:t>
            </a:r>
            <a:endParaRPr lang="zh-CN" altLang="en-US" sz="2200" dirty="0">
              <a:latin typeface="+mn-lt"/>
              <a:ea typeface="+mn-ea"/>
            </a:endParaRPr>
          </a:p>
          <a:p>
            <a:pPr marL="342900" indent="-342900">
              <a:lnSpc>
                <a:spcPct val="110000"/>
              </a:lnSpc>
              <a:spcAft>
                <a:spcPct val="10000"/>
              </a:spcAft>
              <a:buClr>
                <a:schemeClr val="bg2"/>
              </a:buClr>
            </a:pPr>
            <a:r>
              <a:rPr lang="en-US" altLang="zh-CN" sz="2200" dirty="0">
                <a:latin typeface="+mn-lt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3.5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动作执行结果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275" name="矩形 2"/>
          <p:cNvSpPr>
            <a:spLocks noChangeArrowheads="1"/>
          </p:cNvSpPr>
          <p:nvPr/>
        </p:nvSpPr>
        <p:spPr bwMode="auto">
          <a:xfrm>
            <a:off x="0" y="1628800"/>
            <a:ext cx="88884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 err="1">
                <a:ea typeface="宋体" panose="02010600030101010101" pitchFamily="2" charset="-122"/>
              </a:rPr>
              <a:t>ActionResult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en-US" altLang="zh-CN" dirty="0">
                <a:ea typeface="宋体" panose="02010600030101010101" pitchFamily="2" charset="-122"/>
              </a:rPr>
              <a:t>Action</a:t>
            </a:r>
            <a:r>
              <a:rPr lang="zh-CN" altLang="en-US" dirty="0">
                <a:ea typeface="宋体" panose="02010600030101010101" pitchFamily="2" charset="-122"/>
              </a:rPr>
              <a:t>执行的结果，但抽象类</a:t>
            </a:r>
            <a:r>
              <a:rPr lang="en-US" altLang="zh-CN" dirty="0" err="1">
                <a:ea typeface="宋体" panose="02010600030101010101" pitchFamily="2" charset="-122"/>
              </a:rPr>
              <a:t>ActionResult</a:t>
            </a:r>
            <a:r>
              <a:rPr lang="zh-CN" altLang="en-US" dirty="0">
                <a:ea typeface="宋体" panose="02010600030101010101" pitchFamily="2" charset="-122"/>
              </a:rPr>
              <a:t>中并不包含执行结果，仅包含执行响应时所需要的信息，实际的执行结果包括：</a:t>
            </a:r>
          </a:p>
        </p:txBody>
      </p:sp>
      <p:sp>
        <p:nvSpPr>
          <p:cNvPr id="54276" name="页脚占位符 3"/>
          <p:cNvSpPr txBox="1"/>
          <p:nvPr/>
        </p:nvSpPr>
        <p:spPr bwMode="auto">
          <a:xfrm>
            <a:off x="4591050" y="6392863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B3B8BFEB-3327-445C-AD8F-BCE556DDF61B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21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9512" y="2492897"/>
          <a:ext cx="8856985" cy="4225008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类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Controller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辅助方法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ContentResult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Content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返回用户自定义的文本内容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EmptyResult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不返回任何数据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JsonResult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Json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返回</a:t>
                      </a: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Json</a:t>
                      </a: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格式数据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RedirectResult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Redirect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重定向到指定的</a:t>
                      </a: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URL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31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RedirectRouteResult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RedirectToAction</a:t>
                      </a: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、</a:t>
                      </a: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RedirectToRoute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将用户重新定向到通过路由选择参数指定的</a:t>
                      </a: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URL</a:t>
                      </a: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31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ViewResult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View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调用进视图引擎以将视图呈现到响应中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31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PartialViewResult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PartialView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与</a:t>
                      </a:r>
                      <a:r>
                        <a:rPr lang="en-US" sz="2000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ViewResult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类似，返回的是“部分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View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FileResult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File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以二进制流的方式返回一个文档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89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JavaScriptResult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JavaScript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返回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JavaScript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代码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3.5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动作执行结果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2" name="矩形 2"/>
          <p:cNvSpPr>
            <a:spLocks noChangeArrowheads="1"/>
          </p:cNvSpPr>
          <p:nvPr/>
        </p:nvSpPr>
        <p:spPr bwMode="auto">
          <a:xfrm>
            <a:off x="255588" y="1988840"/>
            <a:ext cx="888841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常用的动作执行结果类：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ViewResult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PartialViewResult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EmptyResult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ContentResult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FileResult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JsonResult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JavaScriptResult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RedirectResult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RedirectToRouteResult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00" name="页脚占位符 3"/>
          <p:cNvSpPr txBox="1"/>
          <p:nvPr/>
        </p:nvSpPr>
        <p:spPr bwMode="auto">
          <a:xfrm>
            <a:off x="4591050" y="6392863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EF58A5DE-769F-4730-BD07-003068855CDD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22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3.5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动作执行结果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323" name="矩形 2"/>
          <p:cNvSpPr>
            <a:spLocks noChangeArrowheads="1"/>
          </p:cNvSpPr>
          <p:nvPr/>
        </p:nvSpPr>
        <p:spPr bwMode="auto">
          <a:xfrm>
            <a:off x="255588" y="1556792"/>
            <a:ext cx="888841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ViewResult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ViewResult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ASP.NET MVC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中最常用的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ActionResult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，用于返回一个标准的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。通过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辅助方法，能很方便地定义如何输出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，可以指定要输出的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的名称、指定该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要应用的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MasterPage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、指定要输入到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Model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等。</a:t>
            </a:r>
            <a:endParaRPr 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24" name="页脚占位符 3"/>
          <p:cNvSpPr txBox="1"/>
          <p:nvPr/>
        </p:nvSpPr>
        <p:spPr bwMode="auto">
          <a:xfrm>
            <a:off x="4591050" y="6392863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72DD6DBD-2429-44D8-892B-563FB1886223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23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0" y="3427413"/>
            <a:ext cx="9144000" cy="34163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public class HomeController : Controller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{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    public ActionResult Index()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    {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        ViewBag.Message = "</a:t>
            </a:r>
            <a:r>
              <a:rPr lang="zh-CN" altLang="en-US" sz="2400">
                <a:ea typeface="宋体" panose="02010600030101010101" pitchFamily="2" charset="-122"/>
              </a:rPr>
              <a:t>修改此模板以快速启动你的</a:t>
            </a:r>
            <a:r>
              <a:rPr lang="en-US" sz="2400"/>
              <a:t> </a:t>
            </a:r>
            <a:r>
              <a:rPr lang="en-US" altLang="zh-CN" sz="2400">
                <a:ea typeface="宋体" panose="02010600030101010101" pitchFamily="2" charset="-122"/>
              </a:rPr>
              <a:t>ASP.NET MVC </a:t>
            </a:r>
            <a:r>
              <a:rPr lang="zh-CN" altLang="en-US" sz="2400">
                <a:ea typeface="宋体" panose="02010600030101010101" pitchFamily="2" charset="-122"/>
              </a:rPr>
              <a:t>应用程序。</a:t>
            </a:r>
            <a:r>
              <a:rPr lang="en-US" altLang="zh-CN" sz="2400">
                <a:ea typeface="宋体" panose="02010600030101010101" pitchFamily="2" charset="-122"/>
              </a:rPr>
              <a:t>";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        return </a:t>
            </a:r>
            <a:r>
              <a:rPr lang="en-US" altLang="zh-CN" sz="2400">
                <a:solidFill>
                  <a:srgbClr val="00B050"/>
                </a:solidFill>
                <a:ea typeface="宋体" panose="02010600030101010101" pitchFamily="2" charset="-122"/>
              </a:rPr>
              <a:t>View();</a:t>
            </a:r>
            <a:endParaRPr lang="zh-CN" altLang="en-US" sz="240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    }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}</a:t>
            </a:r>
            <a:endParaRPr lang="en-US" altLang="zh-CN" sz="240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350" y="3424238"/>
            <a:ext cx="9144000" cy="34163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public class HomeController : Controller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{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	public ActionResult Index()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	{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		ViewBag.Message = "</a:t>
            </a:r>
            <a:r>
              <a:rPr lang="zh-CN" altLang="en-US" sz="2400">
                <a:ea typeface="宋体" panose="02010600030101010101" pitchFamily="2" charset="-122"/>
              </a:rPr>
              <a:t>修改此模板以快速启动你的</a:t>
            </a:r>
            <a:r>
              <a:rPr lang="en-US" sz="2400"/>
              <a:t> </a:t>
            </a:r>
            <a:r>
              <a:rPr lang="en-US" altLang="zh-CN" sz="2400">
                <a:ea typeface="宋体" panose="02010600030101010101" pitchFamily="2" charset="-122"/>
              </a:rPr>
              <a:t>ASP.NET MVC </a:t>
            </a:r>
            <a:r>
              <a:rPr lang="zh-CN" altLang="en-US" sz="2400">
                <a:ea typeface="宋体" panose="02010600030101010101" pitchFamily="2" charset="-122"/>
              </a:rPr>
              <a:t>应用程序。</a:t>
            </a:r>
            <a:r>
              <a:rPr lang="en-US" altLang="zh-CN" sz="2400">
                <a:ea typeface="宋体" panose="02010600030101010101" pitchFamily="2" charset="-122"/>
              </a:rPr>
              <a:t>";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		return </a:t>
            </a:r>
            <a:r>
              <a:rPr lang="en-US" altLang="zh-CN" sz="2400">
                <a:solidFill>
                  <a:srgbClr val="00B050"/>
                </a:solidFill>
                <a:ea typeface="宋体" panose="02010600030101010101" pitchFamily="2" charset="-122"/>
              </a:rPr>
              <a:t>View(“About”)</a:t>
            </a:r>
            <a:r>
              <a:rPr lang="en-US" altLang="zh-CN" sz="2400">
                <a:ea typeface="宋体" panose="02010600030101010101" pitchFamily="2" charset="-122"/>
              </a:rPr>
              <a:t>;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	}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}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323528" y="3284984"/>
            <a:ext cx="9144000" cy="3416300"/>
          </a:xfrm>
          <a:prstGeom prst="rect">
            <a:avLst/>
          </a:prstGeom>
          <a:ln w="9525">
            <a:noFill/>
            <a:miter lim="800000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public class </a:t>
            </a:r>
            <a:r>
              <a:rPr lang="en-US" altLang="zh-CN" sz="2400" dirty="0" err="1">
                <a:ea typeface="宋体" panose="02010600030101010101" pitchFamily="2" charset="-122"/>
              </a:rPr>
              <a:t>HomeController</a:t>
            </a:r>
            <a:r>
              <a:rPr lang="en-US" altLang="zh-CN" sz="2400" dirty="0">
                <a:ea typeface="宋体" panose="02010600030101010101" pitchFamily="2" charset="-122"/>
              </a:rPr>
              <a:t> : Controller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{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public </a:t>
            </a:r>
            <a:r>
              <a:rPr lang="en-US" altLang="zh-CN" sz="2400" dirty="0" err="1">
                <a:ea typeface="宋体" panose="02010600030101010101" pitchFamily="2" charset="-122"/>
              </a:rPr>
              <a:t>ActionResult</a:t>
            </a:r>
            <a:r>
              <a:rPr lang="en-US" altLang="zh-CN" sz="2400" dirty="0">
                <a:ea typeface="宋体" panose="02010600030101010101" pitchFamily="2" charset="-122"/>
              </a:rPr>
              <a:t> Index()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{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ea typeface="宋体" panose="02010600030101010101" pitchFamily="2" charset="-122"/>
              </a:rPr>
              <a:t>ViewBag.Message</a:t>
            </a:r>
            <a:r>
              <a:rPr lang="en-US" altLang="zh-CN" sz="2400" dirty="0">
                <a:ea typeface="宋体" panose="02010600030101010101" pitchFamily="2" charset="-122"/>
              </a:rPr>
              <a:t> = "</a:t>
            </a:r>
            <a:r>
              <a:rPr lang="zh-CN" altLang="en-US" sz="2400" dirty="0">
                <a:ea typeface="宋体" panose="02010600030101010101" pitchFamily="2" charset="-122"/>
              </a:rPr>
              <a:t>修改此模板以快速启动你的</a:t>
            </a:r>
            <a:r>
              <a:rPr lang="en-US" sz="2400" dirty="0"/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ASP.NET MVC </a:t>
            </a:r>
            <a:r>
              <a:rPr lang="zh-CN" altLang="en-US" sz="2400" dirty="0">
                <a:ea typeface="宋体" panose="02010600030101010101" pitchFamily="2" charset="-122"/>
              </a:rPr>
              <a:t>应用程序。</a:t>
            </a:r>
            <a:r>
              <a:rPr lang="en-US" altLang="zh-CN" sz="2400" dirty="0">
                <a:ea typeface="宋体" panose="02010600030101010101" pitchFamily="2" charset="-122"/>
              </a:rPr>
              <a:t>";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	return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View(“About”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</a:rPr>
              <a:t>，</a:t>
            </a:r>
            <a:r>
              <a:rPr lang="en-US" sz="2400" dirty="0">
                <a:solidFill>
                  <a:srgbClr val="00B050"/>
                </a:solidFill>
              </a:rPr>
              <a:t> “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</a:rPr>
              <a:t>MasterPage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”)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}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108075" y="3814763"/>
            <a:ext cx="7543800" cy="18161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ea typeface="宋体" panose="02010600030101010101" pitchFamily="2" charset="-122"/>
              </a:rPr>
              <a:t>注意</a:t>
            </a:r>
            <a:r>
              <a:rPr lang="zh-CN" altLang="en-US" sz="2800" dirty="0">
                <a:ea typeface="宋体" panose="02010600030101010101" pitchFamily="2" charset="-122"/>
              </a:rPr>
              <a:t>：当使用的</a:t>
            </a:r>
            <a:r>
              <a:rPr lang="en-US" altLang="zh-CN" sz="2800" dirty="0">
                <a:ea typeface="宋体" panose="02010600030101010101" pitchFamily="2" charset="-122"/>
              </a:rPr>
              <a:t>View</a:t>
            </a:r>
            <a:r>
              <a:rPr lang="zh-CN" altLang="en-US" sz="2800" dirty="0">
                <a:ea typeface="宋体" panose="02010600030101010101" pitchFamily="2" charset="-122"/>
              </a:rPr>
              <a:t>中已定义好使用</a:t>
            </a:r>
            <a:r>
              <a:rPr lang="en-US" altLang="zh-CN" sz="2800" dirty="0" err="1">
                <a:ea typeface="宋体" panose="02010600030101010101" pitchFamily="2" charset="-122"/>
              </a:rPr>
              <a:t>MasterPage</a:t>
            </a:r>
            <a:r>
              <a:rPr lang="zh-CN" altLang="en-US" sz="2800" dirty="0">
                <a:ea typeface="宋体" panose="02010600030101010101" pitchFamily="2" charset="-122"/>
              </a:rPr>
              <a:t>，而</a:t>
            </a:r>
            <a:r>
              <a:rPr lang="en-US" altLang="zh-CN" sz="2800" dirty="0">
                <a:ea typeface="宋体" panose="02010600030101010101" pitchFamily="2" charset="-122"/>
              </a:rPr>
              <a:t>Action</a:t>
            </a:r>
            <a:r>
              <a:rPr lang="zh-CN" altLang="en-US" sz="2800" dirty="0">
                <a:ea typeface="宋体" panose="02010600030101010101" pitchFamily="2" charset="-122"/>
              </a:rPr>
              <a:t>中也指定了</a:t>
            </a:r>
            <a:r>
              <a:rPr lang="en-US" altLang="zh-CN" sz="2800" dirty="0" err="1">
                <a:ea typeface="宋体" panose="02010600030101010101" pitchFamily="2" charset="-122"/>
              </a:rPr>
              <a:t>MasterPage</a:t>
            </a:r>
            <a:r>
              <a:rPr lang="zh-CN" altLang="en-US" sz="2800" dirty="0">
                <a:ea typeface="宋体" panose="02010600030101010101" pitchFamily="2" charset="-122"/>
              </a:rPr>
              <a:t>，且两个指定的</a:t>
            </a:r>
            <a:r>
              <a:rPr lang="en-US" altLang="zh-CN" sz="2800" dirty="0" err="1">
                <a:ea typeface="宋体" panose="02010600030101010101" pitchFamily="2" charset="-122"/>
              </a:rPr>
              <a:t>MasterPage</a:t>
            </a:r>
            <a:r>
              <a:rPr lang="zh-CN" altLang="en-US" sz="2800" dirty="0">
                <a:ea typeface="宋体" panose="02010600030101010101" pitchFamily="2" charset="-122"/>
              </a:rPr>
              <a:t>不同时，将以</a:t>
            </a:r>
            <a:r>
              <a:rPr lang="en-US" altLang="zh-CN" sz="2800" dirty="0">
                <a:ea typeface="宋体" panose="02010600030101010101" pitchFamily="2" charset="-122"/>
              </a:rPr>
              <a:t>Action</a:t>
            </a:r>
            <a:r>
              <a:rPr lang="zh-CN" altLang="en-US" sz="2800" dirty="0">
                <a:ea typeface="宋体" panose="02010600030101010101" pitchFamily="2" charset="-122"/>
              </a:rPr>
              <a:t>中指定的</a:t>
            </a:r>
            <a:r>
              <a:rPr lang="en-US" altLang="zh-CN" sz="2800" dirty="0" err="1">
                <a:ea typeface="宋体" panose="02010600030101010101" pitchFamily="2" charset="-122"/>
              </a:rPr>
              <a:t>MasterPage</a:t>
            </a:r>
            <a:r>
              <a:rPr lang="zh-CN" altLang="en-US" sz="2800" dirty="0">
                <a:ea typeface="宋体" panose="02010600030101010101" pitchFamily="2" charset="-122"/>
              </a:rPr>
              <a:t>为主。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899592" y="3071813"/>
            <a:ext cx="7992888" cy="3786187"/>
          </a:xfrm>
          <a:prstGeom prst="rect">
            <a:avLst/>
          </a:prstGeom>
          <a:ln w="9525">
            <a:noFill/>
            <a:miter lim="800000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public </a:t>
            </a:r>
            <a:r>
              <a:rPr lang="en-US" altLang="zh-CN" sz="2400" dirty="0" err="1">
                <a:ea typeface="宋体" panose="02010600030101010101" pitchFamily="2" charset="-122"/>
              </a:rPr>
              <a:t>ActionResult</a:t>
            </a:r>
            <a:r>
              <a:rPr lang="en-US" altLang="zh-CN" sz="2400" dirty="0">
                <a:ea typeface="宋体" panose="02010600030101010101" pitchFamily="2" charset="-122"/>
              </a:rPr>
              <a:t> Create(Genre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genre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{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if (</a:t>
            </a:r>
            <a:r>
              <a:rPr lang="en-US" altLang="zh-CN" sz="2400" dirty="0" err="1">
                <a:ea typeface="宋体" panose="02010600030101010101" pitchFamily="2" charset="-122"/>
              </a:rPr>
              <a:t>ModelState.IsValid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{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ea typeface="宋体" panose="02010600030101010101" pitchFamily="2" charset="-122"/>
              </a:rPr>
              <a:t>db.Genre.AddObject</a:t>
            </a:r>
            <a:r>
              <a:rPr lang="en-US" altLang="zh-CN" sz="2400" dirty="0">
                <a:ea typeface="宋体" panose="02010600030101010101" pitchFamily="2" charset="-122"/>
              </a:rPr>
              <a:t>(genre);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ea typeface="宋体" panose="02010600030101010101" pitchFamily="2" charset="-122"/>
              </a:rPr>
              <a:t>db.SaveChanges</a:t>
            </a:r>
            <a:r>
              <a:rPr lang="en-US" altLang="zh-CN" sz="2400" dirty="0">
                <a:ea typeface="宋体" panose="02010600030101010101" pitchFamily="2" charset="-122"/>
              </a:rPr>
              <a:t>();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	return </a:t>
            </a:r>
            <a:r>
              <a:rPr lang="en-US" altLang="zh-CN" sz="2400" dirty="0" err="1">
                <a:ea typeface="宋体" panose="02010600030101010101" pitchFamily="2" charset="-122"/>
              </a:rPr>
              <a:t>RedirectToAction</a:t>
            </a:r>
            <a:r>
              <a:rPr lang="en-US" altLang="zh-CN" sz="2400" dirty="0">
                <a:ea typeface="宋体" panose="02010600030101010101" pitchFamily="2" charset="-122"/>
              </a:rPr>
              <a:t>("Index");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}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return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View(genre)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3.5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动作执行结果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7347" name="矩形 2"/>
          <p:cNvSpPr>
            <a:spLocks noChangeArrowheads="1"/>
          </p:cNvSpPr>
          <p:nvPr/>
        </p:nvSpPr>
        <p:spPr bwMode="auto">
          <a:xfrm>
            <a:off x="255588" y="1306513"/>
            <a:ext cx="888841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PartialViewResult</a:t>
            </a:r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PartialViewResult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ViewResult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非常相似，常用在前端为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Ajax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应用的程序中通过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Ajax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来取得网面中的部分内容，因此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PartialViewResult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无法设置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MasterPage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8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48" name="页脚占位符 3"/>
          <p:cNvSpPr txBox="1"/>
          <p:nvPr/>
        </p:nvSpPr>
        <p:spPr bwMode="auto">
          <a:xfrm>
            <a:off x="4591050" y="6392863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3ACC5DB1-1AC5-4DDD-AADB-A9BB206B3552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24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0" y="3448050"/>
            <a:ext cx="9144000" cy="26781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public class HomeController : Controller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{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    public ActionResult About()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    {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        return </a:t>
            </a:r>
            <a:r>
              <a:rPr lang="en-US" altLang="zh-CN" sz="2400">
                <a:solidFill>
                  <a:srgbClr val="00B050"/>
                </a:solidFill>
                <a:ea typeface="宋体" panose="02010600030101010101" pitchFamily="2" charset="-122"/>
              </a:rPr>
              <a:t>PartialView();</a:t>
            </a:r>
            <a:endParaRPr lang="zh-CN" altLang="en-US" sz="240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    }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}</a:t>
            </a:r>
            <a:endParaRPr lang="en-US" altLang="zh-CN" sz="240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3.5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动作执行结果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371" name="矩形 2"/>
          <p:cNvSpPr>
            <a:spLocks noChangeArrowheads="1"/>
          </p:cNvSpPr>
          <p:nvPr/>
        </p:nvSpPr>
        <p:spPr bwMode="auto">
          <a:xfrm>
            <a:off x="255588" y="1306513"/>
            <a:ext cx="8888412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EmptyResult</a:t>
            </a:r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在某些情况下，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执行后不需要返回任何数据，则可以使用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EmptyResult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来实现。</a:t>
            </a:r>
            <a:endParaRPr lang="en-US" sz="28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372" name="页脚占位符 3"/>
          <p:cNvSpPr txBox="1"/>
          <p:nvPr/>
        </p:nvSpPr>
        <p:spPr bwMode="auto">
          <a:xfrm>
            <a:off x="4591050" y="6392863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32D5F5B4-267E-4389-A7CB-C95B47CE22E5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25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0" y="3448050"/>
            <a:ext cx="9144000" cy="15700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public ActionResult Create()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{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00B050"/>
                </a:solidFill>
                <a:ea typeface="宋体" panose="02010600030101010101" pitchFamily="2" charset="-122"/>
              </a:rPr>
              <a:t>return  new EmptyResult();</a:t>
            </a:r>
            <a:endParaRPr lang="zh-CN" altLang="en-US" sz="240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}</a:t>
            </a:r>
            <a:endParaRPr lang="en-US" altLang="zh-CN" sz="240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411288" y="4764088"/>
            <a:ext cx="7732712" cy="15700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public void  Create()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{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00B050"/>
                </a:solidFill>
                <a:ea typeface="宋体" panose="02010600030101010101" pitchFamily="2" charset="-122"/>
              </a:rPr>
              <a:t>return;</a:t>
            </a:r>
            <a:endParaRPr lang="zh-CN" altLang="en-US" sz="240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}</a:t>
            </a:r>
            <a:endParaRPr lang="en-US" altLang="zh-CN" sz="240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3.5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动作执行结果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395" name="矩形 2"/>
          <p:cNvSpPr>
            <a:spLocks noChangeArrowheads="1"/>
          </p:cNvSpPr>
          <p:nvPr/>
        </p:nvSpPr>
        <p:spPr bwMode="auto">
          <a:xfrm>
            <a:off x="255588" y="1700808"/>
            <a:ext cx="88884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ContentResult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ContentResult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可以响应文本内容，以下示例将向客户端返回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文本，并设置客户端显示文本时的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Content-Type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text/xml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396" name="页脚占位符 3"/>
          <p:cNvSpPr txBox="1"/>
          <p:nvPr/>
        </p:nvSpPr>
        <p:spPr bwMode="auto">
          <a:xfrm>
            <a:off x="4591050" y="6392863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29F9C3A1-8290-47EC-B4B2-6AA011D65A5D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26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0" y="3448050"/>
            <a:ext cx="9144000" cy="19399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public ActionResult GetContent()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{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00B050"/>
                </a:solidFill>
                <a:ea typeface="宋体" panose="02010600030101010101" pitchFamily="2" charset="-122"/>
              </a:rPr>
              <a:t>return Content("&lt;Author&gt;&lt;Name&gt;</a:t>
            </a:r>
            <a:r>
              <a:rPr lang="zh-CN" altLang="en-US" sz="2400">
                <a:solidFill>
                  <a:srgbClr val="00B050"/>
                </a:solidFill>
                <a:ea typeface="宋体" panose="02010600030101010101" pitchFamily="2" charset="-122"/>
              </a:rPr>
              <a:t>李响</a:t>
            </a:r>
            <a:r>
              <a:rPr lang="en-US" altLang="zh-CN" sz="2400">
                <a:solidFill>
                  <a:srgbClr val="00B050"/>
                </a:solidFill>
                <a:ea typeface="宋体" panose="02010600030101010101" pitchFamily="2" charset="-122"/>
              </a:rPr>
              <a:t>&lt;/Name&gt;&lt;/Author&gt;", "text/xml", Encoding.UTF8);</a:t>
            </a:r>
            <a:endParaRPr lang="zh-CN" altLang="en-US" sz="240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}</a:t>
            </a:r>
            <a:endParaRPr lang="en-US" altLang="zh-CN" sz="240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31825" y="5094288"/>
            <a:ext cx="8512175" cy="15684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public string GetConentString()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{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00B050"/>
                </a:solidFill>
                <a:ea typeface="宋体" panose="02010600030101010101" pitchFamily="2" charset="-122"/>
              </a:rPr>
              <a:t>return "&lt;Author&gt;&lt;Name&gt;</a:t>
            </a:r>
            <a:r>
              <a:rPr lang="zh-CN" altLang="en-US" sz="2400">
                <a:solidFill>
                  <a:srgbClr val="00B050"/>
                </a:solidFill>
                <a:ea typeface="宋体" panose="02010600030101010101" pitchFamily="2" charset="-122"/>
              </a:rPr>
              <a:t>李响</a:t>
            </a:r>
            <a:r>
              <a:rPr lang="en-US" altLang="zh-CN" sz="2400">
                <a:solidFill>
                  <a:srgbClr val="00B050"/>
                </a:solidFill>
                <a:ea typeface="宋体" panose="02010600030101010101" pitchFamily="2" charset="-122"/>
              </a:rPr>
              <a:t>&lt;/Name&gt;&lt;/Author&gt;";</a:t>
            </a:r>
            <a:endParaRPr lang="zh-CN" altLang="en-US" sz="240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}</a:t>
            </a:r>
            <a:endParaRPr lang="en-US" altLang="zh-CN" sz="240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3.5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动作执行结果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419" name="矩形 2"/>
          <p:cNvSpPr>
            <a:spLocks noChangeArrowheads="1"/>
          </p:cNvSpPr>
          <p:nvPr/>
        </p:nvSpPr>
        <p:spPr bwMode="auto">
          <a:xfrm>
            <a:off x="107504" y="1556792"/>
            <a:ext cx="8888412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FileResult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FileResult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可以响应任意的文档内容，包括图像文件、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PDF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文档等二进制数据，还可以使用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数组、文档路径、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Stream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数据、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Content-Type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、下载文件名等参数并将其返回客户端。由于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FileResult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是抽象类，所以实际使用的为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FilePathResult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FileContentResult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FileStreamResult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三个派生类，分别用于响应实体文档、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数组的内容及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Stream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数据。</a:t>
            </a:r>
            <a:endParaRPr 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420" name="页脚占位符 3"/>
          <p:cNvSpPr txBox="1"/>
          <p:nvPr/>
        </p:nvSpPr>
        <p:spPr bwMode="auto">
          <a:xfrm>
            <a:off x="4591050" y="6392863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AFB49AC3-ECBB-45EB-8930-C171D0E4E919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27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0" y="4549775"/>
            <a:ext cx="9144000" cy="23082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public ActionResult OpenImageFile()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{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00B050"/>
                </a:solidFill>
                <a:ea typeface="宋体" panose="02010600030101010101" pitchFamily="2" charset="-122"/>
              </a:rPr>
              <a:t>return File(Server.MapPath("~/Content/Images/AbbeyRoad.jpg"), "image/jpg");</a:t>
            </a:r>
            <a:endParaRPr lang="zh-CN" altLang="en-US" sz="240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}</a:t>
            </a:r>
            <a:endParaRPr lang="en-US" altLang="zh-CN" sz="240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31825" y="2914650"/>
            <a:ext cx="8512175" cy="2308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public ActionResult DownloadImageFile()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{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	return File(Server.MapPath("~/Content/Images/AbbeyRoad.jpg"), 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"image/jpg", </a:t>
            </a:r>
            <a:r>
              <a:rPr lang="en-US" altLang="zh-CN" sz="2400">
                <a:solidFill>
                  <a:srgbClr val="00B050"/>
                </a:solidFill>
                <a:ea typeface="宋体" panose="02010600030101010101" pitchFamily="2" charset="-122"/>
              </a:rPr>
              <a:t>"</a:t>
            </a:r>
            <a:r>
              <a:rPr lang="zh-CN" altLang="en-US" sz="2400">
                <a:solidFill>
                  <a:srgbClr val="00B050"/>
                </a:solidFill>
                <a:ea typeface="宋体" panose="02010600030101010101" pitchFamily="2" charset="-122"/>
              </a:rPr>
              <a:t>甲壳虫乐队</a:t>
            </a:r>
            <a:r>
              <a:rPr lang="en-US" altLang="zh-CN" sz="2400">
                <a:solidFill>
                  <a:srgbClr val="00B050"/>
                </a:solidFill>
                <a:ea typeface="宋体" panose="02010600030101010101" pitchFamily="2" charset="-122"/>
              </a:rPr>
              <a:t>.jpg"</a:t>
            </a:r>
            <a:r>
              <a:rPr lang="en-US" altLang="zh-CN" sz="2400">
                <a:ea typeface="宋体" panose="02010600030101010101" pitchFamily="2" charset="-122"/>
              </a:rPr>
              <a:t>);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}</a:t>
            </a:r>
            <a:endParaRPr lang="en-US" altLang="zh-CN" sz="240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3.5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动作执行结果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43" name="矩形 2"/>
          <p:cNvSpPr>
            <a:spLocks noChangeArrowheads="1"/>
          </p:cNvSpPr>
          <p:nvPr/>
        </p:nvSpPr>
        <p:spPr bwMode="auto">
          <a:xfrm>
            <a:off x="255588" y="1306513"/>
            <a:ext cx="8888412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JsonResult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JavaScript Object Notation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）是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在实现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Ajax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应用时经常用到的一种数据传输格式，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JsonResult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类可以将对象转换成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格式返回的类，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JsonResult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类默认的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Content-Type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application/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44" name="页脚占位符 3"/>
          <p:cNvSpPr txBox="1"/>
          <p:nvPr/>
        </p:nvSpPr>
        <p:spPr bwMode="auto">
          <a:xfrm>
            <a:off x="4591050" y="6392863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21065567-0FCD-4B66-B91E-773991BAD125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28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0" y="3071813"/>
            <a:ext cx="9144000" cy="37861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public </a:t>
            </a:r>
            <a:r>
              <a:rPr lang="en-US" altLang="zh-CN" sz="2400" dirty="0" err="1">
                <a:ea typeface="宋体" panose="02010600030101010101" pitchFamily="2" charset="-122"/>
              </a:rPr>
              <a:t>ActionResult</a:t>
            </a:r>
            <a:r>
              <a:rPr lang="en-US" altLang="zh-CN" sz="2400" dirty="0"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ea typeface="宋体" panose="02010600030101010101" pitchFamily="2" charset="-122"/>
              </a:rPr>
              <a:t>ArtistJson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id)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{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</a:rPr>
              <a:t>db.ContextOptions.ProxyCreationEnabled</a:t>
            </a:r>
            <a:r>
              <a:rPr lang="en-US" altLang="zh-CN" sz="2400" dirty="0">
                <a:ea typeface="宋体" panose="02010600030101010101" pitchFamily="2" charset="-122"/>
              </a:rPr>
              <a:t> = false;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Artist </a:t>
            </a:r>
            <a:r>
              <a:rPr lang="en-US" altLang="zh-CN" sz="2400" dirty="0" err="1">
                <a:ea typeface="宋体" panose="02010600030101010101" pitchFamily="2" charset="-122"/>
              </a:rPr>
              <a:t>artist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ea typeface="宋体" panose="02010600030101010101" pitchFamily="2" charset="-122"/>
              </a:rPr>
              <a:t>db.Artist.First</a:t>
            </a:r>
            <a:r>
              <a:rPr lang="en-US" altLang="zh-CN" sz="2400" dirty="0">
                <a:ea typeface="宋体" panose="02010600030101010101" pitchFamily="2" charset="-122"/>
              </a:rPr>
              <a:t>(a =&gt; </a:t>
            </a:r>
            <a:r>
              <a:rPr lang="en-US" altLang="zh-CN" sz="2400" dirty="0" err="1">
                <a:ea typeface="宋体" panose="02010600030101010101" pitchFamily="2" charset="-122"/>
              </a:rPr>
              <a:t>a.ArtistId</a:t>
            </a:r>
            <a:r>
              <a:rPr lang="en-US" altLang="zh-CN" sz="2400" dirty="0">
                <a:ea typeface="宋体" panose="02010600030101010101" pitchFamily="2" charset="-122"/>
              </a:rPr>
              <a:t> == id);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if (artist == null)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{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	return </a:t>
            </a:r>
            <a:r>
              <a:rPr lang="en-US" altLang="zh-CN" sz="2400" dirty="0" err="1">
                <a:ea typeface="宋体" panose="02010600030101010101" pitchFamily="2" charset="-122"/>
              </a:rPr>
              <a:t>HttpNotFound</a:t>
            </a:r>
            <a:r>
              <a:rPr lang="en-US" altLang="zh-CN" sz="2400" dirty="0">
                <a:ea typeface="宋体" panose="02010600030101010101" pitchFamily="2" charset="-122"/>
              </a:rPr>
              <a:t>();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}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return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</a:rPr>
              <a:t>Json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(new { id =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</a:rPr>
              <a:t>artist.ArtistId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, name =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</a:rPr>
              <a:t>artist.Name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 });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3.5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动作执行结果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67" name="矩形 2"/>
          <p:cNvSpPr>
            <a:spLocks noChangeArrowheads="1"/>
          </p:cNvSpPr>
          <p:nvPr/>
        </p:nvSpPr>
        <p:spPr bwMode="auto">
          <a:xfrm>
            <a:off x="255588" y="1700808"/>
            <a:ext cx="87089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JsonResult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POST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方法即可读取对应的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数据（本章示例代码中根目录下的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JsonClient.htm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页面可作为测试客户端页面），但对于使用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方法读取本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，则将引发异常，因为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ASP.NET MVC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为了防止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JSON Hijacking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攻击而禁止了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方法读取对应的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JsonRsult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。为了使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方法也能读取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JsonResult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结果，则使用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辅助方法的另一重载行式。</a:t>
            </a:r>
            <a:endParaRPr 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468" name="页脚占位符 3"/>
          <p:cNvSpPr txBox="1"/>
          <p:nvPr/>
        </p:nvSpPr>
        <p:spPr bwMode="auto">
          <a:xfrm>
            <a:off x="4591050" y="6392863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5C0FDB2E-4E05-4F63-942B-3F5A079A173F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29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0" y="4967288"/>
            <a:ext cx="9144000" cy="8302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return </a:t>
            </a:r>
            <a:r>
              <a:rPr lang="en-US" sz="2400" dirty="0" err="1"/>
              <a:t>Json</a:t>
            </a:r>
            <a:r>
              <a:rPr lang="en-US" sz="2400" dirty="0"/>
              <a:t>(new { id = </a:t>
            </a:r>
            <a:r>
              <a:rPr lang="en-US" sz="2400" dirty="0" err="1"/>
              <a:t>artist.ArtistId</a:t>
            </a:r>
            <a:r>
              <a:rPr lang="en-US" sz="2400" dirty="0"/>
              <a:t>, name = </a:t>
            </a:r>
            <a:r>
              <a:rPr lang="en-US" sz="2400" dirty="0" err="1"/>
              <a:t>artist.Name</a:t>
            </a:r>
            <a:r>
              <a:rPr lang="en-US" sz="2400" dirty="0"/>
              <a:t> }, </a:t>
            </a:r>
            <a:r>
              <a:rPr lang="en-US" sz="2400" dirty="0" err="1">
                <a:solidFill>
                  <a:srgbClr val="00B050"/>
                </a:solidFill>
              </a:rPr>
              <a:t>JsonRequestBehavior.AllowGet</a:t>
            </a:r>
            <a:r>
              <a:rPr lang="en-US" sz="2400" dirty="0"/>
              <a:t>);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59632" y="3717032"/>
            <a:ext cx="6370637" cy="95408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ea typeface="宋体" panose="02010600030101010101" pitchFamily="2" charset="-122"/>
              </a:rPr>
              <a:t>注意</a:t>
            </a:r>
            <a:r>
              <a:rPr lang="zh-CN" altLang="en-US" sz="2800">
                <a:ea typeface="宋体" panose="02010600030101010101" pitchFamily="2" charset="-122"/>
              </a:rPr>
              <a:t>：为了系统的安全，最好不放开</a:t>
            </a:r>
            <a:r>
              <a:rPr lang="en-US" altLang="zh-CN" sz="2800">
                <a:ea typeface="宋体" panose="02010600030101010101" pitchFamily="2" charset="-122"/>
              </a:rPr>
              <a:t>GET</a:t>
            </a:r>
            <a:r>
              <a:rPr lang="zh-CN" altLang="en-US" sz="2800">
                <a:ea typeface="宋体" panose="02010600030101010101" pitchFamily="2" charset="-122"/>
              </a:rPr>
              <a:t>方式的请求许可。</a:t>
            </a:r>
            <a:endParaRPr lang="zh-CN" altLang="en-US" sz="2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57200" y="750253"/>
            <a:ext cx="8229600" cy="6477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3.1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控制器概述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7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         </a:t>
            </a:r>
            <a:r>
              <a:rPr lang="de-DE" altLang="zh-CN" dirty="0">
                <a:solidFill>
                  <a:schemeClr val="tx2"/>
                </a:solidFill>
                <a:latin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</a:rPr>
              <a:t> </a:t>
            </a:r>
            <a:fld id="{B886AD5C-B103-4B6D-A492-2428642B7144}" type="slidenum">
              <a:rPr lang="de-DE" altLang="zh-CN" dirty="0" smtClean="0">
                <a:solidFill>
                  <a:schemeClr val="tx2"/>
                </a:solidFill>
                <a:latin typeface="楷体_GB2312" pitchFamily="49" charset="-122"/>
              </a:rPr>
              <a:pPr/>
              <a:t>3</a:t>
            </a:fld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</a:rPr>
              <a:t>页</a:t>
            </a:r>
          </a:p>
        </p:txBody>
      </p:sp>
      <p:sp>
        <p:nvSpPr>
          <p:cNvPr id="16388" name="矩形 2"/>
          <p:cNvSpPr>
            <a:spLocks noChangeArrowheads="1"/>
          </p:cNvSpPr>
          <p:nvPr/>
        </p:nvSpPr>
        <p:spPr bwMode="auto">
          <a:xfrm>
            <a:off x="251520" y="1700808"/>
            <a:ext cx="8604250" cy="422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</a:pPr>
            <a:r>
              <a:rPr lang="en-US" altLang="zh-CN" sz="2200" dirty="0">
                <a:latin typeface="+mn-lt"/>
                <a:ea typeface="+mn-ea"/>
              </a:rPr>
              <a:t>            ASP.NET MVC</a:t>
            </a:r>
            <a:r>
              <a:rPr lang="zh-CN" altLang="en-US" sz="2200" dirty="0">
                <a:latin typeface="+mn-lt"/>
                <a:ea typeface="+mn-ea"/>
              </a:rPr>
              <a:t>的核心就是</a:t>
            </a:r>
            <a:r>
              <a:rPr lang="en-US" altLang="zh-CN" sz="2200" dirty="0">
                <a:latin typeface="+mn-lt"/>
                <a:ea typeface="+mn-ea"/>
              </a:rPr>
              <a:t>Controller</a:t>
            </a:r>
            <a:r>
              <a:rPr lang="zh-CN" altLang="en-US" sz="2200" dirty="0">
                <a:latin typeface="+mn-lt"/>
                <a:ea typeface="+mn-ea"/>
              </a:rPr>
              <a:t>（控制器），它负责处理客户端（常常是浏览器）发送来的所有请求，并决定将什么内容响应给客户端，通过这种方式，</a:t>
            </a:r>
            <a:r>
              <a:rPr lang="en-US" altLang="zh-CN" sz="2200" dirty="0">
                <a:latin typeface="+mn-lt"/>
                <a:ea typeface="+mn-ea"/>
              </a:rPr>
              <a:t>Controller</a:t>
            </a:r>
            <a:r>
              <a:rPr lang="zh-CN" altLang="en-US" sz="2200" dirty="0">
                <a:latin typeface="+mn-lt"/>
                <a:ea typeface="+mn-ea"/>
              </a:rPr>
              <a:t>负责响应用户的输入，并且在响应时修改</a:t>
            </a:r>
            <a:r>
              <a:rPr lang="en-US" altLang="zh-CN" sz="2200" dirty="0">
                <a:latin typeface="+mn-lt"/>
                <a:ea typeface="+mn-ea"/>
              </a:rPr>
              <a:t>Model</a:t>
            </a:r>
            <a:r>
              <a:rPr lang="zh-CN" altLang="en-US" sz="2200" dirty="0">
                <a:latin typeface="+mn-lt"/>
                <a:ea typeface="+mn-ea"/>
              </a:rPr>
              <a:t>，把数据输出到相关的</a:t>
            </a:r>
            <a:r>
              <a:rPr lang="en-US" altLang="zh-CN" sz="2200" dirty="0">
                <a:latin typeface="+mn-lt"/>
                <a:ea typeface="+mn-ea"/>
              </a:rPr>
              <a:t>View</a:t>
            </a:r>
            <a:r>
              <a:rPr lang="zh-CN" altLang="en-US" sz="2200" dirty="0">
                <a:latin typeface="+mn-lt"/>
                <a:ea typeface="+mn-ea"/>
              </a:rPr>
              <a:t>。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</a:rPr>
              <a:t>MVC</a:t>
            </a:r>
            <a:r>
              <a:rPr lang="zh-CN" altLang="en-US" sz="2200" dirty="0">
                <a:solidFill>
                  <a:srgbClr val="FF0000"/>
                </a:solidFill>
                <a:latin typeface="+mn-lt"/>
                <a:ea typeface="+mn-ea"/>
              </a:rPr>
              <a:t>架构中的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</a:rPr>
              <a:t>Controller</a:t>
            </a:r>
            <a:r>
              <a:rPr lang="zh-CN" altLang="en-US" sz="2200" dirty="0">
                <a:solidFill>
                  <a:srgbClr val="FF0000"/>
                </a:solidFill>
                <a:latin typeface="+mn-lt"/>
                <a:ea typeface="+mn-ea"/>
              </a:rPr>
              <a:t>主要关注应用程序流入、输入数据的处理，以及提供向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</a:rPr>
              <a:t>View</a:t>
            </a:r>
            <a:r>
              <a:rPr lang="zh-CN" altLang="en-US" sz="2200" dirty="0">
                <a:solidFill>
                  <a:srgbClr val="FF0000"/>
                </a:solidFill>
                <a:latin typeface="+mn-lt"/>
                <a:ea typeface="+mn-ea"/>
              </a:rPr>
              <a:t>输出的数据。</a:t>
            </a:r>
          </a:p>
          <a:p>
            <a:pPr marL="342900" indent="-3429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</a:pPr>
            <a:r>
              <a:rPr lang="zh-CN" altLang="en-US" sz="2200" dirty="0">
                <a:latin typeface="+mn-lt"/>
                <a:ea typeface="+mn-ea"/>
              </a:rPr>
              <a:t>           控制器（</a:t>
            </a:r>
            <a:r>
              <a:rPr lang="en-US" altLang="zh-CN" sz="2200" dirty="0">
                <a:latin typeface="+mn-lt"/>
                <a:ea typeface="+mn-ea"/>
              </a:rPr>
              <a:t>Controller</a:t>
            </a:r>
            <a:r>
              <a:rPr lang="zh-CN" altLang="en-US" sz="2200" dirty="0">
                <a:latin typeface="+mn-lt"/>
                <a:ea typeface="+mn-ea"/>
              </a:rPr>
              <a:t>）本身是一个派生于</a:t>
            </a:r>
            <a:r>
              <a:rPr lang="en-US" altLang="zh-CN" sz="2200" dirty="0">
                <a:latin typeface="+mn-lt"/>
                <a:ea typeface="+mn-ea"/>
              </a:rPr>
              <a:t>Controller</a:t>
            </a:r>
            <a:r>
              <a:rPr lang="zh-CN" altLang="en-US" sz="2200" dirty="0">
                <a:latin typeface="+mn-lt"/>
                <a:ea typeface="+mn-ea"/>
              </a:rPr>
              <a:t>的类，这个类包含有多个方法，这些方法中声明为</a:t>
            </a:r>
            <a:r>
              <a:rPr lang="en-US" altLang="zh-CN" sz="2200" dirty="0">
                <a:latin typeface="+mn-lt"/>
                <a:ea typeface="+mn-ea"/>
              </a:rPr>
              <a:t>public</a:t>
            </a:r>
            <a:r>
              <a:rPr lang="zh-CN" altLang="en-US" sz="2200" dirty="0">
                <a:latin typeface="+mn-lt"/>
                <a:ea typeface="+mn-ea"/>
              </a:rPr>
              <a:t>的即被当作动作（</a:t>
            </a:r>
            <a:r>
              <a:rPr lang="en-US" altLang="zh-CN" sz="2200" dirty="0">
                <a:latin typeface="+mn-lt"/>
                <a:ea typeface="+mn-ea"/>
              </a:rPr>
              <a:t>Action</a:t>
            </a:r>
            <a:r>
              <a:rPr lang="zh-CN" altLang="en-US" sz="2200" dirty="0">
                <a:latin typeface="+mn-lt"/>
                <a:ea typeface="+mn-ea"/>
              </a:rPr>
              <a:t>），可以通过这些</a:t>
            </a:r>
            <a:r>
              <a:rPr lang="en-US" altLang="zh-CN" sz="2200" dirty="0">
                <a:latin typeface="+mn-lt"/>
                <a:ea typeface="+mn-ea"/>
              </a:rPr>
              <a:t>Action</a:t>
            </a:r>
            <a:r>
              <a:rPr lang="zh-CN" altLang="en-US" sz="2200" dirty="0">
                <a:latin typeface="+mn-lt"/>
                <a:ea typeface="+mn-ea"/>
              </a:rPr>
              <a:t>接收网面请求并决定应用的视图（</a:t>
            </a:r>
            <a:r>
              <a:rPr lang="en-US" altLang="zh-CN" sz="2200" dirty="0">
                <a:latin typeface="+mn-lt"/>
                <a:ea typeface="+mn-ea"/>
              </a:rPr>
              <a:t>View</a:t>
            </a:r>
            <a:r>
              <a:rPr lang="zh-CN" altLang="en-US" sz="2200" dirty="0">
                <a:latin typeface="+mn-lt"/>
                <a:ea typeface="+mn-ea"/>
              </a:rPr>
              <a:t>）。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3.5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动作执行结果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491" name="矩形 2"/>
          <p:cNvSpPr>
            <a:spLocks noChangeArrowheads="1"/>
          </p:cNvSpPr>
          <p:nvPr/>
        </p:nvSpPr>
        <p:spPr bwMode="auto">
          <a:xfrm>
            <a:off x="255588" y="1772816"/>
            <a:ext cx="88884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JavaScriptResult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JavaScriptResult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的作用是把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代码返回给客户端，实现客户端的动态执行对应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代码。</a:t>
            </a:r>
            <a:endParaRPr 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492" name="页脚占位符 3"/>
          <p:cNvSpPr txBox="1"/>
          <p:nvPr/>
        </p:nvSpPr>
        <p:spPr bwMode="auto">
          <a:xfrm>
            <a:off x="4591050" y="6392863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FDB04B6C-A8B8-4189-A7FB-D766CD9B9E03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30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0" y="3030538"/>
            <a:ext cx="9144000" cy="19383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public ActionResult JavaScriptAction()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{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00B050"/>
                </a:solidFill>
                <a:ea typeface="宋体" panose="02010600030101010101" pitchFamily="2" charset="-122"/>
              </a:rPr>
              <a:t>return JavaScript("alert('</a:t>
            </a:r>
            <a:r>
              <a:rPr lang="zh-CN" altLang="en-US" sz="2400">
                <a:solidFill>
                  <a:srgbClr val="00B050"/>
                </a:solidFill>
                <a:ea typeface="宋体" panose="02010600030101010101" pitchFamily="2" charset="-122"/>
              </a:rPr>
              <a:t>执行了服务器返回的</a:t>
            </a:r>
            <a:r>
              <a:rPr lang="en-US" altLang="zh-CN" sz="2400">
                <a:solidFill>
                  <a:srgbClr val="00B050"/>
                </a:solidFill>
                <a:ea typeface="宋体" panose="02010600030101010101" pitchFamily="2" charset="-122"/>
              </a:rPr>
              <a:t>JavaScript</a:t>
            </a:r>
            <a:r>
              <a:rPr lang="zh-CN" altLang="en-US" sz="2400">
                <a:solidFill>
                  <a:srgbClr val="00B050"/>
                </a:solidFill>
                <a:ea typeface="宋体" panose="02010600030101010101" pitchFamily="2" charset="-122"/>
              </a:rPr>
              <a:t>代码</a:t>
            </a:r>
            <a:r>
              <a:rPr lang="en-US" altLang="zh-CN" sz="2400">
                <a:solidFill>
                  <a:srgbClr val="00B050"/>
                </a:solidFill>
                <a:ea typeface="宋体" panose="02010600030101010101" pitchFamily="2" charset="-122"/>
              </a:rPr>
              <a:t>');");</a:t>
            </a:r>
            <a:endParaRPr lang="zh-CN" altLang="en-US" sz="240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}</a:t>
            </a:r>
            <a:endParaRPr lang="en-US" altLang="zh-CN" sz="240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3.5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动作执行结果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515" name="矩形 2"/>
          <p:cNvSpPr>
            <a:spLocks noChangeArrowheads="1"/>
          </p:cNvSpPr>
          <p:nvPr/>
        </p:nvSpPr>
        <p:spPr bwMode="auto">
          <a:xfrm>
            <a:off x="255588" y="1988840"/>
            <a:ext cx="888841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RedirectResult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RedirectResult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主要用于执行指向其它地址的重定向。</a:t>
            </a:r>
          </a:p>
        </p:txBody>
      </p:sp>
      <p:sp>
        <p:nvSpPr>
          <p:cNvPr id="64516" name="页脚占位符 3"/>
          <p:cNvSpPr txBox="1"/>
          <p:nvPr/>
        </p:nvSpPr>
        <p:spPr bwMode="auto">
          <a:xfrm>
            <a:off x="4591050" y="6392863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9ABCEA94-EA5E-47C6-84E9-CB60651ACBDB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31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0" y="3340100"/>
            <a:ext cx="9144000" cy="15700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public ActionResult RedirectToUrl()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{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00B050"/>
                </a:solidFill>
                <a:ea typeface="宋体" panose="02010600030101010101" pitchFamily="2" charset="-122"/>
              </a:rPr>
              <a:t>return Redirect("/Home/Index");</a:t>
            </a:r>
            <a:endParaRPr lang="zh-CN" altLang="en-US" sz="240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3.5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动作执行结果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539" name="矩形 2"/>
          <p:cNvSpPr>
            <a:spLocks noChangeArrowheads="1"/>
          </p:cNvSpPr>
          <p:nvPr/>
        </p:nvSpPr>
        <p:spPr bwMode="auto">
          <a:xfrm>
            <a:off x="255588" y="1844824"/>
            <a:ext cx="888841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RedirectToRouteResult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RedirectToRouteResult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RedirectResult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类似，用于跳转，但执行过程中将计算路由值，主要的方法包括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RedirectToAction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及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RedirectToRoute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两个方法。</a:t>
            </a:r>
          </a:p>
        </p:txBody>
      </p:sp>
      <p:sp>
        <p:nvSpPr>
          <p:cNvPr id="65540" name="页脚占位符 3"/>
          <p:cNvSpPr txBox="1"/>
          <p:nvPr/>
        </p:nvSpPr>
        <p:spPr bwMode="auto">
          <a:xfrm>
            <a:off x="4591050" y="6392863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5B6A8932-D414-44BD-A14F-A019EA118615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32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229600" cy="6477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3.5  </a:t>
            </a:r>
            <a:r>
              <a:rPr lang="zh-CN" altLang="en-US" sz="4000" dirty="0"/>
              <a:t>小量数据传值方式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563" name="矩形 2"/>
          <p:cNvSpPr>
            <a:spLocks noChangeArrowheads="1"/>
          </p:cNvSpPr>
          <p:nvPr/>
        </p:nvSpPr>
        <p:spPr bwMode="auto">
          <a:xfrm>
            <a:off x="255588" y="1484784"/>
            <a:ext cx="8888412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3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ViewData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en-US" sz="3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TempData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时，往往需要向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输入数据，输入的数据常用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ViewData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TempData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和强类型来实现。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hlinkClick r:id="rId2"/>
              </a:rPr>
              <a:t>1</a:t>
            </a:r>
            <a:r>
              <a:rPr lang="zh-CN" altLang="en-US" sz="2800" dirty="0">
                <a:hlinkClick r:id="rId2"/>
              </a:rPr>
              <a:t>、</a:t>
            </a:r>
            <a:r>
              <a:rPr lang="en-US" altLang="zh-CN" sz="2800" dirty="0" err="1">
                <a:hlinkClick r:id="rId2"/>
              </a:rPr>
              <a:t>ViewData</a:t>
            </a:r>
            <a:r>
              <a:rPr lang="zh-CN" altLang="en-US" sz="2800" dirty="0"/>
              <a:t>、</a:t>
            </a:r>
            <a:endParaRPr lang="en-US" altLang="zh-CN" sz="2800" dirty="0"/>
          </a:p>
          <a:p>
            <a:r>
              <a:rPr lang="en-US" altLang="zh-CN" sz="2800" dirty="0">
                <a:hlinkClick r:id="rId3"/>
              </a:rPr>
              <a:t>2</a:t>
            </a:r>
            <a:r>
              <a:rPr lang="zh-CN" altLang="en-US" sz="2800" dirty="0">
                <a:hlinkClick r:id="rId3"/>
              </a:rPr>
              <a:t>、</a:t>
            </a:r>
            <a:r>
              <a:rPr lang="en-US" altLang="zh-CN" sz="2800" dirty="0" err="1">
                <a:hlinkClick r:id="rId3"/>
              </a:rPr>
              <a:t>ViewBag</a:t>
            </a:r>
            <a:r>
              <a:rPr lang="zh-CN" altLang="en-US" sz="2800" dirty="0"/>
              <a:t>、</a:t>
            </a:r>
            <a:endParaRPr lang="en-US" altLang="zh-CN" sz="2800" dirty="0"/>
          </a:p>
          <a:p>
            <a:r>
              <a:rPr lang="en-US" altLang="zh-CN" sz="2800" dirty="0">
                <a:hlinkClick r:id="rId4"/>
              </a:rPr>
              <a:t>3</a:t>
            </a:r>
            <a:r>
              <a:rPr lang="zh-CN" altLang="en-US" sz="2800" dirty="0">
                <a:hlinkClick r:id="rId4"/>
              </a:rPr>
              <a:t>、</a:t>
            </a:r>
            <a:r>
              <a:rPr lang="en-US" altLang="zh-CN" sz="2800" dirty="0" err="1">
                <a:hlinkClick r:id="rId4"/>
              </a:rPr>
              <a:t>TempData</a:t>
            </a:r>
            <a:r>
              <a:rPr lang="zh-CN" altLang="en-US" sz="2800" dirty="0"/>
              <a:t>、</a:t>
            </a:r>
            <a:endParaRPr lang="en-US" altLang="zh-CN" sz="2800" dirty="0"/>
          </a:p>
          <a:p>
            <a:r>
              <a:rPr lang="en-US" altLang="zh-CN" sz="2800" dirty="0">
                <a:hlinkClick r:id="rId5"/>
              </a:rPr>
              <a:t>4</a:t>
            </a:r>
            <a:r>
              <a:rPr lang="zh-CN" altLang="en-US" sz="2800" dirty="0">
                <a:hlinkClick r:id="rId5"/>
              </a:rPr>
              <a:t>、</a:t>
            </a:r>
            <a:r>
              <a:rPr lang="en-US" altLang="zh-CN" sz="2800" dirty="0">
                <a:hlinkClick r:id="rId5"/>
              </a:rPr>
              <a:t>Session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564" name="页脚占位符 3"/>
          <p:cNvSpPr txBox="1"/>
          <p:nvPr/>
        </p:nvSpPr>
        <p:spPr bwMode="auto">
          <a:xfrm>
            <a:off x="4591050" y="6392863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C5F48758-44E5-4E0E-9010-56A568ED6524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33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79512" y="4797152"/>
            <a:ext cx="8830944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ViewData[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“Message”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 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“Hello ASP.NET MVC”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ViewBag.Message 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"Hello ASP.NET MVC"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eaLnBrk="0" hangingPunct="0"/>
            <a:r>
              <a:rPr lang="it-IT" altLang="zh-CN" sz="28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TempData["Message"] </a:t>
            </a:r>
            <a:r>
              <a:rPr lang="it-IT" altLang="zh-CN" sz="2800" dirty="0"/>
              <a:t>= </a:t>
            </a:r>
            <a:r>
              <a:rPr lang="it-IT" altLang="zh-CN" sz="2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"Hello ASP.NET MVC";</a:t>
            </a:r>
          </a:p>
          <a:p>
            <a:pPr lvl="0" eaLnBrk="0" hangingPunct="0"/>
            <a:r>
              <a:rPr lang="da-DK" altLang="zh-CN" sz="28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Session["Message"] </a:t>
            </a:r>
            <a:r>
              <a:rPr lang="da-DK" altLang="zh-CN" sz="2800" dirty="0"/>
              <a:t>= </a:t>
            </a:r>
            <a:r>
              <a:rPr lang="da-DK" altLang="zh-CN" sz="2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"Hello ASP.NET MVC";</a:t>
            </a:r>
            <a:endParaRPr lang="zh-CN" altLang="zh-CN" sz="28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3.5</a:t>
            </a:r>
            <a:r>
              <a:rPr lang="zh-CN" altLang="en-US" sz="4000" dirty="0"/>
              <a:t>小量数据传值方式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87" name="矩形 2"/>
          <p:cNvSpPr>
            <a:spLocks noChangeArrowheads="1"/>
          </p:cNvSpPr>
          <p:nvPr/>
        </p:nvSpPr>
        <p:spPr bwMode="auto">
          <a:xfrm>
            <a:off x="255588" y="1700808"/>
            <a:ext cx="88884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ViewData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ViewData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是一个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ViewDataDictionary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类，可用于存储任意对象的数据，但存储的数值为字符串，并且只保存在当前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请求中。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88" name="页脚占位符 3"/>
          <p:cNvSpPr txBox="1"/>
          <p:nvPr/>
        </p:nvSpPr>
        <p:spPr bwMode="auto">
          <a:xfrm>
            <a:off x="4591050" y="6392863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8B4BC892-080C-4BF3-9F04-56DAF78CD4D5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34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51520" y="2852936"/>
            <a:ext cx="8111195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ActionResult Index()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ViewData[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"Message"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 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"This is a message from ViewData"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View();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076" name="Picture 4" descr="https://images0.cnblogs.com/i/22969/201404/01104725890199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437112"/>
            <a:ext cx="5400600" cy="23202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3.5 </a:t>
            </a:r>
            <a:r>
              <a:rPr lang="zh-CN" altLang="en-US" sz="4000" dirty="0"/>
              <a:t>小量数据传值方式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611" name="矩形 2"/>
          <p:cNvSpPr>
            <a:spLocks noChangeArrowheads="1"/>
          </p:cNvSpPr>
          <p:nvPr/>
        </p:nvSpPr>
        <p:spPr bwMode="auto">
          <a:xfrm>
            <a:off x="255588" y="1484784"/>
            <a:ext cx="888841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TempData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/>
              <a:t>TempData</a:t>
            </a:r>
            <a:r>
              <a:rPr lang="zh-CN" altLang="en-US" dirty="0"/>
              <a:t>是一个继承自</a:t>
            </a:r>
            <a:r>
              <a:rPr lang="en-US" altLang="zh-CN" dirty="0" err="1"/>
              <a:t>TempDataDictionary</a:t>
            </a:r>
            <a:r>
              <a:rPr lang="zh-CN" altLang="en-US" dirty="0"/>
              <a:t>类的字典对象，它默认情况下是基于</a:t>
            </a:r>
            <a:r>
              <a:rPr lang="en-US" altLang="zh-CN" dirty="0"/>
              <a:t>Session</a:t>
            </a:r>
            <a:r>
              <a:rPr lang="zh-CN" altLang="en-US" dirty="0"/>
              <a:t>存储机制之上的</a:t>
            </a:r>
            <a:endParaRPr lang="en-US" altLang="zh-CN" dirty="0"/>
          </a:p>
          <a:p>
            <a:r>
              <a:rPr lang="en-US" altLang="zh-CN" dirty="0" err="1"/>
              <a:t>TempData</a:t>
            </a:r>
            <a:r>
              <a:rPr lang="zh-CN" altLang="en-US" dirty="0"/>
              <a:t>是用来在多个</a:t>
            </a:r>
            <a:r>
              <a:rPr lang="en-US" altLang="zh-CN" dirty="0"/>
              <a:t>Actions</a:t>
            </a:r>
            <a:r>
              <a:rPr lang="zh-CN" altLang="en-US" dirty="0"/>
              <a:t>或从当前请求向子请求</a:t>
            </a:r>
            <a:r>
              <a:rPr lang="en-US" altLang="zh-CN" dirty="0"/>
              <a:t>, </a:t>
            </a:r>
            <a:r>
              <a:rPr lang="zh-CN" altLang="en-US" dirty="0"/>
              <a:t>页面发生了重定向</a:t>
            </a:r>
            <a:r>
              <a:rPr lang="en-US" altLang="zh-CN" dirty="0"/>
              <a:t>(Redirection)</a:t>
            </a:r>
            <a:r>
              <a:rPr lang="zh-CN" altLang="en-US" dirty="0"/>
              <a:t>时传递共享数据。</a:t>
            </a:r>
          </a:p>
          <a:p>
            <a:r>
              <a:rPr lang="zh-CN" altLang="en-US" dirty="0"/>
              <a:t>只有在目标视图</a:t>
            </a:r>
            <a:r>
              <a:rPr lang="en-US" altLang="zh-CN" dirty="0"/>
              <a:t>(View)</a:t>
            </a:r>
            <a:r>
              <a:rPr lang="zh-CN" altLang="en-US" dirty="0"/>
              <a:t>完全加载后才有效。</a:t>
            </a:r>
          </a:p>
          <a:p>
            <a:r>
              <a:rPr lang="zh-CN" altLang="en-US" dirty="0"/>
              <a:t>在取出</a:t>
            </a:r>
            <a:r>
              <a:rPr lang="en-US" altLang="zh-CN" dirty="0" err="1"/>
              <a:t>TempData</a:t>
            </a:r>
            <a:r>
              <a:rPr lang="zh-CN" altLang="en-US" dirty="0"/>
              <a:t>存储的变量值时，必须进行合适的类型转换</a:t>
            </a:r>
            <a:r>
              <a:rPr lang="en-US" altLang="zh-CN" dirty="0"/>
              <a:t>(</a:t>
            </a:r>
            <a:r>
              <a:rPr lang="zh-CN" altLang="en-US" dirty="0"/>
              <a:t>隐式或显式</a:t>
            </a:r>
            <a:r>
              <a:rPr lang="en-US" altLang="zh-CN" dirty="0"/>
              <a:t>)</a:t>
            </a:r>
            <a:r>
              <a:rPr lang="zh-CN" altLang="en-US" dirty="0"/>
              <a:t>和空值检查。</a:t>
            </a:r>
          </a:p>
        </p:txBody>
      </p:sp>
      <p:sp>
        <p:nvSpPr>
          <p:cNvPr id="68612" name="页脚占位符 3"/>
          <p:cNvSpPr txBox="1"/>
          <p:nvPr/>
        </p:nvSpPr>
        <p:spPr bwMode="auto">
          <a:xfrm>
            <a:off x="4591050" y="6392863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6B300427-46D3-46BD-9755-D9DC890560E1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35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95536" y="4067633"/>
            <a:ext cx="3960440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ActionResult DisplayCustomer1()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Customer customer 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Customer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Id = 1001,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Code 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"100101"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Amount = 100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TempData[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"OneCustomer"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 = customer;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RedirectToAction(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"DisplayCustomer2"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16016" y="378904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hangingPunct="0"/>
            <a:r>
              <a:rPr lang="zh-CN" altLang="zh-CN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public</a:t>
            </a:r>
            <a:r>
              <a:rPr lang="zh-CN" altLang="zh-CN" dirty="0">
                <a:solidFill>
                  <a:srgbClr val="333333"/>
                </a:solidFill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ActionResult DisplayCustomer2()</a:t>
            </a:r>
            <a:endParaRPr lang="zh-CN" altLang="zh-CN" sz="1800" dirty="0">
              <a:ea typeface="宋体" pitchFamily="2" charset="-122"/>
              <a:cs typeface="宋体" pitchFamily="2" charset="-122"/>
            </a:endParaRPr>
          </a:p>
          <a:p>
            <a:pPr lvl="0" eaLnBrk="0" hangingPunct="0"/>
            <a:r>
              <a:rPr lang="zh-CN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endParaRPr lang="zh-CN" altLang="zh-CN" sz="1800" dirty="0">
              <a:ea typeface="宋体" pitchFamily="2" charset="-122"/>
              <a:cs typeface="宋体" pitchFamily="2" charset="-122"/>
            </a:endParaRPr>
          </a:p>
          <a:p>
            <a:pPr lvl="0" eaLnBrk="0" hangingPunct="0"/>
            <a:r>
              <a:rPr lang="zh-CN" altLang="zh-CN" dirty="0">
                <a:solidFill>
                  <a:srgbClr val="333333"/>
                </a:solidFill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lang="zh-CN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Customer customer = TempData[</a:t>
            </a:r>
            <a:r>
              <a:rPr lang="zh-CN" altLang="zh-CN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"OneCustomer"</a:t>
            </a:r>
            <a:r>
              <a:rPr lang="zh-CN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r>
              <a:rPr lang="zh-CN" altLang="zh-CN" dirty="0">
                <a:solidFill>
                  <a:srgbClr val="000000"/>
                </a:solidFill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lang="zh-CN" altLang="zh-CN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as</a:t>
            </a:r>
            <a:r>
              <a:rPr lang="zh-CN" altLang="zh-CN" dirty="0">
                <a:solidFill>
                  <a:srgbClr val="333333"/>
                </a:solidFill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Customer;</a:t>
            </a:r>
            <a:endParaRPr lang="zh-CN" altLang="zh-CN" sz="1800" dirty="0">
              <a:ea typeface="宋体" pitchFamily="2" charset="-122"/>
              <a:cs typeface="宋体" pitchFamily="2" charset="-122"/>
            </a:endParaRPr>
          </a:p>
          <a:p>
            <a:pPr lvl="0" eaLnBrk="0" hangingPunct="0"/>
            <a:r>
              <a:rPr lang="zh-CN" altLang="zh-CN" dirty="0">
                <a:solidFill>
                  <a:srgbClr val="333333"/>
                </a:solidFill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lang="zh-CN" altLang="zh-CN" sz="1800" dirty="0">
              <a:ea typeface="宋体" pitchFamily="2" charset="-122"/>
              <a:cs typeface="宋体" pitchFamily="2" charset="-122"/>
            </a:endParaRPr>
          </a:p>
          <a:p>
            <a:pPr lvl="0" eaLnBrk="0" hangingPunct="0"/>
            <a:r>
              <a:rPr lang="zh-CN" altLang="zh-CN" dirty="0">
                <a:solidFill>
                  <a:srgbClr val="333333"/>
                </a:solidFill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lang="zh-CN" altLang="zh-CN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</a:t>
            </a:r>
            <a:r>
              <a:rPr lang="zh-CN" altLang="zh-CN" dirty="0">
                <a:solidFill>
                  <a:srgbClr val="333333"/>
                </a:solidFill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View(customer);</a:t>
            </a:r>
            <a:endParaRPr lang="zh-CN" altLang="zh-CN" sz="1800" dirty="0">
              <a:ea typeface="宋体" pitchFamily="2" charset="-122"/>
              <a:cs typeface="宋体" pitchFamily="2" charset="-122"/>
            </a:endParaRPr>
          </a:p>
          <a:p>
            <a:pPr lvl="0" eaLnBrk="0" hangingPunct="0"/>
            <a:r>
              <a:rPr lang="zh-CN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lang="zh-CN" altLang="zh-CN" sz="4800" dirty="0"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3.5 </a:t>
            </a:r>
            <a:r>
              <a:rPr lang="zh-CN" altLang="en-US" sz="4000" dirty="0"/>
              <a:t>小量数据传值方式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611" name="矩形 2"/>
          <p:cNvSpPr>
            <a:spLocks noChangeArrowheads="1"/>
          </p:cNvSpPr>
          <p:nvPr/>
        </p:nvSpPr>
        <p:spPr bwMode="auto">
          <a:xfrm>
            <a:off x="255588" y="1484784"/>
            <a:ext cx="8888412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 err="1"/>
              <a:t>ViewBag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/>
              <a:t>ViewBag</a:t>
            </a:r>
            <a:r>
              <a:rPr lang="zh-CN" altLang="en-US" sz="2400" dirty="0"/>
              <a:t>是一个动态类型变量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2"/>
              </a:rPr>
              <a:t>dynamic</a:t>
            </a:r>
            <a:r>
              <a:rPr lang="en-US" altLang="zh-CN" sz="2400" dirty="0"/>
              <a:t>)</a:t>
            </a:r>
            <a:r>
              <a:rPr lang="zh-CN" altLang="en-US" sz="2400" dirty="0"/>
              <a:t>，这是</a:t>
            </a:r>
            <a:r>
              <a:rPr lang="en-US" altLang="zh-CN" sz="2400" dirty="0"/>
              <a:t>C# 4.0</a:t>
            </a:r>
            <a:r>
              <a:rPr lang="zh-CN" altLang="en-US" sz="2400" dirty="0"/>
              <a:t>引入的新特性，变量类型会在运行时进行解析。</a:t>
            </a:r>
          </a:p>
          <a:p>
            <a:r>
              <a:rPr lang="en-US" altLang="zh-CN" sz="2400" dirty="0" err="1"/>
              <a:t>ViewBag</a:t>
            </a:r>
            <a:r>
              <a:rPr lang="zh-CN" altLang="en-US" sz="2400" dirty="0"/>
              <a:t>基本上是</a:t>
            </a:r>
            <a:r>
              <a:rPr lang="en-US" altLang="zh-CN" sz="2400" dirty="0" err="1"/>
              <a:t>ViewData</a:t>
            </a:r>
            <a:r>
              <a:rPr lang="zh-CN" altLang="en-US" sz="2400" dirty="0"/>
              <a:t>的包装，也是用来从</a:t>
            </a:r>
            <a:r>
              <a:rPr lang="en-US" altLang="zh-CN" sz="2400" dirty="0"/>
              <a:t>Controller</a:t>
            </a:r>
            <a:r>
              <a:rPr lang="zh-CN" altLang="en-US" sz="2400" dirty="0"/>
              <a:t>向</a:t>
            </a:r>
            <a:r>
              <a:rPr lang="en-US" altLang="zh-CN" sz="2400" dirty="0"/>
              <a:t>View</a:t>
            </a:r>
            <a:r>
              <a:rPr lang="zh-CN" altLang="en-US" sz="2400" dirty="0"/>
              <a:t>来传递值的。</a:t>
            </a:r>
          </a:p>
          <a:p>
            <a:r>
              <a:rPr lang="en-US" altLang="zh-CN" sz="2400" dirty="0" err="1"/>
              <a:t>ViewBag</a:t>
            </a:r>
            <a:r>
              <a:rPr lang="zh-CN" altLang="en-US" sz="2400" dirty="0"/>
              <a:t>也只在当前的请求中有效。</a:t>
            </a:r>
          </a:p>
          <a:p>
            <a:r>
              <a:rPr lang="zh-CN" altLang="en-US" sz="2400" dirty="0"/>
              <a:t>在重定向</a:t>
            </a:r>
            <a:r>
              <a:rPr lang="en-US" altLang="zh-CN" sz="2400" dirty="0"/>
              <a:t>(redirection)</a:t>
            </a:r>
            <a:r>
              <a:rPr lang="zh-CN" altLang="en-US" sz="2400" dirty="0"/>
              <a:t>后，</a:t>
            </a:r>
            <a:r>
              <a:rPr lang="en-US" altLang="zh-CN" sz="2400" dirty="0" err="1"/>
              <a:t>ViewBag</a:t>
            </a:r>
            <a:r>
              <a:rPr lang="zh-CN" altLang="en-US" sz="2400" dirty="0"/>
              <a:t>中存储的变量值将变为</a:t>
            </a:r>
            <a:r>
              <a:rPr lang="en-US" altLang="zh-CN" sz="2400" dirty="0"/>
              <a:t>null</a:t>
            </a:r>
          </a:p>
          <a:p>
            <a:r>
              <a:rPr lang="zh-CN" altLang="en-US" sz="2400" dirty="0"/>
              <a:t>因为</a:t>
            </a:r>
            <a:r>
              <a:rPr lang="en-US" altLang="zh-CN" sz="2400" dirty="0" err="1"/>
              <a:t>ViewBag</a:t>
            </a:r>
            <a:r>
              <a:rPr lang="zh-CN" altLang="en-US" sz="2400" dirty="0"/>
              <a:t>是动态类型，所以我们在取得其值时，不需要进行类型转换。</a:t>
            </a:r>
          </a:p>
        </p:txBody>
      </p:sp>
      <p:sp>
        <p:nvSpPr>
          <p:cNvPr id="68612" name="页脚占位符 3"/>
          <p:cNvSpPr txBox="1"/>
          <p:nvPr/>
        </p:nvSpPr>
        <p:spPr bwMode="auto">
          <a:xfrm>
            <a:off x="4591050" y="6392863"/>
            <a:ext cx="4441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ea typeface="楷体_GB2312" pitchFamily="49" charset="-122"/>
              </a:rPr>
              <a:t>         </a:t>
            </a:r>
            <a:r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fld id="{6B300427-46D3-46BD-9755-D9DC890560E1}" type="slidenum">
              <a:rPr lang="de-DE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36</a:t>
            </a:fld>
            <a:r>
              <a:rPr lang="zh-CN" altLang="de-DE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07504" y="4869160"/>
            <a:ext cx="7405874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ActionResult Index()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ViewBag.Message 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"This is a message from ViewBag"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View();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4276" name="Picture 4" descr="https://images0.cnblogs.com/i/22969/201404/01110511281834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9801" y="4941168"/>
            <a:ext cx="4564199" cy="1728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E93C4A-49F7-4129-A1B2-875307384ADC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76838B2-F10D-47A1-A27B-6B0C5A301019}" type="datetime1">
              <a:rPr lang="zh-CN" altLang="en-US" smtClean="0"/>
              <a:t>2020/12/16</a:t>
            </a:fld>
            <a:endParaRPr lang="zh-CN" altLang="en-US"/>
          </a:p>
        </p:txBody>
      </p:sp>
      <p:pic>
        <p:nvPicPr>
          <p:cNvPr id="55298" name="Picture 2" descr="https://images0.cnblogs.com/i/22969/201403/3116575565741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376225" cy="3240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539552" y="2060848"/>
          <a:ext cx="7920880" cy="3888432"/>
        </p:xfrm>
        <a:graphic>
          <a:graphicData uri="http://schemas.openxmlformats.org/drawingml/2006/table">
            <a:tbl>
              <a:tblPr/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1180">
                <a:tc>
                  <a:txBody>
                    <a:bodyPr/>
                    <a:lstStyle/>
                    <a:p>
                      <a:r>
                        <a:rPr lang="en-US" b="1"/>
                        <a:t>Maintains data between</a:t>
                      </a:r>
                      <a:endParaRPr lang="en-US"/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ViewData/ViewBag</a:t>
                      </a:r>
                      <a:endParaRPr lang="en-US"/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TempData ( For single request)</a:t>
                      </a:r>
                      <a:endParaRPr lang="en-US"/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Session</a:t>
                      </a:r>
                      <a:endParaRPr lang="en-US"/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180">
                <a:tc>
                  <a:txBody>
                    <a:bodyPr/>
                    <a:lstStyle/>
                    <a:p>
                      <a:r>
                        <a:rPr lang="en-US" b="1"/>
                        <a:t>Controller to Controller</a:t>
                      </a:r>
                      <a:endParaRPr lang="en-US"/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036">
                <a:tc>
                  <a:txBody>
                    <a:bodyPr/>
                    <a:lstStyle/>
                    <a:p>
                      <a:r>
                        <a:rPr lang="en-US" b="1"/>
                        <a:t>Controller to View</a:t>
                      </a:r>
                      <a:endParaRPr lang="en-US"/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036">
                <a:tc>
                  <a:txBody>
                    <a:bodyPr/>
                    <a:lstStyle/>
                    <a:p>
                      <a:r>
                        <a:rPr lang="en-US" b="1"/>
                        <a:t>View to Controller</a:t>
                      </a:r>
                      <a:endParaRPr lang="en-US"/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E93C4A-49F7-4129-A1B2-875307384ADC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DAE1E5D-DD08-4D55-BEC6-84C30CF5AD7F}" type="datetime1">
              <a:rPr lang="zh-CN" altLang="en-US" smtClean="0"/>
              <a:t>2020/12/16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3.1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控制器概述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1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         </a:t>
            </a:r>
            <a:r>
              <a:rPr lang="de-DE" altLang="zh-CN" dirty="0">
                <a:solidFill>
                  <a:schemeClr val="tx2"/>
                </a:solidFill>
                <a:latin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</a:rPr>
              <a:t> </a:t>
            </a:r>
            <a:fld id="{45BE789C-DC4B-4A1A-86D7-42B5CD9A4782}" type="slidenum">
              <a:rPr lang="de-DE" altLang="zh-CN" dirty="0" smtClean="0">
                <a:solidFill>
                  <a:schemeClr val="tx2"/>
                </a:solidFill>
                <a:latin typeface="楷体_GB2312" pitchFamily="49" charset="-122"/>
              </a:rPr>
              <a:pPr/>
              <a:t>4</a:t>
            </a:fld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</a:rPr>
              <a:t>页</a:t>
            </a:r>
          </a:p>
        </p:txBody>
      </p:sp>
      <p:sp>
        <p:nvSpPr>
          <p:cNvPr id="17412" name="矩形 2"/>
          <p:cNvSpPr>
            <a:spLocks noChangeArrowheads="1"/>
          </p:cNvSpPr>
          <p:nvPr/>
        </p:nvSpPr>
        <p:spPr bwMode="auto">
          <a:xfrm>
            <a:off x="865188" y="1704974"/>
            <a:ext cx="7379220" cy="321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控制器类型：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空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MVC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控制器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包含读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写操作控制器和视图的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MVC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控制器（使用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Entity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FrameworK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包含空的读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写操作的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MVC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控制器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其它控制器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E93C4A-49F7-4129-A1B2-875307384AD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5554C2A-7FF4-49F7-BB04-57DFFECB04CF}" type="datetime1">
              <a:rPr lang="zh-CN" altLang="en-US" smtClean="0"/>
              <a:pPr>
                <a:defRPr/>
              </a:pPr>
              <a:t>2020/12/16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3528" y="1628800"/>
            <a:ext cx="78488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public class </a:t>
            </a:r>
            <a:r>
              <a:rPr lang="en-US" altLang="zh-CN" dirty="0" err="1">
                <a:ea typeface="宋体" panose="02010600030101010101" pitchFamily="2" charset="-122"/>
              </a:rPr>
              <a:t>EmptyTemplateController</a:t>
            </a:r>
            <a:r>
              <a:rPr lang="en-US" altLang="zh-CN" dirty="0">
                <a:ea typeface="宋体" panose="02010600030101010101" pitchFamily="2" charset="-122"/>
              </a:rPr>
              <a:t> : Controller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{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rgbClr val="00B050"/>
                </a:solidFill>
                <a:ea typeface="宋体" panose="02010600030101010101" pitchFamily="2" charset="-122"/>
              </a:rPr>
              <a:t>ActionName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(“</a:t>
            </a:r>
            <a:r>
              <a:rPr lang="en-US" altLang="zh-CN" dirty="0" err="1">
                <a:solidFill>
                  <a:srgbClr val="00B050"/>
                </a:solidFill>
                <a:ea typeface="宋体" panose="02010600030101010101" pitchFamily="2" charset="-122"/>
              </a:rPr>
              <a:t>OtherName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”)]</a:t>
            </a:r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public </a:t>
            </a:r>
            <a:r>
              <a:rPr lang="en-US" altLang="zh-CN" dirty="0" err="1">
                <a:ea typeface="宋体" panose="02010600030101010101" pitchFamily="2" charset="-122"/>
              </a:rPr>
              <a:t>ActionResult</a:t>
            </a:r>
            <a:r>
              <a:rPr lang="en-US" altLang="zh-CN" dirty="0">
                <a:ea typeface="宋体" panose="02010600030101010101" pitchFamily="2" charset="-122"/>
              </a:rPr>
              <a:t> Index()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{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	return View();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}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rgbClr val="00B050"/>
                </a:solidFill>
                <a:ea typeface="宋体" panose="02010600030101010101" pitchFamily="2" charset="-122"/>
              </a:rPr>
              <a:t>ActionName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(“</a:t>
            </a:r>
            <a:r>
              <a:rPr lang="en-US" altLang="zh-CN" dirty="0" err="1">
                <a:solidFill>
                  <a:srgbClr val="00B050"/>
                </a:solidFill>
                <a:ea typeface="宋体" panose="02010600030101010101" pitchFamily="2" charset="-122"/>
              </a:rPr>
              <a:t>OtherName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”)]</a:t>
            </a:r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public </a:t>
            </a:r>
            <a:r>
              <a:rPr lang="en-US" altLang="zh-CN" dirty="0" err="1">
                <a:ea typeface="宋体" panose="02010600030101010101" pitchFamily="2" charset="-122"/>
              </a:rPr>
              <a:t>ActionResult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OtherAction</a:t>
            </a:r>
            <a:r>
              <a:rPr lang="en-US" altLang="zh-CN" dirty="0">
                <a:ea typeface="宋体" panose="02010600030101010101" pitchFamily="2" charset="-122"/>
              </a:rPr>
              <a:t>()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{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	return View();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}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3.1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控制器概述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3.1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控制器概述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5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         </a:t>
            </a:r>
            <a:r>
              <a:rPr lang="de-DE" altLang="zh-CN" dirty="0">
                <a:solidFill>
                  <a:schemeClr val="tx2"/>
                </a:solidFill>
                <a:latin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</a:rPr>
              <a:t> </a:t>
            </a:r>
            <a:fld id="{38F44130-A6B1-40E4-9BB6-1463E279F7FC}" type="slidenum">
              <a:rPr lang="de-DE" altLang="zh-CN" dirty="0" smtClean="0">
                <a:solidFill>
                  <a:schemeClr val="tx2"/>
                </a:solidFill>
                <a:latin typeface="楷体_GB2312" pitchFamily="49" charset="-122"/>
              </a:rPr>
              <a:pPr/>
              <a:t>6</a:t>
            </a:fld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</a:rPr>
              <a:t>页</a:t>
            </a:r>
          </a:p>
        </p:txBody>
      </p:sp>
      <p:sp>
        <p:nvSpPr>
          <p:cNvPr id="18436" name="矩形 2"/>
          <p:cNvSpPr>
            <a:spLocks noChangeArrowheads="1"/>
          </p:cNvSpPr>
          <p:nvPr/>
        </p:nvSpPr>
        <p:spPr bwMode="auto">
          <a:xfrm>
            <a:off x="323528" y="1700808"/>
            <a:ext cx="8632825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的执行过程：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MvcHandler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选中之后，下一步就是通过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ActionInvoker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选取适当的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来执行。在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可以声明参数也可以不声明参数；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ActionInvoker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根据当前的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RouteValue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及客户端传来的信息准备好可输入到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参数的数据，并正式调用被选中的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对应的方法。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E93C4A-49F7-4129-A1B2-875307384AD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C3E0AC4-AA62-48C0-BECF-ABFC48DC1CCC}" type="datetime1">
              <a:rPr lang="zh-CN" altLang="en-US" smtClean="0"/>
              <a:pPr>
                <a:defRPr/>
              </a:pPr>
              <a:t>2020/12/16</a:t>
            </a:fld>
            <a:endParaRPr lang="zh-CN" altLang="en-US"/>
          </a:p>
        </p:txBody>
      </p:sp>
      <p:pic>
        <p:nvPicPr>
          <p:cNvPr id="1026" name="Picture 2" descr="https://images0.cnblogs.com/blog/202205/201310/27135150-c18b4f9860d4430fade8692447560c3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1916832"/>
            <a:ext cx="8763000" cy="3562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3.1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控制器概述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59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         </a:t>
            </a:r>
            <a:r>
              <a:rPr lang="de-DE" altLang="zh-CN" dirty="0">
                <a:solidFill>
                  <a:schemeClr val="tx2"/>
                </a:solidFill>
                <a:latin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</a:rPr>
              <a:t> </a:t>
            </a:r>
            <a:fld id="{1299612B-6B0D-409E-9F20-2DDBB3F8D9CB}" type="slidenum">
              <a:rPr lang="de-DE" altLang="zh-CN" dirty="0" smtClean="0">
                <a:solidFill>
                  <a:schemeClr val="tx2"/>
                </a:solidFill>
                <a:latin typeface="楷体_GB2312" pitchFamily="49" charset="-122"/>
              </a:rPr>
              <a:pPr/>
              <a:t>8</a:t>
            </a:fld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</a:rPr>
              <a:t>页</a:t>
            </a:r>
          </a:p>
        </p:txBody>
      </p:sp>
      <p:sp>
        <p:nvSpPr>
          <p:cNvPr id="19460" name="矩形 2"/>
          <p:cNvSpPr>
            <a:spLocks noChangeArrowheads="1"/>
          </p:cNvSpPr>
          <p:nvPr/>
        </p:nvSpPr>
        <p:spPr bwMode="auto">
          <a:xfrm>
            <a:off x="282575" y="1639888"/>
            <a:ext cx="8632825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的执行过程：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  Action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执行完成后，返回值通常是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ActionResult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类，此类是抽象类，具体实际返回对象是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ActionResult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的派生类，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ASP.NET MVC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常用的派生类包括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ViewResult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返回一个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RedirectResult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控制页面跳转到另一地址，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ContentResult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用于返回文本内容，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FileResult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用于返回一个文件。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在得到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ActionResult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后，执行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ActionResult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ExecuteResult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方法，并将执行结果返回给客户端，以完成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需要完成的任务。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3.1 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控制器概述</a:t>
            </a:r>
            <a:endParaRPr lang="en-US" altLang="zh-CN" sz="4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3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         </a:t>
            </a:r>
            <a:r>
              <a:rPr lang="de-DE" altLang="zh-CN" dirty="0">
                <a:solidFill>
                  <a:schemeClr val="tx2"/>
                </a:solidFill>
                <a:latin typeface="楷体_GB2312" pitchFamily="49" charset="-122"/>
                <a:sym typeface="Wingdings" panose="05000000000000000000" pitchFamily="2" charset="2"/>
              </a:rPr>
              <a:t></a:t>
            </a:r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  <a:sym typeface="Wingdings" panose="05000000000000000000" pitchFamily="2" charset="2"/>
              </a:rPr>
              <a:t>第</a:t>
            </a:r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</a:rPr>
              <a:t> </a:t>
            </a:r>
            <a:fld id="{51514FB8-41CB-4C8A-96AE-29CBA9D77296}" type="slidenum">
              <a:rPr lang="de-DE" altLang="zh-CN" dirty="0" smtClean="0">
                <a:solidFill>
                  <a:schemeClr val="tx2"/>
                </a:solidFill>
                <a:latin typeface="楷体_GB2312" pitchFamily="49" charset="-122"/>
              </a:rPr>
              <a:pPr/>
              <a:t>9</a:t>
            </a:fld>
            <a:r>
              <a:rPr lang="zh-CN" altLang="de-DE" dirty="0">
                <a:solidFill>
                  <a:schemeClr val="tx2"/>
                </a:solidFill>
                <a:latin typeface="楷体_GB2312" pitchFamily="49" charset="-122"/>
              </a:rPr>
              <a:t>页</a:t>
            </a:r>
          </a:p>
        </p:txBody>
      </p:sp>
      <p:sp>
        <p:nvSpPr>
          <p:cNvPr id="20484" name="矩形 2"/>
          <p:cNvSpPr>
            <a:spLocks noChangeArrowheads="1"/>
          </p:cNvSpPr>
          <p:nvPr/>
        </p:nvSpPr>
        <p:spPr bwMode="auto">
          <a:xfrm>
            <a:off x="282575" y="1639888"/>
            <a:ext cx="8632825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的执行过程：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在执行时，还有动作过滤器（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Action Filter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）机制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过滤器主要分为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授权过滤器（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Authorization Filter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）、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动作过滤器（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Action Filter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）、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结果过滤器（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Result Filter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异常过滤器（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Exception Filter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课件模板">
  <a:themeElements>
    <a:clrScheme name="ASP.NET 1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66"/>
      </a:hlink>
      <a:folHlink>
        <a:srgbClr val="CCCCE6"/>
      </a:folHlink>
    </a:clrScheme>
    <a:fontScheme name="ASP.NE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P.NET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000066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SP.NET 13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000066"/>
    </a:hlink>
    <a:folHlink>
      <a:srgbClr val="CCCC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3527</Words>
  <Application>Microsoft Office PowerPoint</Application>
  <PresentationFormat>全屏显示(4:3)</PresentationFormat>
  <Paragraphs>466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楷体_GB2312</vt:lpstr>
      <vt:lpstr>Arial</vt:lpstr>
      <vt:lpstr>Arial Black</vt:lpstr>
      <vt:lpstr>Consolas</vt:lpstr>
      <vt:lpstr>Times New Roman</vt:lpstr>
      <vt:lpstr>Wingdings</vt:lpstr>
      <vt:lpstr>课件模板</vt:lpstr>
      <vt:lpstr>控制器技术</vt:lpstr>
      <vt:lpstr>第3章  控制器技术</vt:lpstr>
      <vt:lpstr>3.1 控制器概述</vt:lpstr>
      <vt:lpstr>3.1 控制器概述</vt:lpstr>
      <vt:lpstr>3.1 控制器概述</vt:lpstr>
      <vt:lpstr>3.1 控制器概述</vt:lpstr>
      <vt:lpstr>PowerPoint 演示文稿</vt:lpstr>
      <vt:lpstr>3.1 控制器概述</vt:lpstr>
      <vt:lpstr>3.1 控制器概述</vt:lpstr>
      <vt:lpstr>PowerPoint 演示文稿</vt:lpstr>
      <vt:lpstr>3.2 动作名称选择器</vt:lpstr>
      <vt:lpstr>3.2 动作名称选择器</vt:lpstr>
      <vt:lpstr>3.2 动作名称选择器</vt:lpstr>
      <vt:lpstr>3.3 动作方法选择器</vt:lpstr>
      <vt:lpstr>3.3 动作方法选择器</vt:lpstr>
      <vt:lpstr>3.4 过滤器属性</vt:lpstr>
      <vt:lpstr>3.4 过滤器属性</vt:lpstr>
      <vt:lpstr>3.4 过滤器属性</vt:lpstr>
      <vt:lpstr>3.4 过滤器属性</vt:lpstr>
      <vt:lpstr>3.4 过滤器属性</vt:lpstr>
      <vt:lpstr>3.5 动作执行结果</vt:lpstr>
      <vt:lpstr>3.5 动作执行结果</vt:lpstr>
      <vt:lpstr>3.5 动作执行结果</vt:lpstr>
      <vt:lpstr>3.5 动作执行结果</vt:lpstr>
      <vt:lpstr>3.5 动作执行结果</vt:lpstr>
      <vt:lpstr>3.5 动作执行结果</vt:lpstr>
      <vt:lpstr>3.5 动作执行结果</vt:lpstr>
      <vt:lpstr>3.5 动作执行结果</vt:lpstr>
      <vt:lpstr>3.5 动作执行结果</vt:lpstr>
      <vt:lpstr>3.5 动作执行结果</vt:lpstr>
      <vt:lpstr>3.5 动作执行结果</vt:lpstr>
      <vt:lpstr>3.5 动作执行结果</vt:lpstr>
      <vt:lpstr>3.5  小量数据传值方式</vt:lpstr>
      <vt:lpstr>3.5小量数据传值方式</vt:lpstr>
      <vt:lpstr>3.5 小量数据传值方式</vt:lpstr>
      <vt:lpstr>3.5 小量数据传值方式</vt:lpstr>
      <vt:lpstr>PowerPoint 演示文稿</vt:lpstr>
      <vt:lpstr>PowerPoint 演示文稿</vt:lpstr>
    </vt:vector>
  </TitlesOfParts>
  <Company>wust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程序设计</dc:title>
  <cp:lastModifiedBy>ZHOU ZHIZHAO</cp:lastModifiedBy>
  <cp:revision>4001</cp:revision>
  <dcterms:created xsi:type="dcterms:W3CDTF">2004-09-05T12:24:00Z</dcterms:created>
  <dcterms:modified xsi:type="dcterms:W3CDTF">2020-12-16T14:59:37Z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