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60" r:id="rId5"/>
    <p:sldId id="263" r:id="rId6"/>
    <p:sldId id="264" r:id="rId7"/>
  </p:sldIdLst>
  <p:sldSz cx="12192000" cy="6858000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28"/>
        <p:guide pos="37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0">
            <a:off x="3681730" y="5111115"/>
            <a:ext cx="1440180" cy="1440180"/>
            <a:chOff x="1574" y="649"/>
            <a:chExt cx="9070" cy="9071"/>
          </a:xfrm>
        </p:grpSpPr>
        <p:sp>
          <p:nvSpPr>
            <p:cNvPr id="20" name="矩形 19"/>
            <p:cNvSpPr/>
            <p:nvPr/>
          </p:nvSpPr>
          <p:spPr>
            <a:xfrm>
              <a:off x="1574" y="649"/>
              <a:ext cx="4535" cy="90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09" y="5183"/>
              <a:ext cx="4535" cy="45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08" y="649"/>
              <a:ext cx="4535" cy="45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</p:grpSp>
      <p:sp>
        <p:nvSpPr>
          <p:cNvPr id="29" name="右箭头 28"/>
          <p:cNvSpPr/>
          <p:nvPr/>
        </p:nvSpPr>
        <p:spPr>
          <a:xfrm>
            <a:off x="5355590" y="439420"/>
            <a:ext cx="1988820" cy="93281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指向该结点的下一个边结点</a:t>
            </a:r>
            <a:endParaRPr lang="zh-CN" altLang="en-US" sz="1400"/>
          </a:p>
        </p:txBody>
      </p:sp>
      <p:grpSp>
        <p:nvGrpSpPr>
          <p:cNvPr id="14" name="组合 13"/>
          <p:cNvGrpSpPr/>
          <p:nvPr/>
        </p:nvGrpSpPr>
        <p:grpSpPr>
          <a:xfrm>
            <a:off x="1351280" y="186055"/>
            <a:ext cx="3770630" cy="2880360"/>
            <a:chOff x="2128" y="293"/>
            <a:chExt cx="5938" cy="4536"/>
          </a:xfrm>
        </p:grpSpPr>
        <p:sp>
          <p:nvSpPr>
            <p:cNvPr id="15" name="文本框 14"/>
            <p:cNvSpPr txBox="1"/>
            <p:nvPr/>
          </p:nvSpPr>
          <p:spPr>
            <a:xfrm>
              <a:off x="2128" y="293"/>
              <a:ext cx="1402" cy="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400">
                  <a:latin typeface="楷体" panose="02010609060101010101" charset="-122"/>
                  <a:ea typeface="楷体" panose="02010609060101010101" charset="-122"/>
                </a:rPr>
                <a:t>顶点结点</a:t>
              </a:r>
              <a:r>
                <a:rPr lang="zh-CN" altLang="en-US" sz="3600"/>
                <a:t> </a:t>
              </a:r>
              <a:endParaRPr lang="zh-CN" altLang="en-US" sz="360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30" y="293"/>
              <a:ext cx="4536" cy="4536"/>
              <a:chOff x="4760" y="863"/>
              <a:chExt cx="4536" cy="453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760" y="864"/>
                <a:ext cx="2268" cy="45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200"/>
                  <a:t>数据域</a:t>
                </a:r>
                <a:endParaRPr lang="zh-CN" altLang="en-US" sz="32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7028" y="863"/>
                <a:ext cx="2268" cy="4535"/>
                <a:chOff x="7028" y="863"/>
                <a:chExt cx="2268" cy="4535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7028" y="863"/>
                  <a:ext cx="2268" cy="4535"/>
                  <a:chOff x="5467" y="861"/>
                  <a:chExt cx="1606" cy="3400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5467" y="2563"/>
                    <a:ext cx="1606" cy="169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这条边邻接点的下标</a:t>
                    </a:r>
                    <a:endParaRPr lang="zh-CN" altLang="en-US" sz="16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5467" y="861"/>
                    <a:ext cx="1606" cy="1699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指向下一个边结点的指针</a:t>
                    </a:r>
                    <a:endParaRPr lang="zh-CN" altLang="en-US" sz="16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endParaRPr>
                  </a:p>
                </p:txBody>
              </p:sp>
            </p:grpSp>
            <p:sp>
              <p:nvSpPr>
                <p:cNvPr id="12" name="文本框 11"/>
                <p:cNvSpPr txBox="1"/>
                <p:nvPr/>
              </p:nvSpPr>
              <p:spPr>
                <a:xfrm>
                  <a:off x="7202" y="2841"/>
                  <a:ext cx="1919" cy="5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firstEdge</a:t>
                  </a:r>
                  <a:endPara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" name="下箭头 12"/>
          <p:cNvSpPr/>
          <p:nvPr/>
        </p:nvSpPr>
        <p:spPr>
          <a:xfrm>
            <a:off x="3705225" y="3223260"/>
            <a:ext cx="1296010" cy="17843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指向该结点的邻接点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426325" y="186055"/>
            <a:ext cx="1333500" cy="1440180"/>
            <a:chOff x="11695" y="293"/>
            <a:chExt cx="2100" cy="2268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11695" y="293"/>
              <a:ext cx="1134" cy="2268"/>
              <a:chOff x="6108" y="649"/>
              <a:chExt cx="4536" cy="906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109" y="5183"/>
                <a:ext cx="4535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08" y="649"/>
                <a:ext cx="4535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2829" y="404"/>
              <a:ext cx="966" cy="20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边结点</a:t>
              </a:r>
              <a:endParaRPr lang="zh-CN" altLang="en-US" sz="2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7985" y="441325"/>
            <a:ext cx="2880191" cy="2880656"/>
            <a:chOff x="4760" y="863"/>
            <a:chExt cx="4536" cy="4536"/>
          </a:xfrm>
        </p:grpSpPr>
        <p:sp>
          <p:nvSpPr>
            <p:cNvPr id="6" name="矩形 5"/>
            <p:cNvSpPr/>
            <p:nvPr/>
          </p:nvSpPr>
          <p:spPr>
            <a:xfrm>
              <a:off x="4760" y="864"/>
              <a:ext cx="2268" cy="45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/>
                <a:t>数据域</a:t>
              </a:r>
              <a:endParaRPr lang="zh-CN" altLang="en-US" sz="320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028" y="863"/>
              <a:ext cx="2268" cy="4535"/>
              <a:chOff x="7028" y="863"/>
              <a:chExt cx="2268" cy="453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028" y="863"/>
                <a:ext cx="2268" cy="4535"/>
                <a:chOff x="5467" y="861"/>
                <a:chExt cx="1606" cy="340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467" y="2563"/>
                  <a:ext cx="1606" cy="169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这条边邻接点的下标</a:t>
                  </a:r>
                  <a:endParaRPr lang="zh-CN" altLang="en-US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467" y="861"/>
                  <a:ext cx="1606" cy="1699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指向下一个边结点的指针</a:t>
                  </a:r>
                  <a:endParaRPr lang="zh-CN" altLang="en-US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7202" y="2841"/>
                <a:ext cx="1919" cy="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firstEdge</a:t>
                </a:r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394075" y="440055"/>
            <a:ext cx="2781935" cy="1440180"/>
            <a:chOff x="11610" y="1996"/>
            <a:chExt cx="4381" cy="2268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14857" y="1996"/>
              <a:ext cx="1134" cy="2268"/>
              <a:chOff x="6108" y="649"/>
              <a:chExt cx="4536" cy="906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109" y="5183"/>
                <a:ext cx="4535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08" y="649"/>
                <a:ext cx="4535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29" name="右箭头 28"/>
            <p:cNvSpPr/>
            <p:nvPr/>
          </p:nvSpPr>
          <p:spPr>
            <a:xfrm>
              <a:off x="11610" y="2562"/>
              <a:ext cx="3118" cy="11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指向结点</a:t>
              </a:r>
              <a:r>
                <a:rPr lang="en-US" altLang="zh-CN" sz="1400"/>
                <a:t>A</a:t>
              </a:r>
              <a:r>
                <a:rPr lang="zh-CN" altLang="en-US" sz="1400"/>
                <a:t>的下一个边结点</a:t>
              </a:r>
              <a:endParaRPr lang="zh-CN" altLang="en-US" sz="1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28165" y="3385820"/>
            <a:ext cx="1440180" cy="3413125"/>
            <a:chOff x="2481" y="4848"/>
            <a:chExt cx="2268" cy="5375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2481" y="7955"/>
              <a:ext cx="2268" cy="2268"/>
              <a:chOff x="1574" y="649"/>
              <a:chExt cx="9070" cy="907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74" y="649"/>
                <a:ext cx="4535" cy="90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109" y="5183"/>
                <a:ext cx="4535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108" y="649"/>
                <a:ext cx="4535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8" name="下箭头 7"/>
            <p:cNvSpPr/>
            <p:nvPr/>
          </p:nvSpPr>
          <p:spPr>
            <a:xfrm>
              <a:off x="3105" y="4848"/>
              <a:ext cx="1020" cy="300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200">
                  <a:sym typeface="+mn-ea"/>
                </a:rPr>
                <a:t>指向该结点的邻接点</a:t>
              </a:r>
              <a:endParaRPr lang="zh-CN" altLang="en-US" sz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9418" y="442595"/>
            <a:ext cx="2169177" cy="1440180"/>
            <a:chOff x="12099" y="1996"/>
            <a:chExt cx="4129" cy="2268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4857" y="1996"/>
              <a:ext cx="1371" cy="2268"/>
              <a:chOff x="6108" y="649"/>
              <a:chExt cx="5483" cy="906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109" y="5183"/>
                <a:ext cx="5482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08" y="649"/>
                <a:ext cx="5482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18" name="右箭头 17"/>
            <p:cNvSpPr/>
            <p:nvPr/>
          </p:nvSpPr>
          <p:spPr>
            <a:xfrm>
              <a:off x="12099" y="2141"/>
              <a:ext cx="2639" cy="8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指向结点</a:t>
              </a:r>
              <a:r>
                <a:rPr lang="en-US" altLang="zh-CN" sz="1400"/>
                <a:t>A</a:t>
              </a:r>
              <a:r>
                <a:rPr lang="zh-CN" altLang="en-US" sz="1400"/>
                <a:t>的下一个边结点</a:t>
              </a:r>
              <a:endParaRPr lang="zh-CN" altLang="en-US" sz="1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99534" y="439420"/>
            <a:ext cx="2160770" cy="1440180"/>
            <a:chOff x="12115" y="1996"/>
            <a:chExt cx="4113" cy="2268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14857" y="1996"/>
              <a:ext cx="1371" cy="2268"/>
              <a:chOff x="6108" y="649"/>
              <a:chExt cx="5483" cy="906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109" y="5183"/>
                <a:ext cx="5482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108" y="649"/>
                <a:ext cx="5482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32" name="右箭头 31"/>
            <p:cNvSpPr/>
            <p:nvPr/>
          </p:nvSpPr>
          <p:spPr>
            <a:xfrm>
              <a:off x="12115" y="2136"/>
              <a:ext cx="2639" cy="8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指向结点</a:t>
              </a:r>
              <a:r>
                <a:rPr lang="en-US" altLang="zh-CN" sz="1400"/>
                <a:t>A</a:t>
              </a:r>
              <a:r>
                <a:rPr lang="zh-CN" altLang="en-US" sz="1400"/>
                <a:t>的下一个边结点</a:t>
              </a:r>
              <a:endParaRPr lang="zh-CN" altLang="en-US" sz="14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55920" y="1964055"/>
            <a:ext cx="720005" cy="1720813"/>
            <a:chOff x="2481" y="4848"/>
            <a:chExt cx="2268" cy="5375"/>
          </a:xfrm>
        </p:grpSpPr>
        <p:grpSp>
          <p:nvGrpSpPr>
            <p:cNvPr id="36" name="组合 35"/>
            <p:cNvGrpSpPr/>
            <p:nvPr/>
          </p:nvGrpSpPr>
          <p:grpSpPr>
            <a:xfrm rot="0">
              <a:off x="2481" y="7955"/>
              <a:ext cx="2268" cy="2268"/>
              <a:chOff x="1574" y="649"/>
              <a:chExt cx="9070" cy="907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574" y="649"/>
                <a:ext cx="4535" cy="90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09" y="5183"/>
                <a:ext cx="4535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108" y="649"/>
                <a:ext cx="4535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3105" y="4848"/>
              <a:ext cx="1020" cy="300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940290" y="1964055"/>
            <a:ext cx="720005" cy="1720813"/>
            <a:chOff x="2481" y="4848"/>
            <a:chExt cx="2268" cy="5375"/>
          </a:xfrm>
        </p:grpSpPr>
        <p:grpSp>
          <p:nvGrpSpPr>
            <p:cNvPr id="44" name="组合 43"/>
            <p:cNvGrpSpPr/>
            <p:nvPr/>
          </p:nvGrpSpPr>
          <p:grpSpPr>
            <a:xfrm rot="0">
              <a:off x="2481" y="7955"/>
              <a:ext cx="2268" cy="2268"/>
              <a:chOff x="1574" y="649"/>
              <a:chExt cx="9070" cy="907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574" y="649"/>
                <a:ext cx="4535" cy="90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109" y="5183"/>
                <a:ext cx="4535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08" y="649"/>
                <a:ext cx="4535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48" name="下箭头 47"/>
            <p:cNvSpPr/>
            <p:nvPr/>
          </p:nvSpPr>
          <p:spPr>
            <a:xfrm>
              <a:off x="3105" y="4848"/>
              <a:ext cx="1020" cy="300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88580" y="1964055"/>
            <a:ext cx="720005" cy="1720813"/>
            <a:chOff x="2481" y="4848"/>
            <a:chExt cx="2268" cy="5375"/>
          </a:xfrm>
        </p:grpSpPr>
        <p:grpSp>
          <p:nvGrpSpPr>
            <p:cNvPr id="50" name="组合 49"/>
            <p:cNvGrpSpPr/>
            <p:nvPr/>
          </p:nvGrpSpPr>
          <p:grpSpPr>
            <a:xfrm rot="0">
              <a:off x="2481" y="7955"/>
              <a:ext cx="2268" cy="2268"/>
              <a:chOff x="1574" y="649"/>
              <a:chExt cx="9070" cy="907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574" y="649"/>
                <a:ext cx="4535" cy="90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109" y="5183"/>
                <a:ext cx="4535" cy="45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108" y="649"/>
                <a:ext cx="4535" cy="4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54" name="下箭头 53"/>
            <p:cNvSpPr/>
            <p:nvPr/>
          </p:nvSpPr>
          <p:spPr>
            <a:xfrm>
              <a:off x="3105" y="4848"/>
              <a:ext cx="1020" cy="300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4053840" y="4879975"/>
            <a:ext cx="762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邻接表：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构造一个新边结点，将新边结点插入顶点中，作为新的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firstEdge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0020" y="43815"/>
            <a:ext cx="903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结点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1435" y="3768725"/>
            <a:ext cx="1440180" cy="1440180"/>
            <a:chOff x="2010" y="5357"/>
            <a:chExt cx="2268" cy="2268"/>
          </a:xfrm>
        </p:grpSpPr>
        <p:sp>
          <p:nvSpPr>
            <p:cNvPr id="20" name="矩形 19"/>
            <p:cNvSpPr/>
            <p:nvPr/>
          </p:nvSpPr>
          <p:spPr>
            <a:xfrm>
              <a:off x="2010" y="5357"/>
              <a:ext cx="2268" cy="22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44" y="6491"/>
              <a:ext cx="1134" cy="113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44" y="5357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359650" y="3826510"/>
            <a:ext cx="1440000" cy="1440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sp>
        <p:nvSpPr>
          <p:cNvPr id="33" name="矩形 32"/>
          <p:cNvSpPr/>
          <p:nvPr/>
        </p:nvSpPr>
        <p:spPr>
          <a:xfrm>
            <a:off x="8079740" y="4546600"/>
            <a:ext cx="720090" cy="720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79740" y="3826510"/>
            <a:ext cx="72009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965065" y="467360"/>
            <a:ext cx="720090" cy="1440180"/>
            <a:chOff x="5095" y="1261"/>
            <a:chExt cx="1134" cy="2268"/>
          </a:xfrm>
        </p:grpSpPr>
        <p:sp>
          <p:nvSpPr>
            <p:cNvPr id="66" name="矩形 65"/>
            <p:cNvSpPr/>
            <p:nvPr/>
          </p:nvSpPr>
          <p:spPr>
            <a:xfrm>
              <a:off x="5095" y="2395"/>
              <a:ext cx="1134" cy="113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顶点</a:t>
              </a:r>
              <a:endPara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95" y="1261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边结点</a:t>
              </a:r>
              <a:endPara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</p:grpSp>
      <p:cxnSp>
        <p:nvCxnSpPr>
          <p:cNvPr id="69" name="直接箭头连接符 68"/>
          <p:cNvCxnSpPr>
            <a:stCxn id="66" idx="2"/>
            <a:endCxn id="20" idx="0"/>
          </p:cNvCxnSpPr>
          <p:nvPr/>
        </p:nvCxnSpPr>
        <p:spPr>
          <a:xfrm flipH="1">
            <a:off x="2041525" y="1907540"/>
            <a:ext cx="3283585" cy="1861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1" idx="0"/>
          </p:cNvCxnSpPr>
          <p:nvPr/>
        </p:nvCxnSpPr>
        <p:spPr>
          <a:xfrm>
            <a:off x="5325110" y="1907540"/>
            <a:ext cx="2754630" cy="191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63365" y="1716405"/>
            <a:ext cx="720090" cy="7200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40" idx="0"/>
          </p:cNvCxnSpPr>
          <p:nvPr/>
        </p:nvCxnSpPr>
        <p:spPr>
          <a:xfrm flipH="1" flipV="1">
            <a:off x="5652770" y="1183005"/>
            <a:ext cx="2787015" cy="264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5901055" y="2436495"/>
            <a:ext cx="720090" cy="7200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2" name="椭圆 71"/>
          <p:cNvSpPr/>
          <p:nvPr/>
        </p:nvSpPr>
        <p:spPr>
          <a:xfrm>
            <a:off x="6544945" y="1907540"/>
            <a:ext cx="720005" cy="7194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5355590" y="439420"/>
            <a:ext cx="1988820" cy="93281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指向该结点的下一个边结点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07185" y="195580"/>
            <a:ext cx="5746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无向图结点</a:t>
            </a:r>
            <a:r>
              <a:rPr lang="zh-CN" altLang="en-US" sz="3600"/>
              <a:t> </a:t>
            </a:r>
            <a:endParaRPr lang="zh-CN" altLang="en-US" sz="3600"/>
          </a:p>
        </p:txBody>
      </p:sp>
      <p:sp>
        <p:nvSpPr>
          <p:cNvPr id="13" name="下箭头 12"/>
          <p:cNvSpPr/>
          <p:nvPr/>
        </p:nvSpPr>
        <p:spPr>
          <a:xfrm>
            <a:off x="4114165" y="3203575"/>
            <a:ext cx="1296000" cy="17843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指向该结点的邻接点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41550" y="186055"/>
            <a:ext cx="2880360" cy="2881630"/>
            <a:chOff x="3530" y="293"/>
            <a:chExt cx="4536" cy="4538"/>
          </a:xfrm>
        </p:grpSpPr>
        <p:sp>
          <p:nvSpPr>
            <p:cNvPr id="2" name="矩形 1"/>
            <p:cNvSpPr/>
            <p:nvPr/>
          </p:nvSpPr>
          <p:spPr>
            <a:xfrm>
              <a:off x="3530" y="294"/>
              <a:ext cx="2268" cy="45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200"/>
                <a:t>数据域</a:t>
              </a:r>
              <a:endParaRPr lang="zh-CN" altLang="en-US" sz="32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798" y="293"/>
              <a:ext cx="2268" cy="4538"/>
              <a:chOff x="5798" y="293"/>
              <a:chExt cx="2268" cy="453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932" y="2563"/>
                <a:ext cx="1134" cy="22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这条边邻接点的下标</a:t>
                </a:r>
                <a:endPara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98" y="293"/>
                <a:ext cx="2268" cy="22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指向下一个边结点的指针</a:t>
                </a:r>
                <a:endPara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98" y="2563"/>
                <a:ext cx="1134" cy="226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2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权重</a:t>
                </a:r>
                <a:endParaRPr lang="zh-CN" altLang="en-US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972" y="2271"/>
                <a:ext cx="1919" cy="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firstEdge</a:t>
                </a:r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73010" y="185420"/>
            <a:ext cx="720000" cy="1440000"/>
            <a:chOff x="5798" y="293"/>
            <a:chExt cx="2268" cy="4538"/>
          </a:xfrm>
        </p:grpSpPr>
        <p:sp>
          <p:nvSpPr>
            <p:cNvPr id="11" name="矩形 10"/>
            <p:cNvSpPr/>
            <p:nvPr/>
          </p:nvSpPr>
          <p:spPr>
            <a:xfrm>
              <a:off x="6932" y="2563"/>
              <a:ext cx="1134" cy="22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98" y="293"/>
              <a:ext cx="2268" cy="22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98" y="2563"/>
              <a:ext cx="1134" cy="226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0020" y="5114290"/>
            <a:ext cx="1440000" cy="1440000"/>
            <a:chOff x="3530" y="293"/>
            <a:chExt cx="4536" cy="4538"/>
          </a:xfrm>
        </p:grpSpPr>
        <p:sp>
          <p:nvSpPr>
            <p:cNvPr id="31" name="矩形 30"/>
            <p:cNvSpPr/>
            <p:nvPr/>
          </p:nvSpPr>
          <p:spPr>
            <a:xfrm>
              <a:off x="3530" y="294"/>
              <a:ext cx="2268" cy="45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798" y="293"/>
              <a:ext cx="2268" cy="4538"/>
              <a:chOff x="5798" y="293"/>
              <a:chExt cx="2268" cy="453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932" y="2563"/>
                <a:ext cx="1134" cy="22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798" y="293"/>
                <a:ext cx="2268" cy="22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98" y="2563"/>
                <a:ext cx="1134" cy="226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8.xml><?xml version="1.0" encoding="utf-8"?>
<p:tagLst xmlns:p="http://schemas.openxmlformats.org/presentationml/2006/main">
  <p:tag name="KSO_WM_DOC_GUID" val="{cf4d7695-9954-48bd-ad0a-467f4f6e78ce}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65</Paragraphs>
  <Slides>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楷体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XUAN</cp:lastModifiedBy>
  <cp:revision>446</cp:revision>
  <dcterms:created xsi:type="dcterms:W3CDTF">2017-08-03T09:01:00Z</dcterms:created>
  <dcterms:modified xsi:type="dcterms:W3CDTF">2019-03-24T08:26:18Z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