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9BD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9BD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5B9BD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1677" y="1139056"/>
            <a:ext cx="1750045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5B9BD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1677" y="1139056"/>
            <a:ext cx="1711325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0" dirty="0"/>
              <a:t>最坏适应算</a:t>
            </a:r>
            <a:r>
              <a:rPr spc="85"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3691466" y="1608667"/>
            <a:ext cx="54610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9373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7933" y="1608667"/>
            <a:ext cx="5461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4563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1333" y="1608667"/>
            <a:ext cx="5461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8265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6266" y="1608667"/>
            <a:ext cx="5461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4380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6966" y="1608667"/>
            <a:ext cx="5461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5853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0366" y="1608667"/>
            <a:ext cx="550333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0240" y="165351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46" y="0"/>
                </a:lnTo>
              </a:path>
            </a:pathLst>
          </a:custGeom>
          <a:ln w="51565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9959" y="1866642"/>
            <a:ext cx="8166734" cy="1194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5" dirty="0">
                <a:latin typeface="宋体"/>
                <a:cs typeface="宋体"/>
              </a:rPr>
              <a:t>又</a:t>
            </a:r>
            <a:r>
              <a:rPr sz="1500" spc="375" dirty="0">
                <a:latin typeface="宋体"/>
                <a:cs typeface="宋体"/>
              </a:rPr>
              <a:t>称</a:t>
            </a: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最大适应算法</a:t>
            </a:r>
            <a:r>
              <a:rPr sz="1500" spc="0" dirty="0">
                <a:latin typeface="宋体"/>
                <a:cs typeface="宋体"/>
              </a:rPr>
              <a:t>（</a:t>
            </a:r>
            <a:r>
              <a:rPr sz="1500" spc="0" dirty="0">
                <a:latin typeface="Calibri"/>
                <a:cs typeface="Calibri"/>
              </a:rPr>
              <a:t>Largest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Fit</a:t>
            </a:r>
            <a:r>
              <a:rPr sz="1500" spc="5" dirty="0">
                <a:latin typeface="宋体"/>
                <a:cs typeface="宋体"/>
              </a:rPr>
              <a:t>）</a:t>
            </a:r>
            <a:endParaRPr sz="1500" dirty="0">
              <a:latin typeface="宋体"/>
              <a:cs typeface="宋体"/>
            </a:endParaRPr>
          </a:p>
          <a:p>
            <a:pPr marL="12700" marR="5080">
              <a:lnSpc>
                <a:spcPct val="101800"/>
              </a:lnSpc>
            </a:pP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算法思想</a:t>
            </a:r>
            <a:r>
              <a:rPr sz="1500" spc="25" dirty="0">
                <a:latin typeface="宋体"/>
                <a:cs typeface="宋体"/>
              </a:rPr>
              <a:t>：为了解决最佳适应算法的问题</a:t>
            </a:r>
            <a:r>
              <a:rPr sz="1500" spc="25" dirty="0">
                <a:latin typeface="Calibri"/>
                <a:cs typeface="Calibri"/>
              </a:rPr>
              <a:t>——</a:t>
            </a:r>
            <a:r>
              <a:rPr sz="1500" spc="25" dirty="0">
                <a:latin typeface="宋体"/>
                <a:cs typeface="宋体"/>
              </a:rPr>
              <a:t>即留下太多难以利用的小碎片，可以在每次分配时 优先使用最大的连续空闲区，这样分配后剩余的空闲区就不会太小，更方便使用。</a:t>
            </a:r>
            <a:endParaRPr sz="1500" dirty="0">
              <a:latin typeface="宋体"/>
              <a:cs typeface="宋体"/>
            </a:endParaRPr>
          </a:p>
          <a:p>
            <a:pPr marL="12700" marR="161925">
              <a:lnSpc>
                <a:spcPts val="1730"/>
              </a:lnSpc>
              <a:spcBef>
                <a:spcPts val="285"/>
              </a:spcBef>
            </a:pP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如何实现</a:t>
            </a:r>
            <a:r>
              <a:rPr sz="1500" spc="25" dirty="0">
                <a:latin typeface="宋体"/>
                <a:cs typeface="宋体"/>
              </a:rPr>
              <a:t>：空闲分区</a:t>
            </a: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按容量递减次序链接</a:t>
            </a:r>
            <a:r>
              <a:rPr sz="1500" spc="25" dirty="0">
                <a:latin typeface="宋体"/>
                <a:cs typeface="宋体"/>
              </a:rPr>
              <a:t>。每次分配内存时顺序查找</a:t>
            </a: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空闲分区链</a:t>
            </a:r>
            <a:r>
              <a:rPr sz="1500" spc="25" dirty="0">
                <a:latin typeface="宋体"/>
                <a:cs typeface="宋体"/>
              </a:rPr>
              <a:t>（或</a:t>
            </a:r>
            <a:r>
              <a:rPr sz="1500" spc="25" dirty="0">
                <a:solidFill>
                  <a:srgbClr val="FF0000"/>
                </a:solidFill>
                <a:latin typeface="宋体"/>
                <a:cs typeface="宋体"/>
              </a:rPr>
              <a:t>空闲分区 表</a:t>
            </a:r>
            <a:r>
              <a:rPr sz="1500" spc="25" dirty="0">
                <a:latin typeface="宋体"/>
                <a:cs typeface="宋体"/>
              </a:rPr>
              <a:t>），找到大小能满足要求的第一个空闲分区。</a:t>
            </a:r>
            <a:endParaRPr sz="1500" dirty="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0607" y="6163897"/>
            <a:ext cx="41529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5" dirty="0">
                <a:latin typeface="宋体"/>
                <a:cs typeface="宋体"/>
              </a:rPr>
              <a:t>内存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4914" y="5819071"/>
            <a:ext cx="3968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latin typeface="Calibri"/>
                <a:cs typeface="Calibri"/>
              </a:rPr>
              <a:t>4</a:t>
            </a:r>
            <a:r>
              <a:rPr sz="1500" spc="20" dirty="0">
                <a:latin typeface="Calibri"/>
                <a:cs typeface="Calibri"/>
              </a:rPr>
              <a:t>M</a:t>
            </a:r>
            <a:r>
              <a:rPr sz="1500" spc="10" dirty="0">
                <a:latin typeface="Calibri"/>
                <a:cs typeface="Calibri"/>
              </a:rPr>
              <a:t>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4630" y="4944265"/>
            <a:ext cx="49530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latin typeface="Calibri"/>
                <a:cs typeface="Calibri"/>
              </a:rPr>
              <a:t>10</a:t>
            </a:r>
            <a:r>
              <a:rPr sz="1500" spc="20" dirty="0">
                <a:latin typeface="Calibri"/>
                <a:cs typeface="Calibri"/>
              </a:rPr>
              <a:t>M</a:t>
            </a:r>
            <a:r>
              <a:rPr sz="1500" spc="10" dirty="0">
                <a:latin typeface="Calibri"/>
                <a:cs typeface="Calibri"/>
              </a:rPr>
              <a:t>B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91288" y="3408335"/>
          <a:ext cx="1343025" cy="262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操作系统</a:t>
                      </a:r>
                      <a:endParaRPr sz="1500" dirty="0">
                        <a:latin typeface="宋体"/>
                        <a:cs typeface="宋体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(8MB)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28575">
                      <a:solidFill>
                        <a:srgbClr val="41719C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9525" algn="ctr">
                        <a:lnSpc>
                          <a:spcPts val="1455"/>
                        </a:lnSpc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进程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(3MB)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28575">
                      <a:solidFill>
                        <a:srgbClr val="41719C"/>
                      </a:solidFill>
                      <a:prstDash val="solid"/>
                    </a:lnT>
                    <a:lnB w="19050">
                      <a:solidFill>
                        <a:srgbClr val="41719C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进程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6(9MB)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905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进程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(4MB)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进程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5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(18MB)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19C"/>
                      </a:solidFill>
                      <a:prstDash val="solid"/>
                    </a:lnL>
                    <a:lnR w="12700">
                      <a:solidFill>
                        <a:srgbClr val="41719C"/>
                      </a:solidFill>
                      <a:prstDash val="solid"/>
                    </a:lnR>
                    <a:lnT w="12700">
                      <a:solidFill>
                        <a:srgbClr val="41719C"/>
                      </a:solidFill>
                      <a:prstDash val="solid"/>
                    </a:lnT>
                    <a:lnB w="12700">
                      <a:solidFill>
                        <a:srgbClr val="41719C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875703" y="5578519"/>
            <a:ext cx="6275705" cy="699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07695">
              <a:lnSpc>
                <a:spcPct val="99000"/>
              </a:lnSpc>
              <a:spcBef>
                <a:spcPts val="110"/>
              </a:spcBef>
            </a:pPr>
            <a:r>
              <a:rPr sz="1500" b="1" spc="25" dirty="0">
                <a:solidFill>
                  <a:srgbClr val="FF0000"/>
                </a:solidFill>
                <a:latin typeface="宋体"/>
                <a:cs typeface="宋体"/>
              </a:rPr>
              <a:t>缺点：每次都选最大的分区进行分配，虽然可以让分配后留下的 空闲区更大，更可用，但是这种方式会导致较大的连续空闲区被 </a:t>
            </a:r>
            <a:r>
              <a:rPr sz="1500" b="1" spc="25" dirty="0" err="1">
                <a:solidFill>
                  <a:srgbClr val="FF0000"/>
                </a:solidFill>
                <a:latin typeface="宋体"/>
                <a:cs typeface="宋体"/>
              </a:rPr>
              <a:t>迅速用完。如果之后有“大进程”到达，就没有内存分区可用了</a:t>
            </a:r>
            <a:r>
              <a:rPr sz="1500" b="1" spc="25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lang="zh-CN" altLang="en-US" sz="1500" dirty="0">
              <a:latin typeface="宋体"/>
              <a:cs typeface="宋体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121010" y="3201830"/>
          <a:ext cx="4605019" cy="125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1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分区号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分区大小（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MB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起始地址（</a:t>
                      </a:r>
                      <a:r>
                        <a:rPr sz="15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b="1" spc="2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状态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20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25" dirty="0">
                          <a:latin typeface="宋体"/>
                          <a:cs typeface="宋体"/>
                        </a:rPr>
                        <a:t>空闲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32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25" dirty="0">
                          <a:latin typeface="宋体"/>
                          <a:cs typeface="宋体"/>
                        </a:rPr>
                        <a:t>空闲</a:t>
                      </a:r>
                      <a:endParaRPr sz="150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60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25" dirty="0">
                          <a:latin typeface="宋体"/>
                          <a:cs typeface="宋体"/>
                        </a:rPr>
                        <a:t>空闲</a:t>
                      </a:r>
                      <a:endParaRPr sz="1500" dirty="0">
                        <a:latin typeface="宋体"/>
                        <a:cs typeface="宋体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365553" y="4679393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61004" y="4804500"/>
            <a:ext cx="197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28301" y="4684340"/>
            <a:ext cx="255904" cy="488315"/>
          </a:xfrm>
          <a:custGeom>
            <a:avLst/>
            <a:gdLst/>
            <a:ahLst/>
            <a:cxnLst/>
            <a:rect l="l" t="t" r="r" b="b"/>
            <a:pathLst>
              <a:path w="255904" h="488314">
                <a:moveTo>
                  <a:pt x="0" y="0"/>
                </a:moveTo>
                <a:lnTo>
                  <a:pt x="255880" y="0"/>
                </a:lnTo>
                <a:lnTo>
                  <a:pt x="255880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5811" y="4679393"/>
            <a:ext cx="15875" cy="493395"/>
          </a:xfrm>
          <a:custGeom>
            <a:avLst/>
            <a:gdLst/>
            <a:ahLst/>
            <a:cxnLst/>
            <a:rect l="l" t="t" r="r" b="b"/>
            <a:pathLst>
              <a:path w="15875" h="493395">
                <a:moveTo>
                  <a:pt x="0" y="492828"/>
                </a:moveTo>
                <a:lnTo>
                  <a:pt x="15450" y="492828"/>
                </a:lnTo>
                <a:lnTo>
                  <a:pt x="15450" y="0"/>
                </a:lnTo>
                <a:lnTo>
                  <a:pt x="0" y="0"/>
                </a:lnTo>
                <a:lnTo>
                  <a:pt x="0" y="4928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4009" y="4679393"/>
            <a:ext cx="237490" cy="493395"/>
          </a:xfrm>
          <a:custGeom>
            <a:avLst/>
            <a:gdLst/>
            <a:ahLst/>
            <a:cxnLst/>
            <a:rect l="l" t="t" r="r" b="b"/>
            <a:pathLst>
              <a:path w="237489" h="493395">
                <a:moveTo>
                  <a:pt x="0" y="0"/>
                </a:moveTo>
                <a:lnTo>
                  <a:pt x="237252" y="0"/>
                </a:lnTo>
                <a:lnTo>
                  <a:pt x="237252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2982" y="4683213"/>
            <a:ext cx="588645" cy="488315"/>
          </a:xfrm>
          <a:custGeom>
            <a:avLst/>
            <a:gdLst/>
            <a:ahLst/>
            <a:cxnLst/>
            <a:rect l="l" t="t" r="r" b="b"/>
            <a:pathLst>
              <a:path w="588645" h="488314">
                <a:moveTo>
                  <a:pt x="0" y="0"/>
                </a:moveTo>
                <a:lnTo>
                  <a:pt x="588457" y="0"/>
                </a:lnTo>
                <a:lnTo>
                  <a:pt x="588457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48432" y="4805846"/>
            <a:ext cx="197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15729" y="4683213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89" h="488314">
                <a:moveTo>
                  <a:pt x="0" y="0"/>
                </a:moveTo>
                <a:lnTo>
                  <a:pt x="237249" y="0"/>
                </a:lnTo>
                <a:lnTo>
                  <a:pt x="237249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3238" y="4683213"/>
            <a:ext cx="15875" cy="488315"/>
          </a:xfrm>
          <a:custGeom>
            <a:avLst/>
            <a:gdLst/>
            <a:ahLst/>
            <a:cxnLst/>
            <a:rect l="l" t="t" r="r" b="b"/>
            <a:pathLst>
              <a:path w="15875" h="488314">
                <a:moveTo>
                  <a:pt x="0" y="487881"/>
                </a:moveTo>
                <a:lnTo>
                  <a:pt x="15450" y="487881"/>
                </a:lnTo>
                <a:lnTo>
                  <a:pt x="15450" y="0"/>
                </a:lnTo>
                <a:lnTo>
                  <a:pt x="0" y="0"/>
                </a:lnTo>
                <a:lnTo>
                  <a:pt x="0" y="487881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8293" y="4683213"/>
            <a:ext cx="240665" cy="488315"/>
          </a:xfrm>
          <a:custGeom>
            <a:avLst/>
            <a:gdLst/>
            <a:ahLst/>
            <a:cxnLst/>
            <a:rect l="l" t="t" r="r" b="b"/>
            <a:pathLst>
              <a:path w="240665" h="488314">
                <a:moveTo>
                  <a:pt x="0" y="0"/>
                </a:moveTo>
                <a:lnTo>
                  <a:pt x="240395" y="0"/>
                </a:lnTo>
                <a:lnTo>
                  <a:pt x="240395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78076" y="4792810"/>
            <a:ext cx="990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96014" y="4672647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90" h="488314">
                <a:moveTo>
                  <a:pt x="0" y="0"/>
                </a:moveTo>
                <a:lnTo>
                  <a:pt x="237248" y="0"/>
                </a:lnTo>
                <a:lnTo>
                  <a:pt x="237248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43520" y="4667700"/>
            <a:ext cx="15875" cy="493395"/>
          </a:xfrm>
          <a:custGeom>
            <a:avLst/>
            <a:gdLst/>
            <a:ahLst/>
            <a:cxnLst/>
            <a:rect l="l" t="t" r="r" b="b"/>
            <a:pathLst>
              <a:path w="15875" h="493395">
                <a:moveTo>
                  <a:pt x="0" y="492829"/>
                </a:moveTo>
                <a:lnTo>
                  <a:pt x="15450" y="492829"/>
                </a:lnTo>
                <a:lnTo>
                  <a:pt x="15450" y="0"/>
                </a:lnTo>
                <a:lnTo>
                  <a:pt x="0" y="0"/>
                </a:lnTo>
                <a:lnTo>
                  <a:pt x="0" y="49282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1722" y="4667700"/>
            <a:ext cx="237490" cy="493395"/>
          </a:xfrm>
          <a:custGeom>
            <a:avLst/>
            <a:gdLst/>
            <a:ahLst/>
            <a:cxnLst/>
            <a:rect l="l" t="t" r="r" b="b"/>
            <a:pathLst>
              <a:path w="237490" h="493395">
                <a:moveTo>
                  <a:pt x="0" y="0"/>
                </a:moveTo>
                <a:lnTo>
                  <a:pt x="237248" y="0"/>
                </a:lnTo>
                <a:lnTo>
                  <a:pt x="237248" y="492828"/>
                </a:lnTo>
                <a:lnTo>
                  <a:pt x="0" y="492828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95736" y="4837323"/>
            <a:ext cx="912494" cy="65405"/>
          </a:xfrm>
          <a:custGeom>
            <a:avLst/>
            <a:gdLst/>
            <a:ahLst/>
            <a:cxnLst/>
            <a:rect l="l" t="t" r="r" b="b"/>
            <a:pathLst>
              <a:path w="912495" h="65404">
                <a:moveTo>
                  <a:pt x="847429" y="0"/>
                </a:moveTo>
                <a:lnTo>
                  <a:pt x="847429" y="21636"/>
                </a:lnTo>
                <a:lnTo>
                  <a:pt x="0" y="21636"/>
                </a:lnTo>
                <a:lnTo>
                  <a:pt x="0" y="43273"/>
                </a:lnTo>
                <a:lnTo>
                  <a:pt x="847429" y="43273"/>
                </a:lnTo>
                <a:lnTo>
                  <a:pt x="847429" y="64910"/>
                </a:lnTo>
                <a:lnTo>
                  <a:pt x="912357" y="32456"/>
                </a:lnTo>
                <a:lnTo>
                  <a:pt x="847429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65183" y="4837323"/>
            <a:ext cx="956310" cy="65405"/>
          </a:xfrm>
          <a:custGeom>
            <a:avLst/>
            <a:gdLst/>
            <a:ahLst/>
            <a:cxnLst/>
            <a:rect l="l" t="t" r="r" b="b"/>
            <a:pathLst>
              <a:path w="956309" h="65404">
                <a:moveTo>
                  <a:pt x="891354" y="0"/>
                </a:moveTo>
                <a:lnTo>
                  <a:pt x="891354" y="21636"/>
                </a:lnTo>
                <a:lnTo>
                  <a:pt x="0" y="21636"/>
                </a:lnTo>
                <a:lnTo>
                  <a:pt x="0" y="43273"/>
                </a:lnTo>
                <a:lnTo>
                  <a:pt x="891354" y="43273"/>
                </a:lnTo>
                <a:lnTo>
                  <a:pt x="891354" y="64910"/>
                </a:lnTo>
                <a:lnTo>
                  <a:pt x="956283" y="32456"/>
                </a:lnTo>
                <a:lnTo>
                  <a:pt x="89135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0357" y="5002382"/>
            <a:ext cx="961390" cy="65405"/>
          </a:xfrm>
          <a:custGeom>
            <a:avLst/>
            <a:gdLst/>
            <a:ahLst/>
            <a:cxnLst/>
            <a:rect l="l" t="t" r="r" b="b"/>
            <a:pathLst>
              <a:path w="961390" h="65404">
                <a:moveTo>
                  <a:pt x="65373" y="0"/>
                </a:moveTo>
                <a:lnTo>
                  <a:pt x="0" y="31550"/>
                </a:lnTo>
                <a:lnTo>
                  <a:pt x="64472" y="64904"/>
                </a:lnTo>
                <a:lnTo>
                  <a:pt x="64772" y="43270"/>
                </a:lnTo>
                <a:lnTo>
                  <a:pt x="961132" y="43270"/>
                </a:lnTo>
                <a:lnTo>
                  <a:pt x="961260" y="34074"/>
                </a:lnTo>
                <a:lnTo>
                  <a:pt x="65073" y="21634"/>
                </a:lnTo>
                <a:lnTo>
                  <a:pt x="65373" y="0"/>
                </a:lnTo>
                <a:close/>
              </a:path>
              <a:path w="961390" h="65404">
                <a:moveTo>
                  <a:pt x="961132" y="43270"/>
                </a:moveTo>
                <a:lnTo>
                  <a:pt x="64772" y="43270"/>
                </a:lnTo>
                <a:lnTo>
                  <a:pt x="960959" y="55708"/>
                </a:lnTo>
                <a:lnTo>
                  <a:pt x="961132" y="4327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3143" y="5014818"/>
            <a:ext cx="945515" cy="65405"/>
          </a:xfrm>
          <a:custGeom>
            <a:avLst/>
            <a:gdLst/>
            <a:ahLst/>
            <a:cxnLst/>
            <a:rect l="l" t="t" r="r" b="b"/>
            <a:pathLst>
              <a:path w="945514" h="65404">
                <a:moveTo>
                  <a:pt x="64928" y="0"/>
                </a:moveTo>
                <a:lnTo>
                  <a:pt x="0" y="32456"/>
                </a:lnTo>
                <a:lnTo>
                  <a:pt x="64928" y="64912"/>
                </a:lnTo>
                <a:lnTo>
                  <a:pt x="64928" y="43275"/>
                </a:lnTo>
                <a:lnTo>
                  <a:pt x="944951" y="43273"/>
                </a:lnTo>
                <a:lnTo>
                  <a:pt x="944951" y="21636"/>
                </a:lnTo>
                <a:lnTo>
                  <a:pt x="64928" y="21636"/>
                </a:lnTo>
                <a:lnTo>
                  <a:pt x="6492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92736" y="4129937"/>
            <a:ext cx="495300" cy="447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0"/>
              </a:spcBef>
            </a:pPr>
            <a:r>
              <a:rPr sz="2250" spc="-1147" baseline="22222" dirty="0">
                <a:latin typeface="Calibri"/>
                <a:cs typeface="Calibri"/>
              </a:rPr>
              <a:t>2</a:t>
            </a:r>
            <a:r>
              <a:rPr sz="1500" spc="10" dirty="0">
                <a:latin typeface="Calibri"/>
                <a:cs typeface="Calibri"/>
              </a:rPr>
              <a:t>1</a:t>
            </a:r>
            <a:r>
              <a:rPr sz="2250" spc="-1147" baseline="22222" dirty="0">
                <a:latin typeface="Calibri"/>
                <a:cs typeface="Calibri"/>
              </a:rPr>
              <a:t>0</a:t>
            </a:r>
            <a:r>
              <a:rPr sz="1500" spc="10" dirty="0">
                <a:latin typeface="Calibri"/>
                <a:cs typeface="Calibri"/>
              </a:rPr>
              <a:t>7</a:t>
            </a:r>
            <a:r>
              <a:rPr sz="1500" spc="20" dirty="0">
                <a:latin typeface="Calibri"/>
                <a:cs typeface="Calibri"/>
              </a:rPr>
              <a:t>M</a:t>
            </a:r>
            <a:r>
              <a:rPr sz="1500" spc="10" dirty="0">
                <a:latin typeface="Calibri"/>
                <a:cs typeface="Calibri"/>
              </a:rPr>
              <a:t>B</a:t>
            </a:r>
            <a:endParaRPr sz="1500">
              <a:latin typeface="Calibri"/>
              <a:cs typeface="Calibri"/>
            </a:endParaRPr>
          </a:p>
          <a:p>
            <a:pPr marL="24765">
              <a:lnSpc>
                <a:spcPts val="1639"/>
              </a:lnSpc>
            </a:pPr>
            <a:r>
              <a:rPr sz="1500" spc="10" dirty="0">
                <a:latin typeface="Calibri"/>
                <a:cs typeface="Calibri"/>
              </a:rPr>
              <a:t>8MB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8411" y="4686911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73861" y="4812016"/>
            <a:ext cx="197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6131" y="4683213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20941" y="4808319"/>
            <a:ext cx="990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0103" y="4679393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45553" y="4804500"/>
            <a:ext cx="197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12850" y="4684340"/>
            <a:ext cx="250190" cy="488315"/>
          </a:xfrm>
          <a:custGeom>
            <a:avLst/>
            <a:gdLst/>
            <a:ahLst/>
            <a:cxnLst/>
            <a:rect l="l" t="t" r="r" b="b"/>
            <a:pathLst>
              <a:path w="250189" h="488314">
                <a:moveTo>
                  <a:pt x="0" y="487883"/>
                </a:moveTo>
                <a:lnTo>
                  <a:pt x="250109" y="487883"/>
                </a:lnTo>
                <a:lnTo>
                  <a:pt x="250109" y="0"/>
                </a:lnTo>
                <a:lnTo>
                  <a:pt x="0" y="0"/>
                </a:lnTo>
                <a:lnTo>
                  <a:pt x="0" y="48788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2850" y="4684340"/>
            <a:ext cx="255904" cy="488315"/>
          </a:xfrm>
          <a:custGeom>
            <a:avLst/>
            <a:gdLst/>
            <a:ahLst/>
            <a:cxnLst/>
            <a:rect l="l" t="t" r="r" b="b"/>
            <a:pathLst>
              <a:path w="255904" h="488314">
                <a:moveTo>
                  <a:pt x="0" y="0"/>
                </a:moveTo>
                <a:lnTo>
                  <a:pt x="255880" y="0"/>
                </a:lnTo>
                <a:lnTo>
                  <a:pt x="255880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49137" y="4679393"/>
            <a:ext cx="226695" cy="493395"/>
          </a:xfrm>
          <a:custGeom>
            <a:avLst/>
            <a:gdLst/>
            <a:ahLst/>
            <a:cxnLst/>
            <a:rect l="l" t="t" r="r" b="b"/>
            <a:pathLst>
              <a:path w="226695" h="493395">
                <a:moveTo>
                  <a:pt x="0" y="492828"/>
                </a:moveTo>
                <a:lnTo>
                  <a:pt x="226673" y="492828"/>
                </a:lnTo>
                <a:lnTo>
                  <a:pt x="226673" y="0"/>
                </a:lnTo>
                <a:lnTo>
                  <a:pt x="0" y="0"/>
                </a:lnTo>
                <a:lnTo>
                  <a:pt x="0" y="492828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38559" y="4679393"/>
            <a:ext cx="237490" cy="493395"/>
          </a:xfrm>
          <a:custGeom>
            <a:avLst/>
            <a:gdLst/>
            <a:ahLst/>
            <a:cxnLst/>
            <a:rect l="l" t="t" r="r" b="b"/>
            <a:pathLst>
              <a:path w="237489" h="493395">
                <a:moveTo>
                  <a:pt x="0" y="0"/>
                </a:moveTo>
                <a:lnTo>
                  <a:pt x="237252" y="0"/>
                </a:lnTo>
                <a:lnTo>
                  <a:pt x="237252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7531" y="4683213"/>
            <a:ext cx="588645" cy="488315"/>
          </a:xfrm>
          <a:custGeom>
            <a:avLst/>
            <a:gdLst/>
            <a:ahLst/>
            <a:cxnLst/>
            <a:rect l="l" t="t" r="r" b="b"/>
            <a:pathLst>
              <a:path w="588645" h="488314">
                <a:moveTo>
                  <a:pt x="0" y="0"/>
                </a:moveTo>
                <a:lnTo>
                  <a:pt x="588457" y="0"/>
                </a:lnTo>
                <a:lnTo>
                  <a:pt x="588457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42941" y="4688623"/>
            <a:ext cx="574675" cy="47752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17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80"/>
              </a:spcBef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00279" y="4683213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89" h="488314">
                <a:moveTo>
                  <a:pt x="0" y="0"/>
                </a:moveTo>
                <a:lnTo>
                  <a:pt x="237249" y="0"/>
                </a:lnTo>
                <a:lnTo>
                  <a:pt x="237249" y="487881"/>
                </a:lnTo>
                <a:lnTo>
                  <a:pt x="0" y="487881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00279" y="4683213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89" h="488314">
                <a:moveTo>
                  <a:pt x="0" y="0"/>
                </a:moveTo>
                <a:lnTo>
                  <a:pt x="237249" y="0"/>
                </a:lnTo>
                <a:lnTo>
                  <a:pt x="237249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22843" y="4683213"/>
            <a:ext cx="240665" cy="488315"/>
          </a:xfrm>
          <a:custGeom>
            <a:avLst/>
            <a:gdLst/>
            <a:ahLst/>
            <a:cxnLst/>
            <a:rect l="l" t="t" r="r" b="b"/>
            <a:pathLst>
              <a:path w="240665" h="488314">
                <a:moveTo>
                  <a:pt x="0" y="0"/>
                </a:moveTo>
                <a:lnTo>
                  <a:pt x="240395" y="0"/>
                </a:lnTo>
                <a:lnTo>
                  <a:pt x="240395" y="487881"/>
                </a:lnTo>
                <a:lnTo>
                  <a:pt x="0" y="487881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22843" y="4683213"/>
            <a:ext cx="240665" cy="488315"/>
          </a:xfrm>
          <a:custGeom>
            <a:avLst/>
            <a:gdLst/>
            <a:ahLst/>
            <a:cxnLst/>
            <a:rect l="l" t="t" r="r" b="b"/>
            <a:pathLst>
              <a:path w="240665" h="488314">
                <a:moveTo>
                  <a:pt x="0" y="0"/>
                </a:moveTo>
                <a:lnTo>
                  <a:pt x="240395" y="0"/>
                </a:lnTo>
                <a:lnTo>
                  <a:pt x="240395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917813" y="4667700"/>
            <a:ext cx="588645" cy="493395"/>
          </a:xfrm>
          <a:prstGeom prst="rect">
            <a:avLst/>
          </a:prstGeom>
          <a:solidFill>
            <a:srgbClr val="5B9BD5"/>
          </a:solidFill>
          <a:ln w="10820">
            <a:solidFill>
              <a:srgbClr val="41719C"/>
            </a:solidFill>
          </a:ln>
        </p:spPr>
        <p:txBody>
          <a:bodyPr vert="horz" wrap="square" lIns="0" tIns="1200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5"/>
              </a:spcBef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80563" y="4672647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90" h="488314">
                <a:moveTo>
                  <a:pt x="0" y="0"/>
                </a:moveTo>
                <a:lnTo>
                  <a:pt x="237248" y="0"/>
                </a:lnTo>
                <a:lnTo>
                  <a:pt x="237248" y="487883"/>
                </a:lnTo>
                <a:lnTo>
                  <a:pt x="0" y="487883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0563" y="4672647"/>
            <a:ext cx="237490" cy="488315"/>
          </a:xfrm>
          <a:custGeom>
            <a:avLst/>
            <a:gdLst/>
            <a:ahLst/>
            <a:cxnLst/>
            <a:rect l="l" t="t" r="r" b="b"/>
            <a:pathLst>
              <a:path w="237490" h="488314">
                <a:moveTo>
                  <a:pt x="0" y="0"/>
                </a:moveTo>
                <a:lnTo>
                  <a:pt x="237248" y="0"/>
                </a:lnTo>
                <a:lnTo>
                  <a:pt x="237248" y="487882"/>
                </a:lnTo>
                <a:lnTo>
                  <a:pt x="0" y="487882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06272" y="4667700"/>
            <a:ext cx="237490" cy="493395"/>
          </a:xfrm>
          <a:custGeom>
            <a:avLst/>
            <a:gdLst/>
            <a:ahLst/>
            <a:cxnLst/>
            <a:rect l="l" t="t" r="r" b="b"/>
            <a:pathLst>
              <a:path w="237490" h="493395">
                <a:moveTo>
                  <a:pt x="0" y="0"/>
                </a:moveTo>
                <a:lnTo>
                  <a:pt x="237248" y="0"/>
                </a:lnTo>
                <a:lnTo>
                  <a:pt x="237248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06272" y="4667700"/>
            <a:ext cx="237490" cy="493395"/>
          </a:xfrm>
          <a:custGeom>
            <a:avLst/>
            <a:gdLst/>
            <a:ahLst/>
            <a:cxnLst/>
            <a:rect l="l" t="t" r="r" b="b"/>
            <a:pathLst>
              <a:path w="237490" h="493395">
                <a:moveTo>
                  <a:pt x="0" y="0"/>
                </a:moveTo>
                <a:lnTo>
                  <a:pt x="237248" y="0"/>
                </a:lnTo>
                <a:lnTo>
                  <a:pt x="237248" y="492828"/>
                </a:lnTo>
                <a:lnTo>
                  <a:pt x="0" y="492828"/>
                </a:lnTo>
                <a:lnTo>
                  <a:pt x="0" y="0"/>
                </a:lnTo>
                <a:close/>
              </a:path>
            </a:pathLst>
          </a:custGeom>
          <a:ln w="1082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80285" y="4837323"/>
            <a:ext cx="912494" cy="65405"/>
          </a:xfrm>
          <a:custGeom>
            <a:avLst/>
            <a:gdLst/>
            <a:ahLst/>
            <a:cxnLst/>
            <a:rect l="l" t="t" r="r" b="b"/>
            <a:pathLst>
              <a:path w="912495" h="65404">
                <a:moveTo>
                  <a:pt x="847429" y="0"/>
                </a:moveTo>
                <a:lnTo>
                  <a:pt x="847429" y="21636"/>
                </a:lnTo>
                <a:lnTo>
                  <a:pt x="0" y="21636"/>
                </a:lnTo>
                <a:lnTo>
                  <a:pt x="0" y="43273"/>
                </a:lnTo>
                <a:lnTo>
                  <a:pt x="847429" y="43273"/>
                </a:lnTo>
                <a:lnTo>
                  <a:pt x="847429" y="64910"/>
                </a:lnTo>
                <a:lnTo>
                  <a:pt x="912357" y="32456"/>
                </a:lnTo>
                <a:lnTo>
                  <a:pt x="847429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49732" y="4837323"/>
            <a:ext cx="956310" cy="65405"/>
          </a:xfrm>
          <a:custGeom>
            <a:avLst/>
            <a:gdLst/>
            <a:ahLst/>
            <a:cxnLst/>
            <a:rect l="l" t="t" r="r" b="b"/>
            <a:pathLst>
              <a:path w="956309" h="65404">
                <a:moveTo>
                  <a:pt x="891354" y="0"/>
                </a:moveTo>
                <a:lnTo>
                  <a:pt x="891354" y="21636"/>
                </a:lnTo>
                <a:lnTo>
                  <a:pt x="0" y="21636"/>
                </a:lnTo>
                <a:lnTo>
                  <a:pt x="0" y="43273"/>
                </a:lnTo>
                <a:lnTo>
                  <a:pt x="891354" y="43273"/>
                </a:lnTo>
                <a:lnTo>
                  <a:pt x="891354" y="64910"/>
                </a:lnTo>
                <a:lnTo>
                  <a:pt x="956283" y="32456"/>
                </a:lnTo>
                <a:lnTo>
                  <a:pt x="89135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44906" y="5002382"/>
            <a:ext cx="961390" cy="65405"/>
          </a:xfrm>
          <a:custGeom>
            <a:avLst/>
            <a:gdLst/>
            <a:ahLst/>
            <a:cxnLst/>
            <a:rect l="l" t="t" r="r" b="b"/>
            <a:pathLst>
              <a:path w="961390" h="65404">
                <a:moveTo>
                  <a:pt x="65373" y="0"/>
                </a:moveTo>
                <a:lnTo>
                  <a:pt x="0" y="31550"/>
                </a:lnTo>
                <a:lnTo>
                  <a:pt x="64472" y="64904"/>
                </a:lnTo>
                <a:lnTo>
                  <a:pt x="64772" y="43270"/>
                </a:lnTo>
                <a:lnTo>
                  <a:pt x="961132" y="43270"/>
                </a:lnTo>
                <a:lnTo>
                  <a:pt x="961260" y="34074"/>
                </a:lnTo>
                <a:lnTo>
                  <a:pt x="65073" y="21634"/>
                </a:lnTo>
                <a:lnTo>
                  <a:pt x="65373" y="0"/>
                </a:lnTo>
                <a:close/>
              </a:path>
              <a:path w="961390" h="65404">
                <a:moveTo>
                  <a:pt x="961132" y="43270"/>
                </a:moveTo>
                <a:lnTo>
                  <a:pt x="64772" y="43270"/>
                </a:lnTo>
                <a:lnTo>
                  <a:pt x="960959" y="55708"/>
                </a:lnTo>
                <a:lnTo>
                  <a:pt x="961132" y="4327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7692" y="5014818"/>
            <a:ext cx="945515" cy="65405"/>
          </a:xfrm>
          <a:custGeom>
            <a:avLst/>
            <a:gdLst/>
            <a:ahLst/>
            <a:cxnLst/>
            <a:rect l="l" t="t" r="r" b="b"/>
            <a:pathLst>
              <a:path w="945514" h="65404">
                <a:moveTo>
                  <a:pt x="64928" y="0"/>
                </a:moveTo>
                <a:lnTo>
                  <a:pt x="0" y="32456"/>
                </a:lnTo>
                <a:lnTo>
                  <a:pt x="64928" y="64912"/>
                </a:lnTo>
                <a:lnTo>
                  <a:pt x="64928" y="43275"/>
                </a:lnTo>
                <a:lnTo>
                  <a:pt x="944951" y="43273"/>
                </a:lnTo>
                <a:lnTo>
                  <a:pt x="944951" y="21636"/>
                </a:lnTo>
                <a:lnTo>
                  <a:pt x="64928" y="21636"/>
                </a:lnTo>
                <a:lnTo>
                  <a:pt x="6492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779137" y="5193741"/>
            <a:ext cx="41529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spc="25" dirty="0">
                <a:latin typeface="宋体"/>
                <a:cs typeface="宋体"/>
              </a:rPr>
              <a:t>链头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571486" y="5224480"/>
            <a:ext cx="41529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spc="25" dirty="0">
                <a:latin typeface="宋体"/>
                <a:cs typeface="宋体"/>
              </a:rPr>
              <a:t>链尾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62960" y="4686911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58412" y="4812016"/>
            <a:ext cx="197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360680" y="4683213"/>
            <a:ext cx="588645" cy="493395"/>
          </a:xfrm>
          <a:custGeom>
            <a:avLst/>
            <a:gdLst/>
            <a:ahLst/>
            <a:cxnLst/>
            <a:rect l="l" t="t" r="r" b="b"/>
            <a:pathLst>
              <a:path w="588645" h="493395">
                <a:moveTo>
                  <a:pt x="0" y="0"/>
                </a:moveTo>
                <a:lnTo>
                  <a:pt x="588457" y="0"/>
                </a:lnTo>
                <a:lnTo>
                  <a:pt x="588457" y="492829"/>
                </a:lnTo>
                <a:lnTo>
                  <a:pt x="0" y="492829"/>
                </a:lnTo>
                <a:lnTo>
                  <a:pt x="0" y="0"/>
                </a:lnTo>
                <a:close/>
              </a:path>
            </a:pathLst>
          </a:custGeom>
          <a:ln w="10819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374141" y="4692322"/>
            <a:ext cx="559435" cy="47498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869"/>
              </a:spcBef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Calibri</vt:lpstr>
      <vt:lpstr>Times New Roman</vt:lpstr>
      <vt:lpstr>Office Theme</vt:lpstr>
      <vt:lpstr>最坏适应算法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最坏适应算法</dc:title>
  <cp:lastModifiedBy>8618888484810</cp:lastModifiedBy>
  <cp:revision>2</cp:revision>
  <dcterms:created xsi:type="dcterms:W3CDTF">2021-01-04T12:29:49Z</dcterms:created>
  <dcterms:modified xsi:type="dcterms:W3CDTF">2021-01-04T12:31:00Z</dcterms:modified>
</cp:coreProperties>
</file>