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61" r:id="rId7"/>
    <p:sldId id="260" r:id="rId8"/>
  </p:sldIdLst>
  <p:sldSz cx="12192000" cy="6858000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第七大纲级别单击此处编辑母版文本样式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8269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204爬虫月考题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523880" y="2601720"/>
            <a:ext cx="9143640" cy="3274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目标网址：https://www.qunar.com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获取去哪网－&gt;团购模块－&gt;度假团购－&gt;（周边游、国内游、出境游）的团购</a:t>
            </a:r>
            <a:r>
              <a:rPr lang="en-US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列表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页</a:t>
            </a:r>
            <a:r>
              <a:rPr lang="zh-CN" alt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所有分页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数据，并将获取到的数据按照三个分类分别存放在mongodb的三个集合中。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95985" y="365125"/>
            <a:ext cx="10457180" cy="84518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目标网站：去哪网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内容占位符 6"/>
          <p:cNvPicPr/>
          <p:nvPr/>
        </p:nvPicPr>
        <p:blipFill>
          <a:blip r:embed="rId1"/>
          <a:stretch>
            <a:fillRect/>
          </a:stretch>
        </p:blipFill>
        <p:spPr>
          <a:xfrm>
            <a:off x="2540000" y="1403985"/>
            <a:ext cx="6370320" cy="49612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3250" y="187325"/>
            <a:ext cx="10749915" cy="6568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１.获取上图所示的三个分类的所有分页团购项目数据</a:t>
            </a:r>
            <a:endParaRPr lang="zh-CN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zh-CN" altLang="en-US" sz="2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目标数据：#标题、#详情</a:t>
            </a:r>
            <a:r>
              <a:rPr lang="en-US" altLang="zh-CN" sz="2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url</a:t>
            </a:r>
            <a:r>
              <a:rPr lang="zh-CN" altLang="en-US" sz="2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、#类型（跟团还是自由游）、#历史销量、#简介、</a:t>
            </a:r>
            <a:r>
              <a:rPr lang="en-US" altLang="zh-CN" sz="2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#</a:t>
            </a:r>
            <a:r>
              <a:rPr lang="zh-CN" altLang="en-US" sz="2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景点封面图片 、#项目_id（一般每一条数据会有一个</a:t>
            </a:r>
            <a:r>
              <a:rPr lang="en-US" altLang="zh-CN" sz="2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id</a:t>
            </a:r>
            <a:r>
              <a:rPr lang="zh-CN" altLang="en-US" sz="2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，根据这个</a:t>
            </a:r>
            <a:r>
              <a:rPr lang="en-US" altLang="zh-CN" sz="2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id</a:t>
            </a:r>
            <a:r>
              <a:rPr lang="zh-CN" altLang="en-US" sz="2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我们可以访问详情）、#价格、#参团日期、#分类类别（周边、国内、国际）</a:t>
            </a:r>
            <a:endParaRPr lang="zh-CN" altLang="en-US" sz="2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  <a:ea typeface="宋体" charset="0"/>
            </a:endParaRPr>
          </a:p>
          <a:p>
            <a:pPr marL="228600" indent="-227965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zh-CN" altLang="en-US" sz="2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2404745"/>
            <a:ext cx="10249535" cy="425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3390" y="271145"/>
            <a:ext cx="10899775" cy="6355715"/>
          </a:xfrm>
        </p:spPr>
        <p:txBody>
          <a:bodyPr/>
          <a:p>
            <a:r>
              <a:rPr lang="zh-CN" altLang="en-US" sz="2400">
                <a:solidFill>
                  <a:schemeClr val="bg1"/>
                </a:solidFill>
              </a:rPr>
              <a:t>#完整的数据如下</a:t>
            </a:r>
            <a:r>
              <a:rPr lang="en-US" altLang="zh-CN" sz="2400">
                <a:solidFill>
                  <a:schemeClr val="bg1"/>
                </a:solidFill>
              </a:rPr>
              <a:t>(</a:t>
            </a:r>
            <a:r>
              <a:rPr lang="zh-CN" altLang="en-US" sz="2400">
                <a:solidFill>
                  <a:schemeClr val="bg1"/>
                </a:solidFill>
                <a:ea typeface="宋体" charset="0"/>
              </a:rPr>
              <a:t>注意：下面的数据里的字段名称自己定：</a:t>
            </a:r>
            <a:r>
              <a:rPr lang="zh-CN" sz="2400" b="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姓名简写＋字段</a:t>
            </a:r>
            <a:r>
              <a:rPr lang="zh-CN" altLang="en-US" sz="2400">
                <a:solidFill>
                  <a:schemeClr val="bg1"/>
                </a:solidFill>
                <a:ea typeface="宋体" charset="0"/>
                <a:sym typeface="+mn-ea"/>
              </a:rPr>
              <a:t>名称，</a:t>
            </a:r>
            <a:r>
              <a:rPr lang="en-US" altLang="zh-CN" sz="2400">
                <a:solidFill>
                  <a:schemeClr val="bg1"/>
                </a:solidFill>
                <a:ea typeface="宋体" charset="0"/>
                <a:sym typeface="+mn-ea"/>
              </a:rPr>
              <a:t>_id</a:t>
            </a:r>
            <a:r>
              <a:rPr lang="zh-CN" altLang="en-US" sz="2400">
                <a:solidFill>
                  <a:schemeClr val="bg1"/>
                </a:solidFill>
                <a:ea typeface="宋体" charset="0"/>
                <a:sym typeface="+mn-ea"/>
              </a:rPr>
              <a:t>不用在前面加姓名简写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'</a:t>
            </a:r>
            <a:r>
              <a:rPr lang="zh-CN" altLang="en-US" sz="2400" b="0" strike="noStrike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分类类别</a:t>
            </a:r>
            <a:r>
              <a:rPr lang="zh-CN" altLang="en-US" sz="2400">
                <a:solidFill>
                  <a:schemeClr val="bg1"/>
                </a:solidFill>
              </a:rPr>
              <a:t>': 'all_i',　 </a:t>
            </a:r>
            <a:r>
              <a:rPr lang="zh-CN" altLang="en-US" sz="24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</a:t>
            </a:r>
            <a:r>
              <a:rPr lang="zh-CN" altLang="en-US" sz="24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'</a:t>
            </a:r>
            <a:r>
              <a:rPr lang="en-US" altLang="zh-CN" sz="24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ljhCategory</a:t>
            </a:r>
            <a:r>
              <a:rPr lang="zh-CN" altLang="en-US" sz="24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': 'all_i'</a:t>
            </a:r>
            <a:endParaRPr lang="zh-CN" altLang="en-US" sz="2400" b="1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'</a:t>
            </a:r>
            <a:r>
              <a:rPr lang="zh-CN" altLang="en-US" sz="2400" b="0" strike="noStrike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简介</a:t>
            </a:r>
            <a:r>
              <a:rPr lang="zh-CN" altLang="en-US" sz="2400">
                <a:solidFill>
                  <a:schemeClr val="bg1"/>
                </a:solidFill>
              </a:rPr>
              <a:t>': '纯正品质♥无自费♥乐享无忧|南山♥蜈支洲岛♥天堂森林公园♥赠夜游海南三亚6日',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'景点封面图片'：　'http://imgs.qunarzz.com/p/tts8/1605/7c/b68ea914c4ed97f7.jpg',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'</a:t>
            </a:r>
            <a:r>
              <a:rPr lang="en-US" altLang="zh-CN" sz="2400">
                <a:solidFill>
                  <a:schemeClr val="bg1"/>
                </a:solidFill>
              </a:rPr>
              <a:t>_id</a:t>
            </a:r>
            <a:r>
              <a:rPr lang="zh-CN" altLang="en-US" sz="2400">
                <a:solidFill>
                  <a:schemeClr val="bg1"/>
                </a:solidFill>
              </a:rPr>
              <a:t>': '32931494',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'</a:t>
            </a:r>
            <a:r>
              <a:rPr lang="zh-CN" altLang="en-US" sz="2400" b="0" strike="noStrike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参团日期</a:t>
            </a:r>
            <a:r>
              <a:rPr lang="zh-CN" altLang="en-US" sz="2400">
                <a:solidFill>
                  <a:schemeClr val="bg1"/>
                </a:solidFill>
              </a:rPr>
              <a:t>': '天天',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'</a:t>
            </a:r>
            <a:r>
              <a:rPr lang="zh-CN" altLang="en-US" sz="2400" b="0" strike="noStrike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历史销量</a:t>
            </a:r>
            <a:r>
              <a:rPr lang="zh-CN" altLang="en-US" sz="2400">
                <a:solidFill>
                  <a:schemeClr val="bg1"/>
                </a:solidFill>
              </a:rPr>
              <a:t>': 26,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'</a:t>
            </a:r>
            <a:r>
              <a:rPr lang="zh-CN" altLang="en-US" sz="2400" b="0" strike="noStrike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价格</a:t>
            </a:r>
            <a:r>
              <a:rPr lang="zh-CN" altLang="en-US" sz="2400">
                <a:solidFill>
                  <a:schemeClr val="bg1"/>
                </a:solidFill>
              </a:rPr>
              <a:t>': 3338,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'</a:t>
            </a:r>
            <a:r>
              <a:rPr lang="zh-CN" altLang="en-US" sz="2400" b="0" strike="noStrike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标题</a:t>
            </a:r>
            <a:r>
              <a:rPr lang="zh-CN" altLang="en-US" sz="2400">
                <a:solidFill>
                  <a:schemeClr val="bg1"/>
                </a:solidFill>
              </a:rPr>
              <a:t>': '三亚 6天5夜 跟团游',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'</a:t>
            </a:r>
            <a:r>
              <a:rPr lang="zh-CN" altLang="en-US" sz="2400" b="0" strike="noStrike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类型</a:t>
            </a:r>
            <a:r>
              <a:rPr lang="zh-CN" altLang="en-US" sz="2400">
                <a:solidFill>
                  <a:schemeClr val="bg1"/>
                </a:solidFill>
              </a:rPr>
              <a:t>': '跟团游',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'</a:t>
            </a:r>
            <a:r>
              <a:rPr lang="zh-CN" altLang="en-US" sz="2400" b="0" strike="noStrike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详情</a:t>
            </a:r>
            <a:r>
              <a:rPr lang="en-US" altLang="zh-CN" sz="2400" b="0" strike="noStrike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url</a:t>
            </a:r>
            <a:r>
              <a:rPr lang="zh-CN" altLang="en-US" sz="2400">
                <a:solidFill>
                  <a:schemeClr val="bg1"/>
                </a:solidFill>
              </a:rPr>
              <a:t>': 'https://dujia.qunar.com/pi/detail_32931494?vendor=</a:t>
            </a:r>
            <a:r>
              <a:rPr lang="x-none" altLang="zh-CN" sz="2400">
                <a:solidFill>
                  <a:schemeClr val="bg1"/>
                </a:solidFill>
              </a:rPr>
              <a:t>......</a:t>
            </a:r>
            <a:r>
              <a:rPr lang="zh-CN" altLang="en-US" sz="2400">
                <a:solidFill>
                  <a:schemeClr val="bg1"/>
                </a:solidFill>
              </a:rPr>
              <a:t>&amp;filterDate=2018-08-30,2018-08-30&amp;order_source=tts_tuan'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66420" y="224155"/>
            <a:ext cx="10816590" cy="626681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注意：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１．mongodb的数据库命名规则：姓名简写＋qnw </a:t>
            </a:r>
            <a:endParaRPr lang="zh-CN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例：</a:t>
            </a:r>
            <a:r>
              <a:rPr lang="en-US" alt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ljh_qnw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2.  集合名称：姓名简写＋集合名称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３．item中字段名称：姓名简写＋字段名称 (每个字段的含义要写注释，</a:t>
            </a:r>
            <a:r>
              <a:rPr lang="en-US" altLang="zh-CN" sz="2800">
                <a:solidFill>
                  <a:schemeClr val="bg1"/>
                </a:solidFill>
                <a:ea typeface="宋体" charset="0"/>
                <a:sym typeface="+mn-ea"/>
              </a:rPr>
              <a:t>_id</a:t>
            </a:r>
            <a:r>
              <a:rPr lang="zh-CN" altLang="en-US" sz="2800">
                <a:solidFill>
                  <a:schemeClr val="bg1"/>
                </a:solidFill>
                <a:ea typeface="宋体" charset="0"/>
                <a:sym typeface="+mn-ea"/>
              </a:rPr>
              <a:t>字段不用加姓名简写</a:t>
            </a: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项目完成的相关工作：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１．将数据库备份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２．将项目部署到服务器（部署的步骤截图，标好序号）。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３．最后新建一个文件夹，将</a:t>
            </a:r>
            <a:r>
              <a:rPr lang="en-US" alt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 </a:t>
            </a: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备份数据、项目、部署步骤的截图 放在该文件夹下，压缩，</a:t>
            </a:r>
            <a:r>
              <a:rPr lang="zh-CN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文件夹名称：</a:t>
            </a: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姓名＋班级＋学号，发送至邮箱</a:t>
            </a:r>
            <a:r>
              <a:rPr lang="en-US" alt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ljhyigehaoren@sina.com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考试总时长：２小时4</a:t>
            </a:r>
            <a:r>
              <a:rPr lang="en-US" alt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分钟　　</a:t>
            </a:r>
            <a:endParaRPr lang="zh-CN" alt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/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Times New Roman</vt:lpstr>
      <vt:lpstr>Symbol</vt:lpstr>
      <vt:lpstr>Arial</vt:lpstr>
      <vt:lpstr>宋体</vt:lpstr>
      <vt:lpstr>DejaVu Sans</vt:lpstr>
      <vt:lpstr>文泉驿微米黑</vt:lpstr>
      <vt:lpstr>微软雅黑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ljh</cp:lastModifiedBy>
  <cp:revision>11</cp:revision>
  <dcterms:created xsi:type="dcterms:W3CDTF">2018-07-31T08:02:07Z</dcterms:created>
  <dcterms:modified xsi:type="dcterms:W3CDTF">2018-07-31T08:02:07Z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2052-10.1.0.6634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