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72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574"/>
  </p:normalViewPr>
  <p:slideViewPr>
    <p:cSldViewPr snapToGrid="0" snapToObjects="1">
      <p:cViewPr varScale="1">
        <p:scale>
          <a:sx n="82" d="100"/>
          <a:sy n="82" d="100"/>
        </p:scale>
        <p:origin x="2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12/10/18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线性代数要点总结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837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38256"/>
          </a:xfrm>
        </p:spPr>
        <p:txBody>
          <a:bodyPr>
            <a:noAutofit/>
          </a:bodyPr>
          <a:lstStyle/>
          <a:p>
            <a:r>
              <a:rPr kumimoji="1" lang="zh-CN" altLang="en-US" sz="4000" dirty="0" smtClean="0">
                <a:solidFill>
                  <a:srgbClr val="FF0000"/>
                </a:solidFill>
              </a:rPr>
              <a:t>向量空间</a:t>
            </a:r>
            <a:endParaRPr kumimoji="1" lang="zh-CN" altLang="en-US" sz="4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301858"/>
                <a:ext cx="10058400" cy="487034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2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8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800" b="0" i="1" smtClean="0">
                        <a:latin typeface="Cambria Math" charset="0"/>
                      </a:rPr>
                      <m:t>,…,</m:t>
                    </m:r>
                  </m:oMath>
                </a14:m>
                <a:r>
                  <a:rPr kumimoji="1"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1" lang="en-US" altLang="zh-CN" sz="2800" dirty="0" smtClean="0"/>
                  <a:t>)=</a:t>
                </a:r>
                <a:r>
                  <a:rPr kumimoji="1" lang="zh-CN" altLang="en-US" sz="2800" dirty="0" smtClean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8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800" i="1">
                        <a:latin typeface="Cambria Math" charset="0"/>
                      </a:rPr>
                      <m:t>,…,</m:t>
                    </m:r>
                  </m:oMath>
                </a14:m>
                <a:r>
                  <a:rPr kumimoji="1"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zh-CN" altLang="en-US" sz="2800" dirty="0" smtClean="0"/>
                  <a:t>）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uk-UA" altLang="zh-CN" sz="2800" i="1" dirty="0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uk-UA" altLang="zh-CN" sz="2800" i="1" dirty="0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2800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dirty="0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sz="2800" b="0" i="1" dirty="0" smtClean="0">
                                      <a:latin typeface="Cambria Math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uk-UA" altLang="zh-CN" sz="2800" i="1" dirty="0" smtClean="0">
                                  <a:latin typeface="Cambria Math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800" i="1" dirty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i="1" dirty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sz="2800" i="1" dirty="0">
                                      <a:latin typeface="Cambria Math" charset="0"/>
                                    </a:rPr>
                                    <m:t>1</m:t>
                                  </m:r>
                                  <m:r>
                                    <a:rPr kumimoji="1" lang="en-US" altLang="zh-CN" sz="2800" b="0" i="1" dirty="0" smtClean="0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uk-UA" altLang="zh-CN" sz="2800" i="1" dirty="0" smtClean="0">
                                  <a:latin typeface="Cambria Math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kumimoji="1" lang="uk-UA" altLang="zh-CN" sz="2800" i="1" dirty="0" smtClean="0">
                                  <a:latin typeface="Cambria Math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1" lang="uk-UA" altLang="zh-CN" sz="2800" i="1" dirty="0" smtClean="0">
                                  <a:latin typeface="Cambria Math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2800" i="1" dirty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i="1" dirty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sz="2800" b="0" i="1" dirty="0" smtClean="0">
                                      <a:latin typeface="Cambria Math" charset="0"/>
                                    </a:rPr>
                                    <m:t>𝑚</m:t>
                                  </m:r>
                                  <m:r>
                                    <a:rPr kumimoji="1" lang="en-US" altLang="zh-CN" sz="2800" i="1" dirty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uk-UA" altLang="zh-CN" sz="2800" i="1" dirty="0" smtClean="0">
                                  <a:latin typeface="Cambria Math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800" i="1" dirty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i="1" dirty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sz="2800" i="1" dirty="0">
                                      <a:latin typeface="Cambria Math" charset="0"/>
                                    </a:rPr>
                                    <m:t>𝑚</m:t>
                                  </m:r>
                                  <m:r>
                                    <a:rPr kumimoji="1" lang="en-US" altLang="zh-CN" sz="2800" b="0" i="1" dirty="0" smtClean="0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1" lang="en-US" altLang="zh-CN" sz="2800" dirty="0" smtClean="0"/>
              </a:p>
              <a:p>
                <a:r>
                  <a:rPr kumimoji="1" lang="zh-CN" altLang="en-US" sz="28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最大无关组</a:t>
                </a:r>
                <a:r>
                  <a:rPr kumimoji="1" lang="zh-CN" altLang="en-US" sz="28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</a:t>
                </a:r>
                <a:r>
                  <a:rPr kumimoji="1" lang="mr-IN" altLang="zh-CN" sz="28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–</a:t>
                </a:r>
                <a:r>
                  <a:rPr kumimoji="1" lang="zh-CN" altLang="en-US" sz="28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向量组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800" b="0" i="0" smtClean="0">
                        <a:latin typeface="Cambria Math" charset="0"/>
                      </a:rPr>
                      <m:t>A</m:t>
                    </m:r>
                    <m:r>
                      <a:rPr kumimoji="1" lang="en-US" altLang="zh-CN" sz="2800" b="0" i="0" smtClean="0">
                        <a:latin typeface="Cambria Math" charset="0"/>
                      </a:rPr>
                      <m:t>:</m:t>
                    </m:r>
                    <m:sSub>
                      <m:sSubPr>
                        <m:ctrlPr>
                          <a:rPr kumimoji="1" lang="en-US" altLang="zh-CN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zh-CN" altLang="en-US" sz="2800" i="1">
                        <a:latin typeface="Cambria Math" charset="0"/>
                      </a:rPr>
                      <m:t> </m:t>
                    </m:r>
                    <m:r>
                      <a:rPr kumimoji="1" lang="en-US" altLang="zh-CN" sz="28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800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𝑟</m:t>
                        </m:r>
                      </m:sub>
                    </m:sSub>
                    <m:r>
                      <a:rPr kumimoji="1" lang="zh-CN" altLang="en-US" sz="2800" i="1" smtClean="0">
                        <a:latin typeface="Cambria Math" charset="0"/>
                      </a:rPr>
                      <m:t>线性无关</m:t>
                    </m:r>
                    <m:r>
                      <a:rPr kumimoji="1" lang="zh-CN" altLang="en-US" sz="2800" b="0" i="1" smtClean="0">
                        <a:latin typeface="Cambria Math" charset="0"/>
                      </a:rPr>
                      <m:t>而</m:t>
                    </m:r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zh-CN" altLang="en-US" sz="2800" i="1">
                        <a:latin typeface="Cambria Math" charset="0"/>
                      </a:rPr>
                      <m:t> </m:t>
                    </m:r>
                    <m:r>
                      <a:rPr kumimoji="1" lang="en-US" altLang="zh-CN" sz="28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800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CN" sz="2800" dirty="0" smtClean="0"/>
                  <a:t>,</a:t>
                </a:r>
                <a:r>
                  <a:rPr kumimoji="1"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𝑟</m:t>
                        </m:r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zh-CN" altLang="en-US" sz="2800" dirty="0" smtClean="0"/>
                  <a:t>线性相关，则称</a:t>
                </a:r>
                <a:r>
                  <a:rPr kumimoji="1" lang="en-US" altLang="zh-CN" sz="2800" dirty="0" smtClean="0"/>
                  <a:t>A</a:t>
                </a:r>
                <a:r>
                  <a:rPr kumimoji="1" lang="zh-CN" altLang="en-US" sz="2800" dirty="0" smtClean="0"/>
                  <a:t>是最大无关组，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800">
                        <a:latin typeface="Cambria Math" charset="0"/>
                      </a:rPr>
                      <m:t>A</m:t>
                    </m:r>
                    <m:r>
                      <a:rPr kumimoji="1" lang="en-US" altLang="zh-CN" sz="2800">
                        <a:latin typeface="Cambria Math" charset="0"/>
                      </a:rPr>
                      <m:t>:</m:t>
                    </m:r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zh-CN" altLang="en-US" sz="2800" i="1">
                        <a:latin typeface="Cambria Math" charset="0"/>
                      </a:rPr>
                      <m:t> </m:t>
                    </m:r>
                    <m:r>
                      <a:rPr kumimoji="1" lang="en-US" altLang="zh-CN" sz="28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800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zh-CN" altLang="en-US" sz="2800" dirty="0" smtClean="0"/>
                  <a:t>及其线性组合 构成了一个向量空间</a:t>
                </a:r>
                <a:r>
                  <a:rPr kumimoji="1" lang="zh-CN" altLang="en-US" sz="2800" dirty="0" smtClean="0"/>
                  <a:t>。</a:t>
                </a:r>
                <a:endParaRPr kumimoji="1" lang="en-US" altLang="zh-CN" sz="2800" dirty="0" smtClean="0"/>
              </a:p>
              <a:p>
                <a:r>
                  <a:rPr kumimoji="1" lang="zh-CN" altLang="en-US" sz="2800" dirty="0" smtClean="0"/>
                  <a:t>在一个向量空间里，正交基是最大无关组，</a:t>
                </a:r>
                <a:endParaRPr kumimoji="1" lang="en-US" altLang="zh-CN" sz="2800" dirty="0" smtClean="0"/>
              </a:p>
              <a:p>
                <a:endParaRPr kumimoji="1" lang="en-US" altLang="zh-CN" sz="2800" dirty="0" smtClean="0"/>
              </a:p>
              <a:p>
                <a:endParaRPr kumimoji="1" lang="zh-CN" altLang="en-US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301858"/>
                <a:ext cx="10058400" cy="4870342"/>
              </a:xfrm>
              <a:blipFill rotWithShape="0">
                <a:blip r:embed="rId2"/>
                <a:stretch>
                  <a:fillRect l="-1030" r="-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84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38256"/>
          </a:xfrm>
        </p:spPr>
        <p:txBody>
          <a:bodyPr>
            <a:noAutofit/>
          </a:bodyPr>
          <a:lstStyle/>
          <a:p>
            <a:r>
              <a:rPr kumimoji="1" lang="zh-CN" altLang="en-US" sz="4800" dirty="0">
                <a:solidFill>
                  <a:srgbClr val="FF0000"/>
                </a:solidFill>
              </a:rPr>
              <a:t>规范正</a:t>
            </a:r>
            <a:r>
              <a:rPr kumimoji="1" lang="zh-CN" altLang="en-US" sz="4800" dirty="0" smtClean="0">
                <a:solidFill>
                  <a:srgbClr val="FF0000"/>
                </a:solidFill>
              </a:rPr>
              <a:t>交化（施密特正交化）</a:t>
            </a:r>
            <a:endParaRPr kumimoji="1" lang="zh-CN" altLang="en-US" sz="4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301858"/>
                <a:ext cx="10058400" cy="4870342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sz="2800" dirty="0" smtClean="0">
                    <a:latin typeface="DengXian" charset="-122"/>
                    <a:ea typeface="DengXian" charset="-122"/>
                    <a:cs typeface="DengXian" charset="-122"/>
                  </a:rPr>
                  <a:t>等价说法：向量內积</a:t>
                </a:r>
                <a:r>
                  <a:rPr kumimoji="1" lang="en-US" altLang="zh-CN" sz="2800" dirty="0" smtClean="0">
                    <a:latin typeface="DengXian" charset="-122"/>
                    <a:ea typeface="DengXian" charset="-122"/>
                    <a:cs typeface="DengXian" charset="-122"/>
                  </a:rPr>
                  <a:t>=0</a:t>
                </a:r>
                <a:r>
                  <a:rPr kumimoji="1" lang="zh-CN" altLang="en-US" sz="2800" dirty="0" smtClean="0">
                    <a:latin typeface="DengXian" charset="-122"/>
                    <a:ea typeface="DengXian" charset="-122"/>
                    <a:cs typeface="DengXian" charset="-122"/>
                  </a:rPr>
                  <a:t>，线性无关，向量垂直，向量正交，</a:t>
                </a:r>
                <a:endParaRPr kumimoji="1" lang="en-US" altLang="zh-CN" sz="2800" dirty="0" smtClean="0">
                  <a:latin typeface="DengXian" charset="-122"/>
                  <a:ea typeface="DengXian" charset="-122"/>
                  <a:cs typeface="DengXian" charset="-122"/>
                </a:endParaRPr>
              </a:p>
              <a:p>
                <a:r>
                  <a:rPr kumimoji="1" lang="zh-CN" altLang="en-US" sz="2800" dirty="0" smtClean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zh-CN" altLang="en-US" sz="2800" i="1">
                        <a:latin typeface="Cambria Math" charset="0"/>
                      </a:rPr>
                      <m:t> </m:t>
                    </m:r>
                    <m:r>
                      <a:rPr kumimoji="1" lang="en-US" altLang="zh-CN" sz="28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800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zh-CN" altLang="en-US" sz="2800" dirty="0" smtClean="0">
                    <a:latin typeface="DengXian" charset="-122"/>
                    <a:ea typeface="DengXian" charset="-122"/>
                    <a:cs typeface="DengXian" charset="-122"/>
                  </a:rPr>
                  <a:t> 线性无关，</a:t>
                </a:r>
                <a:endParaRPr kumimoji="1" lang="en-US" altLang="zh-CN" sz="2800" dirty="0" smtClean="0">
                  <a:latin typeface="DengXian" charset="-122"/>
                  <a:ea typeface="DengXian" charset="-122"/>
                  <a:cs typeface="DengXian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zh-CN" altLang="en-US" sz="2800" i="1">
                        <a:latin typeface="Cambria Math" charset="0"/>
                      </a:rPr>
                      <m:t> </m:t>
                    </m:r>
                    <m:r>
                      <a:rPr kumimoji="1" lang="en-US" altLang="zh-CN" sz="28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800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zh-CN" altLang="en-US" sz="2800" dirty="0" smtClean="0">
                    <a:latin typeface="DengXian" charset="-122"/>
                    <a:ea typeface="DengXian" charset="-122"/>
                    <a:cs typeface="DengXian" charset="-122"/>
                  </a:rPr>
                  <a:t>不正交，可以化成正交向量</a:t>
                </a:r>
                <a:endParaRPr kumimoji="1" lang="en-US" altLang="zh-CN" sz="2800" dirty="0" smtClean="0">
                  <a:latin typeface="DengXian" charset="-122"/>
                  <a:ea typeface="DengXian" charset="-122"/>
                  <a:cs typeface="DengXian" charset="-122"/>
                </a:endParaRPr>
              </a:p>
              <a:p>
                <a:pPr lvl="1"/>
                <a:r>
                  <a:rPr kumimoji="1" lang="zh-CN" altLang="en-US" sz="2600" dirty="0" smtClean="0">
                    <a:latin typeface="DengXian" charset="-122"/>
                    <a:ea typeface="DengXian" charset="-122"/>
                    <a:cs typeface="DengXian" charset="-122"/>
                  </a:rPr>
                  <a:t>（</a:t>
                </a:r>
                <a:r>
                  <a:rPr kumimoji="1" lang="en-US" altLang="zh-CN" sz="2600" dirty="0" smtClean="0">
                    <a:latin typeface="DengXian" charset="-122"/>
                    <a:ea typeface="DengXian" charset="-122"/>
                    <a:cs typeface="DengXian" charset="-122"/>
                  </a:rPr>
                  <a:t>1</a:t>
                </a:r>
                <a:r>
                  <a:rPr kumimoji="1" lang="zh-CN" altLang="en-US" sz="2600" dirty="0" smtClean="0">
                    <a:latin typeface="DengXian" charset="-122"/>
                    <a:ea typeface="DengXian" charset="-122"/>
                    <a:cs typeface="DengXian" charset="-122"/>
                  </a:rPr>
                  <a:t>）正交</a:t>
                </a:r>
                <a:r>
                  <a:rPr kumimoji="1" lang="zh-CN" altLang="en-US" sz="2600" dirty="0" smtClean="0">
                    <a:latin typeface="DengXian" charset="-122"/>
                    <a:ea typeface="DengXian" charset="-122"/>
                    <a:cs typeface="DengXian" charset="-122"/>
                  </a:rPr>
                  <a:t>化：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DengXian" charset="-122"/>
                            <a:ea typeface="DengXian" charset="-122"/>
                            <a:cs typeface="DengXian" charset="-122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800" i="1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2800" b="0" i="1" smtClean="0">
                        <a:latin typeface="DengXian" charset="-122"/>
                        <a:ea typeface="DengXian" charset="-122"/>
                        <a:cs typeface="DengXian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2800" i="1">
                            <a:latin typeface="DengXian" charset="-122"/>
                            <a:ea typeface="DengXian" charset="-122"/>
                            <a:cs typeface="DengXian" charset="-122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i="1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sz="2800" dirty="0" smtClean="0">
                    <a:latin typeface="DengXian" charset="-122"/>
                    <a:ea typeface="DengXian" charset="-122"/>
                    <a:cs typeface="DengXian" charset="-122"/>
                  </a:rPr>
                  <a:t>,</a:t>
                </a:r>
                <a:r>
                  <a:rPr kumimoji="1" lang="zh-CN" altLang="en-US" sz="2800" dirty="0" smtClean="0">
                    <a:latin typeface="DengXian" charset="-122"/>
                    <a:ea typeface="DengXian" charset="-122"/>
                    <a:cs typeface="DengXian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200" i="1">
                            <a:latin typeface="DengXian" charset="-122"/>
                            <a:ea typeface="DengXian" charset="-122"/>
                            <a:cs typeface="DengXian" charset="-122"/>
                          </a:rPr>
                        </m:ctrlPr>
                      </m:sSubPr>
                      <m:e>
                        <m:r>
                          <a:rPr kumimoji="1" lang="en-US" altLang="zh-CN" sz="3200" i="1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3200" b="0" i="1" smtClean="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sz="3200" dirty="0" smtClean="0">
                    <a:latin typeface="DengXian" charset="-122"/>
                    <a:ea typeface="DengXian" charset="-122"/>
                    <a:cs typeface="DengXian" charset="-122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200" i="1">
                            <a:latin typeface="DengXian" charset="-122"/>
                            <a:ea typeface="DengXian" charset="-122"/>
                            <a:cs typeface="DengXian" charset="-122"/>
                          </a:rPr>
                        </m:ctrlPr>
                      </m:sSubPr>
                      <m:e>
                        <m:r>
                          <a:rPr kumimoji="1" lang="en-US" altLang="zh-CN" sz="3200" b="0" i="1" smtClean="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3200" b="0" i="1" smtClean="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m:t>2</m:t>
                        </m:r>
                      </m:sub>
                    </m:sSub>
                    <m:r>
                      <a:rPr kumimoji="1" lang="en-US" altLang="zh-CN" sz="3200" b="0" i="1" smtClean="0">
                        <a:latin typeface="DengXian" charset="-122"/>
                        <a:ea typeface="DengXian" charset="-122"/>
                        <a:cs typeface="DengXian" charset="-122"/>
                      </a:rPr>
                      <m:t>−</m:t>
                    </m:r>
                    <m:f>
                      <m:fPr>
                        <m:ctrlPr>
                          <a:rPr kumimoji="1" lang="mr-IN" altLang="zh-CN" sz="3200" i="1">
                            <a:latin typeface="Cambria Math" charset="0"/>
                            <a:ea typeface="DengXian" charset="-122"/>
                            <a:cs typeface="DengXian" charset="-122"/>
                          </a:rPr>
                        </m:ctrlPr>
                      </m:fPr>
                      <m:num>
                        <m:r>
                          <a:rPr kumimoji="1" lang="en-US" altLang="zh-CN" sz="3200" i="1">
                            <a:latin typeface="Cambria Math" charset="0"/>
                            <a:ea typeface="DengXian" charset="-122"/>
                            <a:cs typeface="DengXian" charset="-122"/>
                          </a:rPr>
                          <m:t>[</m:t>
                        </m:r>
                        <m:sSub>
                          <m:sSubPr>
                            <m:ctrlPr>
                              <a:rPr kumimoji="1" lang="en-US" altLang="zh-CN" sz="3200" i="1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3200" i="1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3200" i="1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  <m:t>1</m:t>
                            </m:r>
                            <m:r>
                              <a:rPr kumimoji="1" lang="en-US" altLang="zh-CN" sz="3200" i="1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  <m:t>,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sz="3200" i="1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3200" i="1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3200" i="1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3200" i="1">
                            <a:latin typeface="Cambria Math" charset="0"/>
                            <a:ea typeface="DengXian" charset="-122"/>
                            <a:cs typeface="DengXian" charset="-122"/>
                          </a:rPr>
                          <m:t>]</m:t>
                        </m:r>
                      </m:num>
                      <m:den>
                        <m:r>
                          <a:rPr kumimoji="1" lang="en-US" altLang="zh-CN" sz="3200" i="1">
                            <a:latin typeface="Cambria Math" charset="0"/>
                            <a:ea typeface="DengXian" charset="-122"/>
                            <a:cs typeface="DengXian" charset="-122"/>
                          </a:rPr>
                          <m:t>[</m:t>
                        </m:r>
                        <m:sSub>
                          <m:sSubPr>
                            <m:ctrlPr>
                              <a:rPr kumimoji="1" lang="en-US" altLang="zh-CN" sz="3200" i="1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3200" i="1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3200" i="1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3200" i="1">
                            <a:latin typeface="Cambria Math" charset="0"/>
                            <a:ea typeface="DengXian" charset="-122"/>
                            <a:cs typeface="DengXian" charset="-122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3200" i="1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3200" i="1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3200" i="1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3200" i="1">
                            <a:latin typeface="Cambria Math" charset="0"/>
                            <a:ea typeface="DengXian" charset="-122"/>
                            <a:cs typeface="DengXian" charset="-122"/>
                          </a:rPr>
                          <m:t>]</m:t>
                        </m:r>
                      </m:den>
                    </m:f>
                    <m:sSub>
                      <m:sSubPr>
                        <m:ctrlPr>
                          <a:rPr kumimoji="1" lang="en-US" altLang="zh-CN" sz="4000" i="1">
                            <a:latin typeface="Cambria Math" charset="0"/>
                            <a:ea typeface="DengXian" charset="-122"/>
                            <a:cs typeface="DengXian" charset="-122"/>
                          </a:rPr>
                        </m:ctrlPr>
                      </m:sSubPr>
                      <m:e>
                        <m:r>
                          <a:rPr kumimoji="1" lang="en-US" altLang="zh-CN" sz="4000" i="1">
                            <a:latin typeface="Cambria Math" charset="0"/>
                            <a:ea typeface="DengXian" charset="-122"/>
                            <a:cs typeface="DengXian" charset="-122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4000" i="1">
                            <a:latin typeface="Cambria Math" charset="0"/>
                            <a:ea typeface="DengXian" charset="-122"/>
                            <a:cs typeface="DengXian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2000" dirty="0" smtClean="0">
                    <a:latin typeface="DengXian" charset="-122"/>
                    <a:ea typeface="DengXian" charset="-122"/>
                    <a:cs typeface="DengXian" charset="-122"/>
                  </a:rPr>
                  <a:t>  </a:t>
                </a:r>
                <a:r>
                  <a:rPr kumimoji="1" lang="en-US" altLang="zh-CN" sz="2000" dirty="0" smtClean="0">
                    <a:latin typeface="DengXian" charset="-122"/>
                    <a:ea typeface="DengXian" charset="-122"/>
                    <a:cs typeface="DengXian" charset="-122"/>
                  </a:rPr>
                  <a:t>,</a:t>
                </a:r>
              </a:p>
              <a:p>
                <a:pPr lvl="1"/>
                <a:r>
                  <a:rPr kumimoji="1" lang="zh-CN" altLang="en-US" sz="2000" dirty="0">
                    <a:latin typeface="DengXian" charset="-122"/>
                    <a:ea typeface="DengXian" charset="-122"/>
                    <a:cs typeface="DengXian" charset="-122"/>
                  </a:rPr>
                  <a:t> </a:t>
                </a:r>
                <a:r>
                  <a:rPr kumimoji="1" lang="zh-CN" altLang="en-US" sz="2000" dirty="0" smtClean="0">
                    <a:latin typeface="DengXian" charset="-122"/>
                    <a:ea typeface="DengXian" charset="-122"/>
                    <a:cs typeface="DengXian" charset="-122"/>
                  </a:rPr>
                  <a:t>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200" i="1">
                            <a:latin typeface="Cambria Math" charset="0"/>
                            <a:ea typeface="DengXian" charset="-122"/>
                            <a:cs typeface="DengXian" charset="-122"/>
                          </a:rPr>
                        </m:ctrlPr>
                      </m:sSubPr>
                      <m:e>
                        <m:r>
                          <a:rPr kumimoji="1" lang="en-US" altLang="zh-CN" sz="3200" i="1">
                            <a:latin typeface="Cambria Math" charset="0"/>
                            <a:ea typeface="DengXian" charset="-122"/>
                            <a:cs typeface="DengXian" charset="-122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3200" b="0" i="1" smtClean="0">
                            <a:latin typeface="Cambria Math" charset="0"/>
                            <a:ea typeface="DengXian" charset="-122"/>
                            <a:cs typeface="DengXian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en-US" altLang="zh-CN" sz="3200" dirty="0">
                    <a:latin typeface="DengXian" charset="-122"/>
                    <a:ea typeface="DengXian" charset="-122"/>
                    <a:cs typeface="DengXian" charset="-122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200" i="1">
                            <a:latin typeface="Cambria Math" charset="0"/>
                            <a:ea typeface="DengXian" charset="-122"/>
                            <a:cs typeface="DengXian" charset="-122"/>
                          </a:rPr>
                        </m:ctrlPr>
                      </m:sSubPr>
                      <m:e>
                        <m:r>
                          <a:rPr kumimoji="1" lang="en-US" altLang="zh-CN" sz="3200" i="1">
                            <a:latin typeface="Cambria Math" charset="0"/>
                            <a:ea typeface="DengXian" charset="-122"/>
                            <a:cs typeface="DengXian" charset="-122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3200" b="0" i="1" smtClean="0">
                            <a:latin typeface="Cambria Math" charset="0"/>
                            <a:ea typeface="DengXian" charset="-122"/>
                            <a:cs typeface="DengXian" charset="-122"/>
                          </a:rPr>
                          <m:t>3</m:t>
                        </m:r>
                      </m:sub>
                    </m:sSub>
                    <m:r>
                      <a:rPr kumimoji="1" lang="en-US" altLang="zh-CN" sz="3200" i="1">
                        <a:latin typeface="Cambria Math" charset="0"/>
                        <a:ea typeface="DengXian" charset="-122"/>
                        <a:cs typeface="DengXian" charset="-122"/>
                      </a:rPr>
                      <m:t>−</m:t>
                    </m:r>
                    <m:f>
                      <m:fPr>
                        <m:ctrlPr>
                          <a:rPr kumimoji="1" lang="mr-IN" altLang="zh-CN" sz="3200" i="1">
                            <a:latin typeface="Cambria Math" charset="0"/>
                            <a:ea typeface="DengXian" charset="-122"/>
                            <a:cs typeface="DengXian" charset="-122"/>
                          </a:rPr>
                        </m:ctrlPr>
                      </m:fPr>
                      <m:num>
                        <m:r>
                          <a:rPr kumimoji="1" lang="en-US" altLang="zh-CN" sz="3200" i="1">
                            <a:latin typeface="Cambria Math" charset="0"/>
                            <a:ea typeface="DengXian" charset="-122"/>
                            <a:cs typeface="DengXian" charset="-122"/>
                          </a:rPr>
                          <m:t>[</m:t>
                        </m:r>
                        <m:sSub>
                          <m:sSubPr>
                            <m:ctrlPr>
                              <a:rPr kumimoji="1" lang="en-US" altLang="zh-CN" sz="3200" i="1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3200" i="1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3200" i="1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  <m:t>1,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sz="3200" i="1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3200" i="1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3200" b="0" i="1" smtClean="0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sz="3200" i="1">
                            <a:latin typeface="Cambria Math" charset="0"/>
                            <a:ea typeface="DengXian" charset="-122"/>
                            <a:cs typeface="DengXian" charset="-122"/>
                          </a:rPr>
                          <m:t>]</m:t>
                        </m:r>
                      </m:num>
                      <m:den>
                        <m:r>
                          <a:rPr kumimoji="1" lang="en-US" altLang="zh-CN" sz="3200" i="1">
                            <a:latin typeface="Cambria Math" charset="0"/>
                            <a:ea typeface="DengXian" charset="-122"/>
                            <a:cs typeface="DengXian" charset="-122"/>
                          </a:rPr>
                          <m:t>[</m:t>
                        </m:r>
                        <m:sSub>
                          <m:sSubPr>
                            <m:ctrlPr>
                              <a:rPr kumimoji="1" lang="en-US" altLang="zh-CN" sz="3200" i="1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3200" i="1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3200" i="1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3200" i="1">
                            <a:latin typeface="Cambria Math" charset="0"/>
                            <a:ea typeface="DengXian" charset="-122"/>
                            <a:cs typeface="DengXian" charset="-122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3200" i="1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3200" i="1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3200" i="1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3200" i="1">
                            <a:latin typeface="Cambria Math" charset="0"/>
                            <a:ea typeface="DengXian" charset="-122"/>
                            <a:cs typeface="DengXian" charset="-122"/>
                          </a:rPr>
                          <m:t>]</m:t>
                        </m:r>
                      </m:den>
                    </m:f>
                    <m:sSub>
                      <m:sSubPr>
                        <m:ctrlPr>
                          <a:rPr kumimoji="1" lang="en-US" altLang="zh-CN" sz="4000" i="1">
                            <a:latin typeface="Cambria Math" charset="0"/>
                            <a:ea typeface="DengXian" charset="-122"/>
                            <a:cs typeface="DengXian" charset="-122"/>
                          </a:rPr>
                        </m:ctrlPr>
                      </m:sSubPr>
                      <m:e>
                        <m:r>
                          <a:rPr kumimoji="1" lang="en-US" altLang="zh-CN" sz="4000" i="1">
                            <a:latin typeface="Cambria Math" charset="0"/>
                            <a:ea typeface="DengXian" charset="-122"/>
                            <a:cs typeface="DengXian" charset="-122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4000" i="1">
                            <a:latin typeface="Cambria Math" charset="0"/>
                            <a:ea typeface="DengXian" charset="-122"/>
                            <a:cs typeface="DengXian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sz="3200" dirty="0" smtClean="0">
                    <a:latin typeface="DengXian" charset="-122"/>
                    <a:ea typeface="DengXian" charset="-122"/>
                    <a:cs typeface="DengXian" charset="-122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sz="3200" i="1">
                            <a:latin typeface="Cambria Math" charset="0"/>
                            <a:ea typeface="DengXian" charset="-122"/>
                            <a:cs typeface="DengXian" charset="-122"/>
                          </a:rPr>
                        </m:ctrlPr>
                      </m:fPr>
                      <m:num>
                        <m:r>
                          <a:rPr kumimoji="1" lang="en-US" altLang="zh-CN" sz="3200" i="1">
                            <a:latin typeface="Cambria Math" charset="0"/>
                            <a:ea typeface="DengXian" charset="-122"/>
                            <a:cs typeface="DengXian" charset="-122"/>
                          </a:rPr>
                          <m:t>[</m:t>
                        </m:r>
                        <m:sSub>
                          <m:sSubPr>
                            <m:ctrlPr>
                              <a:rPr kumimoji="1" lang="en-US" altLang="zh-CN" sz="3200" i="1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3200" i="1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3200" b="0" i="1" smtClean="0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  <m:t>2</m:t>
                            </m:r>
                            <m:r>
                              <a:rPr kumimoji="1" lang="en-US" altLang="zh-CN" sz="3200" i="1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  <m:t>,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sz="3200" i="1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3200" i="1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3200" i="1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sz="3200" i="1">
                            <a:latin typeface="Cambria Math" charset="0"/>
                            <a:ea typeface="DengXian" charset="-122"/>
                            <a:cs typeface="DengXian" charset="-122"/>
                          </a:rPr>
                          <m:t>]</m:t>
                        </m:r>
                      </m:num>
                      <m:den>
                        <m:r>
                          <a:rPr kumimoji="1" lang="en-US" altLang="zh-CN" sz="3200" i="1">
                            <a:latin typeface="Cambria Math" charset="0"/>
                            <a:ea typeface="DengXian" charset="-122"/>
                            <a:cs typeface="DengXian" charset="-122"/>
                          </a:rPr>
                          <m:t>[</m:t>
                        </m:r>
                        <m:sSub>
                          <m:sSubPr>
                            <m:ctrlPr>
                              <a:rPr kumimoji="1" lang="en-US" altLang="zh-CN" sz="3200" i="1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3200" i="1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3200" b="0" i="1" smtClean="0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3200" i="1">
                            <a:latin typeface="Cambria Math" charset="0"/>
                            <a:ea typeface="DengXian" charset="-122"/>
                            <a:cs typeface="DengXian" charset="-122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3200" i="1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3200" i="1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3200" b="0" i="1" smtClean="0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3200" i="1">
                            <a:latin typeface="Cambria Math" charset="0"/>
                            <a:ea typeface="DengXian" charset="-122"/>
                            <a:cs typeface="DengXian" charset="-122"/>
                          </a:rPr>
                          <m:t>]</m:t>
                        </m:r>
                      </m:den>
                    </m:f>
                    <m:sSub>
                      <m:sSubPr>
                        <m:ctrlPr>
                          <a:rPr kumimoji="1" lang="en-US" altLang="zh-CN" sz="4000" i="1">
                            <a:latin typeface="Cambria Math" charset="0"/>
                            <a:ea typeface="DengXian" charset="-122"/>
                            <a:cs typeface="DengXian" charset="-122"/>
                          </a:rPr>
                        </m:ctrlPr>
                      </m:sSubPr>
                      <m:e>
                        <m:r>
                          <a:rPr kumimoji="1" lang="en-US" altLang="zh-CN" sz="4000" i="1">
                            <a:latin typeface="Cambria Math" charset="0"/>
                            <a:ea typeface="DengXian" charset="-122"/>
                            <a:cs typeface="DengXian" charset="-122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4000" b="0" i="1" smtClean="0">
                            <a:latin typeface="Cambria Math" charset="0"/>
                            <a:ea typeface="DengXian" charset="-122"/>
                            <a:cs typeface="DengXian" charset="-122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sz="2000" dirty="0" smtClean="0">
                  <a:latin typeface="DengXian" charset="-122"/>
                  <a:ea typeface="DengXian" charset="-122"/>
                  <a:cs typeface="DengXian" charset="-122"/>
                </a:endParaRPr>
              </a:p>
              <a:p>
                <a:pPr lvl="1"/>
                <a:endParaRPr kumimoji="1" lang="en-US" altLang="zh-CN" sz="2600" dirty="0" smtClean="0">
                  <a:latin typeface="DengXian" charset="-122"/>
                  <a:ea typeface="DengXian" charset="-122"/>
                  <a:cs typeface="DengXian" charset="-122"/>
                </a:endParaRPr>
              </a:p>
              <a:p>
                <a:pPr lvl="1"/>
                <a:r>
                  <a:rPr kumimoji="1" lang="zh-CN" altLang="en-US" sz="2600" dirty="0" smtClean="0">
                    <a:latin typeface="DengXian" charset="-122"/>
                    <a:ea typeface="DengXian" charset="-122"/>
                    <a:cs typeface="DengXian" charset="-122"/>
                  </a:rPr>
                  <a:t>（</a:t>
                </a:r>
                <a:r>
                  <a:rPr kumimoji="1" lang="en-US" altLang="zh-CN" sz="2600" dirty="0" smtClean="0">
                    <a:latin typeface="DengXian" charset="-122"/>
                    <a:ea typeface="DengXian" charset="-122"/>
                    <a:cs typeface="DengXian" charset="-122"/>
                  </a:rPr>
                  <a:t>2</a:t>
                </a:r>
                <a:r>
                  <a:rPr kumimoji="1" lang="zh-CN" altLang="en-US" sz="2600" dirty="0" smtClean="0">
                    <a:latin typeface="DengXian" charset="-122"/>
                    <a:ea typeface="DengXian" charset="-122"/>
                    <a:cs typeface="DengXian" charset="-122"/>
                  </a:rPr>
                  <a:t>）</a:t>
                </a:r>
                <a:r>
                  <a:rPr kumimoji="1" lang="zh-CN" altLang="en-US" sz="2600" dirty="0" smtClean="0">
                    <a:latin typeface="DengXian" charset="-122"/>
                    <a:ea typeface="DengXian" charset="-122"/>
                    <a:cs typeface="DengXian" charset="-122"/>
                  </a:rPr>
                  <a:t>规范化（标准化）</a:t>
                </a:r>
                <a:endParaRPr kumimoji="1" lang="en-US" altLang="zh-CN" sz="2600" dirty="0" smtClean="0">
                  <a:latin typeface="DengXian" charset="-122"/>
                  <a:ea typeface="DengXian" charset="-122"/>
                  <a:cs typeface="DengXian" charset="-122"/>
                </a:endParaRPr>
              </a:p>
              <a:p>
                <a:pPr lvl="1"/>
                <a:r>
                  <a:rPr kumimoji="1" lang="zh-CN" altLang="en-US" sz="2600" dirty="0">
                    <a:latin typeface="DengXian" charset="-122"/>
                    <a:ea typeface="DengXian" charset="-122"/>
                    <a:cs typeface="DengXian" charset="-122"/>
                  </a:rPr>
                  <a:t> </a:t>
                </a:r>
                <a:r>
                  <a:rPr kumimoji="1" lang="zh-CN" altLang="en-US" sz="2600" dirty="0" smtClean="0">
                    <a:latin typeface="DengXian" charset="-122"/>
                    <a:ea typeface="DengXian" charset="-122"/>
                    <a:cs typeface="DengXian" charset="-122"/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charset="0"/>
                            <a:ea typeface="DengXian" charset="-122"/>
                            <a:cs typeface="DengXian" charset="-122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charset="0"/>
                            <a:ea typeface="DengXian" charset="-122"/>
                            <a:cs typeface="DengXian" charset="-122"/>
                          </a:rPr>
                          <m:t>𝑒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charset="0"/>
                            <a:ea typeface="DengXian" charset="-122"/>
                            <a:cs typeface="DengXian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sz="2600" dirty="0" smtClean="0">
                    <a:latin typeface="DengXian" charset="-122"/>
                    <a:ea typeface="DengXian" charset="-122"/>
                    <a:cs typeface="DengXian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sz="2000" i="1" dirty="0" smtClean="0">
                            <a:latin typeface="Cambria Math" charset="0"/>
                            <a:ea typeface="DengXian" charset="-122"/>
                            <a:cs typeface="DengXian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2400" i="1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400" i="1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2000" b="0" i="1" dirty="0" smtClean="0">
                            <a:latin typeface="Cambria Math" charset="0"/>
                            <a:ea typeface="DengXian" charset="-122"/>
                            <a:cs typeface="DengXian" charset="-122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dirty="0" smtClean="0">
                            <a:latin typeface="Cambria Math" charset="0"/>
                            <a:ea typeface="DengXian" charset="-122"/>
                            <a:cs typeface="DengXian" charset="-122"/>
                          </a:rPr>
                          <m:t>|</m:t>
                        </m:r>
                      </m:den>
                    </m:f>
                  </m:oMath>
                </a14:m>
                <a:r>
                  <a:rPr kumimoji="1" lang="zh-CN" altLang="en-US" sz="2600" dirty="0" smtClean="0">
                    <a:latin typeface="DengXian" charset="-122"/>
                    <a:ea typeface="DengXian" charset="-122"/>
                    <a:cs typeface="DengXian" charset="-122"/>
                  </a:rPr>
                  <a:t>  </a:t>
                </a:r>
                <a:r>
                  <a:rPr kumimoji="1" lang="en-US" altLang="zh-CN" sz="2600" dirty="0" smtClean="0">
                    <a:latin typeface="DengXian" charset="-122"/>
                    <a:ea typeface="DengXian" charset="-122"/>
                    <a:cs typeface="DengXian" charset="-122"/>
                  </a:rPr>
                  <a:t>,</a:t>
                </a:r>
                <a:r>
                  <a:rPr kumimoji="1" lang="en-US" altLang="zh-CN" sz="2400" dirty="0">
                    <a:ea typeface="DengXian" charset="-122"/>
                    <a:cs typeface="DengXian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  <a:ea typeface="DengXian" charset="-122"/>
                            <a:cs typeface="DengXian" charset="-122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  <a:ea typeface="DengXian" charset="-122"/>
                            <a:cs typeface="DengXian" charset="-122"/>
                          </a:rPr>
                          <m:t>𝑒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  <a:ea typeface="DengXian" charset="-122"/>
                            <a:cs typeface="DengXian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sz="3200" dirty="0">
                    <a:latin typeface="DengXian" charset="-122"/>
                    <a:ea typeface="DengXian" charset="-122"/>
                    <a:cs typeface="DengXian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sz="2400" i="1" dirty="0">
                            <a:latin typeface="Cambria Math" charset="0"/>
                            <a:ea typeface="DengXian" charset="-122"/>
                            <a:cs typeface="DengXian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2800" i="1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2400" i="1" dirty="0">
                            <a:latin typeface="Cambria Math" charset="0"/>
                            <a:ea typeface="DengXian" charset="-122"/>
                            <a:cs typeface="DengXian" charset="-122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CN" sz="2400" i="1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charset="0"/>
                                <a:ea typeface="DengXian" charset="-122"/>
                                <a:cs typeface="DengXian" charset="-122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2400" i="1" dirty="0">
                            <a:latin typeface="Cambria Math" charset="0"/>
                            <a:ea typeface="DengXian" charset="-122"/>
                            <a:cs typeface="DengXian" charset="-122"/>
                          </a:rPr>
                          <m:t>|</m:t>
                        </m:r>
                      </m:den>
                    </m:f>
                  </m:oMath>
                </a14:m>
                <a:endParaRPr kumimoji="1" lang="en-US" altLang="zh-CN" sz="2600" dirty="0" smtClean="0">
                  <a:latin typeface="DengXian" charset="-122"/>
                  <a:ea typeface="DengXian" charset="-122"/>
                  <a:cs typeface="DengXian" charset="-122"/>
                </a:endParaRPr>
              </a:p>
              <a:p>
                <a:endParaRPr kumimoji="1" lang="zh-CN" altLang="en-US" sz="2800" dirty="0">
                  <a:latin typeface="DengXian" charset="-122"/>
                  <a:ea typeface="DengXian" charset="-122"/>
                  <a:cs typeface="DengXian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301858"/>
                <a:ext cx="10058400" cy="4870342"/>
              </a:xfrm>
              <a:blipFill rotWithShape="0">
                <a:blip r:embed="rId2"/>
                <a:stretch>
                  <a:fillRect l="-848" t="-23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338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38256"/>
          </a:xfrm>
        </p:spPr>
        <p:txBody>
          <a:bodyPr>
            <a:noAutofit/>
          </a:bodyPr>
          <a:lstStyle/>
          <a:p>
            <a:r>
              <a:rPr kumimoji="1" lang="zh-CN" altLang="en-US" sz="4000" dirty="0" smtClean="0">
                <a:solidFill>
                  <a:srgbClr val="FF0000"/>
                </a:solidFill>
              </a:rPr>
              <a:t>正交矩阵，正交变换</a:t>
            </a:r>
            <a:endParaRPr kumimoji="1" lang="zh-CN" altLang="en-US" sz="4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301858"/>
                <a:ext cx="10058400" cy="4870342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zh-CN" altLang="en-US" sz="2400" dirty="0" smtClean="0">
                    <a:latin typeface="黑体" charset="-122"/>
                    <a:ea typeface="黑体" charset="-122"/>
                  </a:rPr>
                  <a:t>（</a:t>
                </a:r>
                <a:r>
                  <a:rPr lang="en-US" altLang="zh-CN" sz="2400" dirty="0" smtClean="0">
                    <a:latin typeface="黑体" charset="-122"/>
                    <a:ea typeface="黑体" charset="-122"/>
                  </a:rPr>
                  <a:t>1</a:t>
                </a:r>
                <a:r>
                  <a:rPr lang="zh-CN" altLang="en-US" sz="2400" dirty="0" smtClean="0">
                    <a:latin typeface="黑体" charset="-122"/>
                    <a:ea typeface="黑体" charset="-122"/>
                  </a:rPr>
                  <a:t>）若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charset="0"/>
                            <a:ea typeface="黑体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charset="0"/>
                            <a:ea typeface="黑体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charset="0"/>
                            <a:ea typeface="黑体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黑体" charset="-122"/>
                    <a:ea typeface="黑体" charset="-122"/>
                  </a:rPr>
                  <a:t>A=E,</a:t>
                </a:r>
                <a:r>
                  <a:rPr lang="zh-CN" altLang="en-US" sz="2400" dirty="0" smtClean="0">
                    <a:latin typeface="黑体" charset="-122"/>
                    <a:ea typeface="黑体" charset="-122"/>
                  </a:rPr>
                  <a:t>则称</a:t>
                </a:r>
                <a:r>
                  <a:rPr lang="en-US" altLang="zh-CN" sz="2400" dirty="0" smtClean="0">
                    <a:latin typeface="黑体" charset="-122"/>
                    <a:ea typeface="黑体" charset="-122"/>
                  </a:rPr>
                  <a:t>A</a:t>
                </a:r>
                <a:r>
                  <a:rPr lang="zh-CN" altLang="en-US" sz="2400" dirty="0" smtClean="0">
                    <a:latin typeface="黑体" charset="-122"/>
                    <a:ea typeface="黑体" charset="-122"/>
                  </a:rPr>
                  <a:t>为正交矩阵，（矩阵正交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⇋</m:t>
                    </m:r>
                  </m:oMath>
                </a14:m>
                <a:r>
                  <a:rPr lang="zh-CN" altLang="en-US" sz="2400" dirty="0" smtClean="0">
                    <a:latin typeface="黑体" charset="-122"/>
                    <a:ea typeface="黑体" charset="-122"/>
                  </a:rPr>
                  <a:t>列向量两两正交且是单位向量）</a:t>
                </a:r>
                <a:endParaRPr lang="en-US" altLang="zh-CN" sz="2400" dirty="0" smtClean="0">
                  <a:latin typeface="黑体" charset="-122"/>
                  <a:ea typeface="黑体" charset="-122"/>
                </a:endParaRPr>
              </a:p>
              <a:p>
                <a:pPr>
                  <a:buNone/>
                </a:pPr>
                <a:r>
                  <a:rPr lang="zh-CN" altLang="en-US" sz="2400" dirty="0" smtClean="0">
                    <a:latin typeface="黑体" charset="-122"/>
                    <a:ea typeface="黑体" charset="-122"/>
                  </a:rPr>
                  <a:t>（</a:t>
                </a:r>
                <a:r>
                  <a:rPr lang="en-US" altLang="zh-CN" sz="2400" dirty="0">
                    <a:latin typeface="黑体" charset="-122"/>
                    <a:ea typeface="黑体" charset="-122"/>
                  </a:rPr>
                  <a:t>2</a:t>
                </a:r>
                <a:r>
                  <a:rPr lang="zh-CN" altLang="en-US" sz="2400" dirty="0" smtClean="0">
                    <a:latin typeface="黑体" charset="-122"/>
                    <a:ea typeface="黑体" charset="-122"/>
                  </a:rPr>
                  <a:t>）若</a:t>
                </a:r>
                <a:r>
                  <a:rPr lang="en-US" altLang="zh-CN" sz="2400" dirty="0" smtClean="0">
                    <a:latin typeface="黑体" charset="-122"/>
                    <a:ea typeface="黑体" charset="-122"/>
                  </a:rPr>
                  <a:t>P</a:t>
                </a:r>
                <a:r>
                  <a:rPr lang="zh-CN" altLang="en-US" sz="2400" dirty="0" smtClean="0">
                    <a:latin typeface="黑体" charset="-122"/>
                    <a:ea typeface="黑体" charset="-122"/>
                  </a:rPr>
                  <a:t>为</a:t>
                </a:r>
                <a:r>
                  <a:rPr lang="zh-CN" altLang="en-US" sz="2400" dirty="0">
                    <a:latin typeface="黑体" charset="-122"/>
                    <a:ea typeface="黑体" charset="-122"/>
                  </a:rPr>
                  <a:t>正交阵，则线性变换  </a:t>
                </a:r>
                <a:r>
                  <a:rPr lang="en-US" altLang="zh-CN" sz="2400" dirty="0" smtClean="0">
                    <a:latin typeface="黑体" charset="-122"/>
                    <a:ea typeface="黑体" charset="-122"/>
                  </a:rPr>
                  <a:t>y=</a:t>
                </a:r>
                <a:r>
                  <a:rPr lang="zh-CN" altLang="en-US" sz="2400" dirty="0" smtClean="0">
                    <a:latin typeface="黑体" charset="-122"/>
                    <a:ea typeface="黑体" charset="-122"/>
                  </a:rPr>
                  <a:t>  </a:t>
                </a:r>
                <a:r>
                  <a:rPr lang="en-US" altLang="zh-CN" sz="2400" dirty="0" err="1" smtClean="0">
                    <a:latin typeface="黑体" charset="-122"/>
                    <a:ea typeface="黑体" charset="-122"/>
                  </a:rPr>
                  <a:t>Px</a:t>
                </a:r>
                <a:r>
                  <a:rPr lang="zh-CN" altLang="en-US" sz="2400" dirty="0" smtClean="0">
                    <a:latin typeface="黑体" charset="-122"/>
                    <a:ea typeface="黑体" charset="-122"/>
                  </a:rPr>
                  <a:t> 称为正交</a:t>
                </a:r>
                <a:r>
                  <a:rPr lang="zh-CN" altLang="en-US" sz="2400" dirty="0">
                    <a:latin typeface="黑体" charset="-122"/>
                    <a:ea typeface="黑体" charset="-122"/>
                  </a:rPr>
                  <a:t>变换．</a:t>
                </a:r>
              </a:p>
              <a:p>
                <a:r>
                  <a:rPr lang="zh-CN" altLang="en-US" sz="2400" dirty="0">
                    <a:solidFill>
                      <a:srgbClr val="FF0000"/>
                    </a:solidFill>
                    <a:latin typeface="黑体" charset="-122"/>
                    <a:ea typeface="黑体" charset="-122"/>
                  </a:rPr>
                  <a:t>正交变换保持向量的长度不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charset="-122"/>
                    <a:ea typeface="黑体" charset="-122"/>
                  </a:rPr>
                  <a:t>变</a:t>
                </a:r>
                <a:endParaRPr lang="en-US" altLang="zh-CN" sz="2400" dirty="0" smtClean="0">
                  <a:solidFill>
                    <a:srgbClr val="FF0000"/>
                  </a:solidFill>
                  <a:latin typeface="黑体" charset="-122"/>
                  <a:ea typeface="黑体" charset="-122"/>
                </a:endParaRPr>
              </a:p>
              <a:p>
                <a:r>
                  <a:rPr kumimoji="1" lang="zh-CN" altLang="en-US" sz="2400" dirty="0" smtClean="0">
                    <a:latin typeface="黑体" charset="-122"/>
                    <a:ea typeface="黑体" charset="-122"/>
                  </a:rPr>
                  <a:t>（</a:t>
                </a:r>
                <a:r>
                  <a:rPr kumimoji="1" lang="en-US" altLang="zh-CN" sz="2400" dirty="0" smtClean="0">
                    <a:latin typeface="黑体" charset="-122"/>
                    <a:ea typeface="黑体" charset="-122"/>
                  </a:rPr>
                  <a:t>3</a:t>
                </a:r>
                <a:r>
                  <a:rPr kumimoji="1" lang="zh-CN" altLang="en-US" sz="2400" dirty="0" smtClean="0">
                    <a:latin typeface="黑体" charset="-122"/>
                    <a:ea typeface="黑体" charset="-122"/>
                  </a:rPr>
                  <a:t>）</a:t>
                </a:r>
                <a:endParaRPr kumimoji="1"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301858"/>
                <a:ext cx="10058400" cy="4870342"/>
              </a:xfrm>
              <a:blipFill rotWithShape="0">
                <a:blip r:embed="rId2"/>
                <a:stretch>
                  <a:fillRect l="-970" t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86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38256"/>
          </a:xfrm>
        </p:spPr>
        <p:txBody>
          <a:bodyPr>
            <a:noAutofit/>
          </a:bodyPr>
          <a:lstStyle/>
          <a:p>
            <a:r>
              <a:rPr kumimoji="1" lang="zh-CN" altLang="en-US" sz="4000" dirty="0" smtClean="0">
                <a:solidFill>
                  <a:srgbClr val="FF0000"/>
                </a:solidFill>
              </a:rPr>
              <a:t>特征值，特征向量</a:t>
            </a:r>
            <a:endParaRPr kumimoji="1" lang="zh-CN" altLang="en-US" sz="4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301858"/>
                <a:ext cx="10058400" cy="4870342"/>
              </a:xfrm>
            </p:spPr>
            <p:txBody>
              <a:bodyPr>
                <a:normAutofit fontScale="92500"/>
              </a:bodyPr>
              <a:lstStyle/>
              <a:p>
                <a:r>
                  <a:rPr kumimoji="1" lang="en-US" altLang="zh-CN" sz="2800" b="0" dirty="0" smtClean="0"/>
                  <a:t>A</a:t>
                </a:r>
                <a:r>
                  <a:rPr kumimoji="1" lang="zh-CN" altLang="en-US" sz="2800" b="0" dirty="0" smtClean="0"/>
                  <a:t>为</a:t>
                </a:r>
                <a14:m>
                  <m:oMath xmlns:m="http://schemas.openxmlformats.org/officeDocument/2006/math">
                    <m:r>
                      <a:rPr kumimoji="1" lang="zh-CN" altLang="en-US" sz="2800" i="1" smtClean="0">
                        <a:latin typeface="Cambria Math" charset="0"/>
                      </a:rPr>
                      <m:t>方阵</m:t>
                    </m:r>
                    <m:r>
                      <a:rPr kumimoji="1" lang="zh-CN" altLang="en-US" sz="2800" b="0" i="1" smtClean="0">
                        <a:latin typeface="Cambria Math" charset="0"/>
                      </a:rPr>
                      <m:t>，</m:t>
                    </m:r>
                    <m:r>
                      <a:rPr kumimoji="1" lang="en-US" altLang="zh-CN" sz="2800" b="0" i="1" smtClean="0">
                        <a:latin typeface="Cambria Math" charset="0"/>
                      </a:rPr>
                      <m:t>𝐴𝑥</m:t>
                    </m:r>
                  </m:oMath>
                </a14:m>
                <a:r>
                  <a:rPr kumimoji="1" lang="en-US" altLang="zh-CN" sz="2800" dirty="0" smtClean="0"/>
                  <a:t>=</a:t>
                </a:r>
                <a14:m>
                  <m:oMath xmlns:m="http://schemas.openxmlformats.org/officeDocument/2006/math">
                    <m:r>
                      <a:rPr kumimoji="1" lang="en-US" altLang="zh-CN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kumimoji="1"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</m:oMath>
                </a14:m>
                <a:r>
                  <a:rPr kumimoji="1" lang="zh-CN" altLang="en-US" sz="2800" dirty="0" smtClean="0"/>
                  <a:t>   即</a:t>
                </a:r>
                <a:r>
                  <a:rPr kumimoji="1" lang="en-US" altLang="zh-CN" sz="2800" dirty="0" smtClean="0"/>
                  <a:t>(A-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kumimoji="1" lang="en-US" altLang="zh-CN" sz="2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r>
                      <a:rPr kumimoji="1" lang="en-US" altLang="zh-CN" sz="2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kumimoji="1" lang="en-US" altLang="zh-CN" sz="2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zh-CN" sz="2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</m:t>
                    </m:r>
                  </m:oMath>
                </a14:m>
                <a:r>
                  <a:rPr kumimoji="1" lang="zh-CN" altLang="en-US" sz="2800" dirty="0" smtClean="0"/>
                  <a:t> </a:t>
                </a:r>
                <a:endParaRPr kumimoji="1" lang="en-US" altLang="zh-CN" sz="2800" dirty="0" smtClean="0"/>
              </a:p>
              <a:p>
                <a:r>
                  <a:rPr kumimoji="1" lang="en-US" altLang="zh-CN" sz="2800" dirty="0" smtClean="0"/>
                  <a:t>|</a:t>
                </a:r>
                <a:r>
                  <a:rPr kumimoji="1" lang="en-US" altLang="zh-CN" sz="2800" dirty="0" smtClean="0"/>
                  <a:t>A-</a:t>
                </a:r>
                <a14:m>
                  <m:oMath xmlns:m="http://schemas.openxmlformats.org/officeDocument/2006/math">
                    <m:r>
                      <a:rPr kumimoji="1" lang="en-US" altLang="zh-CN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kumimoji="1" lang="en-US" altLang="zh-CN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</m:oMath>
                </a14:m>
                <a:r>
                  <a:rPr kumimoji="1" lang="en-US" altLang="zh-CN" sz="2800" dirty="0" smtClean="0"/>
                  <a:t>|=0,</a:t>
                </a:r>
                <a:r>
                  <a:rPr kumimoji="1" lang="zh-CN" altLang="en-US" sz="2800" dirty="0" smtClean="0"/>
                  <a:t>得出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28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sz="2800" dirty="0" smtClean="0"/>
                  <a:t>，</a:t>
                </a:r>
                <a:r>
                  <a:rPr kumimoji="1" lang="mr-IN" altLang="zh-CN" sz="2800" dirty="0" smtClean="0"/>
                  <a:t>…</a:t>
                </a:r>
                <a:r>
                  <a:rPr kumimoji="1" lang="zh-CN" altLang="en-US" sz="28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zh-CN" sz="2800" dirty="0" smtClean="0"/>
                  <a:t>------</a:t>
                </a:r>
                <a:r>
                  <a:rPr kumimoji="1" lang="zh-CN" altLang="en-US" sz="2800" dirty="0" smtClean="0"/>
                  <a:t>特征值</a:t>
                </a:r>
                <a:r>
                  <a:rPr kumimoji="1" lang="en-US" altLang="zh-CN" sz="2800" dirty="0" smtClean="0"/>
                  <a:t>(</a:t>
                </a:r>
                <a:r>
                  <a:rPr kumimoji="1" lang="zh-CN" altLang="en-US" sz="2800" dirty="0" smtClean="0"/>
                  <a:t>可能有重根</a:t>
                </a:r>
                <a:r>
                  <a:rPr kumimoji="1" lang="en-US" altLang="zh-CN" sz="2800" dirty="0" smtClean="0"/>
                  <a:t>)</a:t>
                </a:r>
              </a:p>
              <a:p>
                <a:r>
                  <a:rPr kumimoji="1" lang="zh-CN" altLang="en-US" sz="2800" dirty="0" smtClean="0"/>
                  <a:t>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sz="2800" dirty="0" smtClean="0"/>
                  <a:t>,</a:t>
                </a:r>
                <a:r>
                  <a:rPr kumimoji="1"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sz="2800" dirty="0" smtClean="0"/>
                  <a:t>,</a:t>
                </a:r>
                <a:r>
                  <a:rPr kumimoji="1" lang="mr-IN" altLang="zh-CN" sz="2800" dirty="0" smtClean="0"/>
                  <a:t>…</a:t>
                </a:r>
                <a:r>
                  <a:rPr kumimoji="1"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zh-CN" altLang="en-US" sz="2800" dirty="0" smtClean="0"/>
                  <a:t>  </a:t>
                </a:r>
                <a:r>
                  <a:rPr kumimoji="1" lang="en-US" altLang="zh-CN" sz="2800" dirty="0" smtClean="0"/>
                  <a:t>-----</a:t>
                </a:r>
                <a:r>
                  <a:rPr kumimoji="1" lang="zh-CN" altLang="en-US" sz="2800" dirty="0" smtClean="0"/>
                  <a:t>   特征向量</a:t>
                </a:r>
                <a:endParaRPr kumimoji="1" lang="en-US" altLang="zh-CN" sz="2800" dirty="0" smtClean="0"/>
              </a:p>
              <a:p>
                <a:r>
                  <a:rPr kumimoji="1" lang="zh-CN" altLang="en-US" sz="2800" dirty="0" smtClean="0"/>
                  <a:t>性质</a:t>
                </a:r>
                <a:r>
                  <a:rPr kumimoji="1" lang="zh-CN" altLang="en-US" sz="2800" dirty="0" smtClean="0">
                    <a:sym typeface="Wingdings"/>
                  </a:rPr>
                  <a:t>：（</a:t>
                </a:r>
                <a:r>
                  <a:rPr kumimoji="1" lang="en-US" altLang="zh-CN" sz="2800" dirty="0" smtClean="0">
                    <a:sym typeface="Wingdings"/>
                  </a:rPr>
                  <a:t>1</a:t>
                </a:r>
                <a:r>
                  <a:rPr kumimoji="1" lang="zh-CN" altLang="en-US" sz="2800" dirty="0" smtClean="0">
                    <a:sym typeface="Wingdings"/>
                  </a:rPr>
                  <a:t>）</a:t>
                </a:r>
                <a:r>
                  <a:rPr kumimoji="1" lang="zh-CN" altLang="en-US" sz="2800" dirty="0" smtClean="0"/>
                  <a:t>不同特征值对应的特征向量正交</a:t>
                </a:r>
                <a:endParaRPr kumimoji="1" lang="en-US" altLang="zh-CN" sz="2800" dirty="0" smtClean="0"/>
              </a:p>
              <a:p>
                <a:r>
                  <a:rPr kumimoji="1" lang="zh-CN" altLang="en-US" sz="2800" dirty="0" smtClean="0"/>
                  <a:t>       （</a:t>
                </a:r>
                <a:r>
                  <a:rPr kumimoji="1" lang="en-US" altLang="zh-CN" sz="2800" dirty="0" smtClean="0"/>
                  <a:t>2</a:t>
                </a:r>
                <a:r>
                  <a:rPr kumimoji="1" lang="zh-CN" altLang="en-US" sz="2800" dirty="0" smtClean="0"/>
                  <a:t>）</a:t>
                </a:r>
                <a:r>
                  <a:rPr kumimoji="1" lang="en-US" altLang="zh-CN" sz="2800" dirty="0" smtClean="0"/>
                  <a:t>1</a:t>
                </a:r>
                <a:r>
                  <a:rPr kumimoji="1" lang="zh-CN" altLang="en-US" sz="2800" dirty="0" smtClean="0"/>
                  <a:t>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2800" dirty="0" smtClean="0"/>
                  <a:t>对应（至少）</a:t>
                </a:r>
                <a:r>
                  <a:rPr kumimoji="1" lang="en-US" altLang="zh-CN" sz="2800" dirty="0" smtClean="0"/>
                  <a:t>1</a:t>
                </a:r>
                <a:r>
                  <a:rPr kumimoji="1" lang="zh-CN" altLang="en-US" sz="2800" dirty="0" smtClean="0"/>
                  <a:t>个特征向量（重根可能对应多个）</a:t>
                </a:r>
                <a:endParaRPr kumimoji="1" lang="en-US" altLang="zh-CN" sz="2800" dirty="0" smtClean="0"/>
              </a:p>
              <a:p>
                <a:r>
                  <a:rPr kumimoji="1" lang="zh-CN" altLang="en-US" sz="2800" dirty="0"/>
                  <a:t> </a:t>
                </a:r>
                <a:r>
                  <a:rPr kumimoji="1" lang="zh-CN" altLang="en-US" sz="2800" dirty="0" smtClean="0"/>
                  <a:t>             （</a:t>
                </a:r>
                <a:r>
                  <a:rPr kumimoji="1" lang="en-US" altLang="zh-CN" sz="2800" dirty="0" smtClean="0"/>
                  <a:t>3</a:t>
                </a:r>
                <a:r>
                  <a:rPr kumimoji="1" lang="zh-CN" altLang="en-US" sz="2800" dirty="0" smtClean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800" b="0" i="0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</m:oMath>
                </a14:m>
                <a:r>
                  <a:rPr kumimoji="1" lang="mr-IN" altLang="zh-CN" sz="2800" dirty="0" smtClean="0"/>
                  <a:t>…</a:t>
                </a:r>
                <a:r>
                  <a:rPr kumimoji="1" lang="en-US" altLang="zh-CN" sz="28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zh-CN" sz="28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b="0" i="1" dirty="0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b="0" i="1" dirty="0" smtClean="0">
                            <a:latin typeface="Cambria Math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kumimoji="1" lang="en-US" altLang="zh-CN" sz="28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 dirty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b="0" i="1" dirty="0" smtClean="0">
                            <a:latin typeface="Cambria Math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kumimoji="1" lang="en-US" altLang="zh-CN" sz="2800" dirty="0" smtClean="0"/>
                  <a:t>+</a:t>
                </a:r>
                <a:r>
                  <a:rPr kumimoji="1" lang="mr-IN" altLang="zh-CN" sz="2800" dirty="0" smtClean="0"/>
                  <a:t>…</a:t>
                </a:r>
                <a:r>
                  <a:rPr kumimoji="1" lang="en-US" altLang="zh-CN" sz="28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 dirty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b="0" i="1" dirty="0" smtClean="0">
                            <a:latin typeface="Cambria Math" charset="0"/>
                          </a:rPr>
                          <m:t>𝑛𝑛</m:t>
                        </m:r>
                      </m:sub>
                    </m:sSub>
                  </m:oMath>
                </a14:m>
                <a:endParaRPr kumimoji="1" lang="en-US" altLang="zh-CN" sz="2800" dirty="0" smtClean="0"/>
              </a:p>
              <a:p>
                <a:r>
                  <a:rPr kumimoji="1" lang="zh-CN" altLang="en-US" sz="2800" dirty="0" smtClean="0"/>
                  <a:t>                 </a:t>
                </a:r>
                <a:r>
                  <a:rPr kumimoji="1" lang="en-US" altLang="zh-CN" sz="2800" dirty="0" smtClean="0"/>
                  <a:t>(4)</a:t>
                </a:r>
                <a:r>
                  <a:rPr kumimoji="1"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mr-IN" altLang="zh-CN" sz="2800" dirty="0" smtClean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zh-CN" sz="2800" dirty="0" smtClean="0"/>
                  <a:t>=|A|</a:t>
                </a:r>
              </a:p>
              <a:p>
                <a:endParaRPr kumimoji="1" lang="en-US" altLang="zh-CN" sz="2800" dirty="0" smtClean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301858"/>
                <a:ext cx="10058400" cy="4870342"/>
              </a:xfrm>
              <a:blipFill rotWithShape="0">
                <a:blip r:embed="rId2"/>
                <a:stretch>
                  <a:fillRect l="-667" t="-22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038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38256"/>
          </a:xfrm>
        </p:spPr>
        <p:txBody>
          <a:bodyPr>
            <a:noAutofit/>
          </a:bodyPr>
          <a:lstStyle/>
          <a:p>
            <a:r>
              <a:rPr kumimoji="1" lang="zh-CN" altLang="en-US" sz="4000" dirty="0" smtClean="0">
                <a:solidFill>
                  <a:srgbClr val="FF0000"/>
                </a:solidFill>
              </a:rPr>
              <a:t>相似矩阵</a:t>
            </a:r>
            <a:endParaRPr kumimoji="1" lang="zh-CN" altLang="en-US" sz="4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301858"/>
                <a:ext cx="10058400" cy="4870342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zh-CN" altLang="en-US" sz="2800" dirty="0" smtClean="0"/>
                  <a:t>若存在可逆矩阵</a:t>
                </a:r>
                <a:r>
                  <a:rPr kumimoji="1" lang="en-US" altLang="zh-CN" sz="2800" dirty="0" smtClean="0"/>
                  <a:t>P,</a:t>
                </a:r>
                <a:r>
                  <a:rPr kumimoji="1" lang="zh-CN" altLang="en-US" sz="2800" dirty="0" smtClean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8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𝑃</m:t>
                        </m:r>
                      </m:e>
                      <m:sup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kumimoji="1" lang="en-US" altLang="zh-CN" sz="2800" b="0" i="1" smtClean="0">
                        <a:latin typeface="Cambria Math" charset="0"/>
                      </a:rPr>
                      <m:t>𝐴𝑃</m:t>
                    </m:r>
                    <m:r>
                      <a:rPr kumimoji="1" lang="en-US" altLang="zh-CN" sz="28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CN" sz="2800" b="0" i="1" smtClean="0">
                        <a:latin typeface="Cambria Math" charset="0"/>
                      </a:rPr>
                      <m:t>𝐵</m:t>
                    </m:r>
                    <m:r>
                      <a:rPr kumimoji="1" lang="en-US" altLang="zh-CN" sz="2800" b="0" i="1" smtClean="0">
                        <a:latin typeface="Cambria Math" charset="0"/>
                      </a:rPr>
                      <m:t>,则</m:t>
                    </m:r>
                    <m:r>
                      <a:rPr kumimoji="1" lang="en-US" altLang="zh-CN" sz="2800" b="0" i="1" smtClean="0">
                        <a:latin typeface="Cambria Math" charset="0"/>
                      </a:rPr>
                      <m:t>𝐴</m:t>
                    </m:r>
                    <m:r>
                      <a:rPr kumimoji="1" lang="zh-CN" altLang="en-US" sz="2800" b="0" i="1" smtClean="0">
                        <a:latin typeface="Cambria Math" charset="0"/>
                      </a:rPr>
                      <m:t>与</m:t>
                    </m:r>
                    <m:r>
                      <a:rPr kumimoji="1" lang="en-US" altLang="zh-CN" sz="2800" b="0" i="1" smtClean="0">
                        <a:latin typeface="Cambria Math" charset="0"/>
                      </a:rPr>
                      <m:t>𝐵</m:t>
                    </m:r>
                    <m:r>
                      <a:rPr kumimoji="1" lang="zh-CN" altLang="en-US" sz="2800" i="1" smtClean="0">
                        <a:latin typeface="Cambria Math" charset="0"/>
                      </a:rPr>
                      <m:t>相似</m:t>
                    </m:r>
                    <m:r>
                      <a:rPr kumimoji="1" lang="en-US" altLang="zh-CN" sz="2800" b="0" i="0" smtClean="0">
                        <a:latin typeface="Cambria Math" charset="0"/>
                      </a:rPr>
                      <m:t>.</m:t>
                    </m:r>
                  </m:oMath>
                </a14:m>
                <a:endParaRPr kumimoji="1" lang="en-US" altLang="zh-CN" sz="2800" b="0" dirty="0" smtClean="0"/>
              </a:p>
              <a:p>
                <a:r>
                  <a:rPr kumimoji="1" lang="zh-CN" altLang="en-US" sz="2800" dirty="0" smtClean="0"/>
                  <a:t>若</a:t>
                </a:r>
                <a:r>
                  <a:rPr kumimoji="1" lang="en-US" altLang="zh-CN" sz="2800" dirty="0"/>
                  <a:t>A</a:t>
                </a:r>
                <a14:m>
                  <m:oMath xmlns:m="http://schemas.openxmlformats.org/officeDocument/2006/math">
                    <m:r>
                      <a:rPr kumimoji="1" lang="en-US" altLang="zh-CN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m:rPr>
                        <m:sty m:val="p"/>
                      </m:rPr>
                      <a:rPr kumimoji="1" lang="el-GR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Λ</m:t>
                    </m:r>
                  </m:oMath>
                </a14:m>
                <a:r>
                  <a:rPr kumimoji="1" lang="zh-CN" altLang="en-US" sz="2800" dirty="0" smtClean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28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sz="2800" dirty="0"/>
                  <a:t>，</a:t>
                </a:r>
                <a:r>
                  <a:rPr kumimoji="1" lang="mr-IN" altLang="zh-CN" sz="2800" dirty="0"/>
                  <a:t>…</a:t>
                </a:r>
                <a:r>
                  <a:rPr kumimoji="1" lang="zh-CN" altLang="en-US" sz="28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zh-CN" altLang="en-US" sz="2800" dirty="0" smtClean="0"/>
                  <a:t>是</a:t>
                </a:r>
                <a:r>
                  <a:rPr kumimoji="1" lang="en-US" altLang="zh-CN" sz="2800" dirty="0" smtClean="0"/>
                  <a:t>A</a:t>
                </a:r>
                <a:r>
                  <a:rPr kumimoji="1" lang="zh-CN" altLang="en-US" sz="2800" dirty="0" smtClean="0"/>
                  <a:t>的特征值，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sz="2800" dirty="0"/>
                  <a:t>,</a:t>
                </a:r>
                <a:r>
                  <a:rPr kumimoji="1" lang="mr-IN" altLang="zh-CN" sz="2800" dirty="0"/>
                  <a:t>…</a:t>
                </a:r>
                <a:r>
                  <a:rPr kumimoji="1"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zh-CN" altLang="en-US" sz="2800" dirty="0" smtClean="0">
                    <a:ea typeface="Cambria Math" charset="0"/>
                    <a:cs typeface="Cambria Math" charset="0"/>
                  </a:rPr>
                  <a:t>是对应的特征向量</a:t>
                </a:r>
                <a:r>
                  <a:rPr kumimoji="1" lang="el-GR" altLang="zh-CN" sz="2800" dirty="0" smtClean="0">
                    <a:ea typeface="Cambria Math" charset="0"/>
                    <a:cs typeface="Cambria Math" charset="0"/>
                  </a:rPr>
                  <a:t> </a:t>
                </a:r>
                <a:endParaRPr kumimoji="1" lang="en-US" altLang="zh-CN" sz="28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𝑃</m:t>
                        </m:r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=(</m:t>
                        </m:r>
                        <m:r>
                          <a:rPr kumimoji="1" lang="en-US" altLang="zh-CN" sz="2800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sz="2800" dirty="0"/>
                  <a:t>,</a:t>
                </a:r>
                <a:r>
                  <a:rPr kumimoji="1"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sz="2800" dirty="0"/>
                  <a:t>,</a:t>
                </a:r>
                <a:r>
                  <a:rPr kumimoji="1" lang="mr-IN" altLang="zh-CN" sz="2800" dirty="0"/>
                  <a:t>…</a:t>
                </a:r>
                <a:r>
                  <a:rPr kumimoji="1"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zh-CN" sz="2800" dirty="0" smtClean="0"/>
                  <a:t>),</a:t>
                </a:r>
                <a:r>
                  <a:rPr kumimoji="1" lang="el-GR" altLang="zh-CN" sz="28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Λ</m:t>
                    </m:r>
                  </m:oMath>
                </a14:m>
                <a:r>
                  <a:rPr kumimoji="1" lang="en-US" altLang="zh-CN" sz="28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uk-UA" altLang="zh-CN" sz="2800" i="1" dirty="0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uk-UA" altLang="zh-CN" sz="2800" i="1" dirty="0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2800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i="1" dirty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sz="2800" b="0" i="1" dirty="0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uk-UA" altLang="zh-CN" sz="2800" i="1" dirty="0" smtClean="0">
                                  <a:latin typeface="Cambria Math" charset="0"/>
                                </a:rPr>
                                <m:t>⋯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kumimoji="1" lang="uk-UA" altLang="zh-CN" sz="2800" i="1" dirty="0" smtClean="0">
                                  <a:latin typeface="Cambria Math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kumimoji="1" lang="uk-UA" altLang="zh-CN" sz="2800" i="1" dirty="0" smtClean="0">
                                  <a:latin typeface="Cambria Math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1" lang="uk-UA" altLang="zh-CN" sz="2800" i="1" dirty="0" smtClean="0">
                                  <a:latin typeface="Cambria Math" charset="0"/>
                                </a:rPr>
                                <m:t>⋮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kumimoji="1" lang="uk-UA" altLang="zh-CN" sz="2800" i="1" dirty="0" smtClean="0">
                                  <a:latin typeface="Cambria Math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800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i="1" dirty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sz="2800" b="0" i="1" dirty="0" smtClean="0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1" lang="en-US" altLang="zh-CN" sz="2800" dirty="0" smtClean="0"/>
              </a:p>
              <a:p>
                <a:r>
                  <a:rPr kumimoji="1" lang="en-US" altLang="zh-CN" sz="2800" dirty="0" smtClean="0"/>
                  <a:t>AP=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𝐴</m:t>
                        </m:r>
                        <m:r>
                          <a:rPr kumimoji="1" lang="en-US" altLang="zh-CN" sz="2800" i="1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sz="2800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sz="2800" dirty="0"/>
                  <a:t>,</a:t>
                </a:r>
                <a:r>
                  <a:rPr kumimoji="1" lang="mr-IN" altLang="zh-CN" sz="2800" dirty="0"/>
                  <a:t>…</a:t>
                </a:r>
                <a:r>
                  <a:rPr kumimoji="1"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zh-CN" sz="2800" dirty="0" smtClean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sz="2800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sz="2800" dirty="0"/>
                  <a:t>,</a:t>
                </a:r>
                <a:r>
                  <a:rPr kumimoji="1" lang="mr-IN" altLang="zh-CN" sz="2800" dirty="0"/>
                  <a:t>…</a:t>
                </a:r>
                <a:r>
                  <a:rPr kumimoji="1"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zh-CN" sz="2800" dirty="0"/>
                  <a:t>)</a:t>
                </a:r>
                <a:r>
                  <a:rPr kumimoji="1" lang="uk-UA" altLang="zh-CN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uk-UA" altLang="zh-CN" sz="2800" i="1" dirty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uk-UA" altLang="zh-CN" sz="2800" i="1" dirty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2800" i="1" dirty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sz="2800" i="1" dirty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uk-UA" altLang="zh-CN" sz="2800" i="1" dirty="0">
                                  <a:latin typeface="Cambria Math" charset="0"/>
                                </a:rPr>
                                <m:t>⋯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kumimoji="1" lang="uk-UA" altLang="zh-CN" sz="2800" i="1" dirty="0">
                                  <a:latin typeface="Cambria Math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kumimoji="1" lang="uk-UA" altLang="zh-CN" sz="2800" i="1" dirty="0">
                                  <a:latin typeface="Cambria Math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1" lang="uk-UA" altLang="zh-CN" sz="2800" i="1" dirty="0">
                                  <a:latin typeface="Cambria Math" charset="0"/>
                                </a:rPr>
                                <m:t>⋮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kumimoji="1" lang="uk-UA" altLang="zh-CN" sz="2800" i="1" dirty="0">
                                  <a:latin typeface="Cambria Math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800" i="1" dirty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sz="2800" i="1" dirty="0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CN" sz="2800" dirty="0"/>
                  <a:t>=</a:t>
                </a:r>
                <a:r>
                  <a:rPr kumimoji="1" lang="el-GR" altLang="zh-CN" sz="2800" dirty="0">
                    <a:ea typeface="Cambria Math" charset="0"/>
                    <a:cs typeface="Cambria Math" charset="0"/>
                  </a:rPr>
                  <a:t> </a:t>
                </a:r>
                <a:r>
                  <a:rPr kumimoji="1" lang="el-GR" altLang="zh-CN" sz="2800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kumimoji="1" lang="en-US" altLang="zh-CN" sz="2800" dirty="0" smtClean="0"/>
                  <a:t>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Λ</m:t>
                    </m:r>
                  </m:oMath>
                </a14:m>
                <a:endParaRPr kumimoji="1" lang="en-US" altLang="zh-CN" sz="28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latin typeface="Cambria Math" charset="0"/>
                          </a:rPr>
                          <m:t>𝑃</m:t>
                        </m:r>
                      </m:e>
                      <m:sup>
                        <m:r>
                          <a:rPr kumimoji="1" lang="en-US" altLang="zh-CN" sz="2400" i="1" smtClean="0">
                            <a:latin typeface="Cambria Math" charset="0"/>
                          </a:rPr>
                          <m:t>−</m:t>
                        </m:r>
                        <m:r>
                          <a:rPr kumimoji="1" lang="en-US" altLang="zh-CN" sz="2400" i="1">
                            <a:latin typeface="Cambria Math" charset="0"/>
                          </a:rPr>
                          <m:t>1</m:t>
                        </m:r>
                      </m:sup>
                    </m:sSup>
                    <m:r>
                      <a:rPr kumimoji="1" lang="en-US" altLang="zh-CN" sz="2400" i="1">
                        <a:latin typeface="Cambria Math" charset="0"/>
                      </a:rPr>
                      <m:t>𝐴𝑃</m:t>
                    </m:r>
                    <m:r>
                      <a:rPr kumimoji="1" lang="en-US" altLang="zh-CN" sz="2400" i="1">
                        <a:latin typeface="Cambria Math" charset="0"/>
                      </a:rPr>
                      <m:t>=</m:t>
                    </m:r>
                  </m:oMath>
                </a14:m>
                <a:r>
                  <a:rPr kumimoji="1" lang="el-GR" altLang="zh-CN" sz="24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Λ</m:t>
                    </m:r>
                  </m:oMath>
                </a14:m>
                <a:r>
                  <a:rPr kumimoji="1" lang="zh-CN" altLang="en-US" sz="2400" dirty="0" smtClean="0"/>
                  <a:t>，对角化过程</a:t>
                </a:r>
                <a:endParaRPr kumimoji="1" lang="en-US" altLang="zh-CN" sz="2400" dirty="0" smtClean="0"/>
              </a:p>
              <a:p>
                <a:r>
                  <a:rPr kumimoji="1" lang="en-US" altLang="zh-CN" sz="2400" dirty="0" smtClean="0"/>
                  <a:t>A</a:t>
                </a:r>
                <a:r>
                  <a:rPr kumimoji="1" lang="zh-CN" altLang="en-US" sz="2400" dirty="0" smtClean="0"/>
                  <a:t>是</a:t>
                </a:r>
                <a:r>
                  <a:rPr kumimoji="1" lang="en-US" altLang="zh-CN" sz="2400" dirty="0" smtClean="0"/>
                  <a:t>n</a:t>
                </a:r>
                <a:r>
                  <a:rPr kumimoji="1" lang="zh-CN" altLang="en-US" sz="2400" dirty="0" smtClean="0"/>
                  <a:t>阶方阵，则</a:t>
                </a:r>
                <a:r>
                  <a:rPr kumimoji="1" lang="en-US" altLang="zh-CN" sz="2400" dirty="0" smtClean="0">
                    <a:solidFill>
                      <a:srgbClr val="FF0000"/>
                    </a:solidFill>
                  </a:rPr>
                  <a:t>A</a:t>
                </a:r>
                <a:r>
                  <a:rPr kumimoji="1" lang="zh-CN" altLang="en-US" sz="2400" dirty="0" smtClean="0">
                    <a:solidFill>
                      <a:srgbClr val="FF0000"/>
                    </a:solidFill>
                  </a:rPr>
                  <a:t>能对角化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⇋</m:t>
                    </m:r>
                  </m:oMath>
                </a14:m>
                <a:r>
                  <a:rPr kumimoji="1" lang="en-US" altLang="zh-CN" sz="2400" dirty="0" smtClean="0">
                    <a:solidFill>
                      <a:srgbClr val="FF0000"/>
                    </a:solidFill>
                  </a:rPr>
                  <a:t>A</a:t>
                </a:r>
                <a:r>
                  <a:rPr kumimoji="1" lang="zh-CN" altLang="en-US" sz="2400" dirty="0" smtClean="0">
                    <a:solidFill>
                      <a:srgbClr val="FF0000"/>
                    </a:solidFill>
                  </a:rPr>
                  <a:t>有</a:t>
                </a:r>
                <a:r>
                  <a:rPr kumimoji="1" lang="en-US" altLang="zh-CN" sz="2400" dirty="0" smtClean="0">
                    <a:solidFill>
                      <a:srgbClr val="FF0000"/>
                    </a:solidFill>
                  </a:rPr>
                  <a:t>n</a:t>
                </a:r>
                <a:r>
                  <a:rPr kumimoji="1" lang="zh-CN" altLang="en-US" sz="2400" dirty="0" smtClean="0">
                    <a:solidFill>
                      <a:srgbClr val="FF0000"/>
                    </a:solidFill>
                  </a:rPr>
                  <a:t>个线性无关向量</a:t>
                </a:r>
                <a:endParaRPr kumimoji="1"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301858"/>
                <a:ext cx="10058400" cy="4870342"/>
              </a:xfrm>
              <a:blipFill rotWithShape="0">
                <a:blip r:embed="rId2"/>
                <a:stretch>
                  <a:fillRect l="-848" t="-3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056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38256"/>
          </a:xfrm>
        </p:spPr>
        <p:txBody>
          <a:bodyPr>
            <a:noAutofit/>
          </a:bodyPr>
          <a:lstStyle/>
          <a:p>
            <a:r>
              <a:rPr kumimoji="1" lang="zh-CN" altLang="en-US" sz="4000" dirty="0" smtClean="0">
                <a:solidFill>
                  <a:srgbClr val="FF0000"/>
                </a:solidFill>
              </a:rPr>
              <a:t>特征分解</a:t>
            </a:r>
            <a:endParaRPr kumimoji="1" lang="zh-CN" altLang="en-US" sz="4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301858"/>
                <a:ext cx="10058400" cy="4870342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sz="2800" dirty="0" smtClean="0"/>
                  <a:t>（</a:t>
                </a:r>
                <a:r>
                  <a:rPr kumimoji="1" lang="en-US" altLang="zh-CN" sz="2800" dirty="0" smtClean="0"/>
                  <a:t>1</a:t>
                </a:r>
                <a:r>
                  <a:rPr kumimoji="1" lang="zh-CN" altLang="en-US" sz="2800" dirty="0" smtClean="0"/>
                  <a:t>）若</a:t>
                </a:r>
                <a:r>
                  <a:rPr kumimoji="1" lang="en-US" altLang="zh-CN" sz="2800" dirty="0" smtClean="0"/>
                  <a:t>A</a:t>
                </a:r>
                <a:r>
                  <a:rPr kumimoji="1" lang="zh-CN" altLang="en-US" sz="2800" dirty="0" smtClean="0"/>
                  <a:t>为实对称矩阵，</a:t>
                </a:r>
                <a:r>
                  <a:rPr kumimoji="1" lang="zh-CN" altLang="en-US" sz="2800" dirty="0" smtClean="0"/>
                  <a:t>则</a:t>
                </a:r>
                <a:r>
                  <a:rPr kumimoji="1" lang="zh-CN" altLang="en-US" sz="2800" dirty="0" smtClean="0"/>
                  <a:t>存在正交矩阵</a:t>
                </a:r>
                <a:r>
                  <a:rPr kumimoji="1" lang="en-US" altLang="zh-CN" sz="2800" dirty="0"/>
                  <a:t>Q</a:t>
                </a:r>
                <a:endParaRPr kumimoji="1" lang="en-US" altLang="zh-CN" sz="2800" dirty="0" smtClean="0"/>
              </a:p>
              <a:p>
                <a:r>
                  <a:rPr kumimoji="1" lang="zh-CN" altLang="en-US" sz="2800" dirty="0" smtClean="0"/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8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𝑄</m:t>
                        </m:r>
                      </m:e>
                      <m:sup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sz="2800" b="0" i="1" smtClean="0">
                        <a:latin typeface="Cambria Math" charset="0"/>
                      </a:rPr>
                      <m:t>𝐴𝑄</m:t>
                    </m:r>
                    <m:r>
                      <a:rPr kumimoji="1" lang="en-US" altLang="zh-CN" sz="2800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kumimoji="1" lang="uk-UA" altLang="zh-CN" sz="2800" i="1" dirty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uk-UA" altLang="zh-CN" sz="2800" i="1" dirty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2800" i="1" dirty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sz="2800" i="1" dirty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uk-UA" altLang="zh-CN" sz="2800" i="1" dirty="0">
                                  <a:latin typeface="Cambria Math" charset="0"/>
                                </a:rPr>
                                <m:t>⋯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kumimoji="1" lang="uk-UA" altLang="zh-CN" sz="2800" i="1" dirty="0">
                                  <a:latin typeface="Cambria Math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kumimoji="1" lang="uk-UA" altLang="zh-CN" sz="2800" i="1" dirty="0">
                                  <a:latin typeface="Cambria Math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1" lang="uk-UA" altLang="zh-CN" sz="2800" i="1" dirty="0">
                                  <a:latin typeface="Cambria Math" charset="0"/>
                                </a:rPr>
                                <m:t>⋮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kumimoji="1" lang="uk-UA" altLang="zh-CN" sz="2800" i="1" dirty="0">
                                  <a:latin typeface="Cambria Math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800" i="1" dirty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sz="2800" i="1" dirty="0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1" lang="en-US" altLang="zh-CN" sz="2800" dirty="0" smtClean="0"/>
              </a:p>
              <a:p>
                <a:r>
                  <a:rPr kumimoji="1" lang="zh-CN" altLang="en-US" sz="2800" dirty="0" smtClean="0"/>
                  <a:t>（</a:t>
                </a:r>
                <a:r>
                  <a:rPr kumimoji="1" lang="en-US" altLang="zh-CN" sz="2800" dirty="0" smtClean="0"/>
                  <a:t>2</a:t>
                </a:r>
                <a:r>
                  <a:rPr kumimoji="1" lang="zh-CN" altLang="en-US" sz="2800" dirty="0" smtClean="0"/>
                  <a:t>）</a:t>
                </a:r>
                <a:r>
                  <a:rPr kumimoji="1" lang="zh-CN" altLang="en-US" sz="2800" dirty="0"/>
                  <a:t>若</a:t>
                </a:r>
                <a:r>
                  <a:rPr kumimoji="1" lang="en-US" altLang="zh-CN" sz="2800" dirty="0"/>
                  <a:t>A</a:t>
                </a:r>
                <a:r>
                  <a:rPr kumimoji="1" lang="zh-CN" altLang="en-US" sz="2800" dirty="0" smtClean="0"/>
                  <a:t>为非实</a:t>
                </a:r>
                <a:r>
                  <a:rPr kumimoji="1" lang="zh-CN" altLang="en-US" sz="2800" dirty="0"/>
                  <a:t>对称矩阵，则存在正交</a:t>
                </a:r>
                <a:r>
                  <a:rPr kumimoji="1" lang="zh-CN" altLang="en-US" sz="2800" dirty="0" smtClean="0"/>
                  <a:t>矩阵</a:t>
                </a:r>
                <a:r>
                  <a:rPr kumimoji="1" lang="en-US" altLang="zh-CN" sz="2800" dirty="0" smtClean="0"/>
                  <a:t>P</a:t>
                </a:r>
                <a:r>
                  <a:rPr kumimoji="1" lang="zh-CN" altLang="en-US" sz="2800" dirty="0" smtClean="0"/>
                  <a:t>，</a:t>
                </a:r>
                <a:r>
                  <a:rPr kumimoji="1" lang="en-US" altLang="zh-CN" sz="2800" dirty="0" smtClean="0"/>
                  <a:t>Q</a:t>
                </a:r>
                <a:endParaRPr kumimoji="1" lang="en-US" altLang="zh-CN" sz="2800" dirty="0"/>
              </a:p>
              <a:p>
                <a:r>
                  <a:rPr kumimoji="1" lang="zh-CN" altLang="en-US" sz="2800" dirty="0"/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𝑃</m:t>
                        </m:r>
                      </m:e>
                      <m:sup>
                        <m:r>
                          <a:rPr kumimoji="1" lang="en-US" altLang="zh-CN" sz="2800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sz="2800" i="1">
                        <a:latin typeface="Cambria Math" charset="0"/>
                      </a:rPr>
                      <m:t>𝐴𝑄</m:t>
                    </m:r>
                    <m:r>
                      <a:rPr kumimoji="1" lang="en-US" altLang="zh-CN" sz="2800" i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kumimoji="1" lang="uk-UA" altLang="zh-CN" sz="2800" i="1" dirty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uk-UA" altLang="zh-CN" sz="2800" i="1" dirty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zh-CN" sz="2800" i="1" dirty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sz="2800" i="1" dirty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uk-UA" altLang="zh-CN" sz="2800" i="1" dirty="0">
                                  <a:latin typeface="Cambria Math" charset="0"/>
                                </a:rPr>
                                <m:t>⋯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kumimoji="1" lang="uk-UA" altLang="zh-CN" sz="2800" i="1" dirty="0">
                                  <a:latin typeface="Cambria Math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kumimoji="1" lang="uk-UA" altLang="zh-CN" sz="2800" i="1" dirty="0">
                                  <a:latin typeface="Cambria Math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1" lang="uk-UA" altLang="zh-CN" sz="2800" i="1" dirty="0">
                                  <a:latin typeface="Cambria Math" charset="0"/>
                                </a:rPr>
                                <m:t>⋮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kumimoji="1" lang="uk-UA" altLang="zh-CN" sz="2800" i="1" dirty="0">
                                  <a:latin typeface="Cambria Math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800" i="1" dirty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sz="2800" i="1" dirty="0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1" lang="en-US" altLang="zh-CN" sz="28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301858"/>
                <a:ext cx="10058400" cy="4870342"/>
              </a:xfrm>
              <a:blipFill rotWithShape="0">
                <a:blip r:embed="rId2"/>
                <a:stretch>
                  <a:fillRect l="-848" t="-2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27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38256"/>
          </a:xfrm>
        </p:spPr>
        <p:txBody>
          <a:bodyPr>
            <a:noAutofit/>
          </a:bodyPr>
          <a:lstStyle/>
          <a:p>
            <a:r>
              <a:rPr kumimoji="1" lang="en-US" altLang="zh-CN" sz="4000" dirty="0" err="1" smtClean="0">
                <a:solidFill>
                  <a:srgbClr val="FF0000"/>
                </a:solidFill>
              </a:rPr>
              <a:t>Svd</a:t>
            </a:r>
            <a:r>
              <a:rPr kumimoji="1" lang="zh-CN" altLang="en-US" sz="4000" dirty="0" smtClean="0">
                <a:solidFill>
                  <a:srgbClr val="FF0000"/>
                </a:solidFill>
              </a:rPr>
              <a:t> 分解</a:t>
            </a:r>
            <a:endParaRPr kumimoji="1" lang="zh-CN" altLang="en-US" sz="4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301858"/>
                <a:ext cx="10058400" cy="487034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3600" dirty="0" smtClean="0"/>
                  <a:t>(3)</a:t>
                </a:r>
                <a:r>
                  <a:rPr kumimoji="1" lang="zh-CN" altLang="en-US" sz="3600" dirty="0"/>
                  <a:t>若</a:t>
                </a:r>
                <a:r>
                  <a:rPr kumimoji="1" lang="en-US" altLang="zh-CN" sz="3600" dirty="0"/>
                  <a:t>A</a:t>
                </a:r>
                <a:r>
                  <a:rPr kumimoji="1" lang="zh-CN" altLang="en-US" sz="3600" dirty="0"/>
                  <a:t>不是方阵，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3600" i="1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3600" i="1">
                            <a:latin typeface="Cambria Math" charset="0"/>
                          </a:rPr>
                          <m:t>𝑚</m:t>
                        </m:r>
                        <m:r>
                          <a:rPr kumimoji="1" lang="zh-CN" altLang="en-US" sz="3600" i="1">
                            <a:latin typeface="Cambria Math" charset="0"/>
                          </a:rPr>
                          <m:t>∗</m:t>
                        </m:r>
                        <m:r>
                          <a:rPr kumimoji="1" lang="en-US" altLang="zh-CN" sz="3600" i="1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zh-CN" altLang="en-US" sz="3600" dirty="0" smtClean="0"/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36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3600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CN" sz="3600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sz="3600" i="1">
                        <a:latin typeface="Cambria Math" charset="0"/>
                      </a:rPr>
                      <m:t>𝐴</m:t>
                    </m:r>
                  </m:oMath>
                </a14:m>
                <a:r>
                  <a:rPr kumimoji="1" lang="zh-CN" altLang="en-US" sz="3600" dirty="0"/>
                  <a:t> </a:t>
                </a:r>
                <a:r>
                  <a:rPr kumimoji="1" lang="zh-CN" altLang="en-US" sz="3600" dirty="0" smtClean="0"/>
                  <a:t>是方阵</a:t>
                </a:r>
                <a:endParaRPr kumimoji="1" lang="en-US" altLang="zh-CN" sz="36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36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3600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CN" sz="3600" i="1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sz="3600" i="1">
                        <a:latin typeface="Cambria Math" charset="0"/>
                      </a:rPr>
                      <m:t>𝐴</m:t>
                    </m:r>
                  </m:oMath>
                </a14:m>
                <a:r>
                  <a:rPr kumimoji="1" lang="zh-CN" altLang="en-US" sz="3600" dirty="0"/>
                  <a:t> 的特征值为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sz="36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36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sz="3600" dirty="0"/>
                  <a:t>，</a:t>
                </a:r>
                <a:r>
                  <a:rPr kumimoji="1" lang="mr-IN" altLang="zh-CN" sz="3600" dirty="0"/>
                  <a:t>…</a:t>
                </a:r>
                <a:r>
                  <a:rPr kumimoji="1" lang="zh-CN" altLang="en-US" sz="36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3600" dirty="0"/>
                  <a:t> </a:t>
                </a:r>
                <a:r>
                  <a:rPr kumimoji="1" lang="en-US" altLang="zh-CN" sz="3600" dirty="0" smtClean="0"/>
                  <a:t>,</a:t>
                </a:r>
                <a:r>
                  <a:rPr kumimoji="1" lang="zh-CN" altLang="en-US" sz="3600" dirty="0" smtClean="0"/>
                  <a:t>其他</a:t>
                </a:r>
                <a14:m>
                  <m:oMath xmlns:m="http://schemas.openxmlformats.org/officeDocument/2006/math">
                    <m:r>
                      <a:rPr kumimoji="1" lang="zh-CN" altLang="en-US" sz="3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kumimoji="1" lang="en-US" altLang="zh-CN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</m:t>
                    </m:r>
                    <m:r>
                      <a:rPr kumimoji="1" lang="zh-CN" alt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，</m:t>
                    </m:r>
                  </m:oMath>
                </a14:m>
                <a:endParaRPr kumimoji="1" lang="en-US" altLang="zh-CN" sz="36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r>
                  <a:rPr kumimoji="1" lang="zh-CN" altLang="en-US" sz="3600" dirty="0" smtClean="0">
                    <a:ea typeface="Cambria Math" charset="0"/>
                    <a:cs typeface="Cambria Math" charset="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zh-CN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3600" dirty="0" smtClean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sz="3600" i="1" dirty="0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kumimoji="1" lang="en-US" altLang="zh-CN" sz="360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60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sz="3600" b="0" i="1" dirty="0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r>
                  <a:rPr kumimoji="1" lang="zh-CN" altLang="en-US" sz="2800" dirty="0" smtClean="0"/>
                  <a:t> ，</a:t>
                </a:r>
                <a:r>
                  <a:rPr kumimoji="1" lang="en-US" altLang="zh-CN" sz="3200" dirty="0" smtClean="0">
                    <a:solidFill>
                      <a:srgbClr val="FF0000"/>
                    </a:solidFill>
                  </a:rPr>
                  <a:t>-----A</a:t>
                </a:r>
                <a:r>
                  <a:rPr kumimoji="1" lang="zh-CN" altLang="en-US" sz="3200" dirty="0" smtClean="0">
                    <a:solidFill>
                      <a:srgbClr val="FF0000"/>
                    </a:solidFill>
                  </a:rPr>
                  <a:t>的奇异值</a:t>
                </a:r>
                <a:endParaRPr kumimoji="1" lang="en-US" altLang="zh-CN" sz="3200" dirty="0" smtClean="0">
                  <a:solidFill>
                    <a:srgbClr val="FF0000"/>
                  </a:solidFill>
                </a:endParaRPr>
              </a:p>
              <a:p>
                <a:endParaRPr kumimoji="1" lang="en-US" altLang="zh-CN" sz="3200" smtClean="0">
                  <a:solidFill>
                    <a:srgbClr val="FF0000"/>
                  </a:solidFill>
                </a:endParaRPr>
              </a:p>
              <a:p>
                <a:r>
                  <a:rPr kumimoji="1" lang="zh-CN" altLang="en-US" sz="3200" smtClean="0">
                    <a:solidFill>
                      <a:srgbClr val="FF0000"/>
                    </a:solidFill>
                  </a:rPr>
                  <a:t>那么</a:t>
                </a:r>
                <a:r>
                  <a:rPr kumimoji="1" lang="en-US" altLang="zh-CN" sz="3200" dirty="0" smtClean="0">
                    <a:solidFill>
                      <a:srgbClr val="FF0000"/>
                    </a:solidFill>
                  </a:rPr>
                  <a:t>A</a:t>
                </a:r>
                <a:r>
                  <a:rPr kumimoji="1" lang="zh-CN" altLang="en-US" sz="3200" dirty="0" smtClean="0">
                    <a:solidFill>
                      <a:srgbClr val="FF0000"/>
                    </a:solidFill>
                  </a:rPr>
                  <a:t>矩阵可以分解成：</a:t>
                </a:r>
                <a:r>
                  <a:rPr kumimoji="1" lang="en-US" altLang="zh-CN" sz="3200" dirty="0" smtClean="0">
                    <a:solidFill>
                      <a:srgbClr val="FF0000"/>
                    </a:solidFill>
                  </a:rPr>
                  <a:t>A=U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360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  <m:sSup>
                      <m:sSupPr>
                        <m:ctrlPr>
                          <a:rPr kumimoji="1" lang="el-GR" altLang="zh-CN" sz="36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𝑉</m:t>
                        </m:r>
                      </m:e>
                      <m:sup>
                        <m:r>
                          <a:rPr kumimoji="1" lang="en-US" altLang="zh-CN" sz="3600" b="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sz="360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zh-CN" sz="3200" dirty="0" smtClean="0">
                    <a:solidFill>
                      <a:srgbClr val="FF0000"/>
                    </a:solidFill>
                  </a:rPr>
                  <a:t>(</a:t>
                </a:r>
                <a:r>
                  <a:rPr kumimoji="1" lang="zh-CN" altLang="en-US" sz="3200" dirty="0" smtClean="0">
                    <a:solidFill>
                      <a:srgbClr val="FF0000"/>
                    </a:solidFill>
                  </a:rPr>
                  <a:t>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3200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kumimoji="1" lang="en-US" altLang="zh-CN" sz="3200" dirty="0" smtClean="0">
                    <a:solidFill>
                      <a:srgbClr val="FF0000"/>
                    </a:solidFill>
                  </a:rPr>
                  <a:t>=</a:t>
                </a:r>
                <a:r>
                  <a:rPr kumimoji="1" lang="en-US" altLang="zh-CN" sz="3200" dirty="0" err="1" smtClean="0">
                    <a:solidFill>
                      <a:srgbClr val="FF0000"/>
                    </a:solidFill>
                  </a:rPr>
                  <a:t>diag</a:t>
                </a:r>
                <a:r>
                  <a:rPr kumimoji="1" lang="en-US" altLang="zh-CN" sz="3200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2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zh-CN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32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32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zh-CN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zh-CN" sz="32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,..,</m:t>
                        </m:r>
                        <m:r>
                          <a:rPr kumimoji="1" lang="en-US" altLang="zh-CN" sz="3200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zh-CN" sz="32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3200" dirty="0" smtClean="0">
                    <a:solidFill>
                      <a:srgbClr val="FF0000"/>
                    </a:solidFill>
                  </a:rPr>
                  <a:t>))</a:t>
                </a:r>
                <a:endParaRPr kumimoji="1" lang="zh-CN" altLang="en-US" sz="3200" dirty="0">
                  <a:solidFill>
                    <a:srgbClr val="FF0000"/>
                  </a:solidFill>
                </a:endParaRPr>
              </a:p>
              <a:p>
                <a:endParaRPr kumimoji="1" lang="zh-CN" altLang="en-US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301858"/>
                <a:ext cx="10058400" cy="4870342"/>
              </a:xfrm>
              <a:blipFill rotWithShape="0">
                <a:blip r:embed="rId2"/>
                <a:stretch>
                  <a:fillRect l="-1333" t="-3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10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31246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行列式（及其性质）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115879"/>
                <a:ext cx="10058400" cy="5056322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en-US" altLang="zh-CN" sz="2800" dirty="0" smtClean="0"/>
                  <a:t>2</a:t>
                </a:r>
                <a:r>
                  <a:rPr kumimoji="1" lang="zh-CN" altLang="en-US" sz="2800" dirty="0" smtClean="0"/>
                  <a:t>阶，</a:t>
                </a:r>
                <a:r>
                  <a:rPr kumimoji="1" lang="en-US" altLang="zh-CN" sz="2800" dirty="0" smtClean="0"/>
                  <a:t>3</a:t>
                </a:r>
                <a:r>
                  <a:rPr kumimoji="1" lang="zh-CN" altLang="en-US" sz="2800" dirty="0" smtClean="0"/>
                  <a:t>阶</a:t>
                </a:r>
                <a:r>
                  <a:rPr kumimoji="1" lang="en-US" altLang="zh-CN" sz="2800" dirty="0" smtClean="0"/>
                  <a:t>—</a:t>
                </a:r>
                <a:r>
                  <a:rPr kumimoji="1" lang="zh-CN" altLang="en-US" sz="2800" dirty="0" smtClean="0"/>
                  <a:t>对角线法则</a:t>
                </a:r>
                <a:endParaRPr kumimoji="1" lang="en-US" altLang="zh-CN" sz="2800" dirty="0" smtClean="0"/>
              </a:p>
              <a:p>
                <a:r>
                  <a:rPr kumimoji="1" lang="zh-CN" altLang="en-US" sz="2800" dirty="0" smtClean="0"/>
                  <a:t>逆序数、克莱姆法则（求方程组）</a:t>
                </a:r>
                <a:endParaRPr kumimoji="1" lang="en-US" altLang="zh-CN" sz="2800" dirty="0" smtClean="0"/>
              </a:p>
              <a:p>
                <a:r>
                  <a:rPr kumimoji="1" lang="zh-CN" altLang="en-US" sz="2800" dirty="0" smtClean="0">
                    <a:solidFill>
                      <a:srgbClr val="FF0000"/>
                    </a:solidFill>
                  </a:rPr>
                  <a:t>性质：</a:t>
                </a:r>
                <a:endParaRPr kumimoji="1" lang="en-US" altLang="zh-CN" sz="2800" dirty="0" smtClean="0">
                  <a:solidFill>
                    <a:srgbClr val="FF0000"/>
                  </a:solidFill>
                </a:endParaRPr>
              </a:p>
              <a:p>
                <a:r>
                  <a:rPr kumimoji="1" lang="zh-CN" altLang="en-US" sz="2800" dirty="0" smtClean="0"/>
                  <a:t>（</a:t>
                </a:r>
                <a:r>
                  <a:rPr kumimoji="1" lang="en-US" altLang="zh-CN" sz="2800" dirty="0" smtClean="0"/>
                  <a:t>1</a:t>
                </a:r>
                <a:r>
                  <a:rPr kumimoji="1" lang="zh-CN" altLang="en-US" sz="2800" dirty="0" smtClean="0"/>
                  <a:t>）转置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8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𝐷</m:t>
                        </m:r>
                      </m:e>
                      <m:sup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sz="2800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CN" sz="2800" b="0" i="1" smtClean="0">
                        <a:latin typeface="Cambria Math" charset="0"/>
                      </a:rPr>
                      <m:t>𝐷</m:t>
                    </m:r>
                  </m:oMath>
                </a14:m>
                <a:endParaRPr kumimoji="1" lang="en-US" altLang="zh-CN" sz="2800" b="0" dirty="0" smtClean="0"/>
              </a:p>
              <a:p>
                <a:r>
                  <a:rPr kumimoji="1" lang="en-US" altLang="zh-CN" sz="2800" dirty="0" smtClean="0"/>
                  <a:t>(2)</a:t>
                </a:r>
                <a:r>
                  <a:rPr kumimoji="1" lang="zh-CN" altLang="en-US" sz="2800" dirty="0" smtClean="0"/>
                  <a:t>互换两行（列），变号</a:t>
                </a:r>
                <a:endParaRPr kumimoji="1" lang="en-US" altLang="zh-CN" sz="2800" dirty="0" smtClean="0"/>
              </a:p>
              <a:p>
                <a:r>
                  <a:rPr kumimoji="1" lang="zh-CN" altLang="en-US" sz="2800" dirty="0" smtClean="0"/>
                  <a:t>（</a:t>
                </a:r>
                <a:r>
                  <a:rPr kumimoji="1" lang="en-US" altLang="zh-CN" sz="2800" dirty="0" smtClean="0"/>
                  <a:t>3</a:t>
                </a:r>
                <a:r>
                  <a:rPr kumimoji="1" lang="zh-CN" altLang="en-US" sz="2800" dirty="0" smtClean="0"/>
                  <a:t>）两行元素相同（成比例）</a:t>
                </a:r>
                <a:r>
                  <a:rPr kumimoji="1" lang="en-US" altLang="zh-CN" sz="2800" dirty="0" smtClean="0"/>
                  <a:t>=0</a:t>
                </a:r>
              </a:p>
              <a:p>
                <a:r>
                  <a:rPr kumimoji="1" lang="zh-CN" altLang="en-US" sz="2800" dirty="0" smtClean="0"/>
                  <a:t>（</a:t>
                </a:r>
                <a:r>
                  <a:rPr kumimoji="1" lang="en-US" altLang="zh-CN" sz="2800" dirty="0" smtClean="0"/>
                  <a:t>4</a:t>
                </a:r>
                <a:r>
                  <a:rPr kumimoji="1" lang="zh-CN" altLang="en-US" sz="2800" dirty="0" smtClean="0"/>
                  <a:t>）数</a:t>
                </a:r>
                <a:r>
                  <a:rPr kumimoji="1" lang="en-US" altLang="zh-CN" sz="2800" dirty="0" smtClean="0"/>
                  <a:t>k</a:t>
                </a:r>
                <a:r>
                  <a:rPr kumimoji="1" lang="zh-CN" altLang="en-US" sz="2800" dirty="0" smtClean="0"/>
                  <a:t>乘以</a:t>
                </a:r>
                <a:r>
                  <a:rPr kumimoji="1" lang="en-US" altLang="zh-CN" sz="2800" dirty="0" smtClean="0"/>
                  <a:t>D</a:t>
                </a:r>
                <a:r>
                  <a:rPr kumimoji="1" lang="zh-CN" altLang="en-US" sz="2800" dirty="0" smtClean="0"/>
                  <a:t>，则</a:t>
                </a:r>
                <a:r>
                  <a:rPr kumimoji="1" lang="en-US" altLang="zh-CN" sz="2800" dirty="0" smtClean="0"/>
                  <a:t>D</a:t>
                </a:r>
                <a:r>
                  <a:rPr kumimoji="1" lang="zh-CN" altLang="en-US" sz="2800" dirty="0" smtClean="0"/>
                  <a:t>中某行（列）乘以</a:t>
                </a:r>
                <a:r>
                  <a:rPr kumimoji="1" lang="en-US" altLang="zh-CN" sz="2800" dirty="0" smtClean="0"/>
                  <a:t>k</a:t>
                </a:r>
              </a:p>
              <a:p>
                <a:r>
                  <a:rPr kumimoji="1" lang="en-US" altLang="zh-CN" sz="2800" dirty="0" smtClean="0"/>
                  <a:t>(5)</a:t>
                </a:r>
                <a:r>
                  <a:rPr kumimoji="1" lang="zh-CN" altLang="en-US" sz="2800" dirty="0" smtClean="0"/>
                  <a:t>若</a:t>
                </a:r>
                <a:r>
                  <a:rPr kumimoji="1" lang="en-US" altLang="zh-CN" sz="2800" dirty="0" smtClean="0"/>
                  <a:t>D</a:t>
                </a:r>
                <a:r>
                  <a:rPr kumimoji="1" lang="zh-CN" altLang="en-US" sz="2800" dirty="0" smtClean="0"/>
                  <a:t>中某行每个数均可拆成两个数之和，则</a:t>
                </a:r>
                <a:r>
                  <a:rPr kumimoji="1" lang="en-US" altLang="zh-CN" sz="2800" dirty="0" smtClean="0"/>
                  <a:t>D</a:t>
                </a:r>
                <a:r>
                  <a:rPr kumimoji="1" lang="zh-CN" altLang="en-US" sz="2800" dirty="0" smtClean="0"/>
                  <a:t>可拆成两个行列式之和</a:t>
                </a:r>
                <a:endParaRPr kumimoji="1" lang="en-US" altLang="zh-CN" sz="2800" dirty="0" smtClean="0"/>
              </a:p>
              <a:p>
                <a:r>
                  <a:rPr kumimoji="1" lang="zh-CN" altLang="en-US" sz="2800" dirty="0" smtClean="0"/>
                  <a:t>（</a:t>
                </a:r>
                <a:r>
                  <a:rPr kumimoji="1" lang="en-US" altLang="zh-CN" sz="2800" dirty="0" smtClean="0"/>
                  <a:t>6</a:t>
                </a:r>
                <a:r>
                  <a:rPr kumimoji="1" lang="zh-CN" altLang="en-US" sz="2800" dirty="0" smtClean="0"/>
                  <a:t>）某行</a:t>
                </a:r>
                <a:r>
                  <a:rPr kumimoji="1" lang="en-US" altLang="zh-CN" sz="2800" dirty="0" smtClean="0"/>
                  <a:t>k</a:t>
                </a:r>
                <a:r>
                  <a:rPr kumimoji="1" lang="zh-CN" altLang="en-US" sz="2800" dirty="0" smtClean="0"/>
                  <a:t>倍加到另一行上，行列式不变</a:t>
                </a:r>
                <a:endParaRPr kumimoji="1" lang="en-US" altLang="zh-CN" sz="2800" dirty="0"/>
              </a:p>
              <a:p>
                <a:endParaRPr kumimoji="1" lang="zh-CN" altLang="en-US" sz="2800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115879"/>
                <a:ext cx="10058400" cy="5056322"/>
              </a:xfrm>
              <a:blipFill rotWithShape="0">
                <a:blip r:embed="rId3"/>
                <a:stretch>
                  <a:fillRect l="-848" t="-32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389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1897209"/>
              </p:ext>
            </p:extLst>
          </p:nvPr>
        </p:nvGraphicFramePr>
        <p:xfrm>
          <a:off x="6685258" y="1115878"/>
          <a:ext cx="39116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r:id="rId4" imgW="3911600" imgH="1536700" progId="Equation.3">
                  <p:embed/>
                </p:oleObj>
              </mc:Choice>
              <mc:Fallback>
                <p:oleObj r:id="rId4" imgW="3911600" imgH="15367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5258" y="1115878"/>
                        <a:ext cx="39116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4506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17759"/>
              </p:ext>
            </p:extLst>
          </p:nvPr>
        </p:nvGraphicFramePr>
        <p:xfrm>
          <a:off x="8269529" y="2652578"/>
          <a:ext cx="1270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r:id="rId6" imgW="1269449" imgH="825142" progId="Equation.3">
                  <p:embed/>
                </p:oleObj>
              </mc:Choice>
              <mc:Fallback>
                <p:oleObj r:id="rId6" imgW="1269449" imgH="82514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9529" y="2652578"/>
                        <a:ext cx="1270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04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63721"/>
          </a:xfrm>
        </p:spPr>
        <p:txBody>
          <a:bodyPr/>
          <a:lstStyle/>
          <a:p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456841"/>
                <a:ext cx="10058400" cy="4715359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sz="2800" dirty="0" smtClean="0"/>
                  <a:t>余子式和代数余子式</a:t>
                </a:r>
                <a:endParaRPr kumimoji="1" lang="en-US" altLang="zh-CN" sz="2800" dirty="0" smtClean="0"/>
              </a:p>
              <a:p>
                <a:r>
                  <a:rPr lang="en-US" altLang="zh-CN" sz="2800" i="1" dirty="0">
                    <a:solidFill>
                      <a:srgbClr val="FF0000"/>
                    </a:solidFill>
                  </a:rPr>
                  <a:t>n 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阶行列式 </a:t>
                </a:r>
                <a:r>
                  <a:rPr lang="en-US" altLang="zh-CN" sz="2800" i="1" dirty="0">
                    <a:solidFill>
                      <a:srgbClr val="FF0000"/>
                    </a:solidFill>
                  </a:rPr>
                  <a:t>D 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等于它的任一行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(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列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)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各元素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与其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对应的代数余子式乘积之和</a:t>
                </a:r>
                <a:endParaRPr kumimoji="1" lang="en-US" altLang="zh-CN" sz="2800" dirty="0" smtClean="0">
                  <a:solidFill>
                    <a:srgbClr val="FF0000"/>
                  </a:solidFill>
                </a:endParaRPr>
              </a:p>
              <a:p>
                <a:r>
                  <a:rPr kumimoji="1" lang="zh-CN" altLang="en-US" sz="2800" dirty="0"/>
                  <a:t> </a:t>
                </a:r>
                <a:r>
                  <a:rPr kumimoji="1" lang="zh-CN" altLang="en-US" sz="2800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zh-CN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(−1</m:t>
                        </m:r>
                        <m:sSup>
                          <m:sSupPr>
                            <m:ctrlPr>
                              <a:rPr kumimoji="1" lang="en-US" altLang="zh-CN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+1</m:t>
                            </m:r>
                          </m:sup>
                        </m:sSup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800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kumimoji="1" lang="en-US" altLang="zh-CN" sz="28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(−1)</m:t>
                        </m:r>
                      </m:e>
                      <m:sup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+2</m:t>
                        </m:r>
                      </m:sup>
                    </m:sSup>
                    <m:sSub>
                      <m:sSubPr>
                        <m:ctrlPr>
                          <a:rPr kumimoji="1" lang="en-US" altLang="zh-CN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800" b="0" i="1" smtClean="0">
                        <a:latin typeface="Cambria Math" charset="0"/>
                      </a:rPr>
                      <m:t>+…+</m:t>
                    </m:r>
                    <m:sSub>
                      <m:sSubPr>
                        <m:ctrlPr>
                          <a:rPr kumimoji="1" lang="en-US" altLang="zh-CN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𝑖𝑛</m:t>
                        </m:r>
                      </m:sub>
                    </m:sSub>
                    <m:sSub>
                      <m:sSubPr>
                        <m:ctrlPr>
                          <a:rPr kumimoji="1" lang="en-US" altLang="zh-CN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(−1</m:t>
                        </m:r>
                        <m:sSubSup>
                          <m:sSubSupPr>
                            <m:ctrlPr>
                              <a:rPr kumimoji="1" lang="en-US" altLang="zh-CN" sz="28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  <m:sub/>
                          <m:sup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+</m:t>
                            </m:r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𝑛</m:t>
                            </m:r>
                          </m:sup>
                        </m:sSubSup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kumimoji="1" lang="en-US" altLang="zh-CN" sz="2800" dirty="0" smtClean="0"/>
                  <a:t>=D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kumimoji="1"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kumimoji="1"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𝑗</m:t>
                    </m:r>
                    <m:r>
                      <a:rPr kumimoji="1"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,则</m:t>
                    </m:r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𝑗</m:t>
                        </m:r>
                        <m:r>
                          <a:rPr kumimoji="1" lang="en-US" altLang="zh-CN" sz="2800" i="1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(−1</m:t>
                        </m:r>
                        <m:sSup>
                          <m:sSupPr>
                            <m:ctrlPr>
                              <a:rPr kumimoji="1" lang="en-US" altLang="zh-CN" sz="2800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i="1"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zh-CN" sz="28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zh-CN" sz="2800" i="1">
                                <a:latin typeface="Cambria Math" charset="0"/>
                              </a:rPr>
                              <m:t>+1</m:t>
                            </m:r>
                          </m:sup>
                        </m:sSup>
                        <m:r>
                          <a:rPr kumimoji="1" lang="en-US" altLang="zh-CN" sz="2800" i="1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sz="28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8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𝑗</m:t>
                        </m:r>
                        <m:r>
                          <a:rPr kumimoji="1" lang="en-US" altLang="zh-CN" sz="2800" i="1">
                            <a:latin typeface="Cambria Math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(−1)</m:t>
                        </m:r>
                      </m:e>
                      <m:sup>
                        <m:r>
                          <a:rPr kumimoji="1" lang="en-US" altLang="zh-CN" sz="2800" i="1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sz="2800" i="1">
                            <a:latin typeface="Cambria Math" charset="0"/>
                          </a:rPr>
                          <m:t>+2</m:t>
                        </m:r>
                      </m:sup>
                    </m:sSup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280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sz="28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800" i="1">
                        <a:latin typeface="Cambria Math" charset="0"/>
                      </a:rPr>
                      <m:t>+…+</m:t>
                    </m:r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𝑗</m:t>
                        </m:r>
                        <m:r>
                          <a:rPr kumimoji="1" lang="en-US" altLang="zh-CN" sz="2800" i="1">
                            <a:latin typeface="Cambria Math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(−1</m:t>
                        </m:r>
                        <m:sSubSup>
                          <m:sSubSupPr>
                            <m:ctrlPr>
                              <a:rPr kumimoji="1" lang="en-US" altLang="zh-CN" sz="28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800" i="1">
                                <a:latin typeface="Cambria Math" charset="0"/>
                              </a:rPr>
                              <m:t>)</m:t>
                            </m:r>
                          </m:e>
                          <m:sub/>
                          <m:sup>
                            <m:r>
                              <a:rPr kumimoji="1" lang="en-US" altLang="zh-CN" sz="28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zh-CN" sz="2800" i="1">
                                <a:latin typeface="Cambria Math" charset="0"/>
                              </a:rPr>
                              <m:t>+</m:t>
                            </m:r>
                            <m:r>
                              <a:rPr kumimoji="1" lang="en-US" altLang="zh-CN" sz="2800" i="1">
                                <a:latin typeface="Cambria Math" charset="0"/>
                              </a:rPr>
                              <m:t>𝑛</m:t>
                            </m:r>
                          </m:sup>
                        </m:sSubSup>
                        <m:r>
                          <a:rPr kumimoji="1" lang="en-US" altLang="zh-CN" sz="2800" i="1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kumimoji="1" lang="en-US" altLang="zh-CN" sz="2800" dirty="0" smtClean="0"/>
                  <a:t>=0</a:t>
                </a:r>
              </a:p>
              <a:p>
                <a:r>
                  <a:rPr kumimoji="1" lang="zh-CN" altLang="en-US" sz="2800" dirty="0" smtClean="0"/>
                  <a:t>克莱姆法则：解</a:t>
                </a:r>
                <a:r>
                  <a:rPr kumimoji="1" lang="en-US" altLang="zh-CN" sz="2800" dirty="0" smtClean="0"/>
                  <a:t>(</a:t>
                </a:r>
                <a:r>
                  <a:rPr kumimoji="1" lang="zh-CN" altLang="en-US" sz="2800" dirty="0" smtClean="0"/>
                  <a:t>非</a:t>
                </a:r>
                <a:r>
                  <a:rPr kumimoji="1" lang="en-US" altLang="zh-CN" sz="2800" dirty="0" smtClean="0"/>
                  <a:t>)</a:t>
                </a:r>
                <a:r>
                  <a:rPr kumimoji="1" lang="zh-CN" altLang="en-US" sz="2800" dirty="0" smtClean="0"/>
                  <a:t>齐次方程组。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28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mr-IN" altLang="zh-CN" sz="2800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kumimoji="1" lang="zh-CN" altLang="en-US" sz="2800" dirty="0" smtClean="0"/>
                  <a:t> </a:t>
                </a:r>
                <a:r>
                  <a:rPr kumimoji="1" lang="en-US" altLang="zh-CN" sz="2800" dirty="0" smtClean="0"/>
                  <a:t>(D</a:t>
                </a:r>
                <a14:m>
                  <m:oMath xmlns:m="http://schemas.openxmlformats.org/officeDocument/2006/math">
                    <m:r>
                      <a:rPr kumimoji="1" lang="en-US" altLang="zh-CN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kumimoji="1"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</m:oMath>
                </a14:m>
                <a:r>
                  <a:rPr kumimoji="1" lang="en-US" altLang="zh-CN" sz="2800" dirty="0" smtClean="0"/>
                  <a:t>)</a:t>
                </a:r>
              </a:p>
              <a:p>
                <a:r>
                  <a:rPr kumimoji="1" lang="zh-CN" altLang="en-US" sz="2800" dirty="0" smtClean="0"/>
                  <a:t>齐次方程组：</a:t>
                </a:r>
                <a:r>
                  <a:rPr kumimoji="1" lang="en-US" altLang="zh-CN" sz="2800" dirty="0" smtClean="0"/>
                  <a:t>D=0</a:t>
                </a:r>
                <a:r>
                  <a:rPr kumimoji="1" lang="zh-CN" altLang="en-US" sz="2800" dirty="0" smtClean="0"/>
                  <a:t>（矩阵不满秩），有非零解，</a:t>
                </a:r>
                <a:r>
                  <a:rPr kumimoji="1" lang="en-US" altLang="zh-CN" sz="2800" dirty="0"/>
                  <a:t> </a:t>
                </a:r>
                <a:endParaRPr kumimoji="1" lang="en-US" altLang="zh-CN" sz="2800" dirty="0" smtClean="0"/>
              </a:p>
              <a:p>
                <a:r>
                  <a:rPr kumimoji="1" lang="zh-CN" altLang="en-US" sz="2800" dirty="0"/>
                  <a:t> </a:t>
                </a:r>
                <a:r>
                  <a:rPr kumimoji="1" lang="zh-CN" altLang="en-US" sz="2800" dirty="0" smtClean="0"/>
                  <a:t>                   </a:t>
                </a:r>
                <a:r>
                  <a:rPr kumimoji="1" lang="en-US" altLang="zh-CN" sz="2800" dirty="0" smtClean="0"/>
                  <a:t>D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≠0</m:t>
                    </m:r>
                  </m:oMath>
                </a14:m>
                <a:r>
                  <a:rPr kumimoji="1" lang="zh-CN" altLang="en-US" sz="2800" dirty="0" smtClean="0"/>
                  <a:t>（满秩），只有零解</a:t>
                </a:r>
                <a:endParaRPr kumimoji="1"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456841"/>
                <a:ext cx="10058400" cy="4715359"/>
              </a:xfrm>
              <a:blipFill rotWithShape="0">
                <a:blip r:embed="rId2"/>
                <a:stretch>
                  <a:fillRect l="-848" t="-27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04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86229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矩阵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439481"/>
                <a:ext cx="10058400" cy="471334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3200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3200" b="0" i="1" smtClean="0">
                            <a:latin typeface="Cambria Math" charset="0"/>
                          </a:rPr>
                          <m:t>𝑚</m:t>
                        </m:r>
                        <m:r>
                          <a:rPr kumimoji="1" lang="zh-CN" altLang="en-US" sz="3200" b="0" i="1" smtClean="0">
                            <a:latin typeface="Cambria Math" charset="0"/>
                          </a:rPr>
                          <m:t>∗</m:t>
                        </m:r>
                        <m:r>
                          <a:rPr kumimoji="1" lang="en-US" altLang="zh-CN" sz="3200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zh-CN" altLang="en-US" sz="2800" dirty="0" smtClean="0"/>
                  <a:t>行数与列数可以不相等（行列式必须相等）</a:t>
                </a:r>
                <a:endParaRPr kumimoji="1" lang="en-US" altLang="zh-CN" sz="2800" dirty="0" smtClean="0"/>
              </a:p>
              <a:p>
                <a:r>
                  <a:rPr kumimoji="1" lang="zh-CN" altLang="en-US" sz="2800" dirty="0" smtClean="0"/>
                  <a:t>矩阵是什么</a:t>
                </a:r>
                <a:endParaRPr kumimoji="1" lang="en-US" altLang="zh-CN" sz="2800" dirty="0" smtClean="0"/>
              </a:p>
              <a:p>
                <a:r>
                  <a:rPr kumimoji="1" lang="zh-CN" altLang="en-US" sz="2800" dirty="0" smtClean="0">
                    <a:sym typeface="Wingdings"/>
                  </a:rPr>
                  <a:t>（</a:t>
                </a:r>
                <a:r>
                  <a:rPr kumimoji="1" lang="en-US" altLang="zh-CN" sz="2800" dirty="0" smtClean="0">
                    <a:sym typeface="Wingdings"/>
                  </a:rPr>
                  <a:t>1</a:t>
                </a:r>
                <a:r>
                  <a:rPr kumimoji="1" lang="zh-CN" altLang="en-US" sz="2800" dirty="0" smtClean="0">
                    <a:sym typeface="Wingdings"/>
                  </a:rPr>
                  <a:t>）如果无规定，矩阵是一堆数的表；</a:t>
                </a:r>
                <a:endParaRPr kumimoji="1" lang="en-US" altLang="zh-CN" sz="2800" dirty="0" smtClean="0">
                  <a:sym typeface="Wingdings"/>
                </a:endParaRPr>
              </a:p>
              <a:p>
                <a:r>
                  <a:rPr kumimoji="1" lang="zh-CN" altLang="en-US" sz="2800" dirty="0" smtClean="0">
                    <a:sym typeface="Wingdings"/>
                  </a:rPr>
                  <a:t>    （</a:t>
                </a:r>
                <a:r>
                  <a:rPr kumimoji="1" lang="en-US" altLang="zh-CN" sz="2800" dirty="0" smtClean="0">
                    <a:sym typeface="Wingdings"/>
                  </a:rPr>
                  <a:t>2</a:t>
                </a:r>
                <a:r>
                  <a:rPr kumimoji="1" lang="zh-CN" altLang="en-US" sz="2800" dirty="0" smtClean="0">
                    <a:sym typeface="Wingdings"/>
                  </a:rPr>
                  <a:t>）矩阵是一列列的向量，每一列向量列举了对同一事物的多方面的观察值；</a:t>
                </a:r>
                <a:endParaRPr kumimoji="1" lang="en-US" altLang="zh-CN" sz="2800" dirty="0" smtClean="0">
                  <a:sym typeface="Wingdings"/>
                </a:endParaRPr>
              </a:p>
              <a:p>
                <a:r>
                  <a:rPr kumimoji="1" lang="zh-CN" altLang="en-US" sz="2800" dirty="0" smtClean="0">
                    <a:sym typeface="Wingdings"/>
                  </a:rPr>
                  <a:t>（</a:t>
                </a:r>
                <a:r>
                  <a:rPr kumimoji="1" lang="en-US" altLang="zh-CN" sz="2800" dirty="0" smtClean="0">
                    <a:sym typeface="Wingdings"/>
                  </a:rPr>
                  <a:t>3</a:t>
                </a:r>
                <a:r>
                  <a:rPr kumimoji="1" lang="zh-CN" altLang="en-US" sz="2800" dirty="0" smtClean="0">
                    <a:sym typeface="Wingdings"/>
                  </a:rPr>
                  <a:t>）矩阵是一副图像，每个数值对应相对位置像素值</a:t>
                </a:r>
                <a:endParaRPr kumimoji="1" lang="en-US" altLang="zh-CN" sz="2800" dirty="0" smtClean="0">
                  <a:sym typeface="Wingdings"/>
                </a:endParaRPr>
              </a:p>
              <a:p>
                <a:r>
                  <a:rPr kumimoji="1" lang="zh-CN" altLang="en-US" sz="2800" dirty="0" smtClean="0">
                    <a:sym typeface="Wingdings"/>
                  </a:rPr>
                  <a:t>（</a:t>
                </a:r>
                <a:r>
                  <a:rPr kumimoji="1" lang="en-US" altLang="zh-CN" sz="2800" dirty="0" smtClean="0">
                    <a:sym typeface="Wingdings"/>
                  </a:rPr>
                  <a:t>4</a:t>
                </a:r>
                <a:r>
                  <a:rPr kumimoji="1" lang="zh-CN" altLang="en-US" sz="2800" dirty="0" smtClean="0">
                    <a:sym typeface="Wingdings"/>
                  </a:rPr>
                  <a:t>）矩阵是一个线性变换，它可以将一个向量变换成另一个向量</a:t>
                </a:r>
                <a:r>
                  <a:rPr kumimoji="1" lang="zh-CN" altLang="en-US" sz="2400" dirty="0" smtClean="0">
                    <a:sym typeface="Wingdings"/>
                  </a:rPr>
                  <a:t>；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439481"/>
                <a:ext cx="10058400" cy="4713345"/>
              </a:xfrm>
              <a:blipFill rotWithShape="0">
                <a:blip r:embed="rId2"/>
                <a:stretch>
                  <a:fillRect l="-848" t="-1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5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069848" y="681925"/>
            <a:ext cx="4754880" cy="5490275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>
                <a:solidFill>
                  <a:srgbClr val="FF0000"/>
                </a:solidFill>
              </a:rPr>
              <a:t>几种特殊矩阵</a:t>
            </a: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r>
              <a:rPr kumimoji="1" lang="zh-CN" altLang="en-US" sz="2800" dirty="0" smtClean="0"/>
              <a:t>一阶矩阵</a:t>
            </a:r>
            <a:r>
              <a:rPr kumimoji="1" lang="en-US" altLang="zh-CN" sz="2800" dirty="0" smtClean="0"/>
              <a:t>=</a:t>
            </a:r>
            <a:r>
              <a:rPr kumimoji="1" lang="zh-CN" altLang="en-US" sz="2800" dirty="0" smtClean="0"/>
              <a:t>（</a:t>
            </a:r>
            <a:r>
              <a:rPr kumimoji="1" lang="en-US" altLang="zh-CN" sz="2800" dirty="0" smtClean="0"/>
              <a:t>a</a:t>
            </a:r>
            <a:r>
              <a:rPr kumimoji="1" lang="zh-CN" altLang="en-US" sz="2800" dirty="0" smtClean="0"/>
              <a:t>）</a:t>
            </a:r>
            <a:r>
              <a:rPr kumimoji="1" lang="en-US" altLang="zh-CN" sz="2800" dirty="0" smtClean="0"/>
              <a:t>=a</a:t>
            </a:r>
          </a:p>
          <a:p>
            <a:r>
              <a:rPr kumimoji="1" lang="zh-CN" altLang="en-US" sz="2800" dirty="0" smtClean="0"/>
              <a:t>对角矩阵</a:t>
            </a:r>
            <a:r>
              <a:rPr kumimoji="1" lang="en-US" altLang="zh-CN" sz="2800" dirty="0" err="1" smtClean="0"/>
              <a:t>diag</a:t>
            </a:r>
            <a:r>
              <a:rPr kumimoji="1" lang="en-US" altLang="zh-CN" sz="2800" dirty="0" smtClean="0"/>
              <a:t>(</a:t>
            </a:r>
            <a:r>
              <a:rPr kumimoji="1" lang="en-US" altLang="zh-CN" sz="2800" dirty="0" err="1" smtClean="0"/>
              <a:t>a,b,c</a:t>
            </a:r>
            <a:r>
              <a:rPr kumimoji="1" lang="mr-IN" altLang="zh-CN" sz="2800" dirty="0" smtClean="0"/>
              <a:t>……</a:t>
            </a:r>
            <a:r>
              <a:rPr kumimoji="1" lang="en-US" altLang="zh-CN" sz="2800" dirty="0" smtClean="0"/>
              <a:t>)</a:t>
            </a:r>
          </a:p>
          <a:p>
            <a:r>
              <a:rPr kumimoji="1" lang="zh-CN" altLang="en-US" sz="2800" dirty="0" smtClean="0"/>
              <a:t>单位矩阵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上三角，下三角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对称矩阵，反对称矩阵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可逆矩阵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正交矩阵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伴随矩阵</a:t>
            </a:r>
            <a:endParaRPr kumimoji="1" lang="en-US" altLang="zh-CN" sz="2800" dirty="0" smtClean="0"/>
          </a:p>
          <a:p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364224" y="681925"/>
                <a:ext cx="4754880" cy="5490275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sz="3200" dirty="0" smtClean="0">
                    <a:solidFill>
                      <a:srgbClr val="FF0000"/>
                    </a:solidFill>
                  </a:rPr>
                  <a:t>矩阵运算</a:t>
                </a:r>
                <a:r>
                  <a:rPr kumimoji="1" lang="zh-CN" altLang="en-US" sz="3200" dirty="0" smtClean="0">
                    <a:solidFill>
                      <a:srgbClr val="FF0000"/>
                    </a:solidFill>
                    <a:sym typeface="Wingdings"/>
                  </a:rPr>
                  <a:t>：（无除法）</a:t>
                </a:r>
                <a:endParaRPr kumimoji="1" lang="en-US" altLang="zh-CN" sz="3200" dirty="0" smtClean="0">
                  <a:solidFill>
                    <a:srgbClr val="FF0000"/>
                  </a:solidFill>
                </a:endParaRPr>
              </a:p>
              <a:p>
                <a:r>
                  <a:rPr kumimoji="1" lang="en-US" altLang="zh-CN" sz="2800" dirty="0" smtClean="0"/>
                  <a:t>A,B</a:t>
                </a:r>
                <a:r>
                  <a:rPr kumimoji="1" lang="zh-CN" altLang="en-US" sz="2800" dirty="0" smtClean="0"/>
                  <a:t>同型才能相加减（对应位置相加减）</a:t>
                </a:r>
                <a:endParaRPr kumimoji="1" lang="en-US" altLang="zh-CN" sz="2800" dirty="0" smtClean="0"/>
              </a:p>
              <a:p>
                <a:r>
                  <a:rPr kumimoji="1" lang="zh-CN" altLang="en-US" sz="2800" dirty="0" smtClean="0"/>
                  <a:t>数</a:t>
                </a:r>
                <a:r>
                  <a:rPr kumimoji="1" lang="en-US" altLang="zh-CN" sz="2800" dirty="0" smtClean="0"/>
                  <a:t>k</a:t>
                </a:r>
                <a:r>
                  <a:rPr kumimoji="1" lang="zh-CN" altLang="en-US" sz="2800" dirty="0" smtClean="0"/>
                  <a:t>乘以</a:t>
                </a:r>
                <a:r>
                  <a:rPr kumimoji="1" lang="en-US" altLang="zh-CN" sz="2800" dirty="0" smtClean="0"/>
                  <a:t>A</a:t>
                </a:r>
                <a:r>
                  <a:rPr kumimoji="1" lang="zh-CN" altLang="en-US" sz="2800" dirty="0" smtClean="0"/>
                  <a:t> ，则</a:t>
                </a:r>
                <a:r>
                  <a:rPr kumimoji="1" lang="en-US" altLang="zh-CN" sz="2800" dirty="0" smtClean="0"/>
                  <a:t>A</a:t>
                </a:r>
                <a:r>
                  <a:rPr kumimoji="1" lang="zh-CN" altLang="en-US" sz="2800" dirty="0" smtClean="0"/>
                  <a:t>中每一个元素均乘以</a:t>
                </a:r>
                <a:r>
                  <a:rPr kumimoji="1" lang="en-US" altLang="zh-CN" sz="2800" dirty="0" smtClean="0"/>
                  <a:t>k</a:t>
                </a:r>
              </a:p>
              <a:p>
                <a:r>
                  <a:rPr kumimoji="1" lang="en-US" altLang="zh-CN" sz="2800" dirty="0" smtClean="0"/>
                  <a:t>A</a:t>
                </a:r>
                <a:r>
                  <a:rPr kumimoji="1" lang="zh-CN" altLang="en-US" sz="2800" dirty="0" smtClean="0"/>
                  <a:t>*</a:t>
                </a:r>
                <a:r>
                  <a:rPr kumimoji="1" lang="en-US" altLang="zh-CN" sz="2800" dirty="0" smtClean="0"/>
                  <a:t>B</a:t>
                </a:r>
                <a:r>
                  <a:rPr kumimoji="1" lang="zh-CN" altLang="en-US" sz="2800" dirty="0"/>
                  <a:t>：</a:t>
                </a:r>
                <a:r>
                  <a:rPr kumimoji="1" lang="zh-CN" altLang="en-US" sz="2800" dirty="0" smtClean="0"/>
                  <a:t>内标同可乘，外标决定型</a:t>
                </a:r>
                <a:endParaRPr kumimoji="1" lang="en-US" altLang="zh-CN" sz="2800" dirty="0" smtClean="0"/>
              </a:p>
              <a:p>
                <a14:m>
                  <m:oMath xmlns:m="http://schemas.openxmlformats.org/officeDocument/2006/math">
                    <m:r>
                      <a:rPr kumimoji="1" lang="zh-CN" altLang="en-US" sz="2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一般</m:t>
                    </m:r>
                    <m:r>
                      <a:rPr kumimoji="1" lang="zh-CN" altLang="en-US" sz="28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而言</m:t>
                    </m:r>
                    <m:r>
                      <a:rPr kumimoji="1" lang="zh-CN" altLang="en-US" sz="28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，</m:t>
                    </m:r>
                    <m:r>
                      <m:rPr>
                        <m:sty m:val="p"/>
                      </m:rPr>
                      <a:rPr kumimoji="1" lang="en-US" altLang="zh-CN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AB</m:t>
                    </m:r>
                    <m:r>
                      <a:rPr kumimoji="1" lang="en-US" altLang="zh-CN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kumimoji="1"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𝐵𝐴</m:t>
                    </m:r>
                  </m:oMath>
                </a14:m>
                <a:r>
                  <a:rPr kumimoji="1" lang="en-US" altLang="zh-CN" sz="2800" dirty="0" smtClean="0"/>
                  <a:t>,</a:t>
                </a:r>
                <a:r>
                  <a:rPr kumimoji="1" lang="zh-CN" altLang="en-US" sz="2800" dirty="0" smtClean="0"/>
                  <a:t>矩阵中相乘，位置不能调换；</a:t>
                </a:r>
                <a:endParaRPr kumimoji="1" lang="en-US" altLang="zh-CN" sz="28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8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𝐴𝐵</m:t>
                        </m:r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sz="28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8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𝐵</m:t>
                        </m:r>
                      </m:e>
                      <m:sup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kumimoji="1" lang="en-US" altLang="zh-CN" sz="28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</m:oMath>
                </a14:m>
                <a:endParaRPr kumimoji="1" lang="en-US" altLang="zh-CN" sz="28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sz="2800" i="1">
                            <a:latin typeface="Cambria Math" charset="0"/>
                          </a:rPr>
                          <m:t>𝐴𝐵</m:t>
                        </m:r>
                        <m:r>
                          <a:rPr kumimoji="1" lang="en-US" altLang="zh-CN" sz="2800" i="1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kumimoji="1" lang="en-US" altLang="zh-CN" sz="28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𝐵</m:t>
                        </m:r>
                      </m:e>
                      <m:sup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</m:oMath>
                </a14:m>
                <a:endParaRPr kumimoji="1" lang="en-US" altLang="zh-CN" sz="2800" dirty="0" smtClean="0"/>
              </a:p>
              <a:p>
                <a:endParaRPr kumimoji="1" lang="zh-CN" altLang="en-US" sz="2800" dirty="0"/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64224" y="681925"/>
                <a:ext cx="4754880" cy="5490275"/>
              </a:xfrm>
              <a:blipFill rotWithShape="0">
                <a:blip r:embed="rId2"/>
                <a:stretch>
                  <a:fillRect l="-2179" t="-2775" r="-1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8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08737"/>
          </a:xfrm>
        </p:spPr>
        <p:txBody>
          <a:bodyPr>
            <a:normAutofit fontScale="90000"/>
          </a:bodyPr>
          <a:lstStyle/>
          <a:p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69848" y="1363851"/>
                <a:ext cx="4754880" cy="4808349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2600" dirty="0" smtClean="0"/>
                  <a:t>若</a:t>
                </a:r>
                <a:r>
                  <a:rPr kumimoji="1" lang="en-US" altLang="zh-CN" sz="2600" dirty="0" smtClean="0"/>
                  <a:t>A</a:t>
                </a:r>
                <a:r>
                  <a:rPr kumimoji="1" lang="zh-CN" altLang="en-US" sz="2600" dirty="0" smtClean="0"/>
                  <a:t>为</a:t>
                </a:r>
                <a:r>
                  <a:rPr kumimoji="1" lang="en-US" altLang="zh-CN" sz="2600" dirty="0" smtClean="0"/>
                  <a:t>n</a:t>
                </a:r>
                <a:r>
                  <a:rPr kumimoji="1" lang="zh-CN" altLang="en-US" sz="2600" dirty="0" smtClean="0"/>
                  <a:t>阶方阵：</a:t>
                </a:r>
                <a:endParaRPr kumimoji="1" lang="en-US" altLang="zh-CN" sz="2600" dirty="0" smtClean="0"/>
              </a:p>
              <a:p>
                <a:pPr marL="27432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1" lang="en-US" altLang="zh-CN" sz="2600" dirty="0"/>
              </a:p>
              <a:p>
                <a:pPr marL="27432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2600" dirty="0" smtClean="0"/>
                  <a:t>|kA|=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600" b="0" i="1" smtClean="0">
                            <a:latin typeface="Cambria Math" charset="0"/>
                          </a:rPr>
                          <m:t>𝑘</m:t>
                        </m:r>
                      </m:e>
                      <m:sup>
                        <m:r>
                          <a:rPr kumimoji="1" lang="en-US" altLang="zh-CN" sz="2600" b="0" i="1" smtClean="0"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en-US" altLang="zh-CN" sz="2600" dirty="0" smtClean="0"/>
                  <a:t>|A|</a:t>
                </a:r>
              </a:p>
              <a:p>
                <a:pPr marL="27432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2600" dirty="0" smtClean="0"/>
                  <a:t>|AB|=|BA|=|A||B|</a:t>
                </a:r>
              </a:p>
              <a:p>
                <a:pPr marL="27432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2600" dirty="0" smtClean="0"/>
                  <a:t>|A|=0,</a:t>
                </a:r>
                <a:r>
                  <a:rPr kumimoji="1" lang="zh-CN" altLang="en-US" sz="2600" dirty="0" smtClean="0"/>
                  <a:t>奇异矩阵</a:t>
                </a:r>
                <a:endParaRPr kumimoji="1" lang="en-US" altLang="zh-CN" sz="2600" dirty="0" smtClean="0"/>
              </a:p>
              <a:p>
                <a:pPr marL="27432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2600" dirty="0" smtClean="0"/>
                  <a:t>|A|</a:t>
                </a:r>
                <a14:m>
                  <m:oMath xmlns:m="http://schemas.openxmlformats.org/officeDocument/2006/math">
                    <m:r>
                      <a:rPr kumimoji="1" lang="en-US" altLang="zh-CN" sz="2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kumimoji="1" lang="en-US" altLang="zh-CN" sz="2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0,</m:t>
                    </m:r>
                  </m:oMath>
                </a14:m>
                <a:r>
                  <a:rPr kumimoji="1" lang="zh-CN" altLang="en-US" sz="2600" dirty="0" smtClean="0"/>
                  <a:t>非奇异矩阵</a:t>
                </a:r>
                <a:r>
                  <a:rPr kumimoji="1" lang="en-US" altLang="zh-CN" sz="2600" dirty="0" smtClean="0"/>
                  <a:t>(</a:t>
                </a:r>
                <a:r>
                  <a:rPr kumimoji="1" lang="zh-CN" altLang="en-US" sz="2600" dirty="0" smtClean="0"/>
                  <a:t>可逆</a:t>
                </a:r>
                <a:r>
                  <a:rPr kumimoji="1" lang="en-US" altLang="zh-CN" sz="2600" dirty="0" smtClean="0"/>
                  <a:t>)</a:t>
                </a:r>
              </a:p>
              <a:p>
                <a:pPr marL="274320" lvl="1" indent="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None/>
                </a:pPr>
                <a:r>
                  <a:rPr kumimoji="1" lang="en-US" altLang="zh-CN" sz="2600" dirty="0"/>
                  <a:t>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6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600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CN" sz="2600" i="1">
                            <a:latin typeface="Cambria Math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en-US" altLang="zh-CN" sz="2600" dirty="0"/>
                  <a:t>|=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sz="2600" i="1" dirty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2600" i="1" dirty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600" i="1" dirty="0">
                            <a:latin typeface="Cambria Math" charset="0"/>
                          </a:rPr>
                          <m:t>|</m:t>
                        </m:r>
                        <m:r>
                          <a:rPr kumimoji="1" lang="en-US" altLang="zh-CN" sz="2600" i="1" dirty="0">
                            <a:latin typeface="Cambria Math" charset="0"/>
                          </a:rPr>
                          <m:t>𝐴</m:t>
                        </m:r>
                        <m:r>
                          <a:rPr kumimoji="1" lang="en-US" altLang="zh-CN" sz="2600" i="1" dirty="0">
                            <a:latin typeface="Cambria Math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kumimoji="1" lang="en-US" altLang="zh-CN" sz="2600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60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600" b="0" i="1" dirty="0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sz="2600" b="0" i="1" dirty="0" smtClean="0">
                            <a:latin typeface="Cambria Math" charset="0"/>
                          </a:rPr>
                          <m:t>𝑘𝐴</m:t>
                        </m:r>
                        <m:r>
                          <a:rPr kumimoji="1" lang="en-US" altLang="zh-CN" sz="2600" b="0" i="1" dirty="0" smtClean="0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sz="2600" b="0" i="1" dirty="0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kumimoji="1" lang="en-US" altLang="zh-CN" sz="2600" b="0" i="1" dirty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mr-IN" altLang="zh-CN" sz="2600" b="0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2600" b="0" i="1" dirty="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600" b="0" i="1" dirty="0" smtClean="0">
                            <a:latin typeface="Cambria Math" charset="0"/>
                          </a:rPr>
                          <m:t>𝑘</m:t>
                        </m:r>
                      </m:den>
                    </m:f>
                    <m:sSup>
                      <m:sSupPr>
                        <m:ctrlPr>
                          <a:rPr kumimoji="1" lang="mr-IN" altLang="zh-CN" sz="2600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600" b="0" i="1" dirty="0" smtClean="0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CN" sz="2600" b="0" i="1" dirty="0" smtClean="0">
                            <a:latin typeface="Cambria Math" charset="0"/>
                          </a:rPr>
                          <m:t>−1</m:t>
                        </m:r>
                      </m:sup>
                    </m:sSup>
                  </m:oMath>
                </a14:m>
                <a:endParaRPr kumimoji="1" lang="en-US" altLang="zh-CN" sz="2600" dirty="0" smtClean="0"/>
              </a:p>
              <a:p>
                <a:pPr marL="274320" lvl="1" indent="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6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600" b="0" i="1" smtClean="0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kumimoji="1" lang="zh-CN" altLang="en-US" sz="2600" b="0" i="1" smtClean="0">
                            <a:latin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-US" altLang="zh-CN" sz="26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6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600" b="0" i="1" smtClean="0">
                            <a:latin typeface="Cambria Math" charset="0"/>
                          </a:rPr>
                          <m:t>|</m:t>
                        </m:r>
                        <m:r>
                          <a:rPr kumimoji="1" lang="en-US" altLang="zh-CN" sz="2600" b="0" i="1" smtClean="0">
                            <a:latin typeface="Cambria Math" charset="0"/>
                          </a:rPr>
                          <m:t>𝐴</m:t>
                        </m:r>
                        <m:r>
                          <a:rPr kumimoji="1" lang="en-US" altLang="zh-CN" sz="2600" b="0" i="1" smtClean="0">
                            <a:latin typeface="Cambria Math" charset="0"/>
                          </a:rPr>
                          <m:t>|</m:t>
                        </m:r>
                        <m:r>
                          <a:rPr kumimoji="1" lang="en-US" altLang="zh-CN" sz="2600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CN" sz="2600" i="1">
                            <a:latin typeface="Cambria Math" charset="0"/>
                          </a:rPr>
                          <m:t>−1</m:t>
                        </m:r>
                      </m:sup>
                    </m:sSup>
                  </m:oMath>
                </a14:m>
                <a:endParaRPr kumimoji="1" lang="en-US" altLang="zh-CN" sz="2600" dirty="0" smtClean="0"/>
              </a:p>
              <a:p>
                <a:pPr marL="274320" lvl="1" indent="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6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600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kumimoji="1" lang="zh-CN" altLang="en-US" sz="2600" i="1">
                            <a:latin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-US" altLang="zh-CN" sz="2600" dirty="0" smtClean="0"/>
                  <a:t>A=A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6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600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kumimoji="1" lang="zh-CN" altLang="en-US" sz="2600" i="1">
                            <a:latin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-US" altLang="zh-CN" sz="2600" dirty="0" smtClean="0"/>
                  <a:t>=|A|E</a:t>
                </a:r>
              </a:p>
              <a:p>
                <a:pPr marL="274320" lvl="1" indent="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None/>
                </a:pPr>
                <a:endParaRPr kumimoji="1" lang="zh-CN" altLang="en-US" sz="2600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69848" y="1363851"/>
                <a:ext cx="4754880" cy="4808349"/>
              </a:xfrm>
              <a:blipFill rotWithShape="0">
                <a:blip r:embed="rId2"/>
                <a:stretch>
                  <a:fillRect t="-1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364224" y="1193369"/>
                <a:ext cx="4754880" cy="4978831"/>
              </a:xfrm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3200" dirty="0" smtClean="0">
                    <a:solidFill>
                      <a:srgbClr val="FF0000"/>
                    </a:solidFill>
                  </a:rPr>
                  <a:t>逆矩阵应用：</a:t>
                </a:r>
                <a:endParaRPr kumimoji="1" lang="en-US" altLang="zh-CN" sz="3200" dirty="0" smtClean="0">
                  <a:solidFill>
                    <a:srgbClr val="FF0000"/>
                  </a:solidFill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None/>
                </a:pPr>
                <a:r>
                  <a:rPr kumimoji="1" lang="zh-CN" altLang="en-US" sz="2400" dirty="0" smtClean="0"/>
                  <a:t>解方程组</a:t>
                </a:r>
                <a:r>
                  <a:rPr kumimoji="1" lang="en-US" altLang="zh-CN" sz="2400" dirty="0" smtClean="0"/>
                  <a:t>Ax=</a:t>
                </a:r>
                <a:r>
                  <a:rPr kumimoji="1" lang="en-US" altLang="zh-CN" sz="2400" dirty="0" err="1" smtClean="0"/>
                  <a:t>b,|A</a:t>
                </a:r>
                <a:r>
                  <a:rPr kumimoji="1" lang="en-US" altLang="zh-CN" sz="2400" dirty="0"/>
                  <a:t>|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≠0</m:t>
                    </m:r>
                  </m:oMath>
                </a14:m>
                <a:endParaRPr kumimoji="1" lang="en-US" altLang="zh-CN" sz="2400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kumimoji="1" lang="en-US" altLang="zh-CN" sz="2400" b="0" i="1" smtClean="0">
                        <a:latin typeface="Cambria Math" charset="0"/>
                      </a:rPr>
                      <m:t>𝐴𝑥</m:t>
                    </m:r>
                    <m:r>
                      <a:rPr kumimoji="1" lang="en-US" altLang="zh-CN" sz="24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CN" sz="2400" i="1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kumimoji="1" lang="en-US" altLang="zh-CN" sz="2400" b="0" i="1" smtClean="0">
                        <a:latin typeface="Cambria Math" charset="0"/>
                      </a:rPr>
                      <m:t>𝑏</m:t>
                    </m:r>
                    <m:r>
                      <a:rPr kumimoji="1" lang="en-US" altLang="zh-CN" sz="2400" b="0" i="1" smtClean="0">
                        <a:latin typeface="Cambria Math" charset="0"/>
                      </a:rPr>
                      <m:t>,</m:t>
                    </m:r>
                  </m:oMath>
                </a14:m>
                <a:r>
                  <a:rPr kumimoji="1" lang="zh-CN" altLang="en-US" sz="2400" dirty="0" smtClean="0"/>
                  <a:t>所以</a:t>
                </a:r>
                <a:r>
                  <a:rPr kumimoji="1" lang="en-US" altLang="zh-CN" sz="2400" dirty="0" smtClean="0"/>
                  <a:t>x=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CN" sz="2400" i="1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kumimoji="1" lang="en-US" altLang="zh-CN" sz="2400" i="1">
                        <a:latin typeface="Cambria Math" charset="0"/>
                      </a:rPr>
                      <m:t>𝑏</m:t>
                    </m:r>
                  </m:oMath>
                </a14:m>
                <a:endParaRPr kumimoji="1" lang="en-US" altLang="zh-CN" sz="2400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None/>
                </a:pPr>
                <a:endParaRPr kumimoji="1" lang="en-US" altLang="zh-CN" sz="240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dirty="0" smtClean="0"/>
                  <a:t>求逆变换</a:t>
                </a:r>
                <a:endParaRPr kumimoji="1" lang="en-US" altLang="zh-CN" sz="240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dirty="0" smtClean="0">
                    <a:solidFill>
                      <a:srgbClr val="FF0000"/>
                    </a:solidFill>
                  </a:rPr>
                  <a:t>矩阵分块及其性质</a:t>
                </a:r>
                <a:endParaRPr kumimoji="1"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64224" y="1193369"/>
                <a:ext cx="4754880" cy="4978831"/>
              </a:xfrm>
              <a:blipFill rotWithShape="0">
                <a:blip r:embed="rId3"/>
                <a:stretch>
                  <a:fillRect l="-3205" t="-2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97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15748"/>
          </a:xfrm>
        </p:spPr>
        <p:txBody>
          <a:bodyPr>
            <a:normAutofit fontScale="90000"/>
          </a:bodyPr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9848" y="1317356"/>
            <a:ext cx="4754880" cy="4854844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/>
              <a:t>3</a:t>
            </a:r>
            <a:r>
              <a:rPr kumimoji="1" lang="zh-CN" altLang="en-US" sz="2800" dirty="0" smtClean="0"/>
              <a:t>种初等（行）变换</a:t>
            </a:r>
            <a:endParaRPr kumimoji="1" lang="en-US" altLang="zh-CN" sz="2800" dirty="0" smtClean="0"/>
          </a:p>
          <a:p>
            <a:endParaRPr kumimoji="1" lang="en-US" altLang="zh-CN" sz="2800" dirty="0" smtClean="0"/>
          </a:p>
          <a:p>
            <a:r>
              <a:rPr kumimoji="1" lang="zh-CN" altLang="en-US" sz="2800" dirty="0" smtClean="0"/>
              <a:t>行阶梯型（只做行或列的变换）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行最简型</a:t>
            </a:r>
            <a:r>
              <a:rPr kumimoji="1" lang="zh-CN" altLang="en-US" sz="2800" dirty="0"/>
              <a:t>（只做行或列的变换</a:t>
            </a:r>
            <a:r>
              <a:rPr kumimoji="1" lang="zh-CN" altLang="en-US" sz="2800" dirty="0" smtClean="0"/>
              <a:t>）</a:t>
            </a:r>
            <a:endParaRPr kumimoji="1" lang="en-US" altLang="zh-CN" sz="2800" dirty="0" smtClean="0"/>
          </a:p>
          <a:p>
            <a:endParaRPr kumimoji="1" lang="en-US" altLang="zh-CN" sz="2800" dirty="0" smtClean="0"/>
          </a:p>
          <a:p>
            <a:r>
              <a:rPr kumimoji="1" lang="zh-CN" altLang="en-US" sz="2800" dirty="0" smtClean="0"/>
              <a:t>标准型（行列同时变换）</a:t>
            </a:r>
            <a:endParaRPr kumimoji="1"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364224" y="1317356"/>
                <a:ext cx="4754880" cy="4854844"/>
              </a:xfrm>
            </p:spPr>
            <p:txBody>
              <a:bodyPr>
                <a:noAutofit/>
              </a:bodyPr>
              <a:lstStyle/>
              <a:p>
                <a:r>
                  <a:rPr kumimoji="1" lang="zh-CN" altLang="en-US" sz="2400" dirty="0" smtClean="0"/>
                  <a:t>矩阵的秩（满秩为</a:t>
                </a:r>
                <a:r>
                  <a:rPr kumimoji="1" lang="en-US" altLang="zh-CN" sz="2400" dirty="0" smtClean="0"/>
                  <a:t>n</a:t>
                </a:r>
                <a:r>
                  <a:rPr kumimoji="1" lang="zh-CN" altLang="en-US" sz="2400" dirty="0" smtClean="0"/>
                  <a:t>）</a:t>
                </a:r>
                <a:endParaRPr kumimoji="1" lang="en-US" altLang="zh-CN" sz="2400" dirty="0" smtClean="0"/>
              </a:p>
              <a:p>
                <a:r>
                  <a:rPr kumimoji="1" lang="zh-CN" altLang="en-US" sz="2400" dirty="0" smtClean="0"/>
                  <a:t>经过初等变换，矩阵的秩不变</a:t>
                </a:r>
                <a:endParaRPr kumimoji="1" lang="en-US" altLang="zh-CN" sz="2400" dirty="0" smtClean="0"/>
              </a:p>
              <a:p>
                <a:endParaRPr kumimoji="1" lang="en-US" altLang="zh-CN" sz="2400" dirty="0" smtClean="0"/>
              </a:p>
              <a:p>
                <a:r>
                  <a:rPr kumimoji="1" lang="en-US" altLang="zh-CN" sz="2400" dirty="0" smtClean="0"/>
                  <a:t>R(</a:t>
                </a:r>
                <a:r>
                  <a:rPr kumimoji="1" lang="en-US" altLang="zh-CN" sz="2400" dirty="0" err="1" smtClean="0"/>
                  <a:t>A|b</a:t>
                </a:r>
                <a:r>
                  <a:rPr kumimoji="1" lang="en-US" altLang="zh-CN" sz="2400" dirty="0" smtClean="0"/>
                  <a:t>)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kumimoji="1" lang="en-US" altLang="zh-CN" sz="2400" dirty="0" smtClean="0"/>
                  <a:t>R(A)</a:t>
                </a:r>
                <a:r>
                  <a:rPr kumimoji="1" lang="zh-CN" altLang="en-US" sz="2400" dirty="0" smtClean="0"/>
                  <a:t>，方程无解</a:t>
                </a:r>
                <a:endParaRPr kumimoji="1" lang="en-US" altLang="zh-CN" sz="2400" dirty="0" smtClean="0"/>
              </a:p>
              <a:p>
                <a:r>
                  <a:rPr kumimoji="1" lang="en-US" altLang="zh-CN" sz="2400" dirty="0"/>
                  <a:t>R(</a:t>
                </a:r>
                <a:r>
                  <a:rPr kumimoji="1" lang="en-US" altLang="zh-CN" sz="2400" dirty="0" err="1"/>
                  <a:t>A|b</a:t>
                </a:r>
                <a:r>
                  <a:rPr kumimoji="1" lang="en-US" altLang="zh-CN" sz="2400" dirty="0"/>
                  <a:t>)=R(A)=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方程</a:t>
                </a:r>
                <a:r>
                  <a:rPr kumimoji="1" lang="zh-CN" altLang="en-US" sz="2400" dirty="0" smtClean="0"/>
                  <a:t>有唯一解</a:t>
                </a:r>
                <a:endParaRPr kumimoji="1" lang="en-US" altLang="zh-CN" sz="2400" dirty="0" smtClean="0"/>
              </a:p>
              <a:p>
                <a:r>
                  <a:rPr kumimoji="1" lang="en-US" altLang="zh-CN" sz="2400" dirty="0" smtClean="0"/>
                  <a:t>R(</a:t>
                </a:r>
                <a:r>
                  <a:rPr kumimoji="1" lang="en-US" altLang="zh-CN" sz="2400" dirty="0" err="1" smtClean="0"/>
                  <a:t>A|b</a:t>
                </a:r>
                <a:r>
                  <a:rPr kumimoji="1" lang="en-US" altLang="zh-CN" sz="2400" dirty="0" smtClean="0"/>
                  <a:t>)=R(A)=r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kumimoji="1"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kumimoji="1" lang="en-US" altLang="zh-CN" sz="2400" dirty="0" smtClean="0"/>
                  <a:t>,</a:t>
                </a:r>
                <a:r>
                  <a:rPr kumimoji="1" lang="zh-CN" altLang="en-US" sz="2400" dirty="0" smtClean="0"/>
                  <a:t>方程有</a:t>
                </a:r>
                <a:r>
                  <a:rPr kumimoji="1" lang="en-US" altLang="zh-CN" sz="2400" dirty="0" smtClean="0"/>
                  <a:t>(</a:t>
                </a:r>
                <a:r>
                  <a:rPr kumimoji="1" lang="zh-CN" altLang="en-US" sz="2400" dirty="0" smtClean="0"/>
                  <a:t>无数</a:t>
                </a:r>
                <a:r>
                  <a:rPr kumimoji="1" lang="en-US" altLang="zh-CN" sz="2400" dirty="0" smtClean="0"/>
                  <a:t>)</a:t>
                </a:r>
                <a:r>
                  <a:rPr kumimoji="1" lang="zh-CN" altLang="en-US" sz="2400" dirty="0" smtClean="0"/>
                  <a:t>解</a:t>
                </a:r>
                <a:endParaRPr kumimoji="1" lang="en-US" altLang="zh-CN" sz="2400" dirty="0" smtClean="0"/>
              </a:p>
              <a:p>
                <a:endParaRPr kumimoji="1" lang="en-US" altLang="zh-CN" sz="2400" dirty="0" smtClean="0"/>
              </a:p>
              <a:p>
                <a:r>
                  <a:rPr kumimoji="1" lang="zh-CN" altLang="en-US" sz="2400" dirty="0" smtClean="0"/>
                  <a:t>解的结构：基础解系</a:t>
                </a:r>
                <a:r>
                  <a:rPr kumimoji="1" lang="en-US" altLang="zh-CN" sz="2400" dirty="0" smtClean="0"/>
                  <a:t>+</a:t>
                </a:r>
                <a:r>
                  <a:rPr kumimoji="1" lang="zh-CN" altLang="en-US" sz="2400" dirty="0" smtClean="0"/>
                  <a:t>特殊解</a:t>
                </a:r>
                <a:endParaRPr kumimoji="1" lang="en-US" altLang="zh-CN" sz="2400" dirty="0" smtClean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64224" y="1317356"/>
                <a:ext cx="4754880" cy="4854844"/>
              </a:xfrm>
              <a:blipFill rotWithShape="0">
                <a:blip r:embed="rId2"/>
                <a:stretch>
                  <a:fillRect l="-1154" t="-2133" r="-4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872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7" name="对象 6146"/>
          <p:cNvGraphicFramePr>
            <a:graphicFrameLocks/>
          </p:cNvGraphicFramePr>
          <p:nvPr/>
        </p:nvGraphicFramePr>
        <p:xfrm>
          <a:off x="3613150" y="4211638"/>
          <a:ext cx="4597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r:id="rId3" imgW="4597400" imgH="419100" progId="Equation.3">
                  <p:embed/>
                </p:oleObj>
              </mc:Choice>
              <mc:Fallback>
                <p:oleObj r:id="rId3" imgW="4597400" imgH="4191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4211638"/>
                        <a:ext cx="4597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6" name="文本框 6152"/>
          <p:cNvSpPr txBox="1">
            <a:spLocks noChangeArrowheads="1"/>
          </p:cNvSpPr>
          <p:nvPr/>
        </p:nvSpPr>
        <p:spPr bwMode="auto">
          <a:xfrm>
            <a:off x="3962401" y="773114"/>
            <a:ext cx="42883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Times New Roman" charset="0"/>
                <a:ea typeface="黑体" charset="-122"/>
              </a:rPr>
              <a:t>线性方程组的向量表示</a:t>
            </a:r>
          </a:p>
        </p:txBody>
      </p:sp>
      <p:graphicFrame>
        <p:nvGraphicFramePr>
          <p:cNvPr id="6154" name="对象 6153"/>
          <p:cNvGraphicFramePr>
            <a:graphicFrameLocks/>
          </p:cNvGraphicFramePr>
          <p:nvPr/>
        </p:nvGraphicFramePr>
        <p:xfrm>
          <a:off x="3333750" y="1574800"/>
          <a:ext cx="50546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r:id="rId5" imgW="5054600" imgH="2044700" progId="Equation.3">
                  <p:embed/>
                </p:oleObj>
              </mc:Choice>
              <mc:Fallback>
                <p:oleObj r:id="rId5" imgW="5054600" imgH="20447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1574800"/>
                        <a:ext cx="50546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68" name="组合 6167"/>
          <p:cNvGrpSpPr>
            <a:grpSpLocks/>
          </p:cNvGrpSpPr>
          <p:nvPr/>
        </p:nvGrpSpPr>
        <p:grpSpPr bwMode="auto">
          <a:xfrm>
            <a:off x="3448050" y="1600200"/>
            <a:ext cx="685800" cy="3124200"/>
            <a:chOff x="1056" y="1008"/>
            <a:chExt cx="432" cy="1968"/>
          </a:xfrm>
        </p:grpSpPr>
        <p:sp>
          <p:nvSpPr>
            <p:cNvPr id="36883" name="矩形 6154"/>
            <p:cNvSpPr>
              <a:spLocks noChangeArrowheads="1"/>
            </p:cNvSpPr>
            <p:nvPr/>
          </p:nvSpPr>
          <p:spPr bwMode="auto">
            <a:xfrm>
              <a:off x="1056" y="1008"/>
              <a:ext cx="432" cy="1344"/>
            </a:xfrm>
            <a:prstGeom prst="rect">
              <a:avLst/>
            </a:prstGeom>
            <a:noFill/>
            <a:ln w="3810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84" name="矩形 6155"/>
            <p:cNvSpPr>
              <a:spLocks noChangeArrowheads="1"/>
            </p:cNvSpPr>
            <p:nvPr/>
          </p:nvSpPr>
          <p:spPr bwMode="auto">
            <a:xfrm>
              <a:off x="1104" y="2688"/>
              <a:ext cx="336" cy="288"/>
            </a:xfrm>
            <a:prstGeom prst="rect">
              <a:avLst/>
            </a:prstGeom>
            <a:noFill/>
            <a:ln w="3810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85" name="直接连接符 6162"/>
            <p:cNvSpPr>
              <a:spLocks noChangeShapeType="1"/>
            </p:cNvSpPr>
            <p:nvPr/>
          </p:nvSpPr>
          <p:spPr bwMode="auto">
            <a:xfrm>
              <a:off x="1296" y="2352"/>
              <a:ext cx="0" cy="336"/>
            </a:xfrm>
            <a:prstGeom prst="line">
              <a:avLst/>
            </a:prstGeom>
            <a:noFill/>
            <a:ln w="38100">
              <a:solidFill>
                <a:srgbClr val="8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73" name="组合 6172"/>
          <p:cNvGrpSpPr>
            <a:grpSpLocks/>
          </p:cNvGrpSpPr>
          <p:nvPr/>
        </p:nvGrpSpPr>
        <p:grpSpPr bwMode="auto">
          <a:xfrm>
            <a:off x="4464051" y="1600200"/>
            <a:ext cx="3978275" cy="3124200"/>
            <a:chOff x="1852" y="1008"/>
            <a:chExt cx="2506" cy="1968"/>
          </a:xfrm>
        </p:grpSpPr>
        <p:grpSp>
          <p:nvGrpSpPr>
            <p:cNvPr id="36871" name="组合 6168"/>
            <p:cNvGrpSpPr>
              <a:grpSpLocks/>
            </p:cNvGrpSpPr>
            <p:nvPr/>
          </p:nvGrpSpPr>
          <p:grpSpPr bwMode="auto">
            <a:xfrm>
              <a:off x="1852" y="1008"/>
              <a:ext cx="511" cy="1968"/>
              <a:chOff x="1828" y="1008"/>
              <a:chExt cx="511" cy="1968"/>
            </a:xfrm>
          </p:grpSpPr>
          <p:sp>
            <p:nvSpPr>
              <p:cNvPr id="36880" name="矩形 6156"/>
              <p:cNvSpPr>
                <a:spLocks noChangeArrowheads="1"/>
              </p:cNvSpPr>
              <p:nvPr/>
            </p:nvSpPr>
            <p:spPr bwMode="auto">
              <a:xfrm>
                <a:off x="1907" y="1008"/>
                <a:ext cx="432" cy="1344"/>
              </a:xfrm>
              <a:prstGeom prst="rect">
                <a:avLst/>
              </a:prstGeom>
              <a:noFill/>
              <a:ln w="38100">
                <a:solidFill>
                  <a:srgbClr val="99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881" name="矩形 6159"/>
              <p:cNvSpPr>
                <a:spLocks noChangeArrowheads="1"/>
              </p:cNvSpPr>
              <p:nvPr/>
            </p:nvSpPr>
            <p:spPr bwMode="auto">
              <a:xfrm>
                <a:off x="1828" y="2688"/>
                <a:ext cx="336" cy="288"/>
              </a:xfrm>
              <a:prstGeom prst="rect">
                <a:avLst/>
              </a:prstGeom>
              <a:noFill/>
              <a:ln w="38100">
                <a:solidFill>
                  <a:srgbClr val="99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882" name="直接连接符 6163"/>
              <p:cNvSpPr>
                <a:spLocks noChangeShapeType="1"/>
              </p:cNvSpPr>
              <p:nvPr/>
            </p:nvSpPr>
            <p:spPr bwMode="auto">
              <a:xfrm>
                <a:off x="2016" y="235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8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872" name="组合 6169"/>
            <p:cNvGrpSpPr>
              <a:grpSpLocks/>
            </p:cNvGrpSpPr>
            <p:nvPr/>
          </p:nvGrpSpPr>
          <p:grpSpPr bwMode="auto">
            <a:xfrm>
              <a:off x="3168" y="1008"/>
              <a:ext cx="432" cy="1968"/>
              <a:chOff x="3216" y="1008"/>
              <a:chExt cx="432" cy="1968"/>
            </a:xfrm>
          </p:grpSpPr>
          <p:sp>
            <p:nvSpPr>
              <p:cNvPr id="36877" name="矩形 6157"/>
              <p:cNvSpPr>
                <a:spLocks noChangeArrowheads="1"/>
              </p:cNvSpPr>
              <p:nvPr/>
            </p:nvSpPr>
            <p:spPr bwMode="auto">
              <a:xfrm>
                <a:off x="3216" y="1008"/>
                <a:ext cx="432" cy="1344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878" name="矩形 6160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336" cy="288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879" name="直接连接符 6164"/>
              <p:cNvSpPr>
                <a:spLocks noChangeShapeType="1"/>
              </p:cNvSpPr>
              <p:nvPr/>
            </p:nvSpPr>
            <p:spPr bwMode="auto">
              <a:xfrm>
                <a:off x="3456" y="235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8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873" name="组合 6170"/>
            <p:cNvGrpSpPr>
              <a:grpSpLocks/>
            </p:cNvGrpSpPr>
            <p:nvPr/>
          </p:nvGrpSpPr>
          <p:grpSpPr bwMode="auto">
            <a:xfrm>
              <a:off x="3926" y="1008"/>
              <a:ext cx="432" cy="1942"/>
              <a:chOff x="4010" y="1008"/>
              <a:chExt cx="432" cy="1942"/>
            </a:xfrm>
          </p:grpSpPr>
          <p:sp>
            <p:nvSpPr>
              <p:cNvPr id="36874" name="矩形 6158"/>
              <p:cNvSpPr>
                <a:spLocks noChangeArrowheads="1"/>
              </p:cNvSpPr>
              <p:nvPr/>
            </p:nvSpPr>
            <p:spPr bwMode="auto">
              <a:xfrm>
                <a:off x="4010" y="1008"/>
                <a:ext cx="432" cy="1344"/>
              </a:xfrm>
              <a:prstGeom prst="rect">
                <a:avLst/>
              </a:prstGeom>
              <a:noFill/>
              <a:ln w="38100">
                <a:solidFill>
                  <a:srgbClr val="FF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875" name="矩形 6161"/>
              <p:cNvSpPr>
                <a:spLocks noChangeArrowheads="1"/>
              </p:cNvSpPr>
              <p:nvPr/>
            </p:nvSpPr>
            <p:spPr bwMode="auto">
              <a:xfrm>
                <a:off x="4063" y="2662"/>
                <a:ext cx="336" cy="288"/>
              </a:xfrm>
              <a:prstGeom prst="rect">
                <a:avLst/>
              </a:prstGeom>
              <a:noFill/>
              <a:ln w="38100">
                <a:solidFill>
                  <a:srgbClr val="FF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876" name="直接连接符 6165"/>
              <p:cNvSpPr>
                <a:spLocks noChangeShapeType="1"/>
              </p:cNvSpPr>
              <p:nvPr/>
            </p:nvSpPr>
            <p:spPr bwMode="auto">
              <a:xfrm>
                <a:off x="4224" y="235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8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167" name="文本框 6166"/>
          <p:cNvSpPr txBox="1">
            <a:spLocks noChangeArrowheads="1"/>
          </p:cNvSpPr>
          <p:nvPr/>
        </p:nvSpPr>
        <p:spPr bwMode="auto">
          <a:xfrm>
            <a:off x="2362200" y="5089526"/>
            <a:ext cx="7359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charset="0"/>
              </a:rPr>
              <a:t>方程组与增广矩阵的列向量组之间</a:t>
            </a:r>
            <a:r>
              <a:rPr lang="zh-CN" altLang="en-US" sz="2800" b="1">
                <a:latin typeface="Times New Roman" charset="0"/>
                <a:ea typeface="黑体" charset="-122"/>
              </a:rPr>
              <a:t>一一对应</a:t>
            </a:r>
            <a:r>
              <a:rPr lang="zh-CN" altLang="en-US" sz="2800" b="1">
                <a:latin typeface="Times New Roman" charset="0"/>
              </a:rPr>
              <a:t>．</a:t>
            </a:r>
          </a:p>
        </p:txBody>
      </p:sp>
    </p:spTree>
    <p:extLst>
      <p:ext uri="{BB962C8B-B14F-4D97-AF65-F5344CB8AC3E}">
        <p14:creationId xmlns:p14="http://schemas.microsoft.com/office/powerpoint/2010/main" val="48478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38256"/>
          </a:xfrm>
        </p:spPr>
        <p:txBody>
          <a:bodyPr>
            <a:noAutofit/>
          </a:bodyPr>
          <a:lstStyle/>
          <a:p>
            <a:r>
              <a:rPr kumimoji="1" lang="zh-CN" altLang="en-US" sz="4000" dirty="0" smtClean="0">
                <a:solidFill>
                  <a:srgbClr val="FF0000"/>
                </a:solidFill>
              </a:rPr>
              <a:t>线性表示，线性相关</a:t>
            </a:r>
            <a:endParaRPr kumimoji="1" lang="zh-CN" altLang="en-US" sz="4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301858"/>
                <a:ext cx="10058400" cy="5796366"/>
              </a:xfrm>
            </p:spPr>
            <p:txBody>
              <a:bodyPr>
                <a:normAutofit fontScale="92500"/>
              </a:bodyPr>
              <a:lstStyle/>
              <a:p>
                <a:r>
                  <a:rPr kumimoji="1" lang="zh-CN" altLang="en-US" sz="2800" dirty="0" smtClean="0"/>
                  <a:t>（</a:t>
                </a:r>
                <a:r>
                  <a:rPr kumimoji="1" lang="en-US" altLang="zh-CN" sz="2800" dirty="0" smtClean="0"/>
                  <a:t>1</a:t>
                </a:r>
                <a:r>
                  <a:rPr kumimoji="1" lang="zh-CN" altLang="en-US" sz="2800" dirty="0" smtClean="0"/>
                  <a:t>）若向量组</a:t>
                </a:r>
                <a:r>
                  <a:rPr kumimoji="1" lang="en-US" altLang="zh-CN" sz="2800" dirty="0" smtClean="0"/>
                  <a:t>A</a:t>
                </a:r>
                <a:r>
                  <a:rPr kumimoji="1" lang="zh-CN" altLang="en-US" sz="2800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zh-CN" altLang="en-US" sz="2800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zh-CN" sz="28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800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sz="2800" dirty="0" smtClean="0"/>
                  <a:t>,</a:t>
                </a:r>
                <a:r>
                  <a:rPr kumimoji="1" lang="zh-CN" altLang="en-US" sz="2800" dirty="0" smtClean="0"/>
                  <a:t> 和向量</a:t>
                </a:r>
                <a:r>
                  <a:rPr kumimoji="1" lang="en-US" altLang="zh-CN" sz="2800" dirty="0" smtClean="0"/>
                  <a:t>b,</a:t>
                </a:r>
              </a:p>
              <a:p>
                <a:r>
                  <a:rPr kumimoji="1" lang="zh-CN" altLang="en-US" sz="2800" dirty="0"/>
                  <a:t> </a:t>
                </a:r>
                <a:r>
                  <a:rPr kumimoji="1" lang="zh-CN" altLang="en-US" sz="2800" dirty="0" smtClean="0"/>
                  <a:t>有</a:t>
                </a:r>
                <a:r>
                  <a:rPr kumimoji="1" lang="en-US" altLang="zh-CN" sz="2800" dirty="0" smtClean="0"/>
                  <a:t>b=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sz="28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sz="2800" dirty="0" smtClean="0"/>
                  <a:t>+</a:t>
                </a:r>
                <a:r>
                  <a:rPr kumimoji="1" lang="mr-IN" altLang="zh-CN" sz="2800" dirty="0" smtClean="0"/>
                  <a:t>…</a:t>
                </a:r>
                <a:r>
                  <a:rPr kumimoji="1" lang="en-US" altLang="zh-CN" sz="28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zh-CN" altLang="en-US" sz="2800" dirty="0" smtClean="0"/>
                  <a:t>                    线性组合</a:t>
                </a:r>
                <a:endParaRPr kumimoji="1" lang="en-US" altLang="zh-CN" sz="2800" dirty="0"/>
              </a:p>
              <a:p>
                <a:r>
                  <a:rPr kumimoji="1" lang="zh-CN" altLang="en-US" sz="2800" dirty="0" smtClean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28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sz="2800" dirty="0"/>
                  <a:t>，</a:t>
                </a:r>
                <a:r>
                  <a:rPr kumimoji="1" lang="mr-IN" altLang="zh-CN" sz="2800" dirty="0"/>
                  <a:t>…</a:t>
                </a:r>
                <a:r>
                  <a:rPr kumimoji="1" lang="zh-CN" altLang="en-US" sz="28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zh-CN" altLang="en-US" sz="2800" dirty="0"/>
                  <a:t>不全为零</a:t>
                </a:r>
                <a:r>
                  <a:rPr kumimoji="1" lang="zh-CN" altLang="en-US" sz="2800" dirty="0" smtClean="0"/>
                  <a:t>）则称</a:t>
                </a:r>
                <a:r>
                  <a:rPr kumimoji="1" lang="en-US" altLang="zh-CN" sz="2800" dirty="0" smtClean="0"/>
                  <a:t>b</a:t>
                </a:r>
                <a:r>
                  <a:rPr kumimoji="1" lang="zh-CN" altLang="en-US" sz="2800" dirty="0" smtClean="0"/>
                  <a:t>可以由向量组</a:t>
                </a:r>
                <a:r>
                  <a:rPr kumimoji="1" lang="en-US" altLang="zh-CN" sz="2800" dirty="0" smtClean="0"/>
                  <a:t>A</a:t>
                </a:r>
                <a:r>
                  <a:rPr kumimoji="1" lang="zh-CN" altLang="en-US" sz="2800" dirty="0" smtClean="0"/>
                  <a:t>线性表示，     </a:t>
                </a:r>
                <a:r>
                  <a:rPr kumimoji="1" lang="en-US" altLang="zh-CN" sz="2800" dirty="0" smtClean="0"/>
                  <a:t>B=(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zh-CN" altLang="en-US" sz="2800" i="1">
                        <a:latin typeface="Cambria Math" charset="0"/>
                      </a:rPr>
                      <m:t> </m:t>
                    </m:r>
                    <m:r>
                      <a:rPr kumimoji="1" lang="en-US" altLang="zh-CN" sz="28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800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sz="2800" dirty="0" smtClean="0"/>
                  <a:t>,b</a:t>
                </a:r>
                <a:r>
                  <a:rPr kumimoji="1" lang="zh-CN" altLang="en-US" sz="2800" dirty="0" smtClean="0"/>
                  <a:t> </a:t>
                </a:r>
                <a:r>
                  <a:rPr kumimoji="1" lang="en-US" altLang="zh-CN" sz="2800" dirty="0" smtClean="0"/>
                  <a:t>)</a:t>
                </a:r>
                <a:r>
                  <a:rPr kumimoji="1" lang="zh-CN" altLang="en-US" sz="2800" dirty="0" smtClean="0"/>
                  <a:t>是线性相关的</a:t>
                </a:r>
                <a:r>
                  <a:rPr kumimoji="1" lang="en-US" altLang="zh-CN" sz="2800" dirty="0" smtClean="0"/>
                  <a:t>;</a:t>
                </a:r>
              </a:p>
              <a:p>
                <a:r>
                  <a:rPr kumimoji="1" lang="zh-CN" altLang="en-US" sz="2800" dirty="0" smtClean="0"/>
                  <a:t>（</a:t>
                </a:r>
                <a:r>
                  <a:rPr kumimoji="1" lang="en-US" altLang="zh-CN" sz="2800" dirty="0" smtClean="0"/>
                  <a:t>2</a:t>
                </a:r>
                <a:r>
                  <a:rPr kumimoji="1" lang="zh-CN" altLang="en-US" sz="2800" dirty="0" smtClean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zh-CN" altLang="en-US" sz="2800" i="1">
                        <a:latin typeface="Cambria Math" charset="0"/>
                      </a:rPr>
                      <m:t> </m:t>
                    </m:r>
                    <m:r>
                      <a:rPr kumimoji="1" lang="en-US" altLang="zh-CN" sz="28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800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zh-CN" altLang="en-US" sz="2800" dirty="0" smtClean="0"/>
                  <a:t>中至少有一个向量可以由剩下的向量来线性表示，则称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zh-CN" altLang="en-US" sz="2800" i="1">
                        <a:latin typeface="Cambria Math" charset="0"/>
                      </a:rPr>
                      <m:t> </m:t>
                    </m:r>
                    <m:r>
                      <a:rPr kumimoji="1" lang="en-US" altLang="zh-CN" sz="28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800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kumimoji="1" lang="zh-CN" altLang="en-US" sz="2800" i="1" smtClean="0">
                        <a:latin typeface="Cambria Math" charset="0"/>
                      </a:rPr>
                      <m:t>线性</m:t>
                    </m:r>
                  </m:oMath>
                </a14:m>
                <a:r>
                  <a:rPr kumimoji="1" lang="zh-CN" altLang="en-US" sz="2800" dirty="0" smtClean="0"/>
                  <a:t>相关</a:t>
                </a:r>
                <a:endParaRPr kumimoji="1" lang="en-US" altLang="zh-CN" sz="2800" dirty="0"/>
              </a:p>
              <a:p>
                <a:r>
                  <a:rPr kumimoji="1" lang="zh-CN" altLang="en-US" sz="2800" dirty="0" smtClean="0"/>
                  <a:t>（</a:t>
                </a:r>
                <a:r>
                  <a:rPr kumimoji="1" lang="en-US" altLang="zh-CN" sz="2800" dirty="0" smtClean="0"/>
                  <a:t>3</a:t>
                </a:r>
                <a:r>
                  <a:rPr kumimoji="1" lang="zh-CN" altLang="en-US" sz="2800" dirty="0" smtClean="0"/>
                  <a:t>）秩</a:t>
                </a:r>
                <a:r>
                  <a:rPr kumimoji="1" lang="en-US" altLang="zh-CN" sz="2800" dirty="0" smtClean="0"/>
                  <a:t>R(A)=R(B)</a:t>
                </a:r>
                <a:r>
                  <a:rPr kumimoji="1" lang="zh-CN" altLang="en-US" sz="2800" dirty="0" smtClean="0"/>
                  <a:t>，        </a:t>
                </a:r>
                <a:r>
                  <a:rPr kumimoji="1" lang="en-US" altLang="zh-CN" sz="2800" dirty="0" smtClean="0"/>
                  <a:t>A,B</a:t>
                </a:r>
                <a:r>
                  <a:rPr kumimoji="1" lang="zh-CN" altLang="en-US" sz="2800" dirty="0" smtClean="0"/>
                  <a:t>等价</a:t>
                </a:r>
                <a:r>
                  <a:rPr kumimoji="1" lang="en-US" altLang="zh-CN" sz="2800" dirty="0" smtClean="0"/>
                  <a:t>---A,B</a:t>
                </a:r>
                <a:r>
                  <a:rPr kumimoji="1" lang="zh-CN" altLang="en-US" sz="2800" dirty="0" smtClean="0"/>
                  <a:t>能相互表示</a:t>
                </a:r>
                <a:endParaRPr kumimoji="1" lang="en-US" altLang="zh-CN" sz="2800" dirty="0" smtClean="0"/>
              </a:p>
              <a:p>
                <a:r>
                  <a:rPr kumimoji="1" lang="zh-CN" altLang="en-US" sz="2800" dirty="0" smtClean="0"/>
                  <a:t>（</a:t>
                </a:r>
                <a:r>
                  <a:rPr kumimoji="1" lang="en-US" altLang="zh-CN" sz="2800" dirty="0" smtClean="0"/>
                  <a:t>4</a:t>
                </a:r>
                <a:r>
                  <a:rPr kumimoji="1" lang="zh-CN" altLang="en-US" sz="2800" dirty="0" smtClean="0"/>
                  <a:t>）若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sz="28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sz="2800" dirty="0"/>
                  <a:t>+</a:t>
                </a:r>
                <a:r>
                  <a:rPr kumimoji="1" lang="mr-IN" altLang="zh-CN" sz="2800" dirty="0"/>
                  <a:t>…</a:t>
                </a:r>
                <a:r>
                  <a:rPr kumimoji="1" lang="en-US" altLang="zh-CN" sz="28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zh-CN" sz="2800" dirty="0" smtClean="0"/>
                  <a:t>=0</a:t>
                </a:r>
                <a:r>
                  <a:rPr kumimoji="1" lang="zh-CN" altLang="en-US" sz="2800" dirty="0" smtClean="0"/>
                  <a:t>，</a:t>
                </a:r>
                <a:endParaRPr kumimoji="1" lang="en-US" altLang="zh-CN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28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sz="2800" dirty="0" smtClean="0"/>
                  <a:t>，</a:t>
                </a:r>
                <a:r>
                  <a:rPr kumimoji="1" lang="mr-IN" altLang="zh-CN" sz="2800" dirty="0" smtClean="0"/>
                  <a:t>…</a:t>
                </a:r>
                <a:r>
                  <a:rPr kumimoji="1" lang="zh-CN" altLang="en-US" sz="28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zh-CN" altLang="en-US" sz="2800" dirty="0" smtClean="0"/>
                  <a:t>不全为零</a:t>
                </a:r>
                <a:r>
                  <a:rPr kumimoji="1" lang="en-US" altLang="zh-CN" sz="2800" dirty="0" smtClean="0"/>
                  <a:t>---</a:t>
                </a:r>
                <a:r>
                  <a:rPr kumimoji="1" lang="zh-CN" altLang="en-US" sz="2800" dirty="0" smtClean="0"/>
                  <a:t>线性相关</a:t>
                </a:r>
                <a:endParaRPr kumimoji="1" lang="en-US" altLang="zh-CN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28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sz="2800" dirty="0"/>
                  <a:t>，</a:t>
                </a:r>
                <a:r>
                  <a:rPr kumimoji="1" lang="mr-IN" altLang="zh-CN" sz="2800" dirty="0"/>
                  <a:t>…</a:t>
                </a:r>
                <a:r>
                  <a:rPr kumimoji="1" lang="zh-CN" altLang="en-US" sz="28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zh-CN" altLang="en-US" sz="2800" dirty="0" smtClean="0"/>
                  <a:t>全</a:t>
                </a:r>
                <a:r>
                  <a:rPr kumimoji="1" lang="zh-CN" altLang="en-US" sz="2800" dirty="0"/>
                  <a:t>为零</a:t>
                </a:r>
                <a:r>
                  <a:rPr kumimoji="1" lang="en-US" altLang="zh-CN" sz="2800" dirty="0"/>
                  <a:t>---</a:t>
                </a:r>
                <a:r>
                  <a:rPr kumimoji="1" lang="zh-CN" altLang="en-US" sz="2800" dirty="0" smtClean="0"/>
                  <a:t>线性无关</a:t>
                </a:r>
                <a:r>
                  <a:rPr kumimoji="1" lang="en-US" altLang="zh-CN" sz="2800" dirty="0" smtClean="0"/>
                  <a:t>---</a:t>
                </a:r>
                <a:r>
                  <a:rPr kumimoji="1" lang="zh-CN" altLang="en-US" sz="2800" dirty="0" smtClean="0"/>
                  <a:t>內积</a:t>
                </a:r>
                <a:r>
                  <a:rPr kumimoji="1" lang="en-US" altLang="zh-CN" sz="2800" dirty="0" smtClean="0"/>
                  <a:t>=0</a:t>
                </a:r>
              </a:p>
              <a:p>
                <a:endParaRPr kumimoji="1" lang="en-US" altLang="zh-CN" sz="2800" dirty="0"/>
              </a:p>
              <a:p>
                <a:endParaRPr kumimoji="1"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301858"/>
                <a:ext cx="10058400" cy="5796366"/>
              </a:xfrm>
              <a:blipFill rotWithShape="0">
                <a:blip r:embed="rId2"/>
                <a:stretch>
                  <a:fillRect l="-667" t="-1895" r="-4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框架 7"/>
          <p:cNvSpPr/>
          <p:nvPr/>
        </p:nvSpPr>
        <p:spPr>
          <a:xfrm>
            <a:off x="2154265" y="1735810"/>
            <a:ext cx="3177152" cy="61993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框架 8"/>
          <p:cNvSpPr/>
          <p:nvPr/>
        </p:nvSpPr>
        <p:spPr>
          <a:xfrm>
            <a:off x="6586781" y="1735810"/>
            <a:ext cx="1914504" cy="619932"/>
          </a:xfrm>
          <a:prstGeom prst="fra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左箭头 9"/>
          <p:cNvSpPr/>
          <p:nvPr/>
        </p:nvSpPr>
        <p:spPr>
          <a:xfrm flipV="1">
            <a:off x="5385661" y="1983782"/>
            <a:ext cx="1146875" cy="123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699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木头类型</Template>
  <TotalTime>528</TotalTime>
  <Words>436</Words>
  <Application>Microsoft Macintosh PowerPoint</Application>
  <PresentationFormat>宽屏</PresentationFormat>
  <Paragraphs>126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Calibri</vt:lpstr>
      <vt:lpstr>Cambria</vt:lpstr>
      <vt:lpstr>Cambria Math</vt:lpstr>
      <vt:lpstr>DengXian</vt:lpstr>
      <vt:lpstr>Mangal</vt:lpstr>
      <vt:lpstr>Rockwell</vt:lpstr>
      <vt:lpstr>Rockwell Condensed</vt:lpstr>
      <vt:lpstr>Rockwell Extra Bold</vt:lpstr>
      <vt:lpstr>Times New Roman</vt:lpstr>
      <vt:lpstr>Wingdings</vt:lpstr>
      <vt:lpstr>方正姚体</vt:lpstr>
      <vt:lpstr>黑体</vt:lpstr>
      <vt:lpstr>宋体</vt:lpstr>
      <vt:lpstr>Arial</vt:lpstr>
      <vt:lpstr>木活字</vt:lpstr>
      <vt:lpstr>Equation.3</vt:lpstr>
      <vt:lpstr>线性代数要点总结</vt:lpstr>
      <vt:lpstr>行列式（及其性质）</vt:lpstr>
      <vt:lpstr>PowerPoint 演示文稿</vt:lpstr>
      <vt:lpstr>矩阵</vt:lpstr>
      <vt:lpstr>PowerPoint 演示文稿</vt:lpstr>
      <vt:lpstr>PowerPoint 演示文稿</vt:lpstr>
      <vt:lpstr>PowerPoint 演示文稿</vt:lpstr>
      <vt:lpstr>PowerPoint 演示文稿</vt:lpstr>
      <vt:lpstr>线性表示，线性相关</vt:lpstr>
      <vt:lpstr>向量空间</vt:lpstr>
      <vt:lpstr>规范正交化（施密特正交化）</vt:lpstr>
      <vt:lpstr>正交矩阵，正交变换</vt:lpstr>
      <vt:lpstr>特征值，特征向量</vt:lpstr>
      <vt:lpstr>相似矩阵</vt:lpstr>
      <vt:lpstr>特征分解</vt:lpstr>
      <vt:lpstr>Svd 分解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线性代数要点总结</dc:title>
  <dc:creator>Microsoft Office 用户</dc:creator>
  <cp:lastModifiedBy>Microsoft Office 用户</cp:lastModifiedBy>
  <cp:revision>29</cp:revision>
  <dcterms:created xsi:type="dcterms:W3CDTF">2018-12-09T08:30:57Z</dcterms:created>
  <dcterms:modified xsi:type="dcterms:W3CDTF">2018-12-10T16:29:54Z</dcterms:modified>
</cp:coreProperties>
</file>