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1" r:id="rId7"/>
    <p:sldId id="264" r:id="rId8"/>
    <p:sldId id="266" r:id="rId9"/>
    <p:sldId id="265" r:id="rId10"/>
    <p:sldId id="267" r:id="rId11"/>
    <p:sldId id="268" r:id="rId12"/>
    <p:sldId id="271" r:id="rId13"/>
    <p:sldId id="270" r:id="rId14"/>
    <p:sldId id="269" r:id="rId15"/>
    <p:sldId id="272" r:id="rId16"/>
    <p:sldId id="273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4626"/>
  </p:normalViewPr>
  <p:slideViewPr>
    <p:cSldViewPr snapToGrid="0" snapToObjects="1">
      <p:cViewPr>
        <p:scale>
          <a:sx n="96" d="100"/>
          <a:sy n="96" d="100"/>
        </p:scale>
        <p:origin x="80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image" Target="../media/image13.wmf"/><Relationship Id="rId13" Type="http://schemas.openxmlformats.org/officeDocument/2006/relationships/image" Target="../media/image14.wmf"/><Relationship Id="rId14" Type="http://schemas.openxmlformats.org/officeDocument/2006/relationships/image" Target="../media/image15.wmf"/><Relationship Id="rId15" Type="http://schemas.openxmlformats.org/officeDocument/2006/relationships/image" Target="../media/image16.wmf"/><Relationship Id="rId16" Type="http://schemas.openxmlformats.org/officeDocument/2006/relationships/image" Target="../media/image17.wmf"/><Relationship Id="rId17" Type="http://schemas.openxmlformats.org/officeDocument/2006/relationships/image" Target="../media/image18.wmf"/><Relationship Id="rId18" Type="http://schemas.openxmlformats.org/officeDocument/2006/relationships/image" Target="../media/image19.wmf"/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7" Type="http://schemas.openxmlformats.org/officeDocument/2006/relationships/image" Target="../media/image8.wmf"/><Relationship Id="rId8" Type="http://schemas.openxmlformats.org/officeDocument/2006/relationships/image" Target="../media/image9.wmf"/><Relationship Id="rId9" Type="http://schemas.openxmlformats.org/officeDocument/2006/relationships/image" Target="../media/image10.wmf"/><Relationship Id="rId10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73.wmf"/><Relationship Id="rId12" Type="http://schemas.openxmlformats.org/officeDocument/2006/relationships/image" Target="../media/image74.wmf"/><Relationship Id="rId13" Type="http://schemas.openxmlformats.org/officeDocument/2006/relationships/image" Target="../media/image75.wmf"/><Relationship Id="rId14" Type="http://schemas.openxmlformats.org/officeDocument/2006/relationships/image" Target="../media/image76.wmf"/><Relationship Id="rId15" Type="http://schemas.openxmlformats.org/officeDocument/2006/relationships/image" Target="../media/image77.wmf"/><Relationship Id="rId16" Type="http://schemas.openxmlformats.org/officeDocument/2006/relationships/image" Target="../media/image78.wmf"/><Relationship Id="rId1" Type="http://schemas.openxmlformats.org/officeDocument/2006/relationships/image" Target="../media/image63.wmf"/><Relationship Id="rId2" Type="http://schemas.openxmlformats.org/officeDocument/2006/relationships/image" Target="../media/image64.wmf"/><Relationship Id="rId3" Type="http://schemas.openxmlformats.org/officeDocument/2006/relationships/image" Target="../media/image65.wmf"/><Relationship Id="rId4" Type="http://schemas.openxmlformats.org/officeDocument/2006/relationships/image" Target="../media/image66.wmf"/><Relationship Id="rId5" Type="http://schemas.openxmlformats.org/officeDocument/2006/relationships/image" Target="../media/image67.wmf"/><Relationship Id="rId6" Type="http://schemas.openxmlformats.org/officeDocument/2006/relationships/image" Target="../media/image68.wmf"/><Relationship Id="rId7" Type="http://schemas.openxmlformats.org/officeDocument/2006/relationships/image" Target="../media/image69.wmf"/><Relationship Id="rId8" Type="http://schemas.openxmlformats.org/officeDocument/2006/relationships/image" Target="../media/image70.wmf"/><Relationship Id="rId9" Type="http://schemas.openxmlformats.org/officeDocument/2006/relationships/image" Target="../media/image71.wmf"/><Relationship Id="rId10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wmf"/><Relationship Id="rId12" Type="http://schemas.openxmlformats.org/officeDocument/2006/relationships/image" Target="../media/image33.wmf"/><Relationship Id="rId13" Type="http://schemas.openxmlformats.org/officeDocument/2006/relationships/image" Target="../media/image34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8" Type="http://schemas.openxmlformats.org/officeDocument/2006/relationships/image" Target="../media/image29.wmf"/><Relationship Id="rId9" Type="http://schemas.openxmlformats.org/officeDocument/2006/relationships/image" Target="../media/image30.wmf"/><Relationship Id="rId10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Relationship Id="rId3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45.wmf"/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5" Type="http://schemas.openxmlformats.org/officeDocument/2006/relationships/image" Target="../media/image55.wmf"/><Relationship Id="rId6" Type="http://schemas.openxmlformats.org/officeDocument/2006/relationships/image" Target="../media/image56.wmf"/><Relationship Id="rId7" Type="http://schemas.openxmlformats.org/officeDocument/2006/relationships/image" Target="../media/image57.wmf"/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Relationship Id="rId2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6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49.w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50.wmf"/><Relationship Id="rId9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8.bin"/><Relationship Id="rId12" Type="http://schemas.openxmlformats.org/officeDocument/2006/relationships/image" Target="../media/image55.wmf"/><Relationship Id="rId13" Type="http://schemas.openxmlformats.org/officeDocument/2006/relationships/oleObject" Target="../embeddings/oleObject49.bin"/><Relationship Id="rId14" Type="http://schemas.openxmlformats.org/officeDocument/2006/relationships/image" Target="../media/image56.wmf"/><Relationship Id="rId15" Type="http://schemas.openxmlformats.org/officeDocument/2006/relationships/oleObject" Target="../embeddings/oleObject50.bin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44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5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9.w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oleObject" Target="../embeddings/oleObject54.bin"/><Relationship Id="rId5" Type="http://schemas.openxmlformats.org/officeDocument/2006/relationships/image" Target="../media/image6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71.wmf"/><Relationship Id="rId21" Type="http://schemas.openxmlformats.org/officeDocument/2006/relationships/oleObject" Target="../embeddings/oleObject64.bin"/><Relationship Id="rId22" Type="http://schemas.openxmlformats.org/officeDocument/2006/relationships/image" Target="../media/image72.wmf"/><Relationship Id="rId23" Type="http://schemas.openxmlformats.org/officeDocument/2006/relationships/oleObject" Target="../embeddings/oleObject65.bin"/><Relationship Id="rId24" Type="http://schemas.openxmlformats.org/officeDocument/2006/relationships/image" Target="../media/image73.wmf"/><Relationship Id="rId25" Type="http://schemas.openxmlformats.org/officeDocument/2006/relationships/oleObject" Target="../embeddings/oleObject66.bin"/><Relationship Id="rId26" Type="http://schemas.openxmlformats.org/officeDocument/2006/relationships/image" Target="../media/image74.wmf"/><Relationship Id="rId27" Type="http://schemas.openxmlformats.org/officeDocument/2006/relationships/oleObject" Target="../embeddings/oleObject67.bin"/><Relationship Id="rId28" Type="http://schemas.openxmlformats.org/officeDocument/2006/relationships/image" Target="../media/image75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63.wmf"/><Relationship Id="rId5" Type="http://schemas.openxmlformats.org/officeDocument/2006/relationships/oleObject" Target="../embeddings/oleObject56.bin"/><Relationship Id="rId30" Type="http://schemas.openxmlformats.org/officeDocument/2006/relationships/image" Target="../media/image76.wmf"/><Relationship Id="rId31" Type="http://schemas.openxmlformats.org/officeDocument/2006/relationships/oleObject" Target="../embeddings/oleObject69.bin"/><Relationship Id="rId32" Type="http://schemas.openxmlformats.org/officeDocument/2006/relationships/image" Target="../media/image77.wmf"/><Relationship Id="rId9" Type="http://schemas.openxmlformats.org/officeDocument/2006/relationships/oleObject" Target="../embeddings/oleObject58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65.wmf"/><Relationship Id="rId33" Type="http://schemas.openxmlformats.org/officeDocument/2006/relationships/oleObject" Target="../embeddings/oleObject70.bin"/><Relationship Id="rId34" Type="http://schemas.openxmlformats.org/officeDocument/2006/relationships/image" Target="../media/image78.wmf"/><Relationship Id="rId10" Type="http://schemas.openxmlformats.org/officeDocument/2006/relationships/image" Target="../media/image66.wmf"/><Relationship Id="rId11" Type="http://schemas.openxmlformats.org/officeDocument/2006/relationships/oleObject" Target="../embeddings/oleObject59.bin"/><Relationship Id="rId12" Type="http://schemas.openxmlformats.org/officeDocument/2006/relationships/image" Target="../media/image67.wmf"/><Relationship Id="rId13" Type="http://schemas.openxmlformats.org/officeDocument/2006/relationships/oleObject" Target="../embeddings/oleObject60.bin"/><Relationship Id="rId14" Type="http://schemas.openxmlformats.org/officeDocument/2006/relationships/image" Target="../media/image68.wmf"/><Relationship Id="rId15" Type="http://schemas.openxmlformats.org/officeDocument/2006/relationships/oleObject" Target="../embeddings/oleObject61.bin"/><Relationship Id="rId16" Type="http://schemas.openxmlformats.org/officeDocument/2006/relationships/image" Target="../media/image69.wmf"/><Relationship Id="rId17" Type="http://schemas.openxmlformats.org/officeDocument/2006/relationships/oleObject" Target="../embeddings/oleObject62.bin"/><Relationship Id="rId18" Type="http://schemas.openxmlformats.org/officeDocument/2006/relationships/image" Target="../media/image70.wmf"/><Relationship Id="rId19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oleObject" Target="../embeddings/oleObject71.bin"/><Relationship Id="rId6" Type="http://schemas.openxmlformats.org/officeDocument/2006/relationships/image" Target="../media/image79.wmf"/><Relationship Id="rId7" Type="http://schemas.openxmlformats.org/officeDocument/2006/relationships/image" Target="../media/image82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0.w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1.w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2.wmf"/><Relationship Id="rId26" Type="http://schemas.openxmlformats.org/officeDocument/2006/relationships/oleObject" Target="../embeddings/oleObject13.bin"/><Relationship Id="rId27" Type="http://schemas.openxmlformats.org/officeDocument/2006/relationships/image" Target="../media/image13.wmf"/><Relationship Id="rId28" Type="http://schemas.openxmlformats.org/officeDocument/2006/relationships/oleObject" Target="../embeddings/oleObject14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30" Type="http://schemas.openxmlformats.org/officeDocument/2006/relationships/oleObject" Target="../embeddings/oleObject15.bin"/><Relationship Id="rId31" Type="http://schemas.openxmlformats.org/officeDocument/2006/relationships/image" Target="../media/image15.wmf"/><Relationship Id="rId32" Type="http://schemas.openxmlformats.org/officeDocument/2006/relationships/oleObject" Target="../embeddings/oleObject16.bin"/><Relationship Id="rId9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33" Type="http://schemas.openxmlformats.org/officeDocument/2006/relationships/image" Target="../media/image16.wmf"/><Relationship Id="rId34" Type="http://schemas.openxmlformats.org/officeDocument/2006/relationships/oleObject" Target="../embeddings/oleObject17.bin"/><Relationship Id="rId35" Type="http://schemas.openxmlformats.org/officeDocument/2006/relationships/image" Target="../media/image17.wmf"/><Relationship Id="rId36" Type="http://schemas.openxmlformats.org/officeDocument/2006/relationships/oleObject" Target="../embeddings/oleObject18.bin"/><Relationship Id="rId10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7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37" Type="http://schemas.openxmlformats.org/officeDocument/2006/relationships/image" Target="../media/image18.wmf"/><Relationship Id="rId38" Type="http://schemas.openxmlformats.org/officeDocument/2006/relationships/oleObject" Target="../embeddings/oleObject19.bin"/><Relationship Id="rId39" Type="http://schemas.openxmlformats.org/officeDocument/2006/relationships/image" Target="../media/image19.wmf"/><Relationship Id="rId40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20" Type="http://schemas.openxmlformats.org/officeDocument/2006/relationships/oleObject" Target="../embeddings/oleObject30.bin"/><Relationship Id="rId21" Type="http://schemas.openxmlformats.org/officeDocument/2006/relationships/image" Target="../media/image30.wmf"/><Relationship Id="rId22" Type="http://schemas.openxmlformats.org/officeDocument/2006/relationships/oleObject" Target="../embeddings/oleObject31.bin"/><Relationship Id="rId23" Type="http://schemas.openxmlformats.org/officeDocument/2006/relationships/image" Target="../media/image31.wmf"/><Relationship Id="rId24" Type="http://schemas.openxmlformats.org/officeDocument/2006/relationships/oleObject" Target="../embeddings/oleObject32.bin"/><Relationship Id="rId25" Type="http://schemas.openxmlformats.org/officeDocument/2006/relationships/image" Target="../media/image32.wmf"/><Relationship Id="rId26" Type="http://schemas.openxmlformats.org/officeDocument/2006/relationships/oleObject" Target="../embeddings/oleObject33.bin"/><Relationship Id="rId27" Type="http://schemas.openxmlformats.org/officeDocument/2006/relationships/image" Target="../media/image33.wmf"/><Relationship Id="rId28" Type="http://schemas.openxmlformats.org/officeDocument/2006/relationships/oleObject" Target="../embeddings/oleObject34.bin"/><Relationship Id="rId29" Type="http://schemas.openxmlformats.org/officeDocument/2006/relationships/image" Target="../media/image34.w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26.wmf"/><Relationship Id="rId14" Type="http://schemas.openxmlformats.org/officeDocument/2006/relationships/oleObject" Target="../embeddings/oleObject27.bin"/><Relationship Id="rId15" Type="http://schemas.openxmlformats.org/officeDocument/2006/relationships/image" Target="../media/image27.wmf"/><Relationship Id="rId16" Type="http://schemas.openxmlformats.org/officeDocument/2006/relationships/oleObject" Target="../embeddings/oleObject28.bin"/><Relationship Id="rId17" Type="http://schemas.openxmlformats.org/officeDocument/2006/relationships/image" Target="../media/image28.wmf"/><Relationship Id="rId18" Type="http://schemas.openxmlformats.org/officeDocument/2006/relationships/oleObject" Target="../embeddings/oleObject29.bin"/><Relationship Id="rId19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9265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高数要点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1503336"/>
                <a:ext cx="4754880" cy="480602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kumimoji="1" lang="en-US" altLang="zh-CN" sz="4500" dirty="0" smtClean="0"/>
                  <a:t>1</a:t>
                </a:r>
                <a:r>
                  <a:rPr kumimoji="1" lang="zh-CN" altLang="en-US" sz="4500" dirty="0" smtClean="0"/>
                  <a:t>、函数</a:t>
                </a:r>
                <a:endParaRPr kumimoji="1" lang="en-US" altLang="zh-CN" sz="4500" dirty="0" smtClean="0"/>
              </a:p>
              <a:p>
                <a:pPr lvl="2"/>
                <a:r>
                  <a:rPr kumimoji="1" lang="en-US" altLang="zh-CN" sz="3800" dirty="0" smtClean="0">
                    <a:solidFill>
                      <a:srgbClr val="FF0000"/>
                    </a:solidFill>
                  </a:rPr>
                  <a:t>3</a:t>
                </a:r>
                <a:r>
                  <a:rPr kumimoji="1" lang="zh-CN" altLang="en-US" sz="3800" dirty="0" smtClean="0">
                    <a:solidFill>
                      <a:srgbClr val="FF0000"/>
                    </a:solidFill>
                  </a:rPr>
                  <a:t>个要素</a:t>
                </a:r>
                <a:r>
                  <a:rPr kumimoji="1" lang="zh-CN" altLang="en-US" sz="3800" dirty="0" smtClean="0"/>
                  <a:t>：定值对应</a:t>
                </a:r>
                <a:endParaRPr kumimoji="1" lang="en-US" altLang="zh-CN" sz="3800" dirty="0" smtClean="0"/>
              </a:p>
              <a:p>
                <a:pPr lvl="2"/>
                <a:r>
                  <a:rPr kumimoji="1" lang="en-US" altLang="zh-CN" sz="3800" dirty="0" smtClean="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3800" dirty="0" smtClean="0">
                    <a:solidFill>
                      <a:srgbClr val="FF0000"/>
                    </a:solidFill>
                  </a:rPr>
                  <a:t>个特性</a:t>
                </a:r>
                <a:r>
                  <a:rPr kumimoji="1" lang="zh-CN" altLang="en-US" sz="3800" dirty="0" smtClean="0"/>
                  <a:t>：</a:t>
                </a:r>
                <a:r>
                  <a:rPr kumimoji="1" lang="zh-CN" altLang="en-US" sz="3800" dirty="0"/>
                  <a:t>记住图形和表达式</a:t>
                </a:r>
                <a:endParaRPr kumimoji="1" lang="en-US" altLang="zh-CN" sz="3800" dirty="0" smtClean="0"/>
              </a:p>
              <a:p>
                <a:pPr lvl="3"/>
                <a:r>
                  <a:rPr kumimoji="1" lang="zh-CN" altLang="en-US" sz="3800" dirty="0" smtClean="0"/>
                  <a:t>有界，</a:t>
                </a:r>
                <a14:m>
                  <m:oMath xmlns:m="http://schemas.openxmlformats.org/officeDocument/2006/math">
                    <m:r>
                      <a:rPr kumimoji="1" lang="en-US" altLang="zh-CN" sz="3800" b="0" i="1" dirty="0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sz="3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sz="3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kumimoji="1" lang="en-US" altLang="zh-CN" sz="3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(区间)</m:t>
                    </m:r>
                  </m:oMath>
                </a14:m>
                <a:r>
                  <a:rPr kumimoji="1" lang="zh-CN" altLang="en-US" sz="3800" dirty="0" smtClean="0"/>
                  <a:t>，</a:t>
                </a:r>
                <a:r>
                  <a:rPr kumimoji="1" lang="en-US" altLang="zh-CN" sz="3800" dirty="0" smtClean="0"/>
                  <a:t>|f(x)|&lt;M</a:t>
                </a:r>
              </a:p>
              <a:p>
                <a:pPr lvl="3"/>
                <a:r>
                  <a:rPr kumimoji="1" lang="zh-CN" altLang="en-US" sz="3800" dirty="0" smtClean="0"/>
                  <a:t>单调，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800" b="0" i="1" smtClean="0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3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3800" b="0" i="1" smtClean="0">
                        <a:latin typeface="Cambria Math" charset="0"/>
                      </a:rPr>
                      <m:t>时，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3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3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3800" dirty="0" smtClean="0"/>
                  <a:t>&lt;</a:t>
                </a:r>
                <a14:m>
                  <m:oMath xmlns:m="http://schemas.openxmlformats.org/officeDocument/2006/math">
                    <m:r>
                      <a:rPr kumimoji="1" lang="en-US" altLang="zh-CN" sz="3800" i="1">
                        <a:latin typeface="Cambria Math" charset="0"/>
                      </a:rPr>
                      <m:t>𝑓</m:t>
                    </m:r>
                    <m:r>
                      <a:rPr kumimoji="1" lang="en-US" altLang="zh-CN" sz="38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3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3800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sz="3800" dirty="0" smtClean="0"/>
              </a:p>
              <a:p>
                <a:pPr lvl="3"/>
                <a:r>
                  <a:rPr kumimoji="1" lang="zh-CN" altLang="en-US" sz="3800" dirty="0" smtClean="0"/>
                  <a:t>奇偶，</a:t>
                </a:r>
                <a14:m>
                  <m:oMath xmlns:m="http://schemas.openxmlformats.org/officeDocument/2006/math">
                    <m:r>
                      <a:rPr kumimoji="1" lang="en-US" altLang="zh-CN" sz="3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3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3800" b="0" i="1" smtClean="0">
                        <a:latin typeface="Cambria Math" charset="0"/>
                      </a:rPr>
                      <m:t>=−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3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3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3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38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sz="3800" dirty="0" smtClean="0"/>
              </a:p>
              <a:p>
                <a:pPr lvl="3"/>
                <a:r>
                  <a:rPr kumimoji="1" lang="zh-CN" altLang="en-US" sz="3800" dirty="0" smtClean="0"/>
                  <a:t>周期，</a:t>
                </a:r>
                <a14:m>
                  <m:oMath xmlns:m="http://schemas.openxmlformats.org/officeDocument/2006/math">
                    <m:r>
                      <a:rPr kumimoji="1" lang="en-US" altLang="zh-CN" sz="3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3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38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3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3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38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3800" i="1" smtClean="0">
                        <a:latin typeface="Cambria Math" charset="0"/>
                      </a:rPr>
                      <m:t>最小</m:t>
                    </m:r>
                  </m:oMath>
                </a14:m>
                <a:r>
                  <a:rPr kumimoji="1" lang="zh-CN" altLang="en-US" sz="3800" dirty="0" smtClean="0"/>
                  <a:t>正周期</a:t>
                </a:r>
                <a:r>
                  <a:rPr kumimoji="1" lang="en-US" altLang="zh-CN" sz="3800" dirty="0" smtClean="0"/>
                  <a:t>=T</a:t>
                </a:r>
              </a:p>
              <a:p>
                <a:pPr lvl="2"/>
                <a:endParaRPr kumimoji="1" lang="en-US" altLang="zh-CN" sz="3800" dirty="0" smtClean="0"/>
              </a:p>
              <a:p>
                <a:pPr lvl="2"/>
                <a:r>
                  <a:rPr kumimoji="1" lang="en-US" altLang="zh-CN" sz="3800" dirty="0" smtClean="0">
                    <a:solidFill>
                      <a:srgbClr val="FF0000"/>
                    </a:solidFill>
                  </a:rPr>
                  <a:t>5</a:t>
                </a:r>
                <a:r>
                  <a:rPr kumimoji="1" lang="zh-CN" altLang="en-US" sz="3800" dirty="0" smtClean="0">
                    <a:solidFill>
                      <a:srgbClr val="FF0000"/>
                    </a:solidFill>
                  </a:rPr>
                  <a:t>个基本初等（表达式和图像），复合函数，初等函数，反函数</a:t>
                </a:r>
                <a:endParaRPr kumimoji="1" lang="en-US" altLang="zh-CN" sz="3800" dirty="0" smtClean="0">
                  <a:solidFill>
                    <a:srgbClr val="FF0000"/>
                  </a:solidFill>
                </a:endParaRPr>
              </a:p>
              <a:p>
                <a:pPr lvl="2"/>
                <a:endParaRPr kumimoji="1" lang="en-US" altLang="zh-CN" sz="3800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kumimoji="1" lang="zh-CN" altLang="en-US" sz="3800" dirty="0" smtClean="0">
                    <a:solidFill>
                      <a:srgbClr val="FF0000"/>
                    </a:solidFill>
                  </a:rPr>
                  <a:t>常见的机器学习函数（表达式及图像）</a:t>
                </a:r>
                <a:r>
                  <a:rPr kumimoji="1" lang="zh-CN" altLang="en-US" sz="3800" dirty="0" smtClean="0"/>
                  <a:t>：取整，符号，狄利克雷函数，取最值，分段，</a:t>
                </a:r>
                <a:r>
                  <a:rPr kumimoji="1" lang="en-US" altLang="zh-CN" sz="3800" dirty="0" smtClean="0"/>
                  <a:t>sigmoid</a:t>
                </a:r>
                <a:r>
                  <a:rPr kumimoji="1" lang="zh-CN" altLang="en-US" sz="3800" dirty="0" smtClean="0"/>
                  <a:t>函数</a:t>
                </a:r>
                <a:r>
                  <a:rPr kumimoji="1" lang="en-US" altLang="zh-CN" sz="3800" dirty="0" smtClean="0"/>
                  <a:t>,</a:t>
                </a:r>
                <a:r>
                  <a:rPr kumimoji="1" lang="zh-CN" altLang="en-US" sz="3800" dirty="0" smtClean="0"/>
                  <a:t>泊松，正态</a:t>
                </a:r>
                <a:endParaRPr kumimoji="1" lang="zh-CN" altLang="en-US" sz="4500" dirty="0" smtClean="0"/>
              </a:p>
              <a:p>
                <a:pPr lvl="3"/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1503336"/>
                <a:ext cx="4754880" cy="4806024"/>
              </a:xfrm>
              <a:blipFill rotWithShape="0">
                <a:blip r:embed="rId2"/>
                <a:stretch>
                  <a:fillRect l="-1154" t="-3807" r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89320" y="1503336"/>
                <a:ext cx="4754880" cy="480602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zh-CN" altLang="en-US" sz="3600" dirty="0" smtClean="0">
                    <a:latin typeface="DengXian" charset="-122"/>
                    <a:ea typeface="DengXian" charset="-122"/>
                    <a:cs typeface="DengXian" charset="-122"/>
                  </a:rPr>
                  <a:t>函数的性质</a:t>
                </a:r>
                <a:endParaRPr lang="en-US" altLang="zh-CN" sz="3600" dirty="0" smtClean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lvl="1"/>
                <a:r>
                  <a:rPr lang="zh-CN" altLang="en-US" sz="4500" dirty="0" smtClean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最值定理</a:t>
                </a:r>
                <a:r>
                  <a:rPr lang="zh-CN" altLang="en-US" sz="4500" dirty="0" smtClean="0">
                    <a:latin typeface="+mn-ea"/>
                    <a:cs typeface="DengXian" charset="-122"/>
                  </a:rPr>
                  <a:t>：在</a:t>
                </a:r>
                <a:r>
                  <a:rPr lang="zh-CN" altLang="en-US" sz="4500" dirty="0">
                    <a:latin typeface="+mn-ea"/>
                    <a:cs typeface="DengXian" charset="-122"/>
                  </a:rPr>
                  <a:t>闭区间上连续的函数一定有最大值和</a:t>
                </a:r>
                <a:r>
                  <a:rPr lang="zh-CN" altLang="en-US" sz="4500" dirty="0" smtClean="0">
                    <a:latin typeface="+mn-ea"/>
                    <a:cs typeface="DengXian" charset="-122"/>
                  </a:rPr>
                  <a:t>最小值。</a:t>
                </a:r>
                <a:endParaRPr lang="en-US" altLang="zh-CN" sz="4500" dirty="0" smtClean="0">
                  <a:latin typeface="+mn-ea"/>
                  <a:cs typeface="DengXian" charset="-122"/>
                </a:endParaRPr>
              </a:p>
              <a:p>
                <a:pPr lvl="1"/>
                <a:endParaRPr lang="en-US" altLang="zh-CN" sz="4500" dirty="0" smtClean="0">
                  <a:latin typeface="+mn-ea"/>
                  <a:cs typeface="DengXian" charset="-122"/>
                </a:endParaRPr>
              </a:p>
              <a:p>
                <a:pPr lvl="1"/>
                <a:r>
                  <a:rPr lang="en-US" altLang="zh-CN" sz="4500" dirty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(</a:t>
                </a:r>
                <a:r>
                  <a:rPr lang="zh-CN" altLang="en-US" sz="4500" dirty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有界性定理</a:t>
                </a:r>
                <a:r>
                  <a:rPr lang="en-US" altLang="zh-CN" sz="4500" dirty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) </a:t>
                </a:r>
                <a:r>
                  <a:rPr lang="zh-CN" altLang="en-US" sz="4500" dirty="0">
                    <a:latin typeface="+mn-ea"/>
                    <a:cs typeface="DengXian" charset="-122"/>
                  </a:rPr>
                  <a:t>在闭区间上连续的函数一定在该区间上有</a:t>
                </a:r>
                <a:r>
                  <a:rPr lang="zh-CN" altLang="en-US" sz="4500" dirty="0" smtClean="0">
                    <a:latin typeface="+mn-ea"/>
                    <a:cs typeface="DengXian" charset="-122"/>
                  </a:rPr>
                  <a:t>界。</a:t>
                </a:r>
                <a:endParaRPr lang="en-US" altLang="zh-CN" sz="4500" dirty="0" smtClean="0">
                  <a:latin typeface="+mn-ea"/>
                  <a:cs typeface="DengXian" charset="-122"/>
                </a:endParaRPr>
              </a:p>
              <a:p>
                <a:pPr lvl="1"/>
                <a:endParaRPr lang="en-US" altLang="zh-CN" sz="4500" dirty="0" smtClean="0">
                  <a:latin typeface="+mn-ea"/>
                  <a:cs typeface="DengXian" charset="-122"/>
                </a:endParaRPr>
              </a:p>
              <a:p>
                <a:pPr lvl="1"/>
                <a:r>
                  <a:rPr lang="en-US" altLang="zh-CN" sz="4500" dirty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(</a:t>
                </a:r>
                <a:r>
                  <a:rPr lang="zh-CN" altLang="zh-CN" sz="4500" dirty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零点定理</a:t>
                </a:r>
                <a:r>
                  <a:rPr lang="en-US" altLang="zh-CN" sz="4500" dirty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)  </a:t>
                </a:r>
                <a:r>
                  <a:rPr lang="zh-CN" altLang="zh-CN" sz="4500" dirty="0">
                    <a:latin typeface="+mn-ea"/>
                    <a:cs typeface="DengXian" charset="-122"/>
                  </a:rPr>
                  <a:t>设函数 在闭区间</a:t>
                </a:r>
                <a:r>
                  <a:rPr lang="en-US" altLang="zh-CN" sz="4500" dirty="0">
                    <a:latin typeface="+mn-ea"/>
                    <a:cs typeface="DengXian" charset="-122"/>
                  </a:rPr>
                  <a:t>[</a:t>
                </a:r>
                <a:r>
                  <a:rPr lang="en-US" altLang="zh-CN" sz="4500" dirty="0" err="1">
                    <a:latin typeface="+mn-ea"/>
                    <a:cs typeface="DengXian" charset="-122"/>
                  </a:rPr>
                  <a:t>a,b</a:t>
                </a:r>
                <a:r>
                  <a:rPr lang="en-US" altLang="zh-CN" sz="4500" dirty="0">
                    <a:latin typeface="+mn-ea"/>
                    <a:cs typeface="DengXian" charset="-122"/>
                  </a:rPr>
                  <a:t>]</a:t>
                </a:r>
                <a:r>
                  <a:rPr lang="zh-CN" altLang="zh-CN" sz="4500" dirty="0">
                    <a:latin typeface="+mn-ea"/>
                    <a:cs typeface="DengXian" charset="-122"/>
                  </a:rPr>
                  <a:t>上连续，且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f</m:t>
                    </m:r>
                    <m:d>
                      <m:dPr>
                        <m:ctrlPr>
                          <a:rPr lang="zh-CN" altLang="zh-CN" sz="4500" i="1">
                            <a:latin typeface="Cambria Math" charset="0"/>
                            <a:cs typeface="DengXian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4500" b="0" i="0">
                            <a:latin typeface="Cambria Math" charset="0"/>
                            <a:cs typeface="DengXian" charset="-122"/>
                          </a:rPr>
                          <m:t>a</m:t>
                        </m:r>
                      </m:e>
                    </m:d>
                    <m: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f</m:t>
                    </m:r>
                    <m: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b</m:t>
                    </m:r>
                    <m: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)</m:t>
                    </m:r>
                  </m:oMath>
                </a14:m>
                <a:r>
                  <a:rPr lang="zh-CN" altLang="zh-CN" sz="4500" dirty="0">
                    <a:latin typeface="+mn-ea"/>
                    <a:cs typeface="DengXian" charset="-122"/>
                  </a:rPr>
                  <a:t>与 异号</a:t>
                </a:r>
                <a:r>
                  <a:rPr lang="en-US" altLang="zh-CN" sz="4500" dirty="0">
                    <a:latin typeface="+mn-ea"/>
                    <a:cs typeface="DengXian" charset="-122"/>
                  </a:rPr>
                  <a:t>(</a:t>
                </a:r>
                <a:r>
                  <a:rPr lang="zh-CN" altLang="zh-CN" sz="4500" dirty="0">
                    <a:latin typeface="+mn-ea"/>
                    <a:cs typeface="DengXian" charset="-122"/>
                  </a:rPr>
                  <a:t>即</a:t>
                </a:r>
                <a:r>
                  <a:rPr lang="en-US" altLang="zh-CN" sz="4500" dirty="0">
                    <a:latin typeface="+mn-ea"/>
                    <a:cs typeface="DengXian" charset="-122"/>
                  </a:rPr>
                  <a:t>f(a)f(b)&lt;0 ),</a:t>
                </a:r>
                <a:r>
                  <a:rPr lang="zh-CN" altLang="zh-CN" sz="4500" dirty="0">
                    <a:latin typeface="+mn-ea"/>
                    <a:cs typeface="DengXian" charset="-122"/>
                  </a:rPr>
                  <a:t>那么在开区间（</a:t>
                </a:r>
                <a:r>
                  <a:rPr lang="en-US" altLang="zh-CN" sz="4500" dirty="0" err="1">
                    <a:latin typeface="+mn-ea"/>
                    <a:cs typeface="DengXian" charset="-122"/>
                  </a:rPr>
                  <a:t>a,b</a:t>
                </a:r>
                <a:r>
                  <a:rPr lang="zh-CN" altLang="zh-CN" sz="4500" dirty="0">
                    <a:latin typeface="+mn-ea"/>
                    <a:cs typeface="DengXian" charset="-122"/>
                  </a:rPr>
                  <a:t>）内至少有函数</a:t>
                </a:r>
                <a:r>
                  <a:rPr lang="en-US" altLang="zh-CN" sz="4500" dirty="0">
                    <a:latin typeface="+mn-ea"/>
                    <a:cs typeface="DengXian" charset="-122"/>
                  </a:rPr>
                  <a:t>f(x)</a:t>
                </a:r>
                <a:r>
                  <a:rPr lang="zh-CN" altLang="zh-CN" sz="4500" dirty="0">
                    <a:latin typeface="+mn-ea"/>
                    <a:cs typeface="DengXian" charset="-122"/>
                  </a:rPr>
                  <a:t>的一个零点</a:t>
                </a:r>
                <a:r>
                  <a:rPr lang="en-US" altLang="zh-CN" sz="4500" dirty="0">
                    <a:latin typeface="+mn-ea"/>
                    <a:cs typeface="DengXian" charset="-122"/>
                  </a:rPr>
                  <a:t>,</a:t>
                </a:r>
                <a:r>
                  <a:rPr lang="zh-CN" altLang="zh-CN" sz="4500" dirty="0">
                    <a:latin typeface="+mn-ea"/>
                    <a:cs typeface="DengXian" charset="-122"/>
                  </a:rPr>
                  <a:t>即至少有一点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ξ</m:t>
                    </m:r>
                    <m: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a</m:t>
                    </m:r>
                    <m: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ξ</m:t>
                    </m:r>
                    <m: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b</m:t>
                    </m:r>
                    <m: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)</m:t>
                    </m:r>
                  </m:oMath>
                </a14:m>
                <a:r>
                  <a:rPr lang="en-US" altLang="zh-CN" sz="4500" dirty="0">
                    <a:latin typeface="+mn-ea"/>
                    <a:cs typeface="DengXian" charset="-122"/>
                  </a:rPr>
                  <a:t>  </a:t>
                </a:r>
                <a:r>
                  <a:rPr lang="zh-CN" altLang="zh-CN" sz="4500" dirty="0">
                    <a:latin typeface="+mn-ea"/>
                    <a:cs typeface="DengXian" charset="-122"/>
                  </a:rPr>
                  <a:t>，使</a:t>
                </a:r>
                <a:r>
                  <a:rPr lang="en-US" altLang="zh-CN" sz="4500" dirty="0">
                    <a:latin typeface="+mn-ea"/>
                    <a:cs typeface="DengXian" charset="-122"/>
                  </a:rPr>
                  <a:t>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0" b="0" i="0">
                        <a:latin typeface="Cambria Math" charset="0"/>
                        <a:cs typeface="DengXian" charset="-122"/>
                      </a:rPr>
                      <m:t>ξ</m:t>
                    </m:r>
                  </m:oMath>
                </a14:m>
                <a:r>
                  <a:rPr lang="en-US" altLang="zh-CN" sz="4500" dirty="0">
                    <a:latin typeface="+mn-ea"/>
                    <a:cs typeface="DengXian" charset="-122"/>
                  </a:rPr>
                  <a:t>)=0 </a:t>
                </a:r>
                <a:r>
                  <a:rPr lang="zh-CN" altLang="zh-CN" sz="4500" dirty="0" smtClean="0">
                    <a:latin typeface="+mn-ea"/>
                    <a:cs typeface="DengXian" charset="-122"/>
                  </a:rPr>
                  <a:t>。</a:t>
                </a:r>
                <a:r>
                  <a:rPr lang="zh-CN" altLang="en-US" sz="4500" dirty="0" smtClean="0">
                    <a:latin typeface="+mn-ea"/>
                    <a:cs typeface="DengXian" charset="-122"/>
                  </a:rPr>
                  <a:t>（方程</a:t>
                </a:r>
                <a:r>
                  <a:rPr lang="en-US" altLang="zh-CN" sz="4500" dirty="0" smtClean="0">
                    <a:latin typeface="+mn-ea"/>
                    <a:cs typeface="DengXian" charset="-122"/>
                  </a:rPr>
                  <a:t>f(x)=0</a:t>
                </a:r>
                <a:r>
                  <a:rPr lang="zh-CN" altLang="en-US" sz="4500" dirty="0" smtClean="0">
                    <a:latin typeface="+mn-ea"/>
                    <a:cs typeface="DengXian" charset="-122"/>
                  </a:rPr>
                  <a:t>有根）</a:t>
                </a:r>
                <a:endParaRPr lang="zh-CN" altLang="zh-CN" sz="4500" dirty="0">
                  <a:latin typeface="+mn-ea"/>
                  <a:cs typeface="DengXian" charset="-122"/>
                </a:endParaRPr>
              </a:p>
              <a:p>
                <a:pPr lvl="1"/>
                <a:endParaRPr lang="en-US" altLang="zh-CN" sz="4500" dirty="0" smtClean="0">
                  <a:latin typeface="+mn-ea"/>
                  <a:cs typeface="DengXian" charset="-122"/>
                </a:endParaRPr>
              </a:p>
              <a:p>
                <a:endParaRPr kumimoji="1" lang="zh-CN" altLang="en-US" sz="4000" dirty="0">
                  <a:latin typeface="+mn-ea"/>
                  <a:cs typeface="DengXian" charset="-122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89320" y="1503336"/>
                <a:ext cx="4754880" cy="4806024"/>
              </a:xfrm>
              <a:blipFill rotWithShape="0">
                <a:blip r:embed="rId3"/>
                <a:stretch>
                  <a:fillRect l="-385" t="-2411" r="-4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4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85775"/>
          </a:xfrm>
        </p:spPr>
        <p:txBody>
          <a:bodyPr/>
          <a:lstStyle/>
          <a:p>
            <a:r>
              <a:rPr kumimoji="1" lang="zh-CN" altLang="en-US" smtClean="0"/>
              <a:t>不定积分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325217"/>
                <a:ext cx="9720073" cy="4984143"/>
              </a:xfrm>
            </p:spPr>
            <p:txBody>
              <a:bodyPr/>
              <a:lstStyle/>
              <a:p>
                <a:endParaRPr lang="en-US" altLang="zh-CN" sz="2000" b="1" dirty="0" smtClean="0">
                  <a:latin typeface="+mn-ea"/>
                </a:endParaRPr>
              </a:p>
              <a:p>
                <a:r>
                  <a:rPr lang="zh-CN" altLang="en-US" sz="2800" b="1" dirty="0" smtClean="0">
                    <a:latin typeface="+mn-ea"/>
                  </a:rPr>
                  <a:t>一般，已知函数 </a:t>
                </a:r>
                <a:r>
                  <a:rPr lang="en-US" altLang="zh-CN" sz="2800" b="1" i="1" dirty="0">
                    <a:latin typeface="+mn-ea"/>
                  </a:rPr>
                  <a:t>f</a:t>
                </a:r>
                <a:r>
                  <a:rPr lang="en-US" altLang="zh-CN" sz="2800" b="1" dirty="0">
                    <a:latin typeface="+mn-ea"/>
                  </a:rPr>
                  <a:t>(</a:t>
                </a:r>
                <a:r>
                  <a:rPr lang="en-US" altLang="zh-CN" sz="2800" b="1" i="1" dirty="0">
                    <a:latin typeface="+mn-ea"/>
                  </a:rPr>
                  <a:t>x</a:t>
                </a:r>
                <a:r>
                  <a:rPr lang="en-US" altLang="zh-CN" sz="2800" b="1" dirty="0">
                    <a:latin typeface="+mn-ea"/>
                  </a:rPr>
                  <a:t>),   </a:t>
                </a:r>
                <a:r>
                  <a:rPr lang="zh-CN" altLang="en-US" sz="2800" b="1" dirty="0">
                    <a:latin typeface="+mn-ea"/>
                  </a:rPr>
                  <a:t>要找另一个函数</a:t>
                </a:r>
                <a:r>
                  <a:rPr lang="en-US" altLang="zh-CN" sz="2800" b="1" i="1" dirty="0">
                    <a:latin typeface="+mn-ea"/>
                  </a:rPr>
                  <a:t>F</a:t>
                </a:r>
                <a:r>
                  <a:rPr lang="en-US" altLang="zh-CN" sz="2800" b="1" dirty="0">
                    <a:latin typeface="+mn-ea"/>
                  </a:rPr>
                  <a:t>(</a:t>
                </a:r>
                <a:r>
                  <a:rPr lang="en-US" altLang="zh-CN" sz="2800" b="1" i="1" dirty="0">
                    <a:latin typeface="+mn-ea"/>
                  </a:rPr>
                  <a:t>x</a:t>
                </a:r>
                <a:r>
                  <a:rPr lang="en-US" altLang="zh-CN" sz="2800" b="1" dirty="0">
                    <a:latin typeface="+mn-ea"/>
                  </a:rPr>
                  <a:t>),   </a:t>
                </a:r>
                <a:r>
                  <a:rPr lang="zh-CN" altLang="en-US" sz="2800" b="1" dirty="0">
                    <a:latin typeface="+mn-ea"/>
                  </a:rPr>
                  <a:t>使 </a:t>
                </a:r>
                <a:r>
                  <a:rPr lang="en-US" altLang="zh-CN" sz="2800" b="1" i="1" dirty="0">
                    <a:latin typeface="+mn-ea"/>
                  </a:rPr>
                  <a:t>F </a:t>
                </a:r>
                <a:r>
                  <a:rPr lang="en-US" altLang="zh-CN" sz="2800" b="1" dirty="0">
                    <a:latin typeface="+mn-ea"/>
                  </a:rPr>
                  <a:t>’(</a:t>
                </a:r>
                <a:r>
                  <a:rPr lang="en-US" altLang="zh-CN" sz="2800" b="1" i="1" dirty="0">
                    <a:latin typeface="+mn-ea"/>
                  </a:rPr>
                  <a:t>x</a:t>
                </a:r>
                <a:r>
                  <a:rPr lang="en-US" altLang="zh-CN" sz="2800" b="1" dirty="0">
                    <a:latin typeface="+mn-ea"/>
                  </a:rPr>
                  <a:t>) = </a:t>
                </a:r>
                <a:r>
                  <a:rPr lang="en-US" altLang="zh-CN" sz="2800" b="1" i="1" dirty="0">
                    <a:latin typeface="+mn-ea"/>
                  </a:rPr>
                  <a:t>f </a:t>
                </a:r>
                <a:r>
                  <a:rPr lang="en-US" altLang="zh-CN" sz="2800" b="1" dirty="0">
                    <a:latin typeface="+mn-ea"/>
                  </a:rPr>
                  <a:t>(</a:t>
                </a:r>
                <a:r>
                  <a:rPr lang="en-US" altLang="zh-CN" sz="2800" b="1" i="1" dirty="0">
                    <a:latin typeface="+mn-ea"/>
                  </a:rPr>
                  <a:t>x</a:t>
                </a:r>
                <a:r>
                  <a:rPr lang="en-US" altLang="zh-CN" sz="2800" b="1" dirty="0" smtClean="0">
                    <a:latin typeface="+mn-ea"/>
                  </a:rPr>
                  <a:t>)。——   </a:t>
                </a:r>
                <a:r>
                  <a:rPr lang="zh-CN" altLang="en-US" sz="2800" b="1" dirty="0">
                    <a:latin typeface="+mn-ea"/>
                  </a:rPr>
                  <a:t>积分学的任务 </a:t>
                </a:r>
                <a:endParaRPr lang="en-US" altLang="zh-CN" sz="2800" b="1" dirty="0" smtClean="0">
                  <a:latin typeface="+mn-ea"/>
                </a:endParaRPr>
              </a:p>
              <a:p>
                <a:r>
                  <a:rPr lang="zh-CN" altLang="en-US" sz="2800" b="1" dirty="0" smtClean="0">
                    <a:latin typeface="+mn-ea"/>
                  </a:rPr>
                  <a:t>微分与积分是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互逆</a:t>
                </a:r>
                <a:r>
                  <a:rPr lang="zh-CN" altLang="en-US" sz="2800" b="1" dirty="0" smtClean="0">
                    <a:latin typeface="+mn-ea"/>
                  </a:rPr>
                  <a:t>运算，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积分是   求导  </a:t>
                </a:r>
                <a:r>
                  <a:rPr lang="zh-CN" altLang="en-US" sz="2800" b="1" dirty="0" smtClean="0">
                    <a:latin typeface="+mn-ea"/>
                  </a:rPr>
                  <a:t>运算</a:t>
                </a:r>
                <a:r>
                  <a:rPr lang="zh-CN" altLang="en-US" sz="2800" b="1" dirty="0">
                    <a:latin typeface="+mn-ea"/>
                  </a:rPr>
                  <a:t>的逆</a:t>
                </a:r>
                <a:r>
                  <a:rPr lang="zh-CN" altLang="en-US" sz="2800" b="1" dirty="0" smtClean="0">
                    <a:latin typeface="+mn-ea"/>
                  </a:rPr>
                  <a:t>运算</a:t>
                </a:r>
                <a:endParaRPr lang="en-US" altLang="zh-CN" sz="2800" b="1" dirty="0" smtClean="0">
                  <a:latin typeface="+mn-ea"/>
                </a:endParaRPr>
              </a:p>
              <a:p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定义：</a:t>
                </a:r>
                <a:r>
                  <a:rPr lang="zh-CN" altLang="zh-CN" sz="3200" dirty="0" smtClean="0"/>
                  <a:t>若 </a:t>
                </a:r>
                <a:r>
                  <a:rPr lang="en-US" altLang="zh-CN" sz="3200" dirty="0"/>
                  <a:t>F(x)</a:t>
                </a:r>
                <a:r>
                  <a:rPr lang="zh-CN" altLang="zh-CN" sz="3200" dirty="0"/>
                  <a:t>是</a:t>
                </a:r>
                <a:r>
                  <a:rPr lang="en-US" altLang="zh-CN" sz="3200" dirty="0"/>
                  <a:t>f(x)</a:t>
                </a:r>
                <a:r>
                  <a:rPr lang="zh-CN" altLang="zh-CN" sz="3200" dirty="0"/>
                  <a:t>的一个原函数</a:t>
                </a:r>
                <a:r>
                  <a:rPr lang="en-US" altLang="zh-CN" sz="3200" dirty="0"/>
                  <a:t>,</a:t>
                </a:r>
                <a:r>
                  <a:rPr lang="zh-CN" altLang="zh-CN" sz="3200" dirty="0"/>
                  <a:t>则称</a:t>
                </a:r>
                <a:r>
                  <a:rPr lang="en-US" altLang="zh-CN" sz="3200" dirty="0"/>
                  <a:t>f(x) </a:t>
                </a:r>
                <a:r>
                  <a:rPr lang="zh-CN" altLang="zh-CN" sz="3200" dirty="0" smtClean="0"/>
                  <a:t>的</a:t>
                </a:r>
                <a:r>
                  <a:rPr lang="zh-CN" altLang="zh-CN" sz="3200" dirty="0"/>
                  <a:t>所有原函数</a:t>
                </a:r>
                <a:r>
                  <a:rPr lang="en-US" altLang="zh-CN" sz="3200" dirty="0"/>
                  <a:t>F(x)+C</a:t>
                </a:r>
                <a:r>
                  <a:rPr lang="zh-CN" altLang="zh-CN" sz="3200" dirty="0"/>
                  <a:t>为</a:t>
                </a:r>
                <a:r>
                  <a:rPr lang="en-US" altLang="zh-CN" sz="3200" dirty="0"/>
                  <a:t>f(x)</a:t>
                </a:r>
                <a:r>
                  <a:rPr lang="zh-CN" altLang="zh-CN" sz="3200" dirty="0"/>
                  <a:t>的不定</a:t>
                </a:r>
                <a:r>
                  <a:rPr lang="zh-CN" altLang="zh-CN" sz="3200" dirty="0" smtClean="0"/>
                  <a:t>积分</a:t>
                </a:r>
                <a:r>
                  <a:rPr lang="zh-CN" altLang="en-US" sz="3200" dirty="0"/>
                  <a:t>，</a:t>
                </a:r>
                <a:r>
                  <a:rPr lang="zh-CN" altLang="en-US" sz="3200" dirty="0" smtClean="0"/>
                  <a:t>记为</a:t>
                </a:r>
                <a:r>
                  <a:rPr lang="en-US" altLang="zh-CN" sz="3200" dirty="0" smtClean="0"/>
                  <a:t>:</a:t>
                </a:r>
                <a14:m>
                  <m:oMath xmlns:m="http://schemas.openxmlformats.org/officeDocument/2006/math">
                    <m:r>
                      <a:rPr lang="zh-CN" altLang="en-US" sz="3200" b="0" i="0" smtClean="0">
                        <a:latin typeface="Cambria Math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32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32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sz="2800" b="1" dirty="0" smtClean="0">
                    <a:latin typeface="+mn-ea"/>
                  </a:rPr>
                  <a:t>=F(X)+C</a:t>
                </a: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如何求不定积分：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325217"/>
                <a:ext cx="9720073" cy="4984143"/>
              </a:xfrm>
              <a:blipFill rotWithShape="0"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22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0001"/>
          </a:xfrm>
        </p:spPr>
        <p:txBody>
          <a:bodyPr>
            <a:normAutofit/>
          </a:bodyPr>
          <a:lstStyle/>
          <a:p>
            <a:r>
              <a:rPr kumimoji="1" lang="zh-CN" altLang="en-US" sz="4400" dirty="0" smtClean="0">
                <a:solidFill>
                  <a:srgbClr val="FF0000"/>
                </a:solidFill>
              </a:rPr>
              <a:t>性质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57301"/>
              </p:ext>
            </p:extLst>
          </p:nvPr>
        </p:nvGraphicFramePr>
        <p:xfrm>
          <a:off x="6029738" y="1881810"/>
          <a:ext cx="5561143" cy="366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7543800" imgH="4705200" progId="Paint.Picture">
                  <p:embed/>
                </p:oleObj>
              </mc:Choice>
              <mc:Fallback>
                <p:oleObj r:id="rId3" imgW="7543800" imgH="4705200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738" y="1881810"/>
                        <a:ext cx="5561143" cy="3667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6934697"/>
              </p:ext>
            </p:extLst>
          </p:nvPr>
        </p:nvGraphicFramePr>
        <p:xfrm>
          <a:off x="1023937" y="1881810"/>
          <a:ext cx="5005801" cy="389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5" imgW="7924680" imgH="4924440" progId="Paint.Picture">
                  <p:embed/>
                </p:oleObj>
              </mc:Choice>
              <mc:Fallback>
                <p:oleObj r:id="rId5" imgW="7924680" imgH="4924440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1881810"/>
                        <a:ext cx="5005801" cy="3892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6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72523"/>
          </a:xfrm>
        </p:spPr>
        <p:txBody>
          <a:bodyPr>
            <a:normAutofit/>
          </a:bodyPr>
          <a:lstStyle/>
          <a:p>
            <a:r>
              <a:rPr kumimoji="1" lang="zh-CN" altLang="en-US" sz="4400" dirty="0">
                <a:solidFill>
                  <a:srgbClr val="FF0000"/>
                </a:solidFill>
              </a:rPr>
              <a:t>定积分（求面积）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8" y="1457739"/>
            <a:ext cx="4210482" cy="485162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、极限思想求曲边梯形的面积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）分割（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）近似（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）求和（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）取极限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有界</a:t>
            </a:r>
            <a:r>
              <a:rPr lang="zh-CN" altLang="en-US" sz="2400" dirty="0">
                <a:latin typeface="+mn-ea"/>
              </a:rPr>
              <a:t>是可积的必要条件,无界函数一定不可积；</a:t>
            </a:r>
            <a:endParaRPr lang="en-US" altLang="zh-CN" sz="2400" dirty="0">
              <a:latin typeface="+mn-ea"/>
            </a:endParaRP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84164" y="1457738"/>
                <a:ext cx="4754880" cy="4611757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en-US" altLang="zh-CN" dirty="0" smtClean="0"/>
                  <a:t>3</a:t>
                </a:r>
                <a:r>
                  <a:rPr kumimoji="1" lang="zh-CN" altLang="en-US" dirty="0" smtClean="0"/>
                  <a:t>、估值定理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、中值定理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en-US" altLang="zh-CN" dirty="0" smtClean="0"/>
                  <a:t>5</a:t>
                </a:r>
                <a:r>
                  <a:rPr kumimoji="1" lang="zh-CN" altLang="en-US" dirty="0" smtClean="0"/>
                  <a:t>、求面积</a:t>
                </a:r>
                <a:endParaRPr kumimoji="1" lang="en-US" altLang="zh-CN" dirty="0" smtClean="0"/>
              </a:p>
              <a:p>
                <a:r>
                  <a:rPr kumimoji="1" lang="en-US" altLang="zh-CN" b="0" dirty="0" err="1" smtClean="0"/>
                  <a:t>Eg</a:t>
                </a:r>
                <a:r>
                  <a:rPr kumimoji="1" lang="en-US" altLang="zh-CN" b="0" dirty="0" smtClean="0"/>
                  <a:t>:</a:t>
                </a:r>
                <a14:m>
                  <m:oMath xmlns:m="http://schemas.openxmlformats.org/officeDocument/2006/math">
                    <m:r>
                      <a:rPr kumimoji="1" lang="zh-CN" altLang="en-US" b="0" i="1" dirty="0" smtClean="0">
                        <a:latin typeface="Cambria Math" charset="0"/>
                      </a:rPr>
                      <m:t>求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kumimoji="1" lang="zh-CN" altLang="en-US" b="0" i="1" dirty="0" smtClean="0">
                        <a:latin typeface="Cambria Math" charset="0"/>
                      </a:rPr>
                      <m:t>的</m:t>
                    </m:r>
                    <m:r>
                      <a:rPr kumimoji="1" lang="zh-CN" altLang="en-US" i="1" dirty="0" smtClean="0">
                        <a:latin typeface="Cambria Math" charset="0"/>
                      </a:rPr>
                      <m:t>面积</m:t>
                    </m:r>
                  </m:oMath>
                </a14:m>
                <a:r>
                  <a:rPr kumimoji="1" lang="zh-CN" altLang="en-US" dirty="0" smtClean="0"/>
                  <a:t>：</a:t>
                </a:r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𝑏</m:t>
                        </m:r>
                      </m:sup>
                      <m:e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b="0" i="1" smtClean="0">
                            <a:latin typeface="Cambria Math" charset="0"/>
                          </a:rPr>
                          <m:t>𝑑𝑥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=−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|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𝑏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84164" y="1457738"/>
                <a:ext cx="4754880" cy="4611757"/>
              </a:xfrm>
              <a:blipFill rotWithShape="0">
                <a:blip r:embed="rId3"/>
                <a:stretch>
                  <a:fillRect l="-385" t="-1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738711"/>
              </p:ext>
            </p:extLst>
          </p:nvPr>
        </p:nvGraphicFramePr>
        <p:xfrm>
          <a:off x="1117422" y="2621181"/>
          <a:ext cx="4223734" cy="65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4" imgW="4721400" imgH="1176480" progId="Equation.KSEE3">
                  <p:embed/>
                </p:oleObj>
              </mc:Choice>
              <mc:Fallback>
                <p:oleObj r:id="rId4" imgW="4721400" imgH="1176480" progId="Equation.KSEE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422" y="2621181"/>
                        <a:ext cx="4223734" cy="652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327535"/>
              </p:ext>
            </p:extLst>
          </p:nvPr>
        </p:nvGraphicFramePr>
        <p:xfrm>
          <a:off x="5981961" y="1691320"/>
          <a:ext cx="4709661" cy="69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6" imgW="2158063" imgH="342751" progId="Equation.3">
                  <p:embed/>
                </p:oleObj>
              </mc:Choice>
              <mc:Fallback>
                <p:oleObj r:id="rId6" imgW="2158063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961" y="1691320"/>
                        <a:ext cx="4709661" cy="69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042473"/>
              </p:ext>
            </p:extLst>
          </p:nvPr>
        </p:nvGraphicFramePr>
        <p:xfrm>
          <a:off x="5990710" y="3260123"/>
          <a:ext cx="4157870" cy="68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8" imgW="1624895" imgH="342751" progId="Equation.3">
                  <p:embed/>
                </p:oleObj>
              </mc:Choice>
              <mc:Fallback>
                <p:oleObj r:id="rId8" imgW="1624895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710" y="3260123"/>
                        <a:ext cx="4157870" cy="685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6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347" name="组合 953346"/>
          <p:cNvGrpSpPr>
            <a:grpSpLocks/>
          </p:cNvGrpSpPr>
          <p:nvPr/>
        </p:nvGrpSpPr>
        <p:grpSpPr bwMode="auto">
          <a:xfrm>
            <a:off x="4429125" y="2895600"/>
            <a:ext cx="990600" cy="2317750"/>
            <a:chOff x="1296" y="2256"/>
            <a:chExt cx="432" cy="1296"/>
          </a:xfrm>
        </p:grpSpPr>
        <p:sp>
          <p:nvSpPr>
            <p:cNvPr id="12290" name="文本框 953347"/>
            <p:cNvSpPr txBox="1">
              <a:spLocks noChangeArrowheads="1"/>
            </p:cNvSpPr>
            <p:nvPr/>
          </p:nvSpPr>
          <p:spPr bwMode="auto">
            <a:xfrm>
              <a:off x="1498" y="2592"/>
              <a:ext cx="201" cy="960"/>
            </a:xfrm>
            <a:prstGeom prst="rect">
              <a:avLst/>
            </a:prstGeom>
            <a:noFill/>
            <a:ln w="2857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charset="0"/>
                </a:rPr>
                <a:t>被积函数</a:t>
              </a:r>
            </a:p>
          </p:txBody>
        </p:sp>
        <p:sp>
          <p:nvSpPr>
            <p:cNvPr id="12291" name="直接连接符 953348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336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" name="直接连接符 953349"/>
            <p:cNvSpPr>
              <a:spLocks noChangeShapeType="1"/>
            </p:cNvSpPr>
            <p:nvPr/>
          </p:nvSpPr>
          <p:spPr bwMode="auto">
            <a:xfrm>
              <a:off x="1296" y="2256"/>
              <a:ext cx="43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3351" name="组合 953350"/>
          <p:cNvGrpSpPr>
            <a:grpSpLocks/>
          </p:cNvGrpSpPr>
          <p:nvPr/>
        </p:nvGrpSpPr>
        <p:grpSpPr bwMode="auto">
          <a:xfrm>
            <a:off x="4429125" y="2178050"/>
            <a:ext cx="2286000" cy="3079750"/>
            <a:chOff x="1248" y="1948"/>
            <a:chExt cx="1248" cy="1892"/>
          </a:xfrm>
        </p:grpSpPr>
        <p:sp>
          <p:nvSpPr>
            <p:cNvPr id="12294" name="文本框 953351"/>
            <p:cNvSpPr txBox="1">
              <a:spLocks noChangeArrowheads="1"/>
            </p:cNvSpPr>
            <p:nvPr/>
          </p:nvSpPr>
          <p:spPr bwMode="auto">
            <a:xfrm>
              <a:off x="2194" y="2736"/>
              <a:ext cx="302" cy="110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charset="0"/>
                </a:rPr>
                <a:t>被积表达式</a:t>
              </a:r>
              <a:endParaRPr lang="zh-CN" altLang="en-US">
                <a:latin typeface="Times New Roman" charset="0"/>
              </a:endParaRPr>
            </a:p>
          </p:txBody>
        </p:sp>
        <p:sp>
          <p:nvSpPr>
            <p:cNvPr id="12295" name="直接连接符 953352"/>
            <p:cNvSpPr>
              <a:spLocks noChangeShapeType="1"/>
            </p:cNvSpPr>
            <p:nvPr/>
          </p:nvSpPr>
          <p:spPr bwMode="auto">
            <a:xfrm flipH="1" flipV="1">
              <a:off x="1949" y="2428"/>
              <a:ext cx="299" cy="2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矩形 953353"/>
            <p:cNvSpPr>
              <a:spLocks noChangeArrowheads="1"/>
            </p:cNvSpPr>
            <p:nvPr/>
          </p:nvSpPr>
          <p:spPr bwMode="auto">
            <a:xfrm>
              <a:off x="1248" y="1948"/>
              <a:ext cx="816" cy="480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53355" name="组合 953354"/>
          <p:cNvGrpSpPr>
            <a:grpSpLocks/>
          </p:cNvGrpSpPr>
          <p:nvPr/>
        </p:nvGrpSpPr>
        <p:grpSpPr bwMode="auto">
          <a:xfrm>
            <a:off x="5637213" y="2819400"/>
            <a:ext cx="2297112" cy="2209800"/>
            <a:chOff x="2508" y="2208"/>
            <a:chExt cx="1351" cy="1392"/>
          </a:xfrm>
        </p:grpSpPr>
        <p:sp>
          <p:nvSpPr>
            <p:cNvPr id="12298" name="文本框 953355"/>
            <p:cNvSpPr txBox="1">
              <a:spLocks noChangeArrowheads="1"/>
            </p:cNvSpPr>
            <p:nvPr/>
          </p:nvSpPr>
          <p:spPr bwMode="auto">
            <a:xfrm>
              <a:off x="3587" y="2592"/>
              <a:ext cx="272" cy="1008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charset="0"/>
                </a:rPr>
                <a:t>积分变量</a:t>
              </a:r>
            </a:p>
          </p:txBody>
        </p:sp>
        <p:sp>
          <p:nvSpPr>
            <p:cNvPr id="12299" name="直接连接符 953356"/>
            <p:cNvSpPr>
              <a:spLocks noChangeShapeType="1"/>
            </p:cNvSpPr>
            <p:nvPr/>
          </p:nvSpPr>
          <p:spPr bwMode="auto">
            <a:xfrm flipH="1" flipV="1">
              <a:off x="2640" y="2208"/>
              <a:ext cx="912" cy="38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直接连接符 953357"/>
            <p:cNvSpPr>
              <a:spLocks noChangeShapeType="1"/>
            </p:cNvSpPr>
            <p:nvPr/>
          </p:nvSpPr>
          <p:spPr bwMode="auto">
            <a:xfrm>
              <a:off x="2508" y="2208"/>
              <a:ext cx="1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53359" name="对象 953358"/>
          <p:cNvGraphicFramePr>
            <a:graphicFrameLocks/>
          </p:cNvGraphicFramePr>
          <p:nvPr/>
        </p:nvGraphicFramePr>
        <p:xfrm>
          <a:off x="3352800" y="5638801"/>
          <a:ext cx="3124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3" imgW="1128830" imgH="215619" progId="Equation.3">
                  <p:embed/>
                </p:oleObj>
              </mc:Choice>
              <mc:Fallback>
                <p:oleObj r:id="rId3" imgW="1128830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38801"/>
                        <a:ext cx="3124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60" name="对象 953359"/>
          <p:cNvGraphicFramePr>
            <a:graphicFrameLocks/>
          </p:cNvGraphicFramePr>
          <p:nvPr/>
        </p:nvGraphicFramePr>
        <p:xfrm>
          <a:off x="1981200" y="517526"/>
          <a:ext cx="449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5" imgW="4229100" imgH="447675" progId="Word.Document.8">
                  <p:embed/>
                </p:oleObj>
              </mc:Choice>
              <mc:Fallback>
                <p:oleObj r:id="rId5" imgW="4229100" imgH="4476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7526"/>
                        <a:ext cx="449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61" name="对象 953360"/>
          <p:cNvGraphicFramePr>
            <a:graphicFrameLocks/>
          </p:cNvGraphicFramePr>
          <p:nvPr/>
        </p:nvGraphicFramePr>
        <p:xfrm>
          <a:off x="6489700" y="533400"/>
          <a:ext cx="3962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7" imgW="3703320" imgH="449580" progId="Word.Document.8">
                  <p:embed/>
                </p:oleObj>
              </mc:Choice>
              <mc:Fallback>
                <p:oleObj r:id="rId7" imgW="3703320" imgH="4495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33400"/>
                        <a:ext cx="3962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62" name="文本框 953361"/>
          <p:cNvSpPr txBox="1">
            <a:spLocks noChangeArrowheads="1"/>
          </p:cNvSpPr>
          <p:nvPr/>
        </p:nvSpPr>
        <p:spPr bwMode="auto">
          <a:xfrm>
            <a:off x="1905000" y="11430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  <a:ea typeface="黑体" charset="-122"/>
              </a:rPr>
              <a:t>记为</a:t>
            </a:r>
          </a:p>
        </p:txBody>
      </p:sp>
      <p:sp>
        <p:nvSpPr>
          <p:cNvPr id="953363" name="圆角矩形标注 953362"/>
          <p:cNvSpPr>
            <a:spLocks noChangeArrowheads="1"/>
          </p:cNvSpPr>
          <p:nvPr/>
        </p:nvSpPr>
        <p:spPr bwMode="auto">
          <a:xfrm>
            <a:off x="3286125" y="1600200"/>
            <a:ext cx="838200" cy="304800"/>
          </a:xfrm>
          <a:prstGeom prst="wedgeRoundRectCallout">
            <a:avLst>
              <a:gd name="adj1" fmla="val 57764"/>
              <a:gd name="adj2" fmla="val 129690"/>
              <a:gd name="adj3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600">
                <a:latin typeface="Times New Roman" charset="0"/>
              </a:rPr>
              <a:t>积分上限</a:t>
            </a:r>
          </a:p>
        </p:txBody>
      </p:sp>
      <p:sp>
        <p:nvSpPr>
          <p:cNvPr id="953364" name="圆角矩形标注 953363"/>
          <p:cNvSpPr>
            <a:spLocks noChangeArrowheads="1"/>
          </p:cNvSpPr>
          <p:nvPr/>
        </p:nvSpPr>
        <p:spPr bwMode="auto">
          <a:xfrm>
            <a:off x="3302000" y="3314700"/>
            <a:ext cx="838200" cy="304800"/>
          </a:xfrm>
          <a:prstGeom prst="wedgeRoundRectCallout">
            <a:avLst>
              <a:gd name="adj1" fmla="val 53787"/>
              <a:gd name="adj2" fmla="val -143231"/>
              <a:gd name="adj3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600">
                <a:latin typeface="Times New Roman" charset="0"/>
              </a:rPr>
              <a:t>积分下限</a:t>
            </a:r>
          </a:p>
        </p:txBody>
      </p:sp>
      <p:sp>
        <p:nvSpPr>
          <p:cNvPr id="953365" name="矩形标注 953364"/>
          <p:cNvSpPr>
            <a:spLocks noChangeArrowheads="1"/>
          </p:cNvSpPr>
          <p:nvPr/>
        </p:nvSpPr>
        <p:spPr bwMode="auto">
          <a:xfrm>
            <a:off x="8162925" y="1447800"/>
            <a:ext cx="1143000" cy="457200"/>
          </a:xfrm>
          <a:prstGeom prst="wedgeRectCallout">
            <a:avLst>
              <a:gd name="adj1" fmla="val -56667"/>
              <a:gd name="adj2" fmla="val 12812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>
                <a:latin typeface="Times New Roman" charset="0"/>
              </a:rPr>
              <a:t>积分和</a:t>
            </a:r>
          </a:p>
        </p:txBody>
      </p:sp>
      <p:sp>
        <p:nvSpPr>
          <p:cNvPr id="1230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1605E43-5565-7A47-AB73-8BD2C5243012}" type="slidenum">
              <a:rPr lang="zh-CN" altLang="en-US">
                <a:latin typeface="Times New Roman" charset="0"/>
              </a:rPr>
              <a:pPr/>
              <a:t>13</a:t>
            </a:fld>
            <a:endParaRPr lang="zh-CN" altLang="en-US">
              <a:latin typeface="Times New Roman" charset="0"/>
            </a:endParaRPr>
          </a:p>
        </p:txBody>
      </p:sp>
      <p:graphicFrame>
        <p:nvGraphicFramePr>
          <p:cNvPr id="12309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498949"/>
              </p:ext>
            </p:extLst>
          </p:nvPr>
        </p:nvGraphicFramePr>
        <p:xfrm>
          <a:off x="3795229" y="2051338"/>
          <a:ext cx="65357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9" imgW="4721400" imgH="1176480" progId="Equation.KSEE3">
                  <p:embed/>
                </p:oleObj>
              </mc:Choice>
              <mc:Fallback>
                <p:oleObj r:id="rId9" imgW="4721400" imgH="1176480" progId="Equation.KSEE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229" y="2051338"/>
                        <a:ext cx="653573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5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5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62" grpId="0"/>
      <p:bldP spid="953363" grpId="0" bldLvl="0" animBg="1"/>
      <p:bldP spid="953364" grpId="0" bldLvl="0" animBg="1"/>
      <p:bldP spid="95336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7" y="467216"/>
            <a:ext cx="9720072" cy="59422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定积分（求面积）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1272209"/>
            <a:ext cx="4382760" cy="5037151"/>
          </a:xfrm>
        </p:spPr>
        <p:txBody>
          <a:bodyPr/>
          <a:lstStyle/>
          <a:p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、性质 </a:t>
            </a:r>
            <a:endParaRPr kumimoji="1" lang="zh-CN" altLang="en-US" dirty="0">
              <a:latin typeface="+mn-ea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1639060"/>
              </p:ext>
            </p:extLst>
          </p:nvPr>
        </p:nvGraphicFramePr>
        <p:xfrm>
          <a:off x="1139884" y="1657351"/>
          <a:ext cx="3432116" cy="57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3" imgW="2133600" imgH="342900" progId="Word.Document.8">
                  <p:embed/>
                </p:oleObj>
              </mc:Choice>
              <mc:Fallback>
                <p:oleObj r:id="rId3" imgW="2133600" imgH="3429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84" y="1657351"/>
                        <a:ext cx="3432116" cy="577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629602"/>
              </p:ext>
            </p:extLst>
          </p:nvPr>
        </p:nvGraphicFramePr>
        <p:xfrm>
          <a:off x="1139884" y="2156835"/>
          <a:ext cx="5155095" cy="46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5" imgW="2771775" imgH="342900" progId="Word.Document.8">
                  <p:embed/>
                </p:oleObj>
              </mc:Choice>
              <mc:Fallback>
                <p:oleObj r:id="rId5" imgW="2771775" imgH="3429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84" y="2156835"/>
                        <a:ext cx="5155095" cy="460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796763"/>
              </p:ext>
            </p:extLst>
          </p:nvPr>
        </p:nvGraphicFramePr>
        <p:xfrm>
          <a:off x="1378145" y="5381209"/>
          <a:ext cx="2126973" cy="66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7" imgW="939392" imgH="342751" progId="Equation.3">
                  <p:embed/>
                </p:oleObj>
              </mc:Choice>
              <mc:Fallback>
                <p:oleObj r:id="rId7" imgW="939392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145" y="5381209"/>
                        <a:ext cx="2126973" cy="66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32043"/>
              </p:ext>
            </p:extLst>
          </p:nvPr>
        </p:nvGraphicFramePr>
        <p:xfrm>
          <a:off x="1289170" y="3408428"/>
          <a:ext cx="6662134" cy="55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9" imgW="2995900" imgH="342751" progId="Equation.3">
                  <p:embed/>
                </p:oleObj>
              </mc:Choice>
              <mc:Fallback>
                <p:oleObj r:id="rId9" imgW="2995900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70" y="3408428"/>
                        <a:ext cx="6662134" cy="556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882434"/>
              </p:ext>
            </p:extLst>
          </p:nvPr>
        </p:nvGraphicFramePr>
        <p:xfrm>
          <a:off x="1289170" y="4014678"/>
          <a:ext cx="4431896" cy="60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11" imgW="1866090" imgH="342751" progId="Equation.3">
                  <p:embed/>
                </p:oleObj>
              </mc:Choice>
              <mc:Fallback>
                <p:oleObj r:id="rId11" imgW="1866090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70" y="4014678"/>
                        <a:ext cx="4431896" cy="602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283696"/>
              </p:ext>
            </p:extLst>
          </p:nvPr>
        </p:nvGraphicFramePr>
        <p:xfrm>
          <a:off x="1424528" y="4666805"/>
          <a:ext cx="7134639" cy="61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13" imgW="3211706" imgH="342751" progId="Equation.3">
                  <p:embed/>
                </p:oleObj>
              </mc:Choice>
              <mc:Fallback>
                <p:oleObj r:id="rId13" imgW="3211706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528" y="4666805"/>
                        <a:ext cx="7134639" cy="616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53230"/>
              </p:ext>
            </p:extLst>
          </p:nvPr>
        </p:nvGraphicFramePr>
        <p:xfrm>
          <a:off x="1328367" y="2655060"/>
          <a:ext cx="5272708" cy="556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r:id="rId15" imgW="2286000" imgH="342900" progId="Equation.3">
                  <p:embed/>
                </p:oleObj>
              </mc:Choice>
              <mc:Fallback>
                <p:oleObj r:id="rId15" imgW="2286000" imgH="342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367" y="2655060"/>
                        <a:ext cx="5272708" cy="556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7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758"/>
          </a:xfrm>
        </p:spPr>
        <p:txBody>
          <a:bodyPr/>
          <a:lstStyle/>
          <a:p>
            <a:r>
              <a:rPr kumimoji="1" lang="zh-CN" altLang="en-US" dirty="0" smtClean="0"/>
              <a:t>向量代数和空间几何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4215" y="1364974"/>
            <a:ext cx="9720073" cy="494438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向量：</a:t>
            </a:r>
            <a:endParaRPr kumimoji="1" lang="en-US" altLang="zh-CN" dirty="0" smtClean="0"/>
          </a:p>
          <a:p>
            <a:r>
              <a:rPr kumimoji="1" lang="en-US" altLang="zh-CN" dirty="0" smtClean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、</a:t>
            </a:r>
            <a:r>
              <a:rPr kumimoji="1" lang="zh-CN" altLang="en-US" dirty="0" smtClean="0"/>
              <a:t>有大小，有方向，自由移动。长度（模），单位向量，零向量，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坐标表示，相互关系（相等，共线（平行），垂直，共面）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、向量加减（平行四边形法则，三角形法则，坐标相加减）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、数量积（两向量相乘）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algn="just">
              <a:buNone/>
            </a:pPr>
            <a:r>
              <a:rPr kumimoji="1" lang="en-US" altLang="zh-CN" dirty="0" smtClean="0"/>
              <a:t>5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性质：</a:t>
            </a:r>
            <a:endParaRPr kumimoji="1" lang="en-US" altLang="zh-CN" dirty="0" smtClean="0"/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charset="0"/>
              </a:rPr>
              <a:t>(1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charset="0"/>
              </a:rPr>
              <a:t>a·a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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|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. </a:t>
            </a: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Times New Roman" charset="0"/>
              </a:rPr>
              <a:t>对于两个非零向量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Times New Roman" charset="0"/>
              </a:rPr>
              <a:t>如果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charset="0"/>
              </a:rPr>
              <a:t>a·b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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Times New Roman" charset="0"/>
              </a:rPr>
              <a:t>则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  <a:sym typeface="Symbol" charset="2"/>
              </a:rPr>
              <a:t>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;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charset="0"/>
              </a:rPr>
              <a:t>反之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Times New Roman" charset="0"/>
              </a:rPr>
              <a:t>如果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  <a:sym typeface="Symbol" charset="2"/>
              </a:rPr>
              <a:t>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Times New Roman" charset="0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charset="0"/>
              </a:rPr>
              <a:t>a·b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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. </a:t>
            </a: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  <a:p>
            <a:pPr algn="just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charset="0"/>
              </a:rPr>
              <a:t>如果认为零向量与任何向量都垂直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charset="0"/>
              </a:rPr>
              <a:t>则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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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·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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Symbol" charset="2"/>
              </a:rPr>
              <a:t>. </a:t>
            </a:r>
          </a:p>
          <a:p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727950"/>
              </p:ext>
            </p:extLst>
          </p:nvPr>
        </p:nvGraphicFramePr>
        <p:xfrm>
          <a:off x="4184374" y="3680929"/>
          <a:ext cx="3780183" cy="52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3" imgW="1143000" imgH="241200" progId="Equation.KSEE3">
                  <p:embed/>
                </p:oleObj>
              </mc:Choice>
              <mc:Fallback>
                <p:oleObj r:id="rId3" imgW="1143000" imgH="241200" progId="Equation.KSEE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374" y="3680929"/>
                        <a:ext cx="3780183" cy="5200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round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40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11062"/>
          </a:xfrm>
        </p:spPr>
        <p:txBody>
          <a:bodyPr/>
          <a:lstStyle/>
          <a:p>
            <a:r>
              <a:rPr kumimoji="1" lang="zh-CN" altLang="en-US" dirty="0" smtClean="0"/>
              <a:t>平（曲）面方程（</a:t>
            </a:r>
            <a:r>
              <a:rPr kumimoji="1" lang="en-US" altLang="zh-CN" dirty="0" smtClean="0"/>
              <a:t>05day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7" y="1875182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某个平面，其表达式</a:t>
                </a:r>
                <a:r>
                  <a:rPr kumimoji="1" lang="en-US" altLang="zh-CN" dirty="0" err="1" smtClean="0">
                    <a:latin typeface="+mn-ea"/>
                  </a:rPr>
                  <a:t>Ax+By+Cz+D</a:t>
                </a:r>
                <a:r>
                  <a:rPr kumimoji="1" lang="en-US" altLang="zh-CN" dirty="0" smtClean="0">
                    <a:latin typeface="+mn-ea"/>
                  </a:rPr>
                  <a:t>=0</a:t>
                </a:r>
              </a:p>
              <a:p>
                <a:r>
                  <a:rPr kumimoji="1" lang="zh-CN" altLang="en-US" dirty="0" smtClean="0">
                    <a:latin typeface="+mn-ea"/>
                  </a:rPr>
                  <a:t>空间直线一般方程</a:t>
                </a:r>
                <a:r>
                  <a:rPr kumimoji="1" lang="zh-CN" altLang="en-US" dirty="0" smtClean="0">
                    <a:latin typeface="+mn-ea"/>
                    <a:sym typeface="Wingdings"/>
                  </a:rPr>
                  <a:t>：（两平面交线）：</a:t>
                </a:r>
                <a:endParaRPr kumimoji="1" lang="en-US" altLang="zh-CN" dirty="0" smtClean="0">
                  <a:latin typeface="+mn-ea"/>
                  <a:sym typeface="Wingdings"/>
                </a:endParaRPr>
              </a:p>
              <a:p>
                <a:endParaRPr kumimoji="1" lang="en-US" altLang="zh-CN" dirty="0">
                  <a:latin typeface="+mn-ea"/>
                  <a:sym typeface="Wingdings"/>
                </a:endParaRPr>
              </a:p>
              <a:p>
                <a:endParaRPr kumimoji="1" lang="en-US" altLang="zh-CN" dirty="0" smtClean="0">
                  <a:latin typeface="+mn-ea"/>
                  <a:sym typeface="Wingdings"/>
                </a:endParaRPr>
              </a:p>
              <a:p>
                <a:r>
                  <a:rPr kumimoji="1" lang="zh-CN" altLang="en-US" dirty="0" smtClean="0">
                    <a:latin typeface="+mn-ea"/>
                  </a:rPr>
                  <a:t>两平面夹角：</a:t>
                </a:r>
                <a:endParaRPr kumimoji="1" lang="en-US" altLang="zh-CN" dirty="0" smtClean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 smtClean="0">
                  <a:latin typeface="+mn-ea"/>
                </a:endParaRPr>
              </a:p>
              <a:p>
                <a:r>
                  <a:rPr kumimoji="1" lang="zh-CN" altLang="en-US" dirty="0" smtClean="0">
                    <a:latin typeface="+mn-ea"/>
                  </a:rPr>
                  <a:t>曲面方程：例如球面方程：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 smtClean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1875182"/>
                <a:ext cx="9720073" cy="4023360"/>
              </a:xfrm>
              <a:blipFill rotWithShape="0">
                <a:blip r:embed="rId3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7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902628"/>
              </p:ext>
            </p:extLst>
          </p:nvPr>
        </p:nvGraphicFramePr>
        <p:xfrm>
          <a:off x="2916376" y="2785137"/>
          <a:ext cx="3948250" cy="99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4" imgW="1650960" imgH="482400" progId="Equation.KSEE3">
                  <p:embed/>
                </p:oleObj>
              </mc:Choice>
              <mc:Fallback>
                <p:oleObj r:id="rId4" imgW="1650960" imgH="48240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376" y="2785137"/>
                        <a:ext cx="3948250" cy="998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3508"/>
              </p:ext>
            </p:extLst>
          </p:nvPr>
        </p:nvGraphicFramePr>
        <p:xfrm>
          <a:off x="2916376" y="4136401"/>
          <a:ext cx="42338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6" imgW="4229280" imgH="704880" progId="Paint.Picture">
                  <p:embed/>
                </p:oleObj>
              </mc:Choice>
              <mc:Fallback>
                <p:oleObj r:id="rId6" imgW="4229280" imgH="704880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376" y="4136401"/>
                        <a:ext cx="42338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3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多元函数及其</a:t>
            </a:r>
            <a:r>
              <a:rPr kumimoji="1" lang="zh-CN" altLang="en-US" dirty="0" smtClean="0"/>
              <a:t>微分</a:t>
            </a:r>
            <a:r>
              <a:rPr kumimoji="1" lang="en-US" altLang="zh-CN" dirty="0" smtClean="0"/>
              <a:t>06day-p15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1921565"/>
                <a:ext cx="9286064" cy="4387795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求偏导</a:t>
                </a:r>
                <a:r>
                  <a:rPr kumimoji="1" lang="zh-CN" altLang="en-US" dirty="0" smtClean="0">
                    <a:sym typeface="Wingdings"/>
                  </a:rPr>
                  <a:t>（定义及其计算、几何意义）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方向导数：</a:t>
                </a:r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zh-CN" altLang="en-US" sz="280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num>
                      <m:den>
                        <m:r>
                          <a:rPr kumimoji="1" lang="mr-IN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den>
                    </m:f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</a:rPr>
                      <m:t>𝑐𝑜𝑠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sSubSup>
                      <m:sSubSupPr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</a:rPr>
                      <m:t>𝑐𝑜𝑠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endParaRPr kumimoji="1" lang="en-US" altLang="zh-CN" dirty="0" smtClean="0"/>
              </a:p>
              <a:p>
                <a:r>
                  <a:rPr kumimoji="1" lang="zh-CN" altLang="en-US" dirty="0"/>
                  <a:t>梯度：</a:t>
                </a:r>
                <a:r>
                  <a:rPr kumimoji="1" lang="zh-CN" altLang="en-US" dirty="0">
                    <a:sym typeface="Wingdings"/>
                  </a:rPr>
                  <a:t>（</a:t>
                </a:r>
                <a:r>
                  <a:rPr kumimoji="1" lang="zh-CN" altLang="en-US" dirty="0" smtClean="0"/>
                  <a:t>向量）方向导数最大的方向。</a:t>
                </a:r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charset="0"/>
                      </a:rPr>
                      <m:t>g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rad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∇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𝑓</m:t>
                    </m:r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800" i="1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zh-CN" sz="2800" i="1" dirty="0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8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kumimoji="1" lang="en-US" altLang="zh-CN" sz="2800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zh-CN" altLang="en-US" sz="2800" i="1" dirty="0">
                            <a:latin typeface="Cambria Math" charset="0"/>
                          </a:rPr>
                          <m:t> 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is-IS" altLang="zh-CN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</m:sup>
                    </m:sSubSup>
                    <m:sSubSup>
                      <m:sSubSupPr>
                        <m:ctrlPr>
                          <a:rPr kumimoji="1" lang="en-US" altLang="zh-CN" sz="2800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800" i="1" dirty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sz="2800" i="1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kumimoji="1" lang="en-US" altLang="zh-CN" sz="2800" i="1" dirty="0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80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kumimoji="1" lang="en-US" altLang="zh-CN" sz="280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zh-CN" altLang="en-US" sz="2800" b="0" i="1" dirty="0" smtClean="0">
                            <a:latin typeface="Cambria Math" charset="0"/>
                          </a:rPr>
                          <m:t> 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is-IS" altLang="zh-CN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</m:sup>
                    </m:sSubSup>
                  </m:oMath>
                </a14:m>
                <a:endParaRPr kumimoji="1" lang="en-US" altLang="zh-CN" i="1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1921565"/>
                <a:ext cx="9286064" cy="4387795"/>
              </a:xfrm>
              <a:blipFill rotWithShape="0">
                <a:blip r:embed="rId3"/>
                <a:stretch>
                  <a:fillRect l="-328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007784"/>
              </p:ext>
            </p:extLst>
          </p:nvPr>
        </p:nvGraphicFramePr>
        <p:xfrm>
          <a:off x="2375849" y="2376380"/>
          <a:ext cx="4965193" cy="71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4" imgW="7090920" imgH="1116360" progId="Equation.DSMT4">
                  <p:embed/>
                </p:oleObj>
              </mc:Choice>
              <mc:Fallback>
                <p:oleObj r:id="rId4" imgW="7090920" imgH="1116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849" y="2376380"/>
                        <a:ext cx="4965193" cy="713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84001"/>
          <p:cNvSpPr>
            <a:spLocks noGrp="1" noChangeArrowheads="1"/>
          </p:cNvSpPr>
          <p:nvPr>
            <p:ph type="title"/>
          </p:nvPr>
        </p:nvSpPr>
        <p:spPr>
          <a:xfrm>
            <a:off x="2155826" y="549275"/>
            <a:ext cx="5922963" cy="5334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楷体_GB2312" charset="0"/>
              </a:rPr>
              <a:t>6.2 </a:t>
            </a:r>
            <a:r>
              <a:rPr lang="zh-CN" altLang="en-US" sz="2800">
                <a:ea typeface="楷体_GB2312" charset="0"/>
              </a:rPr>
              <a:t>二元函数偏导数的几何意义</a:t>
            </a:r>
            <a:r>
              <a:rPr lang="en-US" altLang="zh-CN" sz="2800">
                <a:ea typeface="楷体_GB2312" charset="0"/>
              </a:rPr>
              <a:t>:</a:t>
            </a:r>
          </a:p>
        </p:txBody>
      </p:sp>
      <p:sp>
        <p:nvSpPr>
          <p:cNvPr id="384007" name="文本框 384006"/>
          <p:cNvSpPr txBox="1">
            <a:spLocks noChangeArrowheads="1"/>
          </p:cNvSpPr>
          <p:nvPr/>
        </p:nvSpPr>
        <p:spPr bwMode="auto">
          <a:xfrm>
            <a:off x="1868488" y="5324475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是曲线</a:t>
            </a:r>
          </a:p>
        </p:txBody>
      </p:sp>
      <p:sp>
        <p:nvSpPr>
          <p:cNvPr id="384010" name="文本框 384009"/>
          <p:cNvSpPr txBox="1">
            <a:spLocks noChangeArrowheads="1"/>
          </p:cNvSpPr>
          <p:nvPr/>
        </p:nvSpPr>
        <p:spPr bwMode="auto">
          <a:xfrm>
            <a:off x="5556250" y="2657475"/>
            <a:ext cx="297180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None/>
            </a:pPr>
            <a:r>
              <a:rPr lang="zh-CN" altLang="en-US" dirty="0">
                <a:latin typeface="Times New Roman" charset="0"/>
                <a:ea typeface="楷体_GB2312" charset="0"/>
                <a:sym typeface="Symbol" charset="2"/>
              </a:rPr>
              <a:t>在点 </a:t>
            </a:r>
            <a:r>
              <a:rPr lang="en-US" altLang="zh-CN" i="1" dirty="0">
                <a:latin typeface="Times New Roman" charset="0"/>
                <a:ea typeface="楷体_GB2312" charset="0"/>
                <a:sym typeface="Symbol" charset="2"/>
              </a:rPr>
              <a:t>M</a:t>
            </a:r>
            <a:r>
              <a:rPr lang="en-US" altLang="zh-CN" baseline="-25000" dirty="0">
                <a:latin typeface="Times New Roman" charset="0"/>
                <a:ea typeface="楷体_GB2312" charset="0"/>
                <a:sym typeface="Symbol" charset="2"/>
              </a:rPr>
              <a:t>0 </a:t>
            </a:r>
            <a:r>
              <a:rPr lang="zh-CN" altLang="en-US" dirty="0">
                <a:latin typeface="Times New Roman" charset="0"/>
                <a:ea typeface="楷体_GB2312" charset="0"/>
                <a:sym typeface="Symbol" charset="2"/>
              </a:rPr>
              <a:t>处的切线</a:t>
            </a:r>
          </a:p>
        </p:txBody>
      </p:sp>
      <p:sp>
        <p:nvSpPr>
          <p:cNvPr id="384011" name="文本框 384010"/>
          <p:cNvSpPr txBox="1">
            <a:spLocks noChangeArrowheads="1"/>
          </p:cNvSpPr>
          <p:nvPr/>
        </p:nvSpPr>
        <p:spPr bwMode="auto">
          <a:xfrm>
            <a:off x="2819400" y="3419475"/>
            <a:ext cx="297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对 </a:t>
            </a:r>
            <a:r>
              <a:rPr lang="en-US" altLang="zh-CN" i="1">
                <a:latin typeface="Times New Roman" charset="0"/>
                <a:ea typeface="楷体_GB2312" charset="0"/>
                <a:sym typeface="Symbol" charset="2"/>
              </a:rPr>
              <a:t>x</a:t>
            </a:r>
            <a:r>
              <a:rPr lang="en-US" altLang="zh-CN">
                <a:latin typeface="Times New Roman" charset="0"/>
                <a:ea typeface="楷体_GB2312" charset="0"/>
                <a:sym typeface="Symbol" charset="2"/>
              </a:rPr>
              <a:t> </a:t>
            </a: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轴的斜率</a:t>
            </a:r>
            <a:r>
              <a:rPr lang="en-US" altLang="zh-CN">
                <a:latin typeface="Times New Roman" charset="0"/>
                <a:ea typeface="楷体_GB2312" charset="0"/>
                <a:sym typeface="Symbol" charset="2"/>
              </a:rPr>
              <a:t>.</a:t>
            </a:r>
          </a:p>
        </p:txBody>
      </p:sp>
      <p:sp>
        <p:nvSpPr>
          <p:cNvPr id="384012" name="文本框 384011"/>
          <p:cNvSpPr txBox="1">
            <a:spLocks noChangeArrowheads="1"/>
          </p:cNvSpPr>
          <p:nvPr/>
        </p:nvSpPr>
        <p:spPr bwMode="auto">
          <a:xfrm>
            <a:off x="4953000" y="5324475"/>
            <a:ext cx="297180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None/>
            </a:pP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在点</a:t>
            </a:r>
            <a:r>
              <a:rPr lang="en-US" altLang="zh-CN" i="1">
                <a:latin typeface="Times New Roman" charset="0"/>
                <a:ea typeface="楷体_GB2312" charset="0"/>
                <a:sym typeface="Symbol" charset="2"/>
              </a:rPr>
              <a:t>M</a:t>
            </a:r>
            <a:r>
              <a:rPr lang="en-US" altLang="zh-CN" baseline="-25000">
                <a:latin typeface="Times New Roman" charset="0"/>
                <a:ea typeface="楷体_GB2312" charset="0"/>
                <a:sym typeface="Symbol" charset="2"/>
              </a:rPr>
              <a:t>0 </a:t>
            </a: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处的切线</a:t>
            </a:r>
          </a:p>
        </p:txBody>
      </p:sp>
      <p:sp>
        <p:nvSpPr>
          <p:cNvPr id="384013" name="文本框 384012"/>
          <p:cNvSpPr txBox="1">
            <a:spLocks noChangeArrowheads="1"/>
          </p:cNvSpPr>
          <p:nvPr/>
        </p:nvSpPr>
        <p:spPr bwMode="auto">
          <a:xfrm>
            <a:off x="1828800" y="5934075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斜率</a:t>
            </a:r>
            <a:r>
              <a:rPr lang="en-US" altLang="zh-CN">
                <a:latin typeface="Times New Roman" charset="0"/>
                <a:ea typeface="楷体_GB2312" charset="0"/>
                <a:sym typeface="Symbol" charset="2"/>
              </a:rPr>
              <a:t>.</a:t>
            </a:r>
          </a:p>
        </p:txBody>
      </p:sp>
      <p:sp>
        <p:nvSpPr>
          <p:cNvPr id="384014" name="文本框 384013"/>
          <p:cNvSpPr txBox="1">
            <a:spLocks noChangeArrowheads="1"/>
          </p:cNvSpPr>
          <p:nvPr/>
        </p:nvSpPr>
        <p:spPr bwMode="auto">
          <a:xfrm>
            <a:off x="1905000" y="2595563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是曲线</a:t>
            </a:r>
          </a:p>
        </p:txBody>
      </p:sp>
      <p:graphicFrame>
        <p:nvGraphicFramePr>
          <p:cNvPr id="384015" name="对象 384014"/>
          <p:cNvGraphicFramePr>
            <a:graphicFrameLocks/>
          </p:cNvGraphicFramePr>
          <p:nvPr/>
        </p:nvGraphicFramePr>
        <p:xfrm>
          <a:off x="7524750" y="3800475"/>
          <a:ext cx="3238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330057" imgH="431613" progId="Equation.3">
                  <p:embed/>
                </p:oleObj>
              </mc:Choice>
              <mc:Fallback>
                <p:oleObj r:id="rId3" imgW="330057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800475"/>
                        <a:ext cx="3238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16" name="组合 384015"/>
          <p:cNvGrpSpPr>
            <a:grpSpLocks/>
          </p:cNvGrpSpPr>
          <p:nvPr/>
        </p:nvGrpSpPr>
        <p:grpSpPr bwMode="auto">
          <a:xfrm>
            <a:off x="7942263" y="1758951"/>
            <a:ext cx="1727200" cy="2328863"/>
            <a:chOff x="4043" y="922"/>
            <a:chExt cx="1088" cy="1467"/>
          </a:xfrm>
        </p:grpSpPr>
        <p:sp>
          <p:nvSpPr>
            <p:cNvPr id="29747" name="直接连接符 384016"/>
            <p:cNvSpPr>
              <a:spLocks noChangeShapeType="1"/>
            </p:cNvSpPr>
            <p:nvPr/>
          </p:nvSpPr>
          <p:spPr bwMode="auto">
            <a:xfrm>
              <a:off x="4043" y="2384"/>
              <a:ext cx="1081" cy="0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任意多边形 384017"/>
            <p:cNvSpPr>
              <a:spLocks noChangeArrowheads="1"/>
            </p:cNvSpPr>
            <p:nvPr/>
          </p:nvSpPr>
          <p:spPr bwMode="auto">
            <a:xfrm>
              <a:off x="4129" y="922"/>
              <a:ext cx="1002" cy="525"/>
            </a:xfrm>
            <a:custGeom>
              <a:avLst/>
              <a:gdLst>
                <a:gd name="T0" fmla="*/ 0 w 22720"/>
                <a:gd name="T1" fmla="*/ 0 h 21600"/>
                <a:gd name="T2" fmla="*/ 1 w 22720"/>
                <a:gd name="T3" fmla="*/ 0 h 21600"/>
                <a:gd name="T4" fmla="*/ 2 w 22720"/>
                <a:gd name="T5" fmla="*/ 0 h 21600"/>
                <a:gd name="T6" fmla="*/ 0 w 22720"/>
                <a:gd name="T7" fmla="*/ 0 h 21600"/>
                <a:gd name="T8" fmla="*/ 1 w 22720"/>
                <a:gd name="T9" fmla="*/ 0 h 21600"/>
                <a:gd name="T10" fmla="*/ 2 w 22720"/>
                <a:gd name="T11" fmla="*/ 0 h 21600"/>
                <a:gd name="T12" fmla="*/ 1 w 2272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720" h="21600" fill="none">
                  <a:moveTo>
                    <a:pt x="0" y="951"/>
                  </a:moveTo>
                  <a:cubicBezTo>
                    <a:pt x="2002" y="331"/>
                    <a:pt x="4133" y="-1"/>
                    <a:pt x="6342" y="-1"/>
                  </a:cubicBezTo>
                  <a:cubicBezTo>
                    <a:pt x="12891" y="-1"/>
                    <a:pt x="18759" y="2913"/>
                    <a:pt x="22720" y="7516"/>
                  </a:cubicBezTo>
                </a:path>
                <a:path w="22720" h="21600" stroke="0">
                  <a:moveTo>
                    <a:pt x="0" y="951"/>
                  </a:moveTo>
                  <a:cubicBezTo>
                    <a:pt x="2002" y="331"/>
                    <a:pt x="4133" y="-1"/>
                    <a:pt x="6342" y="-1"/>
                  </a:cubicBezTo>
                  <a:cubicBezTo>
                    <a:pt x="12891" y="-1"/>
                    <a:pt x="18759" y="2913"/>
                    <a:pt x="22720" y="7516"/>
                  </a:cubicBezTo>
                  <a:lnTo>
                    <a:pt x="6342" y="21600"/>
                  </a:lnTo>
                  <a:lnTo>
                    <a:pt x="0" y="951"/>
                  </a:lnTo>
                  <a:close/>
                </a:path>
              </a:pathLst>
            </a:custGeom>
            <a:noFill/>
            <a:ln w="28575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直接连接符 384018"/>
            <p:cNvSpPr>
              <a:spLocks noChangeShapeType="1"/>
            </p:cNvSpPr>
            <p:nvPr/>
          </p:nvSpPr>
          <p:spPr bwMode="auto">
            <a:xfrm>
              <a:off x="4129" y="950"/>
              <a:ext cx="0" cy="1439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直接连接符 384019"/>
            <p:cNvSpPr>
              <a:spLocks noChangeShapeType="1"/>
            </p:cNvSpPr>
            <p:nvPr/>
          </p:nvSpPr>
          <p:spPr bwMode="auto">
            <a:xfrm>
              <a:off x="5124" y="1081"/>
              <a:ext cx="0" cy="1308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4021" name="组合 384020"/>
          <p:cNvGrpSpPr>
            <a:grpSpLocks/>
          </p:cNvGrpSpPr>
          <p:nvPr/>
        </p:nvGrpSpPr>
        <p:grpSpPr bwMode="auto">
          <a:xfrm>
            <a:off x="8296276" y="1679576"/>
            <a:ext cx="1927225" cy="741363"/>
            <a:chOff x="4176" y="630"/>
            <a:chExt cx="1348" cy="519"/>
          </a:xfrm>
        </p:grpSpPr>
        <p:sp>
          <p:nvSpPr>
            <p:cNvPr id="29745" name="直接连接符 384021"/>
            <p:cNvSpPr>
              <a:spLocks noChangeShapeType="1"/>
            </p:cNvSpPr>
            <p:nvPr/>
          </p:nvSpPr>
          <p:spPr bwMode="auto">
            <a:xfrm>
              <a:off x="4176" y="630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46" name="对象 384022"/>
            <p:cNvGraphicFramePr>
              <a:graphicFrameLocks/>
            </p:cNvGraphicFramePr>
            <p:nvPr/>
          </p:nvGraphicFramePr>
          <p:xfrm>
            <a:off x="5280" y="816"/>
            <a:ext cx="24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5" imgW="177492" imgH="240882" progId="Equation.3">
                    <p:embed/>
                  </p:oleObj>
                </mc:Choice>
                <mc:Fallback>
                  <p:oleObj r:id="rId5" imgW="177492" imgH="24088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16"/>
                          <a:ext cx="24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4024" name="组合 384023"/>
          <p:cNvGrpSpPr>
            <a:grpSpLocks/>
          </p:cNvGrpSpPr>
          <p:nvPr/>
        </p:nvGrpSpPr>
        <p:grpSpPr bwMode="auto">
          <a:xfrm>
            <a:off x="7678738" y="981075"/>
            <a:ext cx="2608262" cy="3702050"/>
            <a:chOff x="3877" y="489"/>
            <a:chExt cx="1643" cy="2332"/>
          </a:xfrm>
        </p:grpSpPr>
        <p:grpSp>
          <p:nvGrpSpPr>
            <p:cNvPr id="29730" name="组合 384024"/>
            <p:cNvGrpSpPr>
              <a:grpSpLocks/>
            </p:cNvGrpSpPr>
            <p:nvPr/>
          </p:nvGrpSpPr>
          <p:grpSpPr bwMode="auto">
            <a:xfrm>
              <a:off x="3877" y="489"/>
              <a:ext cx="1643" cy="2332"/>
              <a:chOff x="3877" y="489"/>
              <a:chExt cx="1643" cy="2332"/>
            </a:xfrm>
          </p:grpSpPr>
          <p:grpSp>
            <p:nvGrpSpPr>
              <p:cNvPr id="29732" name="组合 384025"/>
              <p:cNvGrpSpPr>
                <a:grpSpLocks/>
              </p:cNvGrpSpPr>
              <p:nvPr/>
            </p:nvGrpSpPr>
            <p:grpSpPr bwMode="auto">
              <a:xfrm>
                <a:off x="3877" y="537"/>
                <a:ext cx="1643" cy="2204"/>
                <a:chOff x="3877" y="480"/>
                <a:chExt cx="1643" cy="2204"/>
              </a:xfrm>
            </p:grpSpPr>
            <p:sp>
              <p:nvSpPr>
                <p:cNvPr id="29736" name="任意多边形 384026"/>
                <p:cNvSpPr>
                  <a:spLocks noChangeArrowheads="1"/>
                </p:cNvSpPr>
                <p:nvPr/>
              </p:nvSpPr>
              <p:spPr bwMode="auto">
                <a:xfrm>
                  <a:off x="4440" y="677"/>
                  <a:ext cx="938" cy="519"/>
                </a:xfrm>
                <a:custGeom>
                  <a:avLst/>
                  <a:gdLst>
                    <a:gd name="T0" fmla="*/ 0 w 21275"/>
                    <a:gd name="T1" fmla="*/ 0 h 21600"/>
                    <a:gd name="T2" fmla="*/ 1 w 21275"/>
                    <a:gd name="T3" fmla="*/ 0 h 21600"/>
                    <a:gd name="T4" fmla="*/ 2 w 21275"/>
                    <a:gd name="T5" fmla="*/ 0 h 21600"/>
                    <a:gd name="T6" fmla="*/ 0 w 21275"/>
                    <a:gd name="T7" fmla="*/ 0 h 21600"/>
                    <a:gd name="T8" fmla="*/ 1 w 21275"/>
                    <a:gd name="T9" fmla="*/ 0 h 21600"/>
                    <a:gd name="T10" fmla="*/ 2 w 21275"/>
                    <a:gd name="T11" fmla="*/ 0 h 21600"/>
                    <a:gd name="T12" fmla="*/ 1 w 21275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275" h="21600" fill="none">
                      <a:moveTo>
                        <a:pt x="0" y="908"/>
                      </a:moveTo>
                      <a:cubicBezTo>
                        <a:pt x="1960" y="316"/>
                        <a:pt x="4042" y="0"/>
                        <a:pt x="6198" y="0"/>
                      </a:cubicBezTo>
                      <a:cubicBezTo>
                        <a:pt x="12063" y="0"/>
                        <a:pt x="17382" y="2338"/>
                        <a:pt x="21274" y="6132"/>
                      </a:cubicBezTo>
                    </a:path>
                    <a:path w="21275" h="21600" stroke="0">
                      <a:moveTo>
                        <a:pt x="0" y="908"/>
                      </a:moveTo>
                      <a:cubicBezTo>
                        <a:pt x="1960" y="316"/>
                        <a:pt x="4042" y="0"/>
                        <a:pt x="6198" y="0"/>
                      </a:cubicBezTo>
                      <a:cubicBezTo>
                        <a:pt x="12063" y="0"/>
                        <a:pt x="17382" y="2338"/>
                        <a:pt x="21274" y="6132"/>
                      </a:cubicBezTo>
                      <a:lnTo>
                        <a:pt x="6198" y="21600"/>
                      </a:lnTo>
                      <a:lnTo>
                        <a:pt x="0" y="90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7" name="任意多边形 384027"/>
                <p:cNvSpPr>
                  <a:spLocks noChangeArrowheads="1"/>
                </p:cNvSpPr>
                <p:nvPr/>
              </p:nvSpPr>
              <p:spPr bwMode="auto">
                <a:xfrm>
                  <a:off x="4008" y="1345"/>
                  <a:ext cx="1050" cy="519"/>
                </a:xfrm>
                <a:custGeom>
                  <a:avLst/>
                  <a:gdLst>
                    <a:gd name="T0" fmla="*/ 0 w 23838"/>
                    <a:gd name="T1" fmla="*/ 0 h 21600"/>
                    <a:gd name="T2" fmla="*/ 1 w 23838"/>
                    <a:gd name="T3" fmla="*/ 0 h 21600"/>
                    <a:gd name="T4" fmla="*/ 2 w 23838"/>
                    <a:gd name="T5" fmla="*/ 0 h 21600"/>
                    <a:gd name="T6" fmla="*/ 0 w 23838"/>
                    <a:gd name="T7" fmla="*/ 0 h 21600"/>
                    <a:gd name="T8" fmla="*/ 1 w 23838"/>
                    <a:gd name="T9" fmla="*/ 0 h 21600"/>
                    <a:gd name="T10" fmla="*/ 2 w 23838"/>
                    <a:gd name="T11" fmla="*/ 0 h 21600"/>
                    <a:gd name="T12" fmla="*/ 1 w 23838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3838" h="21600" fill="none">
                      <a:moveTo>
                        <a:pt x="0" y="2015"/>
                      </a:moveTo>
                      <a:cubicBezTo>
                        <a:pt x="2765" y="721"/>
                        <a:pt x="5853" y="0"/>
                        <a:pt x="9110" y="0"/>
                      </a:cubicBezTo>
                      <a:cubicBezTo>
                        <a:pt x="14802" y="0"/>
                        <a:pt x="19980" y="2202"/>
                        <a:pt x="23838" y="5800"/>
                      </a:cubicBezTo>
                    </a:path>
                    <a:path w="23838" h="21600" stroke="0">
                      <a:moveTo>
                        <a:pt x="0" y="2015"/>
                      </a:moveTo>
                      <a:cubicBezTo>
                        <a:pt x="2765" y="721"/>
                        <a:pt x="5853" y="0"/>
                        <a:pt x="9110" y="0"/>
                      </a:cubicBezTo>
                      <a:cubicBezTo>
                        <a:pt x="14802" y="0"/>
                        <a:pt x="19980" y="2202"/>
                        <a:pt x="23838" y="5800"/>
                      </a:cubicBezTo>
                      <a:lnTo>
                        <a:pt x="9110" y="21600"/>
                      </a:lnTo>
                      <a:lnTo>
                        <a:pt x="0" y="20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8" name="任意多边形 384028"/>
                <p:cNvSpPr>
                  <a:spLocks noChangeArrowheads="1"/>
                </p:cNvSpPr>
                <p:nvPr/>
              </p:nvSpPr>
              <p:spPr bwMode="auto">
                <a:xfrm flipH="1">
                  <a:off x="5044" y="818"/>
                  <a:ext cx="476" cy="656"/>
                </a:xfrm>
                <a:custGeom>
                  <a:avLst/>
                  <a:gdLst>
                    <a:gd name="T0" fmla="*/ 0 w 21600"/>
                    <a:gd name="T1" fmla="*/ 0 h 20488"/>
                    <a:gd name="T2" fmla="*/ 0 w 21600"/>
                    <a:gd name="T3" fmla="*/ 1 h 20488"/>
                    <a:gd name="T4" fmla="*/ 0 w 21600"/>
                    <a:gd name="T5" fmla="*/ 0 h 20488"/>
                    <a:gd name="T6" fmla="*/ 0 w 21600"/>
                    <a:gd name="T7" fmla="*/ 1 h 20488"/>
                    <a:gd name="T8" fmla="*/ 0 w 21600"/>
                    <a:gd name="T9" fmla="*/ 1 h 204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0488" fill="none">
                      <a:moveTo>
                        <a:pt x="6841" y="0"/>
                      </a:moveTo>
                      <a:cubicBezTo>
                        <a:pt x="15404" y="2855"/>
                        <a:pt x="21574" y="10920"/>
                        <a:pt x="21600" y="20429"/>
                      </a:cubicBezTo>
                    </a:path>
                    <a:path w="21600" h="20488" stroke="0">
                      <a:moveTo>
                        <a:pt x="6841" y="0"/>
                      </a:moveTo>
                      <a:cubicBezTo>
                        <a:pt x="15404" y="2855"/>
                        <a:pt x="21574" y="10920"/>
                        <a:pt x="21600" y="20429"/>
                      </a:cubicBezTo>
                      <a:lnTo>
                        <a:pt x="0" y="20488"/>
                      </a:lnTo>
                      <a:lnTo>
                        <a:pt x="684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9" name="任意多边形 384029"/>
                <p:cNvSpPr>
                  <a:spLocks noChangeArrowheads="1"/>
                </p:cNvSpPr>
                <p:nvPr/>
              </p:nvSpPr>
              <p:spPr bwMode="auto">
                <a:xfrm flipH="1">
                  <a:off x="4007" y="696"/>
                  <a:ext cx="475" cy="735"/>
                </a:xfrm>
                <a:custGeom>
                  <a:avLst/>
                  <a:gdLst>
                    <a:gd name="T0" fmla="*/ 0 w 21581"/>
                    <a:gd name="T1" fmla="*/ 0 h 21520"/>
                    <a:gd name="T2" fmla="*/ 0 w 21581"/>
                    <a:gd name="T3" fmla="*/ 1 h 21520"/>
                    <a:gd name="T4" fmla="*/ 0 w 21581"/>
                    <a:gd name="T5" fmla="*/ 0 h 21520"/>
                    <a:gd name="T6" fmla="*/ 0 w 21581"/>
                    <a:gd name="T7" fmla="*/ 1 h 21520"/>
                    <a:gd name="T8" fmla="*/ 0 w 21581"/>
                    <a:gd name="T9" fmla="*/ 1 h 21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581" h="21520" fill="none">
                      <a:moveTo>
                        <a:pt x="1860" y="0"/>
                      </a:moveTo>
                      <a:cubicBezTo>
                        <a:pt x="12622" y="921"/>
                        <a:pt x="21127" y="9722"/>
                        <a:pt x="21581" y="20600"/>
                      </a:cubicBezTo>
                    </a:path>
                    <a:path w="21581" h="21520" stroke="0">
                      <a:moveTo>
                        <a:pt x="1860" y="0"/>
                      </a:moveTo>
                      <a:cubicBezTo>
                        <a:pt x="12622" y="921"/>
                        <a:pt x="21127" y="9722"/>
                        <a:pt x="21581" y="20600"/>
                      </a:cubicBezTo>
                      <a:lnTo>
                        <a:pt x="0" y="21520"/>
                      </a:lnTo>
                      <a:lnTo>
                        <a:pt x="186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0" name="直接连接符 384030"/>
                <p:cNvSpPr>
                  <a:spLocks noChangeShapeType="1"/>
                </p:cNvSpPr>
                <p:nvPr/>
              </p:nvSpPr>
              <p:spPr bwMode="auto">
                <a:xfrm>
                  <a:off x="4223" y="1993"/>
                  <a:ext cx="10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1" name="直接连接符 384031"/>
                <p:cNvSpPr>
                  <a:spLocks noChangeShapeType="1"/>
                </p:cNvSpPr>
                <p:nvPr/>
              </p:nvSpPr>
              <p:spPr bwMode="auto">
                <a:xfrm flipH="1">
                  <a:off x="3877" y="1993"/>
                  <a:ext cx="346" cy="6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2" name="直接连接符 384032"/>
                <p:cNvSpPr>
                  <a:spLocks noChangeShapeType="1"/>
                </p:cNvSpPr>
                <p:nvPr/>
              </p:nvSpPr>
              <p:spPr bwMode="auto">
                <a:xfrm flipV="1">
                  <a:off x="4223" y="480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3" name="直接连接符 384033"/>
                <p:cNvSpPr>
                  <a:spLocks noChangeShapeType="1"/>
                </p:cNvSpPr>
                <p:nvPr/>
              </p:nvSpPr>
              <p:spPr bwMode="auto">
                <a:xfrm flipV="1">
                  <a:off x="4223" y="1344"/>
                  <a:ext cx="0" cy="6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4" name="直接连接符 384034"/>
                <p:cNvSpPr>
                  <a:spLocks noChangeShapeType="1"/>
                </p:cNvSpPr>
                <p:nvPr/>
              </p:nvSpPr>
              <p:spPr bwMode="auto">
                <a:xfrm flipV="1">
                  <a:off x="4223" y="826"/>
                  <a:ext cx="0" cy="5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9733" name="对象 384035"/>
              <p:cNvGraphicFramePr>
                <a:graphicFrameLocks/>
              </p:cNvGraphicFramePr>
              <p:nvPr/>
            </p:nvGraphicFramePr>
            <p:xfrm>
              <a:off x="5304" y="2013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" r:id="rId7" imgW="241091" imgH="304536" progId="Equation.3">
                      <p:embed/>
                    </p:oleObj>
                  </mc:Choice>
                  <mc:Fallback>
                    <p:oleObj r:id="rId7" imgW="241091" imgH="30453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2013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4" name="对象 384036"/>
              <p:cNvGraphicFramePr>
                <a:graphicFrameLocks/>
              </p:cNvGraphicFramePr>
              <p:nvPr/>
            </p:nvGraphicFramePr>
            <p:xfrm>
              <a:off x="3942" y="2677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r:id="rId9" imgW="215619" imgH="228303" progId="Equation.3">
                      <p:embed/>
                    </p:oleObj>
                  </mc:Choice>
                  <mc:Fallback>
                    <p:oleObj r:id="rId9" imgW="215619" imgH="228303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2" y="2677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5" name="对象 384037"/>
              <p:cNvGraphicFramePr>
                <a:graphicFrameLocks/>
              </p:cNvGraphicFramePr>
              <p:nvPr/>
            </p:nvGraphicFramePr>
            <p:xfrm>
              <a:off x="4048" y="489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r:id="rId11" imgW="202936" imgH="215619" progId="Equation.3">
                      <p:embed/>
                    </p:oleObj>
                  </mc:Choice>
                  <mc:Fallback>
                    <p:oleObj r:id="rId11" imgW="202936" imgH="215619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8" y="489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31" name="对象 384038"/>
            <p:cNvGraphicFramePr>
              <a:graphicFrameLocks/>
            </p:cNvGraphicFramePr>
            <p:nvPr/>
          </p:nvGraphicFramePr>
          <p:xfrm>
            <a:off x="4204" y="206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r:id="rId13" imgW="304536" imgH="317225" progId="Equation.3">
                    <p:embed/>
                  </p:oleObj>
                </mc:Choice>
                <mc:Fallback>
                  <p:oleObj r:id="rId13" imgW="304536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06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4040" name="组合 384039"/>
          <p:cNvGrpSpPr>
            <a:grpSpLocks/>
          </p:cNvGrpSpPr>
          <p:nvPr/>
        </p:nvGrpSpPr>
        <p:grpSpPr bwMode="auto">
          <a:xfrm>
            <a:off x="8256589" y="1050926"/>
            <a:ext cx="928687" cy="1382713"/>
            <a:chOff x="4241" y="476"/>
            <a:chExt cx="585" cy="871"/>
          </a:xfrm>
        </p:grpSpPr>
        <p:sp>
          <p:nvSpPr>
            <p:cNvPr id="29728" name="直接连接符 384040"/>
            <p:cNvSpPr>
              <a:spLocks noChangeShapeType="1"/>
            </p:cNvSpPr>
            <p:nvPr/>
          </p:nvSpPr>
          <p:spPr bwMode="auto">
            <a:xfrm flipH="1">
              <a:off x="4375" y="476"/>
              <a:ext cx="451" cy="8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29" name="对象 384041"/>
            <p:cNvGraphicFramePr>
              <a:graphicFrameLocks/>
            </p:cNvGraphicFramePr>
            <p:nvPr/>
          </p:nvGraphicFramePr>
          <p:xfrm>
            <a:off x="4241" y="1064"/>
            <a:ext cx="17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r:id="rId15" imgW="330057" imgH="431613" progId="Equation.3">
                    <p:embed/>
                  </p:oleObj>
                </mc:Choice>
                <mc:Fallback>
                  <p:oleObj r:id="rId15" imgW="330057" imgH="43161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064"/>
                          <a:ext cx="17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4043" name="对象 384042"/>
          <p:cNvGraphicFramePr>
            <a:graphicFrameLocks/>
          </p:cNvGraphicFramePr>
          <p:nvPr/>
        </p:nvGraphicFramePr>
        <p:xfrm>
          <a:off x="9144001" y="3028950"/>
          <a:ext cx="352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17" imgW="355292" imgH="431425" progId="Equation.3">
                  <p:embed/>
                </p:oleObj>
              </mc:Choice>
              <mc:Fallback>
                <p:oleObj r:id="rId17" imgW="355292" imgH="43142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028950"/>
                        <a:ext cx="352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44" name="组合 384043"/>
          <p:cNvGrpSpPr>
            <a:grpSpLocks/>
          </p:cNvGrpSpPr>
          <p:nvPr/>
        </p:nvGrpSpPr>
        <p:grpSpPr bwMode="auto">
          <a:xfrm>
            <a:off x="8639176" y="1460500"/>
            <a:ext cx="754063" cy="3086100"/>
            <a:chOff x="4482" y="734"/>
            <a:chExt cx="475" cy="1944"/>
          </a:xfrm>
        </p:grpSpPr>
        <p:sp>
          <p:nvSpPr>
            <p:cNvPr id="29724" name="直接连接符 384044"/>
            <p:cNvSpPr>
              <a:spLocks noChangeShapeType="1"/>
            </p:cNvSpPr>
            <p:nvPr/>
          </p:nvSpPr>
          <p:spPr bwMode="auto">
            <a:xfrm flipH="1">
              <a:off x="4482" y="1987"/>
              <a:ext cx="303" cy="69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任意多边形 384045"/>
            <p:cNvSpPr>
              <a:spLocks noChangeArrowheads="1"/>
            </p:cNvSpPr>
            <p:nvPr/>
          </p:nvSpPr>
          <p:spPr bwMode="auto">
            <a:xfrm flipH="1">
              <a:off x="4482" y="743"/>
              <a:ext cx="475" cy="639"/>
            </a:xfrm>
            <a:custGeom>
              <a:avLst/>
              <a:gdLst>
                <a:gd name="T0" fmla="*/ 0 w 21578"/>
                <a:gd name="T1" fmla="*/ 0 h 19950"/>
                <a:gd name="T2" fmla="*/ 0 w 21578"/>
                <a:gd name="T3" fmla="*/ 1 h 19950"/>
                <a:gd name="T4" fmla="*/ 0 w 21578"/>
                <a:gd name="T5" fmla="*/ 0 h 19950"/>
                <a:gd name="T6" fmla="*/ 0 w 21578"/>
                <a:gd name="T7" fmla="*/ 1 h 19950"/>
                <a:gd name="T8" fmla="*/ 0 w 21578"/>
                <a:gd name="T9" fmla="*/ 1 h 199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78" h="19950" fill="none">
                  <a:moveTo>
                    <a:pt x="8279" y="0"/>
                  </a:moveTo>
                  <a:cubicBezTo>
                    <a:pt x="15819" y="3128"/>
                    <a:pt x="21196" y="10401"/>
                    <a:pt x="21578" y="18968"/>
                  </a:cubicBezTo>
                </a:path>
                <a:path w="21578" h="19950" stroke="0">
                  <a:moveTo>
                    <a:pt x="8279" y="0"/>
                  </a:moveTo>
                  <a:cubicBezTo>
                    <a:pt x="15819" y="3128"/>
                    <a:pt x="21196" y="10401"/>
                    <a:pt x="21578" y="18968"/>
                  </a:cubicBezTo>
                  <a:lnTo>
                    <a:pt x="0" y="19950"/>
                  </a:lnTo>
                  <a:lnTo>
                    <a:pt x="8279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直接连接符 384046"/>
            <p:cNvSpPr>
              <a:spLocks noChangeShapeType="1"/>
            </p:cNvSpPr>
            <p:nvPr/>
          </p:nvSpPr>
          <p:spPr bwMode="auto">
            <a:xfrm>
              <a:off x="4482" y="1339"/>
              <a:ext cx="0" cy="133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直接连接符 384047"/>
            <p:cNvSpPr>
              <a:spLocks noChangeShapeType="1"/>
            </p:cNvSpPr>
            <p:nvPr/>
          </p:nvSpPr>
          <p:spPr bwMode="auto">
            <a:xfrm flipV="1">
              <a:off x="4785" y="734"/>
              <a:ext cx="0" cy="1253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4049" name="矩形 384048"/>
          <p:cNvSpPr>
            <a:spLocks noChangeArrowheads="1"/>
          </p:cNvSpPr>
          <p:nvPr/>
        </p:nvSpPr>
        <p:spPr bwMode="auto">
          <a:xfrm>
            <a:off x="7627938" y="5338763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对 </a:t>
            </a:r>
            <a:r>
              <a:rPr lang="en-US" altLang="zh-CN" i="1">
                <a:latin typeface="Times New Roman" charset="0"/>
                <a:ea typeface="楷体_GB2312" charset="0"/>
                <a:sym typeface="Symbol" charset="2"/>
              </a:rPr>
              <a:t>y </a:t>
            </a:r>
            <a:r>
              <a:rPr lang="zh-CN" altLang="en-US">
                <a:latin typeface="Times New Roman" charset="0"/>
                <a:ea typeface="楷体_GB2312" charset="0"/>
                <a:sym typeface="Symbol" charset="2"/>
              </a:rPr>
              <a:t>轴的</a:t>
            </a:r>
            <a:endParaRPr lang="zh-CN" altLang="en-US" i="1">
              <a:latin typeface="Times New Roman" charset="0"/>
              <a:ea typeface="楷体_GB2312" charset="0"/>
              <a:sym typeface="Symbol" charset="2"/>
            </a:endParaRPr>
          </a:p>
        </p:txBody>
      </p:sp>
      <p:graphicFrame>
        <p:nvGraphicFramePr>
          <p:cNvPr id="384050" name="对象 384049"/>
          <p:cNvGraphicFramePr>
            <a:graphicFrameLocks/>
          </p:cNvGraphicFramePr>
          <p:nvPr/>
        </p:nvGraphicFramePr>
        <p:xfrm>
          <a:off x="8426451" y="1387475"/>
          <a:ext cx="417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19" imgW="495085" imgH="431613" progId="Equation.3">
                  <p:embed/>
                </p:oleObj>
              </mc:Choice>
              <mc:Fallback>
                <p:oleObj r:id="rId19" imgW="495085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451" y="1387475"/>
                        <a:ext cx="417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51" name="组合 384050"/>
          <p:cNvGrpSpPr>
            <a:grpSpLocks/>
          </p:cNvGrpSpPr>
          <p:nvPr/>
        </p:nvGrpSpPr>
        <p:grpSpPr bwMode="auto">
          <a:xfrm>
            <a:off x="8807451" y="1733550"/>
            <a:ext cx="49213" cy="2332038"/>
            <a:chOff x="4588" y="906"/>
            <a:chExt cx="31" cy="1469"/>
          </a:xfrm>
        </p:grpSpPr>
        <p:sp>
          <p:nvSpPr>
            <p:cNvPr id="29722" name="直接连接符 384051"/>
            <p:cNvSpPr>
              <a:spLocks noChangeShapeType="1"/>
            </p:cNvSpPr>
            <p:nvPr/>
          </p:nvSpPr>
          <p:spPr bwMode="auto">
            <a:xfrm flipV="1">
              <a:off x="4606" y="950"/>
              <a:ext cx="0" cy="14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椭圆 384052"/>
            <p:cNvSpPr>
              <a:spLocks noChangeArrowheads="1"/>
            </p:cNvSpPr>
            <p:nvPr/>
          </p:nvSpPr>
          <p:spPr bwMode="auto">
            <a:xfrm>
              <a:off x="4588" y="906"/>
              <a:ext cx="31" cy="3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aphicFrame>
        <p:nvGraphicFramePr>
          <p:cNvPr id="384054" name="对象 384053"/>
          <p:cNvGraphicFramePr>
            <a:graphicFrameLocks/>
          </p:cNvGraphicFramePr>
          <p:nvPr/>
        </p:nvGraphicFramePr>
        <p:xfrm>
          <a:off x="8839201" y="4090988"/>
          <a:ext cx="9636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21" imgW="1142504" imgH="444307" progId="Equation.3">
                  <p:embed/>
                </p:oleObj>
              </mc:Choice>
              <mc:Fallback>
                <p:oleObj r:id="rId21" imgW="1142504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090988"/>
                        <a:ext cx="9636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4" name="对象 2"/>
          <p:cNvGraphicFramePr>
            <a:graphicFrameLocks/>
          </p:cNvGraphicFramePr>
          <p:nvPr/>
        </p:nvGraphicFramePr>
        <p:xfrm>
          <a:off x="2381251" y="1143000"/>
          <a:ext cx="4264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23" imgW="3462120" imgH="1157040" progId="Equation.3">
                  <p:embed/>
                </p:oleObj>
              </mc:Choice>
              <mc:Fallback>
                <p:oleObj r:id="rId23" imgW="3462120" imgH="1157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1143000"/>
                        <a:ext cx="4264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5" name="对象 4"/>
          <p:cNvGraphicFramePr>
            <a:graphicFrameLocks/>
          </p:cNvGraphicFramePr>
          <p:nvPr/>
        </p:nvGraphicFramePr>
        <p:xfrm>
          <a:off x="2593976" y="2266950"/>
          <a:ext cx="30972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25" imgW="1586160" imgH="709200" progId="Equation.3">
                  <p:embed/>
                </p:oleObj>
              </mc:Choice>
              <mc:Fallback>
                <p:oleObj r:id="rId25" imgW="1586160" imgH="709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6" y="2266950"/>
                        <a:ext cx="3097213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6" name="对象 6"/>
          <p:cNvGraphicFramePr>
            <a:graphicFrameLocks/>
          </p:cNvGraphicFramePr>
          <p:nvPr/>
        </p:nvGraphicFramePr>
        <p:xfrm>
          <a:off x="1873250" y="3449638"/>
          <a:ext cx="793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27" imgW="368280" imgH="228600" progId="Equation.3">
                  <p:embed/>
                </p:oleObj>
              </mc:Choice>
              <mc:Fallback>
                <p:oleObj r:id="rId27" imgW="368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449638"/>
                        <a:ext cx="793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7" name="对象 8"/>
          <p:cNvGraphicFramePr>
            <a:graphicFrameLocks/>
          </p:cNvGraphicFramePr>
          <p:nvPr/>
        </p:nvGraphicFramePr>
        <p:xfrm>
          <a:off x="2667001" y="4041776"/>
          <a:ext cx="28686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29" imgW="1866600" imgH="507960" progId="Equation.3">
                  <p:embed/>
                </p:oleObj>
              </mc:Choice>
              <mc:Fallback>
                <p:oleObj r:id="rId29" imgW="186660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041776"/>
                        <a:ext cx="28686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对象 10"/>
          <p:cNvGraphicFramePr>
            <a:graphicFrameLocks/>
          </p:cNvGraphicFramePr>
          <p:nvPr/>
        </p:nvGraphicFramePr>
        <p:xfrm>
          <a:off x="2819400" y="5118100"/>
          <a:ext cx="17843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31" imgW="812520" imgH="482400" progId="Equation.3">
                  <p:embed/>
                </p:oleObj>
              </mc:Choice>
              <mc:Fallback>
                <p:oleObj r:id="rId31" imgW="81252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18100"/>
                        <a:ext cx="17843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9" name="对象 12"/>
          <p:cNvGraphicFramePr>
            <a:graphicFrameLocks/>
          </p:cNvGraphicFramePr>
          <p:nvPr/>
        </p:nvGraphicFramePr>
        <p:xfrm>
          <a:off x="6826251" y="5348289"/>
          <a:ext cx="7207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3" imgW="368280" imgH="241200" progId="Equation.3">
                  <p:embed/>
                </p:oleObj>
              </mc:Choice>
              <mc:Fallback>
                <p:oleObj r:id="rId33" imgW="36828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1" y="5348289"/>
                        <a:ext cx="7207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5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4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4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7" grpId="0"/>
      <p:bldP spid="384010" grpId="0"/>
      <p:bldP spid="384011" grpId="0"/>
      <p:bldP spid="384012" grpId="0"/>
      <p:bldP spid="384013" grpId="0"/>
      <p:bldP spid="384014" grpId="0" build="p"/>
      <p:bldP spid="384049" grpId="0" build="p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84558"/>
          </a:xfrm>
        </p:spPr>
        <p:txBody>
          <a:bodyPr/>
          <a:lstStyle/>
          <a:p>
            <a:r>
              <a:rPr kumimoji="1" lang="zh-CN" altLang="en-US" dirty="0" smtClean="0"/>
              <a:t>多重积分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669774"/>
                <a:ext cx="9720073" cy="50225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Times New Roman" charset="0"/>
                    <a:ea typeface="楷体_GB2312" charset="0"/>
                  </a:rPr>
                  <a:t>“</a:t>
                </a:r>
                <a:r>
                  <a:rPr lang="zh-CN" altLang="en-US" dirty="0">
                    <a:latin typeface="Times New Roman" charset="0"/>
                    <a:ea typeface="楷体_GB2312" charset="0"/>
                  </a:rPr>
                  <a:t>大化小</a:t>
                </a:r>
                <a:r>
                  <a:rPr lang="en-US" altLang="zh-CN" dirty="0">
                    <a:latin typeface="Times New Roman" charset="0"/>
                    <a:ea typeface="楷体_GB2312" charset="0"/>
                  </a:rPr>
                  <a:t>, </a:t>
                </a:r>
                <a:r>
                  <a:rPr lang="zh-CN" altLang="en-US" dirty="0">
                    <a:latin typeface="Times New Roman" charset="0"/>
                    <a:ea typeface="楷体_GB2312" charset="0"/>
                  </a:rPr>
                  <a:t>常代变</a:t>
                </a:r>
                <a:r>
                  <a:rPr lang="en-US" altLang="zh-CN" dirty="0">
                    <a:latin typeface="Times New Roman" charset="0"/>
                    <a:ea typeface="楷体_GB2312" charset="0"/>
                  </a:rPr>
                  <a:t>, </a:t>
                </a:r>
                <a:r>
                  <a:rPr lang="zh-CN" altLang="en-US" dirty="0">
                    <a:latin typeface="Times New Roman" charset="0"/>
                    <a:ea typeface="楷体_GB2312" charset="0"/>
                  </a:rPr>
                  <a:t>近似和</a:t>
                </a:r>
                <a:r>
                  <a:rPr lang="en-US" altLang="zh-CN" dirty="0">
                    <a:latin typeface="Times New Roman" charset="0"/>
                    <a:ea typeface="楷体_GB2312" charset="0"/>
                  </a:rPr>
                  <a:t>, </a:t>
                </a:r>
                <a:r>
                  <a:rPr lang="zh-CN" altLang="en-US" dirty="0">
                    <a:latin typeface="Times New Roman" charset="0"/>
                    <a:ea typeface="楷体_GB2312" charset="0"/>
                  </a:rPr>
                  <a:t>求 极限”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𝐷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nary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kumimoji="1" lang="is-I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charset="0"/>
                          </a:rPr>
                          <m:t>𝐷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𝑥𝑑𝑦</m:t>
                        </m:r>
                      </m:e>
                    </m:nary>
                  </m:oMath>
                </a14:m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kumimoji="1" lang="el-GR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kumimoji="1" lang="zh-CN" altLang="en-US" dirty="0" smtClean="0"/>
                  <a:t> </a:t>
                </a:r>
                <a:endParaRPr kumimoji="1" lang="en-US" altLang="zh-CN" dirty="0"/>
              </a:p>
              <a:p>
                <a:r>
                  <a:rPr kumimoji="1" lang="zh-CN" altLang="en-US" dirty="0" smtClean="0"/>
                  <a:t>高斯公式（实质）：</a:t>
                </a:r>
                <a:r>
                  <a:rPr lang="zh-CN" altLang="en-US" sz="2400" b="1" dirty="0">
                    <a:latin typeface="Times New Roman" charset="0"/>
                  </a:rPr>
                  <a:t>表达了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charset="0"/>
                  </a:rPr>
                  <a:t>空间闭区域</a:t>
                </a:r>
                <a:r>
                  <a:rPr lang="zh-CN" altLang="en-US" sz="2400" b="1" dirty="0">
                    <a:latin typeface="Times New Roman" charset="0"/>
                  </a:rPr>
                  <a:t>上的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charset="0"/>
                  </a:rPr>
                  <a:t>三重积分</a:t>
                </a:r>
                <a:r>
                  <a:rPr lang="zh-CN" altLang="en-US" sz="2400" b="1" dirty="0">
                    <a:latin typeface="Times New Roman" charset="0"/>
                  </a:rPr>
                  <a:t>与其边界曲面上的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charset="0"/>
                  </a:rPr>
                  <a:t>曲面积分</a:t>
                </a:r>
                <a:r>
                  <a:rPr lang="zh-CN" altLang="en-US" sz="2400" b="1" dirty="0">
                    <a:latin typeface="Times New Roman" charset="0"/>
                  </a:rPr>
                  <a:t>之间的关系</a:t>
                </a:r>
                <a:r>
                  <a:rPr lang="en-US" altLang="zh-CN" sz="2400" b="1" dirty="0" smtClean="0">
                    <a:latin typeface="Times New Roman" charset="0"/>
                  </a:rPr>
                  <a:t>.</a:t>
                </a:r>
                <a:r>
                  <a:rPr lang="zh-CN" altLang="en-US" sz="2400" b="1" smtClean="0">
                    <a:latin typeface="Times New Roman" charset="0"/>
                  </a:rPr>
                  <a:t>（</a:t>
                </a:r>
                <a:r>
                  <a:rPr lang="zh-CN" altLang="en-US" smtClean="0"/>
                  <a:t>举</a:t>
                </a:r>
                <a:r>
                  <a:rPr lang="zh-CN" altLang="en-US" dirty="0"/>
                  <a:t>个简单的例子：你要计算一个物体的体积，但这个物体体积很不好积或者你不会积，然后你发现它的各个表面的形状相对来说还是很简单、很容易描述的，那么就可以利用高斯公式把对体积的积分转换为对面积的积分，然后可能很快你就积出来</a:t>
                </a:r>
                <a:r>
                  <a:rPr lang="zh-CN" altLang="en-US"/>
                  <a:t>了</a:t>
                </a:r>
                <a:r>
                  <a:rPr lang="zh-CN" altLang="en-US" smtClean="0"/>
                  <a:t>。）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傅</a:t>
                </a:r>
                <a:r>
                  <a:rPr lang="zh-CN" altLang="en-US" sz="2400" dirty="0"/>
                  <a:t>里叶发现，任何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周期函数</a:t>
                </a:r>
                <a:r>
                  <a:rPr lang="zh-CN" altLang="en-US" sz="2400" dirty="0"/>
                  <a:t>都可以用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正弦函数</a:t>
                </a:r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余弦函数</a:t>
                </a:r>
                <a:r>
                  <a:rPr lang="zh-CN" altLang="en-US" sz="2400" dirty="0"/>
                  <a:t>构成的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无穷级数</a:t>
                </a:r>
                <a:r>
                  <a:rPr lang="zh-CN" altLang="en-US" sz="2400" dirty="0"/>
                  <a:t>来</a:t>
                </a:r>
                <a:r>
                  <a:rPr lang="zh-CN" altLang="en-US" sz="2400" dirty="0" smtClean="0"/>
                  <a:t>表示</a:t>
                </a:r>
                <a:r>
                  <a:rPr lang="en-US" altLang="zh-CN" sz="2400" dirty="0" smtClean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669774"/>
                <a:ext cx="9720073" cy="5022574"/>
              </a:xfrm>
              <a:blipFill rotWithShape="0">
                <a:blip r:embed="rId3"/>
                <a:stretch>
                  <a:fillRect l="-502" t="-1942" r="-1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82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30" y="1127495"/>
            <a:ext cx="247829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38918"/>
              </p:ext>
            </p:extLst>
          </p:nvPr>
        </p:nvGraphicFramePr>
        <p:xfrm>
          <a:off x="6303134" y="1013319"/>
          <a:ext cx="20637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5" imgW="1679040" imgH="470520" progId="Equation.DSMT4">
                  <p:embed/>
                </p:oleObj>
              </mc:Choice>
              <mc:Fallback>
                <p:oleObj r:id="rId5" imgW="1679040" imgH="4705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134" y="1013319"/>
                        <a:ext cx="20637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57" y="5650179"/>
            <a:ext cx="498633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38386" y="1193369"/>
                <a:ext cx="9705815" cy="5115991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200" dirty="0" smtClean="0"/>
                  <a:t>2</a:t>
                </a:r>
                <a:r>
                  <a:rPr kumimoji="1" lang="zh-CN" altLang="en-US" sz="3200" dirty="0" smtClean="0"/>
                  <a:t>、极限</a:t>
                </a:r>
                <a:endParaRPr kumimoji="1" lang="en-US" altLang="zh-CN" sz="3200" dirty="0" smtClean="0"/>
              </a:p>
              <a:p>
                <a:r>
                  <a:rPr kumimoji="1"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定义</a:t>
                </a:r>
                <a:r>
                  <a:rPr kumimoji="1" lang="zh-CN" altLang="en-US" sz="2400" dirty="0" smtClean="0">
                    <a:latin typeface="+mn-ea"/>
                  </a:rPr>
                  <a:t>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zh-CN" altLang="en-US" sz="2400" b="0" i="1" smtClean="0">
                        <a:latin typeface="Cambria Math" charset="0"/>
                      </a:rPr>
                      <m:t>某</m:t>
                    </m:r>
                    <m:r>
                      <a:rPr kumimoji="1" lang="zh-CN" altLang="en-US" sz="2400" i="1" smtClean="0">
                        <a:latin typeface="Cambria Math" charset="0"/>
                      </a:rPr>
                      <m:t>邻域内</m:t>
                    </m:r>
                  </m:oMath>
                </a14:m>
                <a:r>
                  <a:rPr kumimoji="1" lang="en-US" altLang="zh-CN" sz="2400" dirty="0">
                    <a:latin typeface="+mn-ea"/>
                  </a:rPr>
                  <a:t>|f(x)-A|&lt;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kumimoji="1" lang="zh-CN" altLang="en-US" sz="2400" dirty="0">
                    <a:latin typeface="+mn-ea"/>
                  </a:rPr>
                  <a:t>那么常数</a:t>
                </a:r>
                <a:r>
                  <a:rPr kumimoji="1" lang="en-US" altLang="zh-CN" sz="2400" dirty="0">
                    <a:latin typeface="+mn-ea"/>
                  </a:rPr>
                  <a:t>A</a:t>
                </a:r>
                <a:r>
                  <a:rPr kumimoji="1" lang="zh-CN" altLang="en-US" sz="2400" dirty="0">
                    <a:latin typeface="+mn-ea"/>
                  </a:rPr>
                  <a:t>就叫做函数</a:t>
                </a:r>
                <a:r>
                  <a:rPr kumimoji="1" lang="en-US" altLang="zh-CN" sz="2400" dirty="0">
                    <a:latin typeface="+mn-ea"/>
                  </a:rPr>
                  <a:t>f(x)</a:t>
                </a:r>
                <a:r>
                  <a:rPr kumimoji="1" lang="zh-CN" altLang="en-US" sz="2400" dirty="0">
                    <a:latin typeface="+mn-ea"/>
                  </a:rPr>
                  <a:t>当</a:t>
                </a:r>
                <a:r>
                  <a:rPr kumimoji="1" lang="en-US" altLang="zh-CN" sz="2400" dirty="0">
                    <a:latin typeface="+mn-ea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is-IS" altLang="zh-CN" sz="2400" i="1">
                        <a:latin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kumimoji="1" lang="zh-CN" altLang="en-US" sz="2400" i="1">
                        <a:latin typeface="Cambria Math" charset="0"/>
                        <a:cs typeface="Cambria Math" charset="0"/>
                      </a:rPr>
                      <m:t>时的极限</m:t>
                    </m:r>
                  </m:oMath>
                </a14:m>
                <a:r>
                  <a:rPr kumimoji="1" lang="zh-CN" altLang="en-US" sz="2400" dirty="0">
                    <a:latin typeface="+mn-ea"/>
                  </a:rPr>
                  <a:t>，记为</a:t>
                </a:r>
                <a:r>
                  <a:rPr kumimoji="1" lang="en-US" altLang="zh-CN" sz="24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mr-IN" altLang="zh-CN" sz="240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is-IS" altLang="zh-CN" sz="2400" i="1">
                                <a:latin typeface="Cambria Math" charset="0"/>
                                <a:cs typeface="Cambria Math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sz="2400" dirty="0">
                    <a:latin typeface="+mn-ea"/>
                  </a:rPr>
                  <a:t>=A</a:t>
                </a:r>
                <a:r>
                  <a:rPr kumimoji="1" lang="zh-CN" altLang="en-US" sz="2400" dirty="0"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</a:rPr>
                      <m:t>𝑓</m:t>
                    </m:r>
                    <m:r>
                      <a:rPr kumimoji="1" lang="en-US" altLang="zh-CN" sz="2400" i="1">
                        <a:latin typeface="Cambria Math" charset="0"/>
                      </a:rPr>
                      <m:t>(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charset="0"/>
                      </a:rPr>
                      <m:t>)→</m:t>
                    </m:r>
                  </m:oMath>
                </a14:m>
                <a:r>
                  <a:rPr kumimoji="1" lang="en-US" altLang="zh-CN" sz="2400" dirty="0">
                    <a:latin typeface="+mn-ea"/>
                  </a:rPr>
                  <a:t> </a:t>
                </a:r>
                <a:r>
                  <a:rPr kumimoji="1" lang="en-US" altLang="zh-CN" sz="2400" dirty="0" smtClean="0">
                    <a:latin typeface="+mn-ea"/>
                  </a:rPr>
                  <a:t>A</a:t>
                </a:r>
              </a:p>
              <a:p>
                <a:r>
                  <a:rPr kumimoji="1"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高阶（低阶）无穷小</a:t>
                </a:r>
                <a:r>
                  <a:rPr kumimoji="1" lang="zh-CN" altLang="en-US" sz="2400" dirty="0">
                    <a:latin typeface="+mn-ea"/>
                  </a:rPr>
                  <a:t>：</a:t>
                </a:r>
                <a:r>
                  <a:rPr lang="en-US" altLang="zh-CN" sz="2400" dirty="0">
                    <a:latin typeface="+mn-ea"/>
                  </a:rPr>
                  <a:t>(1)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400" dirty="0">
                    <a:latin typeface="+mn-ea"/>
                  </a:rPr>
                  <a:t>=</a:t>
                </a:r>
                <a:r>
                  <a:rPr lang="en-US" altLang="zh-CN" sz="2400" dirty="0" smtClean="0">
                    <a:latin typeface="+mn-ea"/>
                  </a:rPr>
                  <a:t>0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（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is-IS" altLang="zh-CN" sz="2400" i="1" dirty="0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→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0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的过程中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s-IS" altLang="zh-CN" sz="2400" i="1" dirty="0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→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is-IS" altLang="zh-CN" sz="2400" i="1" dirty="0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→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0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快一些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）</a:t>
                </a:r>
                <a:endParaRPr lang="zh-CN" altLang="zh-CN" sz="2400" dirty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kumimoji="1"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两个重要极限</a:t>
                </a:r>
                <a:r>
                  <a:rPr kumimoji="1" lang="zh-CN" altLang="en-US" sz="2400" dirty="0" smtClean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CN" sz="24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400" dirty="0">
                    <a:latin typeface="+mn-ea"/>
                  </a:rPr>
                  <a:t> = </a:t>
                </a:r>
                <a:r>
                  <a:rPr lang="en-US" altLang="zh-CN" sz="2400" dirty="0" smtClean="0">
                    <a:latin typeface="+mn-ea"/>
                  </a:rPr>
                  <a:t>1</a:t>
                </a:r>
                <a:r>
                  <a:rPr lang="zh-CN" altLang="en-US" sz="2400" dirty="0" smtClean="0">
                    <a:latin typeface="+mn-ea"/>
                  </a:rPr>
                  <a:t> 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zh-CN" altLang="zh-C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400" dirty="0">
                    <a:latin typeface="+mn-ea"/>
                  </a:rPr>
                  <a:t>=e 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kumimoji="1"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如何求极限值：</a:t>
                </a:r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400" dirty="0" smtClean="0">
                    <a:latin typeface="+mn-ea"/>
                  </a:rPr>
                  <a:t>=1</a:t>
                </a:r>
                <a:r>
                  <a:rPr lang="zh-CN" altLang="en-US" sz="2400" dirty="0" smtClean="0">
                    <a:latin typeface="+mn-ea"/>
                  </a:rPr>
                  <a:t>  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400" dirty="0" smtClean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−1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)(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2400" i="1">
                            <a:latin typeface="Cambria Math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+mn-ea"/>
                  </a:rPr>
                  <a:t>=2</a:t>
                </a:r>
              </a:p>
              <a:p>
                <a:r>
                  <a:rPr kumimoji="1"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级数：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is-I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sz="2400" dirty="0">
                  <a:solidFill>
                    <a:srgbClr val="FF0000"/>
                  </a:solidFill>
                  <a:latin typeface="+mn-ea"/>
                </a:endParaRPr>
              </a:p>
              <a:p>
                <a:endParaRPr kumimoji="1" lang="zh-CN" altLang="en-US" sz="2400" dirty="0">
                  <a:solidFill>
                    <a:srgbClr val="FF0000"/>
                  </a:solidFill>
                  <a:latin typeface="+mn-ea"/>
                </a:endParaRPr>
              </a:p>
              <a:p>
                <a:endParaRPr lang="zh-CN" altLang="zh-CN" sz="2400" dirty="0"/>
              </a:p>
              <a:p>
                <a:endParaRPr kumimoji="1" lang="en-US" altLang="zh-CN" sz="2400" dirty="0"/>
              </a:p>
              <a:p>
                <a:endParaRPr kumimoji="1" lang="en-US" altLang="zh-CN" sz="2400" dirty="0" smtClean="0"/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386" y="1193369"/>
                <a:ext cx="9705815" cy="5115991"/>
              </a:xfrm>
              <a:blipFill rotWithShape="0">
                <a:blip r:embed="rId2"/>
                <a:stretch>
                  <a:fillRect l="-942" t="-3099" b="-5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7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4337"/>
          <p:cNvSpPr>
            <a:spLocks noGrp="1" noChangeArrowheads="1"/>
          </p:cNvSpPr>
          <p:nvPr>
            <p:ph type="title"/>
          </p:nvPr>
        </p:nvSpPr>
        <p:spPr bwMode="auto">
          <a:xfrm>
            <a:off x="2063751" y="228601"/>
            <a:ext cx="3298825" cy="538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楷体_GB2312" charset="0"/>
              </a:rPr>
              <a:t>导数</a:t>
            </a:r>
            <a:r>
              <a:rPr lang="zh-CN" altLang="en-US" sz="3200" b="1" dirty="0">
                <a:ea typeface="楷体_GB2312" charset="0"/>
              </a:rPr>
              <a:t>的定义</a:t>
            </a:r>
          </a:p>
        </p:txBody>
      </p:sp>
      <p:sp>
        <p:nvSpPr>
          <p:cNvPr id="14339" name="文本框 14338"/>
          <p:cNvSpPr txBox="1">
            <a:spLocks noChangeArrowheads="1"/>
          </p:cNvSpPr>
          <p:nvPr/>
        </p:nvSpPr>
        <p:spPr bwMode="auto">
          <a:xfrm>
            <a:off x="2133600" y="86995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charset="0"/>
                <a:ea typeface="楷体_GB2312" charset="0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latin typeface="Times New Roman" charset="0"/>
                <a:ea typeface="楷体_GB2312" charset="0"/>
              </a:rPr>
              <a:t>1 .</a:t>
            </a:r>
            <a:r>
              <a:rPr lang="en-US" altLang="zh-CN" sz="2800" dirty="0">
                <a:latin typeface="Times New Roman" charset="0"/>
                <a:ea typeface="楷体_GB2312" charset="0"/>
              </a:rPr>
              <a:t> </a:t>
            </a:r>
            <a:r>
              <a:rPr lang="zh-CN" altLang="en-US" sz="2800" dirty="0">
                <a:latin typeface="Times New Roman" charset="0"/>
                <a:ea typeface="楷体_GB2312" charset="0"/>
              </a:rPr>
              <a:t>设函数</a:t>
            </a:r>
          </a:p>
        </p:txBody>
      </p:sp>
      <p:graphicFrame>
        <p:nvGraphicFramePr>
          <p:cNvPr id="14340" name="对象 14339"/>
          <p:cNvGraphicFramePr>
            <a:graphicFrameLocks/>
          </p:cNvGraphicFramePr>
          <p:nvPr/>
        </p:nvGraphicFramePr>
        <p:xfrm>
          <a:off x="4508500" y="911225"/>
          <a:ext cx="15113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r:id="rId3" imgW="596382" imgH="203024" progId="Equation.3">
                  <p:embed/>
                </p:oleObj>
              </mc:Choice>
              <mc:Fallback>
                <p:oleObj r:id="rId3" imgW="596382" imgH="20302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911225"/>
                        <a:ext cx="15113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>
            <a:spLocks noChangeArrowheads="1"/>
          </p:cNvSpPr>
          <p:nvPr/>
        </p:nvSpPr>
        <p:spPr bwMode="auto">
          <a:xfrm>
            <a:off x="5943600" y="8509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在点</a:t>
            </a:r>
          </a:p>
        </p:txBody>
      </p:sp>
      <p:graphicFrame>
        <p:nvGraphicFramePr>
          <p:cNvPr id="14342" name="对象 14341"/>
          <p:cNvGraphicFramePr>
            <a:graphicFrameLocks/>
          </p:cNvGraphicFramePr>
          <p:nvPr/>
        </p:nvGraphicFramePr>
        <p:xfrm>
          <a:off x="6810376" y="850900"/>
          <a:ext cx="428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r:id="rId5" imgW="164885" imgH="228303" progId="Equation.3">
                  <p:embed/>
                </p:oleObj>
              </mc:Choice>
              <mc:Fallback>
                <p:oleObj r:id="rId5" imgW="164885" imgH="22830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6" y="850900"/>
                        <a:ext cx="4286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>
            <a:graphicFrameLocks/>
          </p:cNvGraphicFramePr>
          <p:nvPr/>
        </p:nvGraphicFramePr>
        <p:xfrm>
          <a:off x="3136900" y="1676400"/>
          <a:ext cx="71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r:id="rId7" imgW="710891" imgH="672808" progId="Equation.3">
                  <p:embed/>
                </p:oleObj>
              </mc:Choice>
              <mc:Fallback>
                <p:oleObj r:id="rId7" imgW="710891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676400"/>
                        <a:ext cx="71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4343"/>
          <p:cNvGraphicFramePr>
            <a:graphicFrameLocks/>
          </p:cNvGraphicFramePr>
          <p:nvPr/>
        </p:nvGraphicFramePr>
        <p:xfrm>
          <a:off x="3822701" y="1524000"/>
          <a:ext cx="17748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r:id="rId9" imgW="1967646" imgH="952087" progId="Equation.3">
                  <p:embed/>
                </p:oleObj>
              </mc:Choice>
              <mc:Fallback>
                <p:oleObj r:id="rId9" imgW="1967646" imgH="95208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1" y="1524000"/>
                        <a:ext cx="17748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4344"/>
          <p:cNvGraphicFramePr>
            <a:graphicFrameLocks/>
          </p:cNvGraphicFramePr>
          <p:nvPr/>
        </p:nvGraphicFramePr>
        <p:xfrm>
          <a:off x="5715000" y="1511300"/>
          <a:ext cx="158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r:id="rId11" imgW="1587500" imgH="927100" progId="Equation.3">
                  <p:embed/>
                </p:oleObj>
              </mc:Choice>
              <mc:Fallback>
                <p:oleObj r:id="rId11" imgW="1587500" imgH="927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11300"/>
                        <a:ext cx="158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6" name="组合 14345"/>
          <p:cNvGrpSpPr>
            <a:grpSpLocks/>
          </p:cNvGrpSpPr>
          <p:nvPr/>
        </p:nvGrpSpPr>
        <p:grpSpPr bwMode="auto">
          <a:xfrm>
            <a:off x="7696200" y="1503363"/>
            <a:ext cx="2819400" cy="901700"/>
            <a:chOff x="3888" y="672"/>
            <a:chExt cx="1776" cy="568"/>
          </a:xfrm>
        </p:grpSpPr>
        <p:sp>
          <p:nvSpPr>
            <p:cNvPr id="24612" name="矩形 14346"/>
            <p:cNvSpPr>
              <a:spLocks noChangeArrowheads="1"/>
            </p:cNvSpPr>
            <p:nvPr/>
          </p:nvSpPr>
          <p:spPr bwMode="auto">
            <a:xfrm>
              <a:off x="3888" y="672"/>
              <a:ext cx="177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charset="0"/>
                <a:buNone/>
              </a:pPr>
              <a:endParaRPr lang="zh-CN" altLang="en-US" sz="1800">
                <a:latin typeface="Arial" charset="0"/>
              </a:endParaRPr>
            </a:p>
          </p:txBody>
        </p:sp>
        <p:graphicFrame>
          <p:nvGraphicFramePr>
            <p:cNvPr id="24613" name="对象 14347"/>
            <p:cNvGraphicFramePr>
              <a:graphicFrameLocks/>
            </p:cNvGraphicFramePr>
            <p:nvPr/>
          </p:nvGraphicFramePr>
          <p:xfrm>
            <a:off x="3936" y="672"/>
            <a:ext cx="16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r:id="rId13" imgW="1168400" imgH="228600" progId="Equation.3">
                    <p:embed/>
                  </p:oleObj>
                </mc:Choice>
                <mc:Fallback>
                  <p:oleObj r:id="rId13" imgW="116840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672"/>
                          <a:ext cx="168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4" name="对象 14348"/>
            <p:cNvGraphicFramePr>
              <a:graphicFrameLocks/>
            </p:cNvGraphicFramePr>
            <p:nvPr/>
          </p:nvGraphicFramePr>
          <p:xfrm>
            <a:off x="4176" y="912"/>
            <a:ext cx="108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r:id="rId15" imgW="749300" imgH="228600" progId="Equation.3">
                    <p:embed/>
                  </p:oleObj>
                </mc:Choice>
                <mc:Fallback>
                  <p:oleObj r:id="rId15" imgW="74930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912"/>
                          <a:ext cx="108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0" name="文本框 14349"/>
          <p:cNvSpPr txBox="1">
            <a:spLocks noChangeArrowheads="1"/>
          </p:cNvSpPr>
          <p:nvPr/>
        </p:nvSpPr>
        <p:spPr bwMode="auto">
          <a:xfrm>
            <a:off x="1676400" y="24685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存在</a:t>
            </a:r>
            <a:r>
              <a:rPr lang="en-US" altLang="zh-CN" sz="2800">
                <a:latin typeface="Times New Roman" charset="0"/>
                <a:ea typeface="楷体_GB2312" charset="0"/>
              </a:rPr>
              <a:t>,</a:t>
            </a:r>
          </a:p>
        </p:txBody>
      </p:sp>
      <p:graphicFrame>
        <p:nvGraphicFramePr>
          <p:cNvPr id="14351" name="对象 14350"/>
          <p:cNvGraphicFramePr>
            <a:graphicFrameLocks/>
          </p:cNvGraphicFramePr>
          <p:nvPr/>
        </p:nvGraphicFramePr>
        <p:xfrm>
          <a:off x="4114800" y="2514600"/>
          <a:ext cx="863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r:id="rId17" imgW="342603" imgH="203024" progId="Equation.3">
                  <p:embed/>
                </p:oleObj>
              </mc:Choice>
              <mc:Fallback>
                <p:oleObj r:id="rId17" imgW="342603" imgH="20302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863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文本框 14351"/>
          <p:cNvSpPr txBox="1">
            <a:spLocks noChangeArrowheads="1"/>
          </p:cNvSpPr>
          <p:nvPr/>
        </p:nvSpPr>
        <p:spPr bwMode="auto">
          <a:xfrm>
            <a:off x="7391400" y="24685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并称此极限为</a:t>
            </a:r>
          </a:p>
        </p:txBody>
      </p:sp>
      <p:graphicFrame>
        <p:nvGraphicFramePr>
          <p:cNvPr id="14353" name="对象 14352"/>
          <p:cNvGraphicFramePr>
            <a:graphicFrameLocks/>
          </p:cNvGraphicFramePr>
          <p:nvPr/>
        </p:nvGraphicFramePr>
        <p:xfrm>
          <a:off x="1758950" y="3171826"/>
          <a:ext cx="15001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r:id="rId19" imgW="596382" imgH="203024" progId="Equation.3">
                  <p:embed/>
                </p:oleObj>
              </mc:Choice>
              <mc:Fallback>
                <p:oleObj r:id="rId19" imgW="596382" imgH="20302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71826"/>
                        <a:ext cx="15001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文本框 14353"/>
          <p:cNvSpPr txBox="1">
            <a:spLocks noChangeArrowheads="1"/>
          </p:cNvSpPr>
          <p:nvPr/>
        </p:nvSpPr>
        <p:spPr bwMode="auto">
          <a:xfrm>
            <a:off x="5638800" y="31242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记作</a:t>
            </a:r>
            <a:r>
              <a:rPr lang="en-US" altLang="zh-CN" sz="2800">
                <a:latin typeface="Times New Roman" charset="0"/>
                <a:ea typeface="楷体_GB2312" charset="0"/>
              </a:rPr>
              <a:t>:</a:t>
            </a:r>
          </a:p>
        </p:txBody>
      </p:sp>
      <p:graphicFrame>
        <p:nvGraphicFramePr>
          <p:cNvPr id="14355" name="对象 14354"/>
          <p:cNvGraphicFramePr>
            <a:graphicFrameLocks/>
          </p:cNvGraphicFramePr>
          <p:nvPr/>
        </p:nvGraphicFramePr>
        <p:xfrm>
          <a:off x="2689225" y="3763963"/>
          <a:ext cx="118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r:id="rId20" imgW="1180588" imgH="583947" progId="Equation.3">
                  <p:embed/>
                </p:oleObj>
              </mc:Choice>
              <mc:Fallback>
                <p:oleObj r:id="rId20" imgW="1180588" imgH="5839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3763963"/>
                        <a:ext cx="1181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对象 14355"/>
          <p:cNvGraphicFramePr>
            <a:graphicFrameLocks/>
          </p:cNvGraphicFramePr>
          <p:nvPr/>
        </p:nvGraphicFramePr>
        <p:xfrm>
          <a:off x="4097338" y="388620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r:id="rId22" imgW="1155199" imgH="444307" progId="Equation.3">
                  <p:embed/>
                </p:oleObj>
              </mc:Choice>
              <mc:Fallback>
                <p:oleObj r:id="rId22" imgW="1155199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886200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对象 14356"/>
          <p:cNvGraphicFramePr>
            <a:graphicFrameLocks/>
          </p:cNvGraphicFramePr>
          <p:nvPr/>
        </p:nvGraphicFramePr>
        <p:xfrm>
          <a:off x="5480050" y="3654425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r:id="rId24" imgW="1600200" imgH="927100" progId="Equation.3">
                  <p:embed/>
                </p:oleObj>
              </mc:Choice>
              <mc:Fallback>
                <p:oleObj r:id="rId24" imgW="1600200" imgH="927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3654425"/>
                        <a:ext cx="1600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对象 14357"/>
          <p:cNvGraphicFramePr>
            <a:graphicFrameLocks/>
          </p:cNvGraphicFramePr>
          <p:nvPr/>
        </p:nvGraphicFramePr>
        <p:xfrm>
          <a:off x="7270750" y="36576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r:id="rId26" imgW="1930400" imgH="927100" progId="Equation.3">
                  <p:embed/>
                </p:oleObj>
              </mc:Choice>
              <mc:Fallback>
                <p:oleObj r:id="rId26" imgW="1930400" imgH="927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3657600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文本框 14358"/>
          <p:cNvSpPr txBox="1">
            <a:spLocks noChangeArrowheads="1"/>
          </p:cNvSpPr>
          <p:nvPr/>
        </p:nvSpPr>
        <p:spPr bwMode="auto">
          <a:xfrm>
            <a:off x="1752600" y="47244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即</a:t>
            </a:r>
          </a:p>
        </p:txBody>
      </p:sp>
      <p:graphicFrame>
        <p:nvGraphicFramePr>
          <p:cNvPr id="14360" name="对象 14359"/>
          <p:cNvGraphicFramePr>
            <a:graphicFrameLocks/>
          </p:cNvGraphicFramePr>
          <p:nvPr/>
        </p:nvGraphicFramePr>
        <p:xfrm>
          <a:off x="2743200" y="4673600"/>
          <a:ext cx="102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r:id="rId28" imgW="1028254" imgH="583947" progId="Equation.3">
                  <p:embed/>
                </p:oleObj>
              </mc:Choice>
              <mc:Fallback>
                <p:oleObj r:id="rId28" imgW="1028254" imgH="5839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73600"/>
                        <a:ext cx="1028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对象 14360"/>
          <p:cNvGraphicFramePr>
            <a:graphicFrameLocks/>
          </p:cNvGraphicFramePr>
          <p:nvPr/>
        </p:nvGraphicFramePr>
        <p:xfrm>
          <a:off x="3810000" y="4786313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r:id="rId30" imgW="1282144" imgH="444307" progId="Equation.3">
                  <p:embed/>
                </p:oleObj>
              </mc:Choice>
              <mc:Fallback>
                <p:oleObj r:id="rId30" imgW="1282144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86313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对象 14361"/>
          <p:cNvGraphicFramePr>
            <a:graphicFrameLocks/>
          </p:cNvGraphicFramePr>
          <p:nvPr/>
        </p:nvGraphicFramePr>
        <p:xfrm>
          <a:off x="5181600" y="4572000"/>
          <a:ext cx="158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r:id="rId32" imgW="1587500" imgH="927100" progId="Equation.3">
                  <p:embed/>
                </p:oleObj>
              </mc:Choice>
              <mc:Fallback>
                <p:oleObj r:id="rId32" imgW="1587500" imgH="927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72000"/>
                        <a:ext cx="158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对象 14362"/>
          <p:cNvGraphicFramePr>
            <a:graphicFrameLocks/>
          </p:cNvGraphicFramePr>
          <p:nvPr/>
        </p:nvGraphicFramePr>
        <p:xfrm>
          <a:off x="3276601" y="5562600"/>
          <a:ext cx="35417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r:id="rId34" imgW="3937000" imgH="939800" progId="Equation.3">
                  <p:embed/>
                </p:oleObj>
              </mc:Choice>
              <mc:Fallback>
                <p:oleObj r:id="rId34" imgW="3937000" imgH="93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562600"/>
                        <a:ext cx="35417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对象 14363"/>
          <p:cNvGraphicFramePr>
            <a:graphicFrameLocks/>
          </p:cNvGraphicFramePr>
          <p:nvPr/>
        </p:nvGraphicFramePr>
        <p:xfrm>
          <a:off x="6931025" y="5562600"/>
          <a:ext cx="31765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r:id="rId36" imgW="3529068" imgH="863225" progId="Equation.3">
                  <p:embed/>
                </p:oleObj>
              </mc:Choice>
              <mc:Fallback>
                <p:oleObj r:id="rId36" imgW="3529068" imgH="86322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5562600"/>
                        <a:ext cx="317658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文本框 14364"/>
          <p:cNvSpPr txBox="1">
            <a:spLocks noChangeArrowheads="1"/>
          </p:cNvSpPr>
          <p:nvPr/>
        </p:nvSpPr>
        <p:spPr bwMode="auto">
          <a:xfrm>
            <a:off x="2590800" y="2452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则称函数</a:t>
            </a:r>
          </a:p>
        </p:txBody>
      </p:sp>
      <p:sp>
        <p:nvSpPr>
          <p:cNvPr id="14366" name="文本框 14365"/>
          <p:cNvSpPr txBox="1">
            <a:spLocks noChangeArrowheads="1"/>
          </p:cNvSpPr>
          <p:nvPr/>
        </p:nvSpPr>
        <p:spPr bwMode="auto">
          <a:xfrm>
            <a:off x="1746250" y="16002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若</a:t>
            </a:r>
          </a:p>
        </p:txBody>
      </p:sp>
      <p:sp>
        <p:nvSpPr>
          <p:cNvPr id="14367" name="文本框 14366"/>
          <p:cNvSpPr txBox="1">
            <a:spLocks noChangeArrowheads="1"/>
          </p:cNvSpPr>
          <p:nvPr/>
        </p:nvSpPr>
        <p:spPr bwMode="auto">
          <a:xfrm>
            <a:off x="7143750" y="849313"/>
            <a:ext cx="329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的某邻域内有定义 </a:t>
            </a:r>
            <a:r>
              <a:rPr lang="en-US" altLang="zh-CN" sz="2800">
                <a:latin typeface="Times New Roman" charset="0"/>
                <a:ea typeface="楷体_GB2312" charset="0"/>
              </a:rPr>
              <a:t>, </a:t>
            </a:r>
          </a:p>
        </p:txBody>
      </p:sp>
      <p:grpSp>
        <p:nvGrpSpPr>
          <p:cNvPr id="14368" name="组合 14367"/>
          <p:cNvGrpSpPr>
            <a:grpSpLocks/>
          </p:cNvGrpSpPr>
          <p:nvPr/>
        </p:nvGrpSpPr>
        <p:grpSpPr bwMode="auto">
          <a:xfrm>
            <a:off x="4935538" y="2482850"/>
            <a:ext cx="2532062" cy="596900"/>
            <a:chOff x="2149" y="1564"/>
            <a:chExt cx="1595" cy="376"/>
          </a:xfrm>
        </p:grpSpPr>
        <p:sp>
          <p:nvSpPr>
            <p:cNvPr id="24609" name="文本框 14368"/>
            <p:cNvSpPr txBox="1">
              <a:spLocks noChangeArrowheads="1"/>
            </p:cNvSpPr>
            <p:nvPr/>
          </p:nvSpPr>
          <p:spPr bwMode="auto">
            <a:xfrm>
              <a:off x="2149" y="1566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 typeface="Arial" charset="0"/>
                <a:buNone/>
              </a:pPr>
              <a:r>
                <a:rPr lang="zh-CN" altLang="en-US" sz="2800">
                  <a:latin typeface="Times New Roman" charset="0"/>
                  <a:ea typeface="楷体_GB2312" charset="0"/>
                </a:rPr>
                <a:t>在点</a:t>
              </a:r>
            </a:p>
          </p:txBody>
        </p:sp>
        <p:graphicFrame>
          <p:nvGraphicFramePr>
            <p:cNvPr id="24610" name="对象 14369"/>
            <p:cNvGraphicFramePr>
              <a:graphicFrameLocks/>
            </p:cNvGraphicFramePr>
            <p:nvPr/>
          </p:nvGraphicFramePr>
          <p:xfrm>
            <a:off x="2640" y="1564"/>
            <a:ext cx="27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2" r:id="rId38" imgW="164885" imgH="228303" progId="Equation.3">
                    <p:embed/>
                  </p:oleObj>
                </mc:Choice>
                <mc:Fallback>
                  <p:oleObj r:id="rId38" imgW="164885" imgH="22830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564"/>
                          <a:ext cx="27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1" name="文本框 14370"/>
            <p:cNvSpPr txBox="1">
              <a:spLocks noChangeArrowheads="1"/>
            </p:cNvSpPr>
            <p:nvPr/>
          </p:nvSpPr>
          <p:spPr bwMode="auto">
            <a:xfrm>
              <a:off x="2840" y="1578"/>
              <a:ext cx="9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charset="0"/>
                <a:buNone/>
              </a:pPr>
              <a:r>
                <a:rPr lang="zh-CN" altLang="en-US" sz="2800">
                  <a:latin typeface="Times New Roman" charset="0"/>
                  <a:ea typeface="楷体_GB2312" charset="0"/>
                </a:rPr>
                <a:t>处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charset="0"/>
                  <a:ea typeface="楷体_GB2312" charset="0"/>
                </a:rPr>
                <a:t>可导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charset="0"/>
                  <a:ea typeface="楷体_GB2312" charset="0"/>
                </a:rPr>
                <a:t>, </a:t>
              </a:r>
            </a:p>
          </p:txBody>
        </p:sp>
      </p:grpSp>
      <p:grpSp>
        <p:nvGrpSpPr>
          <p:cNvPr id="14372" name="组合 14371"/>
          <p:cNvGrpSpPr>
            <a:grpSpLocks/>
          </p:cNvGrpSpPr>
          <p:nvPr/>
        </p:nvGrpSpPr>
        <p:grpSpPr bwMode="auto">
          <a:xfrm>
            <a:off x="3200400" y="3108325"/>
            <a:ext cx="2590800" cy="585788"/>
            <a:chOff x="1056" y="1958"/>
            <a:chExt cx="1632" cy="369"/>
          </a:xfrm>
        </p:grpSpPr>
        <p:sp>
          <p:nvSpPr>
            <p:cNvPr id="24606" name="文本框 14372"/>
            <p:cNvSpPr txBox="1">
              <a:spLocks noChangeArrowheads="1"/>
            </p:cNvSpPr>
            <p:nvPr/>
          </p:nvSpPr>
          <p:spPr bwMode="auto">
            <a:xfrm>
              <a:off x="1056" y="195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 typeface="Arial" charset="0"/>
                <a:buNone/>
              </a:pPr>
              <a:r>
                <a:rPr lang="zh-CN" altLang="en-US" sz="2800">
                  <a:latin typeface="Times New Roman" charset="0"/>
                  <a:ea typeface="楷体_GB2312" charset="0"/>
                </a:rPr>
                <a:t>在点</a:t>
              </a:r>
            </a:p>
          </p:txBody>
        </p:sp>
        <p:graphicFrame>
          <p:nvGraphicFramePr>
            <p:cNvPr id="24607" name="对象 14373"/>
            <p:cNvGraphicFramePr>
              <a:graphicFrameLocks/>
            </p:cNvGraphicFramePr>
            <p:nvPr/>
          </p:nvGraphicFramePr>
          <p:xfrm>
            <a:off x="1584" y="1968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r:id="rId40" imgW="164885" imgH="228303" progId="Equation.3">
                    <p:embed/>
                  </p:oleObj>
                </mc:Choice>
                <mc:Fallback>
                  <p:oleObj r:id="rId40" imgW="164885" imgH="22830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68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8" name="文本框 14374"/>
            <p:cNvSpPr txBox="1">
              <a:spLocks noChangeArrowheads="1"/>
            </p:cNvSpPr>
            <p:nvPr/>
          </p:nvSpPr>
          <p:spPr bwMode="auto">
            <a:xfrm>
              <a:off x="1784" y="1968"/>
              <a:ext cx="9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charset="0"/>
                <a:buNone/>
              </a:pPr>
              <a:r>
                <a:rPr lang="zh-CN" altLang="en-US" sz="2800">
                  <a:latin typeface="Times New Roman" charset="0"/>
                  <a:ea typeface="楷体_GB2312" charset="0"/>
                </a:rPr>
                <a:t>的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charset="0"/>
                  <a:ea typeface="楷体_GB2312" charset="0"/>
                </a:rPr>
                <a:t>导数</a:t>
              </a:r>
              <a:r>
                <a:rPr lang="en-US" altLang="zh-CN" sz="2800">
                  <a:latin typeface="Times New Roman" charset="0"/>
                  <a:ea typeface="楷体_GB2312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0068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 build="p"/>
      <p:bldP spid="14350" grpId="0"/>
      <p:bldP spid="14352" grpId="0"/>
      <p:bldP spid="14354" grpId="0"/>
      <p:bldP spid="14359" grpId="0"/>
      <p:bldP spid="14365" grpId="0"/>
      <p:bldP spid="14366" grpId="0" build="p"/>
      <p:bldP spid="14367" grpId="0" build="p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87123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导数</a:t>
            </a:r>
            <a:r>
              <a:rPr kumimoji="1"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要点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1673817"/>
                <a:ext cx="5671142" cy="5005952"/>
              </a:xfrm>
            </p:spPr>
            <p:txBody>
              <a:bodyPr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dirty="0" smtClean="0"/>
                  <a:t>1</a:t>
                </a:r>
                <a:r>
                  <a:rPr kumimoji="1" lang="zh-CN" altLang="en-US" sz="2800" dirty="0" smtClean="0"/>
                  <a:t>、引例：瞬时速度</a:t>
                </a:r>
                <a:r>
                  <a:rPr kumimoji="1" lang="zh-CN" altLang="en-US" sz="2800" dirty="0"/>
                  <a:t>、</a:t>
                </a:r>
                <a:r>
                  <a:rPr kumimoji="1" lang="zh-CN" altLang="en-US" sz="2800" dirty="0" smtClean="0"/>
                  <a:t>切线斜率</a:t>
                </a:r>
                <a:endParaRPr kumimoji="1" lang="en-US" altLang="zh-CN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2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、求导公式</a:t>
                </a: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+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求导法则（反函数，复合函数）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3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、几何意义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</m:sub>
                      <m:sup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</m:t>
                        </m:r>
                      </m:sub>
                      <m:sup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则</m:t>
                    </m:r>
                    <m:r>
                      <a:rPr kumimoji="1" lang="zh-CN" altLang="en-US" sz="28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导数</m:t>
                    </m:r>
                    <m:sSubSup>
                      <m:sSubSupPr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/>
                      <m:sup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存在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5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、连续不一定可导，可导一定连续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kumimoji="1" lang="en-US" altLang="zh-CN" sz="2800" dirty="0"/>
                  <a:t>6</a:t>
                </a:r>
                <a:r>
                  <a:rPr kumimoji="1" lang="zh-CN" altLang="en-US" sz="2800" dirty="0" smtClean="0"/>
                  <a:t>、切线方程、法线方程</a:t>
                </a:r>
                <a:endParaRPr kumimoji="1" lang="en-US" altLang="zh-CN" sz="2800" dirty="0" smtClean="0"/>
              </a:p>
              <a:p>
                <a:r>
                  <a:rPr lang="en-US" altLang="zh-CN" sz="2800" dirty="0" smtClean="0">
                    <a:latin typeface="DengXian" charset="-122"/>
                    <a:ea typeface="DengXian" charset="-122"/>
                    <a:cs typeface="DengXian" charset="-122"/>
                  </a:rPr>
                  <a:t>7</a:t>
                </a:r>
                <a:r>
                  <a:rPr lang="zh-CN" altLang="en-US" sz="2800" dirty="0" smtClean="0">
                    <a:latin typeface="+mn-ea"/>
                    <a:cs typeface="DengXian" charset="-122"/>
                  </a:rPr>
                  <a:t>、导数</a:t>
                </a:r>
                <a:r>
                  <a:rPr lang="zh-CN" altLang="en-US" sz="2800" dirty="0">
                    <a:latin typeface="+mn-ea"/>
                    <a:cs typeface="DengXian" charset="-122"/>
                  </a:rPr>
                  <a:t>：描述函数变化快慢</a:t>
                </a:r>
              </a:p>
              <a:p>
                <a:r>
                  <a:rPr lang="zh-CN" altLang="en-US" sz="2800" dirty="0" smtClean="0">
                    <a:latin typeface="+mn-ea"/>
                    <a:cs typeface="DengXian" charset="-122"/>
                  </a:rPr>
                  <a:t>    微分</a:t>
                </a:r>
                <a:r>
                  <a:rPr lang="zh-CN" altLang="en-US" sz="2800" dirty="0">
                    <a:latin typeface="+mn-ea"/>
                    <a:cs typeface="DengXian" charset="-122"/>
                  </a:rPr>
                  <a:t>：描述函数变化</a:t>
                </a:r>
                <a:r>
                  <a:rPr lang="zh-CN" altLang="en-US" sz="2800" dirty="0" smtClean="0">
                    <a:latin typeface="+mn-ea"/>
                    <a:cs typeface="DengXian" charset="-122"/>
                  </a:rPr>
                  <a:t>程度</a:t>
                </a:r>
                <a:endParaRPr lang="en-US" altLang="zh-CN" sz="2800" dirty="0" smtClean="0">
                  <a:latin typeface="+mn-ea"/>
                  <a:cs typeface="DengXian" charset="-122"/>
                </a:endParaRPr>
              </a:p>
              <a:p>
                <a:r>
                  <a:rPr kumimoji="1" lang="en-US" altLang="zh-CN" sz="2800" dirty="0" smtClean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8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  <a:latin typeface="+mn-ea"/>
                    <a:cs typeface="DengXian" charset="-122"/>
                  </a:rPr>
                  <a:t>、高阶导数</a:t>
                </a:r>
                <a:endParaRPr kumimoji="1" lang="en-US" altLang="zh-CN" sz="2800" dirty="0" smtClean="0">
                  <a:solidFill>
                    <a:srgbClr val="FF0000"/>
                  </a:solidFill>
                  <a:latin typeface="+mn-ea"/>
                  <a:cs typeface="DengXian" charset="-122"/>
                </a:endParaRPr>
              </a:p>
              <a:p>
                <a:endParaRPr kumimoji="1" lang="zh-CN" altLang="en-US" sz="28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1673817"/>
                <a:ext cx="5671142" cy="5005952"/>
              </a:xfrm>
              <a:blipFill rotWithShape="0">
                <a:blip r:embed="rId2"/>
                <a:stretch>
                  <a:fillRect l="-3011" t="-1827" r="-1613" b="-6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07" y="1673817"/>
            <a:ext cx="5171388" cy="4215539"/>
          </a:xfrm>
        </p:spPr>
      </p:pic>
    </p:spTree>
    <p:extLst>
      <p:ext uri="{BB962C8B-B14F-4D97-AF65-F5344CB8AC3E}">
        <p14:creationId xmlns:p14="http://schemas.microsoft.com/office/powerpoint/2010/main" val="136957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文本框 67585"/>
          <p:cNvSpPr txBox="1">
            <a:spLocks noChangeArrowheads="1"/>
          </p:cNvSpPr>
          <p:nvPr/>
        </p:nvSpPr>
        <p:spPr bwMode="auto">
          <a:xfrm>
            <a:off x="2514600" y="33528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的</a:t>
            </a:r>
            <a:r>
              <a:rPr lang="zh-CN" altLang="en-US" sz="2800" b="1">
                <a:solidFill>
                  <a:schemeClr val="tx2"/>
                </a:solidFill>
                <a:latin typeface="Times New Roman" charset="0"/>
                <a:ea typeface="楷体_GB2312" charset="0"/>
              </a:rPr>
              <a:t>微分</a:t>
            </a:r>
            <a:r>
              <a:rPr lang="en-US" altLang="zh-CN" sz="2800">
                <a:latin typeface="Times New Roman" charset="0"/>
                <a:ea typeface="楷体_GB2312" charset="0"/>
              </a:rPr>
              <a:t>,</a:t>
            </a:r>
          </a:p>
        </p:txBody>
      </p:sp>
      <p:sp>
        <p:nvSpPr>
          <p:cNvPr id="27650" name="标题 67586"/>
          <p:cNvSpPr>
            <a:spLocks noGrp="1" noChangeArrowheads="1"/>
          </p:cNvSpPr>
          <p:nvPr>
            <p:ph type="title"/>
          </p:nvPr>
        </p:nvSpPr>
        <p:spPr bwMode="auto">
          <a:xfrm>
            <a:off x="1174858" y="696368"/>
            <a:ext cx="3498742" cy="5355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a typeface="楷体_GB2312" charset="0"/>
              </a:rPr>
              <a:t>微分</a:t>
            </a:r>
            <a:r>
              <a:rPr lang="zh-CN" altLang="en-US" sz="3200" b="1" dirty="0" smtClean="0">
                <a:ea typeface="楷体_GB2312" charset="0"/>
              </a:rPr>
              <a:t>定义</a:t>
            </a:r>
            <a:r>
              <a:rPr lang="en-US" altLang="zh-CN" sz="3200" b="1" dirty="0">
                <a:ea typeface="楷体_GB2312" charset="0"/>
              </a:rPr>
              <a:t>:</a:t>
            </a:r>
            <a:r>
              <a:rPr lang="en-US" altLang="zh-CN" sz="3200" dirty="0">
                <a:ea typeface="楷体_GB2312" charset="0"/>
              </a:rPr>
              <a:t> </a:t>
            </a:r>
            <a:r>
              <a:rPr lang="zh-CN" altLang="en-US" sz="3200" dirty="0">
                <a:ea typeface="楷体_GB2312" charset="0"/>
              </a:rPr>
              <a:t>若函数</a:t>
            </a:r>
          </a:p>
        </p:txBody>
      </p:sp>
      <p:graphicFrame>
        <p:nvGraphicFramePr>
          <p:cNvPr id="45059" name="对象 67587"/>
          <p:cNvGraphicFramePr>
            <a:graphicFrameLocks/>
          </p:cNvGraphicFramePr>
          <p:nvPr/>
        </p:nvGraphicFramePr>
        <p:xfrm>
          <a:off x="4546600" y="6921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r:id="rId3" imgW="1319654" imgH="406048" progId="Equation.3">
                  <p:embed/>
                </p:oleObj>
              </mc:Choice>
              <mc:Fallback>
                <p:oleObj r:id="rId3" imgW="1319654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6921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组合 67588"/>
          <p:cNvGrpSpPr>
            <a:grpSpLocks/>
          </p:cNvGrpSpPr>
          <p:nvPr/>
        </p:nvGrpSpPr>
        <p:grpSpPr bwMode="auto">
          <a:xfrm>
            <a:off x="5867400" y="609601"/>
            <a:ext cx="4038600" cy="519113"/>
            <a:chOff x="2592" y="275"/>
            <a:chExt cx="2544" cy="327"/>
          </a:xfrm>
        </p:grpSpPr>
        <p:sp>
          <p:nvSpPr>
            <p:cNvPr id="45085" name="文本框 67589"/>
            <p:cNvSpPr txBox="1">
              <a:spLocks noChangeArrowheads="1"/>
            </p:cNvSpPr>
            <p:nvPr/>
          </p:nvSpPr>
          <p:spPr bwMode="auto">
            <a:xfrm>
              <a:off x="2592" y="275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 typeface="Arial" charset="0"/>
                <a:buNone/>
              </a:pPr>
              <a:r>
                <a:rPr lang="zh-CN" altLang="en-US" sz="2800">
                  <a:latin typeface="Times New Roman" charset="0"/>
                  <a:ea typeface="楷体_GB2312" charset="0"/>
                </a:rPr>
                <a:t>在点      的增量可表示为</a:t>
              </a:r>
            </a:p>
          </p:txBody>
        </p:sp>
        <p:graphicFrame>
          <p:nvGraphicFramePr>
            <p:cNvPr id="45086" name="对象 67590"/>
            <p:cNvGraphicFramePr>
              <a:graphicFrameLocks/>
            </p:cNvGraphicFramePr>
            <p:nvPr/>
          </p:nvGraphicFramePr>
          <p:xfrm>
            <a:off x="3144" y="296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r:id="rId5" imgW="342751" imgH="444307" progId="Equation.3">
                    <p:embed/>
                  </p:oleObj>
                </mc:Choice>
                <mc:Fallback>
                  <p:oleObj r:id="rId5" imgW="342751" imgH="44430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96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2" name="对象 67591"/>
          <p:cNvGraphicFramePr>
            <a:graphicFrameLocks/>
          </p:cNvGraphicFramePr>
          <p:nvPr/>
        </p:nvGraphicFramePr>
        <p:xfrm>
          <a:off x="3124200" y="1371600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r:id="rId7" imgW="3706791" imgH="444307" progId="Equation.3">
                  <p:embed/>
                </p:oleObj>
              </mc:Choice>
              <mc:Fallback>
                <p:oleObj r:id="rId7" imgW="3706791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71600"/>
                        <a:ext cx="370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文本框 67592"/>
          <p:cNvSpPr txBox="1">
            <a:spLocks noChangeArrowheads="1"/>
          </p:cNvSpPr>
          <p:nvPr/>
        </p:nvSpPr>
        <p:spPr bwMode="auto">
          <a:xfrm>
            <a:off x="3886200" y="19812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en-US" altLang="zh-CN" sz="2800" dirty="0">
                <a:latin typeface="Times New Roman" charset="0"/>
                <a:ea typeface="楷体_GB2312" charset="0"/>
              </a:rPr>
              <a:t>( </a:t>
            </a:r>
            <a:r>
              <a:rPr lang="en-US" altLang="zh-CN" sz="2800" i="1" dirty="0">
                <a:solidFill>
                  <a:schemeClr val="tx2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2800" dirty="0">
                <a:latin typeface="Times New Roman" charset="0"/>
                <a:ea typeface="楷体_GB2312" charset="0"/>
              </a:rPr>
              <a:t> </a:t>
            </a:r>
            <a:r>
              <a:rPr lang="zh-CN" altLang="en-US" sz="2800" dirty="0">
                <a:latin typeface="Times New Roman" charset="0"/>
                <a:ea typeface="楷体_GB2312" charset="0"/>
              </a:rPr>
              <a:t>为不依赖于</a:t>
            </a:r>
            <a:r>
              <a:rPr lang="en-US" altLang="zh-CN" sz="2800" dirty="0">
                <a:solidFill>
                  <a:schemeClr val="tx2"/>
                </a:solidFill>
                <a:latin typeface="Times New Roman" charset="0"/>
                <a:ea typeface="楷体_GB2312" charset="0"/>
              </a:rPr>
              <a:t>△</a:t>
            </a:r>
            <a:r>
              <a:rPr lang="en-US" altLang="zh-CN" sz="2800" i="1" dirty="0">
                <a:solidFill>
                  <a:schemeClr val="tx2"/>
                </a:solidFill>
                <a:latin typeface="Times New Roman" charset="0"/>
                <a:ea typeface="楷体_GB2312" charset="0"/>
              </a:rPr>
              <a:t>x</a:t>
            </a:r>
            <a:r>
              <a:rPr lang="en-US" altLang="zh-CN" sz="2800" i="1" dirty="0">
                <a:latin typeface="Times New Roman" charset="0"/>
                <a:ea typeface="楷体_GB2312" charset="0"/>
              </a:rPr>
              <a:t> </a:t>
            </a:r>
            <a:r>
              <a:rPr lang="zh-CN" altLang="en-US" sz="2800" dirty="0">
                <a:latin typeface="Times New Roman" charset="0"/>
                <a:ea typeface="楷体_GB2312" charset="0"/>
              </a:rPr>
              <a:t>的常数</a:t>
            </a:r>
            <a:r>
              <a:rPr lang="en-US" altLang="zh-CN" sz="2800" dirty="0">
                <a:latin typeface="Times New Roman" charset="0"/>
                <a:ea typeface="楷体_GB2312" charset="0"/>
              </a:rPr>
              <a:t>)</a:t>
            </a:r>
          </a:p>
        </p:txBody>
      </p:sp>
      <p:sp>
        <p:nvSpPr>
          <p:cNvPr id="67594" name="文本框 67593"/>
          <p:cNvSpPr txBox="1">
            <a:spLocks noChangeArrowheads="1"/>
          </p:cNvSpPr>
          <p:nvPr/>
        </p:nvSpPr>
        <p:spPr bwMode="auto">
          <a:xfrm>
            <a:off x="1752600" y="2590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则称函数</a:t>
            </a:r>
          </a:p>
        </p:txBody>
      </p:sp>
      <p:graphicFrame>
        <p:nvGraphicFramePr>
          <p:cNvPr id="67595" name="对象 67594"/>
          <p:cNvGraphicFramePr>
            <a:graphicFrameLocks/>
          </p:cNvGraphicFramePr>
          <p:nvPr/>
        </p:nvGraphicFramePr>
        <p:xfrm>
          <a:off x="3352800" y="26670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r:id="rId9" imgW="1319654" imgH="406048" progId="Equation.3">
                  <p:embed/>
                </p:oleObj>
              </mc:Choice>
              <mc:Fallback>
                <p:oleObj r:id="rId9" imgW="1319654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6" name="组合 67595"/>
          <p:cNvGrpSpPr>
            <a:grpSpLocks/>
          </p:cNvGrpSpPr>
          <p:nvPr/>
        </p:nvGrpSpPr>
        <p:grpSpPr bwMode="auto">
          <a:xfrm>
            <a:off x="6781800" y="2590801"/>
            <a:ext cx="2470150" cy="549275"/>
            <a:chOff x="3648" y="1474"/>
            <a:chExt cx="1556" cy="346"/>
          </a:xfrm>
        </p:grpSpPr>
        <p:sp>
          <p:nvSpPr>
            <p:cNvPr id="45083" name="文本框 67596"/>
            <p:cNvSpPr txBox="1">
              <a:spLocks noChangeArrowheads="1"/>
            </p:cNvSpPr>
            <p:nvPr/>
          </p:nvSpPr>
          <p:spPr bwMode="auto">
            <a:xfrm>
              <a:off x="3648" y="1474"/>
              <a:ext cx="15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Tw Cen MT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 typeface="Arial" charset="0"/>
                <a:buNone/>
              </a:pPr>
              <a:r>
                <a:rPr lang="zh-CN" altLang="en-US" sz="2800">
                  <a:latin typeface="Times New Roman" charset="0"/>
                  <a:ea typeface="楷体_GB2312" charset="0"/>
                </a:rPr>
                <a:t>而          称为</a:t>
              </a:r>
            </a:p>
          </p:txBody>
        </p:sp>
        <p:graphicFrame>
          <p:nvGraphicFramePr>
            <p:cNvPr id="45084" name="对象 67597"/>
            <p:cNvGraphicFramePr>
              <a:graphicFrameLocks/>
            </p:cNvGraphicFramePr>
            <p:nvPr/>
          </p:nvGraphicFramePr>
          <p:xfrm>
            <a:off x="3944" y="1500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" r:id="rId10" imgW="329914" imgH="203024" progId="Equation.3">
                    <p:embed/>
                  </p:oleObj>
                </mc:Choice>
                <mc:Fallback>
                  <p:oleObj r:id="rId10" imgW="329914" imgH="20302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500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9" name="对象 67598"/>
          <p:cNvGraphicFramePr>
            <a:graphicFrameLocks/>
          </p:cNvGraphicFramePr>
          <p:nvPr/>
        </p:nvGraphicFramePr>
        <p:xfrm>
          <a:off x="8839200" y="2667000"/>
          <a:ext cx="10668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r:id="rId12" imgW="1143000" imgH="457200" progId="Equation.3">
                  <p:embed/>
                </p:oleObj>
              </mc:Choice>
              <mc:Fallback>
                <p:oleObj r:id="rId12" imgW="11430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2667000"/>
                        <a:ext cx="10668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对象 67599"/>
          <p:cNvGraphicFramePr>
            <a:graphicFrameLocks/>
          </p:cNvGraphicFramePr>
          <p:nvPr/>
        </p:nvGraphicFramePr>
        <p:xfrm>
          <a:off x="1828800" y="3429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r:id="rId14" imgW="710891" imgH="457002" progId="Equation.3">
                  <p:embed/>
                </p:oleObj>
              </mc:Choice>
              <mc:Fallback>
                <p:oleObj r:id="rId14" imgW="710891" imgH="45700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71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文本框 67600"/>
          <p:cNvSpPr txBox="1">
            <a:spLocks noChangeArrowheads="1"/>
          </p:cNvSpPr>
          <p:nvPr/>
        </p:nvSpPr>
        <p:spPr bwMode="auto">
          <a:xfrm>
            <a:off x="3733800" y="33528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记作</a:t>
            </a:r>
          </a:p>
        </p:txBody>
      </p:sp>
      <p:graphicFrame>
        <p:nvGraphicFramePr>
          <p:cNvPr id="67602" name="对象 67601"/>
          <p:cNvGraphicFramePr>
            <a:graphicFrameLocks/>
          </p:cNvGraphicFramePr>
          <p:nvPr/>
        </p:nvGraphicFramePr>
        <p:xfrm>
          <a:off x="4559300" y="343535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r:id="rId16" imgW="418737" imgH="406048" progId="Equation.3">
                  <p:embed/>
                </p:oleObj>
              </mc:Choice>
              <mc:Fallback>
                <p:oleObj r:id="rId16" imgW="418737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435350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对象 67602"/>
          <p:cNvGraphicFramePr>
            <a:graphicFrameLocks/>
          </p:cNvGraphicFramePr>
          <p:nvPr/>
        </p:nvGraphicFramePr>
        <p:xfrm>
          <a:off x="5048250" y="3449638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r:id="rId18" imgW="914003" imgH="444307" progId="Equation.3">
                  <p:embed/>
                </p:oleObj>
              </mc:Choice>
              <mc:Fallback>
                <p:oleObj r:id="rId18" imgW="914003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449638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文本框 67603"/>
          <p:cNvSpPr txBox="1">
            <a:spLocks noChangeArrowheads="1"/>
          </p:cNvSpPr>
          <p:nvPr/>
        </p:nvSpPr>
        <p:spPr bwMode="auto">
          <a:xfrm>
            <a:off x="6019800" y="33988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即</a:t>
            </a:r>
          </a:p>
        </p:txBody>
      </p:sp>
      <p:graphicFrame>
        <p:nvGraphicFramePr>
          <p:cNvPr id="67605" name="对象 67604"/>
          <p:cNvGraphicFramePr>
            <a:graphicFrameLocks/>
          </p:cNvGraphicFramePr>
          <p:nvPr/>
        </p:nvGraphicFramePr>
        <p:xfrm>
          <a:off x="4191000" y="41148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r:id="rId20" imgW="1446544" imgH="406048" progId="Equation.3">
                  <p:embed/>
                </p:oleObj>
              </mc:Choice>
              <mc:Fallback>
                <p:oleObj r:id="rId20" imgW="1446544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文本框 67605"/>
          <p:cNvSpPr txBox="1">
            <a:spLocks noChangeArrowheads="1"/>
          </p:cNvSpPr>
          <p:nvPr/>
        </p:nvSpPr>
        <p:spPr bwMode="auto">
          <a:xfrm>
            <a:off x="2139950" y="4657725"/>
            <a:ext cx="2279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charset="0"/>
                <a:ea typeface="楷体_GB2312" charset="0"/>
              </a:rPr>
              <a:t>定理</a:t>
            </a:r>
            <a:r>
              <a:rPr lang="en-US" altLang="zh-CN" sz="2800" b="1">
                <a:solidFill>
                  <a:schemeClr val="tx2"/>
                </a:solidFill>
                <a:latin typeface="Times New Roman" charset="0"/>
                <a:ea typeface="楷体_GB2312" charset="0"/>
              </a:rPr>
              <a:t>:</a:t>
            </a:r>
            <a:endParaRPr lang="en-US" altLang="zh-CN" sz="2800">
              <a:latin typeface="Times New Roman" charset="0"/>
              <a:ea typeface="楷体_GB2312" charset="0"/>
            </a:endParaRPr>
          </a:p>
        </p:txBody>
      </p:sp>
      <p:sp>
        <p:nvSpPr>
          <p:cNvPr id="67609" name="文本框 67608"/>
          <p:cNvSpPr txBox="1">
            <a:spLocks noChangeArrowheads="1"/>
          </p:cNvSpPr>
          <p:nvPr/>
        </p:nvSpPr>
        <p:spPr bwMode="auto">
          <a:xfrm>
            <a:off x="3276600" y="4724401"/>
            <a:ext cx="303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 dirty="0">
                <a:latin typeface="Times New Roman" charset="0"/>
                <a:ea typeface="楷体_GB2312" charset="0"/>
              </a:rPr>
              <a:t>可微的</a:t>
            </a:r>
            <a:r>
              <a:rPr lang="zh-CN" altLang="en-US" sz="2800" b="1" dirty="0">
                <a:solidFill>
                  <a:srgbClr val="3333FF"/>
                </a:solidFill>
                <a:latin typeface="Times New Roman" charset="0"/>
                <a:ea typeface="楷体_GB2312" charset="0"/>
              </a:rPr>
              <a:t>充要条件</a:t>
            </a:r>
            <a:r>
              <a:rPr lang="zh-CN" altLang="en-US" sz="2800" dirty="0">
                <a:latin typeface="Times New Roman" charset="0"/>
                <a:ea typeface="楷体_GB2312" charset="0"/>
              </a:rPr>
              <a:t>是</a:t>
            </a:r>
          </a:p>
        </p:txBody>
      </p:sp>
      <p:graphicFrame>
        <p:nvGraphicFramePr>
          <p:cNvPr id="67611" name="对象 67610"/>
          <p:cNvGraphicFramePr>
            <a:graphicFrameLocks/>
          </p:cNvGraphicFramePr>
          <p:nvPr/>
        </p:nvGraphicFramePr>
        <p:xfrm>
          <a:off x="6324600" y="4724400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r:id="rId22" imgW="3860800" imgH="469900" progId="Equation.3">
                  <p:embed/>
                </p:oleObj>
              </mc:Choice>
              <mc:Fallback>
                <p:oleObj r:id="rId22" imgW="38608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24400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对象 67612"/>
          <p:cNvGraphicFramePr>
            <a:graphicFrameLocks/>
          </p:cNvGraphicFramePr>
          <p:nvPr/>
        </p:nvGraphicFramePr>
        <p:xfrm>
          <a:off x="6934200" y="1371600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r:id="rId24" imgW="2169816" imgH="406048" progId="Equation.3">
                  <p:embed/>
                </p:oleObj>
              </mc:Choice>
              <mc:Fallback>
                <p:oleObj r:id="rId24" imgW="2169816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371600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4" name="文本框 67613"/>
          <p:cNvSpPr txBox="1">
            <a:spLocks noChangeArrowheads="1"/>
          </p:cNvSpPr>
          <p:nvPr/>
        </p:nvSpPr>
        <p:spPr bwMode="auto">
          <a:xfrm>
            <a:off x="3276600" y="54102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则</a:t>
            </a:r>
          </a:p>
        </p:txBody>
      </p:sp>
      <p:graphicFrame>
        <p:nvGraphicFramePr>
          <p:cNvPr id="67615" name="对象 67614"/>
          <p:cNvGraphicFramePr>
            <a:graphicFrameLocks/>
          </p:cNvGraphicFramePr>
          <p:nvPr/>
        </p:nvGraphicFramePr>
        <p:xfrm>
          <a:off x="4014492" y="5601494"/>
          <a:ext cx="2590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r:id="rId26" imgW="2246925" imgH="444307" progId="Equation.3">
                  <p:embed/>
                </p:oleObj>
              </mc:Choice>
              <mc:Fallback>
                <p:oleObj r:id="rId26" imgW="2246925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492" y="5601494"/>
                        <a:ext cx="25908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文本框 67615"/>
          <p:cNvSpPr txBox="1">
            <a:spLocks noChangeArrowheads="1"/>
          </p:cNvSpPr>
          <p:nvPr/>
        </p:nvSpPr>
        <p:spPr bwMode="auto">
          <a:xfrm>
            <a:off x="4648200" y="2605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>
                <a:latin typeface="Times New Roman" charset="0"/>
                <a:ea typeface="楷体_GB2312" charset="0"/>
              </a:rPr>
              <a:t>在点</a:t>
            </a:r>
          </a:p>
        </p:txBody>
      </p:sp>
      <p:graphicFrame>
        <p:nvGraphicFramePr>
          <p:cNvPr id="67617" name="对象 67616"/>
          <p:cNvGraphicFramePr>
            <a:graphicFrameLocks/>
          </p:cNvGraphicFramePr>
          <p:nvPr/>
        </p:nvGraphicFramePr>
        <p:xfrm>
          <a:off x="5562600" y="26035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r:id="rId28" imgW="342751" imgH="444307" progId="Equation.3">
                  <p:embed/>
                </p:oleObj>
              </mc:Choice>
              <mc:Fallback>
                <p:oleObj r:id="rId28" imgW="342751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035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8" name="文本框 67617"/>
          <p:cNvSpPr txBox="1">
            <a:spLocks noChangeArrowheads="1"/>
          </p:cNvSpPr>
          <p:nvPr/>
        </p:nvSpPr>
        <p:spPr bwMode="auto">
          <a:xfrm>
            <a:off x="5867400" y="26177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charset="0"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charset="0"/>
                <a:ea typeface="楷体_GB2312" charset="0"/>
              </a:rPr>
              <a:t>可微</a:t>
            </a:r>
            <a:r>
              <a:rPr lang="en-US" altLang="zh-CN" sz="2800" b="1">
                <a:solidFill>
                  <a:schemeClr val="tx2"/>
                </a:solidFill>
                <a:latin typeface="Times New Roman" charset="0"/>
                <a:ea typeface="楷体_GB2312" charset="0"/>
              </a:rPr>
              <a:t>,</a:t>
            </a:r>
          </a:p>
        </p:txBody>
      </p:sp>
      <p:sp>
        <p:nvSpPr>
          <p:cNvPr id="67627" name="直接连接符 67626"/>
          <p:cNvSpPr>
            <a:spLocks noChangeShapeType="1"/>
          </p:cNvSpPr>
          <p:nvPr/>
        </p:nvSpPr>
        <p:spPr bwMode="auto">
          <a:xfrm>
            <a:off x="4419600" y="4495800"/>
            <a:ext cx="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13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93" grpId="0" build="p"/>
      <p:bldP spid="67594" grpId="0"/>
      <p:bldP spid="67601" grpId="0"/>
      <p:bldP spid="67604" grpId="0"/>
      <p:bldP spid="67606" grpId="0"/>
      <p:bldP spid="67609" grpId="0"/>
      <p:bldP spid="67614" grpId="0"/>
      <p:bldP spid="67616" grpId="0"/>
      <p:bldP spid="67618" grpId="0"/>
      <p:bldP spid="676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26608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微分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1611824"/>
                <a:ext cx="4710246" cy="469753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latin typeface="Times New Roman" charset="0"/>
                    <a:ea typeface="楷体_GB2312" charset="0"/>
                  </a:rPr>
                  <a:t>1</a:t>
                </a:r>
                <a:r>
                  <a:rPr lang="zh-CN" altLang="en-US" sz="2800" dirty="0" smtClean="0">
                    <a:latin typeface="Times New Roman" charset="0"/>
                    <a:ea typeface="楷体_GB2312" charset="0"/>
                  </a:rPr>
                  <a:t>、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charset="0"/>
                    <a:ea typeface="楷体_GB2312" charset="0"/>
                  </a:rPr>
                  <a:t>引例</a:t>
                </a:r>
                <a:r>
                  <a:rPr lang="zh-CN" altLang="en-US" sz="2800" dirty="0" smtClean="0">
                    <a:latin typeface="Times New Roman" charset="0"/>
                    <a:ea typeface="楷体_GB2312" charset="0"/>
                  </a:rPr>
                  <a:t>（金属片受热）</a:t>
                </a:r>
                <a:endParaRPr lang="en-US" altLang="zh-CN" sz="2800" dirty="0" smtClean="0">
                  <a:latin typeface="Times New Roman" charset="0"/>
                  <a:ea typeface="楷体_GB2312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  <m:t>（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  <m:t>+∆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  <m:t>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楷体_GB2312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楷体_GB2312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楷体_GB2312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charset="0"/>
                        <a:ea typeface="楷体_GB2312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charset="0"/>
                        <a:ea typeface="楷体_GB2312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 smtClean="0">
                  <a:solidFill>
                    <a:srgbClr val="FF0000"/>
                  </a:solidFill>
                  <a:latin typeface="Times New Roman" charset="0"/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  <a:latin typeface="Times New Roman" charset="0"/>
                    <a:ea typeface="楷体_GB2312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楷体_GB2312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楷体_GB2312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楷体_GB2312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楷体_GB231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楷体_GB2312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charset="0"/>
                        <a:ea typeface="楷体_GB2312" charset="0"/>
                        <a:cs typeface="Cambria Math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charset="0"/>
                        <a:ea typeface="楷体_GB2312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楷体_GB2312" charset="0"/>
                        <a:cs typeface="Cambria Math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𝜊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  <a:latin typeface="Times New Roman" charset="0"/>
                  <a:ea typeface="楷体_GB231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sz="2400" i="1">
                        <a:latin typeface="Cambria Math" charset="0"/>
                        <a:cs typeface="Cambria Math" charset="0"/>
                      </a:rPr>
                      <m:t>𝑦</m:t>
                    </m:r>
                    <m:r>
                      <a:rPr lang="en-US" altLang="zh-CN" sz="2400" i="1" smtClean="0">
                        <a:latin typeface="Cambria Math" charset="0"/>
                        <a:cs typeface="Cambria Math" charset="0"/>
                      </a:rPr>
                      <m:t>≈</m:t>
                    </m:r>
                    <m:r>
                      <a:rPr lang="en-US" altLang="zh-CN" sz="2400" b="0" i="1" smtClean="0">
                        <a:latin typeface="Cambria Math" charset="0"/>
                        <a:cs typeface="Cambria Math" charset="0"/>
                      </a:rPr>
                      <m:t>𝑑𝑦</m:t>
                    </m:r>
                    <m:r>
                      <a:rPr lang="en-US" altLang="zh-CN" sz="2400" b="0" i="1" smtClean="0">
                        <a:latin typeface="Cambria Math" charset="0"/>
                        <a:cs typeface="Cambria Math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sz="2400" b="0" i="1" smtClean="0">
                        <a:latin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=</a:t>
                </a:r>
                <a:r>
                  <a:rPr lang="en-US" altLang="zh-CN" sz="2400" dirty="0">
                    <a:latin typeface="+mn-ea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sz="2400" i="1">
                        <a:latin typeface="Cambria Math" charset="0"/>
                        <a:cs typeface="Cambria Math" charset="0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sz="2400" b="0" i="1" smtClean="0">
                        <a:latin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</a:rPr>
                      <m:t>≈</m:t>
                    </m:r>
                    <m:r>
                      <a:rPr lang="en-US" altLang="zh-CN" sz="2400" i="1">
                        <a:latin typeface="Cambria Math" charset="0"/>
                        <a:cs typeface="Cambria Math" charset="0"/>
                      </a:rPr>
                      <m:t>𝑑𝑥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dirty="0" smtClean="0">
                        <a:latin typeface="Cambria Math" charset="0"/>
                      </a:rPr>
                      <m:t>    </m:t>
                    </m:r>
                    <m:r>
                      <a:rPr lang="zh-CN" altLang="en-US" sz="2400" i="1" dirty="0" smtClean="0">
                        <a:latin typeface="Cambria Math" charset="0"/>
                      </a:rPr>
                      <m:t>所以</m:t>
                    </m:r>
                    <m:r>
                      <a:rPr lang="zh-CN" altLang="en-US" sz="2400" b="0" i="0" dirty="0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zh-CN" sz="24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en-US" altLang="zh-CN" sz="2800" dirty="0" smtClean="0">
                    <a:latin typeface="Times New Roman" charset="0"/>
                    <a:ea typeface="楷体_GB2312" charset="0"/>
                  </a:rPr>
                  <a:t>2</a:t>
                </a:r>
                <a:r>
                  <a:rPr lang="zh-CN" altLang="en-US" sz="2400" dirty="0" smtClean="0">
                    <a:latin typeface="+mn-ea"/>
                  </a:rPr>
                  <a:t>、切线纵坐标增量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3</a:t>
                </a:r>
                <a:r>
                  <a:rPr lang="zh-CN" altLang="en-US" sz="2400" dirty="0" smtClean="0">
                    <a:latin typeface="+mn-ea"/>
                  </a:rPr>
                  <a:t>、微分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充要</a:t>
                </a:r>
                <a:r>
                  <a:rPr lang="zh-CN" altLang="en-US" sz="2400" dirty="0" smtClean="0">
                    <a:latin typeface="+mn-ea"/>
                  </a:rPr>
                  <a:t>条件：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可导</a:t>
                </a:r>
                <a:r>
                  <a:rPr lang="zh-CN" altLang="en-US" sz="2400" dirty="0" smtClean="0">
                    <a:latin typeface="+mn-ea"/>
                  </a:rPr>
                  <a:t>（可微必可导，可导必可微）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800" dirty="0" smtClean="0">
                    <a:latin typeface="Times New Roman" charset="0"/>
                    <a:ea typeface="楷体_GB2312" charset="0"/>
                  </a:rPr>
                  <a:t>4</a:t>
                </a:r>
                <a:r>
                  <a:rPr lang="zh-CN" altLang="en-US" sz="2800" dirty="0" smtClean="0">
                    <a:latin typeface="Times New Roman" charset="0"/>
                    <a:ea typeface="楷体_GB2312" charset="0"/>
                  </a:rPr>
                  <a:t>、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charset="0"/>
                    <a:ea typeface="楷体_GB2312" charset="0"/>
                  </a:rPr>
                  <a:t>微分公式</a:t>
                </a:r>
                <a:endParaRPr lang="en-US" altLang="zh-CN" sz="2800" dirty="0" smtClean="0">
                  <a:solidFill>
                    <a:srgbClr val="FF0000"/>
                  </a:solidFill>
                  <a:latin typeface="Times New Roman" charset="0"/>
                  <a:ea typeface="楷体_GB2312" charset="0"/>
                </a:endParaRPr>
              </a:p>
              <a:p>
                <a:r>
                  <a:rPr lang="en-US" altLang="zh-CN" sz="2800" dirty="0" smtClean="0">
                    <a:latin typeface="Times New Roman" charset="0"/>
                    <a:ea typeface="楷体_GB2312" charset="0"/>
                  </a:rPr>
                  <a:t>5</a:t>
                </a:r>
                <a:r>
                  <a:rPr lang="zh-CN" altLang="en-US" sz="2800" dirty="0" smtClean="0">
                    <a:latin typeface="Times New Roman" charset="0"/>
                    <a:ea typeface="楷体_GB2312" charset="0"/>
                  </a:rPr>
                  <a:t>、</a:t>
                </a:r>
                <a:r>
                  <a:rPr kumimoji="1" lang="zh-CN" altLang="en-US" sz="2400" dirty="0" smtClean="0"/>
                  <a:t>估计值</a:t>
                </a:r>
                <a:r>
                  <a:rPr kumimoji="1" lang="zh-CN" altLang="en-US" sz="2400" dirty="0"/>
                  <a:t>，</a:t>
                </a:r>
                <a:r>
                  <a:rPr kumimoji="1" lang="zh-CN" altLang="en-US" sz="2400" dirty="0" smtClean="0"/>
                  <a:t>圆球</a:t>
                </a:r>
                <a:r>
                  <a:rPr kumimoji="1" lang="zh-CN" altLang="en-US" sz="2400" dirty="0"/>
                  <a:t>镀铜</a:t>
                </a:r>
              </a:p>
              <a:p>
                <a:endParaRPr lang="en-US" altLang="zh-CN" sz="2800" dirty="0" smtClean="0">
                  <a:solidFill>
                    <a:srgbClr val="FF0000"/>
                  </a:solidFill>
                  <a:latin typeface="Times New Roman" charset="0"/>
                  <a:ea typeface="楷体_GB2312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1611824"/>
                <a:ext cx="4710246" cy="4697536"/>
              </a:xfrm>
              <a:blipFill rotWithShape="0">
                <a:blip r:embed="rId2"/>
                <a:stretch>
                  <a:fillRect l="-1682" t="-2594" r="-388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9" y="1403608"/>
            <a:ext cx="4531801" cy="4572394"/>
          </a:xfrm>
        </p:spPr>
      </p:pic>
    </p:spTree>
    <p:extLst>
      <p:ext uri="{BB962C8B-B14F-4D97-AF65-F5344CB8AC3E}">
        <p14:creationId xmlns:p14="http://schemas.microsoft.com/office/powerpoint/2010/main" val="89680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330" y="1219257"/>
            <a:ext cx="7772768" cy="4571943"/>
          </a:xfrm>
          <a:prstGeom prst="rect">
            <a:avLst/>
          </a:prstGeom>
          <a:blipFill rotWithShape="0">
            <a:blip r:embed="rId2"/>
            <a:stretch>
              <a:fillRect l="-1412" t="-1867" b="-133"/>
            </a:stretch>
          </a:blipFill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4789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41374" y="1669775"/>
            <a:ext cx="9097756" cy="4850294"/>
            <a:chOff x="4830" y="3405"/>
            <a:chExt cx="4770" cy="3990"/>
          </a:xfrm>
        </p:grpSpPr>
        <p:pic>
          <p:nvPicPr>
            <p:cNvPr id="12" name="图片 10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3405"/>
              <a:ext cx="4740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0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4110"/>
              <a:ext cx="4770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0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4815"/>
              <a:ext cx="4620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10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5475"/>
              <a:ext cx="3210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图片 10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6105"/>
              <a:ext cx="4332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024128" y="1041579"/>
            <a:ext cx="9720072" cy="628195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麦克劳林公式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0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6749"/>
          </a:xfrm>
        </p:spPr>
        <p:txBody>
          <a:bodyPr/>
          <a:lstStyle/>
          <a:p>
            <a:r>
              <a:rPr kumimoji="1" lang="zh-CN" altLang="en-US" dirty="0" smtClean="0"/>
              <a:t>导数的应用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04858" y="1464364"/>
                <a:ext cx="4754880" cy="49761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sz="3000" b="1" dirty="0" smtClean="0">
                    <a:solidFill>
                      <a:srgbClr val="7030A0"/>
                    </a:solidFill>
                  </a:rPr>
                  <a:t>单调性、极值</a:t>
                </a:r>
                <a:endParaRPr kumimoji="1" lang="en-US" altLang="zh-CN" sz="3000" b="1" dirty="0" smtClean="0">
                  <a:solidFill>
                    <a:srgbClr val="7030A0"/>
                  </a:solidFill>
                </a:endParaRPr>
              </a:p>
              <a:p>
                <a:r>
                  <a:rPr kumimoji="1" lang="zh-CN" altLang="en-US" dirty="0" smtClean="0"/>
                  <a:t>（</a:t>
                </a:r>
                <a:r>
                  <a:rPr kumimoji="1" lang="en-US" altLang="zh-CN" sz="2000" dirty="0" smtClean="0"/>
                  <a:t>1</a:t>
                </a:r>
                <a:r>
                  <a:rPr kumimoji="1" lang="zh-CN" altLang="en-US" sz="2000" dirty="0" smtClean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charset="0"/>
                      </a:rPr>
                      <m:t>=0,</m:t>
                    </m:r>
                    <m:r>
                      <a:rPr kumimoji="1" lang="zh-CN" altLang="en-US" sz="2000" b="0" i="1" smtClean="0">
                        <a:latin typeface="Cambria Math" charset="0"/>
                      </a:rPr>
                      <m:t>得到</m:t>
                    </m:r>
                    <m:r>
                      <a:rPr kumimoji="1" lang="zh-CN" altLang="en-US" sz="2000" i="1" smtClean="0">
                        <a:latin typeface="Cambria Math" charset="0"/>
                      </a:rPr>
                      <m:t>驻点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0 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charset="0"/>
                      </a:rPr>
                      <m:t>  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…</m:t>
                    </m:r>
                  </m:oMath>
                </a14:m>
                <a:endParaRPr kumimoji="1" lang="en-US" altLang="zh-CN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zh-CN" altLang="en-US" sz="2000" b="0" i="1" smtClean="0">
                            <a:latin typeface="Cambria Math" charset="0"/>
                          </a:rPr>
                          <m:t>在</m:t>
                        </m:r>
                        <m:r>
                          <a:rPr kumimoji="1" lang="zh-CN" altLang="en-US" sz="2000" i="1" smtClean="0">
                            <a:latin typeface="Cambria Math" charset="0"/>
                          </a:rPr>
                          <m:t>驻点两侧</m:t>
                        </m:r>
                        <m:r>
                          <a:rPr kumimoji="1" lang="zh-CN" altLang="en-US" sz="2000" b="0" i="1" smtClean="0">
                            <a:latin typeface="Cambria Math" charset="0"/>
                          </a:rPr>
                          <m:t>，</m:t>
                        </m:r>
                        <m:r>
                          <a:rPr kumimoji="1" lang="zh-CN" altLang="en-US" sz="2000" i="1" smtClean="0">
                            <a:latin typeface="Cambria Math" charset="0"/>
                          </a:rPr>
                          <m:t>判断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 smtClean="0">
                        <a:latin typeface="Cambria Math" charset="0"/>
                      </a:rPr>
                      <m:t>正负</m:t>
                    </m:r>
                  </m:oMath>
                </a14:m>
                <a:endParaRPr kumimoji="1" lang="en-US" altLang="zh-CN" sz="20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sz="2000" b="0" i="1" smtClean="0">
                        <a:latin typeface="Cambria Math" charset="0"/>
                      </a:rPr>
                      <m:t>若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charset="0"/>
                      </a:rPr>
                      <m:t>&gt;</m:t>
                    </m:r>
                    <m:r>
                      <a:rPr kumimoji="1" lang="en-US" altLang="zh-CN" sz="2000" i="1">
                        <a:latin typeface="Cambria Math" charset="0"/>
                      </a:rPr>
                      <m:t>0</m:t>
                    </m:r>
                    <m:r>
                      <a:rPr kumimoji="1" lang="zh-CN" altLang="en-US" sz="2000" b="0" i="0" smtClean="0">
                        <a:latin typeface="Cambria Math" charset="0"/>
                      </a:rPr>
                      <m:t>（</m:t>
                    </m:r>
                  </m:oMath>
                </a14:m>
                <a:r>
                  <a:rPr kumimoji="1" lang="zh-CN" altLang="en-US" sz="2000" dirty="0" smtClean="0"/>
                  <a:t>递增）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charset="0"/>
                      </a:rPr>
                      <m:t>&lt;</m:t>
                    </m:r>
                    <m:r>
                      <a:rPr kumimoji="1" lang="en-US" altLang="zh-CN" sz="2000" i="1">
                        <a:latin typeface="Cambria Math" charset="0"/>
                      </a:rPr>
                      <m:t>0</m:t>
                    </m:r>
                    <m:r>
                      <a:rPr kumimoji="1" lang="zh-CN" altLang="en-US" sz="2000">
                        <a:latin typeface="Cambria Math" charset="0"/>
                      </a:rPr>
                      <m:t>（</m:t>
                    </m:r>
                  </m:oMath>
                </a14:m>
                <a:r>
                  <a:rPr kumimoji="1" lang="zh-CN" altLang="en-US" sz="2000" dirty="0" smtClean="0"/>
                  <a:t>递减）</a:t>
                </a:r>
                <a:endParaRPr kumimoji="1" lang="en-US" altLang="zh-CN" sz="2000" dirty="0" smtClean="0"/>
              </a:p>
              <a:p>
                <a:endParaRPr kumimoji="1" lang="en-US" altLang="zh-CN" sz="20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zh-CN" altLang="en-US" sz="2000" b="0" i="1" smtClean="0">
                            <a:latin typeface="Cambria Math" charset="0"/>
                          </a:rPr>
                          <m:t>（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2</m:t>
                        </m:r>
                        <m:r>
                          <a:rPr kumimoji="1" lang="zh-CN" altLang="en-US" sz="2000" b="0" i="1" smtClean="0">
                            <a:latin typeface="Cambria Math" charset="0"/>
                          </a:rPr>
                          <m:t>）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−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0" smtClean="0">
                        <a:latin typeface="Cambria Math" charset="0"/>
                      </a:rPr>
                      <m:t>&gt;0,</m:t>
                    </m:r>
                    <m:sSubSup>
                      <m:sSubSup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+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charset="0"/>
                      </a:rPr>
                      <m:t>&lt;0</m:t>
                    </m:r>
                    <m:r>
                      <a:rPr kumimoji="1" lang="zh-CN" altLang="en-US" sz="2000" b="0" i="1" smtClean="0">
                        <a:latin typeface="Cambria Math" charset="0"/>
                      </a:rPr>
                      <m:t>   ，则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zh-CN" altLang="en-US" sz="2000" i="1" smtClean="0">
                        <a:latin typeface="Cambria Math" charset="0"/>
                      </a:rPr>
                      <m:t>极</m:t>
                    </m:r>
                    <m:r>
                      <a:rPr kumimoji="1" lang="zh-CN" altLang="en-US" sz="2000" b="0" i="1" smtClean="0">
                        <a:latin typeface="Cambria Math" charset="0"/>
                      </a:rPr>
                      <m:t>大</m:t>
                    </m:r>
                    <m:r>
                      <a:rPr kumimoji="1" lang="zh-CN" altLang="en-US" sz="2000" i="1" smtClean="0">
                        <a:latin typeface="Cambria Math" charset="0"/>
                      </a:rPr>
                      <m:t>值</m:t>
                    </m:r>
                  </m:oMath>
                </a14:m>
                <a:endParaRPr kumimoji="1" lang="en-US" altLang="zh-CN" sz="20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−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0" smtClean="0">
                        <a:latin typeface="Cambria Math" charset="0"/>
                      </a:rPr>
                      <m:t>&lt;</m:t>
                    </m:r>
                    <m:r>
                      <a:rPr kumimoji="1" lang="en-US" altLang="zh-CN" sz="2000">
                        <a:latin typeface="Cambria Math" charset="0"/>
                      </a:rPr>
                      <m:t>0,</m:t>
                    </m:r>
                    <m:sSubSup>
                      <m:sSubSup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+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charset="0"/>
                      </a:rPr>
                      <m:t>&gt;</m:t>
                    </m:r>
                    <m:r>
                      <a:rPr kumimoji="1" lang="en-US" altLang="zh-CN" sz="2000" i="1">
                        <a:latin typeface="Cambria Math" charset="0"/>
                      </a:rPr>
                      <m:t>0</m:t>
                    </m:r>
                    <m:r>
                      <a:rPr kumimoji="1" lang="zh-CN" altLang="en-US" sz="2000" i="1">
                        <a:latin typeface="Cambria Math" charset="0"/>
                      </a:rPr>
                      <m:t>   ，则</m:t>
                    </m:r>
                    <m:r>
                      <a:rPr kumimoji="1" lang="en-US" altLang="zh-CN" sz="20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zh-CN" altLang="en-US" sz="2000" i="1">
                        <a:latin typeface="Cambria Math" charset="0"/>
                      </a:rPr>
                      <m:t>极</m:t>
                    </m:r>
                    <m:r>
                      <a:rPr kumimoji="1" lang="zh-CN" altLang="en-US" sz="2000" b="0" i="1" smtClean="0">
                        <a:latin typeface="Cambria Math" charset="0"/>
                      </a:rPr>
                      <m:t>小</m:t>
                    </m:r>
                    <m:r>
                      <a:rPr kumimoji="1" lang="zh-CN" altLang="en-US" sz="2000" i="1">
                        <a:latin typeface="Cambria Math" charset="0"/>
                      </a:rPr>
                      <m:t>值</m:t>
                    </m:r>
                  </m:oMath>
                </a14:m>
                <a:endParaRPr kumimoji="1" lang="en-US" altLang="zh-CN" sz="2000" dirty="0" smtClean="0"/>
              </a:p>
              <a:p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（</a:t>
                </a:r>
                <a:r>
                  <a:rPr kumimoji="1" lang="en-US" altLang="zh-CN" sz="2000" dirty="0" smtClean="0"/>
                  <a:t>3</a:t>
                </a:r>
                <a:r>
                  <a:rPr kumimoji="1" lang="zh-CN" altLang="en-US" sz="2000" dirty="0" smtClean="0"/>
                  <a:t>）若有</a:t>
                </a:r>
                <a:r>
                  <a:rPr kumimoji="1" lang="en-US" altLang="zh-CN" sz="2000" dirty="0" smtClean="0"/>
                  <a:t>2</a:t>
                </a:r>
                <a:r>
                  <a:rPr kumimoji="1" lang="zh-CN" altLang="en-US" sz="2000" dirty="0" smtClean="0"/>
                  <a:t>阶导</a:t>
                </a:r>
                <a:endParaRPr kumimoji="1" lang="en-US" altLang="zh-CN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′′</m:t>
                        </m:r>
                      </m:sup>
                    </m:sSup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charset="0"/>
                      </a:rPr>
                      <m:t>&gt;0</m:t>
                    </m:r>
                  </m:oMath>
                </a14:m>
                <a:r>
                  <a:rPr kumimoji="1" lang="zh-CN" altLang="en-US" sz="2000" dirty="0" smtClean="0"/>
                  <a:t>，有极小值</a:t>
                </a:r>
                <a:endParaRPr kumimoji="1" lang="en-US" altLang="zh-CN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′′</m:t>
                        </m:r>
                      </m:sup>
                    </m:sSup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kumimoji="1" lang="zh-CN" altLang="en-US" sz="2000" dirty="0"/>
                  <a:t>，有</a:t>
                </a:r>
                <a:r>
                  <a:rPr kumimoji="1" lang="zh-CN" altLang="en-US" sz="2000" dirty="0" smtClean="0"/>
                  <a:t>极大值</a:t>
                </a:r>
                <a:endParaRPr kumimoji="1" lang="en-US" altLang="zh-CN" sz="2000" dirty="0"/>
              </a:p>
              <a:p>
                <a:endParaRPr kumimoji="1" lang="en-US" altLang="zh-CN" sz="2000" dirty="0"/>
              </a:p>
              <a:p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04858" y="1464364"/>
                <a:ext cx="4754880" cy="4976193"/>
              </a:xfrm>
              <a:blipFill rotWithShape="0">
                <a:blip r:embed="rId2"/>
                <a:stretch>
                  <a:fillRect l="-1667" t="-3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779007" y="1464364"/>
                <a:ext cx="5235271" cy="52544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sz="2600" b="1" dirty="0" smtClean="0">
                    <a:solidFill>
                      <a:srgbClr val="7030A0"/>
                    </a:solidFill>
                  </a:rPr>
                  <a:t>凹凸性、拐点</a:t>
                </a:r>
                <a:endParaRPr kumimoji="1" lang="en-US" altLang="zh-CN" sz="2600" b="1" dirty="0" smtClean="0">
                  <a:solidFill>
                    <a:srgbClr val="7030A0"/>
                  </a:solidFill>
                </a:endParaRPr>
              </a:p>
              <a:p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（</a:t>
                </a:r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′′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=0,</m:t>
                    </m:r>
                    <m:r>
                      <a:rPr kumimoji="1" lang="zh-CN" alt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得到可疑点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zh-CN" altLang="en-US" sz="2400" b="0" i="1" smtClean="0">
                            <a:latin typeface="Cambria Math" charset="0"/>
                          </a:rPr>
                          <m:t>，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0 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,</m:t>
                    </m:r>
                    <m:r>
                      <a:rPr kumimoji="1" lang="zh-CN" altLang="en-US" sz="2400" i="1">
                        <a:latin typeface="Cambria Math" charset="0"/>
                      </a:rPr>
                      <m:t>  </m:t>
                    </m:r>
                    <m:r>
                      <a:rPr kumimoji="1" lang="en-US" altLang="zh-CN" sz="2400" i="1">
                        <a:latin typeface="Cambria Math" charset="0"/>
                      </a:rPr>
                      <m:t>…</m:t>
                    </m:r>
                  </m:oMath>
                </a14:m>
                <a:endParaRPr kumimoji="1" lang="en-US" altLang="zh-CN" sz="2400" dirty="0"/>
              </a:p>
              <a:p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在可疑点两侧判断正负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′′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&gt;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0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kumimoji="1" lang="zh-CN" alt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凹函数</m:t>
                    </m:r>
                  </m:oMath>
                </a14:m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′′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0,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凸</m:t>
                    </m:r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charset="0"/>
                      </a:rPr>
                      <m:t>函数</m:t>
                    </m:r>
                  </m:oMath>
                </a14:m>
                <a:endParaRPr kumimoji="1" lang="en-US" altLang="zh-CN" dirty="0" smtClean="0">
                  <a:solidFill>
                    <a:srgbClr val="FF0000"/>
                  </a:solidFill>
                </a:endParaRPr>
              </a:p>
              <a:p>
                <a:endParaRPr kumimoji="1"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kumimoji="1" lang="zh-CN" altLang="en-US" sz="2400" dirty="0" smtClean="0"/>
                  <a:t>（</a:t>
                </a:r>
                <a:r>
                  <a:rPr kumimoji="1" lang="en-US" altLang="zh-CN" sz="2400" dirty="0" smtClean="0"/>
                  <a:t>2</a:t>
                </a:r>
                <a:r>
                  <a:rPr kumimoji="1" lang="zh-CN" altLang="en-US" sz="2400" dirty="0" smtClean="0"/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−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charset="0"/>
                          </a:rPr>
                          <m:t>′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400">
                        <a:latin typeface="Cambria Math" charset="0"/>
                      </a:rPr>
                      <m:t>&gt;0,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+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charset="0"/>
                          </a:rPr>
                          <m:t>′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&lt;0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,</m:t>
                    </m:r>
                  </m:oMath>
                </a14:m>
                <a:endParaRPr kumimoji="1" lang="en-US" altLang="zh-CN" sz="2400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sz="2400" b="0" i="1" smtClean="0">
                        <a:latin typeface="Cambria Math" charset="0"/>
                      </a:rPr>
                      <m:t>则</m:t>
                    </m:r>
                    <m:r>
                      <a:rPr kumimoji="1" lang="zh-CN" altLang="en-US" sz="24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))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是</m:t>
                    </m:r>
                    <m:r>
                      <a:rPr kumimoji="1" lang="zh-CN" altLang="en-US" i="1" smtClean="0">
                        <a:latin typeface="Cambria Math" charset="0"/>
                      </a:rPr>
                      <m:t>拐点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79007" y="1464364"/>
                <a:ext cx="5235271" cy="5254488"/>
              </a:xfrm>
              <a:blipFill rotWithShape="0">
                <a:blip r:embed="rId3"/>
                <a:stretch>
                  <a:fillRect l="-931" t="-2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3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423</TotalTime>
  <Words>694</Words>
  <Application>Microsoft Macintosh PowerPoint</Application>
  <PresentationFormat>宽屏</PresentationFormat>
  <Paragraphs>171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Cambria Math</vt:lpstr>
      <vt:lpstr>DengXian</vt:lpstr>
      <vt:lpstr>Mangal</vt:lpstr>
      <vt:lpstr>Symbol</vt:lpstr>
      <vt:lpstr>Tw Cen MT</vt:lpstr>
      <vt:lpstr>Tw Cen MT Condensed</vt:lpstr>
      <vt:lpstr>Wingdings 3</vt:lpstr>
      <vt:lpstr>黑体</vt:lpstr>
      <vt:lpstr>华文仿宋</vt:lpstr>
      <vt:lpstr>楷体_GB2312</vt:lpstr>
      <vt:lpstr>宋体</vt:lpstr>
      <vt:lpstr>Arial</vt:lpstr>
      <vt:lpstr>Times New Roman</vt:lpstr>
      <vt:lpstr>Wingdings</vt:lpstr>
      <vt:lpstr>积分</vt:lpstr>
      <vt:lpstr>Equation.3</vt:lpstr>
      <vt:lpstr>Paint.Picture</vt:lpstr>
      <vt:lpstr>Equation.KSEE3</vt:lpstr>
      <vt:lpstr>Word.Document.8</vt:lpstr>
      <vt:lpstr>Equation.DSMT4</vt:lpstr>
      <vt:lpstr>高数要点</vt:lpstr>
      <vt:lpstr>PowerPoint 演示文稿</vt:lpstr>
      <vt:lpstr>导数的定义</vt:lpstr>
      <vt:lpstr>导数要点</vt:lpstr>
      <vt:lpstr>微分定义: 若函数</vt:lpstr>
      <vt:lpstr>微分</vt:lpstr>
      <vt:lpstr>PowerPoint 演示文稿</vt:lpstr>
      <vt:lpstr>麦克劳林公式</vt:lpstr>
      <vt:lpstr>导数的应用</vt:lpstr>
      <vt:lpstr>不定积分</vt:lpstr>
      <vt:lpstr>性质</vt:lpstr>
      <vt:lpstr>定积分（求面积）</vt:lpstr>
      <vt:lpstr>PowerPoint 演示文稿</vt:lpstr>
      <vt:lpstr>定积分（求面积）</vt:lpstr>
      <vt:lpstr>向量代数和空间几何</vt:lpstr>
      <vt:lpstr>平（曲）面方程（05day）</vt:lpstr>
      <vt:lpstr>多元函数及其微分06day-p15</vt:lpstr>
      <vt:lpstr>6.2 二元函数偏导数的几何意义:</vt:lpstr>
      <vt:lpstr>多重积分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高数要点</dc:title>
  <dc:creator>Microsoft Office 用户</dc:creator>
  <cp:lastModifiedBy>Microsoft Office 用户</cp:lastModifiedBy>
  <cp:revision>29</cp:revision>
  <dcterms:created xsi:type="dcterms:W3CDTF">2018-12-09T01:24:23Z</dcterms:created>
  <dcterms:modified xsi:type="dcterms:W3CDTF">2018-12-09T08:30:04Z</dcterms:modified>
</cp:coreProperties>
</file>