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574"/>
  </p:normalViewPr>
  <p:slideViewPr>
    <p:cSldViewPr snapToGrid="0" snapToObjects="1">
      <p:cViewPr>
        <p:scale>
          <a:sx n="83" d="100"/>
          <a:sy n="83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11/19/18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3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34D819-9F07-4261-B09B-9E467E5D9002}" type="datetimeFigureOut">
              <a:rPr lang="en-US" smtClean="0"/>
              <a:pPr/>
              <a:t>11/19/18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26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34D819-9F07-4261-B09B-9E467E5D9002}" type="datetimeFigureOut">
              <a:rPr lang="en-US" smtClean="0"/>
              <a:pPr/>
              <a:t>11/19/18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8702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34D819-9F07-4261-B09B-9E467E5D9002}" type="datetimeFigureOut">
              <a:rPr lang="en-US" smtClean="0"/>
              <a:pPr/>
              <a:t>11/19/18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99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7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893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6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34D819-9F07-4261-B09B-9E467E5D9002}" type="datetimeFigureOut">
              <a:rPr lang="en-US" smtClean="0"/>
              <a:t>11/19/18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6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8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34D819-9F07-4261-B09B-9E467E5D9002}" type="datetimeFigureOut">
              <a:rPr lang="en-US" smtClean="0"/>
              <a:pPr/>
              <a:t>11/19/18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5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37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17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5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937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48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9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317997" cy="997775"/>
          </a:xfrm>
        </p:spPr>
        <p:txBody>
          <a:bodyPr/>
          <a:lstStyle/>
          <a:p>
            <a:pPr algn="l"/>
            <a:r>
              <a:rPr kumimoji="1" lang="zh-CN" altLang="en-US" dirty="0" smtClean="0">
                <a:solidFill>
                  <a:srgbClr val="FF0000"/>
                </a:solidFill>
              </a:rPr>
              <a:t>求导法则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24467" y="1751309"/>
                <a:ext cx="9979330" cy="3797084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zh-CN" sz="3600" dirty="0" smtClean="0">
                    <a:solidFill>
                      <a:schemeClr val="tx1"/>
                    </a:solidFill>
                    <a:latin typeface="DengXian" charset="-122"/>
                    <a:ea typeface="DengXian" charset="-122"/>
                    <a:cs typeface="DengXian" charset="-122"/>
                  </a:rPr>
                  <a:t>设函数</a:t>
                </a:r>
                <a14:m>
                  <m:oMath xmlns:m="http://schemas.openxmlformats.org/officeDocument/2006/math">
                    <m:r>
                      <a:rPr lang="en-US" altLang="zh-CN" sz="3600" i="1">
                        <a:solidFill>
                          <a:schemeClr val="tx1"/>
                        </a:solidFill>
                        <a:latin typeface="Cambria Math" charset="0"/>
                        <a:ea typeface="DengXian" charset="-122"/>
                        <a:cs typeface="DengXian" charset="-122"/>
                      </a:rPr>
                      <m:t>𝑢</m:t>
                    </m:r>
                    <m:r>
                      <a:rPr lang="en-US" altLang="zh-CN" sz="3600">
                        <a:solidFill>
                          <a:schemeClr val="tx1"/>
                        </a:solidFill>
                        <a:latin typeface="Cambria Math" charset="0"/>
                        <a:ea typeface="DengXian" charset="-122"/>
                        <a:cs typeface="DengXian" charset="-122"/>
                      </a:rPr>
                      <m:t>=</m:t>
                    </m:r>
                    <m:r>
                      <a:rPr lang="en-US" altLang="zh-CN" sz="3600" i="1">
                        <a:solidFill>
                          <a:schemeClr val="tx1"/>
                        </a:solidFill>
                        <a:latin typeface="Cambria Math" charset="0"/>
                        <a:ea typeface="DengXian" charset="-122"/>
                        <a:cs typeface="DengXian" charset="-122"/>
                      </a:rPr>
                      <m:t>𝑢</m:t>
                    </m:r>
                    <m:r>
                      <a:rPr lang="en-US" altLang="zh-CN" sz="3600">
                        <a:solidFill>
                          <a:schemeClr val="tx1"/>
                        </a:solidFill>
                        <a:latin typeface="Cambria Math" charset="0"/>
                        <a:ea typeface="DengXian" charset="-122"/>
                        <a:cs typeface="DengXian" charset="-122"/>
                      </a:rPr>
                      <m:t>(</m:t>
                    </m:r>
                    <m:r>
                      <a:rPr lang="en-US" altLang="zh-CN" sz="3600" i="1">
                        <a:solidFill>
                          <a:schemeClr val="tx1"/>
                        </a:solidFill>
                        <a:latin typeface="Cambria Math" charset="0"/>
                        <a:ea typeface="DengXian" charset="-122"/>
                        <a:cs typeface="DengXian" charset="-122"/>
                      </a:rPr>
                      <m:t>𝑥</m:t>
                    </m:r>
                    <m:r>
                      <a:rPr lang="en-US" altLang="zh-CN" sz="3600">
                        <a:solidFill>
                          <a:schemeClr val="tx1"/>
                        </a:solidFill>
                        <a:latin typeface="Cambria Math" charset="0"/>
                        <a:ea typeface="DengXian" charset="-122"/>
                        <a:cs typeface="DengXian" charset="-122"/>
                      </a:rPr>
                      <m:t>)</m:t>
                    </m:r>
                    <m:r>
                      <a:rPr lang="zh-CN" altLang="zh-CN" sz="3600">
                        <a:solidFill>
                          <a:schemeClr val="tx1"/>
                        </a:solidFill>
                        <a:latin typeface="Cambria Math" charset="0"/>
                        <a:ea typeface="DengXian" charset="-122"/>
                        <a:cs typeface="DengXian" charset="-122"/>
                      </a:rPr>
                      <m:t>，</m:t>
                    </m:r>
                    <m:r>
                      <a:rPr lang="en-US" altLang="zh-CN" sz="3600" i="1">
                        <a:solidFill>
                          <a:schemeClr val="tx1"/>
                        </a:solidFill>
                        <a:latin typeface="Cambria Math" charset="0"/>
                        <a:ea typeface="DengXian" charset="-122"/>
                        <a:cs typeface="DengXian" charset="-122"/>
                      </a:rPr>
                      <m:t>𝑣</m:t>
                    </m:r>
                    <m:r>
                      <a:rPr lang="en-US" altLang="zh-CN" sz="3600">
                        <a:solidFill>
                          <a:schemeClr val="tx1"/>
                        </a:solidFill>
                        <a:latin typeface="Cambria Math" charset="0"/>
                        <a:ea typeface="DengXian" charset="-122"/>
                        <a:cs typeface="DengXian" charset="-122"/>
                      </a:rPr>
                      <m:t>=</m:t>
                    </m:r>
                    <m:r>
                      <a:rPr lang="en-US" altLang="zh-CN" sz="3600" i="1">
                        <a:solidFill>
                          <a:schemeClr val="tx1"/>
                        </a:solidFill>
                        <a:latin typeface="Cambria Math" charset="0"/>
                        <a:ea typeface="DengXian" charset="-122"/>
                        <a:cs typeface="DengXian" charset="-122"/>
                      </a:rPr>
                      <m:t>𝑣</m:t>
                    </m:r>
                    <m:r>
                      <a:rPr lang="en-US" altLang="zh-CN" sz="3600">
                        <a:solidFill>
                          <a:schemeClr val="tx1"/>
                        </a:solidFill>
                        <a:latin typeface="Cambria Math" charset="0"/>
                        <a:ea typeface="DengXian" charset="-122"/>
                        <a:cs typeface="DengXian" charset="-122"/>
                      </a:rPr>
                      <m:t>(</m:t>
                    </m:r>
                    <m:r>
                      <a:rPr lang="en-US" altLang="zh-CN" sz="3600" i="1">
                        <a:solidFill>
                          <a:schemeClr val="tx1"/>
                        </a:solidFill>
                        <a:latin typeface="Cambria Math" charset="0"/>
                        <a:ea typeface="DengXian" charset="-122"/>
                        <a:cs typeface="DengXian" charset="-122"/>
                      </a:rPr>
                      <m:t>𝑥</m:t>
                    </m:r>
                    <m:r>
                      <a:rPr lang="en-US" altLang="zh-CN" sz="3600">
                        <a:solidFill>
                          <a:schemeClr val="tx1"/>
                        </a:solidFill>
                        <a:latin typeface="Cambria Math" charset="0"/>
                        <a:ea typeface="DengXian" charset="-122"/>
                        <a:cs typeface="DengXian" charset="-122"/>
                      </a:rPr>
                      <m:t>)</m:t>
                    </m:r>
                  </m:oMath>
                </a14:m>
                <a:r>
                  <a:rPr lang="zh-CN" altLang="zh-CN" sz="3600" dirty="0">
                    <a:solidFill>
                      <a:schemeClr val="tx1"/>
                    </a:solidFill>
                    <a:latin typeface="DengXian" charset="-122"/>
                    <a:ea typeface="DengXian" charset="-122"/>
                    <a:cs typeface="DengXian" charset="-122"/>
                  </a:rPr>
                  <a:t>在点</a:t>
                </a:r>
                <a14:m>
                  <m:oMath xmlns:m="http://schemas.openxmlformats.org/officeDocument/2006/math">
                    <m:r>
                      <a:rPr lang="en-US" altLang="zh-CN" sz="3600" i="1">
                        <a:solidFill>
                          <a:schemeClr val="tx1"/>
                        </a:solidFill>
                        <a:latin typeface="Cambria Math" charset="0"/>
                        <a:ea typeface="DengXian" charset="-122"/>
                        <a:cs typeface="DengXian" charset="-122"/>
                      </a:rPr>
                      <m:t>𝑥</m:t>
                    </m:r>
                  </m:oMath>
                </a14:m>
                <a:r>
                  <a:rPr lang="zh-CN" altLang="zh-CN" sz="3600" dirty="0">
                    <a:solidFill>
                      <a:schemeClr val="tx1"/>
                    </a:solidFill>
                    <a:latin typeface="DengXian" charset="-122"/>
                    <a:ea typeface="DengXian" charset="-122"/>
                    <a:cs typeface="DengXian" charset="-122"/>
                  </a:rPr>
                  <a:t>可导，则： </a:t>
                </a:r>
              </a:p>
              <a:p>
                <a:pPr algn="l"/>
                <a:r>
                  <a:rPr lang="en-US" altLang="zh-CN" sz="3600" dirty="0">
                    <a:solidFill>
                      <a:schemeClr val="tx1"/>
                    </a:solidFill>
                    <a:latin typeface="DengXian" charset="-122"/>
                    <a:ea typeface="DengXian" charset="-122"/>
                    <a:cs typeface="DengXian" charset="-122"/>
                  </a:rPr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600" i="1">
                            <a:solidFill>
                              <a:schemeClr val="tx1"/>
                            </a:solidFill>
                            <a:latin typeface="Cambria Math" charset="0"/>
                            <a:ea typeface="DengXian" charset="-122"/>
                            <a:cs typeface="DengXian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3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</m:ctrlPr>
                          </m:dPr>
                          <m:e>
                            <m:r>
                              <a:rPr lang="en-US" altLang="zh-CN" sz="3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  <m:t>𝑢</m:t>
                            </m:r>
                            <m:r>
                              <a:rPr lang="en-US" altLang="zh-CN" sz="360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  <m:t>±</m:t>
                            </m:r>
                            <m:r>
                              <a:rPr lang="en-US" altLang="zh-CN" sz="3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charset="0"/>
                            <a:ea typeface="DengXian" charset="-122"/>
                            <a:cs typeface="DengXian" charset="-122"/>
                          </a:rPr>
                          <m:t>′</m:t>
                        </m:r>
                      </m:sup>
                    </m:sSup>
                    <m:r>
                      <a:rPr lang="en-US" altLang="zh-CN" sz="3600">
                        <a:solidFill>
                          <a:schemeClr val="tx1"/>
                        </a:solidFill>
                        <a:latin typeface="Cambria Math" charset="0"/>
                        <a:ea typeface="DengXian" charset="-122"/>
                        <a:cs typeface="DengXian" charset="-122"/>
                      </a:rPr>
                      <m:t>=</m:t>
                    </m:r>
                    <m:sSup>
                      <m:sSupPr>
                        <m:ctrlPr>
                          <a:rPr lang="zh-CN" altLang="zh-CN" sz="3600" i="1">
                            <a:solidFill>
                              <a:schemeClr val="tx1"/>
                            </a:solidFill>
                            <a:latin typeface="Cambria Math" charset="0"/>
                            <a:ea typeface="DengXian" charset="-122"/>
                            <a:cs typeface="DengXian" charset="-122"/>
                          </a:rPr>
                        </m:ctrlPr>
                      </m:sSupPr>
                      <m:e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charset="0"/>
                            <a:ea typeface="DengXian" charset="-122"/>
                            <a:cs typeface="DengXian" charset="-122"/>
                          </a:rPr>
                          <m:t>𝑢</m:t>
                        </m:r>
                      </m:e>
                      <m:sup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charset="0"/>
                            <a:ea typeface="DengXian" charset="-122"/>
                            <a:cs typeface="DengXian" charset="-122"/>
                          </a:rPr>
                          <m:t>′</m:t>
                        </m:r>
                      </m:sup>
                    </m:sSup>
                    <m:r>
                      <a:rPr lang="en-US" altLang="zh-CN" sz="3600">
                        <a:solidFill>
                          <a:schemeClr val="tx1"/>
                        </a:solidFill>
                        <a:latin typeface="Cambria Math" charset="0"/>
                        <a:ea typeface="DengXian" charset="-122"/>
                        <a:cs typeface="DengXian" charset="-122"/>
                      </a:rPr>
                      <m:t>±</m:t>
                    </m:r>
                    <m:sSup>
                      <m:sSupPr>
                        <m:ctrlPr>
                          <a:rPr lang="zh-CN" altLang="zh-CN" sz="3600" i="1">
                            <a:solidFill>
                              <a:schemeClr val="tx1"/>
                            </a:solidFill>
                            <a:latin typeface="Cambria Math" charset="0"/>
                            <a:ea typeface="DengXian" charset="-122"/>
                            <a:cs typeface="DengXian" charset="-122"/>
                          </a:rPr>
                        </m:ctrlPr>
                      </m:sSupPr>
                      <m:e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charset="0"/>
                            <a:ea typeface="DengXian" charset="-122"/>
                            <a:cs typeface="DengXian" charset="-122"/>
                          </a:rPr>
                          <m:t>𝑣</m:t>
                        </m:r>
                      </m:e>
                      <m:sup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charset="0"/>
                            <a:ea typeface="DengXian" charset="-122"/>
                            <a:cs typeface="DengXian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3600" dirty="0">
                    <a:solidFill>
                      <a:schemeClr val="tx1"/>
                    </a:solidFill>
                    <a:latin typeface="DengXian" charset="-122"/>
                    <a:ea typeface="DengXian" charset="-122"/>
                    <a:cs typeface="DengXian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600">
                        <a:solidFill>
                          <a:schemeClr val="tx1"/>
                        </a:solidFill>
                        <a:latin typeface="Cambria Math" charset="0"/>
                        <a:ea typeface="DengXian" charset="-122"/>
                        <a:cs typeface="DengXian" charset="-122"/>
                      </a:rPr>
                      <m:t>    </m:t>
                    </m:r>
                  </m:oMath>
                </a14:m>
                <a:r>
                  <a:rPr lang="en-US" altLang="zh-CN" sz="3600" dirty="0">
                    <a:solidFill>
                      <a:schemeClr val="tx1"/>
                    </a:solidFill>
                    <a:latin typeface="DengXian" charset="-122"/>
                    <a:ea typeface="DengXian" charset="-122"/>
                    <a:cs typeface="DengXian" charset="-122"/>
                  </a:rPr>
                  <a:t>   </a:t>
                </a:r>
                <a:endParaRPr lang="zh-CN" altLang="zh-CN" sz="3600" dirty="0">
                  <a:solidFill>
                    <a:schemeClr val="tx1"/>
                  </a:solidFill>
                  <a:latin typeface="DengXian" charset="-122"/>
                  <a:ea typeface="DengXian" charset="-122"/>
                  <a:cs typeface="DengXian" charset="-122"/>
                </a:endParaRPr>
              </a:p>
              <a:p>
                <a:pPr algn="l"/>
                <a:r>
                  <a:rPr lang="en-US" altLang="zh-CN" sz="3600" dirty="0">
                    <a:solidFill>
                      <a:schemeClr val="tx1"/>
                    </a:solidFill>
                    <a:latin typeface="DengXian" charset="-122"/>
                    <a:ea typeface="DengXian" charset="-122"/>
                    <a:cs typeface="DengXian" charset="-122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sz="3600">
                        <a:solidFill>
                          <a:schemeClr val="tx1"/>
                        </a:solidFill>
                        <a:latin typeface="Cambria Math" charset="0"/>
                        <a:ea typeface="DengXian" charset="-122"/>
                        <a:cs typeface="DengXian" charset="-122"/>
                      </a:rPr>
                      <m:t>(</m:t>
                    </m:r>
                    <m:r>
                      <a:rPr lang="en-US" altLang="zh-CN" sz="3600" i="1">
                        <a:solidFill>
                          <a:schemeClr val="tx1"/>
                        </a:solidFill>
                        <a:latin typeface="Cambria Math" charset="0"/>
                        <a:ea typeface="DengXian" charset="-122"/>
                        <a:cs typeface="DengXian" charset="-122"/>
                      </a:rPr>
                      <m:t>𝑢𝑣</m:t>
                    </m:r>
                    <m:r>
                      <a:rPr lang="en-US" altLang="zh-CN" sz="3600">
                        <a:solidFill>
                          <a:schemeClr val="tx1"/>
                        </a:solidFill>
                        <a:latin typeface="Cambria Math" charset="0"/>
                        <a:ea typeface="DengXian" charset="-122"/>
                        <a:cs typeface="DengXian" charset="-122"/>
                      </a:rPr>
                      <m:t>)</m:t>
                    </m:r>
                    <m:r>
                      <a:rPr lang="en-US" altLang="zh-CN" sz="3600" i="1">
                        <a:solidFill>
                          <a:schemeClr val="tx1"/>
                        </a:solidFill>
                        <a:latin typeface="Cambria Math" charset="0"/>
                        <a:ea typeface="DengXian" charset="-122"/>
                        <a:cs typeface="DengXian" charset="-122"/>
                      </a:rPr>
                      <m:t>′</m:t>
                    </m:r>
                    <m:r>
                      <a:rPr lang="en-US" altLang="zh-CN" sz="3600">
                        <a:solidFill>
                          <a:schemeClr val="tx1"/>
                        </a:solidFill>
                        <a:latin typeface="Cambria Math" charset="0"/>
                        <a:ea typeface="DengXian" charset="-122"/>
                        <a:cs typeface="DengXian" charset="-122"/>
                      </a:rPr>
                      <m:t>=</m:t>
                    </m:r>
                    <m:r>
                      <a:rPr lang="en-US" altLang="zh-CN" sz="3600" i="1">
                        <a:solidFill>
                          <a:schemeClr val="tx1"/>
                        </a:solidFill>
                        <a:latin typeface="Cambria Math" charset="0"/>
                        <a:ea typeface="DengXian" charset="-122"/>
                        <a:cs typeface="DengXian" charset="-122"/>
                      </a:rPr>
                      <m:t>𝑢𝑣</m:t>
                    </m:r>
                    <m:r>
                      <a:rPr lang="en-US" altLang="zh-CN" sz="3600" i="1">
                        <a:solidFill>
                          <a:schemeClr val="tx1"/>
                        </a:solidFill>
                        <a:latin typeface="Cambria Math" charset="0"/>
                        <a:ea typeface="DengXian" charset="-122"/>
                        <a:cs typeface="DengXian" charset="-122"/>
                      </a:rPr>
                      <m:t>′</m:t>
                    </m:r>
                    <m:r>
                      <a:rPr lang="en-US" altLang="zh-CN" sz="3600">
                        <a:solidFill>
                          <a:schemeClr val="tx1"/>
                        </a:solidFill>
                        <a:latin typeface="Cambria Math" charset="0"/>
                        <a:ea typeface="DengXian" charset="-122"/>
                        <a:cs typeface="DengXian" charset="-122"/>
                      </a:rPr>
                      <m:t>+</m:t>
                    </m:r>
                    <m:r>
                      <a:rPr lang="en-US" altLang="zh-CN" sz="3600" i="1">
                        <a:solidFill>
                          <a:schemeClr val="tx1"/>
                        </a:solidFill>
                        <a:latin typeface="Cambria Math" charset="0"/>
                        <a:ea typeface="DengXian" charset="-122"/>
                        <a:cs typeface="DengXian" charset="-122"/>
                      </a:rPr>
                      <m:t>𝑣𝑢</m:t>
                    </m:r>
                    <m:r>
                      <a:rPr lang="en-US" altLang="zh-CN" sz="3600" i="1">
                        <a:solidFill>
                          <a:schemeClr val="tx1"/>
                        </a:solidFill>
                        <a:latin typeface="Cambria Math" charset="0"/>
                        <a:ea typeface="DengXian" charset="-122"/>
                        <a:cs typeface="DengXian" charset="-122"/>
                      </a:rPr>
                      <m:t>′</m:t>
                    </m:r>
                  </m:oMath>
                </a14:m>
                <a:endParaRPr lang="zh-CN" altLang="zh-CN" sz="3600" dirty="0">
                  <a:solidFill>
                    <a:schemeClr val="tx1"/>
                  </a:solidFill>
                  <a:latin typeface="DengXian" charset="-122"/>
                  <a:ea typeface="DengXian" charset="-122"/>
                  <a:cs typeface="DengXian" charset="-122"/>
                </a:endParaRPr>
              </a:p>
              <a:p>
                <a:pPr algn="l"/>
                <a:r>
                  <a:rPr lang="en-US" altLang="zh-CN" sz="3600" dirty="0">
                    <a:solidFill>
                      <a:schemeClr val="tx1"/>
                    </a:solidFill>
                    <a:latin typeface="DengXian" charset="-122"/>
                    <a:ea typeface="DengXian" charset="-122"/>
                    <a:cs typeface="DengXian" charset="-122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zh-CN" sz="3600">
                        <a:solidFill>
                          <a:schemeClr val="tx1"/>
                        </a:solidFill>
                        <a:latin typeface="Cambria Math" charset="0"/>
                        <a:ea typeface="DengXian" charset="-122"/>
                        <a:cs typeface="DengXian" charset="-122"/>
                      </a:rPr>
                      <m:t>(</m:t>
                    </m:r>
                    <m:f>
                      <m:fPr>
                        <m:ctrlPr>
                          <a:rPr lang="zh-CN" altLang="zh-CN" sz="3600" i="1">
                            <a:solidFill>
                              <a:schemeClr val="tx1"/>
                            </a:solidFill>
                            <a:latin typeface="Cambria Math" charset="0"/>
                            <a:ea typeface="DengXian" charset="-122"/>
                            <a:cs typeface="DengXian" charset="-122"/>
                          </a:rPr>
                        </m:ctrlPr>
                      </m:fPr>
                      <m:num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charset="0"/>
                            <a:ea typeface="DengXian" charset="-122"/>
                            <a:cs typeface="DengXian" charset="-122"/>
                          </a:rPr>
                          <m:t>𝑢</m:t>
                        </m:r>
                      </m:num>
                      <m:den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charset="0"/>
                            <a:ea typeface="DengXian" charset="-122"/>
                            <a:cs typeface="DengXian" charset="-122"/>
                          </a:rPr>
                          <m:t>𝑣</m:t>
                        </m:r>
                      </m:den>
                    </m:f>
                    <m:r>
                      <a:rPr lang="en-US" altLang="zh-CN" sz="3600">
                        <a:solidFill>
                          <a:schemeClr val="tx1"/>
                        </a:solidFill>
                        <a:latin typeface="Cambria Math" charset="0"/>
                        <a:ea typeface="DengXian" charset="-122"/>
                        <a:cs typeface="DengXian" charset="-122"/>
                      </a:rPr>
                      <m:t>)</m:t>
                    </m:r>
                    <m:r>
                      <a:rPr lang="en-US" altLang="zh-CN" sz="3600" i="1">
                        <a:solidFill>
                          <a:schemeClr val="tx1"/>
                        </a:solidFill>
                        <a:latin typeface="Cambria Math" charset="0"/>
                        <a:ea typeface="DengXian" charset="-122"/>
                        <a:cs typeface="DengXian" charset="-122"/>
                      </a:rPr>
                      <m:t>′</m:t>
                    </m:r>
                    <m:r>
                      <a:rPr lang="en-US" altLang="zh-CN" sz="3600">
                        <a:solidFill>
                          <a:schemeClr val="tx1"/>
                        </a:solidFill>
                        <a:latin typeface="Cambria Math" charset="0"/>
                        <a:ea typeface="DengXian" charset="-122"/>
                        <a:cs typeface="DengXian" charset="-122"/>
                      </a:rPr>
                      <m:t>=</m:t>
                    </m:r>
                    <m:f>
                      <m:fPr>
                        <m:ctrlPr>
                          <a:rPr lang="zh-CN" altLang="zh-CN" sz="3600" i="1">
                            <a:solidFill>
                              <a:schemeClr val="tx1"/>
                            </a:solidFill>
                            <a:latin typeface="Cambria Math" charset="0"/>
                            <a:ea typeface="DengXian" charset="-122"/>
                            <a:cs typeface="DengXian" charset="-122"/>
                          </a:rPr>
                        </m:ctrlPr>
                      </m:fPr>
                      <m:num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charset="0"/>
                            <a:ea typeface="DengXian" charset="-122"/>
                            <a:cs typeface="DengXian" charset="-122"/>
                          </a:rPr>
                          <m:t>𝑣𝑢</m:t>
                        </m:r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charset="0"/>
                            <a:ea typeface="DengXian" charset="-122"/>
                            <a:cs typeface="DengXian" charset="-122"/>
                          </a:rPr>
                          <m:t>′−</m:t>
                        </m:r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charset="0"/>
                            <a:ea typeface="DengXian" charset="-122"/>
                            <a:cs typeface="DengXian" charset="-122"/>
                          </a:rPr>
                          <m:t>𝑢𝑣</m:t>
                        </m:r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charset="0"/>
                            <a:ea typeface="DengXian" charset="-122"/>
                            <a:cs typeface="DengXian" charset="-122"/>
                          </a:rPr>
                          <m:t>′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</m:ctrlPr>
                          </m:sSupPr>
                          <m:e>
                            <m:r>
                              <a:rPr lang="en-US" altLang="zh-CN" sz="3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360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3600">
                        <a:solidFill>
                          <a:schemeClr val="tx1"/>
                        </a:solidFill>
                        <a:latin typeface="Cambria Math" charset="0"/>
                        <a:ea typeface="DengXian" charset="-122"/>
                        <a:cs typeface="DengXian" charset="-122"/>
                      </a:rPr>
                      <m:t>(</m:t>
                    </m:r>
                    <m:r>
                      <a:rPr lang="en-US" altLang="zh-CN" sz="3600" i="1">
                        <a:solidFill>
                          <a:schemeClr val="tx1"/>
                        </a:solidFill>
                        <a:latin typeface="Cambria Math" charset="0"/>
                        <a:ea typeface="DengXian" charset="-122"/>
                        <a:cs typeface="DengXian" charset="-122"/>
                      </a:rPr>
                      <m:t>𝑣</m:t>
                    </m:r>
                    <m:r>
                      <a:rPr lang="en-US" altLang="zh-CN" sz="3600">
                        <a:solidFill>
                          <a:schemeClr val="tx1"/>
                        </a:solidFill>
                        <a:latin typeface="Cambria Math" charset="0"/>
                        <a:ea typeface="DengXian" charset="-122"/>
                        <a:cs typeface="DengXian" charset="-122"/>
                      </a:rPr>
                      <m:t>≠0)</m:t>
                    </m:r>
                  </m:oMath>
                </a14:m>
                <a:endParaRPr lang="zh-CN" altLang="zh-CN" sz="3200" dirty="0">
                  <a:solidFill>
                    <a:schemeClr val="tx1"/>
                  </a:solidFill>
                  <a:latin typeface="DengXian" charset="-122"/>
                  <a:ea typeface="DengXian" charset="-122"/>
                  <a:cs typeface="DengXian" charset="-122"/>
                </a:endParaRPr>
              </a:p>
              <a:p>
                <a:pPr algn="l"/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24467" y="1751309"/>
                <a:ext cx="9979330" cy="3797084"/>
              </a:xfrm>
              <a:blipFill rotWithShape="0">
                <a:blip r:embed="rId2"/>
                <a:stretch>
                  <a:fillRect l="-1833" t="-3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7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solidFill>
                  <a:srgbClr val="FF0000"/>
                </a:solidFill>
              </a:rPr>
              <a:t>基本导数表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3200" dirty="0" smtClean="0"/>
                  <a:t>(1)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charset="0"/>
                      </a:rPr>
                      <m:t>𝑦</m:t>
                    </m:r>
                    <m:r>
                      <a:rPr lang="en-US" altLang="zh-CN" sz="3200">
                        <a:latin typeface="Cambria Math" charset="0"/>
                      </a:rPr>
                      <m:t>=</m:t>
                    </m:r>
                    <m:r>
                      <a:rPr lang="en-US" altLang="zh-CN" sz="3200" i="1">
                        <a:latin typeface="Cambria Math" charset="0"/>
                      </a:rPr>
                      <m:t>𝑐</m:t>
                    </m:r>
                  </m:oMath>
                </a14:m>
                <a:r>
                  <a:rPr lang="zh-CN" altLang="zh-CN" sz="3200" dirty="0"/>
                  <a:t>（常数）</a:t>
                </a:r>
                <a:r>
                  <a:rPr lang="en-US" altLang="zh-CN" sz="3200" dirty="0"/>
                  <a:t> </a:t>
                </a:r>
                <a:r>
                  <a:rPr lang="en-US" altLang="zh-CN" sz="3200" dirty="0" smtClean="0"/>
                  <a:t>    </a:t>
                </a:r>
                <a:r>
                  <a:rPr lang="zh-CN" altLang="zh-CN" sz="3200" dirty="0"/>
                  <a:t>则：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2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altLang="zh-CN" sz="3200" i="1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altLang="zh-CN" sz="320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altLang="zh-CN" sz="3200" dirty="0"/>
                  <a:t> </a:t>
                </a:r>
                <a:endParaRPr lang="en-US" altLang="zh-CN" sz="3200" dirty="0" smtClean="0"/>
              </a:p>
              <a:p>
                <a:r>
                  <a:rPr lang="en-US" altLang="zh-CN" sz="3200" dirty="0" smtClean="0"/>
                  <a:t>(</a:t>
                </a:r>
                <a:r>
                  <a:rPr lang="en-US" altLang="zh-CN" sz="3200" dirty="0"/>
                  <a:t>2)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charset="0"/>
                      </a:rPr>
                      <m:t>𝑦</m:t>
                    </m:r>
                    <m:r>
                      <a:rPr lang="en-US" altLang="zh-CN" sz="320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zh-CN" altLang="zh-CN" sz="32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altLang="zh-CN" sz="3200" i="1">
                            <a:latin typeface="Cambria Math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altLang="zh-CN" sz="3200" dirty="0"/>
                  <a:t>(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charset="0"/>
                      </a:rPr>
                      <m:t>𝛼</m:t>
                    </m:r>
                  </m:oMath>
                </a14:m>
                <a:r>
                  <a:rPr lang="zh-CN" altLang="zh-CN" sz="3200" dirty="0"/>
                  <a:t>为实数</a:t>
                </a:r>
                <a:r>
                  <a:rPr lang="en-US" altLang="zh-CN" sz="3200" dirty="0"/>
                  <a:t>)   </a:t>
                </a:r>
                <a:r>
                  <a:rPr lang="zh-CN" altLang="zh-CN" sz="3200" dirty="0"/>
                  <a:t>则：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charset="0"/>
                      </a:rPr>
                      <m:t>𝑦</m:t>
                    </m:r>
                    <m:r>
                      <a:rPr lang="en-US" altLang="zh-CN" sz="3200" i="1">
                        <a:latin typeface="Cambria Math" charset="0"/>
                      </a:rPr>
                      <m:t>′</m:t>
                    </m:r>
                    <m:r>
                      <a:rPr lang="en-US" altLang="zh-CN" sz="3200">
                        <a:latin typeface="Cambria Math" charset="0"/>
                      </a:rPr>
                      <m:t>=</m:t>
                    </m:r>
                    <m:r>
                      <a:rPr lang="en-US" altLang="zh-CN" sz="3200" i="1">
                        <a:latin typeface="Cambria Math" charset="0"/>
                      </a:rPr>
                      <m:t>𝛼</m:t>
                    </m:r>
                    <m:sSup>
                      <m:sSupPr>
                        <m:ctrlPr>
                          <a:rPr lang="zh-CN" altLang="zh-CN" sz="32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altLang="zh-CN" sz="3200" i="1">
                            <a:latin typeface="Cambria Math" charset="0"/>
                          </a:rPr>
                          <m:t>𝛼</m:t>
                        </m:r>
                        <m:r>
                          <a:rPr lang="en-US" altLang="zh-CN" sz="3200" i="1">
                            <a:latin typeface="Cambria Math" charset="0"/>
                          </a:rPr>
                          <m:t>−</m:t>
                        </m:r>
                        <m:r>
                          <a:rPr lang="en-US" altLang="zh-CN" sz="3200"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3200" dirty="0"/>
                  <a:t> </a:t>
                </a:r>
                <a:endParaRPr lang="en-US" altLang="zh-CN" sz="3200" dirty="0" smtClean="0"/>
              </a:p>
              <a:p>
                <a:r>
                  <a:rPr lang="en-US" altLang="zh-CN" sz="3200" dirty="0" smtClean="0"/>
                  <a:t>(</a:t>
                </a:r>
                <a:r>
                  <a:rPr lang="en-US" altLang="zh-CN" sz="3200" dirty="0"/>
                  <a:t>3)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charset="0"/>
                      </a:rPr>
                      <m:t>𝑦</m:t>
                    </m:r>
                    <m:r>
                      <a:rPr lang="en-US" altLang="zh-CN" sz="320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zh-CN" altLang="zh-CN" sz="32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3200" i="1">
                            <a:latin typeface="Cambria Math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3200" dirty="0"/>
                  <a:t>  </a:t>
                </a:r>
                <a:r>
                  <a:rPr lang="zh-CN" altLang="zh-CN" sz="3200" dirty="0"/>
                  <a:t>则： 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charset="0"/>
                      </a:rPr>
                      <m:t>𝑦</m:t>
                    </m:r>
                    <m:r>
                      <a:rPr lang="en-US" altLang="zh-CN" sz="3200" i="1">
                        <a:latin typeface="Cambria Math" charset="0"/>
                      </a:rPr>
                      <m:t>′</m:t>
                    </m:r>
                    <m:r>
                      <a:rPr lang="en-US" altLang="zh-CN" sz="320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zh-CN" altLang="zh-CN" sz="32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3200" i="1">
                            <a:latin typeface="Cambria Math" charset="0"/>
                          </a:rPr>
                          <m:t>𝑥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3200">
                        <a:latin typeface="Cambria Math" charset="0"/>
                      </a:rPr>
                      <m:t>ln</m:t>
                    </m:r>
                    <m:r>
                      <a:rPr lang="en-US" altLang="zh-CN" sz="3200" i="1">
                        <a:latin typeface="Cambria Math" charset="0"/>
                      </a:rPr>
                      <m:t>𝑎</m:t>
                    </m:r>
                  </m:oMath>
                </a14:m>
                <a:r>
                  <a:rPr lang="en-US" altLang="zh-CN" sz="3200" dirty="0"/>
                  <a:t>   </a:t>
                </a:r>
                <a:r>
                  <a:rPr lang="zh-CN" altLang="zh-CN" sz="3200" dirty="0" smtClean="0"/>
                  <a:t>特例</a:t>
                </a:r>
                <a:r>
                  <a:rPr lang="en-US" altLang="zh-CN" sz="32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320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zh-CN" altLang="zh-CN" sz="3200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charset="0"/>
                          </a:rPr>
                          <m:t>e</m:t>
                        </m:r>
                      </m:e>
                      <m:sup>
                        <m:r>
                          <a:rPr lang="en-US" altLang="zh-CN" sz="3200" i="1">
                            <a:latin typeface="Cambria Math" charset="0"/>
                          </a:rPr>
                          <m:t>𝑥</m:t>
                        </m:r>
                      </m:sup>
                    </m:sSup>
                    <m:r>
                      <a:rPr lang="en-US" altLang="zh-CN" sz="3200">
                        <a:latin typeface="Cambria Math" charset="0"/>
                      </a:rPr>
                      <m:t>)</m:t>
                    </m:r>
                    <m:r>
                      <a:rPr lang="en-US" altLang="zh-CN" sz="3200" i="1">
                        <a:latin typeface="Cambria Math" charset="0"/>
                      </a:rPr>
                      <m:t>′</m:t>
                    </m:r>
                    <m:r>
                      <a:rPr lang="en-US" altLang="zh-CN" sz="320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zh-CN" altLang="zh-CN" sz="3200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charset="0"/>
                          </a:rPr>
                          <m:t>e</m:t>
                        </m:r>
                      </m:e>
                      <m:sup>
                        <m:r>
                          <a:rPr lang="en-US" altLang="zh-CN" sz="3200" i="1">
                            <a:latin typeface="Cambria Math" charset="0"/>
                          </a:rPr>
                          <m:t>𝑥</m:t>
                        </m:r>
                      </m:sup>
                    </m:sSup>
                  </m:oMath>
                </a14:m>
                <a:endParaRPr lang="zh-CN" altLang="zh-CN" sz="3200" dirty="0"/>
              </a:p>
              <a:p>
                <a:r>
                  <a:rPr lang="en-US" altLang="zh-CN" sz="3200" dirty="0"/>
                  <a:t>(4) </a:t>
                </a:r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latin typeface="Cambria Math" charset="0"/>
                      </a:rPr>
                      <m:t>𝑦</m:t>
                    </m:r>
                    <m:r>
                      <a:rPr lang="en-US" altLang="zh-CN" sz="3200" b="0" i="1" dirty="0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altLang="zh-CN" sz="3200" b="0" i="1" dirty="0" smtClean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mr-IN" altLang="zh-CN" sz="32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3200" i="0" dirty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3200" b="0" i="1" dirty="0" smtClean="0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altLang="zh-CN" sz="3200" b="0" i="1" dirty="0" smtClean="0">
                            <a:latin typeface="Cambria Math" charset="0"/>
                          </a:rPr>
                          <m:t>𝑥</m:t>
                        </m:r>
                        <m:r>
                          <a:rPr lang="zh-CN" altLang="en-US" sz="3200" b="0" i="1" dirty="0" smtClean="0">
                            <a:latin typeface="Cambria Math" charset="0"/>
                          </a:rPr>
                          <m:t>    则：</m:t>
                        </m:r>
                      </m:e>
                    </m:func>
                    <m:r>
                      <a:rPr lang="en-US" altLang="zh-CN" sz="3200" i="1">
                        <a:latin typeface="Cambria Math" charset="0"/>
                      </a:rPr>
                      <m:t>𝑦</m:t>
                    </m:r>
                    <m:r>
                      <a:rPr lang="en-US" altLang="zh-CN" sz="3200" i="1">
                        <a:latin typeface="Cambria Math" charset="0"/>
                      </a:rPr>
                      <m:t>′</m:t>
                    </m:r>
                    <m:r>
                      <a:rPr lang="en-US" altLang="zh-CN" sz="320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zh-CN" altLang="zh-CN" sz="32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320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i="1">
                            <a:latin typeface="Cambria Math" charset="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charset="0"/>
                          </a:rPr>
                          <m:t>ln</m:t>
                        </m:r>
                        <m:r>
                          <a:rPr lang="en-US" altLang="zh-CN" sz="3200" i="1">
                            <a:latin typeface="Cambria Math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3200" dirty="0"/>
                  <a:t>  </a:t>
                </a:r>
                <a:r>
                  <a:rPr lang="zh-CN" altLang="zh-CN" sz="3200" dirty="0" smtClean="0"/>
                  <a:t>特例</a:t>
                </a:r>
                <a:r>
                  <a:rPr lang="en-US" altLang="zh-CN" sz="3200" dirty="0"/>
                  <a:t>: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charset="0"/>
                      </a:rPr>
                      <m:t>𝑦</m:t>
                    </m:r>
                    <m:r>
                      <a:rPr lang="en-US" altLang="zh-CN" sz="320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3200">
                        <a:latin typeface="Cambria Math" charset="0"/>
                      </a:rPr>
                      <m:t>ln</m:t>
                    </m:r>
                    <m:r>
                      <a:rPr lang="en-US" altLang="zh-CN" sz="3200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altLang="zh-CN" sz="3200" dirty="0"/>
                  <a:t>   </a:t>
                </a:r>
                <a14:m>
                  <m:oMath xmlns:m="http://schemas.openxmlformats.org/officeDocument/2006/math">
                    <m:r>
                      <a:rPr lang="en-US" altLang="zh-CN" sz="3200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3200">
                        <a:latin typeface="Cambria Math" charset="0"/>
                      </a:rPr>
                      <m:t>ln</m:t>
                    </m:r>
                    <m:r>
                      <a:rPr lang="en-US" altLang="zh-CN" sz="3200" i="1">
                        <a:latin typeface="Cambria Math" charset="0"/>
                      </a:rPr>
                      <m:t>𝑥</m:t>
                    </m:r>
                    <m:r>
                      <a:rPr lang="en-US" altLang="zh-CN" sz="3200">
                        <a:latin typeface="Cambria Math" charset="0"/>
                      </a:rPr>
                      <m:t>)</m:t>
                    </m:r>
                    <m:r>
                      <a:rPr lang="en-US" altLang="zh-CN" sz="3200" i="1">
                        <a:latin typeface="Cambria Math" charset="0"/>
                      </a:rPr>
                      <m:t>′</m:t>
                    </m:r>
                    <m:r>
                      <a:rPr lang="en-US" altLang="zh-CN" sz="320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zh-CN" altLang="zh-CN" sz="32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320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i="1">
                            <a:latin typeface="Cambria Math" charset="0"/>
                          </a:rPr>
                          <m:t>𝑥</m:t>
                        </m:r>
                      </m:den>
                    </m:f>
                  </m:oMath>
                </a14:m>
                <a:endParaRPr lang="zh-CN" altLang="zh-CN" sz="3200" dirty="0"/>
              </a:p>
              <a:p>
                <a:r>
                  <a:rPr lang="en-US" altLang="zh-CN" sz="3200" dirty="0"/>
                  <a:t>(5)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charset="0"/>
                      </a:rPr>
                      <m:t>𝑦</m:t>
                    </m:r>
                    <m:r>
                      <a:rPr lang="en-US" altLang="zh-CN" sz="320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3200">
                        <a:latin typeface="Cambria Math" charset="0"/>
                      </a:rPr>
                      <m:t>sin</m:t>
                    </m:r>
                    <m:r>
                      <a:rPr lang="en-US" altLang="zh-CN" sz="3200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altLang="zh-CN" sz="3200" dirty="0"/>
                  <a:t>   </a:t>
                </a:r>
                <a:r>
                  <a:rPr lang="zh-CN" altLang="zh-CN" sz="3200" dirty="0"/>
                  <a:t>则：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charset="0"/>
                      </a:rPr>
                      <m:t>𝑦</m:t>
                    </m:r>
                    <m:r>
                      <a:rPr lang="en-US" altLang="zh-CN" sz="3200" i="1">
                        <a:latin typeface="Cambria Math" charset="0"/>
                      </a:rPr>
                      <m:t>′</m:t>
                    </m:r>
                    <m:r>
                      <a:rPr lang="en-US" altLang="zh-CN" sz="320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3200">
                        <a:latin typeface="Cambria Math" charset="0"/>
                      </a:rPr>
                      <m:t>cos</m:t>
                    </m:r>
                    <m:r>
                      <a:rPr lang="en-US" altLang="zh-CN" sz="3200" i="1">
                        <a:latin typeface="Cambria Math" charset="0"/>
                      </a:rPr>
                      <m:t>𝑥</m:t>
                    </m:r>
                  </m:oMath>
                </a14:m>
                <a:endParaRPr lang="zh-CN" altLang="zh-CN" sz="3200" dirty="0"/>
              </a:p>
              <a:p>
                <a:r>
                  <a:rPr lang="en-US" altLang="zh-CN" sz="3200" dirty="0"/>
                  <a:t>(6)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charset="0"/>
                      </a:rPr>
                      <m:t>𝑦</m:t>
                    </m:r>
                    <m:r>
                      <a:rPr lang="en-US" altLang="zh-CN" sz="320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3200">
                        <a:latin typeface="Cambria Math" charset="0"/>
                      </a:rPr>
                      <m:t>cos</m:t>
                    </m:r>
                    <m:r>
                      <a:rPr lang="en-US" altLang="zh-CN" sz="3200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altLang="zh-CN" sz="3200" dirty="0"/>
                  <a:t>   </a:t>
                </a:r>
                <a:r>
                  <a:rPr lang="zh-CN" altLang="zh-CN" sz="3200" dirty="0"/>
                  <a:t>则：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charset="0"/>
                      </a:rPr>
                      <m:t>𝑦</m:t>
                    </m:r>
                    <m:r>
                      <a:rPr lang="en-US" altLang="zh-CN" sz="3200" i="1">
                        <a:latin typeface="Cambria Math" charset="0"/>
                      </a:rPr>
                      <m:t>′</m:t>
                    </m:r>
                    <m:r>
                      <a:rPr lang="en-US" altLang="zh-CN" sz="3200">
                        <a:latin typeface="Cambria Math" charset="0"/>
                      </a:rPr>
                      <m:t>=</m:t>
                    </m:r>
                    <m:r>
                      <a:rPr lang="en-US" altLang="zh-CN" sz="3200" i="1">
                        <a:latin typeface="Cambria Math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3200">
                        <a:latin typeface="Cambria Math" charset="0"/>
                      </a:rPr>
                      <m:t>sin</m:t>
                    </m:r>
                    <m:r>
                      <a:rPr lang="en-US" altLang="zh-CN" sz="3200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altLang="zh-CN" sz="3200" dirty="0"/>
                  <a:t> </a:t>
                </a:r>
                <a:endParaRPr lang="en-US" altLang="zh-CN" sz="32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96" t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04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86360"/>
                <a:ext cx="10627963" cy="493232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3200" dirty="0"/>
                  <a:t>(7)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charset="0"/>
                      </a:rPr>
                      <m:t>𝑦</m:t>
                    </m:r>
                    <m:r>
                      <a:rPr lang="en-US" altLang="zh-CN" sz="320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3200">
                        <a:latin typeface="Cambria Math" charset="0"/>
                      </a:rPr>
                      <m:t>tan</m:t>
                    </m:r>
                    <m:r>
                      <a:rPr lang="en-US" altLang="zh-CN" sz="3200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altLang="zh-CN" sz="3200" dirty="0"/>
                  <a:t> </a:t>
                </a:r>
                <a:r>
                  <a:rPr lang="zh-CN" altLang="zh-CN" sz="3200" dirty="0"/>
                  <a:t>则：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2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altLang="zh-CN" sz="3200" i="1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altLang="zh-CN" sz="320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zh-CN" altLang="zh-CN" sz="32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3200">
                            <a:latin typeface="Cambria Math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CN" altLang="zh-CN" sz="32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320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charset="0"/>
                          </a:rPr>
                          <m:t>𝑥</m:t>
                        </m:r>
                      </m:den>
                    </m:f>
                    <m:r>
                      <a:rPr lang="en-US" altLang="zh-CN" sz="320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zh-CN" altLang="zh-CN" sz="3200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charset="0"/>
                          </a:rPr>
                          <m:t>sec</m:t>
                        </m:r>
                      </m:e>
                      <m:sup>
                        <m:r>
                          <a:rPr lang="en-US" altLang="zh-CN" sz="320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sz="3200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altLang="zh-CN" sz="3200" dirty="0"/>
                  <a:t> </a:t>
                </a:r>
              </a:p>
              <a:p>
                <a:r>
                  <a:rPr lang="en-US" altLang="zh-CN" sz="3200" dirty="0"/>
                  <a:t>(8)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charset="0"/>
                      </a:rPr>
                      <m:t>𝑦</m:t>
                    </m:r>
                    <m:r>
                      <a:rPr lang="en-US" altLang="zh-CN" sz="320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3200">
                        <a:latin typeface="Cambria Math" charset="0"/>
                      </a:rPr>
                      <m:t>cot</m:t>
                    </m:r>
                    <m:r>
                      <a:rPr lang="en-US" altLang="zh-CN" sz="3200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altLang="zh-CN" sz="3200" dirty="0"/>
                  <a:t> </a:t>
                </a:r>
                <a:r>
                  <a:rPr lang="zh-CN" altLang="zh-CN" sz="3200" dirty="0"/>
                  <a:t>则：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altLang="zh-CN" sz="3200" i="1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altLang="zh-CN" sz="3200">
                        <a:latin typeface="Cambria Math" charset="0"/>
                      </a:rPr>
                      <m:t>=</m:t>
                    </m:r>
                    <m:r>
                      <a:rPr lang="en-US" altLang="zh-CN" sz="3200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zh-CN" altLang="zh-CN" sz="32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3200">
                            <a:latin typeface="Cambria Math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CN" altLang="zh-CN" sz="32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320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charset="0"/>
                          </a:rPr>
                          <m:t>𝑥</m:t>
                        </m:r>
                      </m:den>
                    </m:f>
                    <m:r>
                      <a:rPr lang="en-US" altLang="zh-CN" sz="3200">
                        <a:latin typeface="Cambria Math" charset="0"/>
                      </a:rPr>
                      <m:t>=</m:t>
                    </m:r>
                    <m:r>
                      <a:rPr lang="en-US" altLang="zh-CN" sz="3200" i="1"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zh-CN" altLang="zh-CN" sz="3200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charset="0"/>
                          </a:rPr>
                          <m:t>csc</m:t>
                        </m:r>
                      </m:e>
                      <m:sup>
                        <m:r>
                          <a:rPr lang="en-US" altLang="zh-CN" sz="320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sz="3200" i="1">
                        <a:latin typeface="Cambria Math" charset="0"/>
                      </a:rPr>
                      <m:t>𝑥</m:t>
                    </m:r>
                  </m:oMath>
                </a14:m>
                <a:endParaRPr lang="en-US" altLang="zh-CN" sz="3200" dirty="0"/>
              </a:p>
              <a:p>
                <a:r>
                  <a:rPr lang="en-US" altLang="zh-CN" sz="3200" dirty="0" smtClean="0"/>
                  <a:t>(</a:t>
                </a:r>
                <a:r>
                  <a:rPr lang="en-US" altLang="zh-CN" sz="3200" dirty="0"/>
                  <a:t>9)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charset="0"/>
                      </a:rPr>
                      <m:t>𝑦</m:t>
                    </m:r>
                    <m:r>
                      <a:rPr lang="en-US" altLang="zh-CN" sz="320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3200">
                        <a:latin typeface="Cambria Math" charset="0"/>
                      </a:rPr>
                      <m:t>sec</m:t>
                    </m:r>
                    <m:r>
                      <a:rPr lang="en-US" altLang="zh-CN" sz="3200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altLang="zh-CN" sz="3200" dirty="0"/>
                  <a:t> </a:t>
                </a:r>
                <a:r>
                  <a:rPr lang="zh-CN" altLang="zh-CN" sz="3200" dirty="0"/>
                  <a:t>则：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charset="0"/>
                      </a:rPr>
                      <m:t>𝑦</m:t>
                    </m:r>
                    <m:r>
                      <a:rPr lang="en-US" altLang="zh-CN" sz="3200" i="1">
                        <a:latin typeface="Cambria Math" charset="0"/>
                      </a:rPr>
                      <m:t>′</m:t>
                    </m:r>
                    <m:r>
                      <a:rPr lang="en-US" altLang="zh-CN" sz="320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3200">
                        <a:latin typeface="Cambria Math" charset="0"/>
                      </a:rPr>
                      <m:t>sec</m:t>
                    </m:r>
                    <m:r>
                      <a:rPr lang="en-US" altLang="zh-CN" sz="3200" i="1">
                        <a:latin typeface="Cambria Math" charset="0"/>
                      </a:rPr>
                      <m:t>𝑥</m:t>
                    </m:r>
                    <m:r>
                      <m:rPr>
                        <m:sty m:val="p"/>
                      </m:rPr>
                      <a:rPr lang="en-US" altLang="zh-CN" sz="3200">
                        <a:latin typeface="Cambria Math" charset="0"/>
                      </a:rPr>
                      <m:t>tan</m:t>
                    </m:r>
                    <m:r>
                      <a:rPr lang="en-US" altLang="zh-CN" sz="3200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altLang="zh-CN" sz="3200" dirty="0"/>
                  <a:t> </a:t>
                </a:r>
                <a:endParaRPr lang="en-US" altLang="zh-CN" sz="3200" dirty="0" smtClean="0"/>
              </a:p>
              <a:p>
                <a:r>
                  <a:rPr lang="en-US" altLang="zh-CN" sz="3200" dirty="0" smtClean="0"/>
                  <a:t>(</a:t>
                </a:r>
                <a:r>
                  <a:rPr lang="en-US" altLang="zh-CN" sz="3200" dirty="0"/>
                  <a:t>10)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charset="0"/>
                      </a:rPr>
                      <m:t>𝑦</m:t>
                    </m:r>
                    <m:r>
                      <a:rPr lang="en-US" altLang="zh-CN" sz="320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3200">
                        <a:latin typeface="Cambria Math" charset="0"/>
                      </a:rPr>
                      <m:t>csc</m:t>
                    </m:r>
                    <m:r>
                      <a:rPr lang="en-US" altLang="zh-CN" sz="3200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altLang="zh-CN" sz="3200" dirty="0"/>
                  <a:t>  </a:t>
                </a:r>
                <a:r>
                  <a:rPr lang="zh-CN" altLang="zh-CN" sz="3200" dirty="0"/>
                  <a:t>则：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charset="0"/>
                      </a:rPr>
                      <m:t>𝑦</m:t>
                    </m:r>
                    <m:r>
                      <a:rPr lang="en-US" altLang="zh-CN" sz="3200" i="1">
                        <a:latin typeface="Cambria Math" charset="0"/>
                      </a:rPr>
                      <m:t>′</m:t>
                    </m:r>
                    <m:r>
                      <a:rPr lang="en-US" altLang="zh-CN" sz="3200">
                        <a:latin typeface="Cambria Math" charset="0"/>
                      </a:rPr>
                      <m:t>=</m:t>
                    </m:r>
                    <m:r>
                      <a:rPr lang="en-US" altLang="zh-CN" sz="3200" i="1">
                        <a:latin typeface="Cambria Math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3200">
                        <a:latin typeface="Cambria Math" charset="0"/>
                      </a:rPr>
                      <m:t>csc</m:t>
                    </m:r>
                    <m:r>
                      <a:rPr lang="en-US" altLang="zh-CN" sz="3200" i="1">
                        <a:latin typeface="Cambria Math" charset="0"/>
                      </a:rPr>
                      <m:t>𝑥</m:t>
                    </m:r>
                    <m:r>
                      <m:rPr>
                        <m:sty m:val="p"/>
                      </m:rPr>
                      <a:rPr lang="en-US" altLang="zh-CN" sz="3200">
                        <a:latin typeface="Cambria Math" charset="0"/>
                      </a:rPr>
                      <m:t>cot</m:t>
                    </m:r>
                    <m:r>
                      <a:rPr lang="en-US" altLang="zh-CN" sz="3200" i="1">
                        <a:latin typeface="Cambria Math" charset="0"/>
                      </a:rPr>
                      <m:t>𝑥</m:t>
                    </m:r>
                  </m:oMath>
                </a14:m>
                <a:endParaRPr lang="zh-CN" altLang="zh-CN" sz="3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86360"/>
                <a:ext cx="10627963" cy="4932326"/>
              </a:xfrm>
              <a:blipFill rotWithShape="0">
                <a:blip r:embed="rId2"/>
                <a:stretch>
                  <a:fillRect l="-1320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06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56841"/>
                <a:ext cx="10441983" cy="476184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3200" dirty="0"/>
                  <a:t>(11)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charset="0"/>
                      </a:rPr>
                      <m:t>𝑦</m:t>
                    </m:r>
                    <m:r>
                      <a:rPr lang="en-US" altLang="zh-CN" sz="320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3200">
                        <a:latin typeface="Cambria Math" charset="0"/>
                      </a:rPr>
                      <m:t>arcsin</m:t>
                    </m:r>
                    <m:r>
                      <a:rPr lang="en-US" altLang="zh-CN" sz="3200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altLang="zh-CN" sz="3200" dirty="0"/>
                  <a:t> </a:t>
                </a:r>
                <a:r>
                  <a:rPr lang="zh-CN" altLang="zh-CN" sz="3200" dirty="0"/>
                  <a:t>则：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charset="0"/>
                      </a:rPr>
                      <m:t>𝑦</m:t>
                    </m:r>
                    <m:r>
                      <a:rPr lang="en-US" altLang="zh-CN" sz="3200" i="1">
                        <a:latin typeface="Cambria Math" charset="0"/>
                      </a:rPr>
                      <m:t>′</m:t>
                    </m:r>
                    <m:r>
                      <a:rPr lang="en-US" altLang="zh-CN" sz="320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zh-CN" altLang="zh-CN" sz="32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3200">
                            <a:latin typeface="Cambria Math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sz="3200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>
                                <a:latin typeface="Cambria Math" charset="0"/>
                              </a:rPr>
                              <m:t>1</m:t>
                            </m:r>
                            <m:r>
                              <a:rPr lang="en-US" altLang="zh-CN" sz="3200" i="1">
                                <a:latin typeface="Cambria Math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sz="32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320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 sz="3200" dirty="0"/>
                  <a:t> </a:t>
                </a:r>
                <a:endParaRPr lang="en-US" altLang="zh-CN" sz="3200" dirty="0" smtClean="0"/>
              </a:p>
              <a:p>
                <a:r>
                  <a:rPr lang="en-US" altLang="zh-CN" sz="3200" dirty="0" smtClean="0"/>
                  <a:t>(</a:t>
                </a:r>
                <a:r>
                  <a:rPr lang="en-US" altLang="zh-CN" sz="3200" dirty="0"/>
                  <a:t>12)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charset="0"/>
                      </a:rPr>
                      <m:t>𝑦</m:t>
                    </m:r>
                    <m:r>
                      <a:rPr lang="en-US" altLang="zh-CN" sz="320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3200">
                        <a:latin typeface="Cambria Math" charset="0"/>
                      </a:rPr>
                      <m:t>arccos</m:t>
                    </m:r>
                    <m:r>
                      <a:rPr lang="en-US" altLang="zh-CN" sz="3200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altLang="zh-CN" sz="3200" dirty="0"/>
                  <a:t>  </a:t>
                </a:r>
                <a:r>
                  <a:rPr lang="zh-CN" altLang="zh-CN" sz="3200" dirty="0"/>
                  <a:t>则：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charset="0"/>
                      </a:rPr>
                      <m:t>𝑦</m:t>
                    </m:r>
                    <m:r>
                      <a:rPr lang="en-US" altLang="zh-CN" sz="3200" i="1">
                        <a:latin typeface="Cambria Math" charset="0"/>
                      </a:rPr>
                      <m:t>′</m:t>
                    </m:r>
                    <m:r>
                      <a:rPr lang="en-US" altLang="zh-CN" sz="3200">
                        <a:latin typeface="Cambria Math" charset="0"/>
                      </a:rPr>
                      <m:t>=</m:t>
                    </m:r>
                    <m:r>
                      <a:rPr lang="en-US" altLang="zh-CN" sz="3200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zh-CN" altLang="zh-CN" sz="32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3200">
                            <a:latin typeface="Cambria Math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sz="3200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>
                                <a:latin typeface="Cambria Math" charset="0"/>
                              </a:rPr>
                              <m:t>1</m:t>
                            </m:r>
                            <m:r>
                              <a:rPr lang="en-US" altLang="zh-CN" sz="3200" i="1">
                                <a:latin typeface="Cambria Math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sz="32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320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 sz="3200" dirty="0"/>
                  <a:t> </a:t>
                </a:r>
                <a:endParaRPr lang="en-US" altLang="zh-CN" sz="3200" dirty="0" smtClean="0"/>
              </a:p>
              <a:p>
                <a:r>
                  <a:rPr lang="en-US" altLang="zh-CN" sz="3200" dirty="0" smtClean="0"/>
                  <a:t>(</a:t>
                </a:r>
                <a:r>
                  <a:rPr lang="en-US" altLang="zh-CN" sz="3200" dirty="0"/>
                  <a:t>13)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charset="0"/>
                      </a:rPr>
                      <m:t>𝑦</m:t>
                    </m:r>
                    <m:r>
                      <a:rPr lang="en-US" altLang="zh-CN" sz="320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3200">
                        <a:latin typeface="Cambria Math" charset="0"/>
                      </a:rPr>
                      <m:t>arctan</m:t>
                    </m:r>
                    <m:r>
                      <a:rPr lang="en-US" altLang="zh-CN" sz="3200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altLang="zh-CN" sz="3200" dirty="0"/>
                  <a:t>  </a:t>
                </a:r>
                <a:r>
                  <a:rPr lang="zh-CN" altLang="zh-CN" sz="3200" dirty="0"/>
                  <a:t>则：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charset="0"/>
                      </a:rPr>
                      <m:t>𝑦</m:t>
                    </m:r>
                    <m:r>
                      <a:rPr lang="en-US" altLang="zh-CN" sz="3200" i="1">
                        <a:latin typeface="Cambria Math" charset="0"/>
                      </a:rPr>
                      <m:t>′</m:t>
                    </m:r>
                    <m:r>
                      <a:rPr lang="en-US" altLang="zh-CN" sz="320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zh-CN" altLang="zh-CN" sz="32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320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>
                            <a:latin typeface="Cambria Math" charset="0"/>
                          </a:rPr>
                          <m:t>1+</m:t>
                        </m:r>
                        <m:sSup>
                          <m:sSupPr>
                            <m:ctrlPr>
                              <a:rPr lang="zh-CN" altLang="zh-CN" sz="32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zh-CN" altLang="zh-CN" sz="3200" dirty="0"/>
              </a:p>
              <a:p>
                <a:r>
                  <a:rPr lang="en-US" altLang="zh-CN" sz="3200" dirty="0"/>
                  <a:t>(14)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charset="0"/>
                      </a:rPr>
                      <m:t>𝑦</m:t>
                    </m:r>
                    <m:r>
                      <a:rPr lang="en-US" altLang="zh-CN" sz="320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3200">
                        <a:latin typeface="Cambria Math" charset="0"/>
                      </a:rPr>
                      <m:t>arccot</m:t>
                    </m:r>
                    <m:r>
                      <a:rPr lang="en-US" altLang="zh-CN" sz="3200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altLang="zh-CN" sz="3200" dirty="0"/>
                  <a:t>  </a:t>
                </a:r>
                <a:r>
                  <a:rPr lang="zh-CN" altLang="zh-CN" sz="3200" dirty="0"/>
                  <a:t>则：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charset="0"/>
                      </a:rPr>
                      <m:t>𝑦</m:t>
                    </m:r>
                    <m:r>
                      <a:rPr lang="en-US" altLang="zh-CN" sz="3200" i="1">
                        <a:latin typeface="Cambria Math" charset="0"/>
                      </a:rPr>
                      <m:t>′</m:t>
                    </m:r>
                    <m:r>
                      <a:rPr lang="en-US" altLang="zh-CN" sz="3200">
                        <a:latin typeface="Cambria Math" charset="0"/>
                      </a:rPr>
                      <m:t>=</m:t>
                    </m:r>
                    <m:r>
                      <a:rPr lang="en-US" altLang="zh-CN" sz="3200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zh-CN" altLang="zh-CN" sz="32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320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>
                            <a:latin typeface="Cambria Math" charset="0"/>
                          </a:rPr>
                          <m:t>1+</m:t>
                        </m:r>
                        <m:sSup>
                          <m:sSupPr>
                            <m:ctrlPr>
                              <a:rPr lang="zh-CN" altLang="zh-CN" sz="32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200" dirty="0"/>
                  <a:t> </a:t>
                </a:r>
                <a:endParaRPr lang="en-US" altLang="zh-CN" sz="3200" dirty="0" smtClean="0"/>
              </a:p>
              <a:p>
                <a:r>
                  <a:rPr lang="en-US" altLang="zh-CN" sz="3200" dirty="0" smtClean="0"/>
                  <a:t>(</a:t>
                </a:r>
                <a:r>
                  <a:rPr lang="en-US" altLang="zh-CN" sz="3200" dirty="0"/>
                  <a:t>15)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charset="0"/>
                      </a:rPr>
                      <m:t>𝑦</m:t>
                    </m:r>
                    <m:r>
                      <a:rPr lang="en-US" altLang="zh-CN" sz="3200">
                        <a:latin typeface="Cambria Math" charset="0"/>
                      </a:rPr>
                      <m:t>=</m:t>
                    </m:r>
                    <m:r>
                      <a:rPr lang="en-US" altLang="zh-CN" sz="3200" i="1">
                        <a:latin typeface="Cambria Math" charset="0"/>
                      </a:rPr>
                      <m:t>𝑠h𝑥</m:t>
                    </m:r>
                  </m:oMath>
                </a14:m>
                <a:r>
                  <a:rPr lang="en-US" altLang="zh-CN" sz="3200" dirty="0"/>
                  <a:t> </a:t>
                </a:r>
                <a:r>
                  <a:rPr lang="zh-CN" altLang="zh-CN" sz="3200" dirty="0"/>
                  <a:t>则：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charset="0"/>
                      </a:rPr>
                      <m:t>𝑦</m:t>
                    </m:r>
                    <m:r>
                      <a:rPr lang="en-US" altLang="zh-CN" sz="3200" i="1">
                        <a:latin typeface="Cambria Math" charset="0"/>
                      </a:rPr>
                      <m:t>′</m:t>
                    </m:r>
                    <m:r>
                      <a:rPr lang="en-US" altLang="zh-CN" sz="3200">
                        <a:latin typeface="Cambria Math" charset="0"/>
                      </a:rPr>
                      <m:t>=</m:t>
                    </m:r>
                    <m:r>
                      <a:rPr lang="en-US" altLang="zh-CN" sz="3200" i="1">
                        <a:latin typeface="Cambria Math" charset="0"/>
                      </a:rPr>
                      <m:t>𝑐h𝑥</m:t>
                    </m:r>
                  </m:oMath>
                </a14:m>
                <a:endParaRPr lang="zh-CN" altLang="zh-CN" sz="3200" dirty="0"/>
              </a:p>
              <a:p>
                <a:r>
                  <a:rPr lang="en-US" altLang="zh-CN" sz="3200" dirty="0"/>
                  <a:t>(16)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charset="0"/>
                      </a:rPr>
                      <m:t>𝑦</m:t>
                    </m:r>
                    <m:r>
                      <a:rPr lang="en-US" altLang="zh-CN" sz="3200">
                        <a:latin typeface="Cambria Math" charset="0"/>
                      </a:rPr>
                      <m:t>=</m:t>
                    </m:r>
                    <m:r>
                      <a:rPr lang="en-US" altLang="zh-CN" sz="3200" i="1">
                        <a:latin typeface="Cambria Math" charset="0"/>
                      </a:rPr>
                      <m:t>𝑐h𝑥</m:t>
                    </m:r>
                  </m:oMath>
                </a14:m>
                <a:r>
                  <a:rPr lang="en-US" altLang="zh-CN" sz="3200" dirty="0"/>
                  <a:t> </a:t>
                </a:r>
                <a:r>
                  <a:rPr lang="zh-CN" altLang="zh-CN" sz="3200" dirty="0"/>
                  <a:t>则：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charset="0"/>
                      </a:rPr>
                      <m:t>𝑦</m:t>
                    </m:r>
                    <m:r>
                      <a:rPr lang="en-US" altLang="zh-CN" sz="3200" i="1">
                        <a:latin typeface="Cambria Math" charset="0"/>
                      </a:rPr>
                      <m:t>′</m:t>
                    </m:r>
                    <m:r>
                      <a:rPr lang="en-US" altLang="zh-CN" sz="3200">
                        <a:latin typeface="Cambria Math" charset="0"/>
                      </a:rPr>
                      <m:t>=</m:t>
                    </m:r>
                    <m:r>
                      <a:rPr lang="en-US" altLang="zh-CN" sz="3200" i="1">
                        <a:latin typeface="Cambria Math" charset="0"/>
                      </a:rPr>
                      <m:t>𝑠h𝑥</m:t>
                    </m:r>
                  </m:oMath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56841"/>
                <a:ext cx="10441983" cy="4761844"/>
              </a:xfrm>
              <a:blipFill rotWithShape="0">
                <a:blip r:embed="rId2"/>
                <a:stretch>
                  <a:fillRect l="-1343"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68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1691" y="1098921"/>
            <a:ext cx="5079991" cy="823912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反函数求导法则</a:t>
            </a:r>
            <a:endParaRPr kumimoji="1" lang="zh-CN" altLang="en-US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85801" y="1922834"/>
                <a:ext cx="4924586" cy="4295852"/>
              </a:xfrm>
            </p:spPr>
            <p:txBody>
              <a:bodyPr>
                <a:noAutofit/>
              </a:bodyPr>
              <a:lstStyle/>
              <a:p>
                <a:r>
                  <a:rPr lang="zh-CN" altLang="zh-CN" sz="36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charset="0"/>
                      </a:rPr>
                      <m:t>𝑦</m:t>
                    </m:r>
                    <m:r>
                      <a:rPr lang="en-US" altLang="zh-CN" sz="3600">
                        <a:latin typeface="Cambria Math" charset="0"/>
                      </a:rPr>
                      <m:t>=</m:t>
                    </m:r>
                    <m:r>
                      <a:rPr lang="en-US" altLang="zh-CN" sz="3600" i="1">
                        <a:latin typeface="Cambria Math" charset="0"/>
                      </a:rPr>
                      <m:t>𝑓</m:t>
                    </m:r>
                    <m:r>
                      <a:rPr lang="en-US" altLang="zh-CN" sz="3600">
                        <a:latin typeface="Cambria Math" charset="0"/>
                      </a:rPr>
                      <m:t>(</m:t>
                    </m:r>
                    <m:r>
                      <a:rPr lang="en-US" altLang="zh-CN" sz="3600" i="1">
                        <a:latin typeface="Cambria Math" charset="0"/>
                      </a:rPr>
                      <m:t>𝑥</m:t>
                    </m:r>
                    <m:r>
                      <a:rPr lang="en-US" altLang="zh-CN" sz="3600"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zh-CN" sz="3600" dirty="0"/>
                  <a:t>在点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zh-CN" altLang="zh-CN" sz="3600" dirty="0"/>
                  <a:t>的某邻域内单调连续，在点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zh-CN" altLang="zh-CN" sz="3600" dirty="0"/>
                  <a:t>处可导且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charset="0"/>
                      </a:rPr>
                      <m:t>𝑓</m:t>
                    </m:r>
                    <m:r>
                      <a:rPr lang="en-US" altLang="zh-CN" sz="3600" i="1">
                        <a:latin typeface="Cambria Math" charset="0"/>
                      </a:rPr>
                      <m:t>′</m:t>
                    </m:r>
                    <m:r>
                      <a:rPr lang="en-US" altLang="zh-CN" sz="3600">
                        <a:latin typeface="Cambria Math" charset="0"/>
                      </a:rPr>
                      <m:t>(</m:t>
                    </m:r>
                    <m:r>
                      <a:rPr lang="en-US" altLang="zh-CN" sz="3600" i="1">
                        <a:latin typeface="Cambria Math" charset="0"/>
                      </a:rPr>
                      <m:t>𝑥</m:t>
                    </m:r>
                    <m:r>
                      <a:rPr lang="en-US" altLang="zh-CN" sz="3600">
                        <a:latin typeface="Cambria Math" charset="0"/>
                      </a:rPr>
                      <m:t>)≠0</m:t>
                    </m:r>
                  </m:oMath>
                </a14:m>
                <a:r>
                  <a:rPr lang="zh-CN" altLang="zh-CN" sz="3600" dirty="0"/>
                  <a:t>，则其反函数在点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zh-CN" altLang="zh-CN" sz="3600" dirty="0"/>
                  <a:t>所对应的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charset="0"/>
                      </a:rPr>
                      <m:t>𝑦</m:t>
                    </m:r>
                  </m:oMath>
                </a14:m>
                <a:r>
                  <a:rPr lang="zh-CN" altLang="zh-CN" sz="3600" dirty="0"/>
                  <a:t>处可导，并且有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3600" i="1">
                            <a:latin typeface="Cambria Math" charset="0"/>
                          </a:rPr>
                          <m:t>𝑑𝑦</m:t>
                        </m:r>
                      </m:num>
                      <m:den>
                        <m:r>
                          <a:rPr lang="en-US" altLang="zh-CN" sz="3600" i="1">
                            <a:latin typeface="Cambria Math" charset="0"/>
                          </a:rPr>
                          <m:t>𝑑𝑥</m:t>
                        </m:r>
                      </m:den>
                    </m:f>
                    <m:r>
                      <a:rPr lang="en-US" altLang="zh-CN" sz="360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zh-CN" altLang="zh-CN" sz="36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3600">
                            <a:latin typeface="Cambria Math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zh-CN" altLang="zh-CN" sz="36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3600" i="1">
                                <a:latin typeface="Cambria Math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altLang="zh-CN" sz="3600" i="1">
                                <a:latin typeface="Cambria Math" charset="0"/>
                              </a:rPr>
                              <m:t>𝑑𝑦</m:t>
                            </m:r>
                          </m:den>
                        </m:f>
                      </m:den>
                    </m:f>
                  </m:oMath>
                </a14:m>
                <a:r>
                  <a:rPr lang="zh-CN" altLang="zh-CN" sz="3600" dirty="0">
                    <a:effectLst/>
                  </a:rPr>
                  <a:t> </a:t>
                </a:r>
                <a:endParaRPr kumimoji="1" lang="zh-CN" altLang="en-US" sz="3600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85801" y="1922834"/>
                <a:ext cx="4924586" cy="4295852"/>
              </a:xfrm>
              <a:blipFill rotWithShape="0">
                <a:blip r:embed="rId2"/>
                <a:stretch>
                  <a:fillRect l="-3470" t="-3830" r="-13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00800" y="1098921"/>
            <a:ext cx="5105400" cy="823912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复合函数求导法则</a:t>
            </a:r>
            <a:endParaRPr kumimoji="1" lang="zh-CN" altLang="en-US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1922834"/>
                <a:ext cx="5048573" cy="4295852"/>
              </a:xfrm>
            </p:spPr>
            <p:txBody>
              <a:bodyPr>
                <a:noAutofit/>
              </a:bodyPr>
              <a:lstStyle/>
              <a:p>
                <a:r>
                  <a:rPr lang="zh-CN" altLang="zh-CN" sz="40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4000" i="1">
                        <a:latin typeface="Cambria Math" charset="0"/>
                      </a:rPr>
                      <m:t>𝜇</m:t>
                    </m:r>
                    <m:r>
                      <a:rPr lang="en-US" altLang="zh-CN" sz="4000">
                        <a:latin typeface="Cambria Math" charset="0"/>
                      </a:rPr>
                      <m:t>=</m:t>
                    </m:r>
                    <m:r>
                      <a:rPr lang="en-US" altLang="zh-CN" sz="4000" i="1">
                        <a:latin typeface="Cambria Math" charset="0"/>
                      </a:rPr>
                      <m:t>𝜑</m:t>
                    </m:r>
                    <m:r>
                      <a:rPr lang="en-US" altLang="zh-CN" sz="4000">
                        <a:latin typeface="Cambria Math" charset="0"/>
                      </a:rPr>
                      <m:t>(</m:t>
                    </m:r>
                    <m:r>
                      <a:rPr lang="en-US" altLang="zh-CN" sz="4000" i="1">
                        <a:latin typeface="Cambria Math" charset="0"/>
                      </a:rPr>
                      <m:t>𝑥</m:t>
                    </m:r>
                    <m:r>
                      <a:rPr lang="en-US" altLang="zh-CN" sz="4000"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zh-CN" sz="4000" dirty="0"/>
                  <a:t>在点</a:t>
                </a:r>
                <a14:m>
                  <m:oMath xmlns:m="http://schemas.openxmlformats.org/officeDocument/2006/math">
                    <m:r>
                      <a:rPr lang="en-US" altLang="zh-CN" sz="4000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zh-CN" altLang="zh-CN" sz="4000" dirty="0"/>
                  <a:t>可导</a:t>
                </a:r>
                <a:r>
                  <a:rPr lang="en-US" altLang="zh-CN" sz="4000" dirty="0"/>
                  <a:t>,</a:t>
                </a:r>
                <a:r>
                  <a:rPr lang="zh-CN" altLang="zh-CN" sz="4000" dirty="0"/>
                  <a:t>而</a:t>
                </a:r>
                <a14:m>
                  <m:oMath xmlns:m="http://schemas.openxmlformats.org/officeDocument/2006/math">
                    <m:r>
                      <a:rPr lang="en-US" altLang="zh-CN" sz="4000" i="1">
                        <a:latin typeface="Cambria Math" charset="0"/>
                      </a:rPr>
                      <m:t>𝑦</m:t>
                    </m:r>
                    <m:r>
                      <a:rPr lang="en-US" altLang="zh-CN" sz="4000">
                        <a:latin typeface="Cambria Math" charset="0"/>
                      </a:rPr>
                      <m:t>=</m:t>
                    </m:r>
                    <m:r>
                      <a:rPr lang="en-US" altLang="zh-CN" sz="4000" i="1">
                        <a:latin typeface="Cambria Math" charset="0"/>
                      </a:rPr>
                      <m:t>𝑓</m:t>
                    </m:r>
                    <m:r>
                      <a:rPr lang="en-US" altLang="zh-CN" sz="4000">
                        <a:latin typeface="Cambria Math" charset="0"/>
                      </a:rPr>
                      <m:t>(</m:t>
                    </m:r>
                    <m:r>
                      <a:rPr lang="en-US" altLang="zh-CN" sz="4000" i="1">
                        <a:latin typeface="Cambria Math" charset="0"/>
                      </a:rPr>
                      <m:t>𝜇</m:t>
                    </m:r>
                    <m:r>
                      <a:rPr lang="en-US" altLang="zh-CN" sz="4000"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zh-CN" sz="4000" dirty="0"/>
                  <a:t>在对应点</a:t>
                </a:r>
                <a14:m>
                  <m:oMath xmlns:m="http://schemas.openxmlformats.org/officeDocument/2006/math">
                    <m:r>
                      <a:rPr lang="en-US" altLang="zh-CN" sz="4000" i="1">
                        <a:latin typeface="Cambria Math" charset="0"/>
                      </a:rPr>
                      <m:t>𝜇</m:t>
                    </m:r>
                  </m:oMath>
                </a14:m>
                <a:r>
                  <a:rPr lang="en-US" altLang="zh-CN" sz="4000" dirty="0"/>
                  <a:t>(</a:t>
                </a:r>
                <a14:m>
                  <m:oMath xmlns:m="http://schemas.openxmlformats.org/officeDocument/2006/math">
                    <m:r>
                      <a:rPr lang="en-US" altLang="zh-CN" sz="4000" i="1">
                        <a:latin typeface="Cambria Math" charset="0"/>
                      </a:rPr>
                      <m:t>𝜇</m:t>
                    </m:r>
                    <m:r>
                      <a:rPr lang="en-US" altLang="zh-CN" sz="4000">
                        <a:latin typeface="Cambria Math" charset="0"/>
                      </a:rPr>
                      <m:t>=</m:t>
                    </m:r>
                    <m:r>
                      <a:rPr lang="en-US" altLang="zh-CN" sz="4000" i="1">
                        <a:latin typeface="Cambria Math" charset="0"/>
                      </a:rPr>
                      <m:t>𝜑</m:t>
                    </m:r>
                    <m:r>
                      <a:rPr lang="en-US" altLang="zh-CN" sz="4000">
                        <a:latin typeface="Cambria Math" charset="0"/>
                      </a:rPr>
                      <m:t>(</m:t>
                    </m:r>
                    <m:r>
                      <a:rPr lang="en-US" altLang="zh-CN" sz="4000" i="1">
                        <a:latin typeface="Cambria Math" charset="0"/>
                      </a:rPr>
                      <m:t>𝑥</m:t>
                    </m:r>
                    <m:r>
                      <a:rPr lang="en-US" altLang="zh-CN" sz="400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sz="4000" dirty="0"/>
                  <a:t>)</a:t>
                </a:r>
                <a:r>
                  <a:rPr lang="zh-CN" altLang="zh-CN" sz="4000" dirty="0"/>
                  <a:t>可导</a:t>
                </a:r>
                <a:r>
                  <a:rPr lang="en-US" altLang="zh-CN" sz="4000" dirty="0"/>
                  <a:t>,</a:t>
                </a:r>
                <a:r>
                  <a:rPr lang="zh-CN" altLang="zh-CN" sz="4000" dirty="0"/>
                  <a:t>则复合函数</a:t>
                </a:r>
                <a14:m>
                  <m:oMath xmlns:m="http://schemas.openxmlformats.org/officeDocument/2006/math">
                    <m:r>
                      <a:rPr lang="en-US" altLang="zh-CN" sz="4000" i="1">
                        <a:latin typeface="Cambria Math" charset="0"/>
                      </a:rPr>
                      <m:t>𝑦</m:t>
                    </m:r>
                    <m:r>
                      <a:rPr lang="en-US" altLang="zh-CN" sz="4000">
                        <a:latin typeface="Cambria Math" charset="0"/>
                      </a:rPr>
                      <m:t>=</m:t>
                    </m:r>
                    <m:r>
                      <a:rPr lang="en-US" altLang="zh-CN" sz="4000" i="1">
                        <a:latin typeface="Cambria Math" charset="0"/>
                      </a:rPr>
                      <m:t>𝑓</m:t>
                    </m:r>
                    <m:r>
                      <a:rPr lang="en-US" altLang="zh-CN" sz="4000">
                        <a:latin typeface="Cambria Math" charset="0"/>
                      </a:rPr>
                      <m:t>(</m:t>
                    </m:r>
                    <m:r>
                      <a:rPr lang="en-US" altLang="zh-CN" sz="4000" i="1">
                        <a:latin typeface="Cambria Math" charset="0"/>
                      </a:rPr>
                      <m:t>𝜑</m:t>
                    </m:r>
                    <m:r>
                      <a:rPr lang="en-US" altLang="zh-CN" sz="4000">
                        <a:latin typeface="Cambria Math" charset="0"/>
                      </a:rPr>
                      <m:t>(</m:t>
                    </m:r>
                    <m:r>
                      <a:rPr lang="en-US" altLang="zh-CN" sz="4000" i="1">
                        <a:latin typeface="Cambria Math" charset="0"/>
                      </a:rPr>
                      <m:t>𝑥</m:t>
                    </m:r>
                    <m:r>
                      <a:rPr lang="en-US" altLang="zh-CN" sz="4000">
                        <a:latin typeface="Cambria Math" charset="0"/>
                      </a:rPr>
                      <m:t>))</m:t>
                    </m:r>
                  </m:oMath>
                </a14:m>
                <a:r>
                  <a:rPr lang="zh-CN" altLang="zh-CN" sz="4000" dirty="0"/>
                  <a:t>在点</a:t>
                </a:r>
                <a14:m>
                  <m:oMath xmlns:m="http://schemas.openxmlformats.org/officeDocument/2006/math">
                    <m:r>
                      <a:rPr lang="en-US" altLang="zh-CN" sz="4000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zh-CN" altLang="zh-CN" sz="4000" dirty="0"/>
                  <a:t>可导</a:t>
                </a:r>
                <a:r>
                  <a:rPr lang="en-US" altLang="zh-CN" sz="4000" dirty="0"/>
                  <a:t>,</a:t>
                </a:r>
                <a:r>
                  <a:rPr lang="zh-CN" altLang="zh-CN" sz="4000" dirty="0"/>
                  <a:t>且</a:t>
                </a:r>
                <a14:m>
                  <m:oMath xmlns:m="http://schemas.openxmlformats.org/officeDocument/2006/math">
                    <m:r>
                      <a:rPr lang="en-US" altLang="zh-CN" sz="4000" i="1">
                        <a:latin typeface="Cambria Math" charset="0"/>
                      </a:rPr>
                      <m:t>𝑦</m:t>
                    </m:r>
                    <m:r>
                      <a:rPr lang="en-US" altLang="zh-CN" sz="4000" i="1">
                        <a:latin typeface="Cambria Math" charset="0"/>
                      </a:rPr>
                      <m:t>′</m:t>
                    </m:r>
                    <m:r>
                      <a:rPr lang="en-US" altLang="zh-CN" sz="4000">
                        <a:latin typeface="Cambria Math" charset="0"/>
                      </a:rPr>
                      <m:t>=</m:t>
                    </m:r>
                    <m:r>
                      <a:rPr lang="en-US" altLang="zh-CN" sz="4000" i="1">
                        <a:latin typeface="Cambria Math" charset="0"/>
                      </a:rPr>
                      <m:t>𝑓</m:t>
                    </m:r>
                    <m:r>
                      <a:rPr lang="en-US" altLang="zh-CN" sz="4000" i="1">
                        <a:latin typeface="Cambria Math" charset="0"/>
                      </a:rPr>
                      <m:t>′</m:t>
                    </m:r>
                    <m:r>
                      <a:rPr lang="en-US" altLang="zh-CN" sz="4000">
                        <a:latin typeface="Cambria Math" charset="0"/>
                      </a:rPr>
                      <m:t>(</m:t>
                    </m:r>
                    <m:r>
                      <a:rPr lang="en-US" altLang="zh-CN" sz="4000" i="1">
                        <a:latin typeface="Cambria Math" charset="0"/>
                      </a:rPr>
                      <m:t>𝜇</m:t>
                    </m:r>
                    <m:r>
                      <a:rPr lang="en-US" altLang="zh-CN" sz="4000">
                        <a:latin typeface="Cambria Math" charset="0"/>
                      </a:rPr>
                      <m:t>)⋅</m:t>
                    </m:r>
                    <m:r>
                      <a:rPr lang="en-US" altLang="zh-CN" sz="4000" i="1">
                        <a:latin typeface="Cambria Math" charset="0"/>
                      </a:rPr>
                      <m:t>𝜑</m:t>
                    </m:r>
                    <m:r>
                      <a:rPr lang="en-US" altLang="zh-CN" sz="4000" i="1">
                        <a:latin typeface="Cambria Math" charset="0"/>
                      </a:rPr>
                      <m:t>′</m:t>
                    </m:r>
                    <m:r>
                      <a:rPr lang="en-US" altLang="zh-CN" sz="4000">
                        <a:latin typeface="Cambria Math" charset="0"/>
                      </a:rPr>
                      <m:t>(</m:t>
                    </m:r>
                    <m:r>
                      <a:rPr lang="en-US" altLang="zh-CN" sz="4000" i="1">
                        <a:latin typeface="Cambria Math" charset="0"/>
                      </a:rPr>
                      <m:t>𝑥</m:t>
                    </m:r>
                    <m:r>
                      <a:rPr lang="en-US" altLang="zh-CN" sz="400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sz="4000" dirty="0"/>
                  <a:t> </a:t>
                </a:r>
                <a:endParaRPr kumimoji="1" lang="zh-CN" altLang="en-US" sz="40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1922834"/>
                <a:ext cx="5048573" cy="4295852"/>
              </a:xfrm>
              <a:blipFill rotWithShape="0">
                <a:blip r:embed="rId3"/>
                <a:stretch>
                  <a:fillRect l="-3865" t="-4539" r="-3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08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89315" y="701005"/>
            <a:ext cx="3727418" cy="823912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反函数求导法则</a:t>
            </a:r>
            <a:endParaRPr kumimoji="1" lang="zh-CN" altLang="en-US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85801" y="1922834"/>
                <a:ext cx="4924586" cy="4295852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smtClean="0">
                        <a:latin typeface="Cambria Math" charset="0"/>
                      </a:rPr>
                      <m:t>x</m:t>
                    </m:r>
                    <m:r>
                      <a:rPr lang="en-US" altLang="zh-CN" sz="2400" smtClea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smtClean="0">
                        <a:latin typeface="Cambria Math" charset="0"/>
                      </a:rPr>
                      <m:t>siny</m:t>
                    </m:r>
                    <m:r>
                      <a:rPr lang="en-US" altLang="zh-CN" sz="2400" smtClean="0">
                        <a:latin typeface="Cambria Math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smtClean="0">
                        <a:latin typeface="Cambria Math" charset="0"/>
                      </a:rPr>
                      <m:t>y</m:t>
                    </m:r>
                    <m:r>
                      <a:rPr lang="en-US" altLang="zh-CN" sz="2400" smtClean="0">
                        <a:latin typeface="Cambria Math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2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zh-CN" altLang="zh-CN" sz="2400">
                            <a:latin typeface="Cambria Math" charset="0"/>
                          </a:rPr>
                          <m:t>，</m:t>
                        </m:r>
                        <m:f>
                          <m:fPr>
                            <m:ctrlPr>
                              <a:rPr lang="zh-CN" altLang="zh-CN" sz="2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zh-CN" altLang="zh-CN" sz="2400">
                        <a:latin typeface="Cambria Math" charset="0"/>
                      </a:rPr>
                      <m:t>为直接函数，其反函数为</m:t>
                    </m:r>
                  </m:oMath>
                </a14:m>
                <a:endParaRPr lang="zh-CN" altLang="zh-CN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charset="0"/>
                      </a:rPr>
                      <m:t>y</m:t>
                    </m:r>
                    <m:r>
                      <a:rPr lang="en-US" altLang="zh-CN" sz="240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charset="0"/>
                      </a:rPr>
                      <m:t>arcsinx</m:t>
                    </m:r>
                    <m:r>
                      <a:rPr lang="en-US" altLang="zh-CN" sz="2400">
                        <a:latin typeface="Cambria Math" charset="0"/>
                      </a:rPr>
                      <m:t>,求反函数的导数</m:t>
                    </m:r>
                  </m:oMath>
                </a14:m>
                <a:endParaRPr lang="zh-CN" altLang="zh-CN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CN" altLang="en-US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解：</m:t>
                        </m:r>
                        <m:r>
                          <a:rPr lang="zh-CN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（</m:t>
                        </m:r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arcsinx</m:t>
                        </m:r>
                        <m:r>
                          <a:rPr lang="zh-CN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）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’</m:t>
                        </m:r>
                      </m:sup>
                    </m:sSup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CN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𝑠𝑖𝑛𝑦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𝑐𝑜𝑠𝑦</m:t>
                        </m:r>
                      </m:den>
                    </m:f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  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cosy</m:t>
                    </m:r>
                  </m:oMath>
                </a14:m>
                <a:r>
                  <a:rPr lang="en-US" altLang="zh-CN" sz="2800" dirty="0" smtClean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1−</m:t>
                        </m:r>
                        <m:sSup>
                          <m:sSupPr>
                            <m:ctrlPr>
                              <a:rPr lang="zh-CN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1−</m:t>
                        </m:r>
                        <m:sSup>
                          <m:sSupPr>
                            <m:ctrlPr>
                              <a:rPr lang="zh-CN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zh-CN" altLang="zh-CN" sz="3200" dirty="0">
                  <a:solidFill>
                    <a:srgbClr val="FF0000"/>
                  </a:solidFill>
                </a:endParaRPr>
              </a:p>
              <a:p>
                <a:r>
                  <a:rPr lang="zh-CN" altLang="zh-CN" sz="3200" dirty="0">
                    <a:solidFill>
                      <a:srgbClr val="FF0000"/>
                    </a:solidFill>
                  </a:rPr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CN" altLang="zh-CN" sz="3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（</m:t>
                        </m:r>
                        <m:r>
                          <m:rPr>
                            <m:sty m:val="p"/>
                          </m:rPr>
                          <a:rPr lang="en-US" altLang="zh-CN" sz="320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arcsinx</m:t>
                        </m:r>
                        <m:r>
                          <a:rPr lang="zh-CN" altLang="zh-CN" sz="3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）</m:t>
                        </m:r>
                      </m:e>
                      <m:sup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’</m:t>
                        </m:r>
                      </m:sup>
                    </m:sSup>
                  </m:oMath>
                </a14:m>
                <a:r>
                  <a:rPr lang="en-US" altLang="zh-CN" sz="3200" dirty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sz="32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zh-CN" altLang="zh-CN" sz="32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zh-CN" altLang="zh-CN" sz="2400" dirty="0"/>
              </a:p>
              <a:p>
                <a:endParaRPr kumimoji="1" lang="zh-CN" altLang="en-US" sz="3600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85801" y="1922834"/>
                <a:ext cx="4924586" cy="4295852"/>
              </a:xfrm>
              <a:blipFill rotWithShape="0">
                <a:blip r:embed="rId2"/>
                <a:stretch>
                  <a:fillRect l="-2850" r="-5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54305" y="819952"/>
            <a:ext cx="5105400" cy="823912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复合函数求导</a:t>
            </a:r>
            <a:endParaRPr kumimoji="1" lang="zh-CN" altLang="en-US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1922834"/>
                <a:ext cx="5048573" cy="4295852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4000" dirty="0"/>
                  <a:t>y=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40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4000" i="1">
                            <a:latin typeface="Cambria Math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zh-CN" altLang="zh-CN" sz="40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40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40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zh-CN" altLang="zh-CN" sz="4000" dirty="0"/>
              </a:p>
              <a:p>
                <a:r>
                  <a:rPr lang="zh-CN" altLang="zh-CN" sz="3200" dirty="0" smtClean="0">
                    <a:solidFill>
                      <a:srgbClr val="FF0000"/>
                    </a:solidFill>
                  </a:rPr>
                  <a:t>令</a:t>
                </a:r>
                <a:r>
                  <a:rPr lang="en-US" altLang="zh-CN" sz="3200" dirty="0" smtClean="0">
                    <a:solidFill>
                      <a:srgbClr val="FF0000"/>
                    </a:solidFill>
                  </a:rPr>
                  <a:t>u=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3200" dirty="0">
                    <a:solidFill>
                      <a:srgbClr val="FF0000"/>
                    </a:solidFill>
                  </a:rPr>
                  <a:t>,y=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𝑢</m:t>
                        </m:r>
                      </m:sup>
                    </m:sSup>
                  </m:oMath>
                </a14:m>
                <a:r>
                  <a:rPr lang="en-US" altLang="zh-CN" sz="3200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zh-CN" sz="3200" dirty="0">
                    <a:solidFill>
                      <a:srgbClr val="FF0000"/>
                    </a:solidFill>
                  </a:rPr>
                  <a:t>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𝑑𝑦</m:t>
                        </m:r>
                      </m:num>
                      <m:den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𝑑𝑥</m:t>
                        </m:r>
                      </m:den>
                    </m:f>
                    <m:r>
                      <a:rPr lang="en-US" altLang="zh-CN" sz="3200" i="1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zh-CN" altLang="zh-CN" sz="3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𝑑𝑦</m:t>
                        </m:r>
                      </m:num>
                      <m:den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𝑑𝑢</m:t>
                        </m:r>
                      </m:den>
                    </m:f>
                    <m:r>
                      <a:rPr lang="en-US" altLang="zh-CN" sz="3200" i="1">
                        <a:solidFill>
                          <a:srgbClr val="FF0000"/>
                        </a:solidFill>
                        <a:latin typeface="Cambria Math" charset="0"/>
                      </a:rPr>
                      <m:t>∗</m:t>
                    </m:r>
                    <m:f>
                      <m:fPr>
                        <m:ctrlPr>
                          <a:rPr lang="zh-CN" altLang="zh-CN" sz="3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𝑑𝑢</m:t>
                        </m:r>
                      </m:num>
                      <m:den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𝑑𝑥</m:t>
                        </m:r>
                      </m:den>
                    </m:f>
                  </m:oMath>
                </a14:m>
                <a:endParaRPr lang="zh-CN" altLang="zh-CN" sz="32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= </m:t>
                        </m:r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𝑢</m:t>
                        </m:r>
                      </m:sup>
                    </m:sSup>
                    <m:r>
                      <a:rPr lang="en-US" altLang="zh-CN" sz="3200" i="1">
                        <a:solidFill>
                          <a:srgbClr val="FF0000"/>
                        </a:solidFill>
                        <a:latin typeface="Cambria Math" charset="0"/>
                      </a:rPr>
                      <m:t>∗2</m:t>
                    </m:r>
                    <m:r>
                      <a:rPr lang="en-US" altLang="zh-CN" sz="3200" i="1">
                        <a:solidFill>
                          <a:srgbClr val="FF0000"/>
                        </a:solidFill>
                        <a:latin typeface="Cambria Math" charset="0"/>
                      </a:rPr>
                      <m:t>𝑥</m:t>
                    </m:r>
                    <m:r>
                      <a:rPr lang="en-US" altLang="zh-CN" sz="3200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zh-CN" altLang="zh-CN" sz="3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zh-CN" altLang="zh-CN" sz="32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altLang="zh-CN" sz="3200" i="1">
                        <a:solidFill>
                          <a:srgbClr val="FF0000"/>
                        </a:solidFill>
                        <a:latin typeface="Cambria Math" charset="0"/>
                      </a:rPr>
                      <m:t>∗2</m:t>
                    </m:r>
                    <m:r>
                      <a:rPr lang="en-US" altLang="zh-CN" sz="3200" i="1">
                        <a:solidFill>
                          <a:srgbClr val="FF0000"/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altLang="zh-CN" sz="3200" dirty="0">
                    <a:solidFill>
                      <a:srgbClr val="FF0000"/>
                    </a:solidFill>
                  </a:rPr>
                  <a:t> </a:t>
                </a:r>
                <a:endParaRPr lang="zh-CN" altLang="zh-CN" sz="3200" dirty="0">
                  <a:solidFill>
                    <a:srgbClr val="FF0000"/>
                  </a:solidFill>
                </a:endParaRPr>
              </a:p>
              <a:p>
                <a:r>
                  <a:rPr lang="en-US" altLang="zh-CN" sz="4000" dirty="0"/>
                  <a:t>y=sin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40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4000" i="1">
                            <a:latin typeface="Cambria Math" charset="0"/>
                          </a:rPr>
                          <m:t>2</m:t>
                        </m:r>
                        <m:r>
                          <a:rPr lang="en-US" altLang="zh-CN" sz="4000" i="1">
                            <a:latin typeface="Cambria Math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4000" i="1">
                            <a:latin typeface="Cambria Math" charset="0"/>
                          </a:rPr>
                          <m:t>1+</m:t>
                        </m:r>
                        <m:sSup>
                          <m:sSupPr>
                            <m:ctrlPr>
                              <a:rPr lang="zh-CN" altLang="zh-CN" sz="40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40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40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zh-CN" altLang="zh-CN" sz="4000" dirty="0"/>
              </a:p>
              <a:p>
                <a:endParaRPr kumimoji="1" lang="zh-CN" altLang="en-US" sz="40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1922834"/>
                <a:ext cx="5048573" cy="4295852"/>
              </a:xfrm>
              <a:blipFill rotWithShape="0">
                <a:blip r:embed="rId3"/>
                <a:stretch>
                  <a:fillRect l="-3865" t="-18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79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高阶导数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3200" dirty="0" smtClean="0"/>
                  <a:t>导数的导数</a:t>
                </a:r>
                <a:r>
                  <a:rPr kumimoji="1" lang="en-US" altLang="zh-CN" sz="3200" dirty="0" smtClean="0"/>
                  <a:t>-</a:t>
                </a:r>
                <a:r>
                  <a:rPr kumimoji="1" lang="zh-CN" altLang="en-US" sz="3200" dirty="0" smtClean="0"/>
                  <a:t>二阶导数</a:t>
                </a:r>
                <a:endParaRPr kumimoji="1" lang="en-US" altLang="zh-CN" sz="320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zh-CN" sz="3200" b="0" i="1" dirty="0" smtClean="0">
                        <a:latin typeface="Cambria Math" charset="0"/>
                      </a:rPr>
                      <m:t>𝑦</m:t>
                    </m:r>
                    <m:r>
                      <a:rPr kumimoji="1" lang="en-US" altLang="zh-CN" sz="3200" b="0" i="1" dirty="0" smtClean="0">
                        <a:latin typeface="Cambria Math" charset="0"/>
                      </a:rPr>
                      <m:t>′′</m:t>
                    </m:r>
                  </m:oMath>
                </a14:m>
                <a:r>
                  <a:rPr kumimoji="1" lang="en-US" altLang="zh-CN" sz="32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320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3200" b="0" i="1" dirty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kumimoji="1" lang="en-US" altLang="zh-CN" sz="3200" b="0" i="1" dirty="0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3200" b="0" i="1" dirty="0" smtClean="0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kumimoji="1" lang="en-US" altLang="zh-CN" sz="3200" b="0" i="1" dirty="0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sz="3200" b="0" i="1" dirty="0" smtClean="0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sz="3200" b="0" i="1" dirty="0" smtClean="0"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en-US" altLang="zh-CN" sz="32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sz="4400" i="1" dirty="0" smtClean="0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mr-IN" altLang="zh-CN" sz="4400" i="1" dirty="0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4400" b="0" i="1" dirty="0" smtClean="0">
                                <a:latin typeface="Cambria Math" charset="0"/>
                              </a:rPr>
                              <m:t>𝑑</m:t>
                            </m:r>
                          </m:e>
                          <m:sup>
                            <m:r>
                              <a:rPr kumimoji="1" lang="en-US" altLang="zh-CN" sz="4400" b="0" i="1" dirty="0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sz="4400" b="0" i="1" dirty="0" smtClean="0">
                            <a:latin typeface="Cambria Math" charset="0"/>
                          </a:rPr>
                          <m:t>𝑦</m:t>
                        </m:r>
                      </m:num>
                      <m:den>
                        <m:r>
                          <a:rPr kumimoji="1" lang="en-US" altLang="zh-CN" sz="4400" b="0" i="1" dirty="0" smtClean="0">
                            <a:latin typeface="Cambria Math" charset="0"/>
                          </a:rPr>
                          <m:t>𝑑</m:t>
                        </m:r>
                        <m:sSup>
                          <m:sSupPr>
                            <m:ctrlPr>
                              <a:rPr kumimoji="1" lang="en-US" altLang="zh-CN" sz="4400" b="0" i="1" dirty="0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4400" b="0" i="1" dirty="0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4400" b="0" i="1" dirty="0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kumimoji="1" lang="en-US" altLang="zh-CN" sz="32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sz="4400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4400" b="0" i="1" dirty="0" smtClean="0">
                            <a:latin typeface="Cambria Math" charset="0"/>
                          </a:rPr>
                          <m:t>𝑑</m:t>
                        </m:r>
                      </m:num>
                      <m:den>
                        <m:r>
                          <a:rPr kumimoji="1" lang="en-US" altLang="zh-CN" sz="4400" b="0" i="1" dirty="0" smtClean="0">
                            <a:latin typeface="Cambria Math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kumimoji="1" lang="en-US" altLang="zh-CN" sz="4400" dirty="0" smtClean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sz="4400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4400" b="0" i="1" dirty="0" smtClean="0">
                            <a:latin typeface="Cambria Math" charset="0"/>
                          </a:rPr>
                          <m:t>𝑑𝑦</m:t>
                        </m:r>
                      </m:num>
                      <m:den>
                        <m:r>
                          <a:rPr kumimoji="1" lang="en-US" altLang="zh-CN" sz="4400" b="0" i="1" dirty="0" smtClean="0">
                            <a:latin typeface="Cambria Math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kumimoji="1" lang="en-US" altLang="zh-CN" sz="4400" dirty="0" smtClean="0"/>
                  <a:t>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44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4400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zh-CN" sz="4400" b="0" i="1" smtClean="0">
                            <a:latin typeface="Cambria Math" charset="0"/>
                          </a:rPr>
                          <m:t>′′′</m:t>
                        </m:r>
                      </m:sup>
                    </m:sSup>
                  </m:oMath>
                </a14:m>
                <a:r>
                  <a:rPr kumimoji="1" lang="en-US" altLang="zh-CN" sz="4400" dirty="0" smtClean="0"/>
                  <a:t>-</a:t>
                </a:r>
                <a:r>
                  <a:rPr kumimoji="1" lang="zh-CN" altLang="en-US" sz="4400" dirty="0" smtClean="0"/>
                  <a:t>三阶导数</a:t>
                </a:r>
                <a:endParaRPr kumimoji="1" lang="en-US" altLang="zh-CN" sz="440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44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4400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zh-CN" sz="4400" b="0" i="1" smtClean="0">
                            <a:latin typeface="Cambria Math" charset="0"/>
                          </a:rPr>
                          <m:t>(4)</m:t>
                        </m:r>
                      </m:sup>
                    </m:sSup>
                  </m:oMath>
                </a14:m>
                <a:r>
                  <a:rPr kumimoji="1" lang="en-US" altLang="zh-CN" sz="4400" dirty="0" smtClean="0"/>
                  <a:t>-</a:t>
                </a:r>
                <a:r>
                  <a:rPr kumimoji="1" lang="zh-CN" altLang="en-US" sz="4400" dirty="0" smtClean="0"/>
                  <a:t>四阶导数</a:t>
                </a:r>
                <a:endParaRPr kumimoji="1" lang="en-US" altLang="zh-CN" sz="44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4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4400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zh-CN" sz="4400" i="1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sz="4400" b="0" i="1" smtClean="0">
                            <a:latin typeface="Cambria Math" charset="0"/>
                          </a:rPr>
                          <m:t>𝑛</m:t>
                        </m:r>
                        <m:r>
                          <a:rPr kumimoji="1" lang="en-US" altLang="zh-CN" sz="4400" i="1">
                            <a:latin typeface="Cambria Math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en-US" altLang="zh-CN" sz="4400" dirty="0" smtClean="0"/>
                  <a:t>-n</a:t>
                </a:r>
                <a:r>
                  <a:rPr kumimoji="1" lang="zh-CN" altLang="en-US" sz="4400" dirty="0" smtClean="0"/>
                  <a:t>阶导数</a:t>
                </a:r>
                <a:endParaRPr kumimoji="1" lang="en-US" altLang="zh-CN" sz="4400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3200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32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971" t="-2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例题：</a:t>
                </a:r>
                <a:r>
                  <a:rPr kumimoji="1" lang="en-US" altLang="zh-CN" sz="2800" dirty="0" smtClean="0">
                    <a:solidFill>
                      <a:srgbClr val="FF0000"/>
                    </a:solidFill>
                  </a:rPr>
                  <a:t>y=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4</m:t>
                        </m:r>
                      </m:sup>
                    </m:sSup>
                    <m:r>
                      <a:rPr kumimoji="1" lang="zh-CN" altLang="en-US" sz="28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的</m:t>
                    </m:r>
                    <m:r>
                      <a:rPr kumimoji="1" lang="zh-CN" altLang="en-US" sz="280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导数</m:t>
                    </m:r>
                  </m:oMath>
                </a14:m>
                <a:r>
                  <a:rPr kumimoji="1" lang="zh-CN" altLang="en-US" sz="2800" dirty="0" smtClean="0">
                    <a:solidFill>
                      <a:srgbClr val="FF0000"/>
                    </a:solidFill>
                  </a:rPr>
                  <a:t>和二阶导数，三阶倒数，四阶导数</a:t>
                </a:r>
                <a:endParaRPr kumimoji="1" lang="en-US" altLang="zh-CN" sz="2800" dirty="0" smtClean="0">
                  <a:solidFill>
                    <a:srgbClr val="FF0000"/>
                  </a:solidFill>
                </a:endParaRPr>
              </a:p>
              <a:p>
                <a:endParaRPr kumimoji="1" lang="en-US" altLang="zh-CN" sz="28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𝑦</m:t>
                    </m:r>
                    <m:r>
                      <a:rPr kumimoji="1" lang="en-US" altLang="zh-CN" sz="28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CN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sup>
                    </m:sSup>
                    <m:r>
                      <a:rPr kumimoji="1" lang="zh-CN" altLang="en-US" sz="2800" i="1">
                        <a:solidFill>
                          <a:srgbClr val="FF0000"/>
                        </a:solidFill>
                        <a:latin typeface="Cambria Math" charset="0"/>
                      </a:rPr>
                      <m:t>的导数</m:t>
                    </m:r>
                  </m:oMath>
                </a14:m>
                <a:r>
                  <a:rPr kumimoji="1" lang="zh-CN" altLang="en-US" sz="2800" dirty="0">
                    <a:solidFill>
                      <a:srgbClr val="FF0000"/>
                    </a:solidFill>
                  </a:rPr>
                  <a:t>和二阶导数，三阶倒数，四阶</a:t>
                </a:r>
                <a:r>
                  <a:rPr kumimoji="1" lang="zh-CN" altLang="en-US" sz="2800" dirty="0" smtClean="0">
                    <a:solidFill>
                      <a:srgbClr val="FF0000"/>
                    </a:solidFill>
                  </a:rPr>
                  <a:t>导数</a:t>
                </a:r>
                <a:r>
                  <a:rPr kumimoji="1" lang="en-US" altLang="zh-CN" sz="2800" dirty="0" smtClean="0">
                    <a:solidFill>
                      <a:srgbClr val="FF0000"/>
                    </a:solidFill>
                  </a:rPr>
                  <a:t>,n</a:t>
                </a:r>
                <a:r>
                  <a:rPr kumimoji="1" lang="zh-CN" altLang="en-US" sz="2800" dirty="0" smtClean="0">
                    <a:solidFill>
                      <a:srgbClr val="FF0000"/>
                    </a:solidFill>
                  </a:rPr>
                  <a:t>阶导数</a:t>
                </a:r>
                <a:endParaRPr kumimoji="1" lang="en-US" altLang="zh-CN" sz="2800" dirty="0" smtClean="0">
                  <a:solidFill>
                    <a:srgbClr val="FF0000"/>
                  </a:solidFill>
                </a:endParaRPr>
              </a:p>
              <a:p>
                <a:endParaRPr kumimoji="1" lang="en-US" altLang="zh-CN" sz="28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𝑦</m:t>
                    </m:r>
                    <m:r>
                      <a:rPr kumimoji="1" lang="en-US" altLang="zh-CN" sz="28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sz="28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80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ln</m:t>
                        </m:r>
                      </m:fName>
                      <m:e>
                        <m:r>
                          <a:rPr kumimoji="1" lang="en-US" altLang="zh-CN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</m:func>
                    <m:r>
                      <a:rPr kumimoji="1" lang="zh-CN" altLang="en-US" sz="2800" i="1">
                        <a:solidFill>
                          <a:srgbClr val="FF0000"/>
                        </a:solidFill>
                        <a:latin typeface="Cambria Math" charset="0"/>
                      </a:rPr>
                      <m:t>的导数</m:t>
                    </m:r>
                  </m:oMath>
                </a14:m>
                <a:r>
                  <a:rPr kumimoji="1" lang="zh-CN" altLang="en-US" sz="2800" dirty="0">
                    <a:solidFill>
                      <a:srgbClr val="FF0000"/>
                    </a:solidFill>
                  </a:rPr>
                  <a:t>和二阶导数，三阶倒数，四阶导数</a:t>
                </a:r>
                <a:r>
                  <a:rPr kumimoji="1" lang="en-US" altLang="zh-CN" sz="2800" dirty="0">
                    <a:solidFill>
                      <a:srgbClr val="FF0000"/>
                    </a:solidFill>
                  </a:rPr>
                  <a:t>,n</a:t>
                </a:r>
                <a:r>
                  <a:rPr kumimoji="1" lang="zh-CN" altLang="en-US" sz="2800" dirty="0">
                    <a:solidFill>
                      <a:srgbClr val="FF0000"/>
                    </a:solidFill>
                  </a:rPr>
                  <a:t>阶导数</a:t>
                </a:r>
                <a:endParaRPr kumimoji="1" lang="en-US" altLang="zh-CN" sz="2800" dirty="0">
                  <a:solidFill>
                    <a:srgbClr val="FF0000"/>
                  </a:solidFill>
                </a:endParaRPr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371" t="-2879" r="-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03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b="1" dirty="0"/>
              <a:t>常用高阶导数</a:t>
            </a:r>
            <a:r>
              <a:rPr lang="zh-CN" altLang="zh-CN" b="1" dirty="0" smtClean="0"/>
              <a:t>公式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sz="2800" dirty="0"/>
                  <a:t>（</a:t>
                </a:r>
                <a:r>
                  <a:rPr lang="en-US" altLang="zh-CN" sz="2800" dirty="0"/>
                  <a:t>1</a:t>
                </a:r>
                <a:r>
                  <a:rPr lang="zh-CN" altLang="zh-CN" sz="28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zh-CN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𝑥</m:t>
                        </m:r>
                      </m:sup>
                    </m:sSup>
                    <m:r>
                      <a:rPr lang="en-US" altLang="zh-CN" sz="2800">
                        <a:latin typeface="Cambria Math" charset="0"/>
                      </a:rPr>
                      <m:t>)</m:t>
                    </m:r>
                    <m:sSup>
                      <m:sSupPr>
                        <m:ctrlPr>
                          <a:rPr lang="zh-CN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latin typeface="Cambria Math" charset="0"/>
                          </a:rPr>
                          <m:t> </m:t>
                        </m:r>
                      </m:e>
                      <m:sup>
                        <m:r>
                          <a:rPr lang="en-US" altLang="zh-CN" sz="2800">
                            <a:latin typeface="Cambria Math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𝑛</m:t>
                        </m:r>
                        <m:r>
                          <a:rPr lang="en-US" altLang="zh-CN" sz="2800">
                            <a:latin typeface="Cambria Math" charset="0"/>
                          </a:rPr>
                          <m:t>)</m:t>
                        </m:r>
                      </m:sup>
                    </m:sSup>
                    <m:r>
                      <a:rPr lang="en-US" altLang="zh-CN" sz="280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zh-CN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charset="0"/>
                          </a:rPr>
                          <m:t>ln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𝑛</m:t>
                        </m:r>
                      </m:sup>
                    </m:sSup>
                    <m:r>
                      <a:rPr lang="en-US" altLang="zh-CN" sz="2800" i="1">
                        <a:latin typeface="Cambria Math" charset="0"/>
                      </a:rPr>
                      <m:t>𝑎</m:t>
                    </m:r>
                    <m:r>
                      <a:rPr lang="en-US" altLang="zh-CN" sz="2800">
                        <a:latin typeface="Cambria Math" charset="0"/>
                      </a:rPr>
                      <m:t> (</m:t>
                    </m:r>
                    <m:r>
                      <a:rPr lang="en-US" altLang="zh-CN" sz="2800" i="1">
                        <a:latin typeface="Cambria Math" charset="0"/>
                      </a:rPr>
                      <m:t>𝑎</m:t>
                    </m:r>
                    <m:r>
                      <a:rPr lang="en-US" altLang="zh-CN" sz="2800">
                        <a:latin typeface="Cambria Math" charset="0"/>
                      </a:rPr>
                      <m:t>&gt;0)  (</m:t>
                    </m:r>
                    <m:sSup>
                      <m:sSupPr>
                        <m:ctrlPr>
                          <a:rPr lang="zh-CN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𝑥</m:t>
                        </m:r>
                      </m:sup>
                    </m:sSup>
                    <m:r>
                      <a:rPr lang="en-US" altLang="zh-CN" sz="2800">
                        <a:latin typeface="Cambria Math" charset="0"/>
                      </a:rPr>
                      <m:t>)</m:t>
                    </m:r>
                    <m:sSup>
                      <m:sSupPr>
                        <m:ctrlPr>
                          <a:rPr lang="zh-CN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latin typeface="Cambria Math" charset="0"/>
                          </a:rPr>
                          <m:t> </m:t>
                        </m:r>
                      </m:e>
                      <m:sup>
                        <m:r>
                          <a:rPr lang="en-US" altLang="zh-CN" sz="2800">
                            <a:latin typeface="Cambria Math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𝑛</m:t>
                        </m:r>
                        <m:r>
                          <a:rPr lang="en-US" altLang="zh-CN" sz="2800">
                            <a:latin typeface="Cambria Math" charset="0"/>
                          </a:rPr>
                          <m:t>)</m:t>
                        </m:r>
                      </m:sup>
                    </m:sSup>
                    <m:r>
                      <a:rPr lang="en-US" altLang="zh-CN" sz="280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charset="0"/>
                      </a:rPr>
                      <m:t>e</m:t>
                    </m:r>
                    <m:sSup>
                      <m:sSupPr>
                        <m:ctrlPr>
                          <a:rPr lang="zh-CN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latin typeface="Cambria Math" charset="0"/>
                          </a:rPr>
                          <m:t> 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800" dirty="0"/>
                  <a:t> </a:t>
                </a:r>
                <a:endParaRPr lang="zh-CN" altLang="zh-CN" sz="2800" dirty="0"/>
              </a:p>
              <a:p>
                <a:r>
                  <a:rPr lang="zh-CN" altLang="zh-CN" sz="2800" dirty="0"/>
                  <a:t>（</a:t>
                </a:r>
                <a:r>
                  <a:rPr lang="en-US" altLang="zh-CN" sz="2800" dirty="0"/>
                  <a:t>2</a:t>
                </a:r>
                <a:r>
                  <a:rPr lang="zh-CN" altLang="zh-CN" sz="28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charset="0"/>
                      </a:rPr>
                      <m:t>sin</m:t>
                    </m:r>
                    <m:r>
                      <a:rPr lang="en-US" altLang="zh-CN" sz="2800" i="1">
                        <a:latin typeface="Cambria Math" charset="0"/>
                      </a:rPr>
                      <m:t>𝑘𝑥</m:t>
                    </m:r>
                    <m:r>
                      <a:rPr lang="en-US" altLang="zh-CN" sz="2800">
                        <a:latin typeface="Cambria Math" charset="0"/>
                      </a:rPr>
                      <m:t>)</m:t>
                    </m:r>
                    <m:sSup>
                      <m:sSupPr>
                        <m:ctrlPr>
                          <a:rPr lang="zh-CN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latin typeface="Cambria Math" charset="0"/>
                          </a:rPr>
                          <m:t> </m:t>
                        </m:r>
                      </m:e>
                      <m:sup>
                        <m:r>
                          <a:rPr lang="en-US" altLang="zh-CN" sz="2800">
                            <a:latin typeface="Cambria Math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𝑛</m:t>
                        </m:r>
                        <m:r>
                          <a:rPr lang="en-US" altLang="zh-CN" sz="2800">
                            <a:latin typeface="Cambria Math" charset="0"/>
                          </a:rPr>
                          <m:t>)</m:t>
                        </m:r>
                      </m:sup>
                    </m:sSup>
                    <m:r>
                      <a:rPr lang="en-US" altLang="zh-CN" sz="280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𝑛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800">
                        <a:latin typeface="Cambria Math" charset="0"/>
                      </a:rPr>
                      <m:t>sin</m:t>
                    </m:r>
                    <m:r>
                      <a:rPr lang="en-US" altLang="zh-CN" sz="2800">
                        <a:latin typeface="Cambria Math" charset="0"/>
                      </a:rPr>
                      <m:t>(</m:t>
                    </m:r>
                    <m:r>
                      <a:rPr lang="en-US" altLang="zh-CN" sz="2800" i="1">
                        <a:latin typeface="Cambria Math" charset="0"/>
                      </a:rPr>
                      <m:t>𝑘𝑥</m:t>
                    </m:r>
                    <m:r>
                      <a:rPr lang="en-US" altLang="zh-CN" sz="2800">
                        <a:latin typeface="Cambria Math" charset="0"/>
                      </a:rPr>
                      <m:t>+</m:t>
                    </m:r>
                    <m:r>
                      <a:rPr lang="en-US" altLang="zh-CN" sz="2800" i="1">
                        <a:latin typeface="Cambria Math" charset="0"/>
                      </a:rPr>
                      <m:t>𝑛</m:t>
                    </m:r>
                    <m:r>
                      <a:rPr lang="en-US" altLang="zh-CN" sz="2800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zh-CN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800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altLang="zh-CN" sz="280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:endParaRPr lang="zh-CN" altLang="zh-CN" sz="2800" dirty="0"/>
              </a:p>
              <a:p>
                <a:r>
                  <a:rPr lang="zh-CN" altLang="zh-CN" sz="2800" dirty="0"/>
                  <a:t>（</a:t>
                </a:r>
                <a:r>
                  <a:rPr lang="en-US" altLang="zh-CN" sz="2800" dirty="0"/>
                  <a:t>3</a:t>
                </a:r>
                <a:r>
                  <a:rPr lang="zh-CN" altLang="zh-CN" sz="28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charset="0"/>
                      </a:rPr>
                      <m:t>cos</m:t>
                    </m:r>
                    <m:r>
                      <a:rPr lang="en-US" altLang="zh-CN" sz="2800" i="1">
                        <a:latin typeface="Cambria Math" charset="0"/>
                      </a:rPr>
                      <m:t>𝑘𝑥</m:t>
                    </m:r>
                    <m:r>
                      <a:rPr lang="en-US" altLang="zh-CN" sz="2800">
                        <a:latin typeface="Cambria Math" charset="0"/>
                      </a:rPr>
                      <m:t>)</m:t>
                    </m:r>
                    <m:sSup>
                      <m:sSupPr>
                        <m:ctrlPr>
                          <a:rPr lang="zh-CN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latin typeface="Cambria Math" charset="0"/>
                          </a:rPr>
                          <m:t> </m:t>
                        </m:r>
                      </m:e>
                      <m:sup>
                        <m:r>
                          <a:rPr lang="en-US" altLang="zh-CN" sz="2800">
                            <a:latin typeface="Cambria Math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𝑛</m:t>
                        </m:r>
                        <m:r>
                          <a:rPr lang="en-US" altLang="zh-CN" sz="2800">
                            <a:latin typeface="Cambria Math" charset="0"/>
                          </a:rPr>
                          <m:t>)</m:t>
                        </m:r>
                      </m:sup>
                    </m:sSup>
                    <m:r>
                      <a:rPr lang="en-US" altLang="zh-CN" sz="280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𝑛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800">
                        <a:latin typeface="Cambria Math" charset="0"/>
                      </a:rPr>
                      <m:t>cos</m:t>
                    </m:r>
                    <m:r>
                      <a:rPr lang="en-US" altLang="zh-CN" sz="2800">
                        <a:latin typeface="Cambria Math" charset="0"/>
                      </a:rPr>
                      <m:t>(</m:t>
                    </m:r>
                    <m:r>
                      <a:rPr lang="en-US" altLang="zh-CN" sz="2800" i="1">
                        <a:latin typeface="Cambria Math" charset="0"/>
                      </a:rPr>
                      <m:t>𝑘𝑥</m:t>
                    </m:r>
                    <m:r>
                      <a:rPr lang="en-US" altLang="zh-CN" sz="2800">
                        <a:latin typeface="Cambria Math" charset="0"/>
                      </a:rPr>
                      <m:t>+</m:t>
                    </m:r>
                    <m:r>
                      <a:rPr lang="en-US" altLang="zh-CN" sz="2800" i="1">
                        <a:latin typeface="Cambria Math" charset="0"/>
                      </a:rPr>
                      <m:t>𝑛</m:t>
                    </m:r>
                    <m:r>
                      <a:rPr lang="en-US" altLang="zh-CN" sz="2800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zh-CN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800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altLang="zh-CN" sz="280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:endParaRPr lang="zh-CN" altLang="zh-CN" sz="2800" dirty="0"/>
              </a:p>
              <a:p>
                <a:r>
                  <a:rPr lang="zh-CN" altLang="zh-CN" sz="2800" dirty="0"/>
                  <a:t>（</a:t>
                </a:r>
                <a:r>
                  <a:rPr lang="en-US" altLang="zh-CN" sz="2800" dirty="0"/>
                  <a:t>4</a:t>
                </a:r>
                <a:r>
                  <a:rPr lang="zh-CN" altLang="zh-CN" sz="28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zh-CN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𝑚</m:t>
                        </m:r>
                      </m:sup>
                    </m:sSup>
                    <m:r>
                      <a:rPr lang="en-US" altLang="zh-CN" sz="2800">
                        <a:latin typeface="Cambria Math" charset="0"/>
                      </a:rPr>
                      <m:t>)</m:t>
                    </m:r>
                    <m:sSup>
                      <m:sSupPr>
                        <m:ctrlPr>
                          <a:rPr lang="zh-CN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latin typeface="Cambria Math" charset="0"/>
                          </a:rPr>
                          <m:t> </m:t>
                        </m:r>
                      </m:e>
                      <m:sup>
                        <m:r>
                          <a:rPr lang="en-US" altLang="zh-CN" sz="2800">
                            <a:latin typeface="Cambria Math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𝑛</m:t>
                        </m:r>
                        <m:r>
                          <a:rPr lang="en-US" altLang="zh-CN" sz="2800">
                            <a:latin typeface="Cambria Math" charset="0"/>
                          </a:rPr>
                          <m:t>)</m:t>
                        </m:r>
                      </m:sup>
                    </m:sSup>
                    <m:r>
                      <a:rPr lang="en-US" altLang="zh-CN" sz="2800">
                        <a:latin typeface="Cambria Math" charset="0"/>
                      </a:rPr>
                      <m:t>=</m:t>
                    </m:r>
                    <m:r>
                      <a:rPr lang="en-US" altLang="zh-CN" sz="2800" i="1">
                        <a:latin typeface="Cambria Math" charset="0"/>
                      </a:rPr>
                      <m:t>𝑚</m:t>
                    </m:r>
                    <m:r>
                      <a:rPr lang="en-US" altLang="zh-CN" sz="2800">
                        <a:latin typeface="Cambria Math" charset="0"/>
                      </a:rPr>
                      <m:t>(</m:t>
                    </m:r>
                    <m:r>
                      <a:rPr lang="en-US" altLang="zh-CN" sz="2800" i="1">
                        <a:latin typeface="Cambria Math" charset="0"/>
                      </a:rPr>
                      <m:t>𝑚</m:t>
                    </m:r>
                    <m:r>
                      <a:rPr lang="en-US" altLang="zh-CN" sz="2800" i="1">
                        <a:latin typeface="Cambria Math" charset="0"/>
                      </a:rPr>
                      <m:t>−</m:t>
                    </m:r>
                    <m:r>
                      <a:rPr lang="en-US" altLang="zh-CN" sz="2800">
                        <a:latin typeface="Cambria Math" charset="0"/>
                      </a:rPr>
                      <m:t>1)⋯(</m:t>
                    </m:r>
                    <m:r>
                      <a:rPr lang="en-US" altLang="zh-CN" sz="2800" i="1">
                        <a:latin typeface="Cambria Math" charset="0"/>
                      </a:rPr>
                      <m:t>𝑚</m:t>
                    </m:r>
                    <m:r>
                      <a:rPr lang="en-US" altLang="zh-CN" sz="2800" i="1">
                        <a:latin typeface="Cambria Math" charset="0"/>
                      </a:rPr>
                      <m:t>−</m:t>
                    </m:r>
                    <m:r>
                      <a:rPr lang="en-US" altLang="zh-CN" sz="2800" i="1">
                        <a:latin typeface="Cambria Math" charset="0"/>
                      </a:rPr>
                      <m:t>𝑛</m:t>
                    </m:r>
                    <m:r>
                      <a:rPr lang="en-US" altLang="zh-CN" sz="2800">
                        <a:latin typeface="Cambria Math" charset="0"/>
                      </a:rPr>
                      <m:t>+1)</m:t>
                    </m:r>
                    <m:sSup>
                      <m:sSupPr>
                        <m:ctrlPr>
                          <a:rPr lang="zh-CN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 </a:t>
                </a:r>
                <a:endParaRPr lang="zh-CN" altLang="zh-CN" sz="2800" dirty="0"/>
              </a:p>
              <a:p>
                <a:r>
                  <a:rPr lang="zh-CN" altLang="zh-CN" sz="2800" dirty="0"/>
                  <a:t>（</a:t>
                </a:r>
                <a:r>
                  <a:rPr lang="en-US" altLang="zh-CN" sz="2800" dirty="0"/>
                  <a:t>5</a:t>
                </a:r>
                <a:r>
                  <a:rPr lang="zh-CN" altLang="zh-CN" sz="28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charset="0"/>
                      </a:rPr>
                      <m:t>ln</m:t>
                    </m:r>
                    <m:r>
                      <a:rPr lang="en-US" altLang="zh-CN" sz="2800" i="1">
                        <a:latin typeface="Cambria Math" charset="0"/>
                      </a:rPr>
                      <m:t>𝑥</m:t>
                    </m:r>
                    <m:r>
                      <a:rPr lang="en-US" altLang="zh-CN" sz="2800">
                        <a:latin typeface="Cambria Math" charset="0"/>
                      </a:rPr>
                      <m:t>)</m:t>
                    </m:r>
                    <m:sSup>
                      <m:sSupPr>
                        <m:ctrlPr>
                          <a:rPr lang="zh-CN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latin typeface="Cambria Math" charset="0"/>
                          </a:rPr>
                          <m:t> </m:t>
                        </m:r>
                      </m:e>
                      <m:sup>
                        <m:r>
                          <a:rPr lang="en-US" altLang="zh-CN" sz="2800">
                            <a:latin typeface="Cambria Math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𝑛</m:t>
                        </m:r>
                        <m:r>
                          <a:rPr lang="en-US" altLang="zh-CN" sz="2800">
                            <a:latin typeface="Cambria Math" charset="0"/>
                          </a:rPr>
                          <m:t>)</m:t>
                        </m:r>
                      </m:sup>
                    </m:sSup>
                    <m:r>
                      <a:rPr lang="en-US" altLang="zh-CN" sz="280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latin typeface="Cambria Math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−</m:t>
                        </m:r>
                        <m:r>
                          <a:rPr lang="en-US" altLang="zh-CN" sz="2800">
                            <a:latin typeface="Cambria Math" charset="0"/>
                          </a:rPr>
                          <m:t>1)</m:t>
                        </m:r>
                      </m:e>
                      <m:sup>
                        <m:r>
                          <a:rPr lang="en-US" altLang="zh-CN" sz="2800">
                            <a:latin typeface="Cambria Math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−</m:t>
                        </m:r>
                        <m:r>
                          <a:rPr lang="en-US" altLang="zh-CN" sz="2800">
                            <a:latin typeface="Cambria Math" charset="0"/>
                          </a:rPr>
                          <m:t>1)</m:t>
                        </m:r>
                      </m:sup>
                    </m:sSup>
                    <m:f>
                      <m:fPr>
                        <m:ctrlPr>
                          <a:rPr lang="zh-CN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>
                            <a:latin typeface="Cambria Math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−</m:t>
                        </m:r>
                        <m:r>
                          <a:rPr lang="en-US" altLang="zh-CN" sz="2800">
                            <a:latin typeface="Cambria Math" charset="0"/>
                          </a:rPr>
                          <m:t>1)!</m:t>
                        </m:r>
                      </m:num>
                      <m:den>
                        <m:sSup>
                          <m:sSupPr>
                            <m:ctrlPr>
                              <a:rPr lang="zh-CN" altLang="zh-CN" sz="2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800" dirty="0"/>
                  <a:t> </a:t>
                </a:r>
                <a:endParaRPr lang="zh-CN" altLang="zh-CN" sz="2800" dirty="0"/>
              </a:p>
              <a:p>
                <a:r>
                  <a:rPr lang="zh-CN" altLang="zh-CN" sz="2800" dirty="0"/>
                  <a:t>（</a:t>
                </a:r>
                <a:r>
                  <a:rPr lang="en-US" altLang="zh-CN" sz="2800" dirty="0"/>
                  <a:t>6</a:t>
                </a:r>
                <a:r>
                  <a:rPr lang="zh-CN" altLang="zh-CN" sz="2800" dirty="0"/>
                  <a:t>）莱布尼兹公式：若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𝑢</m:t>
                    </m:r>
                    <m:r>
                      <a:rPr lang="en-US" altLang="zh-CN" sz="2800">
                        <a:latin typeface="Cambria Math" charset="0"/>
                      </a:rPr>
                      <m:t>(</m:t>
                    </m:r>
                    <m:r>
                      <a:rPr lang="en-US" altLang="zh-CN" sz="2800" i="1">
                        <a:latin typeface="Cambria Math" charset="0"/>
                      </a:rPr>
                      <m:t>𝑥</m:t>
                    </m:r>
                    <m:r>
                      <a:rPr lang="en-US" altLang="zh-CN" sz="2800">
                        <a:latin typeface="Cambria Math" charset="0"/>
                      </a:rPr>
                      <m:t>) ,</m:t>
                    </m:r>
                    <m:r>
                      <a:rPr lang="en-US" altLang="zh-CN" sz="2800" i="1">
                        <a:latin typeface="Cambria Math" charset="0"/>
                      </a:rPr>
                      <m:t>𝑣</m:t>
                    </m:r>
                    <m:r>
                      <a:rPr lang="en-US" altLang="zh-CN" sz="2800">
                        <a:latin typeface="Cambria Math" charset="0"/>
                      </a:rPr>
                      <m:t>(</m:t>
                    </m:r>
                    <m:r>
                      <a:rPr lang="en-US" altLang="zh-CN" sz="2800" i="1">
                        <a:latin typeface="Cambria Math" charset="0"/>
                      </a:rPr>
                      <m:t>𝑥</m:t>
                    </m:r>
                    <m:r>
                      <a:rPr lang="en-US" altLang="zh-CN" sz="2800"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zh-CN" sz="2800" dirty="0"/>
                  <a:t>均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𝑛</m:t>
                    </m:r>
                  </m:oMath>
                </a14:m>
                <a:r>
                  <a:rPr lang="zh-CN" altLang="zh-CN" sz="2800" dirty="0"/>
                  <a:t>阶可导，则：</a:t>
                </a:r>
                <a:r>
                  <a:rPr lang="en-US" altLang="zh-CN" sz="28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latin typeface="Cambria Math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𝑢𝑣</m:t>
                        </m:r>
                        <m:r>
                          <a:rPr lang="en-US" altLang="zh-CN" sz="2800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>
                            <a:latin typeface="Cambria Math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𝑛</m:t>
                        </m:r>
                        <m:r>
                          <a:rPr lang="en-US" altLang="zh-CN" sz="2800">
                            <a:latin typeface="Cambria Math" charset="0"/>
                          </a:rPr>
                          <m:t>)</m:t>
                        </m:r>
                      </m:sup>
                    </m:sSup>
                    <m:r>
                      <a:rPr lang="en-US" altLang="zh-CN" sz="280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28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sz="280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zh-CN" altLang="zh-CN" sz="28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zh-CN" altLang="zh-CN" sz="2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sz="280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sz="280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sz="2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280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sz="280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zh-CN" sz="2800" dirty="0"/>
                  <a:t>，其中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𝑢</m:t>
                        </m:r>
                      </m:e>
                      <m:sup>
                        <m:r>
                          <a:rPr lang="en-US" altLang="zh-CN" sz="2800">
                            <a:latin typeface="Cambria Math" charset="0"/>
                          </a:rPr>
                          <m:t>(0)</m:t>
                        </m:r>
                      </m:sup>
                    </m:sSup>
                    <m:r>
                      <a:rPr lang="en-US" altLang="zh-CN" sz="2800">
                        <a:latin typeface="Cambria Math" charset="0"/>
                      </a:rPr>
                      <m:t>=</m:t>
                    </m:r>
                    <m:r>
                      <a:rPr lang="en-US" altLang="zh-CN" sz="2800" i="1">
                        <a:latin typeface="Cambria Math" charset="0"/>
                      </a:rPr>
                      <m:t>𝑢</m:t>
                    </m:r>
                  </m:oMath>
                </a14:m>
                <a:r>
                  <a:rPr lang="zh-CN" altLang="zh-CN" sz="2800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800">
                            <a:latin typeface="Cambria Math" charset="0"/>
                          </a:rPr>
                          <m:t>(0)</m:t>
                        </m:r>
                      </m:sup>
                    </m:sSup>
                    <m:r>
                      <a:rPr lang="en-US" altLang="zh-CN" sz="2800">
                        <a:latin typeface="Cambria Math" charset="0"/>
                      </a:rPr>
                      <m:t>=</m:t>
                    </m:r>
                    <m:r>
                      <a:rPr lang="en-US" altLang="zh-CN" sz="2800" i="1">
                        <a:latin typeface="Cambria Math" charset="0"/>
                      </a:rPr>
                      <m:t>𝑣</m:t>
                    </m:r>
                  </m:oMath>
                </a14:m>
                <a:endParaRPr lang="zh-CN" altLang="zh-CN" sz="2800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14" t="-2576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99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123</TotalTime>
  <Words>247</Words>
  <Application>Microsoft Macintosh PowerPoint</Application>
  <PresentationFormat>宽屏</PresentationFormat>
  <Paragraphs>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Cambria Math</vt:lpstr>
      <vt:lpstr>Century Gothic</vt:lpstr>
      <vt:lpstr>DengXian</vt:lpstr>
      <vt:lpstr>Mangal</vt:lpstr>
      <vt:lpstr>SimHei</vt:lpstr>
      <vt:lpstr>宋体</vt:lpstr>
      <vt:lpstr>Arial</vt:lpstr>
      <vt:lpstr>水汽尾迹</vt:lpstr>
      <vt:lpstr>求导法则</vt:lpstr>
      <vt:lpstr>基本导数表</vt:lpstr>
      <vt:lpstr>PowerPoint 演示文稿</vt:lpstr>
      <vt:lpstr>PowerPoint 演示文稿</vt:lpstr>
      <vt:lpstr>PowerPoint 演示文稿</vt:lpstr>
      <vt:lpstr>PowerPoint 演示文稿</vt:lpstr>
      <vt:lpstr>高阶导数</vt:lpstr>
      <vt:lpstr>常用高阶导数公式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函数求导法则</dc:title>
  <dc:creator>Microsoft Office 用户</dc:creator>
  <cp:lastModifiedBy>Microsoft Office 用户</cp:lastModifiedBy>
  <cp:revision>7</cp:revision>
  <dcterms:created xsi:type="dcterms:W3CDTF">2018-11-18T14:31:00Z</dcterms:created>
  <dcterms:modified xsi:type="dcterms:W3CDTF">2018-11-19T01:54:54Z</dcterms:modified>
</cp:coreProperties>
</file>