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6" r:id="rId1"/>
  </p:sldMasterIdLst>
  <p:notesMasterIdLst>
    <p:notesMasterId r:id="rId22"/>
  </p:notesMasterIdLst>
  <p:sldIdLst>
    <p:sldId id="256" r:id="rId2"/>
    <p:sldId id="257" r:id="rId3"/>
    <p:sldId id="260" r:id="rId4"/>
    <p:sldId id="261" r:id="rId5"/>
    <p:sldId id="311" r:id="rId6"/>
    <p:sldId id="259" r:id="rId7"/>
    <p:sldId id="262" r:id="rId8"/>
    <p:sldId id="312" r:id="rId9"/>
    <p:sldId id="273" r:id="rId10"/>
    <p:sldId id="263" r:id="rId11"/>
    <p:sldId id="313" r:id="rId12"/>
    <p:sldId id="275" r:id="rId13"/>
    <p:sldId id="264" r:id="rId14"/>
    <p:sldId id="265" r:id="rId15"/>
    <p:sldId id="267" r:id="rId16"/>
    <p:sldId id="268" r:id="rId17"/>
    <p:sldId id="266" r:id="rId18"/>
    <p:sldId id="315" r:id="rId19"/>
    <p:sldId id="269" r:id="rId20"/>
    <p:sldId id="316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AFEFE6-CBA5-4878-8351-50F5534452DA}" v="22" dt="2025-05-19T05:42:53.085"/>
  </p1510:revLst>
</p1510:revInfo>
</file>

<file path=ppt/tableStyles.xml><?xml version="1.0" encoding="utf-8"?>
<a:tblStyleLst xmlns:a="http://schemas.openxmlformats.org/drawingml/2006/main" def="{CAE939F6-382F-4BDF-9671-945D147C30CA}">
  <a:tblStyle styleId="{CAE939F6-382F-4BDF-9671-945D147C30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E754B83-5282-4A97-A5F9-2D92903BAEF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5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4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5975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162573e21f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2162573e21f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2162573e21f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2162573e21f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>
          <a:extLst>
            <a:ext uri="{FF2B5EF4-FFF2-40B4-BE49-F238E27FC236}">
              <a16:creationId xmlns:a16="http://schemas.microsoft.com/office/drawing/2014/main" id="{002A3060-C518-43BE-7ADF-B9AB2A746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d5260bdd85_0_256:notes">
            <a:extLst>
              <a:ext uri="{FF2B5EF4-FFF2-40B4-BE49-F238E27FC236}">
                <a16:creationId xmlns:a16="http://schemas.microsoft.com/office/drawing/2014/main" id="{CB6CE251-0EB6-2D09-D4E9-4CF78BAD31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d5260bdd85_0_256:notes">
            <a:extLst>
              <a:ext uri="{FF2B5EF4-FFF2-40B4-BE49-F238E27FC236}">
                <a16:creationId xmlns:a16="http://schemas.microsoft.com/office/drawing/2014/main" id="{5AEC053D-548A-0857-974C-0A53288D0A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03444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13be7910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13be7910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8334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7410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25" name="Google Shape;125;p18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ubTitle" idx="1"/>
          </p:nvPr>
        </p:nvSpPr>
        <p:spPr>
          <a:xfrm>
            <a:off x="5238851" y="2246051"/>
            <a:ext cx="2789400" cy="14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subTitle" idx="2"/>
          </p:nvPr>
        </p:nvSpPr>
        <p:spPr>
          <a:xfrm>
            <a:off x="1707675" y="2246051"/>
            <a:ext cx="2789400" cy="14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subTitle" idx="3"/>
          </p:nvPr>
        </p:nvSpPr>
        <p:spPr>
          <a:xfrm>
            <a:off x="1411701" y="1687150"/>
            <a:ext cx="2789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subTitle" idx="4"/>
          </p:nvPr>
        </p:nvSpPr>
        <p:spPr>
          <a:xfrm>
            <a:off x="4942882" y="1687150"/>
            <a:ext cx="2789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" name="Google Shape;135;p19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36" name="Google Shape;136;p19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1"/>
          </p:nvPr>
        </p:nvSpPr>
        <p:spPr>
          <a:xfrm>
            <a:off x="4821898" y="1443125"/>
            <a:ext cx="3602100" cy="24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2"/>
          </p:nvPr>
        </p:nvSpPr>
        <p:spPr>
          <a:xfrm>
            <a:off x="644000" y="1443125"/>
            <a:ext cx="3602100" cy="24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" name="Google Shape;144;p20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45" name="Google Shape;145;p20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1"/>
          </p:nvPr>
        </p:nvSpPr>
        <p:spPr>
          <a:xfrm>
            <a:off x="997700" y="2096375"/>
            <a:ext cx="2373000" cy="13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subTitle" idx="2"/>
          </p:nvPr>
        </p:nvSpPr>
        <p:spPr>
          <a:xfrm>
            <a:off x="3522987" y="2756375"/>
            <a:ext cx="2373000" cy="13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subTitle" idx="3"/>
          </p:nvPr>
        </p:nvSpPr>
        <p:spPr>
          <a:xfrm>
            <a:off x="6051233" y="3242600"/>
            <a:ext cx="2373000" cy="13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subTitle" idx="4"/>
          </p:nvPr>
        </p:nvSpPr>
        <p:spPr>
          <a:xfrm>
            <a:off x="720000" y="1436375"/>
            <a:ext cx="24168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subTitle" idx="5"/>
          </p:nvPr>
        </p:nvSpPr>
        <p:spPr>
          <a:xfrm>
            <a:off x="3292047" y="2096375"/>
            <a:ext cx="24168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subTitle" idx="6"/>
          </p:nvPr>
        </p:nvSpPr>
        <p:spPr>
          <a:xfrm>
            <a:off x="5867044" y="2582600"/>
            <a:ext cx="24168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" name="Google Shape;157;p21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58" name="Google Shape;158;p21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subTitle" idx="1"/>
          </p:nvPr>
        </p:nvSpPr>
        <p:spPr>
          <a:xfrm>
            <a:off x="3500600" y="1923775"/>
            <a:ext cx="1978200" cy="8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subTitle" idx="2"/>
          </p:nvPr>
        </p:nvSpPr>
        <p:spPr>
          <a:xfrm>
            <a:off x="6445791" y="1923775"/>
            <a:ext cx="1978200" cy="8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1"/>
          <p:cNvSpPr txBox="1">
            <a:spLocks noGrp="1"/>
          </p:cNvSpPr>
          <p:nvPr>
            <p:ph type="subTitle" idx="3"/>
          </p:nvPr>
        </p:nvSpPr>
        <p:spPr>
          <a:xfrm>
            <a:off x="3500600" y="3566750"/>
            <a:ext cx="1978200" cy="8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subTitle" idx="4"/>
          </p:nvPr>
        </p:nvSpPr>
        <p:spPr>
          <a:xfrm>
            <a:off x="6445791" y="3566750"/>
            <a:ext cx="1978200" cy="8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ubTitle" idx="5"/>
          </p:nvPr>
        </p:nvSpPr>
        <p:spPr>
          <a:xfrm>
            <a:off x="3194436" y="141827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7" name="Google Shape;167;p21"/>
          <p:cNvSpPr txBox="1">
            <a:spLocks noGrp="1"/>
          </p:cNvSpPr>
          <p:nvPr>
            <p:ph type="subTitle" idx="6"/>
          </p:nvPr>
        </p:nvSpPr>
        <p:spPr>
          <a:xfrm>
            <a:off x="3194436" y="306125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8" name="Google Shape;168;p21"/>
          <p:cNvSpPr txBox="1">
            <a:spLocks noGrp="1"/>
          </p:cNvSpPr>
          <p:nvPr>
            <p:ph type="subTitle" idx="7"/>
          </p:nvPr>
        </p:nvSpPr>
        <p:spPr>
          <a:xfrm>
            <a:off x="6139611" y="141827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subTitle" idx="8"/>
          </p:nvPr>
        </p:nvSpPr>
        <p:spPr>
          <a:xfrm>
            <a:off x="6139611" y="306125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2"/>
          <p:cNvSpPr txBox="1">
            <a:spLocks noGrp="1"/>
          </p:cNvSpPr>
          <p:nvPr>
            <p:ph type="subTitle" idx="1"/>
          </p:nvPr>
        </p:nvSpPr>
        <p:spPr>
          <a:xfrm>
            <a:off x="1394900" y="1853500"/>
            <a:ext cx="19860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subTitle" idx="2"/>
          </p:nvPr>
        </p:nvSpPr>
        <p:spPr>
          <a:xfrm>
            <a:off x="3864750" y="1853500"/>
            <a:ext cx="19860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subTitle" idx="3"/>
          </p:nvPr>
        </p:nvSpPr>
        <p:spPr>
          <a:xfrm>
            <a:off x="1394900" y="3283700"/>
            <a:ext cx="19860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subTitle" idx="4"/>
          </p:nvPr>
        </p:nvSpPr>
        <p:spPr>
          <a:xfrm>
            <a:off x="3864750" y="3283700"/>
            <a:ext cx="19860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subTitle" idx="5"/>
          </p:nvPr>
        </p:nvSpPr>
        <p:spPr>
          <a:xfrm>
            <a:off x="6334599" y="1853500"/>
            <a:ext cx="19860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ubTitle" idx="6"/>
          </p:nvPr>
        </p:nvSpPr>
        <p:spPr>
          <a:xfrm>
            <a:off x="6334599" y="3283700"/>
            <a:ext cx="19860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2"/>
          <p:cNvSpPr txBox="1">
            <a:spLocks noGrp="1"/>
          </p:cNvSpPr>
          <p:nvPr>
            <p:ph type="subTitle" idx="7"/>
          </p:nvPr>
        </p:nvSpPr>
        <p:spPr>
          <a:xfrm>
            <a:off x="1113052" y="1360899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9" name="Google Shape;179;p22"/>
          <p:cNvSpPr txBox="1">
            <a:spLocks noGrp="1"/>
          </p:cNvSpPr>
          <p:nvPr>
            <p:ph type="subTitle" idx="8"/>
          </p:nvPr>
        </p:nvSpPr>
        <p:spPr>
          <a:xfrm>
            <a:off x="3582900" y="1360899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subTitle" idx="9"/>
          </p:nvPr>
        </p:nvSpPr>
        <p:spPr>
          <a:xfrm>
            <a:off x="6052748" y="1360899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subTitle" idx="13"/>
          </p:nvPr>
        </p:nvSpPr>
        <p:spPr>
          <a:xfrm>
            <a:off x="1113052" y="2791100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2" name="Google Shape;182;p22"/>
          <p:cNvSpPr txBox="1">
            <a:spLocks noGrp="1"/>
          </p:cNvSpPr>
          <p:nvPr>
            <p:ph type="subTitle" idx="14"/>
          </p:nvPr>
        </p:nvSpPr>
        <p:spPr>
          <a:xfrm>
            <a:off x="3582900" y="2791100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3" name="Google Shape;183;p22"/>
          <p:cNvSpPr txBox="1">
            <a:spLocks noGrp="1"/>
          </p:cNvSpPr>
          <p:nvPr>
            <p:ph type="subTitle" idx="15"/>
          </p:nvPr>
        </p:nvSpPr>
        <p:spPr>
          <a:xfrm>
            <a:off x="6052748" y="2791100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Google Shape;218;p2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19" name="Google Shape;219;p2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4424750" y="-1800"/>
            <a:ext cx="47193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8193116" y="446250"/>
            <a:ext cx="414956" cy="186500"/>
            <a:chOff x="7059675" y="514525"/>
            <a:chExt cx="473100" cy="186500"/>
          </a:xfrm>
        </p:grpSpPr>
        <p:cxnSp>
          <p:nvCxnSpPr>
            <p:cNvPr id="225" name="Google Shape;225;p27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27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27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535738" y="2266450"/>
            <a:ext cx="6635700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80150" y="3468850"/>
            <a:ext cx="6043800" cy="28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6;p3"/>
          <p:cNvGrpSpPr/>
          <p:nvPr/>
        </p:nvGrpSpPr>
        <p:grpSpPr>
          <a:xfrm>
            <a:off x="8313825" y="353000"/>
            <a:ext cx="473100" cy="186500"/>
            <a:chOff x="7059675" y="514525"/>
            <a:chExt cx="473100" cy="186500"/>
          </a:xfrm>
        </p:grpSpPr>
        <p:cxnSp>
          <p:nvCxnSpPr>
            <p:cNvPr id="17" name="Google Shape;17;p3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3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3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4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3" name="Google Shape;23;p4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28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49" name="Google Shape;49;p7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ubTitle" idx="1"/>
          </p:nvPr>
        </p:nvSpPr>
        <p:spPr>
          <a:xfrm>
            <a:off x="3465225" y="1529000"/>
            <a:ext cx="4965600" cy="30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>
            <a:off x="3763500" y="-1800"/>
            <a:ext cx="5380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56;p8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57" name="Google Shape;57;p8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8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8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4355250" y="1307100"/>
            <a:ext cx="40755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3763500" y="-1800"/>
            <a:ext cx="5380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64" name="Google Shape;64;p9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9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9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4223100" y="1198450"/>
            <a:ext cx="42060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ubTitle" idx="1"/>
          </p:nvPr>
        </p:nvSpPr>
        <p:spPr>
          <a:xfrm>
            <a:off x="4223100" y="3162850"/>
            <a:ext cx="4206000" cy="10662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 hasCustomPrompt="1"/>
          </p:nvPr>
        </p:nvSpPr>
        <p:spPr>
          <a:xfrm>
            <a:off x="1020613" y="1335100"/>
            <a:ext cx="7102800" cy="157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>
            <a:spLocks noGrp="1"/>
          </p:cNvSpPr>
          <p:nvPr>
            <p:ph type="subTitle" idx="1"/>
          </p:nvPr>
        </p:nvSpPr>
        <p:spPr>
          <a:xfrm>
            <a:off x="1020588" y="3094475"/>
            <a:ext cx="7102800" cy="4653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5" name="Google Shape;75;p11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;p11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77" name="Google Shape;77;p11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11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11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>
            <a:off x="4243000" y="-1800"/>
            <a:ext cx="49011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" name="Google Shape;107;p15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108" name="Google Shape;108;p15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15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15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713225" y="535650"/>
            <a:ext cx="3165900" cy="237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1"/>
          </p:nvPr>
        </p:nvSpPr>
        <p:spPr>
          <a:xfrm>
            <a:off x="713225" y="2914050"/>
            <a:ext cx="3165900" cy="16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5"/>
          <p:cNvSpPr>
            <a:spLocks noGrp="1"/>
          </p:cNvSpPr>
          <p:nvPr>
            <p:ph type="pic" idx="2"/>
          </p:nvPr>
        </p:nvSpPr>
        <p:spPr>
          <a:xfrm>
            <a:off x="4783250" y="532063"/>
            <a:ext cx="2910000" cy="4075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7" r:id="rId7"/>
    <p:sldLayoutId id="2147483658" r:id="rId8"/>
    <p:sldLayoutId id="2147483661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72" r:id="rId15"/>
    <p:sldLayoutId id="2147483673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storyset.com/?utm_source=slidesgo_template&amp;utm_medium=referral-link&amp;utm_campaign=promo-slide&amp;utm_term=slidesgo&amp;utm_content=storyset" TargetMode="External"/><Relationship Id="rId3" Type="http://schemas.openxmlformats.org/officeDocument/2006/relationships/hyperlink" Target="https://bit.ly/3A1uf1Q" TargetMode="External"/><Relationship Id="rId7" Type="http://schemas.openxmlformats.org/officeDocument/2006/relationships/hyperlink" Target="https://www.flaticon.com/?utm_source=slidesgo_template&amp;utm_medium=referral-link&amp;utm_campaign=promo-slide&amp;utm_term=slidesgo&amp;utm_content=flatic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reepik.com/?utm_source=slidesgo_template&amp;utm_medium=referral-link&amp;utm_campaign=promo-slide&amp;utm_term=slidesgo&amp;utm_content=freepik" TargetMode="External"/><Relationship Id="rId5" Type="http://schemas.openxmlformats.org/officeDocument/2006/relationships/hyperlink" Target="http://bit.ly/33VAFh3" TargetMode="External"/><Relationship Id="rId10" Type="http://schemas.openxmlformats.org/officeDocument/2006/relationships/hyperlink" Target="https://www.videvo.net/?utm_source=slidesgo_template&amp;utm_medium=referral-link&amp;utm_campaign=sg_resources&amp;utm_content=videvo" TargetMode="External"/><Relationship Id="rId4" Type="http://schemas.openxmlformats.org/officeDocument/2006/relationships/hyperlink" Target="http://bit.ly/30B07Gq" TargetMode="External"/><Relationship Id="rId9" Type="http://schemas.openxmlformats.org/officeDocument/2006/relationships/hyperlink" Target="https://wepik.com/?utm_source=slidesgo_template&amp;utm_medium=referral-link&amp;utm_campaign=promo-slide&amp;utm_term=slidesgo&amp;utm_content=wepik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C%C3%B3digo_abierto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31"/>
          <p:cNvGrpSpPr/>
          <p:nvPr/>
        </p:nvGrpSpPr>
        <p:grpSpPr>
          <a:xfrm>
            <a:off x="6223" y="-516795"/>
            <a:ext cx="3274859" cy="6003449"/>
            <a:chOff x="5" y="747463"/>
            <a:chExt cx="2377907" cy="3907563"/>
          </a:xfrm>
        </p:grpSpPr>
        <p:sp>
          <p:nvSpPr>
            <p:cNvPr id="248" name="Google Shape;248;p31"/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" name="Google Shape;238;p31"/>
          <p:cNvSpPr txBox="1">
            <a:spLocks noGrp="1"/>
          </p:cNvSpPr>
          <p:nvPr>
            <p:ph type="ctrTitle"/>
          </p:nvPr>
        </p:nvSpPr>
        <p:spPr>
          <a:xfrm>
            <a:off x="2812604" y="770878"/>
            <a:ext cx="5797500" cy="20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Introducción 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GitHub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1"/>
          </p:nvPr>
        </p:nvSpPr>
        <p:spPr>
          <a:xfrm>
            <a:off x="3427359" y="2822717"/>
            <a:ext cx="4981083" cy="13619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&lt;</a:t>
            </a:r>
            <a:r>
              <a:rPr lang="es-MX" sz="1400" dirty="0" err="1"/>
              <a:t>Rodriguez</a:t>
            </a:r>
            <a:r>
              <a:rPr lang="es-MX" sz="1400" dirty="0"/>
              <a:t> de </a:t>
            </a:r>
            <a:r>
              <a:rPr lang="es-MX" sz="1400" dirty="0" err="1"/>
              <a:t>Matias</a:t>
            </a:r>
            <a:r>
              <a:rPr lang="es-MX" sz="1400" dirty="0"/>
              <a:t> </a:t>
            </a:r>
            <a:r>
              <a:rPr lang="es-MX" sz="1400" dirty="0" err="1"/>
              <a:t>Adrian</a:t>
            </a:r>
            <a:r>
              <a:rPr lang="en" sz="1400" dirty="0"/>
              <a:t>&gt;</a:t>
            </a:r>
          </a:p>
          <a:p>
            <a:pPr marL="0" indent="0"/>
            <a:r>
              <a:rPr lang="en" sz="1400" dirty="0"/>
              <a:t>&lt;</a:t>
            </a:r>
            <a:r>
              <a:rPr lang="es-MX" sz="1400" dirty="0"/>
              <a:t>Pacheco Cedillo Jorge Anuar</a:t>
            </a:r>
            <a:r>
              <a:rPr lang="en" sz="1400" dirty="0"/>
              <a:t>&gt;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&lt;</a:t>
            </a:r>
            <a:r>
              <a:rPr lang="es-MX" sz="1400" dirty="0"/>
              <a:t>Politrón Díaz Josué Yered</a:t>
            </a:r>
            <a:r>
              <a:rPr lang="en" sz="1400" dirty="0"/>
              <a:t>&gt;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&lt;</a:t>
            </a:r>
            <a:r>
              <a:rPr lang="es-MX" sz="1400" dirty="0"/>
              <a:t>Fuertes Espinosa </a:t>
            </a:r>
            <a:r>
              <a:rPr lang="es-MX" sz="1400" dirty="0" err="1"/>
              <a:t>Ioshua</a:t>
            </a:r>
            <a:r>
              <a:rPr lang="es-MX" sz="1400" dirty="0"/>
              <a:t> Daniel</a:t>
            </a:r>
            <a:r>
              <a:rPr lang="en" sz="1400" dirty="0"/>
              <a:t>&gt;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&lt;</a:t>
            </a:r>
            <a:r>
              <a:rPr lang="es-MX" sz="1400" dirty="0"/>
              <a:t>Robles Cedillo Irving </a:t>
            </a:r>
            <a:r>
              <a:rPr lang="es-MX" sz="1400" dirty="0" err="1"/>
              <a:t>Xnuviko</a:t>
            </a:r>
            <a:r>
              <a:rPr lang="en" sz="1400" dirty="0"/>
              <a:t>&gt;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0" name="Google Shape;240;p31"/>
          <p:cNvSpPr txBox="1"/>
          <p:nvPr/>
        </p:nvSpPr>
        <p:spPr>
          <a:xfrm>
            <a:off x="2097300" y="5710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1" name="Google Shape;241;p31"/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2847375" y="410841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2"/>
              </a:solidFill>
            </a:endParaRPr>
          </a:p>
        </p:txBody>
      </p:sp>
      <p:grpSp>
        <p:nvGrpSpPr>
          <p:cNvPr id="243" name="Google Shape;243;p31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244" name="Google Shape;244;p31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31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31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8"/>
          <p:cNvSpPr txBox="1">
            <a:spLocks noGrp="1"/>
          </p:cNvSpPr>
          <p:nvPr>
            <p:ph type="title"/>
          </p:nvPr>
        </p:nvSpPr>
        <p:spPr>
          <a:xfrm>
            <a:off x="677639" y="29714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Aplicaciones más comunes =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499" name="Google Shape;499;p38"/>
          <p:cNvSpPr txBox="1">
            <a:spLocks noGrp="1"/>
          </p:cNvSpPr>
          <p:nvPr>
            <p:ph type="subTitle" idx="2"/>
          </p:nvPr>
        </p:nvSpPr>
        <p:spPr>
          <a:xfrm>
            <a:off x="1280991" y="1168562"/>
            <a:ext cx="6582017" cy="29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Aft>
                <a:spcPts val="800"/>
              </a:spcAft>
              <a:tabLst>
                <a:tab pos="457200" algn="l"/>
              </a:tabLst>
            </a:pPr>
            <a:r>
              <a:rPr lang="es-MX" sz="1600" dirty="0">
                <a:solidFill>
                  <a:schemeClr val="bg2"/>
                </a:solidFill>
              </a:rPr>
              <a:t>Desarrollo de Software:</a:t>
            </a:r>
          </a:p>
          <a:p>
            <a:pPr marL="742950" lvl="1" indent="-285750" algn="just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“ Para gestionar proyectos de software, tanto individuales como en equipo ”</a:t>
            </a:r>
          </a:p>
          <a:p>
            <a:pPr marL="0" lvl="0" indent="0" algn="just">
              <a:spcAft>
                <a:spcPts val="800"/>
              </a:spcAft>
              <a:tabLst>
                <a:tab pos="457200" algn="l"/>
              </a:tabLst>
            </a:pPr>
            <a:r>
              <a:rPr lang="es-MX" sz="1600" dirty="0">
                <a:solidFill>
                  <a:schemeClr val="tx2"/>
                </a:solidFill>
              </a:rPr>
              <a:t>Proyectos Open </a:t>
            </a:r>
            <a:r>
              <a:rPr lang="es-MX" sz="1600" dirty="0" err="1">
                <a:solidFill>
                  <a:schemeClr val="tx2"/>
                </a:solidFill>
              </a:rPr>
              <a:t>Source</a:t>
            </a:r>
            <a:r>
              <a:rPr lang="es-MX" sz="1600" dirty="0">
                <a:solidFill>
                  <a:schemeClr val="tx2"/>
                </a:solidFill>
              </a:rPr>
              <a:t>:</a:t>
            </a:r>
          </a:p>
          <a:p>
            <a:pPr marL="742950" lvl="1" indent="-285750" algn="just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 Usado por comunidades para compartir y colaborar en proyectos de código abierto ”</a:t>
            </a:r>
          </a:p>
          <a:p>
            <a:pPr marL="0" lvl="0" indent="0" algn="just">
              <a:spcAft>
                <a:spcPts val="800"/>
              </a:spcAft>
              <a:tabLst>
                <a:tab pos="457200" algn="l"/>
              </a:tabLst>
            </a:pPr>
            <a:r>
              <a:rPr lang="es-MX" sz="1600" dirty="0">
                <a:solidFill>
                  <a:schemeClr val="accent1"/>
                </a:solidFill>
              </a:rPr>
              <a:t>Control de Documentos:</a:t>
            </a:r>
          </a:p>
          <a:p>
            <a:pPr marL="742950" lvl="1" indent="-285750" algn="just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“ Ideal para rastrear cambios en documentos, tesis, o trabajos colaborativos “</a:t>
            </a:r>
          </a:p>
        </p:txBody>
      </p:sp>
      <p:sp>
        <p:nvSpPr>
          <p:cNvPr id="502" name="Google Shape;502;p38"/>
          <p:cNvSpPr txBox="1"/>
          <p:nvPr/>
        </p:nvSpPr>
        <p:spPr>
          <a:xfrm>
            <a:off x="495375" y="137605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03" name="Google Shape;503;p38"/>
          <p:cNvSpPr txBox="1"/>
          <p:nvPr/>
        </p:nvSpPr>
        <p:spPr>
          <a:xfrm>
            <a:off x="8214625" y="292355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504" name="Google Shape;504;p38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505" name="Google Shape;505;p38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8" name="Google Shape;518;p38"/>
          <p:cNvSpPr txBox="1"/>
          <p:nvPr/>
        </p:nvSpPr>
        <p:spPr>
          <a:xfrm>
            <a:off x="7508950" y="411310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" name="Google Shape;504;p38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505" name="Google Shape;505;p38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8" name="Google Shape;498;p38"/>
          <p:cNvSpPr txBox="1">
            <a:spLocks noGrp="1"/>
          </p:cNvSpPr>
          <p:nvPr>
            <p:ph type="subTitle" idx="1"/>
          </p:nvPr>
        </p:nvSpPr>
        <p:spPr>
          <a:xfrm>
            <a:off x="1278193" y="1165856"/>
            <a:ext cx="6577781" cy="33762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Aft>
                <a:spcPts val="800"/>
              </a:spcAft>
              <a:tabLst>
                <a:tab pos="457200" algn="l"/>
              </a:tabLst>
            </a:pPr>
            <a:r>
              <a:rPr lang="es-MX" sz="1600" dirty="0">
                <a:solidFill>
                  <a:schemeClr val="accent2"/>
                </a:solidFill>
              </a:rPr>
              <a:t>Gestión de Proyectos:</a:t>
            </a:r>
          </a:p>
          <a:p>
            <a:pPr marL="742950" lvl="1" indent="-285750" algn="just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“ Con GitHub </a:t>
            </a:r>
            <a:r>
              <a:rPr lang="es-MX" sz="16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Projects</a:t>
            </a:r>
            <a:r>
              <a:rPr lang="es-MX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, permite planificar y gestionar tareas “</a:t>
            </a:r>
          </a:p>
          <a:p>
            <a:pPr marL="0" lvl="0" indent="0" algn="just">
              <a:spcAft>
                <a:spcPts val="800"/>
              </a:spcAft>
              <a:tabLst>
                <a:tab pos="457200" algn="l"/>
              </a:tabLst>
            </a:pPr>
            <a:r>
              <a:rPr lang="es-MX" sz="1600" dirty="0">
                <a:solidFill>
                  <a:schemeClr val="accent3"/>
                </a:solidFill>
              </a:rPr>
              <a:t>Automatización de Flujos de Trabajo:</a:t>
            </a:r>
          </a:p>
          <a:p>
            <a:pPr marL="742950" lvl="1" indent="-285750" algn="just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“ Configuración de acciones como pruebas automatizadas o despliegues con GitHub </a:t>
            </a:r>
            <a:r>
              <a:rPr lang="es-MX" sz="16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Actions</a:t>
            </a:r>
            <a:r>
              <a:rPr lang="es-MX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“</a:t>
            </a:r>
          </a:p>
          <a:p>
            <a:pPr marL="0" lvl="0" indent="0" algn="just">
              <a:spcAft>
                <a:spcPts val="800"/>
              </a:spcAft>
              <a:tabLst>
                <a:tab pos="457200" algn="l"/>
              </a:tabLst>
            </a:pPr>
            <a:r>
              <a:rPr lang="es-MX" sz="1600" dirty="0">
                <a:solidFill>
                  <a:schemeClr val="accent4"/>
                </a:solidFill>
              </a:rPr>
              <a:t>Portafolios de Programadores:</a:t>
            </a:r>
          </a:p>
          <a:p>
            <a:pPr marL="742950" lvl="1" indent="-285750" algn="just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“ Muchos desarrolladores lo usan para mostrar su trabajo a empleadores ”</a:t>
            </a:r>
          </a:p>
        </p:txBody>
      </p:sp>
      <p:sp>
        <p:nvSpPr>
          <p:cNvPr id="502" name="Google Shape;502;p38"/>
          <p:cNvSpPr txBox="1"/>
          <p:nvPr/>
        </p:nvSpPr>
        <p:spPr>
          <a:xfrm>
            <a:off x="495375" y="137605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03" name="Google Shape;503;p38"/>
          <p:cNvSpPr txBox="1"/>
          <p:nvPr/>
        </p:nvSpPr>
        <p:spPr>
          <a:xfrm>
            <a:off x="8214625" y="292355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18" name="Google Shape;518;p38"/>
          <p:cNvSpPr txBox="1"/>
          <p:nvPr/>
        </p:nvSpPr>
        <p:spPr>
          <a:xfrm>
            <a:off x="7508950" y="411310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7" name="Google Shape;497;p38">
            <a:extLst>
              <a:ext uri="{FF2B5EF4-FFF2-40B4-BE49-F238E27FC236}">
                <a16:creationId xmlns:a16="http://schemas.microsoft.com/office/drawing/2014/main" id="{36B16627-65FA-45EE-B510-59AE81F297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639" y="29714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Aplicaciones más comunes =</a:t>
            </a:r>
            <a:endParaRPr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850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50"/>
          <p:cNvSpPr txBox="1">
            <a:spLocks noGrp="1"/>
          </p:cNvSpPr>
          <p:nvPr>
            <p:ph type="title"/>
          </p:nvPr>
        </p:nvSpPr>
        <p:spPr>
          <a:xfrm>
            <a:off x="1020600" y="1586753"/>
            <a:ext cx="7102800" cy="22741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Ventajas</a:t>
            </a:r>
            <a:r>
              <a:rPr lang="en" dirty="0"/>
              <a:t> </a:t>
            </a:r>
            <a:r>
              <a:rPr lang="en" dirty="0">
                <a:solidFill>
                  <a:schemeClr val="accent5">
                    <a:lumMod val="75000"/>
                  </a:schemeClr>
                </a:solidFill>
              </a:rPr>
              <a:t>&amp;</a:t>
            </a:r>
            <a:r>
              <a:rPr lang="en" dirty="0"/>
              <a:t> </a:t>
            </a:r>
            <a:r>
              <a:rPr lang="en" dirty="0">
                <a:solidFill>
                  <a:schemeClr val="bg2"/>
                </a:solidFill>
              </a:rPr>
              <a:t>Desventajas</a:t>
            </a:r>
            <a:endParaRPr dirty="0">
              <a:solidFill>
                <a:schemeClr val="bg2"/>
              </a:solidFill>
            </a:endParaRPr>
          </a:p>
        </p:txBody>
      </p:sp>
      <p:grpSp>
        <p:nvGrpSpPr>
          <p:cNvPr id="904" name="Google Shape;904;p50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905" name="Google Shape;905;p50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50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50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50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50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50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50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50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50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50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50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50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50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8" name="Google Shape;918;p50"/>
          <p:cNvSpPr txBox="1"/>
          <p:nvPr/>
        </p:nvSpPr>
        <p:spPr>
          <a:xfrm>
            <a:off x="713225" y="1182425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19" name="Google Shape;919;p50"/>
          <p:cNvSpPr txBox="1"/>
          <p:nvPr/>
        </p:nvSpPr>
        <p:spPr>
          <a:xfrm>
            <a:off x="8123425" y="384470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9"/>
          <p:cNvSpPr txBox="1">
            <a:spLocks noGrp="1"/>
          </p:cNvSpPr>
          <p:nvPr>
            <p:ph type="title"/>
          </p:nvPr>
        </p:nvSpPr>
        <p:spPr>
          <a:xfrm>
            <a:off x="643764" y="319550"/>
            <a:ext cx="308087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Ventajas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4" name="Google Shape;523;p39">
            <a:extLst>
              <a:ext uri="{FF2B5EF4-FFF2-40B4-BE49-F238E27FC236}">
                <a16:creationId xmlns:a16="http://schemas.microsoft.com/office/drawing/2014/main" id="{22B899CE-EA14-4824-9FA6-7DA7DE53C494}"/>
              </a:ext>
            </a:extLst>
          </p:cNvPr>
          <p:cNvSpPr txBox="1">
            <a:spLocks/>
          </p:cNvSpPr>
          <p:nvPr/>
        </p:nvSpPr>
        <p:spPr>
          <a:xfrm>
            <a:off x="5432612" y="312175"/>
            <a:ext cx="318326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algn="ctr"/>
            <a:r>
              <a:rPr lang="es-MX" dirty="0">
                <a:solidFill>
                  <a:schemeClr val="bg2"/>
                </a:solidFill>
              </a:rPr>
              <a:t>Desventajas</a:t>
            </a:r>
          </a:p>
        </p:txBody>
      </p:sp>
      <p:sp>
        <p:nvSpPr>
          <p:cNvPr id="45" name="Google Shape;498;p38">
            <a:extLst>
              <a:ext uri="{FF2B5EF4-FFF2-40B4-BE49-F238E27FC236}">
                <a16:creationId xmlns:a16="http://schemas.microsoft.com/office/drawing/2014/main" id="{E7EF71B7-7F62-42BA-BAEC-047B8062E47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5521" y="1376729"/>
            <a:ext cx="3737356" cy="34472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Aft>
                <a:spcPts val="800"/>
              </a:spcAft>
              <a:tabLst>
                <a:tab pos="457200" algn="l"/>
              </a:tabLst>
            </a:pPr>
            <a:r>
              <a:rPr lang="es-ES" sz="1200" dirty="0">
                <a:solidFill>
                  <a:schemeClr val="tx1"/>
                </a:solidFill>
              </a:rPr>
              <a:t>Acceso y Disponibilidad: </a:t>
            </a:r>
          </a:p>
          <a:p>
            <a:pPr marL="0" lvl="0" indent="0" algn="just">
              <a:spcAft>
                <a:spcPts val="800"/>
              </a:spcAft>
              <a:tabLst>
                <a:tab pos="457200" algn="l"/>
              </a:tabLst>
            </a:pPr>
            <a:r>
              <a:rPr lang="es-ES" sz="1200" dirty="0">
                <a:solidFill>
                  <a:schemeClr val="tx1"/>
                </a:solidFill>
              </a:rPr>
              <a:t>Almacena proyectos en la nube, accesibles desde cualquier lugar.</a:t>
            </a:r>
          </a:p>
          <a:p>
            <a:pPr marL="0" lvl="0" indent="0" algn="just">
              <a:spcAft>
                <a:spcPts val="800"/>
              </a:spcAft>
              <a:tabLst>
                <a:tab pos="457200" algn="l"/>
              </a:tabLst>
            </a:pPr>
            <a:r>
              <a:rPr lang="es-ES" sz="1200" dirty="0">
                <a:solidFill>
                  <a:schemeClr val="tx1"/>
                </a:solidFill>
              </a:rPr>
              <a:t>Historial y Seguridad:</a:t>
            </a:r>
          </a:p>
          <a:p>
            <a:pPr marL="0" lvl="0" indent="0" algn="just">
              <a:spcAft>
                <a:spcPts val="800"/>
              </a:spcAft>
              <a:tabLst>
                <a:tab pos="457200" algn="l"/>
              </a:tabLst>
            </a:pPr>
            <a:r>
              <a:rPr lang="es-ES" sz="1200" dirty="0">
                <a:solidFill>
                  <a:schemeClr val="tx1"/>
                </a:solidFill>
              </a:rPr>
              <a:t>Puedes recuperar cualquier versión previa del proyecto.</a:t>
            </a:r>
          </a:p>
          <a:p>
            <a:pPr marL="0" lvl="0" indent="0" algn="just">
              <a:spcAft>
                <a:spcPts val="800"/>
              </a:spcAft>
              <a:tabLst>
                <a:tab pos="457200" algn="l"/>
              </a:tabLst>
            </a:pPr>
            <a:r>
              <a:rPr lang="es-ES" sz="1200" dirty="0">
                <a:solidFill>
                  <a:schemeClr val="tx1"/>
                </a:solidFill>
              </a:rPr>
              <a:t>Integraciones Amplias:</a:t>
            </a:r>
          </a:p>
          <a:p>
            <a:pPr marL="0" lvl="0" indent="0" algn="just">
              <a:spcAft>
                <a:spcPts val="800"/>
              </a:spcAft>
              <a:tabLst>
                <a:tab pos="457200" algn="l"/>
              </a:tabLst>
            </a:pPr>
            <a:r>
              <a:rPr lang="es-ES" sz="1200" dirty="0">
                <a:solidFill>
                  <a:schemeClr val="tx1"/>
                </a:solidFill>
              </a:rPr>
              <a:t>Compatible con numerosas herramientas de desarrollo y productividad.</a:t>
            </a:r>
          </a:p>
          <a:p>
            <a:pPr marL="0" lvl="0" indent="0" algn="just">
              <a:spcAft>
                <a:spcPts val="800"/>
              </a:spcAft>
              <a:tabLst>
                <a:tab pos="457200" algn="l"/>
              </a:tabLst>
            </a:pPr>
            <a:r>
              <a:rPr lang="es-ES" sz="1200" dirty="0">
                <a:solidFill>
                  <a:schemeClr val="tx1"/>
                </a:solidFill>
              </a:rPr>
              <a:t>Promoción de Proyectos:</a:t>
            </a:r>
          </a:p>
          <a:p>
            <a:pPr marL="0" lvl="0" indent="0" algn="just">
              <a:spcAft>
                <a:spcPts val="800"/>
              </a:spcAft>
              <a:tabLst>
                <a:tab pos="457200" algn="l"/>
              </a:tabLst>
            </a:pPr>
            <a:r>
              <a:rPr lang="es-ES" sz="1200" dirty="0">
                <a:solidFill>
                  <a:schemeClr val="tx1"/>
                </a:solidFill>
              </a:rPr>
              <a:t>Los repositorios públicos pueden atraer colaboradores o empleadores.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6" name="Google Shape;498;p38">
            <a:extLst>
              <a:ext uri="{FF2B5EF4-FFF2-40B4-BE49-F238E27FC236}">
                <a16:creationId xmlns:a16="http://schemas.microsoft.com/office/drawing/2014/main" id="{0EF7A251-B7B1-4179-9056-185202619DCB}"/>
              </a:ext>
            </a:extLst>
          </p:cNvPr>
          <p:cNvSpPr txBox="1">
            <a:spLocks/>
          </p:cNvSpPr>
          <p:nvPr/>
        </p:nvSpPr>
        <p:spPr>
          <a:xfrm>
            <a:off x="4823012" y="1384104"/>
            <a:ext cx="4005469" cy="3447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 algn="just" defTabSz="914400" eaLnBrk="0" fontAlgn="base" latinLnBrk="0" hangingPunct="0">
              <a:spcAft>
                <a:spcPts val="800"/>
              </a:spcAft>
              <a:tabLst>
                <a:tab pos="457200" algn="l"/>
              </a:tabLst>
            </a:pPr>
            <a:r>
              <a:rPr lang="es-MX" altLang="es-MX" sz="1300" dirty="0">
                <a:solidFill>
                  <a:schemeClr val="tx1"/>
                </a:solidFill>
              </a:rPr>
              <a:t>Curva de Aprendizaje:</a:t>
            </a:r>
          </a:p>
          <a:p>
            <a:pPr marL="0" indent="0" algn="just" defTabSz="914400" eaLnBrk="0" fontAlgn="base" latinLnBrk="0" hangingPunct="0">
              <a:spcAft>
                <a:spcPts val="800"/>
              </a:spcAft>
              <a:tabLst>
                <a:tab pos="457200" algn="l"/>
              </a:tabLst>
            </a:pPr>
            <a:r>
              <a:rPr lang="es-MX" altLang="es-MX" sz="1300" dirty="0">
                <a:solidFill>
                  <a:schemeClr val="tx1"/>
                </a:solidFill>
              </a:rPr>
              <a:t>Aunque poderoso, entender Git y GitHub puede ser complicado para principiantes.</a:t>
            </a:r>
          </a:p>
          <a:p>
            <a:pPr marL="0" indent="0" algn="just" defTabSz="914400" eaLnBrk="0" fontAlgn="base" latinLnBrk="0" hangingPunct="0">
              <a:spcAft>
                <a:spcPts val="800"/>
              </a:spcAft>
              <a:tabLst>
                <a:tab pos="457200" algn="l"/>
              </a:tabLst>
            </a:pPr>
            <a:r>
              <a:rPr lang="es-MX" altLang="es-MX" sz="1300" dirty="0">
                <a:solidFill>
                  <a:schemeClr val="tx1"/>
                </a:solidFill>
              </a:rPr>
              <a:t>Requiere Conexión a Internet:</a:t>
            </a:r>
          </a:p>
          <a:p>
            <a:pPr marL="0" indent="0" algn="just" defTabSz="914400" eaLnBrk="0" fontAlgn="base" latinLnBrk="0" hangingPunct="0">
              <a:spcAft>
                <a:spcPts val="800"/>
              </a:spcAft>
              <a:tabLst>
                <a:tab pos="457200" algn="l"/>
              </a:tabLst>
            </a:pPr>
            <a:r>
              <a:rPr lang="es-MX" altLang="es-MX" sz="1300" dirty="0">
                <a:solidFill>
                  <a:schemeClr val="tx1"/>
                </a:solidFill>
              </a:rPr>
              <a:t>Muchas funciones dependen de la conectividad.</a:t>
            </a:r>
          </a:p>
          <a:p>
            <a:pPr marL="0" indent="0" algn="just" defTabSz="914400" eaLnBrk="0" fontAlgn="base" latinLnBrk="0" hangingPunct="0">
              <a:spcAft>
                <a:spcPts val="800"/>
              </a:spcAft>
              <a:tabLst>
                <a:tab pos="457200" algn="l"/>
              </a:tabLst>
            </a:pPr>
            <a:r>
              <a:rPr lang="es-MX" altLang="es-MX" sz="1300" dirty="0">
                <a:solidFill>
                  <a:schemeClr val="tx1"/>
                </a:solidFill>
              </a:rPr>
              <a:t>Costo para Empresas:</a:t>
            </a:r>
          </a:p>
          <a:p>
            <a:pPr marL="0" indent="0" algn="just" defTabSz="914400" eaLnBrk="0" fontAlgn="base" latinLnBrk="0" hangingPunct="0">
              <a:spcAft>
                <a:spcPts val="800"/>
              </a:spcAft>
              <a:tabLst>
                <a:tab pos="457200" algn="l"/>
              </a:tabLst>
            </a:pPr>
            <a:r>
              <a:rPr lang="es-MX" altLang="es-MX" sz="1300" dirty="0">
                <a:solidFill>
                  <a:schemeClr val="tx1"/>
                </a:solidFill>
              </a:rPr>
              <a:t>Las características avanzadas (como repositorios privados ilimitados) tienen costo para equipos grandes.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0" name="Google Shape;550;p40"/>
          <p:cNvGrpSpPr/>
          <p:nvPr/>
        </p:nvGrpSpPr>
        <p:grpSpPr>
          <a:xfrm>
            <a:off x="542297" y="1549414"/>
            <a:ext cx="2391310" cy="3054560"/>
            <a:chOff x="358925" y="1867675"/>
            <a:chExt cx="2142175" cy="2736325"/>
          </a:xfrm>
        </p:grpSpPr>
        <p:sp>
          <p:nvSpPr>
            <p:cNvPr id="551" name="Google Shape;551;p40"/>
            <p:cNvSpPr/>
            <p:nvPr/>
          </p:nvSpPr>
          <p:spPr>
            <a:xfrm>
              <a:off x="358925" y="1876250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0"/>
            <p:cNvSpPr/>
            <p:nvPr/>
          </p:nvSpPr>
          <p:spPr>
            <a:xfrm>
              <a:off x="757650" y="18676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358925" y="21884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0"/>
            <p:cNvSpPr/>
            <p:nvPr/>
          </p:nvSpPr>
          <p:spPr>
            <a:xfrm>
              <a:off x="358925" y="2515188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0"/>
            <p:cNvSpPr/>
            <p:nvPr/>
          </p:nvSpPr>
          <p:spPr>
            <a:xfrm>
              <a:off x="358925" y="284192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709062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1059518" y="2841925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0"/>
            <p:cNvSpPr/>
            <p:nvPr/>
          </p:nvSpPr>
          <p:spPr>
            <a:xfrm>
              <a:off x="358925" y="31525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0"/>
            <p:cNvSpPr/>
            <p:nvPr/>
          </p:nvSpPr>
          <p:spPr>
            <a:xfrm>
              <a:off x="358925" y="349535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0"/>
            <p:cNvSpPr/>
            <p:nvPr/>
          </p:nvSpPr>
          <p:spPr>
            <a:xfrm>
              <a:off x="358925" y="3804275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0"/>
            <p:cNvSpPr/>
            <p:nvPr/>
          </p:nvSpPr>
          <p:spPr>
            <a:xfrm>
              <a:off x="358925" y="41132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0"/>
            <p:cNvSpPr/>
            <p:nvPr/>
          </p:nvSpPr>
          <p:spPr>
            <a:xfrm>
              <a:off x="709062" y="315250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683525" y="34953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709062" y="3804275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0"/>
            <p:cNvSpPr/>
            <p:nvPr/>
          </p:nvSpPr>
          <p:spPr>
            <a:xfrm>
              <a:off x="709062" y="4130163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0"/>
            <p:cNvSpPr/>
            <p:nvPr/>
          </p:nvSpPr>
          <p:spPr>
            <a:xfrm>
              <a:off x="709062" y="44560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0"/>
            <p:cNvSpPr/>
            <p:nvPr/>
          </p:nvSpPr>
          <p:spPr>
            <a:xfrm>
              <a:off x="973809" y="3152500"/>
              <a:ext cx="4155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973809" y="34953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994246" y="38042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0"/>
            <p:cNvSpPr/>
            <p:nvPr/>
          </p:nvSpPr>
          <p:spPr>
            <a:xfrm>
              <a:off x="994246" y="41487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0"/>
            <p:cNvSpPr/>
            <p:nvPr/>
          </p:nvSpPr>
          <p:spPr>
            <a:xfrm>
              <a:off x="994246" y="4456050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0"/>
            <p:cNvSpPr/>
            <p:nvPr/>
          </p:nvSpPr>
          <p:spPr>
            <a:xfrm>
              <a:off x="1439171" y="3152500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0"/>
            <p:cNvSpPr/>
            <p:nvPr/>
          </p:nvSpPr>
          <p:spPr>
            <a:xfrm>
              <a:off x="1629567" y="3478388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1740173" y="38043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1740173" y="44561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757650" y="2182588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757650" y="25122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0"/>
            <p:cNvSpPr/>
            <p:nvPr/>
          </p:nvSpPr>
          <p:spPr>
            <a:xfrm>
              <a:off x="1445575" y="2509300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1344900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1740250" y="4148775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0"/>
            <p:cNvSpPr/>
            <p:nvPr/>
          </p:nvSpPr>
          <p:spPr>
            <a:xfrm>
              <a:off x="2043300" y="4456050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3" name="Google Shape;583;p40"/>
          <p:cNvSpPr txBox="1"/>
          <p:nvPr/>
        </p:nvSpPr>
        <p:spPr>
          <a:xfrm>
            <a:off x="8171125" y="397557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" name="Google Shape;902;p50">
            <a:extLst>
              <a:ext uri="{FF2B5EF4-FFF2-40B4-BE49-F238E27FC236}">
                <a16:creationId xmlns:a16="http://schemas.microsoft.com/office/drawing/2014/main" id="{D9E0A978-DBD2-A614-1B44-70BBBBC842F1}"/>
              </a:ext>
            </a:extLst>
          </p:cNvPr>
          <p:cNvSpPr txBox="1">
            <a:spLocks/>
          </p:cNvSpPr>
          <p:nvPr/>
        </p:nvSpPr>
        <p:spPr>
          <a:xfrm>
            <a:off x="1755324" y="1492707"/>
            <a:ext cx="6474171" cy="1956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es-MX" sz="5400" dirty="0">
                <a:solidFill>
                  <a:schemeClr val="accent2"/>
                </a:solidFill>
              </a:rPr>
              <a:t>COMO </a:t>
            </a:r>
            <a:r>
              <a:rPr lang="es-MX" sz="5400" dirty="0">
                <a:solidFill>
                  <a:schemeClr val="tx2">
                    <a:lumMod val="75000"/>
                  </a:schemeClr>
                </a:solidFill>
              </a:rPr>
              <a:t>USAR</a:t>
            </a:r>
            <a:r>
              <a:rPr lang="es-MX" sz="5400" dirty="0">
                <a:solidFill>
                  <a:schemeClr val="accent2"/>
                </a:solidFill>
              </a:rPr>
              <a:t> </a:t>
            </a:r>
            <a:r>
              <a:rPr lang="es-MX" sz="5400" dirty="0">
                <a:solidFill>
                  <a:schemeClr val="accent5">
                    <a:lumMod val="90000"/>
                  </a:schemeClr>
                </a:solidFill>
              </a:rPr>
              <a:t>GITHUB</a:t>
            </a:r>
          </a:p>
        </p:txBody>
      </p:sp>
      <p:sp>
        <p:nvSpPr>
          <p:cNvPr id="7" name="Google Shape;918;p50">
            <a:extLst>
              <a:ext uri="{FF2B5EF4-FFF2-40B4-BE49-F238E27FC236}">
                <a16:creationId xmlns:a16="http://schemas.microsoft.com/office/drawing/2014/main" id="{6DCD8F7C-F827-EB66-2CD7-EE1214AEDC28}"/>
              </a:ext>
            </a:extLst>
          </p:cNvPr>
          <p:cNvSpPr txBox="1"/>
          <p:nvPr/>
        </p:nvSpPr>
        <p:spPr>
          <a:xfrm>
            <a:off x="2225537" y="1658817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" name="Google Shape;919;p50">
            <a:extLst>
              <a:ext uri="{FF2B5EF4-FFF2-40B4-BE49-F238E27FC236}">
                <a16:creationId xmlns:a16="http://schemas.microsoft.com/office/drawing/2014/main" id="{3A85B29F-D964-ADE9-1393-A3FD7EFAF87E}"/>
              </a:ext>
            </a:extLst>
          </p:cNvPr>
          <p:cNvSpPr txBox="1"/>
          <p:nvPr/>
        </p:nvSpPr>
        <p:spPr>
          <a:xfrm>
            <a:off x="7396008" y="3191486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2"/>
          <p:cNvSpPr/>
          <p:nvPr/>
        </p:nvSpPr>
        <p:spPr>
          <a:xfrm>
            <a:off x="0" y="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42"/>
          <p:cNvSpPr txBox="1">
            <a:spLocks noGrp="1"/>
          </p:cNvSpPr>
          <p:nvPr>
            <p:ph type="title"/>
          </p:nvPr>
        </p:nvSpPr>
        <p:spPr>
          <a:xfrm>
            <a:off x="685786" y="19271"/>
            <a:ext cx="8013951" cy="5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Crear organizacion e instalar git 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641" name="Google Shape;641;p42"/>
          <p:cNvSpPr txBox="1">
            <a:spLocks noGrp="1"/>
          </p:cNvSpPr>
          <p:nvPr>
            <p:ph type="subTitle" idx="1"/>
          </p:nvPr>
        </p:nvSpPr>
        <p:spPr>
          <a:xfrm>
            <a:off x="319025" y="1744827"/>
            <a:ext cx="3400452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Se requiere crear una cuenta en git y crear una organización ya que gracias a esta misma, podemos crear roles y colaboraciones con otras personas.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5" name="Google Shape;645;p42"/>
          <p:cNvSpPr txBox="1">
            <a:spLocks noGrp="1"/>
          </p:cNvSpPr>
          <p:nvPr>
            <p:ph type="subTitle" idx="7"/>
          </p:nvPr>
        </p:nvSpPr>
        <p:spPr>
          <a:xfrm>
            <a:off x="226313" y="1287221"/>
            <a:ext cx="371333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Crear organizacion</a:t>
            </a:r>
            <a:endParaRPr dirty="0"/>
          </a:p>
        </p:txBody>
      </p:sp>
      <p:sp>
        <p:nvSpPr>
          <p:cNvPr id="648" name="Google Shape;648;p42"/>
          <p:cNvSpPr txBox="1">
            <a:spLocks noGrp="1"/>
          </p:cNvSpPr>
          <p:nvPr>
            <p:ph type="subTitle" idx="13"/>
          </p:nvPr>
        </p:nvSpPr>
        <p:spPr>
          <a:xfrm>
            <a:off x="5132194" y="1287221"/>
            <a:ext cx="2819556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Descargar git </a:t>
            </a:r>
            <a:endParaRPr dirty="0"/>
          </a:p>
        </p:txBody>
      </p:sp>
      <p:sp>
        <p:nvSpPr>
          <p:cNvPr id="651" name="Google Shape;651;p42"/>
          <p:cNvSpPr txBox="1"/>
          <p:nvPr/>
        </p:nvSpPr>
        <p:spPr>
          <a:xfrm>
            <a:off x="226313" y="296375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52" name="Google Shape;652;p42"/>
          <p:cNvSpPr txBox="1"/>
          <p:nvPr/>
        </p:nvSpPr>
        <p:spPr>
          <a:xfrm>
            <a:off x="7343775" y="415290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53" name="Google Shape;653;p42"/>
          <p:cNvSpPr txBox="1"/>
          <p:nvPr/>
        </p:nvSpPr>
        <p:spPr>
          <a:xfrm>
            <a:off x="7951750" y="436590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654" name="Google Shape;654;p42"/>
          <p:cNvSpPr txBox="1"/>
          <p:nvPr/>
        </p:nvSpPr>
        <p:spPr>
          <a:xfrm>
            <a:off x="670663" y="51105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5000" dirty="0">
              <a:solidFill>
                <a:schemeClr val="accent5"/>
              </a:solidFill>
            </a:endParaRPr>
          </a:p>
        </p:txBody>
      </p:sp>
      <p:grpSp>
        <p:nvGrpSpPr>
          <p:cNvPr id="655" name="Google Shape;655;p42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656" name="Google Shape;656;p42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2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2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9" name="Google Shape;659;p42"/>
          <p:cNvSpPr txBox="1"/>
          <p:nvPr/>
        </p:nvSpPr>
        <p:spPr>
          <a:xfrm>
            <a:off x="319025" y="403467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" name="Google Shape;641;p42">
            <a:extLst>
              <a:ext uri="{FF2B5EF4-FFF2-40B4-BE49-F238E27FC236}">
                <a16:creationId xmlns:a16="http://schemas.microsoft.com/office/drawing/2014/main" id="{2CA533BE-DB8E-180A-A7FD-287C4EB73F11}"/>
              </a:ext>
            </a:extLst>
          </p:cNvPr>
          <p:cNvSpPr txBox="1">
            <a:spLocks/>
          </p:cNvSpPr>
          <p:nvPr/>
        </p:nvSpPr>
        <p:spPr>
          <a:xfrm>
            <a:off x="4418073" y="1744827"/>
            <a:ext cx="4038522" cy="8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r>
              <a:rPr lang="es-MX" dirty="0"/>
              <a:t>Para poder ingresar de manera local desde una computadora a todo lo que es git se tiene que instalar, se descargan todas las extensiones con sus ayudas para utilizar en la terminal y poder trabajar con ello.</a:t>
            </a:r>
          </a:p>
          <a:p>
            <a:pPr marL="0" indent="0"/>
            <a:endParaRPr lang="es-MX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3"/>
          <p:cNvSpPr txBox="1">
            <a:spLocks noGrp="1"/>
          </p:cNvSpPr>
          <p:nvPr>
            <p:ph type="title"/>
          </p:nvPr>
        </p:nvSpPr>
        <p:spPr>
          <a:xfrm>
            <a:off x="0" y="-39510"/>
            <a:ext cx="8430900" cy="10572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Como subir proyectos utilizando codigos en git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702" name="Google Shape;702;p43"/>
          <p:cNvSpPr txBox="1"/>
          <p:nvPr/>
        </p:nvSpPr>
        <p:spPr>
          <a:xfrm>
            <a:off x="7064425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</a:p>
        </p:txBody>
      </p:sp>
      <p:sp>
        <p:nvSpPr>
          <p:cNvPr id="703" name="Google Shape;703;p43"/>
          <p:cNvSpPr txBox="1"/>
          <p:nvPr/>
        </p:nvSpPr>
        <p:spPr>
          <a:xfrm>
            <a:off x="7383990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4724CC2-813F-FD66-60CE-8A26173A2460}"/>
              </a:ext>
            </a:extLst>
          </p:cNvPr>
          <p:cNvSpPr txBox="1"/>
          <p:nvPr/>
        </p:nvSpPr>
        <p:spPr>
          <a:xfrm>
            <a:off x="122294" y="1163648"/>
            <a:ext cx="4245758" cy="4698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kumimoji="0" lang="es-MX" sz="1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git</a:t>
            </a:r>
            <a:r>
              <a:rPr kumimoji="0" lang="es-MX" sz="1100" b="0" i="0" u="none" strike="noStrike" kern="0" cap="none" spc="0" normalizeH="0" baseline="0" noProof="0" dirty="0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 </a:t>
            </a:r>
            <a:r>
              <a:rPr kumimoji="0" lang="es-MX" sz="1100" b="0" i="0" u="none" strike="noStrike" kern="0" cap="none" spc="0" normalizeH="0" baseline="0" noProof="0" dirty="0" err="1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config</a:t>
            </a:r>
            <a:r>
              <a:rPr kumimoji="0" lang="es-MX" sz="1100" b="0" i="0" u="none" strike="noStrike" kern="0" cap="none" spc="0" normalizeH="0" baseline="0" noProof="0" dirty="0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 --global user.name "Anuar Pacheco"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kumimoji="0" lang="es-MX" sz="1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git</a:t>
            </a:r>
            <a:r>
              <a:rPr kumimoji="0" lang="es-MX" sz="1100" b="0" i="0" u="none" strike="noStrike" kern="0" cap="none" spc="0" normalizeH="0" baseline="0" noProof="0" dirty="0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 </a:t>
            </a:r>
            <a:r>
              <a:rPr kumimoji="0" lang="es-MX" sz="1100" b="0" i="0" u="none" strike="noStrike" kern="0" cap="none" spc="0" normalizeH="0" baseline="0" noProof="0" dirty="0" err="1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config</a:t>
            </a:r>
            <a:r>
              <a:rPr kumimoji="0" lang="es-MX" sz="1100" b="0" i="0" u="none" strike="noStrike" kern="0" cap="none" spc="0" normalizeH="0" baseline="0" noProof="0" dirty="0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 --global </a:t>
            </a:r>
            <a:r>
              <a:rPr kumimoji="0" lang="es-MX" sz="1100" b="0" i="0" u="none" strike="noStrike" kern="0" cap="none" spc="0" normalizeH="0" baseline="0" noProof="0" dirty="0" err="1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user.email</a:t>
            </a:r>
            <a:r>
              <a:rPr kumimoji="0" lang="es-MX" sz="1100" b="0" i="0" u="none" strike="noStrike" kern="0" cap="none" spc="0" normalizeH="0" baseline="0" noProof="0" dirty="0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 “Anuar@gmail.com"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7480906-84A3-3B62-C9E2-2D4DA55337D2}"/>
              </a:ext>
            </a:extLst>
          </p:cNvPr>
          <p:cNvSpPr txBox="1"/>
          <p:nvPr/>
        </p:nvSpPr>
        <p:spPr>
          <a:xfrm>
            <a:off x="4659070" y="1265631"/>
            <a:ext cx="5496009" cy="26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05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Configura tu identidad global. Es necesaria para poder hacer </a:t>
            </a:r>
            <a:r>
              <a:rPr lang="es-MX" sz="1050" dirty="0" err="1">
                <a:solidFill>
                  <a:schemeClr val="bg1">
                    <a:lumMod val="10000"/>
                    <a:lumOff val="90000"/>
                  </a:schemeClr>
                </a:solidFill>
              </a:rPr>
              <a:t>commits</a:t>
            </a:r>
            <a:r>
              <a:rPr lang="es-MX" sz="105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.</a:t>
            </a:r>
            <a:endParaRPr kumimoji="0" lang="es-MX" sz="9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10000"/>
                  <a:lumOff val="90000"/>
                </a:schemeClr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0663197E-5D56-18D8-56C5-6BA94EDEC777}"/>
              </a:ext>
            </a:extLst>
          </p:cNvPr>
          <p:cNvSpPr/>
          <p:nvPr/>
        </p:nvSpPr>
        <p:spPr>
          <a:xfrm>
            <a:off x="4368052" y="1318772"/>
            <a:ext cx="233757" cy="21270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518833A-BE7F-A8F9-E1AF-1E77A9E50BA4}"/>
              </a:ext>
            </a:extLst>
          </p:cNvPr>
          <p:cNvSpPr txBox="1"/>
          <p:nvPr/>
        </p:nvSpPr>
        <p:spPr>
          <a:xfrm>
            <a:off x="122294" y="1686597"/>
            <a:ext cx="939938" cy="275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100" dirty="0">
                <a:solidFill>
                  <a:schemeClr val="accent5">
                    <a:lumMod val="75000"/>
                  </a:schemeClr>
                </a:solidFill>
                <a:latin typeface="Source Code Pro Medium"/>
                <a:ea typeface="Source Code Pro Medium"/>
                <a:sym typeface="Source Code Pro Medium"/>
              </a:rPr>
              <a:t>g</a:t>
            </a:r>
            <a:r>
              <a:rPr kumimoji="0" lang="es-MX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it</a:t>
            </a:r>
            <a:r>
              <a:rPr kumimoji="0" lang="es-MX" sz="1100" b="0" i="0" u="none" strike="noStrike" kern="0" cap="none" spc="0" normalizeH="0" baseline="0" noProof="0" dirty="0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 </a:t>
            </a:r>
            <a:r>
              <a:rPr kumimoji="0" lang="es-MX" sz="1100" b="0" i="0" u="none" strike="noStrike" kern="0" cap="none" spc="0" normalizeH="0" baseline="0" noProof="0" dirty="0" err="1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init</a:t>
            </a:r>
            <a:endParaRPr kumimoji="0" lang="es-MX" sz="1100" b="0" i="0" u="none" strike="noStrike" kern="0" cap="none" spc="0" normalizeH="0" baseline="0" noProof="0" dirty="0">
              <a:ln>
                <a:noFill/>
              </a:ln>
              <a:solidFill>
                <a:srgbClr val="94EE6B"/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A4438DFC-0729-635C-3EA5-C1E13A8F42CE}"/>
              </a:ext>
            </a:extLst>
          </p:cNvPr>
          <p:cNvSpPr/>
          <p:nvPr/>
        </p:nvSpPr>
        <p:spPr>
          <a:xfrm>
            <a:off x="1062232" y="1736435"/>
            <a:ext cx="233757" cy="21270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A2D9C36-15C9-86D2-1C04-3497FB154D3F}"/>
              </a:ext>
            </a:extLst>
          </p:cNvPr>
          <p:cNvSpPr txBox="1"/>
          <p:nvPr/>
        </p:nvSpPr>
        <p:spPr>
          <a:xfrm>
            <a:off x="1295989" y="1709864"/>
            <a:ext cx="5496009" cy="29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050" dirty="0">
                <a:solidFill>
                  <a:schemeClr val="tx1"/>
                </a:solidFill>
              </a:rPr>
              <a:t>Inicializa un nuevo repositorio Git en la carpeta local</a:t>
            </a:r>
            <a:r>
              <a:rPr lang="es-MX" sz="1200" dirty="0"/>
              <a:t>.</a:t>
            </a:r>
            <a:endParaRPr kumimoji="0" lang="es-MX" sz="9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10000"/>
                  <a:lumOff val="90000"/>
                </a:schemeClr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75E45D0-207B-7299-35E2-7CBDB0C77515}"/>
              </a:ext>
            </a:extLst>
          </p:cNvPr>
          <p:cNvSpPr txBox="1"/>
          <p:nvPr/>
        </p:nvSpPr>
        <p:spPr>
          <a:xfrm>
            <a:off x="122293" y="1975707"/>
            <a:ext cx="1713381" cy="275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100" dirty="0">
                <a:solidFill>
                  <a:schemeClr val="accent5">
                    <a:lumMod val="75000"/>
                  </a:schemeClr>
                </a:solidFill>
                <a:latin typeface="Source Code Pro Medium"/>
                <a:ea typeface="Source Code Pro Medium"/>
                <a:sym typeface="Source Code Pro Medium"/>
              </a:rPr>
              <a:t>g</a:t>
            </a:r>
            <a:r>
              <a:rPr kumimoji="0" lang="es-MX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it</a:t>
            </a:r>
            <a:r>
              <a:rPr kumimoji="0" lang="es-MX" sz="1100" b="0" i="0" u="none" strike="noStrike" kern="0" cap="none" spc="0" normalizeH="0" baseline="0" noProof="0" dirty="0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 </a:t>
            </a:r>
            <a:r>
              <a:rPr kumimoji="0" lang="es-MX" sz="1100" b="0" i="0" u="none" strike="noStrike" kern="0" cap="none" spc="0" normalizeH="0" baseline="0" noProof="0" dirty="0" err="1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add</a:t>
            </a:r>
            <a:r>
              <a:rPr kumimoji="0" lang="es-MX" sz="1100" b="0" i="0" u="none" strike="noStrike" kern="0" cap="none" spc="0" normalizeH="0" baseline="0" noProof="0" dirty="0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 vuelos.py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CEC762F-ECB8-5109-7E3F-AEE591F9356D}"/>
              </a:ext>
            </a:extLst>
          </p:cNvPr>
          <p:cNvSpPr txBox="1"/>
          <p:nvPr/>
        </p:nvSpPr>
        <p:spPr>
          <a:xfrm>
            <a:off x="122292" y="2755084"/>
            <a:ext cx="1713381" cy="275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100" dirty="0">
                <a:solidFill>
                  <a:schemeClr val="accent5">
                    <a:lumMod val="75000"/>
                  </a:schemeClr>
                </a:solidFill>
                <a:latin typeface="Source Code Pro Medium"/>
                <a:ea typeface="Source Code Pro Medium"/>
                <a:sym typeface="Source Code Pro Medium"/>
              </a:rPr>
              <a:t>g</a:t>
            </a:r>
            <a:r>
              <a:rPr kumimoji="0" lang="es-MX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it</a:t>
            </a:r>
            <a:r>
              <a:rPr kumimoji="0" lang="es-MX" sz="1100" b="0" i="0" u="none" strike="noStrike" kern="0" cap="none" spc="0" normalizeH="0" baseline="0" noProof="0" dirty="0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 status</a:t>
            </a:r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442FB98A-CD02-42E1-F159-741AE89D4061}"/>
              </a:ext>
            </a:extLst>
          </p:cNvPr>
          <p:cNvSpPr/>
          <p:nvPr/>
        </p:nvSpPr>
        <p:spPr>
          <a:xfrm>
            <a:off x="1811626" y="2157781"/>
            <a:ext cx="233757" cy="21270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8BC7CE5-FD23-0F6F-3F9E-E660E0B2620F}"/>
              </a:ext>
            </a:extLst>
          </p:cNvPr>
          <p:cNvSpPr txBox="1"/>
          <p:nvPr/>
        </p:nvSpPr>
        <p:spPr>
          <a:xfrm>
            <a:off x="2087716" y="2118802"/>
            <a:ext cx="5784374" cy="29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050" dirty="0">
                <a:solidFill>
                  <a:schemeClr val="tx1"/>
                </a:solidFill>
              </a:rPr>
              <a:t>Agrega todos los archivos modificados de manera local al proyecto en repositorio en </a:t>
            </a:r>
            <a:r>
              <a:rPr lang="es-MX" sz="1050" dirty="0" err="1">
                <a:solidFill>
                  <a:schemeClr val="tx1"/>
                </a:solidFill>
              </a:rPr>
              <a:t>github</a:t>
            </a:r>
            <a:r>
              <a:rPr lang="es-MX" sz="1200" dirty="0"/>
              <a:t>.</a:t>
            </a:r>
            <a:endParaRPr kumimoji="0" lang="es-MX" sz="9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10000"/>
                  <a:lumOff val="90000"/>
                </a:schemeClr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E1BBA82-0CEB-1CCD-9C9B-5EB4C9E99AD2}"/>
              </a:ext>
            </a:extLst>
          </p:cNvPr>
          <p:cNvSpPr txBox="1"/>
          <p:nvPr/>
        </p:nvSpPr>
        <p:spPr>
          <a:xfrm>
            <a:off x="122292" y="2527742"/>
            <a:ext cx="3858442" cy="275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100" dirty="0">
                <a:solidFill>
                  <a:schemeClr val="accent5">
                    <a:lumMod val="75000"/>
                  </a:schemeClr>
                </a:solidFill>
                <a:latin typeface="Source Code Pro Medium"/>
                <a:ea typeface="Source Code Pro Medium"/>
                <a:sym typeface="Source Code Pro Medium"/>
              </a:rPr>
              <a:t>g</a:t>
            </a:r>
            <a:r>
              <a:rPr kumimoji="0" lang="es-MX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it</a:t>
            </a:r>
            <a:r>
              <a:rPr kumimoji="0" lang="es-MX" sz="1100" b="0" i="0" u="none" strike="noStrike" kern="0" cap="none" spc="0" normalizeH="0" baseline="0" noProof="0" dirty="0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 </a:t>
            </a:r>
            <a:r>
              <a:rPr kumimoji="0" lang="es-MX" sz="1100" b="0" i="0" u="none" strike="noStrike" kern="0" cap="none" spc="0" normalizeH="0" baseline="0" noProof="0" dirty="0" err="1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commit</a:t>
            </a:r>
            <a:r>
              <a:rPr kumimoji="0" lang="es-MX" sz="1100" b="0" i="0" u="none" strike="noStrike" kern="0" cap="none" spc="0" normalizeH="0" baseline="0" noProof="0" dirty="0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 –m “Primer </a:t>
            </a:r>
            <a:r>
              <a:rPr kumimoji="0" lang="es-MX" sz="1100" b="0" i="0" u="none" strike="noStrike" kern="0" cap="none" spc="0" normalizeH="0" baseline="0" noProof="0" dirty="0" err="1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commit</a:t>
            </a:r>
            <a:r>
              <a:rPr kumimoji="0" lang="es-MX" sz="1100" b="0" i="0" u="none" strike="noStrike" kern="0" cap="none" spc="0" normalizeH="0" baseline="0" noProof="0" dirty="0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 del proyecto”</a:t>
            </a:r>
          </a:p>
        </p:txBody>
      </p:sp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023EAB9D-923B-43D0-DB11-C2A735682FA6}"/>
              </a:ext>
            </a:extLst>
          </p:cNvPr>
          <p:cNvSpPr/>
          <p:nvPr/>
        </p:nvSpPr>
        <p:spPr>
          <a:xfrm>
            <a:off x="3863855" y="2562987"/>
            <a:ext cx="233757" cy="21270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61C34A3-BF13-FCFB-FACB-AB41B0B5B103}"/>
              </a:ext>
            </a:extLst>
          </p:cNvPr>
          <p:cNvSpPr txBox="1"/>
          <p:nvPr/>
        </p:nvSpPr>
        <p:spPr>
          <a:xfrm>
            <a:off x="4120545" y="2509146"/>
            <a:ext cx="5496009" cy="29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050" dirty="0">
                <a:solidFill>
                  <a:schemeClr val="tx1"/>
                </a:solidFill>
              </a:rPr>
              <a:t>Guarda cambios en el historial de repositorio.</a:t>
            </a:r>
            <a:r>
              <a:rPr lang="es-MX" sz="1200" dirty="0"/>
              <a:t>.</a:t>
            </a:r>
            <a:endParaRPr kumimoji="0" lang="es-MX" sz="9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10000"/>
                  <a:lumOff val="90000"/>
                </a:schemeClr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27D3F9B-27C9-3FED-854E-DBF80D6B2E6B}"/>
              </a:ext>
            </a:extLst>
          </p:cNvPr>
          <p:cNvSpPr txBox="1"/>
          <p:nvPr/>
        </p:nvSpPr>
        <p:spPr>
          <a:xfrm>
            <a:off x="122292" y="2226031"/>
            <a:ext cx="1713381" cy="275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100" dirty="0">
                <a:solidFill>
                  <a:schemeClr val="accent5">
                    <a:lumMod val="75000"/>
                  </a:schemeClr>
                </a:solidFill>
                <a:latin typeface="Source Code Pro Medium"/>
                <a:ea typeface="Source Code Pro Medium"/>
                <a:sym typeface="Source Code Pro Medium"/>
              </a:rPr>
              <a:t>g</a:t>
            </a:r>
            <a:r>
              <a:rPr kumimoji="0" lang="es-MX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it</a:t>
            </a:r>
            <a:r>
              <a:rPr kumimoji="0" lang="es-MX" sz="1100" b="0" i="0" u="none" strike="noStrike" kern="0" cap="none" spc="0" normalizeH="0" baseline="0" noProof="0" dirty="0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 </a:t>
            </a:r>
            <a:r>
              <a:rPr kumimoji="0" lang="es-MX" sz="1100" b="0" i="0" u="none" strike="noStrike" kern="0" cap="none" spc="0" normalizeH="0" baseline="0" noProof="0" dirty="0" err="1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add</a:t>
            </a:r>
            <a:r>
              <a:rPr kumimoji="0" lang="es-MX" sz="1100" b="0" i="0" u="none" strike="noStrike" kern="0" cap="none" spc="0" normalizeH="0" baseline="0" noProof="0" dirty="0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 .</a:t>
            </a:r>
          </a:p>
        </p:txBody>
      </p:sp>
      <p:sp>
        <p:nvSpPr>
          <p:cNvPr id="23" name="Flecha: a la derecha 22">
            <a:extLst>
              <a:ext uri="{FF2B5EF4-FFF2-40B4-BE49-F238E27FC236}">
                <a16:creationId xmlns:a16="http://schemas.microsoft.com/office/drawing/2014/main" id="{D2C37C7A-106B-5F11-FA6B-CF58710EBA72}"/>
              </a:ext>
            </a:extLst>
          </p:cNvPr>
          <p:cNvSpPr/>
          <p:nvPr/>
        </p:nvSpPr>
        <p:spPr>
          <a:xfrm>
            <a:off x="1179110" y="2829453"/>
            <a:ext cx="233757" cy="21270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CCB1BC81-BB77-1A22-A4CF-DBCA1A1E25D0}"/>
              </a:ext>
            </a:extLst>
          </p:cNvPr>
          <p:cNvSpPr txBox="1"/>
          <p:nvPr/>
        </p:nvSpPr>
        <p:spPr>
          <a:xfrm>
            <a:off x="1412867" y="2772757"/>
            <a:ext cx="5496009" cy="29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050" dirty="0">
                <a:solidFill>
                  <a:schemeClr val="tx1"/>
                </a:solidFill>
              </a:rPr>
              <a:t>Muestra los archivos que se están modificando pero sin hacer nada con ellos</a:t>
            </a:r>
            <a:r>
              <a:rPr lang="es-MX" sz="1200" dirty="0"/>
              <a:t>.</a:t>
            </a:r>
            <a:endParaRPr kumimoji="0" lang="es-MX" sz="9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10000"/>
                  <a:lumOff val="90000"/>
                </a:schemeClr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7626EF8-B087-E501-B77F-6F7AA2619165}"/>
              </a:ext>
            </a:extLst>
          </p:cNvPr>
          <p:cNvSpPr txBox="1"/>
          <p:nvPr/>
        </p:nvSpPr>
        <p:spPr>
          <a:xfrm>
            <a:off x="116162" y="3023288"/>
            <a:ext cx="5741498" cy="275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100" dirty="0">
                <a:solidFill>
                  <a:schemeClr val="accent5">
                    <a:lumMod val="75000"/>
                  </a:schemeClr>
                </a:solidFill>
                <a:latin typeface="Source Code Pro Medium"/>
                <a:ea typeface="Source Code Pro Medium"/>
                <a:sym typeface="Source Code Pro Medium"/>
              </a:rPr>
              <a:t>g</a:t>
            </a:r>
            <a:r>
              <a:rPr kumimoji="0" lang="es-MX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it</a:t>
            </a:r>
            <a:r>
              <a:rPr kumimoji="0" lang="es-MX" sz="1100" b="0" i="0" u="none" strike="noStrike" kern="0" cap="none" spc="0" normalizeH="0" baseline="0" noProof="0" dirty="0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remote add origin https://github.com/tuusuario/tu-repo.git</a:t>
            </a:r>
            <a:endParaRPr kumimoji="0" lang="es-MX" sz="1100" b="0" i="0" u="none" strike="noStrike" kern="0" cap="none" spc="0" normalizeH="0" baseline="0" noProof="0" dirty="0">
              <a:ln>
                <a:noFill/>
              </a:ln>
              <a:solidFill>
                <a:srgbClr val="94EE6B"/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  <p:sp>
        <p:nvSpPr>
          <p:cNvPr id="26" name="Flecha: a la derecha 25">
            <a:extLst>
              <a:ext uri="{FF2B5EF4-FFF2-40B4-BE49-F238E27FC236}">
                <a16:creationId xmlns:a16="http://schemas.microsoft.com/office/drawing/2014/main" id="{7311258E-329D-AAAE-8F12-23C43B9B9F56}"/>
              </a:ext>
            </a:extLst>
          </p:cNvPr>
          <p:cNvSpPr/>
          <p:nvPr/>
        </p:nvSpPr>
        <p:spPr>
          <a:xfrm>
            <a:off x="5539125" y="3058432"/>
            <a:ext cx="233757" cy="21270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AB7C08F-31DD-0AC2-9B2D-CA1F0837E284}"/>
              </a:ext>
            </a:extLst>
          </p:cNvPr>
          <p:cNvSpPr txBox="1"/>
          <p:nvPr/>
        </p:nvSpPr>
        <p:spPr>
          <a:xfrm>
            <a:off x="5784614" y="3009573"/>
            <a:ext cx="5496009" cy="29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050" dirty="0">
                <a:solidFill>
                  <a:schemeClr val="tx1"/>
                </a:solidFill>
              </a:rPr>
              <a:t>Conecta el proyecto local con el repositorio de GitHub</a:t>
            </a:r>
            <a:r>
              <a:rPr lang="es-MX" sz="1200" dirty="0"/>
              <a:t>.</a:t>
            </a:r>
            <a:endParaRPr kumimoji="0" lang="es-MX" sz="9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10000"/>
                  <a:lumOff val="90000"/>
                </a:schemeClr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393DE03-895E-0B88-8F0C-1CBA25EA1D99}"/>
              </a:ext>
            </a:extLst>
          </p:cNvPr>
          <p:cNvSpPr txBox="1"/>
          <p:nvPr/>
        </p:nvSpPr>
        <p:spPr>
          <a:xfrm>
            <a:off x="116162" y="3338967"/>
            <a:ext cx="5741498" cy="4698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100" dirty="0">
                <a:solidFill>
                  <a:schemeClr val="accent5">
                    <a:lumMod val="75000"/>
                  </a:schemeClr>
                </a:solidFill>
                <a:latin typeface="Source Code Pro Medium"/>
                <a:ea typeface="Source Code Pro Medium"/>
                <a:sym typeface="Source Code Pro Medium"/>
              </a:rPr>
              <a:t>g</a:t>
            </a:r>
            <a:r>
              <a:rPr kumimoji="0" lang="es-MX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it</a:t>
            </a:r>
            <a:r>
              <a:rPr kumimoji="0" lang="es-MX" sz="1100" b="0" i="0" u="none" strike="noStrike" kern="0" cap="none" spc="0" normalizeH="0" baseline="0" noProof="0" dirty="0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 </a:t>
            </a:r>
            <a:r>
              <a:rPr kumimoji="0" lang="es-MX" sz="1100" b="0" i="0" u="none" strike="noStrike" kern="0" cap="none" spc="0" normalizeH="0" baseline="0" noProof="0" dirty="0" err="1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pull</a:t>
            </a:r>
            <a:r>
              <a:rPr kumimoji="0" lang="es-MX" sz="1100" b="0" i="0" u="none" strike="noStrike" kern="0" cap="none" spc="0" normalizeH="0" baseline="0" noProof="0" dirty="0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 </a:t>
            </a:r>
            <a:r>
              <a:rPr kumimoji="0" lang="es-MX" sz="1100" b="0" i="0" u="none" strike="noStrike" kern="0" cap="none" spc="0" normalizeH="0" baseline="0" noProof="0" dirty="0" err="1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origin</a:t>
            </a:r>
            <a:r>
              <a:rPr kumimoji="0" lang="es-MX" sz="1100" b="0" i="0" u="none" strike="noStrike" kern="0" cap="none" spc="0" normalizeH="0" baseline="0" noProof="0" dirty="0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 </a:t>
            </a:r>
            <a:r>
              <a:rPr kumimoji="0" lang="es-MX" sz="1100" b="0" i="0" u="none" strike="noStrike" kern="0" cap="none" spc="0" normalizeH="0" baseline="0" noProof="0" dirty="0" err="1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main</a:t>
            </a:r>
            <a:endParaRPr kumimoji="0" lang="es-MX" sz="1100" b="0" i="0" u="none" strike="noStrike" kern="0" cap="none" spc="0" normalizeH="0" baseline="0" noProof="0" dirty="0">
              <a:ln>
                <a:noFill/>
              </a:ln>
              <a:solidFill>
                <a:srgbClr val="94EE6B"/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endParaRPr kumimoji="0" lang="es-MX" sz="1100" b="0" i="0" u="none" strike="noStrike" kern="0" cap="none" spc="0" normalizeH="0" baseline="0" noProof="0" dirty="0">
              <a:ln>
                <a:noFill/>
              </a:ln>
              <a:solidFill>
                <a:srgbClr val="94EE6B"/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  <p:sp>
        <p:nvSpPr>
          <p:cNvPr id="30" name="Flecha: a la derecha 29">
            <a:extLst>
              <a:ext uri="{FF2B5EF4-FFF2-40B4-BE49-F238E27FC236}">
                <a16:creationId xmlns:a16="http://schemas.microsoft.com/office/drawing/2014/main" id="{96BCE3F8-3DEA-C52D-D6A9-73E2CC08FE78}"/>
              </a:ext>
            </a:extLst>
          </p:cNvPr>
          <p:cNvSpPr/>
          <p:nvPr/>
        </p:nvSpPr>
        <p:spPr>
          <a:xfrm>
            <a:off x="2045383" y="3418759"/>
            <a:ext cx="233757" cy="21270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748C74BA-3FAF-16C5-162D-9CC19647FBA1}"/>
              </a:ext>
            </a:extLst>
          </p:cNvPr>
          <p:cNvSpPr txBox="1"/>
          <p:nvPr/>
        </p:nvSpPr>
        <p:spPr>
          <a:xfrm>
            <a:off x="2245173" y="3376177"/>
            <a:ext cx="5496009" cy="26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050" dirty="0">
                <a:solidFill>
                  <a:schemeClr val="tx1"/>
                </a:solidFill>
              </a:rPr>
              <a:t>Descarga cambios nuevos desde GitHub y los fusiona con tu proyecto local (</a:t>
            </a:r>
            <a:r>
              <a:rPr lang="es-MX" sz="1050" dirty="0" err="1">
                <a:solidFill>
                  <a:schemeClr val="tx1"/>
                </a:solidFill>
              </a:rPr>
              <a:t>refresh</a:t>
            </a:r>
            <a:r>
              <a:rPr lang="es-MX" sz="1050" dirty="0">
                <a:solidFill>
                  <a:schemeClr val="tx1"/>
                </a:solidFill>
              </a:rPr>
              <a:t>).</a:t>
            </a:r>
            <a:endParaRPr kumimoji="0" lang="es-MX" sz="105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  <p:sp>
        <p:nvSpPr>
          <p:cNvPr id="34" name="Google Shape;702;p43">
            <a:extLst>
              <a:ext uri="{FF2B5EF4-FFF2-40B4-BE49-F238E27FC236}">
                <a16:creationId xmlns:a16="http://schemas.microsoft.com/office/drawing/2014/main" id="{450045B8-F9CD-800A-177F-E06B1BAAB86E}"/>
              </a:ext>
            </a:extLst>
          </p:cNvPr>
          <p:cNvSpPr txBox="1"/>
          <p:nvPr/>
        </p:nvSpPr>
        <p:spPr>
          <a:xfrm rot="10800000">
            <a:off x="-2" y="246394"/>
            <a:ext cx="788021" cy="79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B9B730D-872F-3F92-3D49-63B3F76DE57E}"/>
              </a:ext>
            </a:extLst>
          </p:cNvPr>
          <p:cNvSpPr txBox="1"/>
          <p:nvPr/>
        </p:nvSpPr>
        <p:spPr>
          <a:xfrm>
            <a:off x="116162" y="3601060"/>
            <a:ext cx="5741498" cy="4698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100" dirty="0">
                <a:solidFill>
                  <a:schemeClr val="accent5">
                    <a:lumMod val="75000"/>
                  </a:schemeClr>
                </a:solidFill>
                <a:latin typeface="Source Code Pro Medium"/>
                <a:ea typeface="Source Code Pro Medium"/>
                <a:sym typeface="Source Code Pro Medium"/>
              </a:rPr>
              <a:t>g</a:t>
            </a:r>
            <a:r>
              <a:rPr kumimoji="0" lang="es-MX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it</a:t>
            </a:r>
            <a:r>
              <a:rPr kumimoji="0" lang="es-MX" sz="1100" b="0" i="0" u="none" strike="noStrike" kern="0" cap="none" spc="0" normalizeH="0" baseline="0" noProof="0" dirty="0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 </a:t>
            </a:r>
            <a:r>
              <a:rPr kumimoji="0" lang="es-MX" sz="1100" b="0" i="0" u="none" strike="noStrike" kern="0" cap="none" spc="0" normalizeH="0" baseline="0" noProof="0" dirty="0" err="1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push</a:t>
            </a:r>
            <a:endParaRPr kumimoji="0" lang="es-MX" sz="1100" b="0" i="0" u="none" strike="noStrike" kern="0" cap="none" spc="0" normalizeH="0" baseline="0" noProof="0" dirty="0">
              <a:ln>
                <a:noFill/>
              </a:ln>
              <a:solidFill>
                <a:srgbClr val="94EE6B"/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endParaRPr kumimoji="0" lang="es-MX" sz="1100" b="0" i="0" u="none" strike="noStrike" kern="0" cap="none" spc="0" normalizeH="0" baseline="0" noProof="0" dirty="0">
              <a:ln>
                <a:noFill/>
              </a:ln>
              <a:solidFill>
                <a:srgbClr val="94EE6B"/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8EBDB1A0-007E-E0DB-F97A-2B7924CFD2DF}"/>
              </a:ext>
            </a:extLst>
          </p:cNvPr>
          <p:cNvSpPr/>
          <p:nvPr/>
        </p:nvSpPr>
        <p:spPr>
          <a:xfrm>
            <a:off x="1034543" y="3678301"/>
            <a:ext cx="233757" cy="21270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65CB35C-6871-4497-D612-1640CB76F52C}"/>
              </a:ext>
            </a:extLst>
          </p:cNvPr>
          <p:cNvSpPr txBox="1"/>
          <p:nvPr/>
        </p:nvSpPr>
        <p:spPr>
          <a:xfrm>
            <a:off x="1325577" y="3651730"/>
            <a:ext cx="5496009" cy="26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050" dirty="0">
                <a:solidFill>
                  <a:schemeClr val="tx1"/>
                </a:solidFill>
              </a:rPr>
              <a:t>Confirma los archivos que van a entrar.</a:t>
            </a:r>
            <a:endParaRPr kumimoji="0" lang="es-MX" sz="105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Roles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96" name="Google Shape;596;p41"/>
          <p:cNvSpPr txBox="1">
            <a:spLocks noGrp="1"/>
          </p:cNvSpPr>
          <p:nvPr>
            <p:ph type="subTitle" idx="8"/>
          </p:nvPr>
        </p:nvSpPr>
        <p:spPr>
          <a:xfrm>
            <a:off x="1193549" y="126966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ROL:</a:t>
            </a:r>
            <a:endParaRPr dirty="0"/>
          </a:p>
        </p:txBody>
      </p:sp>
      <p:grpSp>
        <p:nvGrpSpPr>
          <p:cNvPr id="597" name="Google Shape;597;p41"/>
          <p:cNvGrpSpPr/>
          <p:nvPr/>
        </p:nvGrpSpPr>
        <p:grpSpPr>
          <a:xfrm>
            <a:off x="105697" y="1266296"/>
            <a:ext cx="966832" cy="3573836"/>
            <a:chOff x="719992" y="1135488"/>
            <a:chExt cx="2415354" cy="3413475"/>
          </a:xfrm>
        </p:grpSpPr>
        <p:sp>
          <p:nvSpPr>
            <p:cNvPr id="598" name="Google Shape;598;p41"/>
            <p:cNvSpPr/>
            <p:nvPr/>
          </p:nvSpPr>
          <p:spPr>
            <a:xfrm>
              <a:off x="719992" y="1144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1"/>
            <p:cNvSpPr/>
            <p:nvPr/>
          </p:nvSpPr>
          <p:spPr>
            <a:xfrm>
              <a:off x="1206317" y="11354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1"/>
            <p:cNvSpPr/>
            <p:nvPr/>
          </p:nvSpPr>
          <p:spPr>
            <a:xfrm>
              <a:off x="719992" y="14562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1"/>
            <p:cNvSpPr/>
            <p:nvPr/>
          </p:nvSpPr>
          <p:spPr>
            <a:xfrm>
              <a:off x="719992" y="17830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1"/>
            <p:cNvSpPr/>
            <p:nvPr/>
          </p:nvSpPr>
          <p:spPr>
            <a:xfrm>
              <a:off x="719992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1"/>
            <p:cNvSpPr/>
            <p:nvPr/>
          </p:nvSpPr>
          <p:spPr>
            <a:xfrm>
              <a:off x="1154846" y="210973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1"/>
            <p:cNvSpPr/>
            <p:nvPr/>
          </p:nvSpPr>
          <p:spPr>
            <a:xfrm>
              <a:off x="1689227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1"/>
            <p:cNvSpPr/>
            <p:nvPr/>
          </p:nvSpPr>
          <p:spPr>
            <a:xfrm>
              <a:off x="719992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1"/>
            <p:cNvSpPr/>
            <p:nvPr/>
          </p:nvSpPr>
          <p:spPr>
            <a:xfrm>
              <a:off x="719992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1"/>
            <p:cNvSpPr/>
            <p:nvPr/>
          </p:nvSpPr>
          <p:spPr>
            <a:xfrm>
              <a:off x="719992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1"/>
            <p:cNvSpPr/>
            <p:nvPr/>
          </p:nvSpPr>
          <p:spPr>
            <a:xfrm>
              <a:off x="719992" y="3381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1"/>
            <p:cNvSpPr/>
            <p:nvPr/>
          </p:nvSpPr>
          <p:spPr>
            <a:xfrm>
              <a:off x="733714" y="4161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1"/>
            <p:cNvSpPr/>
            <p:nvPr/>
          </p:nvSpPr>
          <p:spPr>
            <a:xfrm>
              <a:off x="1154846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1"/>
            <p:cNvSpPr/>
            <p:nvPr/>
          </p:nvSpPr>
          <p:spPr>
            <a:xfrm>
              <a:off x="1115907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1"/>
            <p:cNvSpPr/>
            <p:nvPr/>
          </p:nvSpPr>
          <p:spPr>
            <a:xfrm>
              <a:off x="1154846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1"/>
            <p:cNvSpPr/>
            <p:nvPr/>
          </p:nvSpPr>
          <p:spPr>
            <a:xfrm>
              <a:off x="1154846" y="33979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1"/>
            <p:cNvSpPr/>
            <p:nvPr/>
          </p:nvSpPr>
          <p:spPr>
            <a:xfrm>
              <a:off x="1154846" y="37238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1"/>
            <p:cNvSpPr/>
            <p:nvPr/>
          </p:nvSpPr>
          <p:spPr>
            <a:xfrm>
              <a:off x="1558536" y="2420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1"/>
            <p:cNvSpPr/>
            <p:nvPr/>
          </p:nvSpPr>
          <p:spPr>
            <a:xfrm>
              <a:off x="1558536" y="276316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1"/>
            <p:cNvSpPr/>
            <p:nvPr/>
          </p:nvSpPr>
          <p:spPr>
            <a:xfrm>
              <a:off x="1589699" y="30720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1"/>
            <p:cNvSpPr/>
            <p:nvPr/>
          </p:nvSpPr>
          <p:spPr>
            <a:xfrm>
              <a:off x="1589699" y="34165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1"/>
            <p:cNvSpPr/>
            <p:nvPr/>
          </p:nvSpPr>
          <p:spPr>
            <a:xfrm>
              <a:off x="1589699" y="372386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1"/>
            <p:cNvSpPr/>
            <p:nvPr/>
          </p:nvSpPr>
          <p:spPr>
            <a:xfrm>
              <a:off x="2268127" y="242031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1"/>
            <p:cNvSpPr/>
            <p:nvPr/>
          </p:nvSpPr>
          <p:spPr>
            <a:xfrm>
              <a:off x="2558446" y="274620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1"/>
            <p:cNvSpPr/>
            <p:nvPr/>
          </p:nvSpPr>
          <p:spPr>
            <a:xfrm>
              <a:off x="2727100" y="30721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1"/>
            <p:cNvSpPr/>
            <p:nvPr/>
          </p:nvSpPr>
          <p:spPr>
            <a:xfrm>
              <a:off x="2727100" y="37239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1"/>
            <p:cNvSpPr/>
            <p:nvPr/>
          </p:nvSpPr>
          <p:spPr>
            <a:xfrm>
              <a:off x="733714" y="4401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1"/>
            <p:cNvSpPr/>
            <p:nvPr/>
          </p:nvSpPr>
          <p:spPr>
            <a:xfrm>
              <a:off x="1634836" y="11473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1"/>
            <p:cNvSpPr/>
            <p:nvPr/>
          </p:nvSpPr>
          <p:spPr>
            <a:xfrm>
              <a:off x="1206336" y="1456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1"/>
            <p:cNvSpPr/>
            <p:nvPr/>
          </p:nvSpPr>
          <p:spPr>
            <a:xfrm>
              <a:off x="1939636" y="14521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1"/>
            <p:cNvSpPr/>
            <p:nvPr/>
          </p:nvSpPr>
          <p:spPr>
            <a:xfrm>
              <a:off x="1206329" y="17830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1"/>
            <p:cNvSpPr/>
            <p:nvPr/>
          </p:nvSpPr>
          <p:spPr>
            <a:xfrm>
              <a:off x="2124079" y="210767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1"/>
            <p:cNvSpPr/>
            <p:nvPr/>
          </p:nvSpPr>
          <p:spPr>
            <a:xfrm>
              <a:off x="2727104" y="34165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1"/>
            <p:cNvSpPr/>
            <p:nvPr/>
          </p:nvSpPr>
          <p:spPr>
            <a:xfrm>
              <a:off x="1154861" y="43756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1"/>
            <p:cNvSpPr/>
            <p:nvPr/>
          </p:nvSpPr>
          <p:spPr>
            <a:xfrm>
              <a:off x="1154861" y="41455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702;p43">
            <a:extLst>
              <a:ext uri="{FF2B5EF4-FFF2-40B4-BE49-F238E27FC236}">
                <a16:creationId xmlns:a16="http://schemas.microsoft.com/office/drawing/2014/main" id="{EE05389B-CBF1-FBD3-6418-FAF517BAF918}"/>
              </a:ext>
            </a:extLst>
          </p:cNvPr>
          <p:cNvSpPr txBox="1"/>
          <p:nvPr/>
        </p:nvSpPr>
        <p:spPr>
          <a:xfrm rot="10800000">
            <a:off x="481156" y="40137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E292123-5FF7-7B5F-0704-4F61B82FC130}"/>
              </a:ext>
            </a:extLst>
          </p:cNvPr>
          <p:cNvSpPr txBox="1"/>
          <p:nvPr/>
        </p:nvSpPr>
        <p:spPr>
          <a:xfrm>
            <a:off x="1193549" y="1888730"/>
            <a:ext cx="720287" cy="356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600" dirty="0" err="1">
                <a:solidFill>
                  <a:schemeClr val="accent1"/>
                </a:solidFill>
              </a:rPr>
              <a:t>Read</a:t>
            </a:r>
            <a:endParaRPr kumimoji="0" lang="es-MX" sz="12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  <p:sp>
        <p:nvSpPr>
          <p:cNvPr id="19" name="Google Shape;596;p41">
            <a:extLst>
              <a:ext uri="{FF2B5EF4-FFF2-40B4-BE49-F238E27FC236}">
                <a16:creationId xmlns:a16="http://schemas.microsoft.com/office/drawing/2014/main" id="{6349210A-F4D9-1112-C5BA-6E67AA1638E4}"/>
              </a:ext>
            </a:extLst>
          </p:cNvPr>
          <p:cNvSpPr txBox="1">
            <a:spLocks/>
          </p:cNvSpPr>
          <p:nvPr/>
        </p:nvSpPr>
        <p:spPr>
          <a:xfrm>
            <a:off x="2781590" y="1345124"/>
            <a:ext cx="402758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s-MX" dirty="0"/>
              <a:t>QUE PUEDE HACER: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7288D21-FB33-A4E8-5BD7-EE1452F9E410}"/>
              </a:ext>
            </a:extLst>
          </p:cNvPr>
          <p:cNvSpPr txBox="1"/>
          <p:nvPr/>
        </p:nvSpPr>
        <p:spPr>
          <a:xfrm>
            <a:off x="1189248" y="3961473"/>
            <a:ext cx="1061902" cy="356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600" dirty="0" err="1">
                <a:solidFill>
                  <a:schemeClr val="accent1"/>
                </a:solidFill>
              </a:rPr>
              <a:t>Maintain</a:t>
            </a:r>
            <a:endParaRPr kumimoji="0" lang="es-MX" sz="12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4901426-EE69-AD63-21B9-EB805A23AD93}"/>
              </a:ext>
            </a:extLst>
          </p:cNvPr>
          <p:cNvSpPr txBox="1"/>
          <p:nvPr/>
        </p:nvSpPr>
        <p:spPr>
          <a:xfrm>
            <a:off x="1189248" y="3345029"/>
            <a:ext cx="1061902" cy="356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600" dirty="0" err="1">
                <a:solidFill>
                  <a:schemeClr val="accent1"/>
                </a:solidFill>
              </a:rPr>
              <a:t>Write</a:t>
            </a:r>
            <a:endParaRPr kumimoji="0" lang="es-MX" sz="12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C9BDF7B-1E58-86A4-9F74-780B20F69C22}"/>
              </a:ext>
            </a:extLst>
          </p:cNvPr>
          <p:cNvSpPr txBox="1"/>
          <p:nvPr/>
        </p:nvSpPr>
        <p:spPr>
          <a:xfrm>
            <a:off x="1158679" y="2684903"/>
            <a:ext cx="1061902" cy="356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600" dirty="0" err="1">
                <a:solidFill>
                  <a:schemeClr val="accent1"/>
                </a:solidFill>
              </a:rPr>
              <a:t>Triage</a:t>
            </a:r>
            <a:endParaRPr kumimoji="0" lang="es-MX" sz="12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9C6D61D-52AB-E380-3E3E-F736C6D95C55}"/>
              </a:ext>
            </a:extLst>
          </p:cNvPr>
          <p:cNvSpPr txBox="1"/>
          <p:nvPr/>
        </p:nvSpPr>
        <p:spPr>
          <a:xfrm>
            <a:off x="1193548" y="4439668"/>
            <a:ext cx="1061902" cy="356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600" dirty="0" err="1">
                <a:solidFill>
                  <a:schemeClr val="accent1"/>
                </a:solidFill>
              </a:rPr>
              <a:t>Admin</a:t>
            </a:r>
            <a:endParaRPr kumimoji="0" lang="es-MX" sz="12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D5CC9FD-A040-FC0A-DC6A-574CCA64C6A6}"/>
              </a:ext>
            </a:extLst>
          </p:cNvPr>
          <p:cNvSpPr txBox="1"/>
          <p:nvPr/>
        </p:nvSpPr>
        <p:spPr>
          <a:xfrm>
            <a:off x="2811603" y="1895559"/>
            <a:ext cx="3829827" cy="26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050" dirty="0">
                <a:solidFill>
                  <a:schemeClr val="tx1"/>
                </a:solidFill>
              </a:rPr>
              <a:t>Ver el código, </a:t>
            </a:r>
            <a:r>
              <a:rPr lang="es-MX" sz="1050" dirty="0" err="1">
                <a:solidFill>
                  <a:schemeClr val="tx1"/>
                </a:solidFill>
              </a:rPr>
              <a:t>issues</a:t>
            </a:r>
            <a:r>
              <a:rPr lang="es-MX" sz="1050" dirty="0">
                <a:solidFill>
                  <a:schemeClr val="tx1"/>
                </a:solidFill>
              </a:rPr>
              <a:t> y </a:t>
            </a:r>
            <a:r>
              <a:rPr lang="es-MX" sz="1050" dirty="0" err="1">
                <a:solidFill>
                  <a:schemeClr val="tx1"/>
                </a:solidFill>
              </a:rPr>
              <a:t>pull</a:t>
            </a:r>
            <a:r>
              <a:rPr lang="es-MX" sz="1050" dirty="0">
                <a:solidFill>
                  <a:schemeClr val="tx1"/>
                </a:solidFill>
              </a:rPr>
              <a:t> </a:t>
            </a:r>
            <a:r>
              <a:rPr lang="es-MX" sz="1050" dirty="0" err="1">
                <a:solidFill>
                  <a:schemeClr val="tx1"/>
                </a:solidFill>
              </a:rPr>
              <a:t>requests</a:t>
            </a:r>
            <a:r>
              <a:rPr lang="es-MX" sz="1050" dirty="0">
                <a:solidFill>
                  <a:schemeClr val="tx1"/>
                </a:solidFill>
              </a:rPr>
              <a:t>. Clonar el repositorio.</a:t>
            </a:r>
            <a:endParaRPr kumimoji="0" lang="es-MX" sz="9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C0807C3-89C4-B353-CA8D-B16836C4428D}"/>
              </a:ext>
            </a:extLst>
          </p:cNvPr>
          <p:cNvSpPr txBox="1"/>
          <p:nvPr/>
        </p:nvSpPr>
        <p:spPr>
          <a:xfrm>
            <a:off x="2781590" y="2691796"/>
            <a:ext cx="5607002" cy="26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050" dirty="0">
                <a:solidFill>
                  <a:schemeClr val="tx1"/>
                </a:solidFill>
              </a:rPr>
              <a:t>Ver y </a:t>
            </a:r>
            <a:r>
              <a:rPr lang="es-MX" sz="1050" b="1" dirty="0">
                <a:solidFill>
                  <a:schemeClr val="tx1"/>
                </a:solidFill>
              </a:rPr>
              <a:t>gestionar </a:t>
            </a:r>
            <a:r>
              <a:rPr lang="es-MX" sz="1050" b="1" dirty="0" err="1">
                <a:solidFill>
                  <a:schemeClr val="tx1"/>
                </a:solidFill>
              </a:rPr>
              <a:t>issues</a:t>
            </a:r>
            <a:r>
              <a:rPr lang="es-MX" sz="1050" b="1" dirty="0">
                <a:solidFill>
                  <a:schemeClr val="tx1"/>
                </a:solidFill>
              </a:rPr>
              <a:t> y </a:t>
            </a:r>
            <a:r>
              <a:rPr lang="es-MX" sz="1050" b="1" dirty="0" err="1">
                <a:solidFill>
                  <a:schemeClr val="tx1"/>
                </a:solidFill>
              </a:rPr>
              <a:t>PRs</a:t>
            </a:r>
            <a:r>
              <a:rPr lang="es-MX" sz="1050" dirty="0">
                <a:solidFill>
                  <a:schemeClr val="tx1"/>
                </a:solidFill>
              </a:rPr>
              <a:t>: etiquetar, asignar, cerrar o reabrir (sin tocar el código).</a:t>
            </a:r>
            <a:endParaRPr kumimoji="0" lang="es-MX" sz="9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C5D424F-9EEA-D1E7-22AA-68D83C36FFBB}"/>
              </a:ext>
            </a:extLst>
          </p:cNvPr>
          <p:cNvSpPr txBox="1"/>
          <p:nvPr/>
        </p:nvSpPr>
        <p:spPr>
          <a:xfrm>
            <a:off x="2781590" y="3346302"/>
            <a:ext cx="4950484" cy="26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050" dirty="0">
                <a:solidFill>
                  <a:schemeClr val="tx1"/>
                </a:solidFill>
              </a:rPr>
              <a:t>Todo lo anterior </a:t>
            </a:r>
            <a:r>
              <a:rPr lang="es-MX" sz="1050" b="1" dirty="0">
                <a:solidFill>
                  <a:schemeClr val="tx1"/>
                </a:solidFill>
              </a:rPr>
              <a:t>+ subir cambios (</a:t>
            </a:r>
            <a:r>
              <a:rPr lang="es-MX" sz="1050" b="1" dirty="0" err="1">
                <a:solidFill>
                  <a:schemeClr val="tx1"/>
                </a:solidFill>
              </a:rPr>
              <a:t>push</a:t>
            </a:r>
            <a:r>
              <a:rPr lang="es-MX" sz="1050" b="1" dirty="0">
                <a:solidFill>
                  <a:schemeClr val="tx1"/>
                </a:solidFill>
              </a:rPr>
              <a:t>)</a:t>
            </a:r>
            <a:r>
              <a:rPr lang="es-MX" sz="1050" dirty="0">
                <a:solidFill>
                  <a:schemeClr val="tx1"/>
                </a:solidFill>
              </a:rPr>
              <a:t> al código, crear ramas y aceptar </a:t>
            </a:r>
            <a:r>
              <a:rPr lang="es-MX" sz="1050" dirty="0" err="1">
                <a:solidFill>
                  <a:schemeClr val="tx1"/>
                </a:solidFill>
              </a:rPr>
              <a:t>PRs</a:t>
            </a:r>
            <a:r>
              <a:rPr lang="es-MX" sz="1050" dirty="0">
                <a:solidFill>
                  <a:schemeClr val="tx1"/>
                </a:solidFill>
              </a:rPr>
              <a:t>.</a:t>
            </a:r>
            <a:endParaRPr kumimoji="0" lang="es-MX" sz="9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2F30B6A-8F39-49D8-1D78-6193570838E2}"/>
              </a:ext>
            </a:extLst>
          </p:cNvPr>
          <p:cNvSpPr txBox="1"/>
          <p:nvPr/>
        </p:nvSpPr>
        <p:spPr>
          <a:xfrm>
            <a:off x="2811603" y="3921099"/>
            <a:ext cx="5878569" cy="26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050" dirty="0">
                <a:solidFill>
                  <a:schemeClr val="tx1"/>
                </a:solidFill>
              </a:rPr>
              <a:t>Puede </a:t>
            </a:r>
            <a:r>
              <a:rPr lang="es-MX" sz="1050" b="1" dirty="0">
                <a:solidFill>
                  <a:schemeClr val="tx1"/>
                </a:solidFill>
              </a:rPr>
              <a:t>configurar el repo</a:t>
            </a:r>
            <a:r>
              <a:rPr lang="es-MX" sz="1050" dirty="0">
                <a:solidFill>
                  <a:schemeClr val="tx1"/>
                </a:solidFill>
              </a:rPr>
              <a:t> (por ejemplo: etiquetas, ramas protegidas, wikis), pero no borrarlo.</a:t>
            </a:r>
            <a:endParaRPr kumimoji="0" lang="es-MX" sz="9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CD34EDFA-BC80-2371-A614-5106443065F2}"/>
              </a:ext>
            </a:extLst>
          </p:cNvPr>
          <p:cNvSpPr txBox="1"/>
          <p:nvPr/>
        </p:nvSpPr>
        <p:spPr>
          <a:xfrm>
            <a:off x="2781590" y="4405958"/>
            <a:ext cx="6226701" cy="286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200" dirty="0">
                <a:solidFill>
                  <a:schemeClr val="tx1"/>
                </a:solidFill>
              </a:rPr>
              <a:t>Tiene </a:t>
            </a:r>
            <a:r>
              <a:rPr lang="es-MX" sz="1200" b="1" dirty="0">
                <a:solidFill>
                  <a:schemeClr val="tx1"/>
                </a:solidFill>
              </a:rPr>
              <a:t>control total</a:t>
            </a:r>
            <a:r>
              <a:rPr lang="es-MX" sz="1200" dirty="0">
                <a:solidFill>
                  <a:schemeClr val="tx1"/>
                </a:solidFill>
              </a:rPr>
              <a:t>: cambiar visibilidad, eliminar el repositorio, invitar o quitar miembros.</a:t>
            </a:r>
            <a:r>
              <a:rPr lang="es-MX" sz="1050" dirty="0">
                <a:solidFill>
                  <a:schemeClr val="tx1"/>
                </a:solidFill>
              </a:rPr>
              <a:t>.</a:t>
            </a:r>
            <a:endParaRPr kumimoji="0" lang="es-MX" sz="9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076B63A1-1DA1-127E-7CA1-704991024204}"/>
              </a:ext>
            </a:extLst>
          </p:cNvPr>
          <p:cNvSpPr txBox="1"/>
          <p:nvPr/>
        </p:nvSpPr>
        <p:spPr>
          <a:xfrm>
            <a:off x="2821740" y="2137344"/>
            <a:ext cx="3829827" cy="26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pt-BR" sz="1050" dirty="0">
                <a:solidFill>
                  <a:schemeClr val="accent2">
                    <a:lumMod val="75000"/>
                  </a:schemeClr>
                </a:solidFill>
              </a:rPr>
              <a:t>Ideal para observadores o revisores</a:t>
            </a:r>
            <a:endParaRPr kumimoji="0" lang="es-MX" sz="900" b="0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8472620F-0A35-B98D-BC33-C1F60D9C6227}"/>
              </a:ext>
            </a:extLst>
          </p:cNvPr>
          <p:cNvSpPr txBox="1"/>
          <p:nvPr/>
        </p:nvSpPr>
        <p:spPr>
          <a:xfrm>
            <a:off x="2781590" y="2955782"/>
            <a:ext cx="3829827" cy="272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050" dirty="0">
                <a:solidFill>
                  <a:schemeClr val="accent2">
                    <a:lumMod val="75000"/>
                  </a:schemeClr>
                </a:solidFill>
              </a:rPr>
              <a:t>Perfecto para </a:t>
            </a:r>
            <a:r>
              <a:rPr lang="es-MX" sz="1050" dirty="0" err="1">
                <a:solidFill>
                  <a:schemeClr val="accent2">
                    <a:lumMod val="75000"/>
                  </a:schemeClr>
                </a:solidFill>
              </a:rPr>
              <a:t>testers</a:t>
            </a:r>
            <a:r>
              <a:rPr lang="es-MX" sz="1050" dirty="0">
                <a:solidFill>
                  <a:schemeClr val="accent2">
                    <a:lumMod val="75000"/>
                  </a:schemeClr>
                </a:solidFill>
              </a:rPr>
              <a:t> o quienes gestionan tareas.</a:t>
            </a:r>
            <a:endParaRPr kumimoji="0" lang="es-MX" sz="1050" b="0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DCEC1BD-826F-1F85-5E2E-B8D2EDDE124F}"/>
              </a:ext>
            </a:extLst>
          </p:cNvPr>
          <p:cNvSpPr txBox="1"/>
          <p:nvPr/>
        </p:nvSpPr>
        <p:spPr>
          <a:xfrm>
            <a:off x="2793889" y="3551396"/>
            <a:ext cx="3829827" cy="272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050" dirty="0">
                <a:solidFill>
                  <a:schemeClr val="accent2">
                    <a:lumMod val="75000"/>
                  </a:schemeClr>
                </a:solidFill>
              </a:rPr>
              <a:t>Para quienes colaboran directamente con el código.</a:t>
            </a:r>
            <a:endParaRPr kumimoji="0" lang="es-MX" sz="900" b="0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B0909069-115B-AF81-1726-B499EA10D03C}"/>
              </a:ext>
            </a:extLst>
          </p:cNvPr>
          <p:cNvSpPr txBox="1"/>
          <p:nvPr/>
        </p:nvSpPr>
        <p:spPr>
          <a:xfrm>
            <a:off x="2811602" y="4137941"/>
            <a:ext cx="4977986" cy="272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050" dirty="0">
                <a:solidFill>
                  <a:schemeClr val="accent2">
                    <a:lumMod val="75000"/>
                  </a:schemeClr>
                </a:solidFill>
              </a:rPr>
              <a:t>Para alguien técnico que ayuda a gestionar el proyecto</a:t>
            </a:r>
            <a:r>
              <a:rPr lang="es-MX" sz="1050" dirty="0">
                <a:solidFill>
                  <a:schemeClr val="tx1"/>
                </a:solidFill>
              </a:rPr>
              <a:t>.</a:t>
            </a:r>
            <a:endParaRPr kumimoji="0" lang="es-MX" sz="105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33EAF5BE-51E7-8893-AC02-96F7FD6394AB}"/>
              </a:ext>
            </a:extLst>
          </p:cNvPr>
          <p:cNvSpPr txBox="1"/>
          <p:nvPr/>
        </p:nvSpPr>
        <p:spPr>
          <a:xfrm>
            <a:off x="2781588" y="4651333"/>
            <a:ext cx="3829827" cy="2741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050" dirty="0">
                <a:solidFill>
                  <a:schemeClr val="accent2">
                    <a:lumMod val="75000"/>
                  </a:schemeClr>
                </a:solidFill>
              </a:rPr>
              <a:t>Solo para líderes o dueños del repositorio</a:t>
            </a:r>
            <a:endParaRPr kumimoji="0" lang="es-MX" sz="700" b="0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>
          <a:extLst>
            <a:ext uri="{FF2B5EF4-FFF2-40B4-BE49-F238E27FC236}">
              <a16:creationId xmlns:a16="http://schemas.microsoft.com/office/drawing/2014/main" id="{BD92F85C-CE48-B4F1-A7D2-3B9C360CF9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1">
            <a:extLst>
              <a:ext uri="{FF2B5EF4-FFF2-40B4-BE49-F238E27FC236}">
                <a16:creationId xmlns:a16="http://schemas.microsoft.com/office/drawing/2014/main" id="{03BA0565-F655-72C3-A5AF-194C1D691B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7700" y="5888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Beneficios de utilizar Github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E4D61A1-02BC-FE9D-1501-8671F7A0F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17" y="1394890"/>
            <a:ext cx="7710765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 de versiones distribuido: cada desarrollador trabaja con un repositorio completo en local,</a:t>
            </a:r>
            <a:br>
              <a:rPr lang="es-ES" altLang="es-MX" sz="12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kumimoji="0" lang="es-ES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pudiendo sincronizar cambios sin depender de un servidor central.</a:t>
            </a:r>
          </a:p>
          <a:p>
            <a:pPr marL="171450" marR="0" lvl="0" indent="-1714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s-ES" altLang="es-MX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Colaboración estructurada: las ramas y los </a:t>
            </a:r>
            <a:r>
              <a:rPr kumimoji="0" lang="es-ES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pull</a:t>
            </a:r>
            <a:r>
              <a:rPr kumimoji="0" lang="es-ES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requests</a:t>
            </a:r>
            <a:r>
              <a:rPr kumimoji="0" lang="es-ES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permiten desarrollar funciones en paralelo</a:t>
            </a:r>
            <a:br>
              <a:rPr kumimoji="0" lang="es-ES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ES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revisar código y resolver conflictos antes de fusionar.</a:t>
            </a:r>
          </a:p>
          <a:p>
            <a:pPr marL="171450" marR="0" lvl="0" indent="-1714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s-ES" altLang="es-MX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Historial claro y trazabilidad: cada </a:t>
            </a:r>
            <a:r>
              <a:rPr kumimoji="0" lang="es-ES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commit</a:t>
            </a:r>
            <a:r>
              <a:rPr kumimoji="0" lang="es-ES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registra autor, fecha y mensaje, facilitando auditorías, reversiones</a:t>
            </a:r>
            <a:br>
              <a:rPr kumimoji="0" lang="es-ES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ES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 análisis de la evolución.</a:t>
            </a:r>
          </a:p>
          <a:p>
            <a:pPr marL="171450" marR="0" lvl="0" indent="-1714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s-ES" altLang="es-MX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CI/CD integrada: con GitHub </a:t>
            </a:r>
            <a:r>
              <a:rPr kumimoji="0" lang="es-ES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Actions</a:t>
            </a:r>
            <a:r>
              <a:rPr kumimoji="0" lang="es-ES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 automatizan pruebas, </a:t>
            </a:r>
            <a:r>
              <a:rPr kumimoji="0" lang="es-ES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builds</a:t>
            </a:r>
            <a:r>
              <a:rPr kumimoji="0" lang="es-ES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despliegues en cada </a:t>
            </a:r>
            <a:r>
              <a:rPr kumimoji="0" lang="es-ES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push</a:t>
            </a:r>
            <a:r>
              <a:rPr kumimoji="0" lang="es-ES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</a:t>
            </a:r>
            <a:r>
              <a:rPr kumimoji="0" lang="es-ES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merge</a:t>
            </a:r>
            <a:r>
              <a:rPr kumimoji="0" lang="es-ES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br>
              <a:rPr kumimoji="0" lang="es-ES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ES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asegurando calidad y velocidad.</a:t>
            </a:r>
          </a:p>
          <a:p>
            <a:pPr marL="171450" marR="0" lvl="0" indent="-1714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s-ES" altLang="es-MX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Gestión de incidencias y proyectos: Issues, </a:t>
            </a:r>
            <a:r>
              <a:rPr kumimoji="0" lang="es-ES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milestones</a:t>
            </a:r>
            <a:r>
              <a:rPr kumimoji="0" lang="es-ES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br>
              <a:rPr kumimoji="0" lang="es-ES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ES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 tableros Kanban integrados ayudan a planificar, asignar y dar seguimiento a tareas y bugs.</a:t>
            </a:r>
          </a:p>
          <a:p>
            <a:pPr marL="171450" marR="0" lvl="0" indent="-1714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s-ES" altLang="es-MX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Ecosistema e integraciones: amplio </a:t>
            </a:r>
            <a:r>
              <a:rPr kumimoji="0" lang="es-ES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marketplace</a:t>
            </a:r>
            <a:r>
              <a:rPr kumimoji="0" lang="es-ES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apps, escaneo de seguridad de dependencias</a:t>
            </a:r>
            <a:br>
              <a:rPr kumimoji="0" lang="es-ES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ES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visibilidad open </a:t>
            </a:r>
            <a:r>
              <a:rPr kumimoji="0" lang="es-ES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</a:t>
            </a:r>
            <a:r>
              <a:rPr kumimoji="0" lang="es-ES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atraer contribuciones y acelerar el desarrollo</a:t>
            </a:r>
            <a:endParaRPr kumimoji="0" lang="es-MX" altLang="es-MX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689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4"/>
          <p:cNvSpPr txBox="1">
            <a:spLocks noGrp="1"/>
          </p:cNvSpPr>
          <p:nvPr>
            <p:ph type="title"/>
          </p:nvPr>
        </p:nvSpPr>
        <p:spPr>
          <a:xfrm>
            <a:off x="4355250" y="1307100"/>
            <a:ext cx="40755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4"/>
                </a:solidFill>
              </a:rPr>
              <a:t>Conclusiones</a:t>
            </a:r>
            <a:endParaRPr sz="3600" dirty="0">
              <a:solidFill>
                <a:schemeClr val="accent4"/>
              </a:solidFill>
            </a:endParaRPr>
          </a:p>
        </p:txBody>
      </p:sp>
      <p:grpSp>
        <p:nvGrpSpPr>
          <p:cNvPr id="709" name="Google Shape;709;p44"/>
          <p:cNvGrpSpPr/>
          <p:nvPr/>
        </p:nvGrpSpPr>
        <p:grpSpPr>
          <a:xfrm>
            <a:off x="378051" y="688137"/>
            <a:ext cx="2932044" cy="3907563"/>
            <a:chOff x="335642" y="696438"/>
            <a:chExt cx="2932044" cy="3907563"/>
          </a:xfrm>
        </p:grpSpPr>
        <p:sp>
          <p:nvSpPr>
            <p:cNvPr id="710" name="Google Shape;710;p44"/>
            <p:cNvSpPr/>
            <p:nvPr/>
          </p:nvSpPr>
          <p:spPr>
            <a:xfrm>
              <a:off x="335642" y="7050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4"/>
            <p:cNvSpPr/>
            <p:nvPr/>
          </p:nvSpPr>
          <p:spPr>
            <a:xfrm>
              <a:off x="821967" y="6964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4"/>
            <p:cNvSpPr/>
            <p:nvPr/>
          </p:nvSpPr>
          <p:spPr>
            <a:xfrm>
              <a:off x="335642" y="10172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4"/>
            <p:cNvSpPr/>
            <p:nvPr/>
          </p:nvSpPr>
          <p:spPr>
            <a:xfrm>
              <a:off x="335642" y="134395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4"/>
            <p:cNvSpPr/>
            <p:nvPr/>
          </p:nvSpPr>
          <p:spPr>
            <a:xfrm>
              <a:off x="335642" y="16706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4"/>
            <p:cNvSpPr/>
            <p:nvPr/>
          </p:nvSpPr>
          <p:spPr>
            <a:xfrm>
              <a:off x="770496" y="167068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4"/>
            <p:cNvSpPr/>
            <p:nvPr/>
          </p:nvSpPr>
          <p:spPr>
            <a:xfrm>
              <a:off x="1304877" y="16706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4"/>
            <p:cNvSpPr/>
            <p:nvPr/>
          </p:nvSpPr>
          <p:spPr>
            <a:xfrm>
              <a:off x="335642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4"/>
            <p:cNvSpPr/>
            <p:nvPr/>
          </p:nvSpPr>
          <p:spPr>
            <a:xfrm>
              <a:off x="335642" y="23241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4"/>
            <p:cNvSpPr/>
            <p:nvPr/>
          </p:nvSpPr>
          <p:spPr>
            <a:xfrm>
              <a:off x="335642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4"/>
            <p:cNvSpPr/>
            <p:nvPr/>
          </p:nvSpPr>
          <p:spPr>
            <a:xfrm>
              <a:off x="335642" y="2941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4"/>
            <p:cNvSpPr/>
            <p:nvPr/>
          </p:nvSpPr>
          <p:spPr>
            <a:xfrm>
              <a:off x="349364" y="37229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4"/>
            <p:cNvSpPr/>
            <p:nvPr/>
          </p:nvSpPr>
          <p:spPr>
            <a:xfrm>
              <a:off x="770496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4"/>
            <p:cNvSpPr/>
            <p:nvPr/>
          </p:nvSpPr>
          <p:spPr>
            <a:xfrm>
              <a:off x="731557" y="23241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4"/>
            <p:cNvSpPr/>
            <p:nvPr/>
          </p:nvSpPr>
          <p:spPr>
            <a:xfrm>
              <a:off x="770496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4"/>
            <p:cNvSpPr/>
            <p:nvPr/>
          </p:nvSpPr>
          <p:spPr>
            <a:xfrm>
              <a:off x="770496" y="295892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4"/>
            <p:cNvSpPr/>
            <p:nvPr/>
          </p:nvSpPr>
          <p:spPr>
            <a:xfrm>
              <a:off x="770496" y="32848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4"/>
            <p:cNvSpPr/>
            <p:nvPr/>
          </p:nvSpPr>
          <p:spPr>
            <a:xfrm>
              <a:off x="1174186" y="1981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4"/>
            <p:cNvSpPr/>
            <p:nvPr/>
          </p:nvSpPr>
          <p:spPr>
            <a:xfrm>
              <a:off x="1174186" y="232411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4"/>
            <p:cNvSpPr/>
            <p:nvPr/>
          </p:nvSpPr>
          <p:spPr>
            <a:xfrm>
              <a:off x="1205349" y="263303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4"/>
            <p:cNvSpPr/>
            <p:nvPr/>
          </p:nvSpPr>
          <p:spPr>
            <a:xfrm>
              <a:off x="1205349" y="297753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4"/>
            <p:cNvSpPr/>
            <p:nvPr/>
          </p:nvSpPr>
          <p:spPr>
            <a:xfrm>
              <a:off x="1205349" y="328481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4"/>
            <p:cNvSpPr/>
            <p:nvPr/>
          </p:nvSpPr>
          <p:spPr>
            <a:xfrm>
              <a:off x="1883777" y="198126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4"/>
            <p:cNvSpPr/>
            <p:nvPr/>
          </p:nvSpPr>
          <p:spPr>
            <a:xfrm>
              <a:off x="2174096" y="230715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4"/>
            <p:cNvSpPr/>
            <p:nvPr/>
          </p:nvSpPr>
          <p:spPr>
            <a:xfrm>
              <a:off x="2342750" y="2633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4"/>
            <p:cNvSpPr/>
            <p:nvPr/>
          </p:nvSpPr>
          <p:spPr>
            <a:xfrm>
              <a:off x="2342750" y="32848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4"/>
            <p:cNvSpPr/>
            <p:nvPr/>
          </p:nvSpPr>
          <p:spPr>
            <a:xfrm>
              <a:off x="349364" y="3962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4"/>
            <p:cNvSpPr/>
            <p:nvPr/>
          </p:nvSpPr>
          <p:spPr>
            <a:xfrm>
              <a:off x="731557" y="42455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4"/>
            <p:cNvSpPr/>
            <p:nvPr/>
          </p:nvSpPr>
          <p:spPr>
            <a:xfrm>
              <a:off x="1224956" y="4245513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4"/>
            <p:cNvSpPr/>
            <p:nvPr/>
          </p:nvSpPr>
          <p:spPr>
            <a:xfrm>
              <a:off x="1883777" y="4245513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4"/>
            <p:cNvSpPr/>
            <p:nvPr/>
          </p:nvSpPr>
          <p:spPr>
            <a:xfrm>
              <a:off x="2634075" y="4245513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4"/>
            <p:cNvSpPr/>
            <p:nvPr/>
          </p:nvSpPr>
          <p:spPr>
            <a:xfrm>
              <a:off x="731557" y="4454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4"/>
            <p:cNvSpPr/>
            <p:nvPr/>
          </p:nvSpPr>
          <p:spPr>
            <a:xfrm>
              <a:off x="1224956" y="4454038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4"/>
            <p:cNvSpPr/>
            <p:nvPr/>
          </p:nvSpPr>
          <p:spPr>
            <a:xfrm>
              <a:off x="2169156" y="4454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4"/>
            <p:cNvSpPr/>
            <p:nvPr/>
          </p:nvSpPr>
          <p:spPr>
            <a:xfrm>
              <a:off x="1250486" y="7083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4"/>
            <p:cNvSpPr/>
            <p:nvPr/>
          </p:nvSpPr>
          <p:spPr>
            <a:xfrm>
              <a:off x="821986" y="1017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4"/>
            <p:cNvSpPr/>
            <p:nvPr/>
          </p:nvSpPr>
          <p:spPr>
            <a:xfrm>
              <a:off x="1555286" y="10131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4"/>
            <p:cNvSpPr/>
            <p:nvPr/>
          </p:nvSpPr>
          <p:spPr>
            <a:xfrm>
              <a:off x="821979" y="13439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4"/>
            <p:cNvSpPr/>
            <p:nvPr/>
          </p:nvSpPr>
          <p:spPr>
            <a:xfrm>
              <a:off x="1739729" y="166862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4"/>
            <p:cNvSpPr/>
            <p:nvPr/>
          </p:nvSpPr>
          <p:spPr>
            <a:xfrm>
              <a:off x="2342754" y="29775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4"/>
            <p:cNvSpPr/>
            <p:nvPr/>
          </p:nvSpPr>
          <p:spPr>
            <a:xfrm>
              <a:off x="2537025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4"/>
            <p:cNvSpPr/>
            <p:nvPr/>
          </p:nvSpPr>
          <p:spPr>
            <a:xfrm>
              <a:off x="2805050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4"/>
            <p:cNvSpPr/>
            <p:nvPr/>
          </p:nvSpPr>
          <p:spPr>
            <a:xfrm>
              <a:off x="2634386" y="44561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4"/>
            <p:cNvSpPr/>
            <p:nvPr/>
          </p:nvSpPr>
          <p:spPr>
            <a:xfrm>
              <a:off x="770511" y="39365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4"/>
            <p:cNvSpPr/>
            <p:nvPr/>
          </p:nvSpPr>
          <p:spPr>
            <a:xfrm>
              <a:off x="770511" y="37064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5" name="Google Shape;755;p44"/>
          <p:cNvSpPr txBox="1"/>
          <p:nvPr/>
        </p:nvSpPr>
        <p:spPr>
          <a:xfrm>
            <a:off x="4014788" y="24535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56" name="Google Shape;756;p44"/>
          <p:cNvSpPr txBox="1"/>
          <p:nvPr/>
        </p:nvSpPr>
        <p:spPr>
          <a:xfrm>
            <a:off x="7313175" y="383640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57" name="Google Shape;757;p44"/>
          <p:cNvSpPr txBox="1"/>
          <p:nvPr/>
        </p:nvSpPr>
        <p:spPr>
          <a:xfrm>
            <a:off x="7778275" y="404940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758" name="Google Shape;758;p44"/>
          <p:cNvSpPr txBox="1"/>
          <p:nvPr/>
        </p:nvSpPr>
        <p:spPr>
          <a:xfrm>
            <a:off x="4459138" y="460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Contenido </a:t>
            </a:r>
            <a:r>
              <a:rPr lang="en" dirty="0">
                <a:solidFill>
                  <a:schemeClr val="accent4"/>
                </a:solidFill>
              </a:rPr>
              <a:t>de la Presentación</a:t>
            </a:r>
            <a:endParaRPr dirty="0">
              <a:solidFill>
                <a:schemeClr val="accent4"/>
              </a:solidFill>
            </a:endParaRPr>
          </a:p>
        </p:txBody>
      </p:sp>
      <p:graphicFrame>
        <p:nvGraphicFramePr>
          <p:cNvPr id="299" name="Google Shape;299;p32"/>
          <p:cNvGraphicFramePr/>
          <p:nvPr>
            <p:extLst>
              <p:ext uri="{D42A27DB-BD31-4B8C-83A1-F6EECF244321}">
                <p14:modId xmlns:p14="http://schemas.microsoft.com/office/powerpoint/2010/main" val="1099051629"/>
              </p:ext>
            </p:extLst>
          </p:nvPr>
        </p:nvGraphicFramePr>
        <p:xfrm>
          <a:off x="720000" y="1487175"/>
          <a:ext cx="7704000" cy="1807625"/>
        </p:xfrm>
        <a:graphic>
          <a:graphicData uri="http://schemas.openxmlformats.org/drawingml/2006/table">
            <a:tbl>
              <a:tblPr>
                <a:noFill/>
                <a:tableStyleId>{CAE939F6-382F-4BDF-9671-945D147C30CA}</a:tableStyleId>
              </a:tblPr>
              <a:tblGrid>
                <a:gridCol w="249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9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1. ¿Qué es GitHub?</a:t>
                      </a:r>
                      <a:endParaRPr sz="1100" dirty="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Un resumen de lo que es GitHUb y su historia.</a:t>
                      </a:r>
                      <a:endParaRPr sz="10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accent2"/>
                          </a:solidFill>
                          <a:uFill>
                            <a:noFill/>
                          </a:u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2. Funciones y             </a:t>
                      </a:r>
                      <a:r>
                        <a:rPr lang="en" sz="1100" dirty="0">
                          <a:solidFill>
                            <a:schemeClr val="bg1"/>
                          </a:solidFill>
                          <a:uFill>
                            <a:noFill/>
                          </a:u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.</a:t>
                      </a:r>
                      <a:r>
                        <a:rPr lang="en" sz="1100" dirty="0">
                          <a:solidFill>
                            <a:schemeClr val="accent2"/>
                          </a:solidFill>
                          <a:uFill>
                            <a:noFill/>
                          </a:u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</a:t>
                      </a:r>
                      <a:r>
                        <a:rPr lang="es-MX" sz="1100" dirty="0">
                          <a:solidFill>
                            <a:schemeClr val="accent2"/>
                          </a:solidFill>
                          <a:uFill>
                            <a:noFill/>
                          </a:u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</a:t>
                      </a:r>
                      <a:r>
                        <a:rPr lang="en" sz="1100" dirty="0">
                          <a:solidFill>
                            <a:schemeClr val="accent2"/>
                          </a:solidFill>
                          <a:uFill>
                            <a:noFill/>
                          </a:u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aracterísticas</a:t>
                      </a:r>
                      <a:endParaRPr sz="1100" dirty="0">
                        <a:solidFill>
                          <a:schemeClr val="accent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Explicación breve de su funcionamiento principal y características.</a:t>
                      </a:r>
                      <a:endParaRPr sz="10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accent5"/>
                          </a:solidFill>
                          <a:uFill>
                            <a:noFill/>
                          </a:u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4. Aplicaciones y Usos</a:t>
                      </a:r>
                      <a:endParaRPr sz="1100" dirty="0">
                        <a:solidFill>
                          <a:schemeClr val="accent5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Mención de las aplicaciones y usos que tiene GitHub en la actualidad.</a:t>
                      </a:r>
                      <a:endParaRPr sz="10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accent1"/>
                          </a:solidFill>
                          <a:uFill>
                            <a:noFill/>
                          </a:u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5. Ventajas y Desventajas</a:t>
                      </a:r>
                      <a:endParaRPr sz="1100" dirty="0">
                        <a:solidFill>
                          <a:schemeClr val="accen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Presentación de las ventajas y desventajas acuales de su uso.</a:t>
                      </a:r>
                      <a:endParaRPr sz="10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lt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6. Conclusión y           </a:t>
                      </a:r>
                      <a:r>
                        <a:rPr lang="en" sz="1100" dirty="0">
                          <a:solidFill>
                            <a:schemeClr val="bg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.</a:t>
                      </a:r>
                      <a:r>
                        <a:rPr lang="en" sz="1100" dirty="0">
                          <a:solidFill>
                            <a:schemeClr val="lt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  </a:t>
                      </a:r>
                      <a:r>
                        <a:rPr lang="es-MX" sz="1100" dirty="0">
                          <a:solidFill>
                            <a:schemeClr val="lt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</a:t>
                      </a:r>
                      <a:r>
                        <a:rPr lang="en" sz="1100" dirty="0">
                          <a:solidFill>
                            <a:schemeClr val="lt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emostración</a:t>
                      </a:r>
                      <a:endParaRPr sz="1100" dirty="0">
                        <a:solidFill>
                          <a:schemeClr val="lt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Conclusión de los integrantes y aplicación de GitHub en cada equipo.</a:t>
                      </a:r>
                      <a:endParaRPr sz="1000" b="1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0" name="Google Shape;300;p32"/>
          <p:cNvSpPr txBox="1"/>
          <p:nvPr/>
        </p:nvSpPr>
        <p:spPr>
          <a:xfrm>
            <a:off x="720000" y="4142300"/>
            <a:ext cx="3063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 more info:</a:t>
            </a:r>
            <a:br>
              <a:rPr lang="en" sz="11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00">
                <a:solidFill>
                  <a:schemeClr val="accent3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</a:t>
            </a:r>
            <a:r>
              <a:rPr lang="en" sz="11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| </a:t>
            </a:r>
            <a:r>
              <a:rPr lang="en" sz="1100">
                <a:solidFill>
                  <a:schemeClr val="accent3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BLOG</a:t>
            </a:r>
            <a:r>
              <a:rPr lang="en" sz="11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| </a:t>
            </a:r>
            <a:r>
              <a:rPr lang="en" sz="1100">
                <a:solidFill>
                  <a:schemeClr val="accent3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FAQ</a:t>
            </a:r>
            <a:r>
              <a:rPr lang="en" sz="11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</a:t>
            </a:r>
            <a:endParaRPr sz="11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1" name="Google Shape;301;p32"/>
          <p:cNvSpPr txBox="1"/>
          <p:nvPr/>
        </p:nvSpPr>
        <p:spPr>
          <a:xfrm>
            <a:off x="4024276" y="4142300"/>
            <a:ext cx="4406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You can visit our sister projects:</a:t>
            </a:r>
            <a:br>
              <a:rPr lang="en" sz="11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00">
                <a:solidFill>
                  <a:schemeClr val="accent3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| </a:t>
            </a:r>
            <a:r>
              <a:rPr lang="en" sz="1100">
                <a:solidFill>
                  <a:schemeClr val="accent3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| </a:t>
            </a:r>
            <a:r>
              <a:rPr lang="en" sz="1100">
                <a:solidFill>
                  <a:schemeClr val="accent3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r>
              <a:rPr lang="en" sz="11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| </a:t>
            </a:r>
            <a:r>
              <a:rPr lang="en" sz="1100">
                <a:solidFill>
                  <a:schemeClr val="accent3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WEPIK </a:t>
            </a:r>
            <a:r>
              <a:rPr lang="en" sz="11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| </a:t>
            </a:r>
            <a:r>
              <a:rPr lang="en" sz="1100">
                <a:solidFill>
                  <a:schemeClr val="accent3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VIDEVO</a:t>
            </a:r>
            <a:endParaRPr sz="11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73F39F-8906-A9E8-4536-A4726AA2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1775" y="801378"/>
            <a:ext cx="4757644" cy="3660020"/>
          </a:xfrm>
        </p:spPr>
        <p:txBody>
          <a:bodyPr/>
          <a:lstStyle/>
          <a:p>
            <a:pPr algn="just">
              <a:buNone/>
            </a:pPr>
            <a:r>
              <a:rPr lang="es-ES" sz="1200" dirty="0"/>
              <a:t>GitHub es una de las plataformas más utilizadas para organizar y coordinar el trabajo en proyectos de desarrollo. Permite que varias personas colaboren al mismo tiempo, haciendo cambios de manera ordenada y guardando un registro claro de quién hizo qué y cuándo. También ofrece herramientas que ayudan a revisar el trabajo automáticamente y a cumplir con los tiempos de entrega.</a:t>
            </a:r>
            <a:br>
              <a:rPr lang="es-ES" sz="1200" dirty="0"/>
            </a:br>
            <a:r>
              <a:rPr lang="es-ES" sz="1200" dirty="0"/>
              <a:t>Además, facilita la organización de tareas y el seguimiento del progreso, lo que mejora la planificación y el trabajo en equipo. Gracias a sus funciones de seguridad y a la posibilidad de conectarse con muchas otras aplicaciones, GitHub ayuda a mantener la calidad y protección del proyecto. Finalmente, al compartir los proyectos en esta plataforma, se aumenta su visibilidad y se abren oportunidades para que otras personas contribuyan con ideas y mejoras, impulsando la creatividad y el trabajo conjunto.</a:t>
            </a:r>
          </a:p>
        </p:txBody>
      </p:sp>
      <p:grpSp>
        <p:nvGrpSpPr>
          <p:cNvPr id="5" name="Google Shape;709;p44">
            <a:extLst>
              <a:ext uri="{FF2B5EF4-FFF2-40B4-BE49-F238E27FC236}">
                <a16:creationId xmlns:a16="http://schemas.microsoft.com/office/drawing/2014/main" id="{B356C9F2-BF62-E3C6-1C76-3D548A0BCE4D}"/>
              </a:ext>
            </a:extLst>
          </p:cNvPr>
          <p:cNvGrpSpPr/>
          <p:nvPr/>
        </p:nvGrpSpPr>
        <p:grpSpPr>
          <a:xfrm>
            <a:off x="378051" y="546888"/>
            <a:ext cx="2932044" cy="3907563"/>
            <a:chOff x="335642" y="696438"/>
            <a:chExt cx="2932044" cy="3907563"/>
          </a:xfrm>
        </p:grpSpPr>
        <p:sp>
          <p:nvSpPr>
            <p:cNvPr id="6" name="Google Shape;710;p44">
              <a:extLst>
                <a:ext uri="{FF2B5EF4-FFF2-40B4-BE49-F238E27FC236}">
                  <a16:creationId xmlns:a16="http://schemas.microsoft.com/office/drawing/2014/main" id="{E511FEBA-FF7E-4F4B-3CA3-45DC41CAB777}"/>
                </a:ext>
              </a:extLst>
            </p:cNvPr>
            <p:cNvSpPr/>
            <p:nvPr/>
          </p:nvSpPr>
          <p:spPr>
            <a:xfrm>
              <a:off x="335642" y="7050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11;p44">
              <a:extLst>
                <a:ext uri="{FF2B5EF4-FFF2-40B4-BE49-F238E27FC236}">
                  <a16:creationId xmlns:a16="http://schemas.microsoft.com/office/drawing/2014/main" id="{A5B6E7FC-4013-5C85-3C28-CF910D0CCCAE}"/>
                </a:ext>
              </a:extLst>
            </p:cNvPr>
            <p:cNvSpPr/>
            <p:nvPr/>
          </p:nvSpPr>
          <p:spPr>
            <a:xfrm>
              <a:off x="821967" y="6964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12;p44">
              <a:extLst>
                <a:ext uri="{FF2B5EF4-FFF2-40B4-BE49-F238E27FC236}">
                  <a16:creationId xmlns:a16="http://schemas.microsoft.com/office/drawing/2014/main" id="{DFAD767E-32A6-0A39-CE52-DCAD7BC535C9}"/>
                </a:ext>
              </a:extLst>
            </p:cNvPr>
            <p:cNvSpPr/>
            <p:nvPr/>
          </p:nvSpPr>
          <p:spPr>
            <a:xfrm>
              <a:off x="335642" y="10172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13;p44">
              <a:extLst>
                <a:ext uri="{FF2B5EF4-FFF2-40B4-BE49-F238E27FC236}">
                  <a16:creationId xmlns:a16="http://schemas.microsoft.com/office/drawing/2014/main" id="{14C1BC67-369F-CEB9-39A4-5D8B57008FFC}"/>
                </a:ext>
              </a:extLst>
            </p:cNvPr>
            <p:cNvSpPr/>
            <p:nvPr/>
          </p:nvSpPr>
          <p:spPr>
            <a:xfrm>
              <a:off x="335642" y="134395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14;p44">
              <a:extLst>
                <a:ext uri="{FF2B5EF4-FFF2-40B4-BE49-F238E27FC236}">
                  <a16:creationId xmlns:a16="http://schemas.microsoft.com/office/drawing/2014/main" id="{2C925D7E-50FE-F883-C0E0-A4E32F8157E5}"/>
                </a:ext>
              </a:extLst>
            </p:cNvPr>
            <p:cNvSpPr/>
            <p:nvPr/>
          </p:nvSpPr>
          <p:spPr>
            <a:xfrm>
              <a:off x="335642" y="16706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15;p44">
              <a:extLst>
                <a:ext uri="{FF2B5EF4-FFF2-40B4-BE49-F238E27FC236}">
                  <a16:creationId xmlns:a16="http://schemas.microsoft.com/office/drawing/2014/main" id="{48EEAC5C-7488-EAF4-E4C1-CC10B81B5931}"/>
                </a:ext>
              </a:extLst>
            </p:cNvPr>
            <p:cNvSpPr/>
            <p:nvPr/>
          </p:nvSpPr>
          <p:spPr>
            <a:xfrm>
              <a:off x="770496" y="167068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16;p44">
              <a:extLst>
                <a:ext uri="{FF2B5EF4-FFF2-40B4-BE49-F238E27FC236}">
                  <a16:creationId xmlns:a16="http://schemas.microsoft.com/office/drawing/2014/main" id="{3CAD7806-E5ED-B025-7F27-5DF187724E7B}"/>
                </a:ext>
              </a:extLst>
            </p:cNvPr>
            <p:cNvSpPr/>
            <p:nvPr/>
          </p:nvSpPr>
          <p:spPr>
            <a:xfrm>
              <a:off x="1304877" y="16706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17;p44">
              <a:extLst>
                <a:ext uri="{FF2B5EF4-FFF2-40B4-BE49-F238E27FC236}">
                  <a16:creationId xmlns:a16="http://schemas.microsoft.com/office/drawing/2014/main" id="{BE96E814-26A4-62A9-2841-824320FE6E15}"/>
                </a:ext>
              </a:extLst>
            </p:cNvPr>
            <p:cNvSpPr/>
            <p:nvPr/>
          </p:nvSpPr>
          <p:spPr>
            <a:xfrm>
              <a:off x="335642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18;p44">
              <a:extLst>
                <a:ext uri="{FF2B5EF4-FFF2-40B4-BE49-F238E27FC236}">
                  <a16:creationId xmlns:a16="http://schemas.microsoft.com/office/drawing/2014/main" id="{7CD7CA0D-068D-03AB-37D0-3DB9D56DD489}"/>
                </a:ext>
              </a:extLst>
            </p:cNvPr>
            <p:cNvSpPr/>
            <p:nvPr/>
          </p:nvSpPr>
          <p:spPr>
            <a:xfrm>
              <a:off x="335642" y="23241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19;p44">
              <a:extLst>
                <a:ext uri="{FF2B5EF4-FFF2-40B4-BE49-F238E27FC236}">
                  <a16:creationId xmlns:a16="http://schemas.microsoft.com/office/drawing/2014/main" id="{FDE1E4D8-EAF4-D905-8D76-1DBE0A20218C}"/>
                </a:ext>
              </a:extLst>
            </p:cNvPr>
            <p:cNvSpPr/>
            <p:nvPr/>
          </p:nvSpPr>
          <p:spPr>
            <a:xfrm>
              <a:off x="335642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20;p44">
              <a:extLst>
                <a:ext uri="{FF2B5EF4-FFF2-40B4-BE49-F238E27FC236}">
                  <a16:creationId xmlns:a16="http://schemas.microsoft.com/office/drawing/2014/main" id="{DF7D2245-6237-77C3-91EC-0A7DA7452DB5}"/>
                </a:ext>
              </a:extLst>
            </p:cNvPr>
            <p:cNvSpPr/>
            <p:nvPr/>
          </p:nvSpPr>
          <p:spPr>
            <a:xfrm>
              <a:off x="335642" y="2941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21;p44">
              <a:extLst>
                <a:ext uri="{FF2B5EF4-FFF2-40B4-BE49-F238E27FC236}">
                  <a16:creationId xmlns:a16="http://schemas.microsoft.com/office/drawing/2014/main" id="{3EE5E777-12EC-BA46-2F70-40E63EDB02C8}"/>
                </a:ext>
              </a:extLst>
            </p:cNvPr>
            <p:cNvSpPr/>
            <p:nvPr/>
          </p:nvSpPr>
          <p:spPr>
            <a:xfrm>
              <a:off x="349364" y="37229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22;p44">
              <a:extLst>
                <a:ext uri="{FF2B5EF4-FFF2-40B4-BE49-F238E27FC236}">
                  <a16:creationId xmlns:a16="http://schemas.microsoft.com/office/drawing/2014/main" id="{1DCD23B2-AF5F-63EF-140C-6CC499B07436}"/>
                </a:ext>
              </a:extLst>
            </p:cNvPr>
            <p:cNvSpPr/>
            <p:nvPr/>
          </p:nvSpPr>
          <p:spPr>
            <a:xfrm>
              <a:off x="770496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23;p44">
              <a:extLst>
                <a:ext uri="{FF2B5EF4-FFF2-40B4-BE49-F238E27FC236}">
                  <a16:creationId xmlns:a16="http://schemas.microsoft.com/office/drawing/2014/main" id="{FCB92B9E-027F-E504-711A-2D18B3FED09F}"/>
                </a:ext>
              </a:extLst>
            </p:cNvPr>
            <p:cNvSpPr/>
            <p:nvPr/>
          </p:nvSpPr>
          <p:spPr>
            <a:xfrm>
              <a:off x="731557" y="23241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24;p44">
              <a:extLst>
                <a:ext uri="{FF2B5EF4-FFF2-40B4-BE49-F238E27FC236}">
                  <a16:creationId xmlns:a16="http://schemas.microsoft.com/office/drawing/2014/main" id="{5557479A-50D2-A8D5-55AB-19E9E393054D}"/>
                </a:ext>
              </a:extLst>
            </p:cNvPr>
            <p:cNvSpPr/>
            <p:nvPr/>
          </p:nvSpPr>
          <p:spPr>
            <a:xfrm>
              <a:off x="770496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25;p44">
              <a:extLst>
                <a:ext uri="{FF2B5EF4-FFF2-40B4-BE49-F238E27FC236}">
                  <a16:creationId xmlns:a16="http://schemas.microsoft.com/office/drawing/2014/main" id="{5A8A28BD-250A-52B1-6498-6E9B453D7AD9}"/>
                </a:ext>
              </a:extLst>
            </p:cNvPr>
            <p:cNvSpPr/>
            <p:nvPr/>
          </p:nvSpPr>
          <p:spPr>
            <a:xfrm>
              <a:off x="770496" y="295892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26;p44">
              <a:extLst>
                <a:ext uri="{FF2B5EF4-FFF2-40B4-BE49-F238E27FC236}">
                  <a16:creationId xmlns:a16="http://schemas.microsoft.com/office/drawing/2014/main" id="{D73DA847-BC8C-9DC9-1E3A-5E870A1FDA6D}"/>
                </a:ext>
              </a:extLst>
            </p:cNvPr>
            <p:cNvSpPr/>
            <p:nvPr/>
          </p:nvSpPr>
          <p:spPr>
            <a:xfrm>
              <a:off x="770496" y="32848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27;p44">
              <a:extLst>
                <a:ext uri="{FF2B5EF4-FFF2-40B4-BE49-F238E27FC236}">
                  <a16:creationId xmlns:a16="http://schemas.microsoft.com/office/drawing/2014/main" id="{F9E9678F-7742-A503-B6A7-870CC2BF011B}"/>
                </a:ext>
              </a:extLst>
            </p:cNvPr>
            <p:cNvSpPr/>
            <p:nvPr/>
          </p:nvSpPr>
          <p:spPr>
            <a:xfrm>
              <a:off x="1174186" y="1981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28;p44">
              <a:extLst>
                <a:ext uri="{FF2B5EF4-FFF2-40B4-BE49-F238E27FC236}">
                  <a16:creationId xmlns:a16="http://schemas.microsoft.com/office/drawing/2014/main" id="{7D5E8F23-88B7-B755-1C27-26A14AFF31A7}"/>
                </a:ext>
              </a:extLst>
            </p:cNvPr>
            <p:cNvSpPr/>
            <p:nvPr/>
          </p:nvSpPr>
          <p:spPr>
            <a:xfrm>
              <a:off x="1174186" y="232411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29;p44">
              <a:extLst>
                <a:ext uri="{FF2B5EF4-FFF2-40B4-BE49-F238E27FC236}">
                  <a16:creationId xmlns:a16="http://schemas.microsoft.com/office/drawing/2014/main" id="{E879209B-C3A8-DF47-62FD-ECF42C9FFED2}"/>
                </a:ext>
              </a:extLst>
            </p:cNvPr>
            <p:cNvSpPr/>
            <p:nvPr/>
          </p:nvSpPr>
          <p:spPr>
            <a:xfrm>
              <a:off x="1205349" y="263303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30;p44">
              <a:extLst>
                <a:ext uri="{FF2B5EF4-FFF2-40B4-BE49-F238E27FC236}">
                  <a16:creationId xmlns:a16="http://schemas.microsoft.com/office/drawing/2014/main" id="{37B2BD8C-A31C-178E-431A-D737AE6C7AEA}"/>
                </a:ext>
              </a:extLst>
            </p:cNvPr>
            <p:cNvSpPr/>
            <p:nvPr/>
          </p:nvSpPr>
          <p:spPr>
            <a:xfrm>
              <a:off x="1205349" y="297753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31;p44">
              <a:extLst>
                <a:ext uri="{FF2B5EF4-FFF2-40B4-BE49-F238E27FC236}">
                  <a16:creationId xmlns:a16="http://schemas.microsoft.com/office/drawing/2014/main" id="{4EF0E3EE-9032-9515-54AF-B39F8CE51505}"/>
                </a:ext>
              </a:extLst>
            </p:cNvPr>
            <p:cNvSpPr/>
            <p:nvPr/>
          </p:nvSpPr>
          <p:spPr>
            <a:xfrm>
              <a:off x="1205349" y="328481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32;p44">
              <a:extLst>
                <a:ext uri="{FF2B5EF4-FFF2-40B4-BE49-F238E27FC236}">
                  <a16:creationId xmlns:a16="http://schemas.microsoft.com/office/drawing/2014/main" id="{A2E61FD1-A131-E073-72B5-DD16A4D50FDA}"/>
                </a:ext>
              </a:extLst>
            </p:cNvPr>
            <p:cNvSpPr/>
            <p:nvPr/>
          </p:nvSpPr>
          <p:spPr>
            <a:xfrm>
              <a:off x="1883777" y="198126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33;p44">
              <a:extLst>
                <a:ext uri="{FF2B5EF4-FFF2-40B4-BE49-F238E27FC236}">
                  <a16:creationId xmlns:a16="http://schemas.microsoft.com/office/drawing/2014/main" id="{4171B8AF-7976-A5AA-9D11-193697525E94}"/>
                </a:ext>
              </a:extLst>
            </p:cNvPr>
            <p:cNvSpPr/>
            <p:nvPr/>
          </p:nvSpPr>
          <p:spPr>
            <a:xfrm>
              <a:off x="2174096" y="230715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34;p44">
              <a:extLst>
                <a:ext uri="{FF2B5EF4-FFF2-40B4-BE49-F238E27FC236}">
                  <a16:creationId xmlns:a16="http://schemas.microsoft.com/office/drawing/2014/main" id="{DBA85F7B-431E-3BFC-5A66-7B228868E185}"/>
                </a:ext>
              </a:extLst>
            </p:cNvPr>
            <p:cNvSpPr/>
            <p:nvPr/>
          </p:nvSpPr>
          <p:spPr>
            <a:xfrm>
              <a:off x="2342750" y="2633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35;p44">
              <a:extLst>
                <a:ext uri="{FF2B5EF4-FFF2-40B4-BE49-F238E27FC236}">
                  <a16:creationId xmlns:a16="http://schemas.microsoft.com/office/drawing/2014/main" id="{1E2CF3A1-F9DF-E642-7236-41C6B6E9E850}"/>
                </a:ext>
              </a:extLst>
            </p:cNvPr>
            <p:cNvSpPr/>
            <p:nvPr/>
          </p:nvSpPr>
          <p:spPr>
            <a:xfrm>
              <a:off x="2342750" y="32848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36;p44">
              <a:extLst>
                <a:ext uri="{FF2B5EF4-FFF2-40B4-BE49-F238E27FC236}">
                  <a16:creationId xmlns:a16="http://schemas.microsoft.com/office/drawing/2014/main" id="{7476FC5C-B96B-E21E-6994-82B5E94AA5EB}"/>
                </a:ext>
              </a:extLst>
            </p:cNvPr>
            <p:cNvSpPr/>
            <p:nvPr/>
          </p:nvSpPr>
          <p:spPr>
            <a:xfrm>
              <a:off x="349364" y="3962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37;p44">
              <a:extLst>
                <a:ext uri="{FF2B5EF4-FFF2-40B4-BE49-F238E27FC236}">
                  <a16:creationId xmlns:a16="http://schemas.microsoft.com/office/drawing/2014/main" id="{93690175-F21C-1DEF-3C94-0AD0749BC96C}"/>
                </a:ext>
              </a:extLst>
            </p:cNvPr>
            <p:cNvSpPr/>
            <p:nvPr/>
          </p:nvSpPr>
          <p:spPr>
            <a:xfrm>
              <a:off x="731557" y="42455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38;p44">
              <a:extLst>
                <a:ext uri="{FF2B5EF4-FFF2-40B4-BE49-F238E27FC236}">
                  <a16:creationId xmlns:a16="http://schemas.microsoft.com/office/drawing/2014/main" id="{23872AD9-BE36-9F16-EC5B-6B568D08109B}"/>
                </a:ext>
              </a:extLst>
            </p:cNvPr>
            <p:cNvSpPr/>
            <p:nvPr/>
          </p:nvSpPr>
          <p:spPr>
            <a:xfrm>
              <a:off x="1224956" y="4245513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39;p44">
              <a:extLst>
                <a:ext uri="{FF2B5EF4-FFF2-40B4-BE49-F238E27FC236}">
                  <a16:creationId xmlns:a16="http://schemas.microsoft.com/office/drawing/2014/main" id="{B1A65271-B8B8-DBB6-D58A-26D5637BAAAD}"/>
                </a:ext>
              </a:extLst>
            </p:cNvPr>
            <p:cNvSpPr/>
            <p:nvPr/>
          </p:nvSpPr>
          <p:spPr>
            <a:xfrm>
              <a:off x="1883777" y="4245513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40;p44">
              <a:extLst>
                <a:ext uri="{FF2B5EF4-FFF2-40B4-BE49-F238E27FC236}">
                  <a16:creationId xmlns:a16="http://schemas.microsoft.com/office/drawing/2014/main" id="{787865F4-9627-F9E2-486F-B43595C54B36}"/>
                </a:ext>
              </a:extLst>
            </p:cNvPr>
            <p:cNvSpPr/>
            <p:nvPr/>
          </p:nvSpPr>
          <p:spPr>
            <a:xfrm>
              <a:off x="2634075" y="4245513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41;p44">
              <a:extLst>
                <a:ext uri="{FF2B5EF4-FFF2-40B4-BE49-F238E27FC236}">
                  <a16:creationId xmlns:a16="http://schemas.microsoft.com/office/drawing/2014/main" id="{700C9AB1-EFFA-E8D4-D458-F422BE64E2CF}"/>
                </a:ext>
              </a:extLst>
            </p:cNvPr>
            <p:cNvSpPr/>
            <p:nvPr/>
          </p:nvSpPr>
          <p:spPr>
            <a:xfrm>
              <a:off x="731557" y="4454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42;p44">
              <a:extLst>
                <a:ext uri="{FF2B5EF4-FFF2-40B4-BE49-F238E27FC236}">
                  <a16:creationId xmlns:a16="http://schemas.microsoft.com/office/drawing/2014/main" id="{C43249BC-3F32-AE19-3C01-B0D0A0EE6B28}"/>
                </a:ext>
              </a:extLst>
            </p:cNvPr>
            <p:cNvSpPr/>
            <p:nvPr/>
          </p:nvSpPr>
          <p:spPr>
            <a:xfrm>
              <a:off x="1224956" y="4454038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43;p44">
              <a:extLst>
                <a:ext uri="{FF2B5EF4-FFF2-40B4-BE49-F238E27FC236}">
                  <a16:creationId xmlns:a16="http://schemas.microsoft.com/office/drawing/2014/main" id="{ABC97710-231B-729B-BCFE-1B80AEA57B31}"/>
                </a:ext>
              </a:extLst>
            </p:cNvPr>
            <p:cNvSpPr/>
            <p:nvPr/>
          </p:nvSpPr>
          <p:spPr>
            <a:xfrm>
              <a:off x="2169156" y="4454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44;p44">
              <a:extLst>
                <a:ext uri="{FF2B5EF4-FFF2-40B4-BE49-F238E27FC236}">
                  <a16:creationId xmlns:a16="http://schemas.microsoft.com/office/drawing/2014/main" id="{73F02A19-9D78-FB94-647D-BEB1BA9F3C52}"/>
                </a:ext>
              </a:extLst>
            </p:cNvPr>
            <p:cNvSpPr/>
            <p:nvPr/>
          </p:nvSpPr>
          <p:spPr>
            <a:xfrm>
              <a:off x="1250486" y="7083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45;p44">
              <a:extLst>
                <a:ext uri="{FF2B5EF4-FFF2-40B4-BE49-F238E27FC236}">
                  <a16:creationId xmlns:a16="http://schemas.microsoft.com/office/drawing/2014/main" id="{90BDBA9F-8268-84CF-94DF-45586EC6ECA6}"/>
                </a:ext>
              </a:extLst>
            </p:cNvPr>
            <p:cNvSpPr/>
            <p:nvPr/>
          </p:nvSpPr>
          <p:spPr>
            <a:xfrm>
              <a:off x="821986" y="1017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46;p44">
              <a:extLst>
                <a:ext uri="{FF2B5EF4-FFF2-40B4-BE49-F238E27FC236}">
                  <a16:creationId xmlns:a16="http://schemas.microsoft.com/office/drawing/2014/main" id="{6F522095-EBB6-102D-7973-F30EC9FB6672}"/>
                </a:ext>
              </a:extLst>
            </p:cNvPr>
            <p:cNvSpPr/>
            <p:nvPr/>
          </p:nvSpPr>
          <p:spPr>
            <a:xfrm>
              <a:off x="1555286" y="10131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47;p44">
              <a:extLst>
                <a:ext uri="{FF2B5EF4-FFF2-40B4-BE49-F238E27FC236}">
                  <a16:creationId xmlns:a16="http://schemas.microsoft.com/office/drawing/2014/main" id="{71727A5F-AC6A-B296-81CD-B85C5776BBCC}"/>
                </a:ext>
              </a:extLst>
            </p:cNvPr>
            <p:cNvSpPr/>
            <p:nvPr/>
          </p:nvSpPr>
          <p:spPr>
            <a:xfrm>
              <a:off x="821979" y="13439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48;p44">
              <a:extLst>
                <a:ext uri="{FF2B5EF4-FFF2-40B4-BE49-F238E27FC236}">
                  <a16:creationId xmlns:a16="http://schemas.microsoft.com/office/drawing/2014/main" id="{D9F713E5-8BD1-D9E4-2858-45E85B967F97}"/>
                </a:ext>
              </a:extLst>
            </p:cNvPr>
            <p:cNvSpPr/>
            <p:nvPr/>
          </p:nvSpPr>
          <p:spPr>
            <a:xfrm>
              <a:off x="1739729" y="166862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49;p44">
              <a:extLst>
                <a:ext uri="{FF2B5EF4-FFF2-40B4-BE49-F238E27FC236}">
                  <a16:creationId xmlns:a16="http://schemas.microsoft.com/office/drawing/2014/main" id="{595B479D-59F5-B20F-47F6-0CDE10C87C90}"/>
                </a:ext>
              </a:extLst>
            </p:cNvPr>
            <p:cNvSpPr/>
            <p:nvPr/>
          </p:nvSpPr>
          <p:spPr>
            <a:xfrm>
              <a:off x="2342754" y="29775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50;p44">
              <a:extLst>
                <a:ext uri="{FF2B5EF4-FFF2-40B4-BE49-F238E27FC236}">
                  <a16:creationId xmlns:a16="http://schemas.microsoft.com/office/drawing/2014/main" id="{FC84621F-CD98-951B-1E60-D729270A4C08}"/>
                </a:ext>
              </a:extLst>
            </p:cNvPr>
            <p:cNvSpPr/>
            <p:nvPr/>
          </p:nvSpPr>
          <p:spPr>
            <a:xfrm>
              <a:off x="2537025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51;p44">
              <a:extLst>
                <a:ext uri="{FF2B5EF4-FFF2-40B4-BE49-F238E27FC236}">
                  <a16:creationId xmlns:a16="http://schemas.microsoft.com/office/drawing/2014/main" id="{969574CF-0EA7-DF4B-C096-6A12F0D1B290}"/>
                </a:ext>
              </a:extLst>
            </p:cNvPr>
            <p:cNvSpPr/>
            <p:nvPr/>
          </p:nvSpPr>
          <p:spPr>
            <a:xfrm>
              <a:off x="2805050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52;p44">
              <a:extLst>
                <a:ext uri="{FF2B5EF4-FFF2-40B4-BE49-F238E27FC236}">
                  <a16:creationId xmlns:a16="http://schemas.microsoft.com/office/drawing/2014/main" id="{E951F919-B269-4FCE-8F90-047CF75A8897}"/>
                </a:ext>
              </a:extLst>
            </p:cNvPr>
            <p:cNvSpPr/>
            <p:nvPr/>
          </p:nvSpPr>
          <p:spPr>
            <a:xfrm>
              <a:off x="2634386" y="44561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53;p44">
              <a:extLst>
                <a:ext uri="{FF2B5EF4-FFF2-40B4-BE49-F238E27FC236}">
                  <a16:creationId xmlns:a16="http://schemas.microsoft.com/office/drawing/2014/main" id="{D380189E-7930-5AD2-E403-27E06802DB55}"/>
                </a:ext>
              </a:extLst>
            </p:cNvPr>
            <p:cNvSpPr/>
            <p:nvPr/>
          </p:nvSpPr>
          <p:spPr>
            <a:xfrm>
              <a:off x="770511" y="39365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54;p44">
              <a:extLst>
                <a:ext uri="{FF2B5EF4-FFF2-40B4-BE49-F238E27FC236}">
                  <a16:creationId xmlns:a16="http://schemas.microsoft.com/office/drawing/2014/main" id="{0CCF92D9-00D0-F698-8DF3-4B167CDFCC1E}"/>
                </a:ext>
              </a:extLst>
            </p:cNvPr>
            <p:cNvSpPr/>
            <p:nvPr/>
          </p:nvSpPr>
          <p:spPr>
            <a:xfrm>
              <a:off x="770511" y="37064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78338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" name="Google Shape;413;p35"/>
          <p:cNvGrpSpPr/>
          <p:nvPr/>
        </p:nvGrpSpPr>
        <p:grpSpPr>
          <a:xfrm>
            <a:off x="350039" y="2658140"/>
            <a:ext cx="4328287" cy="2173185"/>
            <a:chOff x="880714" y="3731738"/>
            <a:chExt cx="2536147" cy="887325"/>
          </a:xfrm>
        </p:grpSpPr>
        <p:sp>
          <p:nvSpPr>
            <p:cNvPr id="414" name="Google Shape;414;p35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6" name="Google Shape;406;p35"/>
          <p:cNvSpPr txBox="1">
            <a:spLocks noGrp="1"/>
          </p:cNvSpPr>
          <p:nvPr>
            <p:ph type="title"/>
          </p:nvPr>
        </p:nvSpPr>
        <p:spPr>
          <a:xfrm>
            <a:off x="1535738" y="2266450"/>
            <a:ext cx="6635700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5400" b="1" dirty="0">
                <a:solidFill>
                  <a:srgbClr val="FD515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</a:rPr>
              <a:t>¿Qué es GitHub?</a:t>
            </a:r>
            <a:endParaRPr lang="es-MX" sz="5400" b="1" dirty="0">
              <a:solidFill>
                <a:srgbClr val="FD515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07" name="Google Shape;407;p35"/>
          <p:cNvSpPr txBox="1">
            <a:spLocks noGrp="1"/>
          </p:cNvSpPr>
          <p:nvPr>
            <p:ph type="title" idx="2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D5151"/>
                </a:solidFill>
              </a:rPr>
              <a:t>1</a:t>
            </a:r>
            <a:endParaRPr b="1" dirty="0">
              <a:solidFill>
                <a:srgbClr val="FD5151"/>
              </a:solidFill>
            </a:endParaRPr>
          </a:p>
        </p:txBody>
      </p:sp>
      <p:sp>
        <p:nvSpPr>
          <p:cNvPr id="408" name="Google Shape;408;p35"/>
          <p:cNvSpPr txBox="1">
            <a:spLocks noGrp="1"/>
          </p:cNvSpPr>
          <p:nvPr>
            <p:ph type="subTitle" idx="1"/>
          </p:nvPr>
        </p:nvSpPr>
        <p:spPr>
          <a:xfrm>
            <a:off x="1831688" y="3406584"/>
            <a:ext cx="6043800" cy="2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&lt; Antecedentes &gt;</a:t>
            </a:r>
            <a:endParaRPr dirty="0"/>
          </a:p>
        </p:txBody>
      </p:sp>
      <p:sp>
        <p:nvSpPr>
          <p:cNvPr id="409" name="Google Shape;409;p35"/>
          <p:cNvSpPr txBox="1"/>
          <p:nvPr/>
        </p:nvSpPr>
        <p:spPr>
          <a:xfrm>
            <a:off x="2195863" y="13735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0" name="Google Shape;410;p35"/>
          <p:cNvSpPr txBox="1"/>
          <p:nvPr/>
        </p:nvSpPr>
        <p:spPr>
          <a:xfrm>
            <a:off x="6402750" y="4008025"/>
            <a:ext cx="8340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“</a:t>
            </a: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5000" dirty="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1" name="Google Shape;411;p35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412" name="Google Shape;412;p35"/>
          <p:cNvSpPr txBox="1"/>
          <p:nvPr/>
        </p:nvSpPr>
        <p:spPr>
          <a:xfrm>
            <a:off x="2640213" y="158817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  <a:latin typeface="Comfortaa"/>
                <a:ea typeface="Fira Code"/>
                <a:cs typeface="Fira Code"/>
                <a:sym typeface="Fira Code"/>
              </a:rPr>
              <a:t>“</a:t>
            </a:r>
            <a:endParaRPr sz="5000" dirty="0">
              <a:solidFill>
                <a:schemeClr val="accent5"/>
              </a:solidFill>
              <a:latin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 txBox="1">
            <a:spLocks noGrp="1"/>
          </p:cNvSpPr>
          <p:nvPr>
            <p:ph type="title"/>
          </p:nvPr>
        </p:nvSpPr>
        <p:spPr>
          <a:xfrm>
            <a:off x="720000" y="2488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Descripición </a:t>
            </a:r>
            <a:r>
              <a:rPr lang="en" dirty="0">
                <a:solidFill>
                  <a:schemeClr val="accent2"/>
                </a:solidFill>
                <a:latin typeface="Comfortaa"/>
              </a:rPr>
              <a:t>{</a:t>
            </a:r>
            <a:endParaRPr dirty="0">
              <a:solidFill>
                <a:schemeClr val="accent2"/>
              </a:solidFill>
              <a:latin typeface="Comfortaa"/>
            </a:endParaRPr>
          </a:p>
        </p:txBody>
      </p:sp>
      <p:sp>
        <p:nvSpPr>
          <p:cNvPr id="432" name="Google Shape;432;p36"/>
          <p:cNvSpPr txBox="1">
            <a:spLocks noGrp="1"/>
          </p:cNvSpPr>
          <p:nvPr>
            <p:ph type="subTitle" idx="1"/>
          </p:nvPr>
        </p:nvSpPr>
        <p:spPr>
          <a:xfrm>
            <a:off x="677639" y="1784049"/>
            <a:ext cx="4245998" cy="12544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0975" indent="0" algn="just">
              <a:lnSpc>
                <a:spcPct val="100000"/>
              </a:lnSpc>
              <a:spcAft>
                <a:spcPts val="800"/>
              </a:spcAft>
            </a:pPr>
            <a:r>
              <a:rPr lang="es-MX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GitHub es una plataforma de control de versiones gratuita que sirve para gestionar proyectos y permite colaborar con una gran comunidad de desarrolladores. </a:t>
            </a:r>
          </a:p>
          <a:p>
            <a:pPr marL="180975" indent="0" algn="just">
              <a:lnSpc>
                <a:spcPct val="100000"/>
              </a:lnSpc>
              <a:spcAft>
                <a:spcPts val="800"/>
              </a:spcAft>
            </a:pPr>
            <a:r>
              <a:rPr lang="es-MX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El código de los proyectos alojados en GitHub se almacena generalmente de forma </a:t>
            </a:r>
            <a:r>
              <a:rPr lang="es-MX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  <a:hlinkClick r:id="rId3" tooltip="Código abiert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pública</a:t>
            </a:r>
            <a:r>
              <a:rPr lang="es-MX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434" name="Google Shape;434;p36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35" name="Google Shape;435;p36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36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49" name="Google Shape;449;p36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pic>
        <p:nvPicPr>
          <p:cNvPr id="1026" name="Picture 2" descr="GitHub Logo, symbol, meaning, history, PNG, brand">
            <a:extLst>
              <a:ext uri="{FF2B5EF4-FFF2-40B4-BE49-F238E27FC236}">
                <a16:creationId xmlns:a16="http://schemas.microsoft.com/office/drawing/2014/main" id="{5D0C9F66-D3B2-4184-AA01-119CD8253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718" y="1784049"/>
            <a:ext cx="3710763" cy="208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 txBox="1">
            <a:spLocks noGrp="1"/>
          </p:cNvSpPr>
          <p:nvPr>
            <p:ph type="title"/>
          </p:nvPr>
        </p:nvSpPr>
        <p:spPr>
          <a:xfrm>
            <a:off x="720000" y="25223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Antecedentes</a:t>
            </a:r>
            <a:r>
              <a:rPr lang="en" dirty="0">
                <a:solidFill>
                  <a:schemeClr val="accent2"/>
                </a:solidFill>
              </a:rPr>
              <a:t> </a:t>
            </a:r>
            <a:r>
              <a:rPr lang="en" dirty="0">
                <a:solidFill>
                  <a:schemeClr val="accent2"/>
                </a:solidFill>
                <a:latin typeface="Comfortaa"/>
              </a:rPr>
              <a:t>{</a:t>
            </a:r>
            <a:endParaRPr dirty="0">
              <a:solidFill>
                <a:schemeClr val="accent2"/>
              </a:solidFill>
              <a:latin typeface="Comfortaa"/>
            </a:endParaRPr>
          </a:p>
        </p:txBody>
      </p:sp>
      <p:sp>
        <p:nvSpPr>
          <p:cNvPr id="433" name="Google Shape;433;p36"/>
          <p:cNvSpPr txBox="1">
            <a:spLocks noGrp="1"/>
          </p:cNvSpPr>
          <p:nvPr>
            <p:ph type="subTitle" idx="2"/>
          </p:nvPr>
        </p:nvSpPr>
        <p:spPr>
          <a:xfrm>
            <a:off x="4286253" y="1601412"/>
            <a:ext cx="3800409" cy="24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0975" indent="0" algn="just">
              <a:lnSpc>
                <a:spcPct val="100000"/>
              </a:lnSpc>
              <a:spcAft>
                <a:spcPts val="800"/>
              </a:spcAft>
            </a:pPr>
            <a:r>
              <a:rPr lang="en-US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GitHub </a:t>
            </a:r>
            <a:r>
              <a:rPr lang="en-US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fue</a:t>
            </a:r>
            <a:r>
              <a:rPr lang="en-US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desarrollado</a:t>
            </a:r>
            <a:r>
              <a:rPr lang="en-US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por </a:t>
            </a:r>
            <a:r>
              <a:rPr lang="en-US" b="1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Chris </a:t>
            </a:r>
            <a:r>
              <a:rPr lang="en-US" b="1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Wanstrath</a:t>
            </a:r>
            <a:r>
              <a:rPr lang="en-US" b="1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, P. J. Hyett, Tom Preston-Werner y Scott Chacon</a:t>
            </a:r>
            <a:r>
              <a:rPr lang="en-US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usando</a:t>
            </a:r>
            <a:r>
              <a:rPr lang="en-US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el framework </a:t>
            </a:r>
            <a:r>
              <a:rPr lang="en-US" b="1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Ruby on Rails</a:t>
            </a:r>
            <a:r>
              <a:rPr lang="en-US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. </a:t>
            </a:r>
            <a:r>
              <a:rPr lang="es-MX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Desde enero de 2010, GitHub opera bajo el nombre de GitHub, Inc. Anteriormente era conocida como </a:t>
            </a:r>
            <a:r>
              <a:rPr lang="es-MX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Logical</a:t>
            </a:r>
            <a:r>
              <a:rPr lang="es-MX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s-MX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Awesome</a:t>
            </a:r>
            <a:r>
              <a:rPr lang="es-MX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LLC. </a:t>
            </a:r>
            <a:r>
              <a:rPr lang="es-MX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Fue c</a:t>
            </a:r>
            <a:r>
              <a:rPr lang="es-MX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omprado en 2018 por Microsoft.</a:t>
            </a:r>
          </a:p>
        </p:txBody>
      </p:sp>
      <p:grpSp>
        <p:nvGrpSpPr>
          <p:cNvPr id="434" name="Google Shape;434;p36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35" name="Google Shape;435;p36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36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49" name="Google Shape;449;p36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57D5662C-DBDF-4875-ADBA-B35970E3D79C}"/>
              </a:ext>
            </a:extLst>
          </p:cNvPr>
          <p:cNvGrpSpPr/>
          <p:nvPr/>
        </p:nvGrpSpPr>
        <p:grpSpPr>
          <a:xfrm>
            <a:off x="911352" y="1168562"/>
            <a:ext cx="2505449" cy="2741022"/>
            <a:chOff x="380737" y="1158635"/>
            <a:chExt cx="2505449" cy="2741022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B07B9EC9-78EE-4781-B485-3FA08B866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3956" y="1168562"/>
              <a:ext cx="1187416" cy="1287559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A57AEC15-D2E8-47AE-B777-CCF0A6F78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71372" y="1158635"/>
              <a:ext cx="1314814" cy="1305263"/>
            </a:xfrm>
            <a:prstGeom prst="rect">
              <a:avLst/>
            </a:prstGeom>
          </p:spPr>
        </p:pic>
        <p:pic>
          <p:nvPicPr>
            <p:cNvPr id="2056" name="Picture 8" descr="GitHub co-founder Tom Preston-Werner builds new tools for a developer ...">
              <a:extLst>
                <a:ext uri="{FF2B5EF4-FFF2-40B4-BE49-F238E27FC236}">
                  <a16:creationId xmlns:a16="http://schemas.microsoft.com/office/drawing/2014/main" id="{5C7806A0-47ED-4434-AF1C-16D6900ED1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18" r="8052"/>
            <a:stretch/>
          </p:blipFill>
          <p:spPr bwMode="auto">
            <a:xfrm>
              <a:off x="380737" y="2456121"/>
              <a:ext cx="1182690" cy="1443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33A348F5-99A8-43BE-B4DE-3A740DF3B2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87262" y="2465324"/>
              <a:ext cx="1298924" cy="14343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8032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4"/>
          <p:cNvSpPr txBox="1">
            <a:spLocks noGrp="1"/>
          </p:cNvSpPr>
          <p:nvPr>
            <p:ph type="title"/>
          </p:nvPr>
        </p:nvSpPr>
        <p:spPr>
          <a:xfrm>
            <a:off x="4223100" y="1848000"/>
            <a:ext cx="4206000" cy="106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2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3200" dirty="0">
                <a:solidFill>
                  <a:schemeClr val="accent5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</a:rPr>
              <a:t>“</a:t>
            </a:r>
            <a:r>
              <a:rPr lang="en" sz="3200" dirty="0">
                <a:solidFill>
                  <a:schemeClr val="accent2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</a:rPr>
              <a:t>Funciones y  </a:t>
            </a:r>
            <a:r>
              <a:rPr lang="es-MX" sz="3200" dirty="0">
                <a:solidFill>
                  <a:schemeClr val="accent2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</a:rPr>
              <a:t>c</a:t>
            </a:r>
            <a:r>
              <a:rPr lang="en" sz="3200" dirty="0">
                <a:solidFill>
                  <a:schemeClr val="accent2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</a:rPr>
              <a:t>aracterísticas</a:t>
            </a:r>
            <a:r>
              <a:rPr lang="en" sz="3200" dirty="0">
                <a:solidFill>
                  <a:schemeClr val="accent5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</a:rPr>
              <a:t>”</a:t>
            </a:r>
            <a:endParaRPr sz="3200" dirty="0">
              <a:solidFill>
                <a:schemeClr val="accent5"/>
              </a:solidFill>
            </a:endParaRPr>
          </a:p>
        </p:txBody>
      </p:sp>
      <p:sp>
        <p:nvSpPr>
          <p:cNvPr id="353" name="Google Shape;353;p34"/>
          <p:cNvSpPr txBox="1">
            <a:spLocks noGrp="1"/>
          </p:cNvSpPr>
          <p:nvPr>
            <p:ph type="subTitle" idx="1"/>
          </p:nvPr>
        </p:nvSpPr>
        <p:spPr>
          <a:xfrm>
            <a:off x="4223100" y="3124904"/>
            <a:ext cx="4206000" cy="10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&lt; </a:t>
            </a:r>
            <a:r>
              <a:rPr lang="en" dirty="0"/>
              <a:t>Caraterísticas principales de GitHub y funciones que ofrece </a:t>
            </a:r>
            <a:r>
              <a:rPr lang="en" sz="1400" dirty="0"/>
              <a:t>&gt;</a:t>
            </a:r>
            <a:endParaRPr dirty="0"/>
          </a:p>
        </p:txBody>
      </p:sp>
      <p:sp>
        <p:nvSpPr>
          <p:cNvPr id="354" name="Google Shape;354;p34"/>
          <p:cNvSpPr txBox="1"/>
          <p:nvPr/>
        </p:nvSpPr>
        <p:spPr>
          <a:xfrm>
            <a:off x="8329900" y="397832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355" name="Google Shape;355;p34"/>
          <p:cNvGrpSpPr/>
          <p:nvPr/>
        </p:nvGrpSpPr>
        <p:grpSpPr>
          <a:xfrm>
            <a:off x="335642" y="696438"/>
            <a:ext cx="2932044" cy="3907563"/>
            <a:chOff x="335642" y="696438"/>
            <a:chExt cx="2932044" cy="3907563"/>
          </a:xfrm>
        </p:grpSpPr>
        <p:sp>
          <p:nvSpPr>
            <p:cNvPr id="356" name="Google Shape;356;p34"/>
            <p:cNvSpPr/>
            <p:nvPr/>
          </p:nvSpPr>
          <p:spPr>
            <a:xfrm>
              <a:off x="335642" y="70501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821967" y="6964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335642" y="10172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335642" y="1343950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335642" y="167068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4"/>
            <p:cNvSpPr/>
            <p:nvPr/>
          </p:nvSpPr>
          <p:spPr>
            <a:xfrm>
              <a:off x="770496" y="1670688"/>
              <a:ext cx="45446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4"/>
            <p:cNvSpPr/>
            <p:nvPr/>
          </p:nvSpPr>
          <p:spPr>
            <a:xfrm>
              <a:off x="1304877" y="167068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4"/>
            <p:cNvSpPr/>
            <p:nvPr/>
          </p:nvSpPr>
          <p:spPr>
            <a:xfrm>
              <a:off x="335642" y="19812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4"/>
            <p:cNvSpPr/>
            <p:nvPr/>
          </p:nvSpPr>
          <p:spPr>
            <a:xfrm>
              <a:off x="335642" y="23241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4"/>
            <p:cNvSpPr/>
            <p:nvPr/>
          </p:nvSpPr>
          <p:spPr>
            <a:xfrm>
              <a:off x="335642" y="2633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4"/>
            <p:cNvSpPr/>
            <p:nvPr/>
          </p:nvSpPr>
          <p:spPr>
            <a:xfrm>
              <a:off x="335642" y="29419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4"/>
            <p:cNvSpPr/>
            <p:nvPr/>
          </p:nvSpPr>
          <p:spPr>
            <a:xfrm>
              <a:off x="349364" y="37229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4"/>
            <p:cNvSpPr/>
            <p:nvPr/>
          </p:nvSpPr>
          <p:spPr>
            <a:xfrm>
              <a:off x="770496" y="19812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4"/>
            <p:cNvSpPr/>
            <p:nvPr/>
          </p:nvSpPr>
          <p:spPr>
            <a:xfrm>
              <a:off x="731557" y="23241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4"/>
            <p:cNvSpPr/>
            <p:nvPr/>
          </p:nvSpPr>
          <p:spPr>
            <a:xfrm>
              <a:off x="770496" y="2633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4"/>
            <p:cNvSpPr/>
            <p:nvPr/>
          </p:nvSpPr>
          <p:spPr>
            <a:xfrm>
              <a:off x="770496" y="2958925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4"/>
            <p:cNvSpPr/>
            <p:nvPr/>
          </p:nvSpPr>
          <p:spPr>
            <a:xfrm>
              <a:off x="770496" y="32848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4"/>
            <p:cNvSpPr/>
            <p:nvPr/>
          </p:nvSpPr>
          <p:spPr>
            <a:xfrm>
              <a:off x="1174186" y="1981263"/>
              <a:ext cx="63339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4"/>
            <p:cNvSpPr/>
            <p:nvPr/>
          </p:nvSpPr>
          <p:spPr>
            <a:xfrm>
              <a:off x="1174186" y="2324113"/>
              <a:ext cx="88477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4"/>
            <p:cNvSpPr/>
            <p:nvPr/>
          </p:nvSpPr>
          <p:spPr>
            <a:xfrm>
              <a:off x="1205349" y="2633038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1205349" y="2977538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4"/>
            <p:cNvSpPr/>
            <p:nvPr/>
          </p:nvSpPr>
          <p:spPr>
            <a:xfrm>
              <a:off x="1205349" y="3284813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4"/>
            <p:cNvSpPr/>
            <p:nvPr/>
          </p:nvSpPr>
          <p:spPr>
            <a:xfrm>
              <a:off x="1883777" y="1981263"/>
              <a:ext cx="57704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4"/>
            <p:cNvSpPr/>
            <p:nvPr/>
          </p:nvSpPr>
          <p:spPr>
            <a:xfrm>
              <a:off x="2174096" y="2307150"/>
              <a:ext cx="57704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4"/>
            <p:cNvSpPr/>
            <p:nvPr/>
          </p:nvSpPr>
          <p:spPr>
            <a:xfrm>
              <a:off x="2342750" y="263306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4"/>
            <p:cNvSpPr/>
            <p:nvPr/>
          </p:nvSpPr>
          <p:spPr>
            <a:xfrm>
              <a:off x="2342750" y="328486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4"/>
            <p:cNvSpPr/>
            <p:nvPr/>
          </p:nvSpPr>
          <p:spPr>
            <a:xfrm>
              <a:off x="349364" y="39620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731557" y="42455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4"/>
            <p:cNvSpPr/>
            <p:nvPr/>
          </p:nvSpPr>
          <p:spPr>
            <a:xfrm>
              <a:off x="1224956" y="4245513"/>
              <a:ext cx="524349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4"/>
            <p:cNvSpPr/>
            <p:nvPr/>
          </p:nvSpPr>
          <p:spPr>
            <a:xfrm>
              <a:off x="1883777" y="4245513"/>
              <a:ext cx="661931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4"/>
            <p:cNvSpPr/>
            <p:nvPr/>
          </p:nvSpPr>
          <p:spPr>
            <a:xfrm>
              <a:off x="2634075" y="4245513"/>
              <a:ext cx="241501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4"/>
            <p:cNvSpPr/>
            <p:nvPr/>
          </p:nvSpPr>
          <p:spPr>
            <a:xfrm>
              <a:off x="731557" y="4454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4"/>
            <p:cNvSpPr/>
            <p:nvPr/>
          </p:nvSpPr>
          <p:spPr>
            <a:xfrm>
              <a:off x="1224956" y="4454038"/>
              <a:ext cx="833909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4"/>
            <p:cNvSpPr/>
            <p:nvPr/>
          </p:nvSpPr>
          <p:spPr>
            <a:xfrm>
              <a:off x="2169156" y="44540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4"/>
            <p:cNvSpPr/>
            <p:nvPr/>
          </p:nvSpPr>
          <p:spPr>
            <a:xfrm>
              <a:off x="1250486" y="7083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821986" y="1017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4"/>
            <p:cNvSpPr/>
            <p:nvPr/>
          </p:nvSpPr>
          <p:spPr>
            <a:xfrm>
              <a:off x="1555286" y="10131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4"/>
            <p:cNvSpPr/>
            <p:nvPr/>
          </p:nvSpPr>
          <p:spPr>
            <a:xfrm>
              <a:off x="821979" y="13439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4"/>
            <p:cNvSpPr/>
            <p:nvPr/>
          </p:nvSpPr>
          <p:spPr>
            <a:xfrm>
              <a:off x="1739729" y="166862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4"/>
            <p:cNvSpPr/>
            <p:nvPr/>
          </p:nvSpPr>
          <p:spPr>
            <a:xfrm>
              <a:off x="2342754" y="29775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2537025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2805050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4"/>
            <p:cNvSpPr/>
            <p:nvPr/>
          </p:nvSpPr>
          <p:spPr>
            <a:xfrm>
              <a:off x="2634386" y="44561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4"/>
            <p:cNvSpPr/>
            <p:nvPr/>
          </p:nvSpPr>
          <p:spPr>
            <a:xfrm>
              <a:off x="770511" y="39365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4"/>
            <p:cNvSpPr/>
            <p:nvPr/>
          </p:nvSpPr>
          <p:spPr>
            <a:xfrm>
              <a:off x="770511" y="37064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1" name="Google Shape;401;p34"/>
          <p:cNvSpPr txBox="1"/>
          <p:nvPr/>
        </p:nvSpPr>
        <p:spPr>
          <a:xfrm>
            <a:off x="8548708" y="1945500"/>
            <a:ext cx="519300" cy="8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2" name="Google Shape;401;p34">
            <a:extLst>
              <a:ext uri="{FF2B5EF4-FFF2-40B4-BE49-F238E27FC236}">
                <a16:creationId xmlns:a16="http://schemas.microsoft.com/office/drawing/2014/main" id="{AC8BD401-63E0-4D86-9120-C0BEE802F4F4}"/>
              </a:ext>
            </a:extLst>
          </p:cNvPr>
          <p:cNvSpPr txBox="1"/>
          <p:nvPr/>
        </p:nvSpPr>
        <p:spPr>
          <a:xfrm rot="10800000">
            <a:off x="3714894" y="2031962"/>
            <a:ext cx="480361" cy="92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3114F64-F69F-45B2-95D8-02789E4F8D35}"/>
              </a:ext>
            </a:extLst>
          </p:cNvPr>
          <p:cNvSpPr/>
          <p:nvPr/>
        </p:nvSpPr>
        <p:spPr>
          <a:xfrm>
            <a:off x="-20140" y="439415"/>
            <a:ext cx="9144000" cy="11549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55" name="Google Shape;455;p37"/>
          <p:cNvSpPr txBox="1">
            <a:spLocks noGrp="1"/>
          </p:cNvSpPr>
          <p:nvPr>
            <p:ph type="subTitle" idx="1"/>
          </p:nvPr>
        </p:nvSpPr>
        <p:spPr>
          <a:xfrm>
            <a:off x="3110547" y="774367"/>
            <a:ext cx="5264306" cy="39291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s-MX" dirty="0" err="1">
                <a:solidFill>
                  <a:schemeClr val="accent1"/>
                </a:solidFill>
              </a:rPr>
              <a:t>Control_de_versiones_con_Git</a:t>
            </a:r>
            <a:r>
              <a:rPr lang="es-MX" dirty="0">
                <a:solidFill>
                  <a:schemeClr val="accent1"/>
                </a:solidFill>
              </a:rPr>
              <a:t> = {</a:t>
            </a:r>
          </a:p>
          <a:p>
            <a:pPr marL="742950" lvl="1" indent="-285750" algn="just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“Git es un sistema que rastrea los cambios en los archivos en el tiempo.”,</a:t>
            </a:r>
          </a:p>
          <a:p>
            <a:pPr marL="742950" lvl="1" indent="-285750" algn="just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“Por medio de ‘</a:t>
            </a:r>
            <a:r>
              <a:rPr lang="es-MX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commits</a:t>
            </a:r>
            <a:r>
              <a:rPr lang="es-MX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’,  permite la recuperación de versiones anteriores.” </a:t>
            </a:r>
            <a:r>
              <a:rPr lang="es-MX" dirty="0">
                <a:solidFill>
                  <a:schemeClr val="accent1"/>
                </a:solidFill>
              </a:rPr>
              <a:t>}</a:t>
            </a:r>
          </a:p>
          <a:p>
            <a:pPr marL="0" lvl="0" indent="0" algn="just"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s-MX" dirty="0">
                <a:solidFill>
                  <a:schemeClr val="accent4"/>
                </a:solidFill>
              </a:rPr>
              <a:t>Repositorio_(Repo) = {</a:t>
            </a:r>
          </a:p>
          <a:p>
            <a:pPr marL="742950" lvl="1" indent="-285750" algn="just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“Un contenedor de código de proyectos, con su historial de cambios.”,</a:t>
            </a:r>
          </a:p>
          <a:p>
            <a:pPr marL="742950" lvl="1" indent="-285750" algn="just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“Puede ser </a:t>
            </a:r>
            <a:r>
              <a:rPr lang="es-MX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local</a:t>
            </a:r>
            <a:r>
              <a:rPr lang="es-MX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o </a:t>
            </a:r>
            <a:r>
              <a:rPr lang="es-MX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remoto</a:t>
            </a:r>
            <a:r>
              <a:rPr lang="es-MX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” </a:t>
            </a:r>
            <a:r>
              <a:rPr lang="es-MX" dirty="0">
                <a:solidFill>
                  <a:schemeClr val="accent4"/>
                </a:solidFill>
              </a:rPr>
              <a:t>}</a:t>
            </a:r>
          </a:p>
          <a:p>
            <a:pPr marL="0" lvl="0" indent="0" algn="just"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s-MX" dirty="0">
                <a:solidFill>
                  <a:schemeClr val="accent3"/>
                </a:solidFill>
              </a:rPr>
              <a:t>Ramas_(</a:t>
            </a:r>
            <a:r>
              <a:rPr lang="es-MX" dirty="0" err="1">
                <a:solidFill>
                  <a:schemeClr val="accent3"/>
                </a:solidFill>
              </a:rPr>
              <a:t>Branches</a:t>
            </a:r>
            <a:r>
              <a:rPr lang="es-MX" dirty="0">
                <a:solidFill>
                  <a:schemeClr val="accent3"/>
                </a:solidFill>
              </a:rPr>
              <a:t>)= {</a:t>
            </a:r>
          </a:p>
          <a:p>
            <a:pPr marL="742950" lvl="1" indent="-285750" algn="just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“Las ramas permiten trabajar en diferentes versiones del proyecto al mismo tiempo.” </a:t>
            </a:r>
            <a:r>
              <a:rPr lang="es-MX" dirty="0">
                <a:solidFill>
                  <a:schemeClr val="accent3"/>
                </a:solidFill>
              </a:rPr>
              <a:t>}</a:t>
            </a:r>
          </a:p>
        </p:txBody>
      </p:sp>
      <p:grpSp>
        <p:nvGrpSpPr>
          <p:cNvPr id="456" name="Google Shape;456;p37"/>
          <p:cNvGrpSpPr/>
          <p:nvPr/>
        </p:nvGrpSpPr>
        <p:grpSpPr>
          <a:xfrm>
            <a:off x="96001" y="92743"/>
            <a:ext cx="2415354" cy="4958014"/>
            <a:chOff x="719992" y="1135488"/>
            <a:chExt cx="2415354" cy="3413475"/>
          </a:xfrm>
        </p:grpSpPr>
        <p:sp>
          <p:nvSpPr>
            <p:cNvPr id="457" name="Google Shape;457;p37"/>
            <p:cNvSpPr/>
            <p:nvPr/>
          </p:nvSpPr>
          <p:spPr>
            <a:xfrm>
              <a:off x="719992" y="1144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7"/>
            <p:cNvSpPr/>
            <p:nvPr/>
          </p:nvSpPr>
          <p:spPr>
            <a:xfrm>
              <a:off x="1206317" y="11354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7"/>
            <p:cNvSpPr/>
            <p:nvPr/>
          </p:nvSpPr>
          <p:spPr>
            <a:xfrm>
              <a:off x="719992" y="14562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7"/>
            <p:cNvSpPr/>
            <p:nvPr/>
          </p:nvSpPr>
          <p:spPr>
            <a:xfrm>
              <a:off x="719992" y="17830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7"/>
            <p:cNvSpPr/>
            <p:nvPr/>
          </p:nvSpPr>
          <p:spPr>
            <a:xfrm>
              <a:off x="719992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7"/>
            <p:cNvSpPr/>
            <p:nvPr/>
          </p:nvSpPr>
          <p:spPr>
            <a:xfrm>
              <a:off x="1154846" y="210973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7"/>
            <p:cNvSpPr/>
            <p:nvPr/>
          </p:nvSpPr>
          <p:spPr>
            <a:xfrm>
              <a:off x="1689227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7"/>
            <p:cNvSpPr/>
            <p:nvPr/>
          </p:nvSpPr>
          <p:spPr>
            <a:xfrm>
              <a:off x="719992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7"/>
            <p:cNvSpPr/>
            <p:nvPr/>
          </p:nvSpPr>
          <p:spPr>
            <a:xfrm>
              <a:off x="719992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719992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719992" y="3381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733714" y="4161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1154846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1115907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1154846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7"/>
            <p:cNvSpPr/>
            <p:nvPr/>
          </p:nvSpPr>
          <p:spPr>
            <a:xfrm>
              <a:off x="1154846" y="33979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1154846" y="37238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1558536" y="2420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1558536" y="276316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7"/>
            <p:cNvSpPr/>
            <p:nvPr/>
          </p:nvSpPr>
          <p:spPr>
            <a:xfrm>
              <a:off x="1589699" y="30720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7"/>
            <p:cNvSpPr/>
            <p:nvPr/>
          </p:nvSpPr>
          <p:spPr>
            <a:xfrm>
              <a:off x="1589699" y="34165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1589699" y="372386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2268127" y="242031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2558446" y="274620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7"/>
            <p:cNvSpPr/>
            <p:nvPr/>
          </p:nvSpPr>
          <p:spPr>
            <a:xfrm>
              <a:off x="2727100" y="30721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7"/>
            <p:cNvSpPr/>
            <p:nvPr/>
          </p:nvSpPr>
          <p:spPr>
            <a:xfrm>
              <a:off x="2727100" y="37239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7"/>
            <p:cNvSpPr/>
            <p:nvPr/>
          </p:nvSpPr>
          <p:spPr>
            <a:xfrm>
              <a:off x="733714" y="4401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7"/>
            <p:cNvSpPr/>
            <p:nvPr/>
          </p:nvSpPr>
          <p:spPr>
            <a:xfrm>
              <a:off x="1634836" y="11473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1206336" y="1456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1939636" y="14521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1206329" y="17830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2124079" y="210767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2727104" y="34165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1154861" y="43756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1154861" y="41455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492;p37">
            <a:extLst>
              <a:ext uri="{FF2B5EF4-FFF2-40B4-BE49-F238E27FC236}">
                <a16:creationId xmlns:a16="http://schemas.microsoft.com/office/drawing/2014/main" id="{B4A18DB2-6EF8-481F-BCC6-1945B2A8CA70}"/>
              </a:ext>
            </a:extLst>
          </p:cNvPr>
          <p:cNvSpPr txBox="1"/>
          <p:nvPr/>
        </p:nvSpPr>
        <p:spPr>
          <a:xfrm>
            <a:off x="1891877" y="4151646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3114F64-F69F-45B2-95D8-02789E4F8D35}"/>
              </a:ext>
            </a:extLst>
          </p:cNvPr>
          <p:cNvSpPr/>
          <p:nvPr/>
        </p:nvSpPr>
        <p:spPr>
          <a:xfrm>
            <a:off x="-20140" y="439415"/>
            <a:ext cx="9144000" cy="11549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55" name="Google Shape;455;p37"/>
          <p:cNvSpPr txBox="1">
            <a:spLocks noGrp="1"/>
          </p:cNvSpPr>
          <p:nvPr>
            <p:ph type="subTitle" idx="1"/>
          </p:nvPr>
        </p:nvSpPr>
        <p:spPr>
          <a:xfrm>
            <a:off x="2565510" y="254503"/>
            <a:ext cx="6348166" cy="46196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s-MX" dirty="0">
                <a:solidFill>
                  <a:schemeClr val="bg2"/>
                </a:solidFill>
              </a:rPr>
              <a:t>Colaboración = {</a:t>
            </a:r>
            <a:endParaRPr lang="es-MX" dirty="0"/>
          </a:p>
          <a:p>
            <a:pPr marL="742950" lvl="1" indent="-285750" algn="just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dirty="0">
                <a:solidFill>
                  <a:schemeClr val="bg2">
                    <a:lumMod val="40000"/>
                    <a:lumOff val="60000"/>
                  </a:schemeClr>
                </a:solidFill>
              </a:rPr>
              <a:t>GitHub facilita el trabajo con herramientas como:</a:t>
            </a:r>
          </a:p>
          <a:p>
            <a:pPr marL="1143000" lvl="2" indent="-228600" algn="just"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MX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Pull_Requests: “Propuestas de cambio para el código.”, </a:t>
            </a:r>
          </a:p>
          <a:p>
            <a:pPr marL="1143000" lvl="2" indent="-228600" algn="just"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MX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Issues: “Para reportar problemas, dar mejoras o planificar tareas.” </a:t>
            </a:r>
            <a:r>
              <a:rPr lang="es-MX" dirty="0">
                <a:solidFill>
                  <a:schemeClr val="bg2"/>
                </a:solidFill>
              </a:rPr>
              <a:t>}</a:t>
            </a:r>
          </a:p>
          <a:p>
            <a:pPr marL="0" lvl="0" indent="0" algn="just"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s-MX" dirty="0" err="1">
                <a:solidFill>
                  <a:schemeClr val="tx2"/>
                </a:solidFill>
              </a:rPr>
              <a:t>Forks_y_Clones</a:t>
            </a:r>
            <a:r>
              <a:rPr lang="es-MX" dirty="0">
                <a:solidFill>
                  <a:schemeClr val="tx2"/>
                </a:solidFill>
              </a:rPr>
              <a:t> = {</a:t>
            </a:r>
          </a:p>
          <a:p>
            <a:pPr marL="742950" lvl="1" indent="-285750" algn="just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dirty="0">
                <a:solidFill>
                  <a:schemeClr val="tx2">
                    <a:lumMod val="40000"/>
                    <a:lumOff val="60000"/>
                  </a:schemeClr>
                </a:solidFill>
              </a:rPr>
              <a:t>Fork: “Crear una copia de un repositorio en tu cuenta para trabajar de forma independiente.”,</a:t>
            </a:r>
          </a:p>
          <a:p>
            <a:pPr marL="742950" lvl="1" indent="-285750" algn="just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Clone: “Descargar el repositorio remoto a tu máquina local para trabajar en él.” </a:t>
            </a:r>
            <a:r>
              <a:rPr lang="es-MX" dirty="0">
                <a:solidFill>
                  <a:schemeClr val="tx2"/>
                </a:solidFill>
              </a:rPr>
              <a:t>}</a:t>
            </a:r>
          </a:p>
          <a:p>
            <a:pPr marL="0" lvl="0" indent="0" algn="just"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s-MX" dirty="0" err="1">
                <a:solidFill>
                  <a:srgbClr val="FFFF00"/>
                </a:solidFill>
              </a:rPr>
              <a:t>Commits_y_Push</a:t>
            </a:r>
            <a:r>
              <a:rPr lang="es-MX" dirty="0">
                <a:solidFill>
                  <a:srgbClr val="FFFF00"/>
                </a:solidFill>
              </a:rPr>
              <a:t> {</a:t>
            </a:r>
          </a:p>
          <a:p>
            <a:pPr marL="742950" lvl="1" indent="-285750" algn="just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dirty="0">
                <a:solidFill>
                  <a:schemeClr val="accent5"/>
                </a:solidFill>
              </a:rPr>
              <a:t>Commit: “Guardar un cambio en el historial del proyecto.”,</a:t>
            </a:r>
          </a:p>
          <a:p>
            <a:pPr marL="742950" lvl="1" indent="-285750" algn="just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dirty="0">
                <a:solidFill>
                  <a:schemeClr val="accent5"/>
                </a:solidFill>
              </a:rPr>
              <a:t>Push: “Subir los cambios de tu repositorio local al remoto en GitHub.” </a:t>
            </a:r>
            <a:r>
              <a:rPr lang="es-MX" dirty="0">
                <a:solidFill>
                  <a:srgbClr val="FFFF00"/>
                </a:solidFill>
              </a:rPr>
              <a:t>}</a:t>
            </a:r>
          </a:p>
        </p:txBody>
      </p:sp>
      <p:grpSp>
        <p:nvGrpSpPr>
          <p:cNvPr id="456" name="Google Shape;456;p37"/>
          <p:cNvGrpSpPr/>
          <p:nvPr/>
        </p:nvGrpSpPr>
        <p:grpSpPr>
          <a:xfrm>
            <a:off x="96001" y="92743"/>
            <a:ext cx="2415354" cy="4958014"/>
            <a:chOff x="719992" y="1135488"/>
            <a:chExt cx="2415354" cy="3413475"/>
          </a:xfrm>
        </p:grpSpPr>
        <p:sp>
          <p:nvSpPr>
            <p:cNvPr id="457" name="Google Shape;457;p37"/>
            <p:cNvSpPr/>
            <p:nvPr/>
          </p:nvSpPr>
          <p:spPr>
            <a:xfrm>
              <a:off x="719992" y="1144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7"/>
            <p:cNvSpPr/>
            <p:nvPr/>
          </p:nvSpPr>
          <p:spPr>
            <a:xfrm>
              <a:off x="1206317" y="11354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7"/>
            <p:cNvSpPr/>
            <p:nvPr/>
          </p:nvSpPr>
          <p:spPr>
            <a:xfrm>
              <a:off x="719992" y="14562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7"/>
            <p:cNvSpPr/>
            <p:nvPr/>
          </p:nvSpPr>
          <p:spPr>
            <a:xfrm>
              <a:off x="719992" y="17830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7"/>
            <p:cNvSpPr/>
            <p:nvPr/>
          </p:nvSpPr>
          <p:spPr>
            <a:xfrm>
              <a:off x="719992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7"/>
            <p:cNvSpPr/>
            <p:nvPr/>
          </p:nvSpPr>
          <p:spPr>
            <a:xfrm>
              <a:off x="1154846" y="210973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7"/>
            <p:cNvSpPr/>
            <p:nvPr/>
          </p:nvSpPr>
          <p:spPr>
            <a:xfrm>
              <a:off x="1689227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7"/>
            <p:cNvSpPr/>
            <p:nvPr/>
          </p:nvSpPr>
          <p:spPr>
            <a:xfrm>
              <a:off x="719992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7"/>
            <p:cNvSpPr/>
            <p:nvPr/>
          </p:nvSpPr>
          <p:spPr>
            <a:xfrm>
              <a:off x="719992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719992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719992" y="3381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733714" y="4161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1154846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1115907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1154846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7"/>
            <p:cNvSpPr/>
            <p:nvPr/>
          </p:nvSpPr>
          <p:spPr>
            <a:xfrm>
              <a:off x="1154846" y="33979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1154846" y="37238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1558536" y="2420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1558536" y="276316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7"/>
            <p:cNvSpPr/>
            <p:nvPr/>
          </p:nvSpPr>
          <p:spPr>
            <a:xfrm>
              <a:off x="1589699" y="30720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7"/>
            <p:cNvSpPr/>
            <p:nvPr/>
          </p:nvSpPr>
          <p:spPr>
            <a:xfrm>
              <a:off x="1589699" y="34165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1589699" y="372386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2268127" y="242031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2558446" y="274620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7"/>
            <p:cNvSpPr/>
            <p:nvPr/>
          </p:nvSpPr>
          <p:spPr>
            <a:xfrm>
              <a:off x="2727100" y="30721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7"/>
            <p:cNvSpPr/>
            <p:nvPr/>
          </p:nvSpPr>
          <p:spPr>
            <a:xfrm>
              <a:off x="2727100" y="37239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7"/>
            <p:cNvSpPr/>
            <p:nvPr/>
          </p:nvSpPr>
          <p:spPr>
            <a:xfrm>
              <a:off x="733714" y="4401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7"/>
            <p:cNvSpPr/>
            <p:nvPr/>
          </p:nvSpPr>
          <p:spPr>
            <a:xfrm>
              <a:off x="1634836" y="11473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1206336" y="1456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1939636" y="14521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1206329" y="17830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2124079" y="210767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2727104" y="34165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1154861" y="43756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1154861" y="41455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2" name="Google Shape;492;p37"/>
          <p:cNvSpPr txBox="1"/>
          <p:nvPr/>
        </p:nvSpPr>
        <p:spPr>
          <a:xfrm>
            <a:off x="1891877" y="4151646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1096801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48"/>
          <p:cNvSpPr txBox="1">
            <a:spLocks noGrp="1"/>
          </p:cNvSpPr>
          <p:nvPr>
            <p:ph type="title"/>
          </p:nvPr>
        </p:nvSpPr>
        <p:spPr>
          <a:xfrm>
            <a:off x="546848" y="535650"/>
            <a:ext cx="3541058" cy="237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Aplicaciones de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GitHub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852" name="Google Shape;852;p48"/>
          <p:cNvSpPr txBox="1">
            <a:spLocks noGrp="1"/>
          </p:cNvSpPr>
          <p:nvPr>
            <p:ph type="subTitle" idx="1"/>
          </p:nvPr>
        </p:nvSpPr>
        <p:spPr>
          <a:xfrm>
            <a:off x="734427" y="3146400"/>
            <a:ext cx="3165900" cy="16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Usos frecuentes y aplicaciones en la actulaidad &gt;</a:t>
            </a:r>
            <a:endParaRPr dirty="0"/>
          </a:p>
        </p:txBody>
      </p:sp>
      <p:sp>
        <p:nvSpPr>
          <p:cNvPr id="853" name="Google Shape;853;p48"/>
          <p:cNvSpPr txBox="1"/>
          <p:nvPr/>
        </p:nvSpPr>
        <p:spPr>
          <a:xfrm>
            <a:off x="8013875" y="404490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074" name="Picture 2" descr="Qué es GitHub y para qué sirve: Control de versiones y desarrolladores">
            <a:extLst>
              <a:ext uri="{FF2B5EF4-FFF2-40B4-BE49-F238E27FC236}">
                <a16:creationId xmlns:a16="http://schemas.microsoft.com/office/drawing/2014/main" id="{88667DE5-4733-443D-888C-D3351D25D8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5" r="20893"/>
          <a:stretch/>
        </p:blipFill>
        <p:spPr bwMode="auto">
          <a:xfrm>
            <a:off x="4667571" y="791319"/>
            <a:ext cx="3865604" cy="356086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ntroduction to Java Programming for High School by Slidesgo">
  <a:themeElements>
    <a:clrScheme name="Simple Light">
      <a:dk1>
        <a:srgbClr val="E7E7E7"/>
      </a:dk1>
      <a:lt1>
        <a:srgbClr val="10111A"/>
      </a:lt1>
      <a:dk2>
        <a:srgbClr val="FD4A4A"/>
      </a:dk2>
      <a:lt2>
        <a:srgbClr val="EC7955"/>
      </a:lt2>
      <a:accent1>
        <a:srgbClr val="E81A81"/>
      </a:accent1>
      <a:accent2>
        <a:srgbClr val="94EE6B"/>
      </a:accent2>
      <a:accent3>
        <a:srgbClr val="4CAE97"/>
      </a:accent3>
      <a:accent4>
        <a:srgbClr val="BD64B5"/>
      </a:accent4>
      <a:accent5>
        <a:srgbClr val="FFFF99"/>
      </a:accent5>
      <a:accent6>
        <a:srgbClr val="2C293A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1443</Words>
  <Application>Microsoft Office PowerPoint</Application>
  <PresentationFormat>Presentación en pantalla (16:9)</PresentationFormat>
  <Paragraphs>180</Paragraphs>
  <Slides>20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31" baseType="lpstr">
      <vt:lpstr>Arial</vt:lpstr>
      <vt:lpstr>Bebas Neue</vt:lpstr>
      <vt:lpstr>Comfortaa</vt:lpstr>
      <vt:lpstr>Courier New</vt:lpstr>
      <vt:lpstr>Fira Code</vt:lpstr>
      <vt:lpstr>Nunito Light</vt:lpstr>
      <vt:lpstr>Source Code Pro</vt:lpstr>
      <vt:lpstr>Source Code Pro Medium</vt:lpstr>
      <vt:lpstr>Times New Roman</vt:lpstr>
      <vt:lpstr>Wingdings</vt:lpstr>
      <vt:lpstr>Introduction to Java Programming for High School by Slidesgo</vt:lpstr>
      <vt:lpstr>Introducción a GitHub</vt:lpstr>
      <vt:lpstr>Contenido de la Presentación</vt:lpstr>
      <vt:lpstr>¿Qué es GitHub?</vt:lpstr>
      <vt:lpstr>Descripición {</vt:lpstr>
      <vt:lpstr>Antecedentes {</vt:lpstr>
      <vt:lpstr> “Funciones y  características”</vt:lpstr>
      <vt:lpstr>Presentación de PowerPoint</vt:lpstr>
      <vt:lpstr>Presentación de PowerPoint</vt:lpstr>
      <vt:lpstr>Aplicaciones de  GitHub</vt:lpstr>
      <vt:lpstr>Aplicaciones más comunes =</vt:lpstr>
      <vt:lpstr>Aplicaciones más comunes =</vt:lpstr>
      <vt:lpstr>Ventajas &amp; Desventajas</vt:lpstr>
      <vt:lpstr>Ventajas</vt:lpstr>
      <vt:lpstr>Presentación de PowerPoint</vt:lpstr>
      <vt:lpstr>Crear organizacion e instalar git </vt:lpstr>
      <vt:lpstr>Como subir proyectos utilizando codigos en git</vt:lpstr>
      <vt:lpstr>Roles </vt:lpstr>
      <vt:lpstr>Beneficios de utilizar Github</vt:lpstr>
      <vt:lpstr>Conclusiones</vt:lpstr>
      <vt:lpstr>GitHub es una de las plataformas más utilizadas para organizar y coordinar el trabajo en proyectos de desarrollo. Permite que varias personas colaboren al mismo tiempo, haciendo cambios de manera ordenada y guardando un registro claro de quién hizo qué y cuándo. También ofrece herramientas que ayudan a revisar el trabajo automáticamente y a cumplir con los tiempos de entrega. Además, facilita la organización de tareas y el seguimiento del progreso, lo que mejora la planificación y el trabajo en equipo. Gracias a sus funciones de seguridad y a la posibilidad de conectarse con muchas otras aplicaciones, GitHub ayuda a mantener la calidad y protección del proyecto. Finalmente, al compartir los proyectos en esta plataforma, se aumenta su visibilidad y se abren oportunidades para que otras personas contribuyan con ideas y mejoras, impulsando la creatividad y el trabajo conjunto.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GitHub</dc:title>
  <dc:creator>YERED POLITRÓN</dc:creator>
  <cp:lastModifiedBy>Josue Yered Politron Diaz</cp:lastModifiedBy>
  <cp:revision>5</cp:revision>
  <dcterms:modified xsi:type="dcterms:W3CDTF">2025-05-19T17:44:18Z</dcterms:modified>
</cp:coreProperties>
</file>