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27"/>
  </p:notesMasterIdLst>
  <p:sldIdLst>
    <p:sldId id="256" r:id="rId2"/>
    <p:sldId id="257" r:id="rId3"/>
    <p:sldId id="260" r:id="rId4"/>
    <p:sldId id="261" r:id="rId5"/>
    <p:sldId id="311" r:id="rId6"/>
    <p:sldId id="259" r:id="rId7"/>
    <p:sldId id="262" r:id="rId8"/>
    <p:sldId id="312" r:id="rId9"/>
    <p:sldId id="273" r:id="rId10"/>
    <p:sldId id="263" r:id="rId11"/>
    <p:sldId id="313" r:id="rId12"/>
    <p:sldId id="275" r:id="rId13"/>
    <p:sldId id="264" r:id="rId14"/>
    <p:sldId id="265" r:id="rId15"/>
    <p:sldId id="267" r:id="rId16"/>
    <p:sldId id="317" r:id="rId17"/>
    <p:sldId id="318" r:id="rId18"/>
    <p:sldId id="268" r:id="rId19"/>
    <p:sldId id="319" r:id="rId20"/>
    <p:sldId id="320" r:id="rId21"/>
    <p:sldId id="321" r:id="rId22"/>
    <p:sldId id="266" r:id="rId23"/>
    <p:sldId id="315" r:id="rId24"/>
    <p:sldId id="269" r:id="rId25"/>
    <p:sldId id="316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AFEFE6-CBA5-4878-8351-50F5534452DA}" v="22" dt="2025-05-19T05:42:53.085"/>
  </p1510:revLst>
</p1510:revInfo>
</file>

<file path=ppt/tableStyles.xml><?xml version="1.0" encoding="utf-8"?>
<a:tblStyleLst xmlns:a="http://schemas.openxmlformats.org/drawingml/2006/main" def="{CAE939F6-382F-4BDF-9671-945D147C30CA}">
  <a:tblStyle styleId="{CAE939F6-382F-4BDF-9671-945D147C30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E754B83-5282-4A97-A5F9-2D92903BAE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975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>
          <a:extLst>
            <a:ext uri="{FF2B5EF4-FFF2-40B4-BE49-F238E27FC236}">
              <a16:creationId xmlns:a16="http://schemas.microsoft.com/office/drawing/2014/main" id="{EB3AA1B3-3DE0-3721-F3A5-611518261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>
            <a:extLst>
              <a:ext uri="{FF2B5EF4-FFF2-40B4-BE49-F238E27FC236}">
                <a16:creationId xmlns:a16="http://schemas.microsoft.com/office/drawing/2014/main" id="{BD8412A7-95D4-554C-0458-CAF5A087FB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>
            <a:extLst>
              <a:ext uri="{FF2B5EF4-FFF2-40B4-BE49-F238E27FC236}">
                <a16:creationId xmlns:a16="http://schemas.microsoft.com/office/drawing/2014/main" id="{E1FFE5CE-81D6-6D66-3736-C0964CB2F1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142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>
          <a:extLst>
            <a:ext uri="{FF2B5EF4-FFF2-40B4-BE49-F238E27FC236}">
              <a16:creationId xmlns:a16="http://schemas.microsoft.com/office/drawing/2014/main" id="{18DC00A5-D60C-F633-D5D8-833888E0D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>
            <a:extLst>
              <a:ext uri="{FF2B5EF4-FFF2-40B4-BE49-F238E27FC236}">
                <a16:creationId xmlns:a16="http://schemas.microsoft.com/office/drawing/2014/main" id="{945C9D43-8417-19DA-7396-897F0D9F1E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>
            <a:extLst>
              <a:ext uri="{FF2B5EF4-FFF2-40B4-BE49-F238E27FC236}">
                <a16:creationId xmlns:a16="http://schemas.microsoft.com/office/drawing/2014/main" id="{9AF68829-678B-6258-27B1-660745E191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24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162573e21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162573e21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>
          <a:extLst>
            <a:ext uri="{FF2B5EF4-FFF2-40B4-BE49-F238E27FC236}">
              <a16:creationId xmlns:a16="http://schemas.microsoft.com/office/drawing/2014/main" id="{7A563CAE-AF48-0B5F-2E2C-C11D26843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>
            <a:extLst>
              <a:ext uri="{FF2B5EF4-FFF2-40B4-BE49-F238E27FC236}">
                <a16:creationId xmlns:a16="http://schemas.microsoft.com/office/drawing/2014/main" id="{755004B9-D6B3-C62A-ACE9-78ADD2305F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>
            <a:extLst>
              <a:ext uri="{FF2B5EF4-FFF2-40B4-BE49-F238E27FC236}">
                <a16:creationId xmlns:a16="http://schemas.microsoft.com/office/drawing/2014/main" id="{3CE4E991-1234-350A-D227-00181F5F0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5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>
          <a:extLst>
            <a:ext uri="{FF2B5EF4-FFF2-40B4-BE49-F238E27FC236}">
              <a16:creationId xmlns:a16="http://schemas.microsoft.com/office/drawing/2014/main" id="{F0F320B4-81D6-A0B0-B617-67845D9BE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>
            <a:extLst>
              <a:ext uri="{FF2B5EF4-FFF2-40B4-BE49-F238E27FC236}">
                <a16:creationId xmlns:a16="http://schemas.microsoft.com/office/drawing/2014/main" id="{DB6ADEBE-CD4C-9593-4D61-82C26ED4A6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>
            <a:extLst>
              <a:ext uri="{FF2B5EF4-FFF2-40B4-BE49-F238E27FC236}">
                <a16:creationId xmlns:a16="http://schemas.microsoft.com/office/drawing/2014/main" id="{45A399F0-EBAF-0A05-AF08-47FDC926F4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154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>
          <a:extLst>
            <a:ext uri="{FF2B5EF4-FFF2-40B4-BE49-F238E27FC236}">
              <a16:creationId xmlns:a16="http://schemas.microsoft.com/office/drawing/2014/main" id="{F8B86F5A-EF2B-0AB4-4A84-03720AA1E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>
            <a:extLst>
              <a:ext uri="{FF2B5EF4-FFF2-40B4-BE49-F238E27FC236}">
                <a16:creationId xmlns:a16="http://schemas.microsoft.com/office/drawing/2014/main" id="{AED07885-237B-9C4C-31C9-71C5E84764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>
            <a:extLst>
              <a:ext uri="{FF2B5EF4-FFF2-40B4-BE49-F238E27FC236}">
                <a16:creationId xmlns:a16="http://schemas.microsoft.com/office/drawing/2014/main" id="{EF7782A8-E05C-64A5-43C8-832C5D2CFE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897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>
          <a:extLst>
            <a:ext uri="{FF2B5EF4-FFF2-40B4-BE49-F238E27FC236}">
              <a16:creationId xmlns:a16="http://schemas.microsoft.com/office/drawing/2014/main" id="{002A3060-C518-43BE-7ADF-B9AB2A746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5260bdd85_0_256:notes">
            <a:extLst>
              <a:ext uri="{FF2B5EF4-FFF2-40B4-BE49-F238E27FC236}">
                <a16:creationId xmlns:a16="http://schemas.microsoft.com/office/drawing/2014/main" id="{CB6CE251-0EB6-2D09-D4E9-4CF78BAD31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5260bdd85_0_256:notes">
            <a:extLst>
              <a:ext uri="{FF2B5EF4-FFF2-40B4-BE49-F238E27FC236}">
                <a16:creationId xmlns:a16="http://schemas.microsoft.com/office/drawing/2014/main" id="{5AEC053D-548A-0857-974C-0A53288D0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344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334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410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2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3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3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4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5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6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7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8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5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6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7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8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9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3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4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5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61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2" r:id="rId15"/>
    <p:sldLayoutId id="214748367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C%C3%B3digo_abiert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1"/>
          <p:cNvGrpSpPr/>
          <p:nvPr/>
        </p:nvGrpSpPr>
        <p:grpSpPr>
          <a:xfrm>
            <a:off x="6223" y="-516795"/>
            <a:ext cx="3274859" cy="6003449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812604" y="770878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 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GitHub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3427359" y="2822717"/>
            <a:ext cx="4981083" cy="1361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</a:t>
            </a:r>
            <a:r>
              <a:rPr lang="es-MX" sz="1400" dirty="0" err="1"/>
              <a:t>Rodriguez</a:t>
            </a:r>
            <a:r>
              <a:rPr lang="es-MX" sz="1400" dirty="0"/>
              <a:t> de </a:t>
            </a:r>
            <a:r>
              <a:rPr lang="es-MX" sz="1400" dirty="0" err="1"/>
              <a:t>Matias</a:t>
            </a:r>
            <a:r>
              <a:rPr lang="es-MX" sz="1400" dirty="0"/>
              <a:t> </a:t>
            </a:r>
            <a:r>
              <a:rPr lang="es-MX" sz="1400" dirty="0" err="1"/>
              <a:t>Adrian</a:t>
            </a:r>
            <a:r>
              <a:rPr lang="en" sz="1400" dirty="0"/>
              <a:t>&gt;</a:t>
            </a:r>
          </a:p>
          <a:p>
            <a:pPr marL="0" indent="0"/>
            <a:r>
              <a:rPr lang="en" sz="1400" dirty="0"/>
              <a:t>&lt;</a:t>
            </a:r>
            <a:r>
              <a:rPr lang="es-MX" sz="1400" dirty="0"/>
              <a:t>Pacheco Cedillo Jorge Anuar</a:t>
            </a:r>
            <a:r>
              <a:rPr lang="en" sz="1400" dirty="0"/>
              <a:t>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</a:t>
            </a:r>
            <a:r>
              <a:rPr lang="es-MX" sz="1400" dirty="0"/>
              <a:t>Politrón Díaz Josué Yered</a:t>
            </a:r>
            <a:r>
              <a:rPr lang="en" sz="1400" dirty="0"/>
              <a:t>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</a:t>
            </a:r>
            <a:r>
              <a:rPr lang="es-MX" sz="1400" dirty="0"/>
              <a:t>Fuertes Espinosa </a:t>
            </a:r>
            <a:r>
              <a:rPr lang="es-MX" sz="1400" dirty="0" err="1"/>
              <a:t>Ioshua</a:t>
            </a:r>
            <a:r>
              <a:rPr lang="es-MX" sz="1400" dirty="0"/>
              <a:t> Daniel</a:t>
            </a:r>
            <a:r>
              <a:rPr lang="en" sz="1400" dirty="0"/>
              <a:t>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</a:t>
            </a:r>
            <a:r>
              <a:rPr lang="es-MX" sz="1400" dirty="0"/>
              <a:t>Robles Cedillo Irving </a:t>
            </a:r>
            <a:r>
              <a:rPr lang="es-MX" sz="1400" dirty="0" err="1"/>
              <a:t>Xnuviko</a:t>
            </a:r>
            <a:r>
              <a:rPr lang="en" sz="1400" dirty="0"/>
              <a:t>&gt;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677639" y="2971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Aplicaciones más comunes =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1280991" y="1168562"/>
            <a:ext cx="6582017" cy="29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MX" sz="1600" dirty="0">
                <a:solidFill>
                  <a:schemeClr val="bg2"/>
                </a:solidFill>
              </a:rPr>
              <a:t>Desarrollo de Software: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“ Para gestionar proyectos de software, tanto individuales como en equipo ”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MX" sz="1600" dirty="0">
                <a:solidFill>
                  <a:schemeClr val="tx2"/>
                </a:solidFill>
              </a:rPr>
              <a:t>Proyectos Open </a:t>
            </a:r>
            <a:r>
              <a:rPr lang="es-MX" sz="1600" dirty="0" err="1">
                <a:solidFill>
                  <a:schemeClr val="tx2"/>
                </a:solidFill>
              </a:rPr>
              <a:t>Source</a:t>
            </a:r>
            <a:r>
              <a:rPr lang="es-MX" sz="1600" dirty="0">
                <a:solidFill>
                  <a:schemeClr val="tx2"/>
                </a:solidFill>
              </a:rPr>
              <a:t>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 Usado por comunidades para compartir y colaborar en proyectos de código abierto ”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MX" sz="1600" dirty="0">
                <a:solidFill>
                  <a:schemeClr val="accent1"/>
                </a:solidFill>
              </a:rPr>
              <a:t>Control de Documentos: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 Ideal para rastrear cambios en documentos, tesis, o trabajos colaborativos “</a:t>
            </a:r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1278193" y="1165856"/>
            <a:ext cx="6577781" cy="3376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MX" sz="1600" dirty="0">
                <a:solidFill>
                  <a:schemeClr val="accent2"/>
                </a:solidFill>
              </a:rPr>
              <a:t>Gestión de Proyectos: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“ Con GitHub </a:t>
            </a:r>
            <a:r>
              <a:rPr lang="es-MX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Projects</a:t>
            </a:r>
            <a:r>
              <a:rPr lang="es-MX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permite planificar y gestionar tareas “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MX" sz="1600" dirty="0">
                <a:solidFill>
                  <a:schemeClr val="accent3"/>
                </a:solidFill>
              </a:rPr>
              <a:t>Automatización de Flujos de Trabajo: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 Configuración de acciones como pruebas automatizadas o despliegues con GitHub </a:t>
            </a:r>
            <a:r>
              <a:rPr lang="es-MX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Actions</a:t>
            </a:r>
            <a:r>
              <a:rPr lang="es-MX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“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MX" sz="1600" dirty="0">
                <a:solidFill>
                  <a:schemeClr val="accent4"/>
                </a:solidFill>
              </a:rPr>
              <a:t>Portafolios de Programadores: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Muchos desarrolladores lo usan para mostrar su trabajo a empleadores ”</a:t>
            </a:r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" name="Google Shape;497;p38">
            <a:extLst>
              <a:ext uri="{FF2B5EF4-FFF2-40B4-BE49-F238E27FC236}">
                <a16:creationId xmlns:a16="http://schemas.microsoft.com/office/drawing/2014/main" id="{36B16627-65FA-45EE-B510-59AE81F297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639" y="2971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Aplicaciones más comunes =</a:t>
            </a:r>
            <a:endParaRPr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5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0"/>
          <p:cNvSpPr txBox="1">
            <a:spLocks noGrp="1"/>
          </p:cNvSpPr>
          <p:nvPr>
            <p:ph type="title"/>
          </p:nvPr>
        </p:nvSpPr>
        <p:spPr>
          <a:xfrm>
            <a:off x="1020600" y="1586753"/>
            <a:ext cx="7102800" cy="2274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Ventajas</a:t>
            </a:r>
            <a:r>
              <a:rPr lang="en" dirty="0"/>
              <a:t> </a:t>
            </a: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&amp;</a:t>
            </a:r>
            <a:r>
              <a:rPr lang="en" dirty="0"/>
              <a:t> </a:t>
            </a:r>
            <a:r>
              <a:rPr lang="en" dirty="0">
                <a:solidFill>
                  <a:schemeClr val="bg2"/>
                </a:solidFill>
              </a:rPr>
              <a:t>Desventajas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904" name="Google Shape;904;p50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905" name="Google Shape;905;p5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50"/>
          <p:cNvSpPr txBox="1"/>
          <p:nvPr/>
        </p:nvSpPr>
        <p:spPr>
          <a:xfrm>
            <a:off x="713225" y="118242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9" name="Google Shape;919;p50"/>
          <p:cNvSpPr txBox="1"/>
          <p:nvPr/>
        </p:nvSpPr>
        <p:spPr>
          <a:xfrm>
            <a:off x="8123425" y="38447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>
            <a:spLocks noGrp="1"/>
          </p:cNvSpPr>
          <p:nvPr>
            <p:ph type="title"/>
          </p:nvPr>
        </p:nvSpPr>
        <p:spPr>
          <a:xfrm>
            <a:off x="643764" y="319550"/>
            <a:ext cx="30808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Ventajas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" name="Google Shape;523;p39">
            <a:extLst>
              <a:ext uri="{FF2B5EF4-FFF2-40B4-BE49-F238E27FC236}">
                <a16:creationId xmlns:a16="http://schemas.microsoft.com/office/drawing/2014/main" id="{22B899CE-EA14-4824-9FA6-7DA7DE53C494}"/>
              </a:ext>
            </a:extLst>
          </p:cNvPr>
          <p:cNvSpPr txBox="1">
            <a:spLocks/>
          </p:cNvSpPr>
          <p:nvPr/>
        </p:nvSpPr>
        <p:spPr>
          <a:xfrm>
            <a:off x="5432612" y="312175"/>
            <a:ext cx="318326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/>
            <a:r>
              <a:rPr lang="es-MX" dirty="0">
                <a:solidFill>
                  <a:schemeClr val="bg2"/>
                </a:solidFill>
              </a:rPr>
              <a:t>Desventajas</a:t>
            </a:r>
          </a:p>
        </p:txBody>
      </p:sp>
      <p:sp>
        <p:nvSpPr>
          <p:cNvPr id="45" name="Google Shape;498;p38">
            <a:extLst>
              <a:ext uri="{FF2B5EF4-FFF2-40B4-BE49-F238E27FC236}">
                <a16:creationId xmlns:a16="http://schemas.microsoft.com/office/drawing/2014/main" id="{E7EF71B7-7F62-42BA-BAEC-047B8062E4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5521" y="1376729"/>
            <a:ext cx="3737356" cy="3447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Acceso y Disponibilidad: 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Almacena proyectos en la nube, accesibles desde cualquier lugar.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Historial y Seguridad: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Puedes recuperar cualquier versión previa del proyecto.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Integraciones Amplias: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Compatible con numerosas herramientas de desarrollo y productividad.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Promoción de Proyectos: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Los repositorios públicos pueden atraer colaboradores o empleadores.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Google Shape;498;p38">
            <a:extLst>
              <a:ext uri="{FF2B5EF4-FFF2-40B4-BE49-F238E27FC236}">
                <a16:creationId xmlns:a16="http://schemas.microsoft.com/office/drawing/2014/main" id="{0EF7A251-B7B1-4179-9056-185202619DCB}"/>
              </a:ext>
            </a:extLst>
          </p:cNvPr>
          <p:cNvSpPr txBox="1">
            <a:spLocks/>
          </p:cNvSpPr>
          <p:nvPr/>
        </p:nvSpPr>
        <p:spPr>
          <a:xfrm>
            <a:off x="4823012" y="1384104"/>
            <a:ext cx="4005469" cy="3447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 algn="just" defTabSz="914400" eaLnBrk="0" fontAlgn="base" latinLnBrk="0" hangingPunct="0">
              <a:spcAft>
                <a:spcPts val="800"/>
              </a:spcAft>
              <a:tabLst>
                <a:tab pos="457200" algn="l"/>
              </a:tabLst>
            </a:pPr>
            <a:r>
              <a:rPr lang="es-MX" altLang="es-MX" sz="1300" dirty="0">
                <a:solidFill>
                  <a:schemeClr val="tx1"/>
                </a:solidFill>
              </a:rPr>
              <a:t>Curva de Aprendizaje:</a:t>
            </a:r>
          </a:p>
          <a:p>
            <a:pPr marL="0" indent="0" algn="just" defTabSz="914400" eaLnBrk="0" fontAlgn="base" latinLnBrk="0" hangingPunct="0">
              <a:spcAft>
                <a:spcPts val="800"/>
              </a:spcAft>
              <a:tabLst>
                <a:tab pos="457200" algn="l"/>
              </a:tabLst>
            </a:pPr>
            <a:r>
              <a:rPr lang="es-MX" altLang="es-MX" sz="1300" dirty="0">
                <a:solidFill>
                  <a:schemeClr val="tx1"/>
                </a:solidFill>
              </a:rPr>
              <a:t>Aunque poderoso, entender Git y GitHub puede ser complicado para principiantes.</a:t>
            </a:r>
          </a:p>
          <a:p>
            <a:pPr marL="0" indent="0" algn="just" defTabSz="914400" eaLnBrk="0" fontAlgn="base" latinLnBrk="0" hangingPunct="0">
              <a:spcAft>
                <a:spcPts val="800"/>
              </a:spcAft>
              <a:tabLst>
                <a:tab pos="457200" algn="l"/>
              </a:tabLst>
            </a:pPr>
            <a:r>
              <a:rPr lang="es-MX" altLang="es-MX" sz="1300" dirty="0">
                <a:solidFill>
                  <a:schemeClr val="tx1"/>
                </a:solidFill>
              </a:rPr>
              <a:t>Requiere Conexión a Internet:</a:t>
            </a:r>
          </a:p>
          <a:p>
            <a:pPr marL="0" indent="0" algn="just" defTabSz="914400" eaLnBrk="0" fontAlgn="base" latinLnBrk="0" hangingPunct="0">
              <a:spcAft>
                <a:spcPts val="800"/>
              </a:spcAft>
              <a:tabLst>
                <a:tab pos="457200" algn="l"/>
              </a:tabLst>
            </a:pPr>
            <a:r>
              <a:rPr lang="es-MX" altLang="es-MX" sz="1300" dirty="0">
                <a:solidFill>
                  <a:schemeClr val="tx1"/>
                </a:solidFill>
              </a:rPr>
              <a:t>Muchas funciones dependen de la conectividad.</a:t>
            </a:r>
          </a:p>
          <a:p>
            <a:pPr marL="0" indent="0" algn="just" defTabSz="914400" eaLnBrk="0" fontAlgn="base" latinLnBrk="0" hangingPunct="0">
              <a:spcAft>
                <a:spcPts val="800"/>
              </a:spcAft>
              <a:tabLst>
                <a:tab pos="457200" algn="l"/>
              </a:tabLst>
            </a:pPr>
            <a:r>
              <a:rPr lang="es-MX" altLang="es-MX" sz="1300" dirty="0">
                <a:solidFill>
                  <a:schemeClr val="tx1"/>
                </a:solidFill>
              </a:rPr>
              <a:t>Costo para Empresas:</a:t>
            </a:r>
          </a:p>
          <a:p>
            <a:pPr marL="0" indent="0" algn="just" defTabSz="914400" eaLnBrk="0" fontAlgn="base" latinLnBrk="0" hangingPunct="0">
              <a:spcAft>
                <a:spcPts val="800"/>
              </a:spcAft>
              <a:tabLst>
                <a:tab pos="457200" algn="l"/>
              </a:tabLst>
            </a:pPr>
            <a:r>
              <a:rPr lang="es-MX" altLang="es-MX" sz="1300" dirty="0">
                <a:solidFill>
                  <a:schemeClr val="tx1"/>
                </a:solidFill>
              </a:rPr>
              <a:t>Las características avanzadas (como repositorios privados ilimitados) tienen costo para equipos grandes.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40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551" name="Google Shape;551;p40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40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" name="Google Shape;902;p50">
            <a:extLst>
              <a:ext uri="{FF2B5EF4-FFF2-40B4-BE49-F238E27FC236}">
                <a16:creationId xmlns:a16="http://schemas.microsoft.com/office/drawing/2014/main" id="{D9E0A978-DBD2-A614-1B44-70BBBBC842F1}"/>
              </a:ext>
            </a:extLst>
          </p:cNvPr>
          <p:cNvSpPr txBox="1">
            <a:spLocks/>
          </p:cNvSpPr>
          <p:nvPr/>
        </p:nvSpPr>
        <p:spPr>
          <a:xfrm>
            <a:off x="1755324" y="1492707"/>
            <a:ext cx="6474171" cy="195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s-MX" sz="5400" dirty="0">
                <a:solidFill>
                  <a:schemeClr val="accent2"/>
                </a:solidFill>
              </a:rPr>
              <a:t>COMO </a:t>
            </a:r>
            <a:r>
              <a:rPr lang="es-MX" sz="5400" dirty="0">
                <a:solidFill>
                  <a:schemeClr val="tx2">
                    <a:lumMod val="75000"/>
                  </a:schemeClr>
                </a:solidFill>
              </a:rPr>
              <a:t>USAR</a:t>
            </a:r>
            <a:r>
              <a:rPr lang="es-MX" sz="5400" dirty="0">
                <a:solidFill>
                  <a:schemeClr val="accent2"/>
                </a:solidFill>
              </a:rPr>
              <a:t> </a:t>
            </a:r>
            <a:r>
              <a:rPr lang="es-MX" sz="5400" dirty="0">
                <a:solidFill>
                  <a:schemeClr val="accent5">
                    <a:lumMod val="90000"/>
                  </a:schemeClr>
                </a:solidFill>
              </a:rPr>
              <a:t>GITHUB</a:t>
            </a:r>
          </a:p>
        </p:txBody>
      </p:sp>
      <p:sp>
        <p:nvSpPr>
          <p:cNvPr id="7" name="Google Shape;918;p50">
            <a:extLst>
              <a:ext uri="{FF2B5EF4-FFF2-40B4-BE49-F238E27FC236}">
                <a16:creationId xmlns:a16="http://schemas.microsoft.com/office/drawing/2014/main" id="{6DCD8F7C-F827-EB66-2CD7-EE1214AEDC28}"/>
              </a:ext>
            </a:extLst>
          </p:cNvPr>
          <p:cNvSpPr txBox="1"/>
          <p:nvPr/>
        </p:nvSpPr>
        <p:spPr>
          <a:xfrm>
            <a:off x="2225537" y="165881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" name="Google Shape;919;p50">
            <a:extLst>
              <a:ext uri="{FF2B5EF4-FFF2-40B4-BE49-F238E27FC236}">
                <a16:creationId xmlns:a16="http://schemas.microsoft.com/office/drawing/2014/main" id="{3A85B29F-D964-ADE9-1393-A3FD7EFAF87E}"/>
              </a:ext>
            </a:extLst>
          </p:cNvPr>
          <p:cNvSpPr txBox="1"/>
          <p:nvPr/>
        </p:nvSpPr>
        <p:spPr>
          <a:xfrm>
            <a:off x="7300331" y="2588153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/>
          <p:nvPr/>
        </p:nvSpPr>
        <p:spPr>
          <a:xfrm>
            <a:off x="0" y="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/>
          <p:cNvSpPr txBox="1">
            <a:spLocks noGrp="1"/>
          </p:cNvSpPr>
          <p:nvPr>
            <p:ph type="title"/>
          </p:nvPr>
        </p:nvSpPr>
        <p:spPr>
          <a:xfrm>
            <a:off x="685786" y="19270"/>
            <a:ext cx="8013951" cy="977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Crear organizacion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41" name="Google Shape;641;p42"/>
          <p:cNvSpPr txBox="1">
            <a:spLocks noGrp="1"/>
          </p:cNvSpPr>
          <p:nvPr>
            <p:ph type="subTitle" idx="1"/>
          </p:nvPr>
        </p:nvSpPr>
        <p:spPr>
          <a:xfrm>
            <a:off x="2992535" y="1776749"/>
            <a:ext cx="3400452" cy="1770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requiere crear una cuenta en GitHub y crear una organización ya que gracias a esta misma, podemos crear roles y colaboraciones con otras personas.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5" name="Google Shape;645;p42"/>
          <p:cNvSpPr txBox="1">
            <a:spLocks noGrp="1"/>
          </p:cNvSpPr>
          <p:nvPr>
            <p:ph type="subTitle" idx="7"/>
          </p:nvPr>
        </p:nvSpPr>
        <p:spPr>
          <a:xfrm>
            <a:off x="2836096" y="1246252"/>
            <a:ext cx="371333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Crear organizacion</a:t>
            </a:r>
            <a:endParaRPr dirty="0"/>
          </a:p>
        </p:txBody>
      </p:sp>
      <p:sp>
        <p:nvSpPr>
          <p:cNvPr id="651" name="Google Shape;651;p42"/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accent5"/>
              </a:solidFill>
            </a:endParaRPr>
          </a:p>
        </p:txBody>
      </p:sp>
      <p:grpSp>
        <p:nvGrpSpPr>
          <p:cNvPr id="655" name="Google Shape;655;p42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2"/>
          <p:cNvSpPr txBox="1"/>
          <p:nvPr/>
        </p:nvSpPr>
        <p:spPr>
          <a:xfrm>
            <a:off x="319025" y="40346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>
          <a:extLst>
            <a:ext uri="{FF2B5EF4-FFF2-40B4-BE49-F238E27FC236}">
              <a16:creationId xmlns:a16="http://schemas.microsoft.com/office/drawing/2014/main" id="{32A4E16E-0CB6-0D8F-294B-8BAE6883B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>
            <a:extLst>
              <a:ext uri="{FF2B5EF4-FFF2-40B4-BE49-F238E27FC236}">
                <a16:creationId xmlns:a16="http://schemas.microsoft.com/office/drawing/2014/main" id="{F8539A26-1716-4E24-5BA9-8F78E1610483}"/>
              </a:ext>
            </a:extLst>
          </p:cNvPr>
          <p:cNvSpPr/>
          <p:nvPr/>
        </p:nvSpPr>
        <p:spPr>
          <a:xfrm>
            <a:off x="0" y="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>
            <a:extLst>
              <a:ext uri="{FF2B5EF4-FFF2-40B4-BE49-F238E27FC236}">
                <a16:creationId xmlns:a16="http://schemas.microsoft.com/office/drawing/2014/main" id="{44C01DEA-E831-1EFB-DD1C-88DF8DDCDD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786" y="19271"/>
            <a:ext cx="8013951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Instalar git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48" name="Google Shape;648;p42">
            <a:extLst>
              <a:ext uri="{FF2B5EF4-FFF2-40B4-BE49-F238E27FC236}">
                <a16:creationId xmlns:a16="http://schemas.microsoft.com/office/drawing/2014/main" id="{1217AE4F-4FDC-3BC5-EFE1-81495DCD04FC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226313" y="1210475"/>
            <a:ext cx="2819556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Descargar git 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51" name="Google Shape;651;p42">
            <a:extLst>
              <a:ext uri="{FF2B5EF4-FFF2-40B4-BE49-F238E27FC236}">
                <a16:creationId xmlns:a16="http://schemas.microsoft.com/office/drawing/2014/main" id="{D0A8C05F-6FC4-7DF8-EBB7-0776B7AC7223}"/>
              </a:ext>
            </a:extLst>
          </p:cNvPr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2" name="Google Shape;652;p42">
            <a:extLst>
              <a:ext uri="{FF2B5EF4-FFF2-40B4-BE49-F238E27FC236}">
                <a16:creationId xmlns:a16="http://schemas.microsoft.com/office/drawing/2014/main" id="{67A3B8A1-8E22-796F-09C9-46C0FF8DFC1D}"/>
              </a:ext>
            </a:extLst>
          </p:cNvPr>
          <p:cNvSpPr txBox="1"/>
          <p:nvPr/>
        </p:nvSpPr>
        <p:spPr>
          <a:xfrm>
            <a:off x="8452601" y="41854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4" name="Google Shape;654;p42">
            <a:extLst>
              <a:ext uri="{FF2B5EF4-FFF2-40B4-BE49-F238E27FC236}">
                <a16:creationId xmlns:a16="http://schemas.microsoft.com/office/drawing/2014/main" id="{F9C54025-9A91-9833-9DFC-638BBD8EF015}"/>
              </a:ext>
            </a:extLst>
          </p:cNvPr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accent5"/>
              </a:solidFill>
            </a:endParaRPr>
          </a:p>
        </p:txBody>
      </p:sp>
      <p:grpSp>
        <p:nvGrpSpPr>
          <p:cNvPr id="655" name="Google Shape;655;p42">
            <a:extLst>
              <a:ext uri="{FF2B5EF4-FFF2-40B4-BE49-F238E27FC236}">
                <a16:creationId xmlns:a16="http://schemas.microsoft.com/office/drawing/2014/main" id="{6F738038-5784-B4B8-E911-4D6B6A93A937}"/>
              </a:ext>
            </a:extLst>
          </p:cNvPr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>
              <a:extLst>
                <a:ext uri="{FF2B5EF4-FFF2-40B4-BE49-F238E27FC236}">
                  <a16:creationId xmlns:a16="http://schemas.microsoft.com/office/drawing/2014/main" id="{C8763F0B-F626-18F7-BA6C-A61095143726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>
              <a:extLst>
                <a:ext uri="{FF2B5EF4-FFF2-40B4-BE49-F238E27FC236}">
                  <a16:creationId xmlns:a16="http://schemas.microsoft.com/office/drawing/2014/main" id="{117545FD-93C1-5B10-E0A0-CFBF2A620F2C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>
              <a:extLst>
                <a:ext uri="{FF2B5EF4-FFF2-40B4-BE49-F238E27FC236}">
                  <a16:creationId xmlns:a16="http://schemas.microsoft.com/office/drawing/2014/main" id="{CAF921D6-8356-1E0E-1BCE-4C3C9451A396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641;p42">
            <a:extLst>
              <a:ext uri="{FF2B5EF4-FFF2-40B4-BE49-F238E27FC236}">
                <a16:creationId xmlns:a16="http://schemas.microsoft.com/office/drawing/2014/main" id="{2FF401D2-C09A-126E-ADD9-01C29AA71321}"/>
              </a:ext>
            </a:extLst>
          </p:cNvPr>
          <p:cNvSpPr txBox="1">
            <a:spLocks/>
          </p:cNvSpPr>
          <p:nvPr/>
        </p:nvSpPr>
        <p:spPr>
          <a:xfrm>
            <a:off x="319025" y="1547052"/>
            <a:ext cx="2815519" cy="301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 algn="just"/>
            <a:r>
              <a:rPr lang="es-MX" dirty="0"/>
              <a:t>Se tiene que instalar Git en la pc porque GitHub no es lo mismo que git, y para trabajar de manera local necesitamos esta herramienta que hace todo el control de versiones y de cambios desde una computadora.</a:t>
            </a:r>
          </a:p>
          <a:p>
            <a:pPr marL="0" indent="0"/>
            <a:endParaRPr lang="es-MX" dirty="0"/>
          </a:p>
        </p:txBody>
      </p:sp>
      <p:sp>
        <p:nvSpPr>
          <p:cNvPr id="6" name="Google Shape;648;p42">
            <a:extLst>
              <a:ext uri="{FF2B5EF4-FFF2-40B4-BE49-F238E27FC236}">
                <a16:creationId xmlns:a16="http://schemas.microsoft.com/office/drawing/2014/main" id="{57A956D8-9502-40D1-202A-DA5BE2E74BBA}"/>
              </a:ext>
            </a:extLst>
          </p:cNvPr>
          <p:cNvSpPr txBox="1">
            <a:spLocks/>
          </p:cNvSpPr>
          <p:nvPr/>
        </p:nvSpPr>
        <p:spPr>
          <a:xfrm>
            <a:off x="4846434" y="1179671"/>
            <a:ext cx="2819556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s-MX" dirty="0"/>
              <a:t>Diferencias </a:t>
            </a:r>
          </a:p>
        </p:txBody>
      </p:sp>
      <p:sp>
        <p:nvSpPr>
          <p:cNvPr id="7" name="Google Shape;648;p42">
            <a:extLst>
              <a:ext uri="{FF2B5EF4-FFF2-40B4-BE49-F238E27FC236}">
                <a16:creationId xmlns:a16="http://schemas.microsoft.com/office/drawing/2014/main" id="{291422AE-3B62-796F-A38F-D779EBDA85A9}"/>
              </a:ext>
            </a:extLst>
          </p:cNvPr>
          <p:cNvSpPr txBox="1">
            <a:spLocks/>
          </p:cNvSpPr>
          <p:nvPr/>
        </p:nvSpPr>
        <p:spPr>
          <a:xfrm>
            <a:off x="4010319" y="1592080"/>
            <a:ext cx="1476441" cy="49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s-MX" dirty="0">
                <a:solidFill>
                  <a:schemeClr val="accent2"/>
                </a:solidFill>
              </a:rPr>
              <a:t>Git</a:t>
            </a:r>
            <a:r>
              <a:rPr lang="es-MX" dirty="0"/>
              <a:t> </a:t>
            </a:r>
          </a:p>
        </p:txBody>
      </p:sp>
      <p:sp>
        <p:nvSpPr>
          <p:cNvPr id="8" name="Google Shape;648;p42">
            <a:extLst>
              <a:ext uri="{FF2B5EF4-FFF2-40B4-BE49-F238E27FC236}">
                <a16:creationId xmlns:a16="http://schemas.microsoft.com/office/drawing/2014/main" id="{8F1B643F-B6B2-C61E-4D6E-4C78E18DDFEE}"/>
              </a:ext>
            </a:extLst>
          </p:cNvPr>
          <p:cNvSpPr txBox="1">
            <a:spLocks/>
          </p:cNvSpPr>
          <p:nvPr/>
        </p:nvSpPr>
        <p:spPr>
          <a:xfrm>
            <a:off x="6487925" y="1592080"/>
            <a:ext cx="1476441" cy="49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s-MX" dirty="0">
                <a:solidFill>
                  <a:schemeClr val="accent2"/>
                </a:solidFill>
              </a:rPr>
              <a:t>GitHub</a:t>
            </a:r>
            <a:r>
              <a:rPr lang="es-MX" dirty="0"/>
              <a:t> </a:t>
            </a:r>
          </a:p>
        </p:txBody>
      </p:sp>
      <p:sp>
        <p:nvSpPr>
          <p:cNvPr id="11" name="Google Shape;641;p42">
            <a:extLst>
              <a:ext uri="{FF2B5EF4-FFF2-40B4-BE49-F238E27FC236}">
                <a16:creationId xmlns:a16="http://schemas.microsoft.com/office/drawing/2014/main" id="{6D39ED74-A71B-2D71-D48D-125C4615BC3E}"/>
              </a:ext>
            </a:extLst>
          </p:cNvPr>
          <p:cNvSpPr txBox="1">
            <a:spLocks/>
          </p:cNvSpPr>
          <p:nvPr/>
        </p:nvSpPr>
        <p:spPr>
          <a:xfrm>
            <a:off x="4191706" y="1984219"/>
            <a:ext cx="2006350" cy="294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 algn="just"/>
            <a:r>
              <a:rPr lang="es-MX" sz="1100" dirty="0"/>
              <a:t>Es un programa que se instala en la computadora: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100" dirty="0"/>
              <a:t>Crear repositorios locales.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100" dirty="0"/>
              <a:t>Hacer </a:t>
            </a:r>
            <a:r>
              <a:rPr lang="es-MX" sz="1100" dirty="0" err="1"/>
              <a:t>commits</a:t>
            </a:r>
            <a:r>
              <a:rPr lang="es-MX" sz="1100" dirty="0"/>
              <a:t> (guardar versiones del código).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100" dirty="0"/>
              <a:t>Ver historial de cambios.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100" dirty="0"/>
              <a:t>Sincronizar con la nube (</a:t>
            </a:r>
            <a:r>
              <a:rPr lang="es-MX" sz="1100" dirty="0" err="1"/>
              <a:t>GitHub,GitLab</a:t>
            </a:r>
            <a:r>
              <a:rPr lang="es-MX" sz="1100" dirty="0"/>
              <a:t>, </a:t>
            </a:r>
            <a:r>
              <a:rPr lang="es-MX" sz="1100" dirty="0" err="1"/>
              <a:t>etc</a:t>
            </a:r>
            <a:r>
              <a:rPr lang="es-MX" sz="1100" dirty="0"/>
              <a:t>…).</a:t>
            </a:r>
          </a:p>
        </p:txBody>
      </p:sp>
      <p:sp>
        <p:nvSpPr>
          <p:cNvPr id="12" name="Google Shape;641;p42">
            <a:extLst>
              <a:ext uri="{FF2B5EF4-FFF2-40B4-BE49-F238E27FC236}">
                <a16:creationId xmlns:a16="http://schemas.microsoft.com/office/drawing/2014/main" id="{87DA9327-F6DE-3524-7664-4C36E98FE273}"/>
              </a:ext>
            </a:extLst>
          </p:cNvPr>
          <p:cNvSpPr txBox="1">
            <a:spLocks/>
          </p:cNvSpPr>
          <p:nvPr/>
        </p:nvSpPr>
        <p:spPr>
          <a:xfrm>
            <a:off x="6462792" y="1984219"/>
            <a:ext cx="2006350" cy="294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 algn="just"/>
            <a:r>
              <a:rPr lang="es-MX" sz="1100" dirty="0"/>
              <a:t>Es una plataforma en la nube que usa Git: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100" dirty="0"/>
              <a:t>Subir código a internet.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100" dirty="0"/>
              <a:t>Colaborar con otras personas.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100" dirty="0"/>
              <a:t>Tener un respaldo de los proyectos.</a:t>
            </a:r>
          </a:p>
        </p:txBody>
      </p:sp>
      <p:pic>
        <p:nvPicPr>
          <p:cNvPr id="1026" name="Picture 2" descr="Git - Wikipedia, la enciclopedia libre">
            <a:extLst>
              <a:ext uri="{FF2B5EF4-FFF2-40B4-BE49-F238E27FC236}">
                <a16:creationId xmlns:a16="http://schemas.microsoft.com/office/drawing/2014/main" id="{5A1E39DC-A7A0-E1C1-460E-FA9B8BFC1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2" y="4145045"/>
            <a:ext cx="2006350" cy="84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C6E3F24-BFDB-39C2-42D5-149BD4F94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067" y="3754281"/>
            <a:ext cx="1042737" cy="104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59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>
          <a:extLst>
            <a:ext uri="{FF2B5EF4-FFF2-40B4-BE49-F238E27FC236}">
              <a16:creationId xmlns:a16="http://schemas.microsoft.com/office/drawing/2014/main" id="{E9703140-3774-5A40-A32A-55CB8197B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>
            <a:extLst>
              <a:ext uri="{FF2B5EF4-FFF2-40B4-BE49-F238E27FC236}">
                <a16:creationId xmlns:a16="http://schemas.microsoft.com/office/drawing/2014/main" id="{A5C5396B-0874-9ED6-BB40-67CA14ECDDFA}"/>
              </a:ext>
            </a:extLst>
          </p:cNvPr>
          <p:cNvSpPr/>
          <p:nvPr/>
        </p:nvSpPr>
        <p:spPr>
          <a:xfrm>
            <a:off x="0" y="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>
            <a:extLst>
              <a:ext uri="{FF2B5EF4-FFF2-40B4-BE49-F238E27FC236}">
                <a16:creationId xmlns:a16="http://schemas.microsoft.com/office/drawing/2014/main" id="{6C273730-0E13-B50D-FB5F-B96D736D42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786" y="19270"/>
            <a:ext cx="8013951" cy="1141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Porque se tiene que instalar Git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48" name="Google Shape;648;p42">
            <a:extLst>
              <a:ext uri="{FF2B5EF4-FFF2-40B4-BE49-F238E27FC236}">
                <a16:creationId xmlns:a16="http://schemas.microsoft.com/office/drawing/2014/main" id="{63762DDB-CFE8-808C-FEA6-3D7F0468E62F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1423164" y="1237975"/>
            <a:ext cx="6966623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Que se puede hacer con Git: 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51" name="Google Shape;651;p42">
            <a:extLst>
              <a:ext uri="{FF2B5EF4-FFF2-40B4-BE49-F238E27FC236}">
                <a16:creationId xmlns:a16="http://schemas.microsoft.com/office/drawing/2014/main" id="{42ABFB79-82EB-C2ED-CF96-F34406079B03}"/>
              </a:ext>
            </a:extLst>
          </p:cNvPr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2" name="Google Shape;652;p42">
            <a:extLst>
              <a:ext uri="{FF2B5EF4-FFF2-40B4-BE49-F238E27FC236}">
                <a16:creationId xmlns:a16="http://schemas.microsoft.com/office/drawing/2014/main" id="{C309569D-FF97-5553-B36B-C0A82C2F8E65}"/>
              </a:ext>
            </a:extLst>
          </p:cNvPr>
          <p:cNvSpPr txBox="1"/>
          <p:nvPr/>
        </p:nvSpPr>
        <p:spPr>
          <a:xfrm>
            <a:off x="8452601" y="41854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4" name="Google Shape;654;p42">
            <a:extLst>
              <a:ext uri="{FF2B5EF4-FFF2-40B4-BE49-F238E27FC236}">
                <a16:creationId xmlns:a16="http://schemas.microsoft.com/office/drawing/2014/main" id="{23916678-B7DD-98DD-0157-D0C96A412C32}"/>
              </a:ext>
            </a:extLst>
          </p:cNvPr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accent5"/>
              </a:solidFill>
            </a:endParaRPr>
          </a:p>
        </p:txBody>
      </p:sp>
      <p:grpSp>
        <p:nvGrpSpPr>
          <p:cNvPr id="655" name="Google Shape;655;p42">
            <a:extLst>
              <a:ext uri="{FF2B5EF4-FFF2-40B4-BE49-F238E27FC236}">
                <a16:creationId xmlns:a16="http://schemas.microsoft.com/office/drawing/2014/main" id="{E267FCB7-B341-C2CE-C8A8-D481F9EF5986}"/>
              </a:ext>
            </a:extLst>
          </p:cNvPr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>
              <a:extLst>
                <a:ext uri="{FF2B5EF4-FFF2-40B4-BE49-F238E27FC236}">
                  <a16:creationId xmlns:a16="http://schemas.microsoft.com/office/drawing/2014/main" id="{84D44FEE-8D83-509E-57EA-3A7453A4C316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>
              <a:extLst>
                <a:ext uri="{FF2B5EF4-FFF2-40B4-BE49-F238E27FC236}">
                  <a16:creationId xmlns:a16="http://schemas.microsoft.com/office/drawing/2014/main" id="{8F67C612-7EB4-AFAC-E026-0101B33A7FAD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>
              <a:extLst>
                <a:ext uri="{FF2B5EF4-FFF2-40B4-BE49-F238E27FC236}">
                  <a16:creationId xmlns:a16="http://schemas.microsoft.com/office/drawing/2014/main" id="{3CF1854E-9370-4485-90DE-FE7E95BB79EA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2">
            <a:extLst>
              <a:ext uri="{FF2B5EF4-FFF2-40B4-BE49-F238E27FC236}">
                <a16:creationId xmlns:a16="http://schemas.microsoft.com/office/drawing/2014/main" id="{8E6CADDE-F9F8-A805-67A2-61FFB68758AE}"/>
              </a:ext>
            </a:extLst>
          </p:cNvPr>
          <p:cNvSpPr txBox="1"/>
          <p:nvPr/>
        </p:nvSpPr>
        <p:spPr>
          <a:xfrm>
            <a:off x="319025" y="40346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" name="Google Shape;641;p42">
            <a:extLst>
              <a:ext uri="{FF2B5EF4-FFF2-40B4-BE49-F238E27FC236}">
                <a16:creationId xmlns:a16="http://schemas.microsoft.com/office/drawing/2014/main" id="{6208CDE1-8909-D9A2-D620-12CE682DDFDD}"/>
              </a:ext>
            </a:extLst>
          </p:cNvPr>
          <p:cNvSpPr txBox="1">
            <a:spLocks/>
          </p:cNvSpPr>
          <p:nvPr/>
        </p:nvSpPr>
        <p:spPr>
          <a:xfrm>
            <a:off x="1158763" y="2009904"/>
            <a:ext cx="7293838" cy="146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-457200" algn="just">
              <a:buFont typeface="+mj-lt"/>
              <a:buAutoNum type="arabicPeriod"/>
            </a:pPr>
            <a:r>
              <a:rPr lang="es-MX" sz="2000" dirty="0"/>
              <a:t>Para usar comandos git</a:t>
            </a:r>
          </a:p>
          <a:p>
            <a:pPr indent="-457200" algn="just">
              <a:buFont typeface="+mj-lt"/>
              <a:buAutoNum type="arabicPeriod"/>
            </a:pPr>
            <a:r>
              <a:rPr lang="es-MX" sz="2000" dirty="0"/>
              <a:t>Para trabajar sin conexión a internet </a:t>
            </a:r>
          </a:p>
          <a:p>
            <a:pPr indent="-457200" algn="just">
              <a:buFont typeface="+mj-lt"/>
              <a:buAutoNum type="arabicPeriod"/>
            </a:pPr>
            <a:r>
              <a:rPr lang="es-MX" sz="2000" dirty="0"/>
              <a:t>Para controlar versiones localmente </a:t>
            </a:r>
          </a:p>
          <a:p>
            <a:pPr indent="-457200" algn="just">
              <a:buFont typeface="+mj-lt"/>
              <a:buAutoNum type="arabicPeriod"/>
            </a:pPr>
            <a:r>
              <a:rPr lang="es-MX" sz="2000" dirty="0"/>
              <a:t>Para conectar los proyectos con GitHub</a:t>
            </a:r>
          </a:p>
        </p:txBody>
      </p:sp>
    </p:spTree>
    <p:extLst>
      <p:ext uri="{BB962C8B-B14F-4D97-AF65-F5344CB8AC3E}">
        <p14:creationId xmlns:p14="http://schemas.microsoft.com/office/powerpoint/2010/main" val="196338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3"/>
          <p:cNvSpPr txBox="1">
            <a:spLocks noGrp="1"/>
          </p:cNvSpPr>
          <p:nvPr>
            <p:ph type="title"/>
          </p:nvPr>
        </p:nvSpPr>
        <p:spPr>
          <a:xfrm>
            <a:off x="0" y="-39510"/>
            <a:ext cx="8430900" cy="1057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Como subir proyectos utilizando codigos en git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02" name="Google Shape;702;p43"/>
          <p:cNvSpPr txBox="1"/>
          <p:nvPr/>
        </p:nvSpPr>
        <p:spPr>
          <a:xfrm>
            <a:off x="7064425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</a:p>
        </p:txBody>
      </p:sp>
      <p:sp>
        <p:nvSpPr>
          <p:cNvPr id="703" name="Google Shape;703;p43"/>
          <p:cNvSpPr txBox="1"/>
          <p:nvPr/>
        </p:nvSpPr>
        <p:spPr>
          <a:xfrm>
            <a:off x="7383990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4724CC2-813F-FD66-60CE-8A26173A2460}"/>
              </a:ext>
            </a:extLst>
          </p:cNvPr>
          <p:cNvSpPr txBox="1"/>
          <p:nvPr/>
        </p:nvSpPr>
        <p:spPr>
          <a:xfrm>
            <a:off x="122294" y="1163648"/>
            <a:ext cx="4245758" cy="469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git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config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--global user.name "Anuar Pacheco"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git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config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--global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user.email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“Anuar@gmail.com"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7480906-84A3-3B62-C9E2-2D4DA55337D2}"/>
              </a:ext>
            </a:extLst>
          </p:cNvPr>
          <p:cNvSpPr txBox="1"/>
          <p:nvPr/>
        </p:nvSpPr>
        <p:spPr>
          <a:xfrm>
            <a:off x="4659070" y="1265631"/>
            <a:ext cx="5496009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Configura tu identidad global. Es necesaria para poder hacer </a:t>
            </a:r>
            <a:r>
              <a:rPr lang="es-MX" sz="1050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commits</a:t>
            </a:r>
            <a:r>
              <a:rPr lang="es-MX" sz="105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0663197E-5D56-18D8-56C5-6BA94EDEC777}"/>
              </a:ext>
            </a:extLst>
          </p:cNvPr>
          <p:cNvSpPr/>
          <p:nvPr/>
        </p:nvSpPr>
        <p:spPr>
          <a:xfrm>
            <a:off x="4368052" y="1318772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18833A-BE7F-A8F9-E1AF-1E77A9E50BA4}"/>
              </a:ext>
            </a:extLst>
          </p:cNvPr>
          <p:cNvSpPr txBox="1"/>
          <p:nvPr/>
        </p:nvSpPr>
        <p:spPr>
          <a:xfrm>
            <a:off x="122294" y="1686597"/>
            <a:ext cx="939938" cy="27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init</a:t>
            </a: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A4438DFC-0729-635C-3EA5-C1E13A8F42CE}"/>
              </a:ext>
            </a:extLst>
          </p:cNvPr>
          <p:cNvSpPr/>
          <p:nvPr/>
        </p:nvSpPr>
        <p:spPr>
          <a:xfrm>
            <a:off x="1062232" y="1736435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A2D9C36-15C9-86D2-1C04-3497FB154D3F}"/>
              </a:ext>
            </a:extLst>
          </p:cNvPr>
          <p:cNvSpPr txBox="1"/>
          <p:nvPr/>
        </p:nvSpPr>
        <p:spPr>
          <a:xfrm>
            <a:off x="1295989" y="1709864"/>
            <a:ext cx="5496009" cy="29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Inicializa un nuevo repositorio Git en la carpeta local</a:t>
            </a:r>
            <a:r>
              <a:rPr lang="es-MX" sz="1200" dirty="0"/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75E45D0-207B-7299-35E2-7CBDB0C77515}"/>
              </a:ext>
            </a:extLst>
          </p:cNvPr>
          <p:cNvSpPr txBox="1"/>
          <p:nvPr/>
        </p:nvSpPr>
        <p:spPr>
          <a:xfrm>
            <a:off x="122293" y="1975707"/>
            <a:ext cx="1713381" cy="27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add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vuelos.py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CEC762F-ECB8-5109-7E3F-AEE591F9356D}"/>
              </a:ext>
            </a:extLst>
          </p:cNvPr>
          <p:cNvSpPr txBox="1"/>
          <p:nvPr/>
        </p:nvSpPr>
        <p:spPr>
          <a:xfrm>
            <a:off x="122292" y="2755084"/>
            <a:ext cx="1713381" cy="27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status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442FB98A-CD02-42E1-F159-741AE89D4061}"/>
              </a:ext>
            </a:extLst>
          </p:cNvPr>
          <p:cNvSpPr/>
          <p:nvPr/>
        </p:nvSpPr>
        <p:spPr>
          <a:xfrm>
            <a:off x="1811626" y="2157781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8BC7CE5-FD23-0F6F-3F9E-E660E0B2620F}"/>
              </a:ext>
            </a:extLst>
          </p:cNvPr>
          <p:cNvSpPr txBox="1"/>
          <p:nvPr/>
        </p:nvSpPr>
        <p:spPr>
          <a:xfrm>
            <a:off x="2087716" y="2118802"/>
            <a:ext cx="5784374" cy="29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Agrega todos los archivos modificados de manera local al proyecto en repositorio en </a:t>
            </a:r>
            <a:r>
              <a:rPr lang="es-MX" sz="1050" dirty="0" err="1">
                <a:solidFill>
                  <a:schemeClr val="tx1"/>
                </a:solidFill>
              </a:rPr>
              <a:t>github</a:t>
            </a:r>
            <a:r>
              <a:rPr lang="es-MX" sz="1200" dirty="0"/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E1BBA82-0CEB-1CCD-9C9B-5EB4C9E99AD2}"/>
              </a:ext>
            </a:extLst>
          </p:cNvPr>
          <p:cNvSpPr txBox="1"/>
          <p:nvPr/>
        </p:nvSpPr>
        <p:spPr>
          <a:xfrm>
            <a:off x="122292" y="2527742"/>
            <a:ext cx="3858442" cy="27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commit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–m “Primer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commit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del proyecto”</a:t>
            </a: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023EAB9D-923B-43D0-DB11-C2A735682FA6}"/>
              </a:ext>
            </a:extLst>
          </p:cNvPr>
          <p:cNvSpPr/>
          <p:nvPr/>
        </p:nvSpPr>
        <p:spPr>
          <a:xfrm>
            <a:off x="3863855" y="2562987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61C34A3-BF13-FCFB-FACB-AB41B0B5B103}"/>
              </a:ext>
            </a:extLst>
          </p:cNvPr>
          <p:cNvSpPr txBox="1"/>
          <p:nvPr/>
        </p:nvSpPr>
        <p:spPr>
          <a:xfrm>
            <a:off x="4120545" y="2509146"/>
            <a:ext cx="5496009" cy="29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Guarda cambios en el historial de repositorio.</a:t>
            </a:r>
            <a:r>
              <a:rPr lang="es-MX" sz="1200" dirty="0"/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27D3F9B-27C9-3FED-854E-DBF80D6B2E6B}"/>
              </a:ext>
            </a:extLst>
          </p:cNvPr>
          <p:cNvSpPr txBox="1"/>
          <p:nvPr/>
        </p:nvSpPr>
        <p:spPr>
          <a:xfrm>
            <a:off x="122292" y="2226031"/>
            <a:ext cx="1713381" cy="27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add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.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D2C37C7A-106B-5F11-FA6B-CF58710EBA72}"/>
              </a:ext>
            </a:extLst>
          </p:cNvPr>
          <p:cNvSpPr/>
          <p:nvPr/>
        </p:nvSpPr>
        <p:spPr>
          <a:xfrm>
            <a:off x="1179110" y="2829453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CB1BC81-BB77-1A22-A4CF-DBCA1A1E25D0}"/>
              </a:ext>
            </a:extLst>
          </p:cNvPr>
          <p:cNvSpPr txBox="1"/>
          <p:nvPr/>
        </p:nvSpPr>
        <p:spPr>
          <a:xfrm>
            <a:off x="1412867" y="2772757"/>
            <a:ext cx="5496009" cy="29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Muestra los archivos que se están modificando pero sin hacer nada con ellos</a:t>
            </a:r>
            <a:r>
              <a:rPr lang="es-MX" sz="1200" dirty="0"/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7626EF8-B087-E501-B77F-6F7AA2619165}"/>
              </a:ext>
            </a:extLst>
          </p:cNvPr>
          <p:cNvSpPr txBox="1"/>
          <p:nvPr/>
        </p:nvSpPr>
        <p:spPr>
          <a:xfrm>
            <a:off x="116162" y="3023288"/>
            <a:ext cx="5741498" cy="27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remote add origin https://github.com/tuusuario/tu-repo.git</a:t>
            </a: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7311258E-329D-AAAE-8F12-23C43B9B9F56}"/>
              </a:ext>
            </a:extLst>
          </p:cNvPr>
          <p:cNvSpPr/>
          <p:nvPr/>
        </p:nvSpPr>
        <p:spPr>
          <a:xfrm>
            <a:off x="5539125" y="3058432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AB7C08F-31DD-0AC2-9B2D-CA1F0837E284}"/>
              </a:ext>
            </a:extLst>
          </p:cNvPr>
          <p:cNvSpPr txBox="1"/>
          <p:nvPr/>
        </p:nvSpPr>
        <p:spPr>
          <a:xfrm>
            <a:off x="5784614" y="3009573"/>
            <a:ext cx="5496009" cy="29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Conecta el proyecto local con el repositorio de GitHub</a:t>
            </a:r>
            <a:r>
              <a:rPr lang="es-MX" sz="1200" dirty="0"/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393DE03-895E-0B88-8F0C-1CBA25EA1D99}"/>
              </a:ext>
            </a:extLst>
          </p:cNvPr>
          <p:cNvSpPr txBox="1"/>
          <p:nvPr/>
        </p:nvSpPr>
        <p:spPr>
          <a:xfrm>
            <a:off x="116162" y="3338967"/>
            <a:ext cx="5741498" cy="469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pull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origin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main</a:t>
            </a: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96BCE3F8-3DEA-C52D-D6A9-73E2CC08FE78}"/>
              </a:ext>
            </a:extLst>
          </p:cNvPr>
          <p:cNvSpPr/>
          <p:nvPr/>
        </p:nvSpPr>
        <p:spPr>
          <a:xfrm>
            <a:off x="2045383" y="3418759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48C74BA-3FAF-16C5-162D-9CC19647FBA1}"/>
              </a:ext>
            </a:extLst>
          </p:cNvPr>
          <p:cNvSpPr txBox="1"/>
          <p:nvPr/>
        </p:nvSpPr>
        <p:spPr>
          <a:xfrm>
            <a:off x="2245173" y="3376177"/>
            <a:ext cx="5496009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Descarga cambios nuevos desde GitHub y los fusiona con tu proyecto local (</a:t>
            </a:r>
            <a:r>
              <a:rPr lang="es-MX" sz="1050" dirty="0" err="1">
                <a:solidFill>
                  <a:schemeClr val="tx1"/>
                </a:solidFill>
              </a:rPr>
              <a:t>refresh</a:t>
            </a:r>
            <a:r>
              <a:rPr lang="es-MX" sz="1050" dirty="0">
                <a:solidFill>
                  <a:schemeClr val="tx1"/>
                </a:solidFill>
              </a:rPr>
              <a:t>).</a:t>
            </a:r>
            <a:endParaRPr kumimoji="0" lang="es-MX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4" name="Google Shape;702;p43">
            <a:extLst>
              <a:ext uri="{FF2B5EF4-FFF2-40B4-BE49-F238E27FC236}">
                <a16:creationId xmlns:a16="http://schemas.microsoft.com/office/drawing/2014/main" id="{450045B8-F9CD-800A-177F-E06B1BAAB86E}"/>
              </a:ext>
            </a:extLst>
          </p:cNvPr>
          <p:cNvSpPr txBox="1"/>
          <p:nvPr/>
        </p:nvSpPr>
        <p:spPr>
          <a:xfrm rot="10800000">
            <a:off x="-2" y="246394"/>
            <a:ext cx="788021" cy="79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B9B730D-872F-3F92-3D49-63B3F76DE57E}"/>
              </a:ext>
            </a:extLst>
          </p:cNvPr>
          <p:cNvSpPr txBox="1"/>
          <p:nvPr/>
        </p:nvSpPr>
        <p:spPr>
          <a:xfrm>
            <a:off x="116162" y="3601060"/>
            <a:ext cx="5741498" cy="469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push</a:t>
            </a: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8EBDB1A0-007E-E0DB-F97A-2B7924CFD2DF}"/>
              </a:ext>
            </a:extLst>
          </p:cNvPr>
          <p:cNvSpPr/>
          <p:nvPr/>
        </p:nvSpPr>
        <p:spPr>
          <a:xfrm>
            <a:off x="1034543" y="3678301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5CB35C-6871-4497-D612-1640CB76F52C}"/>
              </a:ext>
            </a:extLst>
          </p:cNvPr>
          <p:cNvSpPr txBox="1"/>
          <p:nvPr/>
        </p:nvSpPr>
        <p:spPr>
          <a:xfrm>
            <a:off x="1325577" y="3651730"/>
            <a:ext cx="5496009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Confirma los archivos que van a entrar.</a:t>
            </a:r>
            <a:endParaRPr kumimoji="0" lang="es-MX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>
          <a:extLst>
            <a:ext uri="{FF2B5EF4-FFF2-40B4-BE49-F238E27FC236}">
              <a16:creationId xmlns:a16="http://schemas.microsoft.com/office/drawing/2014/main" id="{D8D072BD-E6C9-E97E-F8AA-DAA706A2E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>
            <a:extLst>
              <a:ext uri="{FF2B5EF4-FFF2-40B4-BE49-F238E27FC236}">
                <a16:creationId xmlns:a16="http://schemas.microsoft.com/office/drawing/2014/main" id="{13516AB7-C2A4-5108-D84E-8DF020EF30A5}"/>
              </a:ext>
            </a:extLst>
          </p:cNvPr>
          <p:cNvSpPr/>
          <p:nvPr/>
        </p:nvSpPr>
        <p:spPr>
          <a:xfrm>
            <a:off x="0" y="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>
            <a:extLst>
              <a:ext uri="{FF2B5EF4-FFF2-40B4-BE49-F238E27FC236}">
                <a16:creationId xmlns:a16="http://schemas.microsoft.com/office/drawing/2014/main" id="{E1A5F6C2-006F-225B-7910-5D2C0F4731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786" y="19270"/>
            <a:ext cx="8013951" cy="1141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Porque se tiene que instalar Git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51" name="Google Shape;651;p42">
            <a:extLst>
              <a:ext uri="{FF2B5EF4-FFF2-40B4-BE49-F238E27FC236}">
                <a16:creationId xmlns:a16="http://schemas.microsoft.com/office/drawing/2014/main" id="{4862E09F-C7E1-1A19-94FF-641B05705C22}"/>
              </a:ext>
            </a:extLst>
          </p:cNvPr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2" name="Google Shape;652;p42">
            <a:extLst>
              <a:ext uri="{FF2B5EF4-FFF2-40B4-BE49-F238E27FC236}">
                <a16:creationId xmlns:a16="http://schemas.microsoft.com/office/drawing/2014/main" id="{DFF75412-8C69-4B76-B2B6-6DBD133FEC42}"/>
              </a:ext>
            </a:extLst>
          </p:cNvPr>
          <p:cNvSpPr txBox="1"/>
          <p:nvPr/>
        </p:nvSpPr>
        <p:spPr>
          <a:xfrm>
            <a:off x="8452601" y="41854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4" name="Google Shape;654;p42">
            <a:extLst>
              <a:ext uri="{FF2B5EF4-FFF2-40B4-BE49-F238E27FC236}">
                <a16:creationId xmlns:a16="http://schemas.microsoft.com/office/drawing/2014/main" id="{C4C2097A-80A6-EC9E-665A-2A62E688F7BF}"/>
              </a:ext>
            </a:extLst>
          </p:cNvPr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accent5"/>
              </a:solidFill>
            </a:endParaRPr>
          </a:p>
        </p:txBody>
      </p:sp>
      <p:grpSp>
        <p:nvGrpSpPr>
          <p:cNvPr id="655" name="Google Shape;655;p42">
            <a:extLst>
              <a:ext uri="{FF2B5EF4-FFF2-40B4-BE49-F238E27FC236}">
                <a16:creationId xmlns:a16="http://schemas.microsoft.com/office/drawing/2014/main" id="{D3172939-F0AA-8188-1A86-5FD515F98A70}"/>
              </a:ext>
            </a:extLst>
          </p:cNvPr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>
              <a:extLst>
                <a:ext uri="{FF2B5EF4-FFF2-40B4-BE49-F238E27FC236}">
                  <a16:creationId xmlns:a16="http://schemas.microsoft.com/office/drawing/2014/main" id="{DC1CC21E-370E-A7A3-6EB7-C17BC1657A5D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>
              <a:extLst>
                <a:ext uri="{FF2B5EF4-FFF2-40B4-BE49-F238E27FC236}">
                  <a16:creationId xmlns:a16="http://schemas.microsoft.com/office/drawing/2014/main" id="{2AE14AD7-3FCC-3C19-370C-E2B4F7DE6B98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>
              <a:extLst>
                <a:ext uri="{FF2B5EF4-FFF2-40B4-BE49-F238E27FC236}">
                  <a16:creationId xmlns:a16="http://schemas.microsoft.com/office/drawing/2014/main" id="{F3955D6E-B9CD-D333-DEC2-1A51AE4BC883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2">
            <a:extLst>
              <a:ext uri="{FF2B5EF4-FFF2-40B4-BE49-F238E27FC236}">
                <a16:creationId xmlns:a16="http://schemas.microsoft.com/office/drawing/2014/main" id="{03319CBC-8460-04AE-3C6D-292B3000EFE9}"/>
              </a:ext>
            </a:extLst>
          </p:cNvPr>
          <p:cNvSpPr txBox="1"/>
          <p:nvPr/>
        </p:nvSpPr>
        <p:spPr>
          <a:xfrm>
            <a:off x="319025" y="40346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1861BA9-ED77-885F-7741-34A98BDD9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927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2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 </a:t>
            </a:r>
            <a:r>
              <a:rPr lang="en" dirty="0">
                <a:solidFill>
                  <a:schemeClr val="accent4"/>
                </a:solidFill>
              </a:rPr>
              <a:t>de la Presentación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299" name="Google Shape;299;p32"/>
          <p:cNvGraphicFramePr/>
          <p:nvPr>
            <p:extLst>
              <p:ext uri="{D42A27DB-BD31-4B8C-83A1-F6EECF244321}">
                <p14:modId xmlns:p14="http://schemas.microsoft.com/office/powerpoint/2010/main" val="1099051629"/>
              </p:ext>
            </p:extLst>
          </p:nvPr>
        </p:nvGraphicFramePr>
        <p:xfrm>
          <a:off x="720000" y="1487175"/>
          <a:ext cx="7704000" cy="1807625"/>
        </p:xfrm>
        <a:graphic>
          <a:graphicData uri="http://schemas.openxmlformats.org/drawingml/2006/table">
            <a:tbl>
              <a:tblPr>
                <a:noFill/>
                <a:tableStyleId>{CAE939F6-382F-4BDF-9671-945D147C30CA}</a:tableStyleId>
              </a:tblPr>
              <a:tblGrid>
                <a:gridCol w="249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1. ¿Qué es GitHub?</a:t>
                      </a:r>
                      <a:endParaRPr sz="1100" dirty="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 resumen de lo que es GitHUb y su historia.</a:t>
                      </a: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2. Funciones y             </a:t>
                      </a:r>
                      <a:r>
                        <a:rPr lang="en" sz="1100" dirty="0">
                          <a:solidFill>
                            <a:schemeClr val="bg1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lang="en" sz="1100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</a:t>
                      </a:r>
                      <a:r>
                        <a:rPr lang="es-MX" sz="1100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</a:t>
                      </a:r>
                      <a:r>
                        <a:rPr lang="en" sz="1100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aracterísticas</a:t>
                      </a:r>
                      <a:endParaRPr sz="1100" dirty="0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Explicación breve de su funcionamiento principal y características.</a:t>
                      </a: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4. Aplicaciones y Usos</a:t>
                      </a:r>
                      <a:endParaRPr sz="1100" dirty="0">
                        <a:solidFill>
                          <a:schemeClr val="accent5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Mención de las aplicaciones y usos que tiene GitHub en la actualidad.</a:t>
                      </a: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5. Ventajas y Desventajas</a:t>
                      </a:r>
                      <a:endParaRPr sz="1100" dirty="0">
                        <a:solidFill>
                          <a:schemeClr val="accen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Presentación de las ventajas y desventajas acuales de su uso.</a:t>
                      </a: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6. Conclusión y           </a:t>
                      </a:r>
                      <a:r>
                        <a:rPr lang="en" sz="1100" dirty="0">
                          <a:solidFill>
                            <a:schemeClr val="bg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lang="en" sz="1100" dirty="0">
                          <a:solidFill>
                            <a:schemeClr val="l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</a:t>
                      </a:r>
                      <a:r>
                        <a:rPr lang="es-MX" sz="1100" dirty="0">
                          <a:solidFill>
                            <a:schemeClr val="l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</a:t>
                      </a:r>
                      <a:r>
                        <a:rPr lang="en" sz="1100" dirty="0">
                          <a:solidFill>
                            <a:schemeClr val="l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emostración</a:t>
                      </a:r>
                      <a:endParaRPr sz="1100" dirty="0"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Conclusión de los integrantes y aplicación de GitHub en cada equipo.</a:t>
                      </a:r>
                      <a:endParaRPr sz="1000" b="1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0" name="Google Shape;300;p32"/>
          <p:cNvSpPr txBox="1"/>
          <p:nvPr/>
        </p:nvSpPr>
        <p:spPr>
          <a:xfrm>
            <a:off x="720000" y="4142300"/>
            <a:ext cx="3063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more info:</a:t>
            </a:r>
            <a:br>
              <a:rPr lang="en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|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|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endParaRPr sz="11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4024276" y="4142300"/>
            <a:ext cx="440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 can visit our sister projects:</a:t>
            </a:r>
            <a:br>
              <a:rPr lang="en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|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|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|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|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1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>
          <a:extLst>
            <a:ext uri="{FF2B5EF4-FFF2-40B4-BE49-F238E27FC236}">
              <a16:creationId xmlns:a16="http://schemas.microsoft.com/office/drawing/2014/main" id="{506B4832-E51F-D07A-596F-CFB6395CE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2">
            <a:extLst>
              <a:ext uri="{FF2B5EF4-FFF2-40B4-BE49-F238E27FC236}">
                <a16:creationId xmlns:a16="http://schemas.microsoft.com/office/drawing/2014/main" id="{1814BD4F-D7E0-F370-D1EB-0FE14EC18430}"/>
              </a:ext>
            </a:extLst>
          </p:cNvPr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2" name="Google Shape;652;p42">
            <a:extLst>
              <a:ext uri="{FF2B5EF4-FFF2-40B4-BE49-F238E27FC236}">
                <a16:creationId xmlns:a16="http://schemas.microsoft.com/office/drawing/2014/main" id="{52E8DE9F-235A-AE63-C735-C8591A8CE78B}"/>
              </a:ext>
            </a:extLst>
          </p:cNvPr>
          <p:cNvSpPr txBox="1"/>
          <p:nvPr/>
        </p:nvSpPr>
        <p:spPr>
          <a:xfrm>
            <a:off x="8452601" y="41854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4" name="Google Shape;654;p42">
            <a:extLst>
              <a:ext uri="{FF2B5EF4-FFF2-40B4-BE49-F238E27FC236}">
                <a16:creationId xmlns:a16="http://schemas.microsoft.com/office/drawing/2014/main" id="{2D2896E7-64FD-3D93-378B-1839609EFD38}"/>
              </a:ext>
            </a:extLst>
          </p:cNvPr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accent5"/>
              </a:solidFill>
            </a:endParaRPr>
          </a:p>
        </p:txBody>
      </p:sp>
      <p:grpSp>
        <p:nvGrpSpPr>
          <p:cNvPr id="655" name="Google Shape;655;p42">
            <a:extLst>
              <a:ext uri="{FF2B5EF4-FFF2-40B4-BE49-F238E27FC236}">
                <a16:creationId xmlns:a16="http://schemas.microsoft.com/office/drawing/2014/main" id="{8F0CD682-530B-3847-3AE4-E3B55A32B4EA}"/>
              </a:ext>
            </a:extLst>
          </p:cNvPr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>
              <a:extLst>
                <a:ext uri="{FF2B5EF4-FFF2-40B4-BE49-F238E27FC236}">
                  <a16:creationId xmlns:a16="http://schemas.microsoft.com/office/drawing/2014/main" id="{16D4649C-DA08-1F56-F06D-09D84D20262A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>
              <a:extLst>
                <a:ext uri="{FF2B5EF4-FFF2-40B4-BE49-F238E27FC236}">
                  <a16:creationId xmlns:a16="http://schemas.microsoft.com/office/drawing/2014/main" id="{0588A6B7-66BA-D2DB-8752-D441530528C4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>
              <a:extLst>
                <a:ext uri="{FF2B5EF4-FFF2-40B4-BE49-F238E27FC236}">
                  <a16:creationId xmlns:a16="http://schemas.microsoft.com/office/drawing/2014/main" id="{1D9937FC-1F2C-A052-4BC0-9219B4325FC3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2">
            <a:extLst>
              <a:ext uri="{FF2B5EF4-FFF2-40B4-BE49-F238E27FC236}">
                <a16:creationId xmlns:a16="http://schemas.microsoft.com/office/drawing/2014/main" id="{B3BBE705-8402-220B-30F8-034BA7C3567E}"/>
              </a:ext>
            </a:extLst>
          </p:cNvPr>
          <p:cNvSpPr txBox="1"/>
          <p:nvPr/>
        </p:nvSpPr>
        <p:spPr>
          <a:xfrm>
            <a:off x="319025" y="40346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75442C-CA33-7E9B-FF31-06CD7CD8D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8899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08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>
          <a:extLst>
            <a:ext uri="{FF2B5EF4-FFF2-40B4-BE49-F238E27FC236}">
              <a16:creationId xmlns:a16="http://schemas.microsoft.com/office/drawing/2014/main" id="{3EEC4DF8-CE38-94DD-BCF9-533FF4205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>
            <a:extLst>
              <a:ext uri="{FF2B5EF4-FFF2-40B4-BE49-F238E27FC236}">
                <a16:creationId xmlns:a16="http://schemas.microsoft.com/office/drawing/2014/main" id="{5B44BD78-6518-C7C8-9B38-38179DEE7260}"/>
              </a:ext>
            </a:extLst>
          </p:cNvPr>
          <p:cNvSpPr/>
          <p:nvPr/>
        </p:nvSpPr>
        <p:spPr>
          <a:xfrm>
            <a:off x="0" y="0"/>
            <a:ext cx="9144000" cy="7540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>
            <a:extLst>
              <a:ext uri="{FF2B5EF4-FFF2-40B4-BE49-F238E27FC236}">
                <a16:creationId xmlns:a16="http://schemas.microsoft.com/office/drawing/2014/main" id="{2994DD61-B736-1DF4-AD5B-3A7D79BAF3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786" y="19270"/>
            <a:ext cx="8013951" cy="740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Commit y versiones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48" name="Google Shape;648;p42">
            <a:extLst>
              <a:ext uri="{FF2B5EF4-FFF2-40B4-BE49-F238E27FC236}">
                <a16:creationId xmlns:a16="http://schemas.microsoft.com/office/drawing/2014/main" id="{673FF7BE-A603-15B7-58F0-626C92167613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611968" y="775847"/>
            <a:ext cx="2819556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Commit 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51" name="Google Shape;651;p42">
            <a:extLst>
              <a:ext uri="{FF2B5EF4-FFF2-40B4-BE49-F238E27FC236}">
                <a16:creationId xmlns:a16="http://schemas.microsoft.com/office/drawing/2014/main" id="{A57661E6-DF6A-6A37-C88C-6FF72B437031}"/>
              </a:ext>
            </a:extLst>
          </p:cNvPr>
          <p:cNvSpPr txBox="1"/>
          <p:nvPr/>
        </p:nvSpPr>
        <p:spPr>
          <a:xfrm>
            <a:off x="259618" y="-115971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2" name="Google Shape;652;p42">
            <a:extLst>
              <a:ext uri="{FF2B5EF4-FFF2-40B4-BE49-F238E27FC236}">
                <a16:creationId xmlns:a16="http://schemas.microsoft.com/office/drawing/2014/main" id="{1E14566C-B059-5751-E360-55E1D8A32B4F}"/>
              </a:ext>
            </a:extLst>
          </p:cNvPr>
          <p:cNvSpPr txBox="1"/>
          <p:nvPr/>
        </p:nvSpPr>
        <p:spPr>
          <a:xfrm>
            <a:off x="8452601" y="41854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4" name="Google Shape;654;p42">
            <a:extLst>
              <a:ext uri="{FF2B5EF4-FFF2-40B4-BE49-F238E27FC236}">
                <a16:creationId xmlns:a16="http://schemas.microsoft.com/office/drawing/2014/main" id="{91852C69-4D58-BCA7-30CF-448657EE60A3}"/>
              </a:ext>
            </a:extLst>
          </p:cNvPr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accent5"/>
              </a:solidFill>
            </a:endParaRPr>
          </a:p>
        </p:txBody>
      </p:sp>
      <p:grpSp>
        <p:nvGrpSpPr>
          <p:cNvPr id="655" name="Google Shape;655;p42">
            <a:extLst>
              <a:ext uri="{FF2B5EF4-FFF2-40B4-BE49-F238E27FC236}">
                <a16:creationId xmlns:a16="http://schemas.microsoft.com/office/drawing/2014/main" id="{F46F0EDD-63A0-1C04-E070-D94CB9C6DE41}"/>
              </a:ext>
            </a:extLst>
          </p:cNvPr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>
              <a:extLst>
                <a:ext uri="{FF2B5EF4-FFF2-40B4-BE49-F238E27FC236}">
                  <a16:creationId xmlns:a16="http://schemas.microsoft.com/office/drawing/2014/main" id="{C26779F8-329F-5B10-7EAD-9313770C56F0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>
              <a:extLst>
                <a:ext uri="{FF2B5EF4-FFF2-40B4-BE49-F238E27FC236}">
                  <a16:creationId xmlns:a16="http://schemas.microsoft.com/office/drawing/2014/main" id="{64CDCE66-351D-DDF5-67AF-E55D3C620736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>
              <a:extLst>
                <a:ext uri="{FF2B5EF4-FFF2-40B4-BE49-F238E27FC236}">
                  <a16:creationId xmlns:a16="http://schemas.microsoft.com/office/drawing/2014/main" id="{D17ABD03-FBC0-AF17-50E3-9D1F5F989A45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641;p42">
            <a:extLst>
              <a:ext uri="{FF2B5EF4-FFF2-40B4-BE49-F238E27FC236}">
                <a16:creationId xmlns:a16="http://schemas.microsoft.com/office/drawing/2014/main" id="{DD5BB69B-3C99-178C-7CB1-BFCC8D20C673}"/>
              </a:ext>
            </a:extLst>
          </p:cNvPr>
          <p:cNvSpPr txBox="1">
            <a:spLocks/>
          </p:cNvSpPr>
          <p:nvPr/>
        </p:nvSpPr>
        <p:spPr>
          <a:xfrm>
            <a:off x="80683" y="1167402"/>
            <a:ext cx="4292665" cy="384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 algn="just"/>
            <a:r>
              <a:rPr lang="es-MX" sz="1100" dirty="0"/>
              <a:t>Un </a:t>
            </a:r>
            <a:r>
              <a:rPr lang="es-MX" sz="1100" dirty="0" err="1"/>
              <a:t>commit</a:t>
            </a:r>
            <a:r>
              <a:rPr lang="es-MX" sz="1100" dirty="0"/>
              <a:t> es un registro de un cambio hecho al proyecto. Es como guardar un avance importante y darle un mensaje que explique que modifico.</a:t>
            </a:r>
          </a:p>
          <a:p>
            <a:pPr marL="0" indent="0" algn="just"/>
            <a:endParaRPr lang="es-MX" sz="1100" dirty="0"/>
          </a:p>
          <a:p>
            <a:pPr marL="0" indent="0" algn="just"/>
            <a:r>
              <a:rPr lang="es-MX" sz="1100" dirty="0"/>
              <a:t>Que contiene un </a:t>
            </a:r>
            <a:r>
              <a:rPr lang="es-MX" sz="1100" dirty="0" err="1"/>
              <a:t>commit</a:t>
            </a:r>
            <a:r>
              <a:rPr lang="es-MX" sz="1100" dirty="0"/>
              <a:t>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100" dirty="0"/>
              <a:t>Los archivos modificados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100" dirty="0"/>
              <a:t>Un mensaje descriptivo (git </a:t>
            </a:r>
            <a:r>
              <a:rPr lang="es-MX" sz="1100" dirty="0" err="1"/>
              <a:t>commit</a:t>
            </a:r>
            <a:r>
              <a:rPr lang="es-MX" sz="1100" dirty="0"/>
              <a:t> –m “.....”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100" dirty="0"/>
              <a:t>Fecha y ora de cambio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100" dirty="0"/>
              <a:t>El autor (nombre y correo </a:t>
            </a:r>
            <a:r>
              <a:rPr lang="es-MX" sz="1100" dirty="0" err="1"/>
              <a:t>connfigurado</a:t>
            </a:r>
            <a:r>
              <a:rPr lang="es-MX" sz="1100" dirty="0"/>
              <a:t>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100" dirty="0"/>
              <a:t>Un ID único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s-MX" sz="1100" dirty="0"/>
          </a:p>
          <a:p>
            <a:pPr marL="0" indent="0" algn="just"/>
            <a:r>
              <a:rPr lang="es-MX" sz="1100" dirty="0"/>
              <a:t>Como se hace:</a:t>
            </a:r>
          </a:p>
          <a:p>
            <a:pPr marL="0" indent="0" algn="just"/>
            <a:r>
              <a:rPr lang="es-MX" sz="1100" dirty="0">
                <a:solidFill>
                  <a:srgbClr val="FFFF00"/>
                </a:solidFill>
              </a:rPr>
              <a:t>git</a:t>
            </a:r>
            <a:r>
              <a:rPr lang="es-MX" sz="1100" dirty="0"/>
              <a:t> </a:t>
            </a:r>
            <a:r>
              <a:rPr lang="es-MX" sz="1100" dirty="0" err="1"/>
              <a:t>add</a:t>
            </a:r>
            <a:r>
              <a:rPr lang="es-MX" sz="1100" dirty="0"/>
              <a:t> vuelos.py</a:t>
            </a:r>
          </a:p>
          <a:p>
            <a:pPr marL="0" indent="0" algn="just"/>
            <a:r>
              <a:rPr lang="es-MX" sz="1100" dirty="0">
                <a:solidFill>
                  <a:srgbClr val="FFFF00"/>
                </a:solidFill>
              </a:rPr>
              <a:t>git</a:t>
            </a:r>
            <a:r>
              <a:rPr lang="es-MX" sz="1100" dirty="0"/>
              <a:t> </a:t>
            </a:r>
            <a:r>
              <a:rPr lang="es-MX" sz="1100" dirty="0" err="1"/>
              <a:t>commit</a:t>
            </a:r>
            <a:r>
              <a:rPr lang="es-MX" sz="1100" dirty="0"/>
              <a:t> –m “Funciones para rutas mas cortas”</a:t>
            </a:r>
          </a:p>
          <a:p>
            <a:pPr marL="0" indent="0" algn="just"/>
            <a:endParaRPr lang="es-MX" sz="1100" dirty="0"/>
          </a:p>
          <a:p>
            <a:pPr marL="0" indent="0" algn="just"/>
            <a:r>
              <a:rPr lang="es-MX" sz="1100" dirty="0"/>
              <a:t>Sirve principalmente para guardar cambios importante en le código, documentar el progreso que se lleve y facilitar el trabajo en equipo.</a:t>
            </a:r>
          </a:p>
          <a:p>
            <a:pPr marL="0" indent="0" algn="just"/>
            <a:endParaRPr lang="es-MX" sz="1100" dirty="0"/>
          </a:p>
          <a:p>
            <a:pPr marL="0" indent="0" algn="just"/>
            <a:endParaRPr lang="es-MX" sz="1100" dirty="0"/>
          </a:p>
        </p:txBody>
      </p:sp>
      <p:sp>
        <p:nvSpPr>
          <p:cNvPr id="6" name="Google Shape;648;p42">
            <a:extLst>
              <a:ext uri="{FF2B5EF4-FFF2-40B4-BE49-F238E27FC236}">
                <a16:creationId xmlns:a16="http://schemas.microsoft.com/office/drawing/2014/main" id="{E92C57AF-8B51-B0F1-54C6-E0A66A5DC227}"/>
              </a:ext>
            </a:extLst>
          </p:cNvPr>
          <p:cNvSpPr txBox="1">
            <a:spLocks/>
          </p:cNvSpPr>
          <p:nvPr/>
        </p:nvSpPr>
        <p:spPr>
          <a:xfrm>
            <a:off x="5348896" y="728926"/>
            <a:ext cx="2819556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s-MX" dirty="0"/>
              <a:t>Versiones </a:t>
            </a:r>
          </a:p>
        </p:txBody>
      </p:sp>
      <p:sp>
        <p:nvSpPr>
          <p:cNvPr id="12" name="Google Shape;641;p42">
            <a:extLst>
              <a:ext uri="{FF2B5EF4-FFF2-40B4-BE49-F238E27FC236}">
                <a16:creationId xmlns:a16="http://schemas.microsoft.com/office/drawing/2014/main" id="{CA0A6AD7-EDA6-097A-331A-8679AF7DE8DE}"/>
              </a:ext>
            </a:extLst>
          </p:cNvPr>
          <p:cNvSpPr txBox="1">
            <a:spLocks/>
          </p:cNvSpPr>
          <p:nvPr/>
        </p:nvSpPr>
        <p:spPr>
          <a:xfrm>
            <a:off x="4598287" y="1015277"/>
            <a:ext cx="4374738" cy="375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 algn="just"/>
            <a:r>
              <a:rPr lang="es-MX" sz="1100" dirty="0"/>
              <a:t>Versiones en git nos referimos  a guardar estados del proyecto en diferentes momentos del tiempo. Es como si </a:t>
            </a:r>
            <a:r>
              <a:rPr lang="es-MX" sz="1100" dirty="0" err="1"/>
              <a:t>tomaramos</a:t>
            </a:r>
            <a:r>
              <a:rPr lang="es-MX" sz="1100" dirty="0"/>
              <a:t> una foto de nuestro código cada que vez que le hacemos un cambio.</a:t>
            </a:r>
          </a:p>
          <a:p>
            <a:pPr marL="0" indent="0" algn="just"/>
            <a:endParaRPr lang="es-MX" sz="1100" dirty="0"/>
          </a:p>
          <a:p>
            <a:pPr marL="0" indent="0" algn="just"/>
            <a:r>
              <a:rPr lang="es-MX" sz="1100" dirty="0"/>
              <a:t>Ejemplo: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100" dirty="0"/>
              <a:t>Versión 1: Titulo y presentación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100" dirty="0"/>
              <a:t>Versión 2: Agregar introducciones 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100" dirty="0"/>
              <a:t>Versión 3: Terminar el desarrollo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100" dirty="0"/>
              <a:t>Versión 4: Corregir errores</a:t>
            </a:r>
          </a:p>
          <a:p>
            <a:pPr marL="228600" indent="-228600" algn="just">
              <a:buFont typeface="+mj-lt"/>
              <a:buAutoNum type="arabicPeriod"/>
            </a:pPr>
            <a:endParaRPr lang="es-MX" sz="1100" dirty="0"/>
          </a:p>
          <a:p>
            <a:pPr marL="0" indent="0" algn="just"/>
            <a:r>
              <a:rPr lang="es-MX" sz="1100" dirty="0"/>
              <a:t>Puedes: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100" dirty="0"/>
              <a:t>Guardar cada una de las versiones (git </a:t>
            </a:r>
            <a:r>
              <a:rPr lang="es-MX" sz="1100" dirty="0" err="1"/>
              <a:t>commit</a:t>
            </a:r>
            <a:r>
              <a:rPr lang="es-MX" sz="1100" dirty="0"/>
              <a:t>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100" dirty="0"/>
              <a:t>Volver a cualquier versión anterior si algo sale mal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100" dirty="0"/>
              <a:t>Ver que cambios se hicieron entre versiones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100" dirty="0"/>
              <a:t>Trabajar en paralelo con otras personas sin perder tus versiones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89027AD-4AA6-06FB-69D2-FE5920C350DA}"/>
              </a:ext>
            </a:extLst>
          </p:cNvPr>
          <p:cNvSpPr/>
          <p:nvPr/>
        </p:nvSpPr>
        <p:spPr>
          <a:xfrm>
            <a:off x="4464604" y="754029"/>
            <a:ext cx="81111" cy="437020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940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Roles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96" name="Google Shape;596;p41"/>
          <p:cNvSpPr txBox="1">
            <a:spLocks noGrp="1"/>
          </p:cNvSpPr>
          <p:nvPr>
            <p:ph type="subTitle" idx="8"/>
          </p:nvPr>
        </p:nvSpPr>
        <p:spPr>
          <a:xfrm>
            <a:off x="1193549" y="126966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ROL:</a:t>
            </a:r>
            <a:endParaRPr dirty="0"/>
          </a:p>
        </p:txBody>
      </p:sp>
      <p:grpSp>
        <p:nvGrpSpPr>
          <p:cNvPr id="597" name="Google Shape;597;p41"/>
          <p:cNvGrpSpPr/>
          <p:nvPr/>
        </p:nvGrpSpPr>
        <p:grpSpPr>
          <a:xfrm>
            <a:off x="105697" y="1266296"/>
            <a:ext cx="966832" cy="3573836"/>
            <a:chOff x="719992" y="1135488"/>
            <a:chExt cx="2415354" cy="3413475"/>
          </a:xfrm>
        </p:grpSpPr>
        <p:sp>
          <p:nvSpPr>
            <p:cNvPr id="598" name="Google Shape;598;p41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702;p43">
            <a:extLst>
              <a:ext uri="{FF2B5EF4-FFF2-40B4-BE49-F238E27FC236}">
                <a16:creationId xmlns:a16="http://schemas.microsoft.com/office/drawing/2014/main" id="{EE05389B-CBF1-FBD3-6418-FAF517BAF918}"/>
              </a:ext>
            </a:extLst>
          </p:cNvPr>
          <p:cNvSpPr txBox="1"/>
          <p:nvPr/>
        </p:nvSpPr>
        <p:spPr>
          <a:xfrm rot="10800000">
            <a:off x="481156" y="4013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E292123-5FF7-7B5F-0704-4F61B82FC130}"/>
              </a:ext>
            </a:extLst>
          </p:cNvPr>
          <p:cNvSpPr txBox="1"/>
          <p:nvPr/>
        </p:nvSpPr>
        <p:spPr>
          <a:xfrm>
            <a:off x="1193549" y="1888730"/>
            <a:ext cx="720287" cy="35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600" dirty="0" err="1">
                <a:solidFill>
                  <a:schemeClr val="accent1"/>
                </a:solidFill>
              </a:rPr>
              <a:t>Read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19" name="Google Shape;596;p41">
            <a:extLst>
              <a:ext uri="{FF2B5EF4-FFF2-40B4-BE49-F238E27FC236}">
                <a16:creationId xmlns:a16="http://schemas.microsoft.com/office/drawing/2014/main" id="{6349210A-F4D9-1112-C5BA-6E67AA1638E4}"/>
              </a:ext>
            </a:extLst>
          </p:cNvPr>
          <p:cNvSpPr txBox="1">
            <a:spLocks/>
          </p:cNvSpPr>
          <p:nvPr/>
        </p:nvSpPr>
        <p:spPr>
          <a:xfrm>
            <a:off x="2781590" y="1345124"/>
            <a:ext cx="402758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s-MX" dirty="0"/>
              <a:t>QUE PUEDE HACER: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7288D21-FB33-A4E8-5BD7-EE1452F9E410}"/>
              </a:ext>
            </a:extLst>
          </p:cNvPr>
          <p:cNvSpPr txBox="1"/>
          <p:nvPr/>
        </p:nvSpPr>
        <p:spPr>
          <a:xfrm>
            <a:off x="1189248" y="3961473"/>
            <a:ext cx="1061902" cy="35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600" dirty="0" err="1">
                <a:solidFill>
                  <a:schemeClr val="accent1"/>
                </a:solidFill>
              </a:rPr>
              <a:t>Maintain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901426-EE69-AD63-21B9-EB805A23AD93}"/>
              </a:ext>
            </a:extLst>
          </p:cNvPr>
          <p:cNvSpPr txBox="1"/>
          <p:nvPr/>
        </p:nvSpPr>
        <p:spPr>
          <a:xfrm>
            <a:off x="1189248" y="3345029"/>
            <a:ext cx="1061902" cy="35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600" dirty="0" err="1">
                <a:solidFill>
                  <a:schemeClr val="accent1"/>
                </a:solidFill>
              </a:rPr>
              <a:t>Write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C9BDF7B-1E58-86A4-9F74-780B20F69C22}"/>
              </a:ext>
            </a:extLst>
          </p:cNvPr>
          <p:cNvSpPr txBox="1"/>
          <p:nvPr/>
        </p:nvSpPr>
        <p:spPr>
          <a:xfrm>
            <a:off x="1158679" y="2684903"/>
            <a:ext cx="1061902" cy="35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600" dirty="0" err="1">
                <a:solidFill>
                  <a:schemeClr val="accent1"/>
                </a:solidFill>
              </a:rPr>
              <a:t>Triage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9C6D61D-52AB-E380-3E3E-F736C6D95C55}"/>
              </a:ext>
            </a:extLst>
          </p:cNvPr>
          <p:cNvSpPr txBox="1"/>
          <p:nvPr/>
        </p:nvSpPr>
        <p:spPr>
          <a:xfrm>
            <a:off x="1193548" y="4439668"/>
            <a:ext cx="1061902" cy="35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600" dirty="0" err="1">
                <a:solidFill>
                  <a:schemeClr val="accent1"/>
                </a:solidFill>
              </a:rPr>
              <a:t>Admin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D5CC9FD-A040-FC0A-DC6A-574CCA64C6A6}"/>
              </a:ext>
            </a:extLst>
          </p:cNvPr>
          <p:cNvSpPr txBox="1"/>
          <p:nvPr/>
        </p:nvSpPr>
        <p:spPr>
          <a:xfrm>
            <a:off x="2811603" y="1895559"/>
            <a:ext cx="3829827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Ver el código, </a:t>
            </a:r>
            <a:r>
              <a:rPr lang="es-MX" sz="1050" dirty="0" err="1">
                <a:solidFill>
                  <a:schemeClr val="tx1"/>
                </a:solidFill>
              </a:rPr>
              <a:t>issues</a:t>
            </a:r>
            <a:r>
              <a:rPr lang="es-MX" sz="1050" dirty="0">
                <a:solidFill>
                  <a:schemeClr val="tx1"/>
                </a:solidFill>
              </a:rPr>
              <a:t> y </a:t>
            </a:r>
            <a:r>
              <a:rPr lang="es-MX" sz="1050" dirty="0" err="1">
                <a:solidFill>
                  <a:schemeClr val="tx1"/>
                </a:solidFill>
              </a:rPr>
              <a:t>pull</a:t>
            </a:r>
            <a:r>
              <a:rPr lang="es-MX" sz="1050" dirty="0">
                <a:solidFill>
                  <a:schemeClr val="tx1"/>
                </a:solidFill>
              </a:rPr>
              <a:t> </a:t>
            </a:r>
            <a:r>
              <a:rPr lang="es-MX" sz="1050" dirty="0" err="1">
                <a:solidFill>
                  <a:schemeClr val="tx1"/>
                </a:solidFill>
              </a:rPr>
              <a:t>requests</a:t>
            </a:r>
            <a:r>
              <a:rPr lang="es-MX" sz="1050" dirty="0">
                <a:solidFill>
                  <a:schemeClr val="tx1"/>
                </a:solidFill>
              </a:rPr>
              <a:t>. Clonar el repositorio.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C0807C3-89C4-B353-CA8D-B16836C4428D}"/>
              </a:ext>
            </a:extLst>
          </p:cNvPr>
          <p:cNvSpPr txBox="1"/>
          <p:nvPr/>
        </p:nvSpPr>
        <p:spPr>
          <a:xfrm>
            <a:off x="2781590" y="2691796"/>
            <a:ext cx="5607002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Ver y </a:t>
            </a:r>
            <a:r>
              <a:rPr lang="es-MX" sz="1050" b="1" dirty="0">
                <a:solidFill>
                  <a:schemeClr val="tx1"/>
                </a:solidFill>
              </a:rPr>
              <a:t>gestionar </a:t>
            </a:r>
            <a:r>
              <a:rPr lang="es-MX" sz="1050" b="1" dirty="0" err="1">
                <a:solidFill>
                  <a:schemeClr val="tx1"/>
                </a:solidFill>
              </a:rPr>
              <a:t>issues</a:t>
            </a:r>
            <a:r>
              <a:rPr lang="es-MX" sz="1050" b="1" dirty="0">
                <a:solidFill>
                  <a:schemeClr val="tx1"/>
                </a:solidFill>
              </a:rPr>
              <a:t> y </a:t>
            </a:r>
            <a:r>
              <a:rPr lang="es-MX" sz="1050" b="1" dirty="0" err="1">
                <a:solidFill>
                  <a:schemeClr val="tx1"/>
                </a:solidFill>
              </a:rPr>
              <a:t>PRs</a:t>
            </a:r>
            <a:r>
              <a:rPr lang="es-MX" sz="1050" dirty="0">
                <a:solidFill>
                  <a:schemeClr val="tx1"/>
                </a:solidFill>
              </a:rPr>
              <a:t>: etiquetar, asignar, cerrar o reabrir (sin tocar el código).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C5D424F-9EEA-D1E7-22AA-68D83C36FFBB}"/>
              </a:ext>
            </a:extLst>
          </p:cNvPr>
          <p:cNvSpPr txBox="1"/>
          <p:nvPr/>
        </p:nvSpPr>
        <p:spPr>
          <a:xfrm>
            <a:off x="2781590" y="3346302"/>
            <a:ext cx="4950484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Todo lo anterior </a:t>
            </a:r>
            <a:r>
              <a:rPr lang="es-MX" sz="1050" b="1" dirty="0">
                <a:solidFill>
                  <a:schemeClr val="tx1"/>
                </a:solidFill>
              </a:rPr>
              <a:t>+ subir cambios (</a:t>
            </a:r>
            <a:r>
              <a:rPr lang="es-MX" sz="1050" b="1" dirty="0" err="1">
                <a:solidFill>
                  <a:schemeClr val="tx1"/>
                </a:solidFill>
              </a:rPr>
              <a:t>push</a:t>
            </a:r>
            <a:r>
              <a:rPr lang="es-MX" sz="1050" b="1" dirty="0">
                <a:solidFill>
                  <a:schemeClr val="tx1"/>
                </a:solidFill>
              </a:rPr>
              <a:t>)</a:t>
            </a:r>
            <a:r>
              <a:rPr lang="es-MX" sz="1050" dirty="0">
                <a:solidFill>
                  <a:schemeClr val="tx1"/>
                </a:solidFill>
              </a:rPr>
              <a:t> al código, crear ramas y aceptar </a:t>
            </a:r>
            <a:r>
              <a:rPr lang="es-MX" sz="1050" dirty="0" err="1">
                <a:solidFill>
                  <a:schemeClr val="tx1"/>
                </a:solidFill>
              </a:rPr>
              <a:t>PRs</a:t>
            </a:r>
            <a:r>
              <a:rPr lang="es-MX" sz="1050" dirty="0">
                <a:solidFill>
                  <a:schemeClr val="tx1"/>
                </a:solidFill>
              </a:rPr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2F30B6A-8F39-49D8-1D78-6193570838E2}"/>
              </a:ext>
            </a:extLst>
          </p:cNvPr>
          <p:cNvSpPr txBox="1"/>
          <p:nvPr/>
        </p:nvSpPr>
        <p:spPr>
          <a:xfrm>
            <a:off x="2811603" y="3921099"/>
            <a:ext cx="5878569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Puede </a:t>
            </a:r>
            <a:r>
              <a:rPr lang="es-MX" sz="1050" b="1" dirty="0">
                <a:solidFill>
                  <a:schemeClr val="tx1"/>
                </a:solidFill>
              </a:rPr>
              <a:t>configurar el repo</a:t>
            </a:r>
            <a:r>
              <a:rPr lang="es-MX" sz="1050" dirty="0">
                <a:solidFill>
                  <a:schemeClr val="tx1"/>
                </a:solidFill>
              </a:rPr>
              <a:t> (por ejemplo: etiquetas, ramas protegidas, wikis), pero no borrarlo.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D34EDFA-BC80-2371-A614-5106443065F2}"/>
              </a:ext>
            </a:extLst>
          </p:cNvPr>
          <p:cNvSpPr txBox="1"/>
          <p:nvPr/>
        </p:nvSpPr>
        <p:spPr>
          <a:xfrm>
            <a:off x="2781590" y="4405958"/>
            <a:ext cx="6226701" cy="286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200" dirty="0">
                <a:solidFill>
                  <a:schemeClr val="tx1"/>
                </a:solidFill>
              </a:rPr>
              <a:t>Tiene </a:t>
            </a:r>
            <a:r>
              <a:rPr lang="es-MX" sz="1200" b="1" dirty="0">
                <a:solidFill>
                  <a:schemeClr val="tx1"/>
                </a:solidFill>
              </a:rPr>
              <a:t>control total</a:t>
            </a:r>
            <a:r>
              <a:rPr lang="es-MX" sz="1200" dirty="0">
                <a:solidFill>
                  <a:schemeClr val="tx1"/>
                </a:solidFill>
              </a:rPr>
              <a:t>: cambiar visibilidad, eliminar el repositorio, invitar o quitar miembros.</a:t>
            </a:r>
            <a:r>
              <a:rPr lang="es-MX" sz="1050" dirty="0">
                <a:solidFill>
                  <a:schemeClr val="tx1"/>
                </a:solidFill>
              </a:rPr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76B63A1-1DA1-127E-7CA1-704991024204}"/>
              </a:ext>
            </a:extLst>
          </p:cNvPr>
          <p:cNvSpPr txBox="1"/>
          <p:nvPr/>
        </p:nvSpPr>
        <p:spPr>
          <a:xfrm>
            <a:off x="2821740" y="2137344"/>
            <a:ext cx="3829827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pt-BR" sz="1050" dirty="0">
                <a:solidFill>
                  <a:schemeClr val="accent2">
                    <a:lumMod val="75000"/>
                  </a:schemeClr>
                </a:solidFill>
              </a:rPr>
              <a:t>Ideal para observadores o revisores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472620F-0A35-B98D-BC33-C1F60D9C6227}"/>
              </a:ext>
            </a:extLst>
          </p:cNvPr>
          <p:cNvSpPr txBox="1"/>
          <p:nvPr/>
        </p:nvSpPr>
        <p:spPr>
          <a:xfrm>
            <a:off x="2781590" y="2955782"/>
            <a:ext cx="3829827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accent2">
                    <a:lumMod val="75000"/>
                  </a:schemeClr>
                </a:solidFill>
              </a:rPr>
              <a:t>Perfecto para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</a:rPr>
              <a:t>testers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</a:rPr>
              <a:t> o quienes gestionan tareas.</a:t>
            </a:r>
            <a:endParaRPr kumimoji="0" lang="es-MX" sz="105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DCEC1BD-826F-1F85-5E2E-B8D2EDDE124F}"/>
              </a:ext>
            </a:extLst>
          </p:cNvPr>
          <p:cNvSpPr txBox="1"/>
          <p:nvPr/>
        </p:nvSpPr>
        <p:spPr>
          <a:xfrm>
            <a:off x="2793889" y="3551396"/>
            <a:ext cx="3829827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accent2">
                    <a:lumMod val="75000"/>
                  </a:schemeClr>
                </a:solidFill>
              </a:rPr>
              <a:t>Para quienes colaboran directamente con el código.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0909069-115B-AF81-1726-B499EA10D03C}"/>
              </a:ext>
            </a:extLst>
          </p:cNvPr>
          <p:cNvSpPr txBox="1"/>
          <p:nvPr/>
        </p:nvSpPr>
        <p:spPr>
          <a:xfrm>
            <a:off x="2811602" y="4137941"/>
            <a:ext cx="4977986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accent2">
                    <a:lumMod val="75000"/>
                  </a:schemeClr>
                </a:solidFill>
              </a:rPr>
              <a:t>Para alguien técnico que ayuda a gestionar el proyecto</a:t>
            </a:r>
            <a:r>
              <a:rPr lang="es-MX" sz="1050" dirty="0">
                <a:solidFill>
                  <a:schemeClr val="tx1"/>
                </a:solidFill>
              </a:rPr>
              <a:t>.</a:t>
            </a:r>
            <a:endParaRPr kumimoji="0" lang="es-MX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3EAF5BE-51E7-8893-AC02-96F7FD6394AB}"/>
              </a:ext>
            </a:extLst>
          </p:cNvPr>
          <p:cNvSpPr txBox="1"/>
          <p:nvPr/>
        </p:nvSpPr>
        <p:spPr>
          <a:xfrm>
            <a:off x="2781588" y="4651333"/>
            <a:ext cx="3829827" cy="274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accent2">
                    <a:lumMod val="75000"/>
                  </a:schemeClr>
                </a:solidFill>
              </a:rPr>
              <a:t>Solo para líderes o dueños del repositorio</a:t>
            </a:r>
            <a:endParaRPr kumimoji="0" lang="es-MX" sz="7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>
          <a:extLst>
            <a:ext uri="{FF2B5EF4-FFF2-40B4-BE49-F238E27FC236}">
              <a16:creationId xmlns:a16="http://schemas.microsoft.com/office/drawing/2014/main" id="{BD92F85C-CE48-B4F1-A7D2-3B9C360CF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>
            <a:extLst>
              <a:ext uri="{FF2B5EF4-FFF2-40B4-BE49-F238E27FC236}">
                <a16:creationId xmlns:a16="http://schemas.microsoft.com/office/drawing/2014/main" id="{03BA0565-F655-72C3-A5AF-194C1D691B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700" y="588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Beneficios de utilizar Github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E4D61A1-02BC-FE9D-1501-8671F7A0F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17" y="1394890"/>
            <a:ext cx="7710765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versiones distribuido: cada desarrollador trabaja con un repositorio completo en local,</a:t>
            </a:r>
            <a:br>
              <a:rPr lang="es-ES" altLang="es-MX" sz="12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pudiendo sincronizar cambios sin depender de un servidor central.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Colaboración estructurada: las ramas y los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pull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requests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permiten desarrollar funciones en paralelo</a:t>
            </a:r>
            <a:b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revisar código y resolver conflictos antes de fusionar.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Historial claro y trazabilidad: cada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commit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registra autor, fecha y mensaje, facilitando auditorías, reversiones</a:t>
            </a:r>
            <a:b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 análisis de la evolución.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CI/CD integrada: con GitHub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Actions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automatizan pruebas,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despliegues en cada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b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asegurando calidad y velocidad.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 de incidencias y proyectos: Issues,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milestones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 tableros Kanban integrados ayudan a planificar, asignar y dar seguimiento a tareas y bugs.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Ecosistema e integraciones: amplio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marketplace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apps, escaneo de seguridad de dependencias</a:t>
            </a:r>
            <a:b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visibilidad open </a:t>
            </a:r>
            <a:r>
              <a:rPr kumimoji="0" lang="es-ES" altLang="es-MX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s-ES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atraer contribuciones y acelerar el desarrollo</a:t>
            </a:r>
            <a:endParaRPr kumimoji="0" lang="es-MX" altLang="es-MX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89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4"/>
                </a:solidFill>
              </a:rPr>
              <a:t>Conclusiones</a:t>
            </a:r>
            <a:endParaRPr sz="3600" dirty="0">
              <a:solidFill>
                <a:schemeClr val="accent4"/>
              </a:solidFill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78051" y="688137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3F39F-8906-A9E8-4536-A4726AA2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775" y="801378"/>
            <a:ext cx="4757644" cy="3660020"/>
          </a:xfrm>
        </p:spPr>
        <p:txBody>
          <a:bodyPr/>
          <a:lstStyle/>
          <a:p>
            <a:pPr algn="just">
              <a:buNone/>
            </a:pPr>
            <a:r>
              <a:rPr lang="es-ES" sz="1200" dirty="0"/>
              <a:t>GitHub es una de las plataformas más utilizadas para organizar y coordinar el trabajo en proyectos de desarrollo. Permite que varias personas colaboren al mismo tiempo, haciendo cambios de manera ordenada y guardando un registro claro de quién hizo qué y cuándo. También ofrece herramientas que ayudan a revisar el trabajo automáticamente y a cumplir con los tiempos de entrega.</a:t>
            </a:r>
            <a:br>
              <a:rPr lang="es-ES" sz="1200" dirty="0"/>
            </a:br>
            <a:r>
              <a:rPr lang="es-ES" sz="1200" dirty="0"/>
              <a:t>Además, facilita la organización de tareas y el seguimiento del progreso, lo que mejora la planificación y el trabajo en equipo. Gracias a sus funciones de seguridad y a la posibilidad de conectarse con muchas otras aplicaciones, GitHub ayuda a mantener la calidad y protección del proyecto. Finalmente, al compartir los proyectos en esta plataforma, se aumenta su visibilidad y se abren oportunidades para que otras personas contribuyan con ideas y mejoras, impulsando la creatividad y el trabajo conjunto.</a:t>
            </a:r>
          </a:p>
        </p:txBody>
      </p:sp>
      <p:grpSp>
        <p:nvGrpSpPr>
          <p:cNvPr id="5" name="Google Shape;709;p44">
            <a:extLst>
              <a:ext uri="{FF2B5EF4-FFF2-40B4-BE49-F238E27FC236}">
                <a16:creationId xmlns:a16="http://schemas.microsoft.com/office/drawing/2014/main" id="{B356C9F2-BF62-E3C6-1C76-3D548A0BCE4D}"/>
              </a:ext>
            </a:extLst>
          </p:cNvPr>
          <p:cNvGrpSpPr/>
          <p:nvPr/>
        </p:nvGrpSpPr>
        <p:grpSpPr>
          <a:xfrm>
            <a:off x="378051" y="546888"/>
            <a:ext cx="2932044" cy="3907563"/>
            <a:chOff x="335642" y="696438"/>
            <a:chExt cx="2932044" cy="3907563"/>
          </a:xfrm>
        </p:grpSpPr>
        <p:sp>
          <p:nvSpPr>
            <p:cNvPr id="6" name="Google Shape;710;p44">
              <a:extLst>
                <a:ext uri="{FF2B5EF4-FFF2-40B4-BE49-F238E27FC236}">
                  <a16:creationId xmlns:a16="http://schemas.microsoft.com/office/drawing/2014/main" id="{E511FEBA-FF7E-4F4B-3CA3-45DC41CAB777}"/>
                </a:ext>
              </a:extLst>
            </p:cNvPr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1;p44">
              <a:extLst>
                <a:ext uri="{FF2B5EF4-FFF2-40B4-BE49-F238E27FC236}">
                  <a16:creationId xmlns:a16="http://schemas.microsoft.com/office/drawing/2014/main" id="{A5B6E7FC-4013-5C85-3C28-CF910D0CCCAE}"/>
                </a:ext>
              </a:extLst>
            </p:cNvPr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2;p44">
              <a:extLst>
                <a:ext uri="{FF2B5EF4-FFF2-40B4-BE49-F238E27FC236}">
                  <a16:creationId xmlns:a16="http://schemas.microsoft.com/office/drawing/2014/main" id="{DFAD767E-32A6-0A39-CE52-DCAD7BC535C9}"/>
                </a:ext>
              </a:extLst>
            </p:cNvPr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3;p44">
              <a:extLst>
                <a:ext uri="{FF2B5EF4-FFF2-40B4-BE49-F238E27FC236}">
                  <a16:creationId xmlns:a16="http://schemas.microsoft.com/office/drawing/2014/main" id="{14C1BC67-369F-CEB9-39A4-5D8B57008FFC}"/>
                </a:ext>
              </a:extLst>
            </p:cNvPr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4;p44">
              <a:extLst>
                <a:ext uri="{FF2B5EF4-FFF2-40B4-BE49-F238E27FC236}">
                  <a16:creationId xmlns:a16="http://schemas.microsoft.com/office/drawing/2014/main" id="{2C925D7E-50FE-F883-C0E0-A4E32F8157E5}"/>
                </a:ext>
              </a:extLst>
            </p:cNvPr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5;p44">
              <a:extLst>
                <a:ext uri="{FF2B5EF4-FFF2-40B4-BE49-F238E27FC236}">
                  <a16:creationId xmlns:a16="http://schemas.microsoft.com/office/drawing/2014/main" id="{48EEAC5C-7488-EAF4-E4C1-CC10B81B5931}"/>
                </a:ext>
              </a:extLst>
            </p:cNvPr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6;p44">
              <a:extLst>
                <a:ext uri="{FF2B5EF4-FFF2-40B4-BE49-F238E27FC236}">
                  <a16:creationId xmlns:a16="http://schemas.microsoft.com/office/drawing/2014/main" id="{3CAD7806-E5ED-B025-7F27-5DF187724E7B}"/>
                </a:ext>
              </a:extLst>
            </p:cNvPr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7;p44">
              <a:extLst>
                <a:ext uri="{FF2B5EF4-FFF2-40B4-BE49-F238E27FC236}">
                  <a16:creationId xmlns:a16="http://schemas.microsoft.com/office/drawing/2014/main" id="{BE96E814-26A4-62A9-2841-824320FE6E15}"/>
                </a:ext>
              </a:extLst>
            </p:cNvPr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18;p44">
              <a:extLst>
                <a:ext uri="{FF2B5EF4-FFF2-40B4-BE49-F238E27FC236}">
                  <a16:creationId xmlns:a16="http://schemas.microsoft.com/office/drawing/2014/main" id="{7CD7CA0D-068D-03AB-37D0-3DB9D56DD489}"/>
                </a:ext>
              </a:extLst>
            </p:cNvPr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9;p44">
              <a:extLst>
                <a:ext uri="{FF2B5EF4-FFF2-40B4-BE49-F238E27FC236}">
                  <a16:creationId xmlns:a16="http://schemas.microsoft.com/office/drawing/2014/main" id="{FDE1E4D8-EAF4-D905-8D76-1DBE0A20218C}"/>
                </a:ext>
              </a:extLst>
            </p:cNvPr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0;p44">
              <a:extLst>
                <a:ext uri="{FF2B5EF4-FFF2-40B4-BE49-F238E27FC236}">
                  <a16:creationId xmlns:a16="http://schemas.microsoft.com/office/drawing/2014/main" id="{DF7D2245-6237-77C3-91EC-0A7DA7452DB5}"/>
                </a:ext>
              </a:extLst>
            </p:cNvPr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1;p44">
              <a:extLst>
                <a:ext uri="{FF2B5EF4-FFF2-40B4-BE49-F238E27FC236}">
                  <a16:creationId xmlns:a16="http://schemas.microsoft.com/office/drawing/2014/main" id="{3EE5E777-12EC-BA46-2F70-40E63EDB02C8}"/>
                </a:ext>
              </a:extLst>
            </p:cNvPr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2;p44">
              <a:extLst>
                <a:ext uri="{FF2B5EF4-FFF2-40B4-BE49-F238E27FC236}">
                  <a16:creationId xmlns:a16="http://schemas.microsoft.com/office/drawing/2014/main" id="{1DCD23B2-AF5F-63EF-140C-6CC499B07436}"/>
                </a:ext>
              </a:extLst>
            </p:cNvPr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3;p44">
              <a:extLst>
                <a:ext uri="{FF2B5EF4-FFF2-40B4-BE49-F238E27FC236}">
                  <a16:creationId xmlns:a16="http://schemas.microsoft.com/office/drawing/2014/main" id="{FCB92B9E-027F-E504-711A-2D18B3FED09F}"/>
                </a:ext>
              </a:extLst>
            </p:cNvPr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4;p44">
              <a:extLst>
                <a:ext uri="{FF2B5EF4-FFF2-40B4-BE49-F238E27FC236}">
                  <a16:creationId xmlns:a16="http://schemas.microsoft.com/office/drawing/2014/main" id="{5557479A-50D2-A8D5-55AB-19E9E393054D}"/>
                </a:ext>
              </a:extLst>
            </p:cNvPr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5;p44">
              <a:extLst>
                <a:ext uri="{FF2B5EF4-FFF2-40B4-BE49-F238E27FC236}">
                  <a16:creationId xmlns:a16="http://schemas.microsoft.com/office/drawing/2014/main" id="{5A8A28BD-250A-52B1-6498-6E9B453D7AD9}"/>
                </a:ext>
              </a:extLst>
            </p:cNvPr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6;p44">
              <a:extLst>
                <a:ext uri="{FF2B5EF4-FFF2-40B4-BE49-F238E27FC236}">
                  <a16:creationId xmlns:a16="http://schemas.microsoft.com/office/drawing/2014/main" id="{D73DA847-BC8C-9DC9-1E3A-5E870A1FDA6D}"/>
                </a:ext>
              </a:extLst>
            </p:cNvPr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7;p44">
              <a:extLst>
                <a:ext uri="{FF2B5EF4-FFF2-40B4-BE49-F238E27FC236}">
                  <a16:creationId xmlns:a16="http://schemas.microsoft.com/office/drawing/2014/main" id="{F9E9678F-7742-A503-B6A7-870CC2BF011B}"/>
                </a:ext>
              </a:extLst>
            </p:cNvPr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8;p44">
              <a:extLst>
                <a:ext uri="{FF2B5EF4-FFF2-40B4-BE49-F238E27FC236}">
                  <a16:creationId xmlns:a16="http://schemas.microsoft.com/office/drawing/2014/main" id="{7D5E8F23-88B7-B755-1C27-26A14AFF31A7}"/>
                </a:ext>
              </a:extLst>
            </p:cNvPr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9;p44">
              <a:extLst>
                <a:ext uri="{FF2B5EF4-FFF2-40B4-BE49-F238E27FC236}">
                  <a16:creationId xmlns:a16="http://schemas.microsoft.com/office/drawing/2014/main" id="{E879209B-C3A8-DF47-62FD-ECF42C9FFED2}"/>
                </a:ext>
              </a:extLst>
            </p:cNvPr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30;p44">
              <a:extLst>
                <a:ext uri="{FF2B5EF4-FFF2-40B4-BE49-F238E27FC236}">
                  <a16:creationId xmlns:a16="http://schemas.microsoft.com/office/drawing/2014/main" id="{37B2BD8C-A31C-178E-431A-D737AE6C7AEA}"/>
                </a:ext>
              </a:extLst>
            </p:cNvPr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1;p44">
              <a:extLst>
                <a:ext uri="{FF2B5EF4-FFF2-40B4-BE49-F238E27FC236}">
                  <a16:creationId xmlns:a16="http://schemas.microsoft.com/office/drawing/2014/main" id="{4EF0E3EE-9032-9515-54AF-B39F8CE51505}"/>
                </a:ext>
              </a:extLst>
            </p:cNvPr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32;p44">
              <a:extLst>
                <a:ext uri="{FF2B5EF4-FFF2-40B4-BE49-F238E27FC236}">
                  <a16:creationId xmlns:a16="http://schemas.microsoft.com/office/drawing/2014/main" id="{A2E61FD1-A131-E073-72B5-DD16A4D50FDA}"/>
                </a:ext>
              </a:extLst>
            </p:cNvPr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33;p44">
              <a:extLst>
                <a:ext uri="{FF2B5EF4-FFF2-40B4-BE49-F238E27FC236}">
                  <a16:creationId xmlns:a16="http://schemas.microsoft.com/office/drawing/2014/main" id="{4171B8AF-7976-A5AA-9D11-193697525E94}"/>
                </a:ext>
              </a:extLst>
            </p:cNvPr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34;p44">
              <a:extLst>
                <a:ext uri="{FF2B5EF4-FFF2-40B4-BE49-F238E27FC236}">
                  <a16:creationId xmlns:a16="http://schemas.microsoft.com/office/drawing/2014/main" id="{DBA85F7B-431E-3BFC-5A66-7B228868E185}"/>
                </a:ext>
              </a:extLst>
            </p:cNvPr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35;p44">
              <a:extLst>
                <a:ext uri="{FF2B5EF4-FFF2-40B4-BE49-F238E27FC236}">
                  <a16:creationId xmlns:a16="http://schemas.microsoft.com/office/drawing/2014/main" id="{1E2CF3A1-F9DF-E642-7236-41C6B6E9E850}"/>
                </a:ext>
              </a:extLst>
            </p:cNvPr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6;p44">
              <a:extLst>
                <a:ext uri="{FF2B5EF4-FFF2-40B4-BE49-F238E27FC236}">
                  <a16:creationId xmlns:a16="http://schemas.microsoft.com/office/drawing/2014/main" id="{7476FC5C-B96B-E21E-6994-82B5E94AA5EB}"/>
                </a:ext>
              </a:extLst>
            </p:cNvPr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37;p44">
              <a:extLst>
                <a:ext uri="{FF2B5EF4-FFF2-40B4-BE49-F238E27FC236}">
                  <a16:creationId xmlns:a16="http://schemas.microsoft.com/office/drawing/2014/main" id="{93690175-F21C-1DEF-3C94-0AD0749BC96C}"/>
                </a:ext>
              </a:extLst>
            </p:cNvPr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38;p44">
              <a:extLst>
                <a:ext uri="{FF2B5EF4-FFF2-40B4-BE49-F238E27FC236}">
                  <a16:creationId xmlns:a16="http://schemas.microsoft.com/office/drawing/2014/main" id="{23872AD9-BE36-9F16-EC5B-6B568D08109B}"/>
                </a:ext>
              </a:extLst>
            </p:cNvPr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9;p44">
              <a:extLst>
                <a:ext uri="{FF2B5EF4-FFF2-40B4-BE49-F238E27FC236}">
                  <a16:creationId xmlns:a16="http://schemas.microsoft.com/office/drawing/2014/main" id="{B1A65271-B8B8-DBB6-D58A-26D5637BAAAD}"/>
                </a:ext>
              </a:extLst>
            </p:cNvPr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0;p44">
              <a:extLst>
                <a:ext uri="{FF2B5EF4-FFF2-40B4-BE49-F238E27FC236}">
                  <a16:creationId xmlns:a16="http://schemas.microsoft.com/office/drawing/2014/main" id="{787865F4-9627-F9E2-486F-B43595C54B36}"/>
                </a:ext>
              </a:extLst>
            </p:cNvPr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1;p44">
              <a:extLst>
                <a:ext uri="{FF2B5EF4-FFF2-40B4-BE49-F238E27FC236}">
                  <a16:creationId xmlns:a16="http://schemas.microsoft.com/office/drawing/2014/main" id="{700C9AB1-EFFA-E8D4-D458-F422BE64E2CF}"/>
                </a:ext>
              </a:extLst>
            </p:cNvPr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42;p44">
              <a:extLst>
                <a:ext uri="{FF2B5EF4-FFF2-40B4-BE49-F238E27FC236}">
                  <a16:creationId xmlns:a16="http://schemas.microsoft.com/office/drawing/2014/main" id="{C43249BC-3F32-AE19-3C01-B0D0A0EE6B28}"/>
                </a:ext>
              </a:extLst>
            </p:cNvPr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43;p44">
              <a:extLst>
                <a:ext uri="{FF2B5EF4-FFF2-40B4-BE49-F238E27FC236}">
                  <a16:creationId xmlns:a16="http://schemas.microsoft.com/office/drawing/2014/main" id="{ABC97710-231B-729B-BCFE-1B80AEA57B31}"/>
                </a:ext>
              </a:extLst>
            </p:cNvPr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44;p44">
              <a:extLst>
                <a:ext uri="{FF2B5EF4-FFF2-40B4-BE49-F238E27FC236}">
                  <a16:creationId xmlns:a16="http://schemas.microsoft.com/office/drawing/2014/main" id="{73F02A19-9D78-FB94-647D-BEB1BA9F3C52}"/>
                </a:ext>
              </a:extLst>
            </p:cNvPr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45;p44">
              <a:extLst>
                <a:ext uri="{FF2B5EF4-FFF2-40B4-BE49-F238E27FC236}">
                  <a16:creationId xmlns:a16="http://schemas.microsoft.com/office/drawing/2014/main" id="{90BDBA9F-8268-84CF-94DF-45586EC6ECA6}"/>
                </a:ext>
              </a:extLst>
            </p:cNvPr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46;p44">
              <a:extLst>
                <a:ext uri="{FF2B5EF4-FFF2-40B4-BE49-F238E27FC236}">
                  <a16:creationId xmlns:a16="http://schemas.microsoft.com/office/drawing/2014/main" id="{6F522095-EBB6-102D-7973-F30EC9FB6672}"/>
                </a:ext>
              </a:extLst>
            </p:cNvPr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47;p44">
              <a:extLst>
                <a:ext uri="{FF2B5EF4-FFF2-40B4-BE49-F238E27FC236}">
                  <a16:creationId xmlns:a16="http://schemas.microsoft.com/office/drawing/2014/main" id="{71727A5F-AC6A-B296-81CD-B85C5776BBCC}"/>
                </a:ext>
              </a:extLst>
            </p:cNvPr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48;p44">
              <a:extLst>
                <a:ext uri="{FF2B5EF4-FFF2-40B4-BE49-F238E27FC236}">
                  <a16:creationId xmlns:a16="http://schemas.microsoft.com/office/drawing/2014/main" id="{D9F713E5-8BD1-D9E4-2858-45E85B967F97}"/>
                </a:ext>
              </a:extLst>
            </p:cNvPr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49;p44">
              <a:extLst>
                <a:ext uri="{FF2B5EF4-FFF2-40B4-BE49-F238E27FC236}">
                  <a16:creationId xmlns:a16="http://schemas.microsoft.com/office/drawing/2014/main" id="{595B479D-59F5-B20F-47F6-0CDE10C87C90}"/>
                </a:ext>
              </a:extLst>
            </p:cNvPr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50;p44">
              <a:extLst>
                <a:ext uri="{FF2B5EF4-FFF2-40B4-BE49-F238E27FC236}">
                  <a16:creationId xmlns:a16="http://schemas.microsoft.com/office/drawing/2014/main" id="{FC84621F-CD98-951B-1E60-D729270A4C08}"/>
                </a:ext>
              </a:extLst>
            </p:cNvPr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51;p44">
              <a:extLst>
                <a:ext uri="{FF2B5EF4-FFF2-40B4-BE49-F238E27FC236}">
                  <a16:creationId xmlns:a16="http://schemas.microsoft.com/office/drawing/2014/main" id="{969574CF-0EA7-DF4B-C096-6A12F0D1B290}"/>
                </a:ext>
              </a:extLst>
            </p:cNvPr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52;p44">
              <a:extLst>
                <a:ext uri="{FF2B5EF4-FFF2-40B4-BE49-F238E27FC236}">
                  <a16:creationId xmlns:a16="http://schemas.microsoft.com/office/drawing/2014/main" id="{E951F919-B269-4FCE-8F90-047CF75A8897}"/>
                </a:ext>
              </a:extLst>
            </p:cNvPr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53;p44">
              <a:extLst>
                <a:ext uri="{FF2B5EF4-FFF2-40B4-BE49-F238E27FC236}">
                  <a16:creationId xmlns:a16="http://schemas.microsoft.com/office/drawing/2014/main" id="{D380189E-7930-5AD2-E403-27E06802DB55}"/>
                </a:ext>
              </a:extLst>
            </p:cNvPr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54;p44">
              <a:extLst>
                <a:ext uri="{FF2B5EF4-FFF2-40B4-BE49-F238E27FC236}">
                  <a16:creationId xmlns:a16="http://schemas.microsoft.com/office/drawing/2014/main" id="{0CCF92D9-00D0-F698-8DF3-4B167CDFCC1E}"/>
                </a:ext>
              </a:extLst>
            </p:cNvPr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833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35"/>
          <p:cNvGrpSpPr/>
          <p:nvPr/>
        </p:nvGrpSpPr>
        <p:grpSpPr>
          <a:xfrm>
            <a:off x="350039" y="2658140"/>
            <a:ext cx="4328287" cy="217318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400" b="1" dirty="0">
                <a:solidFill>
                  <a:srgbClr val="FD515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¿Qué es GitHub?</a:t>
            </a:r>
            <a:endParaRPr lang="es-MX" sz="5400" b="1" dirty="0">
              <a:solidFill>
                <a:srgbClr val="FD515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D5151"/>
                </a:solidFill>
              </a:rPr>
              <a:t>1</a:t>
            </a:r>
            <a:endParaRPr b="1" dirty="0">
              <a:solidFill>
                <a:srgbClr val="FD5151"/>
              </a:solidFill>
            </a:endParaRPr>
          </a:p>
        </p:txBody>
      </p: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1831688" y="3406584"/>
            <a:ext cx="6043800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Antecedentes &gt;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402750" y="4008025"/>
            <a:ext cx="8340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“</a:t>
            </a: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Comfortaa"/>
                <a:ea typeface="Fira Code"/>
                <a:cs typeface="Fira Code"/>
                <a:sym typeface="Fira Code"/>
              </a:rPr>
              <a:t>“</a:t>
            </a:r>
            <a:endParaRPr sz="5000" dirty="0">
              <a:solidFill>
                <a:schemeClr val="accent5"/>
              </a:solidFill>
              <a:latin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48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Descripición </a:t>
            </a:r>
            <a:r>
              <a:rPr lang="en" dirty="0">
                <a:solidFill>
                  <a:schemeClr val="accent2"/>
                </a:solidFill>
                <a:latin typeface="Comfortaa"/>
              </a:rPr>
              <a:t>{</a:t>
            </a:r>
            <a:endParaRPr dirty="0">
              <a:solidFill>
                <a:schemeClr val="accent2"/>
              </a:solidFill>
              <a:latin typeface="Comfortaa"/>
            </a:endParaRPr>
          </a:p>
        </p:txBody>
      </p:sp>
      <p:sp>
        <p:nvSpPr>
          <p:cNvPr id="432" name="Google Shape;432;p36"/>
          <p:cNvSpPr txBox="1">
            <a:spLocks noGrp="1"/>
          </p:cNvSpPr>
          <p:nvPr>
            <p:ph type="subTitle" idx="1"/>
          </p:nvPr>
        </p:nvSpPr>
        <p:spPr>
          <a:xfrm>
            <a:off x="677639" y="1784049"/>
            <a:ext cx="4245998" cy="1254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0975" indent="0" algn="just">
              <a:lnSpc>
                <a:spcPct val="100000"/>
              </a:lnSpc>
              <a:spcAft>
                <a:spcPts val="800"/>
              </a:spcAft>
            </a:pPr>
            <a:r>
              <a:rPr lang="es-MX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GitHub es una plataforma de control de versiones gratuita que sirve para gestionar proyectos y permite colaborar con una gran comunidad de desarrolladores. </a:t>
            </a:r>
          </a:p>
          <a:p>
            <a:pPr marL="180975" indent="0" algn="just">
              <a:lnSpc>
                <a:spcPct val="100000"/>
              </a:lnSpc>
              <a:spcAft>
                <a:spcPts val="800"/>
              </a:spcAft>
            </a:pPr>
            <a:r>
              <a:rPr lang="es-MX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El código de los proyectos alojados en GitHub se almacena generalmente de forma </a:t>
            </a:r>
            <a:r>
              <a:rPr lang="es-MX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  <a:hlinkClick r:id="rId3" tooltip="Código abiert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pública</a:t>
            </a:r>
            <a:r>
              <a:rPr lang="es-MX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1026" name="Picture 2" descr="GitHub Logo, symbol, meaning, history, PNG, brand">
            <a:extLst>
              <a:ext uri="{FF2B5EF4-FFF2-40B4-BE49-F238E27FC236}">
                <a16:creationId xmlns:a16="http://schemas.microsoft.com/office/drawing/2014/main" id="{5D0C9F66-D3B2-4184-AA01-119CD825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718" y="1784049"/>
            <a:ext cx="3710763" cy="208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522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Antecedentes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2"/>
                </a:solidFill>
                <a:latin typeface="Comfortaa"/>
              </a:rPr>
              <a:t>{</a:t>
            </a:r>
            <a:endParaRPr dirty="0">
              <a:solidFill>
                <a:schemeClr val="accent2"/>
              </a:solidFill>
              <a:latin typeface="Comfortaa"/>
            </a:endParaRP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4286253" y="1601412"/>
            <a:ext cx="3800409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0975" indent="0" algn="just">
              <a:lnSpc>
                <a:spcPct val="100000"/>
              </a:lnSpc>
              <a:spcAft>
                <a:spcPts val="800"/>
              </a:spcAft>
            </a:pPr>
            <a:r>
              <a:rPr lang="en-US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GitHub </a:t>
            </a:r>
            <a:r>
              <a:rPr lang="en-US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fue</a:t>
            </a:r>
            <a:r>
              <a:rPr lang="en-US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desarrollado</a:t>
            </a:r>
            <a:r>
              <a:rPr lang="en-US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por </a:t>
            </a:r>
            <a:r>
              <a:rPr lang="en-US" b="1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Chris </a:t>
            </a:r>
            <a:r>
              <a:rPr lang="en-US" b="1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Wanstrath</a:t>
            </a:r>
            <a:r>
              <a:rPr lang="en-US" b="1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P. J. Hyett, Tom Preston-Werner y Scott Chacon</a:t>
            </a:r>
            <a:r>
              <a:rPr lang="en-US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usando</a:t>
            </a:r>
            <a:r>
              <a:rPr lang="en-US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el framework </a:t>
            </a:r>
            <a:r>
              <a:rPr lang="en-US" b="1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Ruby on Rails</a:t>
            </a:r>
            <a:r>
              <a:rPr lang="en-US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 </a:t>
            </a:r>
            <a:r>
              <a:rPr lang="es-MX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Desde enero de 2010, GitHub opera bajo el nombre de GitHub, Inc. Anteriormente era conocida como </a:t>
            </a:r>
            <a:r>
              <a:rPr lang="es-MX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Logical</a:t>
            </a:r>
            <a:r>
              <a:rPr lang="es-MX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s-MX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Awesome</a:t>
            </a:r>
            <a:r>
              <a:rPr lang="es-MX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LLC. </a:t>
            </a:r>
            <a:r>
              <a:rPr lang="es-MX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Fue c</a:t>
            </a:r>
            <a:r>
              <a:rPr lang="es-MX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omprado en 2018 por Microsoft.</a:t>
            </a: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7D5662C-DBDF-4875-ADBA-B35970E3D79C}"/>
              </a:ext>
            </a:extLst>
          </p:cNvPr>
          <p:cNvGrpSpPr/>
          <p:nvPr/>
        </p:nvGrpSpPr>
        <p:grpSpPr>
          <a:xfrm>
            <a:off x="911352" y="1168562"/>
            <a:ext cx="2505449" cy="2741022"/>
            <a:chOff x="380737" y="1158635"/>
            <a:chExt cx="2505449" cy="274102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07B9EC9-78EE-4781-B485-3FA08B866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956" y="1168562"/>
              <a:ext cx="1187416" cy="1287559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A57AEC15-D2E8-47AE-B777-CCF0A6F78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1372" y="1158635"/>
              <a:ext cx="1314814" cy="1305263"/>
            </a:xfrm>
            <a:prstGeom prst="rect">
              <a:avLst/>
            </a:prstGeom>
          </p:spPr>
        </p:pic>
        <p:pic>
          <p:nvPicPr>
            <p:cNvPr id="2056" name="Picture 8" descr="GitHub co-founder Tom Preston-Werner builds new tools for a developer ...">
              <a:extLst>
                <a:ext uri="{FF2B5EF4-FFF2-40B4-BE49-F238E27FC236}">
                  <a16:creationId xmlns:a16="http://schemas.microsoft.com/office/drawing/2014/main" id="{5C7806A0-47ED-4434-AF1C-16D6900ED1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18" r="8052"/>
            <a:stretch/>
          </p:blipFill>
          <p:spPr bwMode="auto">
            <a:xfrm>
              <a:off x="380737" y="2456121"/>
              <a:ext cx="1182690" cy="1443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3A348F5-99A8-43BE-B4DE-3A740DF3B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87262" y="2465324"/>
              <a:ext cx="1298924" cy="143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803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4223100" y="1848000"/>
            <a:ext cx="4206000" cy="10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3200" dirty="0">
                <a:solidFill>
                  <a:schemeClr val="accent5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“</a:t>
            </a:r>
            <a:r>
              <a:rPr lang="en" sz="3200" dirty="0">
                <a:solidFill>
                  <a:schemeClr val="accent2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Funciones y  </a:t>
            </a:r>
            <a:r>
              <a:rPr lang="es-MX" sz="3200" dirty="0">
                <a:solidFill>
                  <a:schemeClr val="accent2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 sz="3200" dirty="0">
                <a:solidFill>
                  <a:schemeClr val="accent2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aracterísticas</a:t>
            </a:r>
            <a:r>
              <a:rPr lang="en" sz="3200" dirty="0">
                <a:solidFill>
                  <a:schemeClr val="accent5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”</a:t>
            </a:r>
            <a:endParaRPr sz="3200" dirty="0">
              <a:solidFill>
                <a:schemeClr val="accent5"/>
              </a:solidFill>
            </a:endParaRPr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4223100" y="3124904"/>
            <a:ext cx="42060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</a:t>
            </a:r>
            <a:r>
              <a:rPr lang="en" dirty="0"/>
              <a:t>Caraterísticas principales de GitHub y funciones que ofrece </a:t>
            </a:r>
            <a:r>
              <a:rPr lang="en" sz="1400" dirty="0"/>
              <a:t>&gt;</a:t>
            </a:r>
            <a:endParaRPr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8548708" y="1945500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" name="Google Shape;401;p34">
            <a:extLst>
              <a:ext uri="{FF2B5EF4-FFF2-40B4-BE49-F238E27FC236}">
                <a16:creationId xmlns:a16="http://schemas.microsoft.com/office/drawing/2014/main" id="{AC8BD401-63E0-4D86-9120-C0BEE802F4F4}"/>
              </a:ext>
            </a:extLst>
          </p:cNvPr>
          <p:cNvSpPr txBox="1"/>
          <p:nvPr/>
        </p:nvSpPr>
        <p:spPr>
          <a:xfrm rot="10800000">
            <a:off x="3714894" y="2031962"/>
            <a:ext cx="480361" cy="92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114F64-F69F-45B2-95D8-02789E4F8D35}"/>
              </a:ext>
            </a:extLst>
          </p:cNvPr>
          <p:cNvSpPr/>
          <p:nvPr/>
        </p:nvSpPr>
        <p:spPr>
          <a:xfrm>
            <a:off x="-20140" y="439415"/>
            <a:ext cx="9144000" cy="11549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3110547" y="774367"/>
            <a:ext cx="5264306" cy="3929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MX" dirty="0" err="1">
                <a:solidFill>
                  <a:schemeClr val="accent1"/>
                </a:solidFill>
              </a:rPr>
              <a:t>Control_de_versiones_con_Git</a:t>
            </a:r>
            <a:r>
              <a:rPr lang="es-MX" dirty="0">
                <a:solidFill>
                  <a:schemeClr val="accent1"/>
                </a:solidFill>
              </a:rPr>
              <a:t> = {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“Git es un sistema que rastrea los cambios en los archivos en el tiempo.”,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“Por medio de ‘</a:t>
            </a:r>
            <a:r>
              <a:rPr lang="es-MX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commits</a:t>
            </a:r>
            <a:r>
              <a:rPr lang="es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’,  permite la recuperación de versiones anteriores.” </a:t>
            </a:r>
            <a:r>
              <a:rPr lang="es-MX" dirty="0">
                <a:solidFill>
                  <a:schemeClr val="accent1"/>
                </a:solidFill>
              </a:rPr>
              <a:t>}</a:t>
            </a:r>
          </a:p>
          <a:p>
            <a:pPr marL="0" lv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MX" dirty="0">
                <a:solidFill>
                  <a:schemeClr val="accent4"/>
                </a:solidFill>
              </a:rPr>
              <a:t>Repositorio_(Repo) = {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“Un contenedor de código de proyectos, con su historial de cambios.”,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“Puede ser </a:t>
            </a:r>
            <a:r>
              <a:rPr lang="es-MX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local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o </a:t>
            </a:r>
            <a:r>
              <a:rPr lang="es-MX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remoto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” </a:t>
            </a:r>
            <a:r>
              <a:rPr lang="es-MX" dirty="0">
                <a:solidFill>
                  <a:schemeClr val="accent4"/>
                </a:solidFill>
              </a:rPr>
              <a:t>}</a:t>
            </a:r>
          </a:p>
          <a:p>
            <a:pPr marL="0" lv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MX" dirty="0">
                <a:solidFill>
                  <a:schemeClr val="accent3"/>
                </a:solidFill>
              </a:rPr>
              <a:t>Ramas_(</a:t>
            </a:r>
            <a:r>
              <a:rPr lang="es-MX" dirty="0" err="1">
                <a:solidFill>
                  <a:schemeClr val="accent3"/>
                </a:solidFill>
              </a:rPr>
              <a:t>Branches</a:t>
            </a:r>
            <a:r>
              <a:rPr lang="es-MX" dirty="0">
                <a:solidFill>
                  <a:schemeClr val="accent3"/>
                </a:solidFill>
              </a:rPr>
              <a:t>)= {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“Las ramas permiten trabajar en diferentes versiones del proyecto al mismo tiempo.” </a:t>
            </a:r>
            <a:r>
              <a:rPr lang="es-MX" dirty="0">
                <a:solidFill>
                  <a:schemeClr val="accent3"/>
                </a:solidFill>
              </a:rPr>
              <a:t>}</a:t>
            </a:r>
          </a:p>
        </p:txBody>
      </p:sp>
      <p:grpSp>
        <p:nvGrpSpPr>
          <p:cNvPr id="456" name="Google Shape;456;p37"/>
          <p:cNvGrpSpPr/>
          <p:nvPr/>
        </p:nvGrpSpPr>
        <p:grpSpPr>
          <a:xfrm>
            <a:off x="96001" y="92743"/>
            <a:ext cx="2415354" cy="4958014"/>
            <a:chOff x="719992" y="1135488"/>
            <a:chExt cx="2415354" cy="3413475"/>
          </a:xfrm>
        </p:grpSpPr>
        <p:sp>
          <p:nvSpPr>
            <p:cNvPr id="457" name="Google Shape;457;p37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92;p37">
            <a:extLst>
              <a:ext uri="{FF2B5EF4-FFF2-40B4-BE49-F238E27FC236}">
                <a16:creationId xmlns:a16="http://schemas.microsoft.com/office/drawing/2014/main" id="{B4A18DB2-6EF8-481F-BCC6-1945B2A8CA70}"/>
              </a:ext>
            </a:extLst>
          </p:cNvPr>
          <p:cNvSpPr txBox="1"/>
          <p:nvPr/>
        </p:nvSpPr>
        <p:spPr>
          <a:xfrm>
            <a:off x="1891877" y="4151646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114F64-F69F-45B2-95D8-02789E4F8D35}"/>
              </a:ext>
            </a:extLst>
          </p:cNvPr>
          <p:cNvSpPr/>
          <p:nvPr/>
        </p:nvSpPr>
        <p:spPr>
          <a:xfrm>
            <a:off x="-20140" y="439415"/>
            <a:ext cx="9144000" cy="11549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2565510" y="254503"/>
            <a:ext cx="6348166" cy="4619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MX" dirty="0">
                <a:solidFill>
                  <a:schemeClr val="bg2"/>
                </a:solidFill>
              </a:rPr>
              <a:t>Colaboración = {</a:t>
            </a:r>
            <a:endParaRPr lang="es-MX" dirty="0"/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GitHub facilita el trabajo con herramientas como:</a:t>
            </a:r>
          </a:p>
          <a:p>
            <a:pPr marL="1143000" lvl="2" indent="-228600" algn="just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MX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Pull_Requests: “Propuestas de cambio para el código.”, </a:t>
            </a:r>
          </a:p>
          <a:p>
            <a:pPr marL="1143000" lvl="2" indent="-228600" algn="just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MX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Issues: “Para reportar problemas, dar mejoras o planificar tareas.” </a:t>
            </a:r>
            <a:r>
              <a:rPr lang="es-MX" dirty="0">
                <a:solidFill>
                  <a:schemeClr val="bg2"/>
                </a:solidFill>
              </a:rPr>
              <a:t>}</a:t>
            </a:r>
          </a:p>
          <a:p>
            <a:pPr marL="0" lv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MX" dirty="0" err="1">
                <a:solidFill>
                  <a:schemeClr val="tx2"/>
                </a:solidFill>
              </a:rPr>
              <a:t>Forks_y_Clones</a:t>
            </a:r>
            <a:r>
              <a:rPr lang="es-MX" dirty="0">
                <a:solidFill>
                  <a:schemeClr val="tx2"/>
                </a:solidFill>
              </a:rPr>
              <a:t> = {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Fork: “Crear una copia de un repositorio en tu cuenta para trabajar de forma independiente.”,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Clone: “Descargar el repositorio remoto a tu máquina local para trabajar en él.” </a:t>
            </a:r>
            <a:r>
              <a:rPr lang="es-MX" dirty="0">
                <a:solidFill>
                  <a:schemeClr val="tx2"/>
                </a:solidFill>
              </a:rPr>
              <a:t>}</a:t>
            </a:r>
          </a:p>
          <a:p>
            <a:pPr marL="0" lv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MX" dirty="0" err="1">
                <a:solidFill>
                  <a:srgbClr val="FFFF00"/>
                </a:solidFill>
              </a:rPr>
              <a:t>Commits_y_Push</a:t>
            </a:r>
            <a:r>
              <a:rPr lang="es-MX" dirty="0">
                <a:solidFill>
                  <a:srgbClr val="FFFF00"/>
                </a:solidFill>
              </a:rPr>
              <a:t> {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5"/>
                </a:solidFill>
              </a:rPr>
              <a:t>Commit: “Guardar un cambio en el historial del proyecto.”,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5"/>
                </a:solidFill>
              </a:rPr>
              <a:t>Push: “Subir los cambios de tu repositorio local al remoto en GitHub.” </a:t>
            </a:r>
            <a:r>
              <a:rPr lang="es-MX" dirty="0">
                <a:solidFill>
                  <a:srgbClr val="FFFF00"/>
                </a:solidFill>
              </a:rPr>
              <a:t>}</a:t>
            </a:r>
          </a:p>
        </p:txBody>
      </p:sp>
      <p:grpSp>
        <p:nvGrpSpPr>
          <p:cNvPr id="456" name="Google Shape;456;p37"/>
          <p:cNvGrpSpPr/>
          <p:nvPr/>
        </p:nvGrpSpPr>
        <p:grpSpPr>
          <a:xfrm>
            <a:off x="96001" y="92743"/>
            <a:ext cx="2415354" cy="4958014"/>
            <a:chOff x="719992" y="1135488"/>
            <a:chExt cx="2415354" cy="3413475"/>
          </a:xfrm>
        </p:grpSpPr>
        <p:sp>
          <p:nvSpPr>
            <p:cNvPr id="457" name="Google Shape;457;p37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/>
          <p:cNvSpPr txBox="1"/>
          <p:nvPr/>
        </p:nvSpPr>
        <p:spPr>
          <a:xfrm>
            <a:off x="1891877" y="4151646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09680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8"/>
          <p:cNvSpPr txBox="1">
            <a:spLocks noGrp="1"/>
          </p:cNvSpPr>
          <p:nvPr>
            <p:ph type="title"/>
          </p:nvPr>
        </p:nvSpPr>
        <p:spPr>
          <a:xfrm>
            <a:off x="546848" y="535650"/>
            <a:ext cx="3541058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Aplicaciones de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GitHub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852" name="Google Shape;852;p48"/>
          <p:cNvSpPr txBox="1">
            <a:spLocks noGrp="1"/>
          </p:cNvSpPr>
          <p:nvPr>
            <p:ph type="subTitle" idx="1"/>
          </p:nvPr>
        </p:nvSpPr>
        <p:spPr>
          <a:xfrm>
            <a:off x="734427" y="3146400"/>
            <a:ext cx="3165900" cy="16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Usos frecuentes y aplicaciones en la actulaidad &gt;</a:t>
            </a:r>
            <a:endParaRPr dirty="0"/>
          </a:p>
        </p:txBody>
      </p:sp>
      <p:sp>
        <p:nvSpPr>
          <p:cNvPr id="853" name="Google Shape;853;p48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74" name="Picture 2" descr="Qué es GitHub y para qué sirve: Control de versiones y desarrolladores">
            <a:extLst>
              <a:ext uri="{FF2B5EF4-FFF2-40B4-BE49-F238E27FC236}">
                <a16:creationId xmlns:a16="http://schemas.microsoft.com/office/drawing/2014/main" id="{88667DE5-4733-443D-888C-D3351D25D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5" r="20893"/>
          <a:stretch/>
        </p:blipFill>
        <p:spPr bwMode="auto">
          <a:xfrm>
            <a:off x="4667571" y="791319"/>
            <a:ext cx="3865604" cy="35608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1767</Words>
  <Application>Microsoft Office PowerPoint</Application>
  <PresentationFormat>Presentación en pantalla (16:9)</PresentationFormat>
  <Paragraphs>243</Paragraphs>
  <Slides>25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6" baseType="lpstr">
      <vt:lpstr>Arial</vt:lpstr>
      <vt:lpstr>Bebas Neue</vt:lpstr>
      <vt:lpstr>Comfortaa</vt:lpstr>
      <vt:lpstr>Courier New</vt:lpstr>
      <vt:lpstr>Fira Code</vt:lpstr>
      <vt:lpstr>Nunito Light</vt:lpstr>
      <vt:lpstr>Source Code Pro</vt:lpstr>
      <vt:lpstr>Source Code Pro Medium</vt:lpstr>
      <vt:lpstr>Times New Roman</vt:lpstr>
      <vt:lpstr>Wingdings</vt:lpstr>
      <vt:lpstr>Introduction to Java Programming for High School by Slidesgo</vt:lpstr>
      <vt:lpstr>Introducción a GitHub</vt:lpstr>
      <vt:lpstr>Contenido de la Presentación</vt:lpstr>
      <vt:lpstr>¿Qué es GitHub?</vt:lpstr>
      <vt:lpstr>Descripición {</vt:lpstr>
      <vt:lpstr>Antecedentes {</vt:lpstr>
      <vt:lpstr> “Funciones y  características”</vt:lpstr>
      <vt:lpstr>Presentación de PowerPoint</vt:lpstr>
      <vt:lpstr>Presentación de PowerPoint</vt:lpstr>
      <vt:lpstr>Aplicaciones de  GitHub</vt:lpstr>
      <vt:lpstr>Aplicaciones más comunes =</vt:lpstr>
      <vt:lpstr>Aplicaciones más comunes =</vt:lpstr>
      <vt:lpstr>Ventajas &amp; Desventajas</vt:lpstr>
      <vt:lpstr>Ventajas</vt:lpstr>
      <vt:lpstr>Presentación de PowerPoint</vt:lpstr>
      <vt:lpstr>Crear organizacion</vt:lpstr>
      <vt:lpstr>Instalar git </vt:lpstr>
      <vt:lpstr>Porque se tiene que instalar Git </vt:lpstr>
      <vt:lpstr>Como subir proyectos utilizando codigos en git</vt:lpstr>
      <vt:lpstr>Porque se tiene que instalar Git </vt:lpstr>
      <vt:lpstr>Presentación de PowerPoint</vt:lpstr>
      <vt:lpstr>Commit y versiones </vt:lpstr>
      <vt:lpstr>Roles </vt:lpstr>
      <vt:lpstr>Beneficios de utilizar Github</vt:lpstr>
      <vt:lpstr>Conclusiones</vt:lpstr>
      <vt:lpstr>GitHub es una de las plataformas más utilizadas para organizar y coordinar el trabajo en proyectos de desarrollo. Permite que varias personas colaboren al mismo tiempo, haciendo cambios de manera ordenada y guardando un registro claro de quién hizo qué y cuándo. También ofrece herramientas que ayudan a revisar el trabajo automáticamente y a cumplir con los tiempos de entrega. Además, facilita la organización de tareas y el seguimiento del progreso, lo que mejora la planificación y el trabajo en equipo. Gracias a sus funciones de seguridad y a la posibilidad de conectarse con muchas otras aplicaciones, GitHub ayuda a mantener la calidad y protección del proyecto. Finalmente, al compartir los proyectos en esta plataforma, se aumenta su visibilidad y se abren oportunidades para que otras personas contribuyan con ideas y mejoras, impulsando la creatividad y el trabajo conjunto.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GitHub</dc:title>
  <dc:creator>YERED POLITRÓN</dc:creator>
  <cp:lastModifiedBy>anuar pacheco</cp:lastModifiedBy>
  <cp:revision>6</cp:revision>
  <dcterms:modified xsi:type="dcterms:W3CDTF">2025-05-20T20:02:55Z</dcterms:modified>
</cp:coreProperties>
</file>