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7" r:id="rId3"/>
    <p:sldId id="260" r:id="rId4"/>
    <p:sldId id="261" r:id="rId5"/>
    <p:sldId id="311" r:id="rId6"/>
    <p:sldId id="259" r:id="rId7"/>
    <p:sldId id="262" r:id="rId8"/>
    <p:sldId id="312" r:id="rId9"/>
    <p:sldId id="273" r:id="rId10"/>
    <p:sldId id="263" r:id="rId11"/>
    <p:sldId id="313" r:id="rId12"/>
    <p:sldId id="275" r:id="rId13"/>
    <p:sldId id="264" r:id="rId14"/>
    <p:sldId id="265" r:id="rId15"/>
    <p:sldId id="267" r:id="rId16"/>
    <p:sldId id="268" r:id="rId17"/>
    <p:sldId id="314" r:id="rId18"/>
    <p:sldId id="266" r:id="rId19"/>
    <p:sldId id="315" r:id="rId20"/>
    <p:sldId id="269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E939F6-382F-4BDF-9671-945D147C30CA}">
  <a:tblStyle styleId="{CAE939F6-382F-4BDF-9671-945D147C30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754B83-5282-4A97-A5F9-2D92903BAE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2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97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162573e21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162573e21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162573e21f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162573e21f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622F8EFA-47A4-063F-EFD0-4D070F96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>
            <a:extLst>
              <a:ext uri="{FF2B5EF4-FFF2-40B4-BE49-F238E27FC236}">
                <a16:creationId xmlns:a16="http://schemas.microsoft.com/office/drawing/2014/main" id="{ED1A5B34-2D30-3841-FD18-DAE0658BD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>
            <a:extLst>
              <a:ext uri="{FF2B5EF4-FFF2-40B4-BE49-F238E27FC236}">
                <a16:creationId xmlns:a16="http://schemas.microsoft.com/office/drawing/2014/main" id="{448AFB15-5123-DD39-C928-BCD7AAB51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345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>
          <a:extLst>
            <a:ext uri="{FF2B5EF4-FFF2-40B4-BE49-F238E27FC236}">
              <a16:creationId xmlns:a16="http://schemas.microsoft.com/office/drawing/2014/main" id="{002A3060-C518-43BE-7ADF-B9AB2A74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>
            <a:extLst>
              <a:ext uri="{FF2B5EF4-FFF2-40B4-BE49-F238E27FC236}">
                <a16:creationId xmlns:a16="http://schemas.microsoft.com/office/drawing/2014/main" id="{CB6CE251-0EB6-2D09-D4E9-4CF78BAD3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>
            <a:extLst>
              <a:ext uri="{FF2B5EF4-FFF2-40B4-BE49-F238E27FC236}">
                <a16:creationId xmlns:a16="http://schemas.microsoft.com/office/drawing/2014/main" id="{5AEC053D-548A-0857-974C-0A53288D0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344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3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74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2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3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1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2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3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4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5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ubTitle" idx="6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2"/>
          <p:cNvSpPr txBox="1">
            <a:spLocks noGrp="1"/>
          </p:cNvSpPr>
          <p:nvPr>
            <p:ph type="subTitle" idx="7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9" name="Google Shape;179;p22"/>
          <p:cNvSpPr txBox="1">
            <a:spLocks noGrp="1"/>
          </p:cNvSpPr>
          <p:nvPr>
            <p:ph type="subTitle" idx="8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9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3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14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5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3" Type="http://schemas.openxmlformats.org/officeDocument/2006/relationships/hyperlink" Target="https://bit.ly/3A1uf1Q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www.videvo.net/?utm_source=slidesgo_template&amp;utm_medium=referral-link&amp;utm_campaign=sg_resources&amp;utm_content=videvo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%C3%B3digo_abiert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1"/>
          <p:cNvGrpSpPr/>
          <p:nvPr/>
        </p:nvGrpSpPr>
        <p:grpSpPr>
          <a:xfrm>
            <a:off x="6223" y="-516795"/>
            <a:ext cx="3274859" cy="6003449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Introducción 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&lt;Aquí van los nombres de todos.&gt;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8"/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99" name="Google Shape;499;p38"/>
          <p:cNvSpPr txBox="1">
            <a:spLocks noGrp="1"/>
          </p:cNvSpPr>
          <p:nvPr>
            <p:ph type="subTitle" idx="2"/>
          </p:nvPr>
        </p:nvSpPr>
        <p:spPr>
          <a:xfrm>
            <a:off x="1280991" y="1168562"/>
            <a:ext cx="6582017" cy="29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bg2"/>
                </a:solidFill>
              </a:rPr>
              <a:t>Desarrollo de Software: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“ Para gestionar proyectos de software, tanto individuales como en equipo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tx2"/>
                </a:solidFill>
              </a:rPr>
              <a:t>Proyectos Open </a:t>
            </a:r>
            <a:r>
              <a:rPr lang="es-MX" sz="1600" dirty="0" err="1">
                <a:solidFill>
                  <a:schemeClr val="tx2"/>
                </a:solidFill>
              </a:rPr>
              <a:t>Source</a:t>
            </a:r>
            <a:r>
              <a:rPr lang="es-MX" sz="1600" dirty="0">
                <a:solidFill>
                  <a:schemeClr val="tx2"/>
                </a:solidFill>
              </a:rPr>
              <a:t>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 Usado por comunidades para compartir y colaborar en proyectos de código abierto ”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1"/>
                </a:solidFill>
              </a:rPr>
              <a:t>Control de Documentos: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 Ideal para rastrear cambios en documentos, tesis, o trabajos colaborativos “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8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05" name="Google Shape;505;p38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8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8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8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8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8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8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8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8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8" name="Google Shape;498;p38"/>
          <p:cNvSpPr txBox="1">
            <a:spLocks noGrp="1"/>
          </p:cNvSpPr>
          <p:nvPr>
            <p:ph type="subTitle" idx="1"/>
          </p:nvPr>
        </p:nvSpPr>
        <p:spPr>
          <a:xfrm>
            <a:off x="1278193" y="1165856"/>
            <a:ext cx="6577781" cy="33762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2"/>
                </a:solidFill>
              </a:rPr>
              <a:t>Gestión de Proyectos: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“ Con GitHub </a:t>
            </a:r>
            <a:r>
              <a:rPr lang="es-MX" sz="16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Projects</a:t>
            </a:r>
            <a:r>
              <a:rPr lang="es-MX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, permite planificar y gestionar tareas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3"/>
                </a:solidFill>
              </a:rPr>
              <a:t>Automatización de Flujos de Trabajo: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 Configuración de acciones como pruebas automatizadas o despliegues con GitHub </a:t>
            </a:r>
            <a:r>
              <a:rPr lang="es-MX" sz="16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Actions</a:t>
            </a:r>
            <a:r>
              <a:rPr lang="es-MX" sz="1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“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MX" sz="1600" dirty="0">
                <a:solidFill>
                  <a:schemeClr val="accent4"/>
                </a:solidFill>
              </a:rPr>
              <a:t>Portafolios de Programadores: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Muchos desarrolladores lo usan para mostrar su trabajo a empleadores ”</a:t>
            </a:r>
          </a:p>
        </p:txBody>
      </p:sp>
      <p:sp>
        <p:nvSpPr>
          <p:cNvPr id="502" name="Google Shape;502;p38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38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8" name="Google Shape;518;p38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" name="Google Shape;497;p38">
            <a:extLst>
              <a:ext uri="{FF2B5EF4-FFF2-40B4-BE49-F238E27FC236}">
                <a16:creationId xmlns:a16="http://schemas.microsoft.com/office/drawing/2014/main" id="{36B16627-65FA-45EE-B510-59AE81F29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639" y="2971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Aplicaciones más comunes =</a:t>
            </a:r>
            <a:endParaRPr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8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/>
          <p:cNvSpPr txBox="1">
            <a:spLocks noGrp="1"/>
          </p:cNvSpPr>
          <p:nvPr>
            <p:ph type="title"/>
          </p:nvPr>
        </p:nvSpPr>
        <p:spPr>
          <a:xfrm>
            <a:off x="1020600" y="1586753"/>
            <a:ext cx="7102800" cy="22741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r>
              <a:rPr lang="en" dirty="0"/>
              <a:t>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&amp;</a:t>
            </a:r>
            <a:r>
              <a:rPr lang="en" dirty="0"/>
              <a:t> </a:t>
            </a:r>
            <a:r>
              <a:rPr lang="en" dirty="0">
                <a:solidFill>
                  <a:schemeClr val="bg2"/>
                </a:solidFill>
              </a:rPr>
              <a:t>Desventajas</a:t>
            </a:r>
            <a:endParaRPr dirty="0">
              <a:solidFill>
                <a:schemeClr val="bg2"/>
              </a:solidFill>
            </a:endParaRPr>
          </a:p>
        </p:txBody>
      </p:sp>
      <p:grpSp>
        <p:nvGrpSpPr>
          <p:cNvPr id="904" name="Google Shape;904;p5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/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/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643764" y="319550"/>
            <a:ext cx="308087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Ventajas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" name="Google Shape;523;p39">
            <a:extLst>
              <a:ext uri="{FF2B5EF4-FFF2-40B4-BE49-F238E27FC236}">
                <a16:creationId xmlns:a16="http://schemas.microsoft.com/office/drawing/2014/main" id="{22B899CE-EA14-4824-9FA6-7DA7DE53C494}"/>
              </a:ext>
            </a:extLst>
          </p:cNvPr>
          <p:cNvSpPr txBox="1">
            <a:spLocks/>
          </p:cNvSpPr>
          <p:nvPr/>
        </p:nvSpPr>
        <p:spPr>
          <a:xfrm>
            <a:off x="5432612" y="312175"/>
            <a:ext cx="31832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algn="ctr"/>
            <a:r>
              <a:rPr lang="es-MX" dirty="0">
                <a:solidFill>
                  <a:schemeClr val="bg2"/>
                </a:solidFill>
              </a:rPr>
              <a:t>Desventajas</a:t>
            </a:r>
          </a:p>
        </p:txBody>
      </p:sp>
      <p:sp>
        <p:nvSpPr>
          <p:cNvPr id="45" name="Google Shape;498;p38">
            <a:extLst>
              <a:ext uri="{FF2B5EF4-FFF2-40B4-BE49-F238E27FC236}">
                <a16:creationId xmlns:a16="http://schemas.microsoft.com/office/drawing/2014/main" id="{E7EF71B7-7F62-42BA-BAEC-047B8062E4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521" y="1376729"/>
            <a:ext cx="3737356" cy="344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Acceso y Disponibilidad: 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Almacena proyectos en la nube, accesibles desde cualquier lugar.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Historial y Seguridad: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Puedes recuperar cualquier versión previa del proyecto.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Integraciones Amplias: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Compatible con numerosas herramientas de desarrollo y productividad.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Promoción de Proyectos:</a:t>
            </a:r>
          </a:p>
          <a:p>
            <a:pPr marL="0" lvl="0" indent="0" algn="just">
              <a:spcAft>
                <a:spcPts val="800"/>
              </a:spcAft>
              <a:tabLst>
                <a:tab pos="457200" algn="l"/>
              </a:tabLst>
            </a:pPr>
            <a:r>
              <a:rPr lang="es-ES" sz="1200" dirty="0">
                <a:solidFill>
                  <a:schemeClr val="tx1"/>
                </a:solidFill>
              </a:rPr>
              <a:t>Los repositorios públicos pueden atraer colaboradores o empleadores.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6" name="Google Shape;498;p38">
            <a:extLst>
              <a:ext uri="{FF2B5EF4-FFF2-40B4-BE49-F238E27FC236}">
                <a16:creationId xmlns:a16="http://schemas.microsoft.com/office/drawing/2014/main" id="{0EF7A251-B7B1-4179-9056-185202619DCB}"/>
              </a:ext>
            </a:extLst>
          </p:cNvPr>
          <p:cNvSpPr txBox="1">
            <a:spLocks/>
          </p:cNvSpPr>
          <p:nvPr/>
        </p:nvSpPr>
        <p:spPr>
          <a:xfrm>
            <a:off x="4823012" y="1384104"/>
            <a:ext cx="4005469" cy="344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Curva de Aprendizaje: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Aunque poderoso, entender Git y GitHub puede ser complicado para principiantes.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Requiere Conexión a Internet: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Muchas funciones dependen de la conectividad.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Costo para Empresas:</a:t>
            </a:r>
          </a:p>
          <a:p>
            <a:pPr marL="0" indent="0" algn="just" defTabSz="914400" eaLnBrk="0" fontAlgn="base" latinLnBrk="0" hangingPunct="0">
              <a:spcAft>
                <a:spcPts val="800"/>
              </a:spcAft>
              <a:tabLst>
                <a:tab pos="457200" algn="l"/>
              </a:tabLst>
            </a:pPr>
            <a:r>
              <a:rPr lang="es-MX" altLang="es-MX" sz="1300" dirty="0">
                <a:solidFill>
                  <a:schemeClr val="tx1"/>
                </a:solidFill>
              </a:rPr>
              <a:t>Las características avanzadas (como repositorios privados ilimitados) tienen costo para equipos grandes.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51" name="Google Shape;551;p40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0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" name="Google Shape;902;p50">
            <a:extLst>
              <a:ext uri="{FF2B5EF4-FFF2-40B4-BE49-F238E27FC236}">
                <a16:creationId xmlns:a16="http://schemas.microsoft.com/office/drawing/2014/main" id="{D9E0A978-DBD2-A614-1B44-70BBBBC842F1}"/>
              </a:ext>
            </a:extLst>
          </p:cNvPr>
          <p:cNvSpPr txBox="1">
            <a:spLocks/>
          </p:cNvSpPr>
          <p:nvPr/>
        </p:nvSpPr>
        <p:spPr>
          <a:xfrm>
            <a:off x="1755324" y="1492707"/>
            <a:ext cx="6474171" cy="195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es-MX" sz="5400" dirty="0">
                <a:solidFill>
                  <a:schemeClr val="accent2"/>
                </a:solidFill>
              </a:rPr>
              <a:t>COMO </a:t>
            </a:r>
            <a:r>
              <a:rPr lang="es-MX" sz="5400" dirty="0">
                <a:solidFill>
                  <a:schemeClr val="tx2">
                    <a:lumMod val="75000"/>
                  </a:schemeClr>
                </a:solidFill>
              </a:rPr>
              <a:t>USAR</a:t>
            </a:r>
            <a:r>
              <a:rPr lang="es-MX" sz="5400" dirty="0">
                <a:solidFill>
                  <a:schemeClr val="accent2"/>
                </a:solidFill>
              </a:rPr>
              <a:t> </a:t>
            </a:r>
            <a:r>
              <a:rPr lang="es-MX" sz="5400" dirty="0">
                <a:solidFill>
                  <a:schemeClr val="accent5">
                    <a:lumMod val="90000"/>
                  </a:schemeClr>
                </a:solidFill>
              </a:rPr>
              <a:t>GITHUB</a:t>
            </a:r>
          </a:p>
        </p:txBody>
      </p:sp>
      <p:sp>
        <p:nvSpPr>
          <p:cNvPr id="7" name="Google Shape;918;p50">
            <a:extLst>
              <a:ext uri="{FF2B5EF4-FFF2-40B4-BE49-F238E27FC236}">
                <a16:creationId xmlns:a16="http://schemas.microsoft.com/office/drawing/2014/main" id="{6DCD8F7C-F827-EB66-2CD7-EE1214AEDC28}"/>
              </a:ext>
            </a:extLst>
          </p:cNvPr>
          <p:cNvSpPr txBox="1"/>
          <p:nvPr/>
        </p:nvSpPr>
        <p:spPr>
          <a:xfrm>
            <a:off x="2225537" y="1658817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" name="Google Shape;919;p50">
            <a:extLst>
              <a:ext uri="{FF2B5EF4-FFF2-40B4-BE49-F238E27FC236}">
                <a16:creationId xmlns:a16="http://schemas.microsoft.com/office/drawing/2014/main" id="{3A85B29F-D964-ADE9-1393-A3FD7EFAF87E}"/>
              </a:ext>
            </a:extLst>
          </p:cNvPr>
          <p:cNvSpPr txBox="1"/>
          <p:nvPr/>
        </p:nvSpPr>
        <p:spPr>
          <a:xfrm>
            <a:off x="7396008" y="3191486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/>
          <p:nvPr/>
        </p:nvSpPr>
        <p:spPr>
          <a:xfrm>
            <a:off x="0" y="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title"/>
          </p:nvPr>
        </p:nvSpPr>
        <p:spPr>
          <a:xfrm>
            <a:off x="685786" y="19271"/>
            <a:ext cx="8013951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Crear organizacion e instalar git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1"/>
          </p:nvPr>
        </p:nvSpPr>
        <p:spPr>
          <a:xfrm>
            <a:off x="319025" y="1744827"/>
            <a:ext cx="3400452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requiere crear una cuenta en git y crear una organización ya que gracias a esta misma, podemos crear roles y colaboraciones con otras personas.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7"/>
          </p:nvPr>
        </p:nvSpPr>
        <p:spPr>
          <a:xfrm>
            <a:off x="226313" y="1287221"/>
            <a:ext cx="371333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organizacion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subTitle" idx="13"/>
          </p:nvPr>
        </p:nvSpPr>
        <p:spPr>
          <a:xfrm>
            <a:off x="4351265" y="1258213"/>
            <a:ext cx="2819556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Descargar git </a:t>
            </a:r>
            <a:endParaRPr dirty="0"/>
          </a:p>
        </p:txBody>
      </p:sp>
      <p:sp>
        <p:nvSpPr>
          <p:cNvPr id="651" name="Google Shape;651;p42"/>
          <p:cNvSpPr txBox="1"/>
          <p:nvPr/>
        </p:nvSpPr>
        <p:spPr>
          <a:xfrm>
            <a:off x="226313" y="29637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2" name="Google Shape;652;p42"/>
          <p:cNvSpPr txBox="1"/>
          <p:nvPr/>
        </p:nvSpPr>
        <p:spPr>
          <a:xfrm>
            <a:off x="7343775" y="41529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3" name="Google Shape;653;p42"/>
          <p:cNvSpPr txBox="1"/>
          <p:nvPr/>
        </p:nvSpPr>
        <p:spPr>
          <a:xfrm>
            <a:off x="7951750" y="43659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70663" y="51105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accent5"/>
              </a:solidFill>
            </a:endParaRPr>
          </a:p>
        </p:txBody>
      </p:sp>
      <p:grpSp>
        <p:nvGrpSpPr>
          <p:cNvPr id="655" name="Google Shape;655;p42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656" name="Google Shape;656;p42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2"/>
          <p:cNvSpPr txBox="1"/>
          <p:nvPr/>
        </p:nvSpPr>
        <p:spPr>
          <a:xfrm>
            <a:off x="319025" y="40346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" name="Google Shape;641;p42">
            <a:extLst>
              <a:ext uri="{FF2B5EF4-FFF2-40B4-BE49-F238E27FC236}">
                <a16:creationId xmlns:a16="http://schemas.microsoft.com/office/drawing/2014/main" id="{2CA533BE-DB8E-180A-A7FD-287C4EB73F11}"/>
              </a:ext>
            </a:extLst>
          </p:cNvPr>
          <p:cNvSpPr txBox="1">
            <a:spLocks/>
          </p:cNvSpPr>
          <p:nvPr/>
        </p:nvSpPr>
        <p:spPr>
          <a:xfrm>
            <a:off x="4351265" y="1608469"/>
            <a:ext cx="4038522" cy="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dirty="0"/>
              <a:t>Para poder ingresar de manera local desde una computadora a todo lo que es git se tiene que instalar, se descargan todas las extensiones con sus ayudas para utilizar en la terminal y poder trabajar con ello.</a:t>
            </a:r>
          </a:p>
          <a:p>
            <a:pPr marL="0" indent="0"/>
            <a:endParaRPr 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Codigos utilizados </a:t>
            </a:r>
            <a:r>
              <a:rPr lang="en" dirty="0">
                <a:solidFill>
                  <a:schemeClr val="accent4"/>
                </a:solidFill>
              </a:rPr>
              <a:t>en git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702" name="Google Shape;702;p43"/>
          <p:cNvSpPr txBox="1"/>
          <p:nvPr/>
        </p:nvSpPr>
        <p:spPr>
          <a:xfrm>
            <a:off x="7064425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703" name="Google Shape;703;p43"/>
          <p:cNvSpPr txBox="1"/>
          <p:nvPr/>
        </p:nvSpPr>
        <p:spPr>
          <a:xfrm>
            <a:off x="7383990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4724CC2-813F-FD66-60CE-8A26173A2460}"/>
              </a:ext>
            </a:extLst>
          </p:cNvPr>
          <p:cNvSpPr txBox="1"/>
          <p:nvPr/>
        </p:nvSpPr>
        <p:spPr>
          <a:xfrm>
            <a:off x="122294" y="1163648"/>
            <a:ext cx="424575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user.name "Anuar Pacheco"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git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config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--global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user.email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“Anuar@gmail.com"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7480906-84A3-3B62-C9E2-2D4DA55337D2}"/>
              </a:ext>
            </a:extLst>
          </p:cNvPr>
          <p:cNvSpPr txBox="1"/>
          <p:nvPr/>
        </p:nvSpPr>
        <p:spPr>
          <a:xfrm>
            <a:off x="4659070" y="1265631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Configura tu identidad global. Es necesaria para poder hacer </a:t>
            </a:r>
            <a:r>
              <a:rPr lang="es-MX" sz="1050" dirty="0" err="1">
                <a:solidFill>
                  <a:schemeClr val="bg1">
                    <a:lumMod val="10000"/>
                    <a:lumOff val="90000"/>
                  </a:schemeClr>
                </a:solidFill>
              </a:rPr>
              <a:t>commits</a:t>
            </a:r>
            <a:r>
              <a:rPr lang="es-MX" sz="1050" dirty="0">
                <a:solidFill>
                  <a:schemeClr val="bg1">
                    <a:lumMod val="10000"/>
                    <a:lumOff val="90000"/>
                  </a:schemeClr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0663197E-5D56-18D8-56C5-6BA94EDEC777}"/>
              </a:ext>
            </a:extLst>
          </p:cNvPr>
          <p:cNvSpPr/>
          <p:nvPr/>
        </p:nvSpPr>
        <p:spPr>
          <a:xfrm>
            <a:off x="4368052" y="131877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518833A-BE7F-A8F9-E1AF-1E77A9E50BA4}"/>
              </a:ext>
            </a:extLst>
          </p:cNvPr>
          <p:cNvSpPr txBox="1"/>
          <p:nvPr/>
        </p:nvSpPr>
        <p:spPr>
          <a:xfrm>
            <a:off x="122294" y="1686597"/>
            <a:ext cx="93993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init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4438DFC-0729-635C-3EA5-C1E13A8F42CE}"/>
              </a:ext>
            </a:extLst>
          </p:cNvPr>
          <p:cNvSpPr/>
          <p:nvPr/>
        </p:nvSpPr>
        <p:spPr>
          <a:xfrm>
            <a:off x="1062232" y="1736435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A2D9C36-15C9-86D2-1C04-3497FB154D3F}"/>
              </a:ext>
            </a:extLst>
          </p:cNvPr>
          <p:cNvSpPr txBox="1"/>
          <p:nvPr/>
        </p:nvSpPr>
        <p:spPr>
          <a:xfrm>
            <a:off x="1295989" y="1709864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Inicializa un nuevo repositorio Git en la carpeta local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5E45D0-207B-7299-35E2-7CBDB0C77515}"/>
              </a:ext>
            </a:extLst>
          </p:cNvPr>
          <p:cNvSpPr txBox="1"/>
          <p:nvPr/>
        </p:nvSpPr>
        <p:spPr>
          <a:xfrm>
            <a:off x="122293" y="1975707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vuelos.py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EC762F-ECB8-5109-7E3F-AEE591F9356D}"/>
              </a:ext>
            </a:extLst>
          </p:cNvPr>
          <p:cNvSpPr txBox="1"/>
          <p:nvPr/>
        </p:nvSpPr>
        <p:spPr>
          <a:xfrm>
            <a:off x="122292" y="2755084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status</a:t>
            </a:r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442FB98A-CD02-42E1-F159-741AE89D4061}"/>
              </a:ext>
            </a:extLst>
          </p:cNvPr>
          <p:cNvSpPr/>
          <p:nvPr/>
        </p:nvSpPr>
        <p:spPr>
          <a:xfrm>
            <a:off x="1811626" y="215778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8BC7CE5-FD23-0F6F-3F9E-E660E0B2620F}"/>
              </a:ext>
            </a:extLst>
          </p:cNvPr>
          <p:cNvSpPr txBox="1"/>
          <p:nvPr/>
        </p:nvSpPr>
        <p:spPr>
          <a:xfrm>
            <a:off x="2087716" y="2118802"/>
            <a:ext cx="5784374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Agrega todos los archivos modificados de manera local al proyecto en repositorio en </a:t>
            </a:r>
            <a:r>
              <a:rPr lang="es-MX" sz="1050" dirty="0" err="1">
                <a:solidFill>
                  <a:schemeClr val="tx1"/>
                </a:solidFill>
              </a:rPr>
              <a:t>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E1BBA82-0CEB-1CCD-9C9B-5EB4C9E99AD2}"/>
              </a:ext>
            </a:extLst>
          </p:cNvPr>
          <p:cNvSpPr txBox="1"/>
          <p:nvPr/>
        </p:nvSpPr>
        <p:spPr>
          <a:xfrm>
            <a:off x="122292" y="2527742"/>
            <a:ext cx="3858442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–m “Primer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commit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del proyecto”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23EAB9D-923B-43D0-DB11-C2A735682FA6}"/>
              </a:ext>
            </a:extLst>
          </p:cNvPr>
          <p:cNvSpPr/>
          <p:nvPr/>
        </p:nvSpPr>
        <p:spPr>
          <a:xfrm>
            <a:off x="3863855" y="2562987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61C34A3-BF13-FCFB-FACB-AB41B0B5B103}"/>
              </a:ext>
            </a:extLst>
          </p:cNvPr>
          <p:cNvSpPr txBox="1"/>
          <p:nvPr/>
        </p:nvSpPr>
        <p:spPr>
          <a:xfrm>
            <a:off x="4120545" y="2509146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Guarda cambios en el historial de repositorio.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27D3F9B-27C9-3FED-854E-DBF80D6B2E6B}"/>
              </a:ext>
            </a:extLst>
          </p:cNvPr>
          <p:cNvSpPr txBox="1"/>
          <p:nvPr/>
        </p:nvSpPr>
        <p:spPr>
          <a:xfrm>
            <a:off x="122292" y="2226031"/>
            <a:ext cx="1713381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add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.</a:t>
            </a:r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D2C37C7A-106B-5F11-FA6B-CF58710EBA72}"/>
              </a:ext>
            </a:extLst>
          </p:cNvPr>
          <p:cNvSpPr/>
          <p:nvPr/>
        </p:nvSpPr>
        <p:spPr>
          <a:xfrm>
            <a:off x="1179110" y="2829453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B1BC81-BB77-1A22-A4CF-DBCA1A1E25D0}"/>
              </a:ext>
            </a:extLst>
          </p:cNvPr>
          <p:cNvSpPr txBox="1"/>
          <p:nvPr/>
        </p:nvSpPr>
        <p:spPr>
          <a:xfrm>
            <a:off x="1412867" y="2772757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Muestra los archivos que se están modificando pero sin hacer nada con ellos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7626EF8-B087-E501-B77F-6F7AA2619165}"/>
              </a:ext>
            </a:extLst>
          </p:cNvPr>
          <p:cNvSpPr txBox="1"/>
          <p:nvPr/>
        </p:nvSpPr>
        <p:spPr>
          <a:xfrm>
            <a:off x="116162" y="3023288"/>
            <a:ext cx="5741498" cy="275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remote add origin https://github.com/tuusuario/tu-repo.git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Flecha: a la derecha 25">
            <a:extLst>
              <a:ext uri="{FF2B5EF4-FFF2-40B4-BE49-F238E27FC236}">
                <a16:creationId xmlns:a16="http://schemas.microsoft.com/office/drawing/2014/main" id="{7311258E-329D-AAAE-8F12-23C43B9B9F56}"/>
              </a:ext>
            </a:extLst>
          </p:cNvPr>
          <p:cNvSpPr/>
          <p:nvPr/>
        </p:nvSpPr>
        <p:spPr>
          <a:xfrm>
            <a:off x="5539125" y="3058432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AB7C08F-31DD-0AC2-9B2D-CA1F0837E284}"/>
              </a:ext>
            </a:extLst>
          </p:cNvPr>
          <p:cNvSpPr txBox="1"/>
          <p:nvPr/>
        </p:nvSpPr>
        <p:spPr>
          <a:xfrm>
            <a:off x="5784614" y="3009573"/>
            <a:ext cx="5496009" cy="29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Conecta el proyecto local con el repositorio de GitHub</a:t>
            </a:r>
            <a:r>
              <a:rPr lang="es-MX" sz="1200" dirty="0"/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10000"/>
                  <a:lumOff val="90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393DE03-895E-0B88-8F0C-1CBA25EA1D99}"/>
              </a:ext>
            </a:extLst>
          </p:cNvPr>
          <p:cNvSpPr txBox="1"/>
          <p:nvPr/>
        </p:nvSpPr>
        <p:spPr>
          <a:xfrm>
            <a:off x="116162" y="3338967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pull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origin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main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96BCE3F8-3DEA-C52D-D6A9-73E2CC08FE78}"/>
              </a:ext>
            </a:extLst>
          </p:cNvPr>
          <p:cNvSpPr/>
          <p:nvPr/>
        </p:nvSpPr>
        <p:spPr>
          <a:xfrm>
            <a:off x="2045383" y="3418759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48C74BA-3FAF-16C5-162D-9CC19647FBA1}"/>
              </a:ext>
            </a:extLst>
          </p:cNvPr>
          <p:cNvSpPr txBox="1"/>
          <p:nvPr/>
        </p:nvSpPr>
        <p:spPr>
          <a:xfrm>
            <a:off x="2245173" y="3376177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Descarga cambios nuevos desde GitHub y los fusiona con tu proyecto local (</a:t>
            </a:r>
            <a:r>
              <a:rPr lang="es-MX" sz="1050" dirty="0" err="1">
                <a:solidFill>
                  <a:schemeClr val="tx1"/>
                </a:solidFill>
              </a:rPr>
              <a:t>refresh</a:t>
            </a:r>
            <a:r>
              <a:rPr lang="es-MX" sz="1050" dirty="0">
                <a:solidFill>
                  <a:schemeClr val="tx1"/>
                </a:solidFill>
              </a:rPr>
              <a:t>).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Google Shape;702;p43">
            <a:extLst>
              <a:ext uri="{FF2B5EF4-FFF2-40B4-BE49-F238E27FC236}">
                <a16:creationId xmlns:a16="http://schemas.microsoft.com/office/drawing/2014/main" id="{450045B8-F9CD-800A-177F-E06B1BAAB86E}"/>
              </a:ext>
            </a:extLst>
          </p:cNvPr>
          <p:cNvSpPr txBox="1"/>
          <p:nvPr/>
        </p:nvSpPr>
        <p:spPr>
          <a:xfrm rot="10800000">
            <a:off x="460350" y="487711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B9B730D-872F-3F92-3D49-63B3F76DE57E}"/>
              </a:ext>
            </a:extLst>
          </p:cNvPr>
          <p:cNvSpPr txBox="1"/>
          <p:nvPr/>
        </p:nvSpPr>
        <p:spPr>
          <a:xfrm>
            <a:off x="116162" y="3601060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8EBDB1A0-007E-E0DB-F97A-2B7924CFD2DF}"/>
              </a:ext>
            </a:extLst>
          </p:cNvPr>
          <p:cNvSpPr/>
          <p:nvPr/>
        </p:nvSpPr>
        <p:spPr>
          <a:xfrm>
            <a:off x="1034543" y="3678301"/>
            <a:ext cx="233757" cy="2127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8DBD43-D642-6AD3-CBBC-6BEF2EC7DDD8}"/>
              </a:ext>
            </a:extLst>
          </p:cNvPr>
          <p:cNvSpPr txBox="1"/>
          <p:nvPr/>
        </p:nvSpPr>
        <p:spPr>
          <a:xfrm>
            <a:off x="116162" y="3626449"/>
            <a:ext cx="5741498" cy="469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100" dirty="0">
                <a:solidFill>
                  <a:schemeClr val="accent5">
                    <a:lumMod val="75000"/>
                  </a:schemeClr>
                </a:solidFill>
                <a:latin typeface="Source Code Pro Medium"/>
                <a:ea typeface="Source Code Pro Medium"/>
                <a:sym typeface="Source Code Pro Medium"/>
              </a:rPr>
              <a:t>g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it</a:t>
            </a:r>
            <a:r>
              <a:rPr kumimoji="0" lang="es-MX" sz="1100" b="0" i="0" u="none" strike="noStrike" kern="0" cap="none" spc="0" normalizeH="0" baseline="0" noProof="0" dirty="0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 </a:t>
            </a:r>
            <a:r>
              <a:rPr kumimoji="0" lang="es-MX" sz="1100" b="0" i="0" u="none" strike="noStrike" kern="0" cap="none" spc="0" normalizeH="0" baseline="0" noProof="0" dirty="0" err="1">
                <a:ln>
                  <a:noFill/>
                </a:ln>
                <a:solidFill>
                  <a:srgbClr val="94EE6B"/>
                </a:solidFill>
                <a:effectLst/>
                <a:uLnTx/>
                <a:uFillTx/>
                <a:latin typeface="Source Code Pro Medium"/>
                <a:ea typeface="Source Code Pro Medium"/>
                <a:sym typeface="Source Code Pro Medium"/>
              </a:rPr>
              <a:t>push</a:t>
            </a: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endParaRPr kumimoji="0" lang="es-MX" sz="1100" b="0" i="0" u="none" strike="noStrike" kern="0" cap="none" spc="0" normalizeH="0" baseline="0" noProof="0" dirty="0">
              <a:ln>
                <a:noFill/>
              </a:ln>
              <a:solidFill>
                <a:srgbClr val="94EE6B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5CB35C-6871-4497-D612-1640CB76F52C}"/>
              </a:ext>
            </a:extLst>
          </p:cNvPr>
          <p:cNvSpPr txBox="1"/>
          <p:nvPr/>
        </p:nvSpPr>
        <p:spPr>
          <a:xfrm>
            <a:off x="1325577" y="3651730"/>
            <a:ext cx="549600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Confirma los archivos que van a entrar.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96FA252F-9DBE-FB96-EAE5-288A8E44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>
            <a:extLst>
              <a:ext uri="{FF2B5EF4-FFF2-40B4-BE49-F238E27FC236}">
                <a16:creationId xmlns:a16="http://schemas.microsoft.com/office/drawing/2014/main" id="{F262E229-586B-B804-06FF-B7B7467E0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</a:t>
            </a:r>
            <a:r>
              <a:rPr lang="en" dirty="0"/>
              <a:t>omo subir </a:t>
            </a: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proyectos</a:t>
            </a:r>
            <a:r>
              <a:rPr lang="en" dirty="0"/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89" name="Google Shape;589;p41">
            <a:extLst>
              <a:ext uri="{FF2B5EF4-FFF2-40B4-BE49-F238E27FC236}">
                <a16:creationId xmlns:a16="http://schemas.microsoft.com/office/drawing/2014/main" id="{524180EB-CB59-7FAC-5CDD-8A7F0CD1531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2886" y="1699155"/>
            <a:ext cx="6150446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tiene que crear </a:t>
            </a:r>
            <a:endParaRPr dirty="0"/>
          </a:p>
        </p:txBody>
      </p:sp>
      <p:sp>
        <p:nvSpPr>
          <p:cNvPr id="593" name="Google Shape;593;p41">
            <a:extLst>
              <a:ext uri="{FF2B5EF4-FFF2-40B4-BE49-F238E27FC236}">
                <a16:creationId xmlns:a16="http://schemas.microsoft.com/office/drawing/2014/main" id="{E455387C-9C53-9A54-453A-79AEE4D93090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51913" y="1247961"/>
            <a:ext cx="5372048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Crear el proyecto en VS code</a:t>
            </a:r>
            <a:endParaRPr dirty="0"/>
          </a:p>
        </p:txBody>
      </p:sp>
      <p:grpSp>
        <p:nvGrpSpPr>
          <p:cNvPr id="597" name="Google Shape;597;p41">
            <a:extLst>
              <a:ext uri="{FF2B5EF4-FFF2-40B4-BE49-F238E27FC236}">
                <a16:creationId xmlns:a16="http://schemas.microsoft.com/office/drawing/2014/main" id="{B47D9717-5DB8-2098-C4EE-8F0356187939}"/>
              </a:ext>
            </a:extLst>
          </p:cNvPr>
          <p:cNvGrpSpPr/>
          <p:nvPr/>
        </p:nvGrpSpPr>
        <p:grpSpPr>
          <a:xfrm>
            <a:off x="108371" y="1252545"/>
            <a:ext cx="1424796" cy="3445930"/>
            <a:chOff x="719992" y="1135488"/>
            <a:chExt cx="2415354" cy="3413475"/>
          </a:xfrm>
        </p:grpSpPr>
        <p:sp>
          <p:nvSpPr>
            <p:cNvPr id="598" name="Google Shape;598;p41">
              <a:extLst>
                <a:ext uri="{FF2B5EF4-FFF2-40B4-BE49-F238E27FC236}">
                  <a16:creationId xmlns:a16="http://schemas.microsoft.com/office/drawing/2014/main" id="{E008739F-D0BF-D541-598B-B3EF497CD063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>
              <a:extLst>
                <a:ext uri="{FF2B5EF4-FFF2-40B4-BE49-F238E27FC236}">
                  <a16:creationId xmlns:a16="http://schemas.microsoft.com/office/drawing/2014/main" id="{5E163A8B-8D90-69D7-9DD6-AA283046BEE2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>
              <a:extLst>
                <a:ext uri="{FF2B5EF4-FFF2-40B4-BE49-F238E27FC236}">
                  <a16:creationId xmlns:a16="http://schemas.microsoft.com/office/drawing/2014/main" id="{E23C7BF6-EFA4-3F11-4244-7DCC58CE7ABA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>
              <a:extLst>
                <a:ext uri="{FF2B5EF4-FFF2-40B4-BE49-F238E27FC236}">
                  <a16:creationId xmlns:a16="http://schemas.microsoft.com/office/drawing/2014/main" id="{067EDDEA-FC9F-010F-C7C2-4F9EE895A733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>
              <a:extLst>
                <a:ext uri="{FF2B5EF4-FFF2-40B4-BE49-F238E27FC236}">
                  <a16:creationId xmlns:a16="http://schemas.microsoft.com/office/drawing/2014/main" id="{2E8AD1ED-CF87-05DC-9A12-563902F4B8A3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>
              <a:extLst>
                <a:ext uri="{FF2B5EF4-FFF2-40B4-BE49-F238E27FC236}">
                  <a16:creationId xmlns:a16="http://schemas.microsoft.com/office/drawing/2014/main" id="{9DB1AE39-42A2-D8A4-C0B2-F62A0BA4D2CD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>
              <a:extLst>
                <a:ext uri="{FF2B5EF4-FFF2-40B4-BE49-F238E27FC236}">
                  <a16:creationId xmlns:a16="http://schemas.microsoft.com/office/drawing/2014/main" id="{9A0008C2-56DC-6A26-7C6B-ECE9E56494F4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>
              <a:extLst>
                <a:ext uri="{FF2B5EF4-FFF2-40B4-BE49-F238E27FC236}">
                  <a16:creationId xmlns:a16="http://schemas.microsoft.com/office/drawing/2014/main" id="{08EAC4AB-BD2C-155D-8182-748AA495F391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>
              <a:extLst>
                <a:ext uri="{FF2B5EF4-FFF2-40B4-BE49-F238E27FC236}">
                  <a16:creationId xmlns:a16="http://schemas.microsoft.com/office/drawing/2014/main" id="{35AA4300-516D-78C6-2FF4-5129656C85E6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>
              <a:extLst>
                <a:ext uri="{FF2B5EF4-FFF2-40B4-BE49-F238E27FC236}">
                  <a16:creationId xmlns:a16="http://schemas.microsoft.com/office/drawing/2014/main" id="{5B045D4C-C08A-5A0F-5465-0FF4867966A4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>
              <a:extLst>
                <a:ext uri="{FF2B5EF4-FFF2-40B4-BE49-F238E27FC236}">
                  <a16:creationId xmlns:a16="http://schemas.microsoft.com/office/drawing/2014/main" id="{46897682-DD50-0DB9-44BF-678139DEF39B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>
              <a:extLst>
                <a:ext uri="{FF2B5EF4-FFF2-40B4-BE49-F238E27FC236}">
                  <a16:creationId xmlns:a16="http://schemas.microsoft.com/office/drawing/2014/main" id="{C0A57A2C-FC0B-5B7D-468D-25B6CD59CDD6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>
              <a:extLst>
                <a:ext uri="{FF2B5EF4-FFF2-40B4-BE49-F238E27FC236}">
                  <a16:creationId xmlns:a16="http://schemas.microsoft.com/office/drawing/2014/main" id="{EDA948E7-19F5-9DF1-4916-97AAE1B77D82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>
              <a:extLst>
                <a:ext uri="{FF2B5EF4-FFF2-40B4-BE49-F238E27FC236}">
                  <a16:creationId xmlns:a16="http://schemas.microsoft.com/office/drawing/2014/main" id="{3FE2F037-E34F-8022-C0BC-1BFF9FE01953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>
              <a:extLst>
                <a:ext uri="{FF2B5EF4-FFF2-40B4-BE49-F238E27FC236}">
                  <a16:creationId xmlns:a16="http://schemas.microsoft.com/office/drawing/2014/main" id="{386A907B-7E6E-5FB1-AB6C-3260C075A239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>
              <a:extLst>
                <a:ext uri="{FF2B5EF4-FFF2-40B4-BE49-F238E27FC236}">
                  <a16:creationId xmlns:a16="http://schemas.microsoft.com/office/drawing/2014/main" id="{27072174-657F-D1BE-8204-477FB1A8506D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>
              <a:extLst>
                <a:ext uri="{FF2B5EF4-FFF2-40B4-BE49-F238E27FC236}">
                  <a16:creationId xmlns:a16="http://schemas.microsoft.com/office/drawing/2014/main" id="{9F8F0916-6CE4-0888-5693-9F994489C2AB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>
              <a:extLst>
                <a:ext uri="{FF2B5EF4-FFF2-40B4-BE49-F238E27FC236}">
                  <a16:creationId xmlns:a16="http://schemas.microsoft.com/office/drawing/2014/main" id="{C2D237BC-40DE-BD1A-FBD7-5814EB605904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>
              <a:extLst>
                <a:ext uri="{FF2B5EF4-FFF2-40B4-BE49-F238E27FC236}">
                  <a16:creationId xmlns:a16="http://schemas.microsoft.com/office/drawing/2014/main" id="{3EAD7E35-66A2-B505-01EA-16E5738594F5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>
              <a:extLst>
                <a:ext uri="{FF2B5EF4-FFF2-40B4-BE49-F238E27FC236}">
                  <a16:creationId xmlns:a16="http://schemas.microsoft.com/office/drawing/2014/main" id="{EEA1C649-AD0B-AD46-E5E9-0B1AC8BF7A58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>
              <a:extLst>
                <a:ext uri="{FF2B5EF4-FFF2-40B4-BE49-F238E27FC236}">
                  <a16:creationId xmlns:a16="http://schemas.microsoft.com/office/drawing/2014/main" id="{FE0A876A-CE50-831A-B41B-39BCF6D7E0DB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>
              <a:extLst>
                <a:ext uri="{FF2B5EF4-FFF2-40B4-BE49-F238E27FC236}">
                  <a16:creationId xmlns:a16="http://schemas.microsoft.com/office/drawing/2014/main" id="{58AC5A5D-85FC-4554-7427-899FAD1EC2F7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>
              <a:extLst>
                <a:ext uri="{FF2B5EF4-FFF2-40B4-BE49-F238E27FC236}">
                  <a16:creationId xmlns:a16="http://schemas.microsoft.com/office/drawing/2014/main" id="{7424F763-8F79-29F5-B5C4-33E8D8A22826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>
              <a:extLst>
                <a:ext uri="{FF2B5EF4-FFF2-40B4-BE49-F238E27FC236}">
                  <a16:creationId xmlns:a16="http://schemas.microsoft.com/office/drawing/2014/main" id="{ACA9F688-10C0-EACA-3796-666D4FAD3F64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>
              <a:extLst>
                <a:ext uri="{FF2B5EF4-FFF2-40B4-BE49-F238E27FC236}">
                  <a16:creationId xmlns:a16="http://schemas.microsoft.com/office/drawing/2014/main" id="{70AC9286-DEB7-E4F1-25B4-76F8AB120079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>
              <a:extLst>
                <a:ext uri="{FF2B5EF4-FFF2-40B4-BE49-F238E27FC236}">
                  <a16:creationId xmlns:a16="http://schemas.microsoft.com/office/drawing/2014/main" id="{2B69E734-F0B7-01B4-F93A-E5B2347027FB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>
              <a:extLst>
                <a:ext uri="{FF2B5EF4-FFF2-40B4-BE49-F238E27FC236}">
                  <a16:creationId xmlns:a16="http://schemas.microsoft.com/office/drawing/2014/main" id="{DD6C7B3C-7762-7E6E-9EF6-62E6986A9258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>
              <a:extLst>
                <a:ext uri="{FF2B5EF4-FFF2-40B4-BE49-F238E27FC236}">
                  <a16:creationId xmlns:a16="http://schemas.microsoft.com/office/drawing/2014/main" id="{5AEFFDAA-C2FD-DB10-4E81-AE100B04EFAA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>
              <a:extLst>
                <a:ext uri="{FF2B5EF4-FFF2-40B4-BE49-F238E27FC236}">
                  <a16:creationId xmlns:a16="http://schemas.microsoft.com/office/drawing/2014/main" id="{C015FCCC-4675-241D-684B-9EAE07386C6D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>
              <a:extLst>
                <a:ext uri="{FF2B5EF4-FFF2-40B4-BE49-F238E27FC236}">
                  <a16:creationId xmlns:a16="http://schemas.microsoft.com/office/drawing/2014/main" id="{65E453E3-C0D2-F52B-68F3-0EABB15FB7F1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>
              <a:extLst>
                <a:ext uri="{FF2B5EF4-FFF2-40B4-BE49-F238E27FC236}">
                  <a16:creationId xmlns:a16="http://schemas.microsoft.com/office/drawing/2014/main" id="{A780D1ED-21BB-A11B-9176-DE8A9BAA6494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>
              <a:extLst>
                <a:ext uri="{FF2B5EF4-FFF2-40B4-BE49-F238E27FC236}">
                  <a16:creationId xmlns:a16="http://schemas.microsoft.com/office/drawing/2014/main" id="{84C1E39E-E8F1-14EE-2FF1-02FCFE8390F8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>
              <a:extLst>
                <a:ext uri="{FF2B5EF4-FFF2-40B4-BE49-F238E27FC236}">
                  <a16:creationId xmlns:a16="http://schemas.microsoft.com/office/drawing/2014/main" id="{1450A9BB-BCD7-0896-C6F7-772EA3F0F0E2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>
              <a:extLst>
                <a:ext uri="{FF2B5EF4-FFF2-40B4-BE49-F238E27FC236}">
                  <a16:creationId xmlns:a16="http://schemas.microsoft.com/office/drawing/2014/main" id="{7BD2259D-3F7D-5745-B295-BFE11922E27E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>
              <a:extLst>
                <a:ext uri="{FF2B5EF4-FFF2-40B4-BE49-F238E27FC236}">
                  <a16:creationId xmlns:a16="http://schemas.microsoft.com/office/drawing/2014/main" id="{3FB8544A-34E9-2C78-0A46-DBAB0A7CE66F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1324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Roles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1193549" y="126966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ROL:</a:t>
            </a:r>
            <a:endParaRPr dirty="0"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105697" y="1266296"/>
            <a:ext cx="966832" cy="3573836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702;p43">
            <a:extLst>
              <a:ext uri="{FF2B5EF4-FFF2-40B4-BE49-F238E27FC236}">
                <a16:creationId xmlns:a16="http://schemas.microsoft.com/office/drawing/2014/main" id="{EE05389B-CBF1-FBD3-6418-FAF517BAF918}"/>
              </a:ext>
            </a:extLst>
          </p:cNvPr>
          <p:cNvSpPr txBox="1"/>
          <p:nvPr/>
        </p:nvSpPr>
        <p:spPr>
          <a:xfrm rot="10800000">
            <a:off x="481156" y="40137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E292123-5FF7-7B5F-0704-4F61B82FC130}"/>
              </a:ext>
            </a:extLst>
          </p:cNvPr>
          <p:cNvSpPr txBox="1"/>
          <p:nvPr/>
        </p:nvSpPr>
        <p:spPr>
          <a:xfrm>
            <a:off x="1193549" y="1888730"/>
            <a:ext cx="720287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Read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19" name="Google Shape;596;p41">
            <a:extLst>
              <a:ext uri="{FF2B5EF4-FFF2-40B4-BE49-F238E27FC236}">
                <a16:creationId xmlns:a16="http://schemas.microsoft.com/office/drawing/2014/main" id="{6349210A-F4D9-1112-C5BA-6E67AA1638E4}"/>
              </a:ext>
            </a:extLst>
          </p:cNvPr>
          <p:cNvSpPr txBox="1">
            <a:spLocks/>
          </p:cNvSpPr>
          <p:nvPr/>
        </p:nvSpPr>
        <p:spPr>
          <a:xfrm>
            <a:off x="2781590" y="1345124"/>
            <a:ext cx="4027580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 dirty="0"/>
              <a:t>QUE PUEDE HACER: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7288D21-FB33-A4E8-5BD7-EE1452F9E410}"/>
              </a:ext>
            </a:extLst>
          </p:cNvPr>
          <p:cNvSpPr txBox="1"/>
          <p:nvPr/>
        </p:nvSpPr>
        <p:spPr>
          <a:xfrm>
            <a:off x="1189248" y="396147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Maintain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4901426-EE69-AD63-21B9-EB805A23AD93}"/>
              </a:ext>
            </a:extLst>
          </p:cNvPr>
          <p:cNvSpPr txBox="1"/>
          <p:nvPr/>
        </p:nvSpPr>
        <p:spPr>
          <a:xfrm>
            <a:off x="1189248" y="3345029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Write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C9BDF7B-1E58-86A4-9F74-780B20F69C22}"/>
              </a:ext>
            </a:extLst>
          </p:cNvPr>
          <p:cNvSpPr txBox="1"/>
          <p:nvPr/>
        </p:nvSpPr>
        <p:spPr>
          <a:xfrm>
            <a:off x="1158679" y="2684903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Triage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C6D61D-52AB-E380-3E3E-F736C6D95C55}"/>
              </a:ext>
            </a:extLst>
          </p:cNvPr>
          <p:cNvSpPr txBox="1"/>
          <p:nvPr/>
        </p:nvSpPr>
        <p:spPr>
          <a:xfrm>
            <a:off x="1193548" y="4439668"/>
            <a:ext cx="1061902" cy="356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600" dirty="0" err="1">
                <a:solidFill>
                  <a:schemeClr val="accent1"/>
                </a:solidFill>
              </a:rPr>
              <a:t>Admin</a:t>
            </a:r>
            <a:endParaRPr kumimoji="0" lang="es-MX" sz="1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5CC9FD-A040-FC0A-DC6A-574CCA64C6A6}"/>
              </a:ext>
            </a:extLst>
          </p:cNvPr>
          <p:cNvSpPr txBox="1"/>
          <p:nvPr/>
        </p:nvSpPr>
        <p:spPr>
          <a:xfrm>
            <a:off x="2811603" y="1895559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el código, </a:t>
            </a:r>
            <a:r>
              <a:rPr lang="es-MX" sz="1050" dirty="0" err="1">
                <a:solidFill>
                  <a:schemeClr val="tx1"/>
                </a:solidFill>
              </a:rPr>
              <a:t>issues</a:t>
            </a:r>
            <a:r>
              <a:rPr lang="es-MX" sz="1050" dirty="0">
                <a:solidFill>
                  <a:schemeClr val="tx1"/>
                </a:solidFill>
              </a:rPr>
              <a:t> y </a:t>
            </a:r>
            <a:r>
              <a:rPr lang="es-MX" sz="1050" dirty="0" err="1">
                <a:solidFill>
                  <a:schemeClr val="tx1"/>
                </a:solidFill>
              </a:rPr>
              <a:t>pull</a:t>
            </a:r>
            <a:r>
              <a:rPr lang="es-MX" sz="1050" dirty="0">
                <a:solidFill>
                  <a:schemeClr val="tx1"/>
                </a:solidFill>
              </a:rPr>
              <a:t> </a:t>
            </a:r>
            <a:r>
              <a:rPr lang="es-MX" sz="1050" dirty="0" err="1">
                <a:solidFill>
                  <a:schemeClr val="tx1"/>
                </a:solidFill>
              </a:rPr>
              <a:t>requests</a:t>
            </a:r>
            <a:r>
              <a:rPr lang="es-MX" sz="1050" dirty="0">
                <a:solidFill>
                  <a:schemeClr val="tx1"/>
                </a:solidFill>
              </a:rPr>
              <a:t>. Clonar el repositorio.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C0807C3-89C4-B353-CA8D-B16836C4428D}"/>
              </a:ext>
            </a:extLst>
          </p:cNvPr>
          <p:cNvSpPr txBox="1"/>
          <p:nvPr/>
        </p:nvSpPr>
        <p:spPr>
          <a:xfrm>
            <a:off x="2781590" y="2691796"/>
            <a:ext cx="5607002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Ver y </a:t>
            </a:r>
            <a:r>
              <a:rPr lang="es-MX" sz="1050" b="1" dirty="0">
                <a:solidFill>
                  <a:schemeClr val="tx1"/>
                </a:solidFill>
              </a:rPr>
              <a:t>gestionar </a:t>
            </a:r>
            <a:r>
              <a:rPr lang="es-MX" sz="1050" b="1" dirty="0" err="1">
                <a:solidFill>
                  <a:schemeClr val="tx1"/>
                </a:solidFill>
              </a:rPr>
              <a:t>issues</a:t>
            </a:r>
            <a:r>
              <a:rPr lang="es-MX" sz="1050" b="1" dirty="0">
                <a:solidFill>
                  <a:schemeClr val="tx1"/>
                </a:solidFill>
              </a:rPr>
              <a:t> y </a:t>
            </a:r>
            <a:r>
              <a:rPr lang="es-MX" sz="1050" b="1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: etiquetar, asignar, cerrar o reabrir (sin tocar el código).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C5D424F-9EEA-D1E7-22AA-68D83C36FFBB}"/>
              </a:ext>
            </a:extLst>
          </p:cNvPr>
          <p:cNvSpPr txBox="1"/>
          <p:nvPr/>
        </p:nvSpPr>
        <p:spPr>
          <a:xfrm>
            <a:off x="2781590" y="3346302"/>
            <a:ext cx="4950484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Todo lo anterior </a:t>
            </a:r>
            <a:r>
              <a:rPr lang="es-MX" sz="1050" b="1" dirty="0">
                <a:solidFill>
                  <a:schemeClr val="tx1"/>
                </a:solidFill>
              </a:rPr>
              <a:t>+ subir cambios (</a:t>
            </a:r>
            <a:r>
              <a:rPr lang="es-MX" sz="1050" b="1" dirty="0" err="1">
                <a:solidFill>
                  <a:schemeClr val="tx1"/>
                </a:solidFill>
              </a:rPr>
              <a:t>push</a:t>
            </a:r>
            <a:r>
              <a:rPr lang="es-MX" sz="1050" b="1" dirty="0">
                <a:solidFill>
                  <a:schemeClr val="tx1"/>
                </a:solidFill>
              </a:rPr>
              <a:t>)</a:t>
            </a:r>
            <a:r>
              <a:rPr lang="es-MX" sz="1050" dirty="0">
                <a:solidFill>
                  <a:schemeClr val="tx1"/>
                </a:solidFill>
              </a:rPr>
              <a:t> al código, crear ramas y aceptar </a:t>
            </a:r>
            <a:r>
              <a:rPr lang="es-MX" sz="1050" dirty="0" err="1">
                <a:solidFill>
                  <a:schemeClr val="tx1"/>
                </a:solidFill>
              </a:rPr>
              <a:t>PRs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2F30B6A-8F39-49D8-1D78-6193570838E2}"/>
              </a:ext>
            </a:extLst>
          </p:cNvPr>
          <p:cNvSpPr txBox="1"/>
          <p:nvPr/>
        </p:nvSpPr>
        <p:spPr>
          <a:xfrm>
            <a:off x="2811603" y="3921099"/>
            <a:ext cx="5878569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tx1"/>
                </a:solidFill>
              </a:rPr>
              <a:t>Puede </a:t>
            </a:r>
            <a:r>
              <a:rPr lang="es-MX" sz="1050" b="1" dirty="0">
                <a:solidFill>
                  <a:schemeClr val="tx1"/>
                </a:solidFill>
              </a:rPr>
              <a:t>configurar el repo</a:t>
            </a:r>
            <a:r>
              <a:rPr lang="es-MX" sz="1050" dirty="0">
                <a:solidFill>
                  <a:schemeClr val="tx1"/>
                </a:solidFill>
              </a:rPr>
              <a:t> (por ejemplo: etiquetas, ramas protegidas, wikis), pero no borrarlo.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D34EDFA-BC80-2371-A614-5106443065F2}"/>
              </a:ext>
            </a:extLst>
          </p:cNvPr>
          <p:cNvSpPr txBox="1"/>
          <p:nvPr/>
        </p:nvSpPr>
        <p:spPr>
          <a:xfrm>
            <a:off x="2781590" y="4405958"/>
            <a:ext cx="6226701" cy="286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200" dirty="0">
                <a:solidFill>
                  <a:schemeClr val="tx1"/>
                </a:solidFill>
              </a:rPr>
              <a:t>Tiene </a:t>
            </a:r>
            <a:r>
              <a:rPr lang="es-MX" sz="1200" b="1" dirty="0">
                <a:solidFill>
                  <a:schemeClr val="tx1"/>
                </a:solidFill>
              </a:rPr>
              <a:t>control total</a:t>
            </a:r>
            <a:r>
              <a:rPr lang="es-MX" sz="1200" dirty="0">
                <a:solidFill>
                  <a:schemeClr val="tx1"/>
                </a:solidFill>
              </a:rPr>
              <a:t>: cambiar visibilidad, eliminar el repositorio, invitar o quitar miembros.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6B63A1-1DA1-127E-7CA1-704991024204}"/>
              </a:ext>
            </a:extLst>
          </p:cNvPr>
          <p:cNvSpPr txBox="1"/>
          <p:nvPr/>
        </p:nvSpPr>
        <p:spPr>
          <a:xfrm>
            <a:off x="2821740" y="2137344"/>
            <a:ext cx="3829827" cy="26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pt-BR" sz="1050" dirty="0">
                <a:solidFill>
                  <a:schemeClr val="accent2">
                    <a:lumMod val="75000"/>
                  </a:schemeClr>
                </a:solidFill>
              </a:rPr>
              <a:t>Ideal para observadores o revisores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472620F-0A35-B98D-BC33-C1F60D9C6227}"/>
              </a:ext>
            </a:extLst>
          </p:cNvPr>
          <p:cNvSpPr txBox="1"/>
          <p:nvPr/>
        </p:nvSpPr>
        <p:spPr>
          <a:xfrm>
            <a:off x="2781590" y="2955782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Perfecto para </a:t>
            </a:r>
            <a:r>
              <a:rPr lang="es-MX" sz="1050" dirty="0" err="1">
                <a:solidFill>
                  <a:schemeClr val="accent2">
                    <a:lumMod val="75000"/>
                  </a:schemeClr>
                </a:solidFill>
              </a:rPr>
              <a:t>testers</a:t>
            </a: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 o quienes gestionan tareas.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DCEC1BD-826F-1F85-5E2E-B8D2EDDE124F}"/>
              </a:ext>
            </a:extLst>
          </p:cNvPr>
          <p:cNvSpPr txBox="1"/>
          <p:nvPr/>
        </p:nvSpPr>
        <p:spPr>
          <a:xfrm>
            <a:off x="2793889" y="3551396"/>
            <a:ext cx="3829827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quienes colaboran directamente con el código.</a:t>
            </a:r>
            <a:endParaRPr kumimoji="0" lang="es-MX" sz="9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0909069-115B-AF81-1726-B499EA10D03C}"/>
              </a:ext>
            </a:extLst>
          </p:cNvPr>
          <p:cNvSpPr txBox="1"/>
          <p:nvPr/>
        </p:nvSpPr>
        <p:spPr>
          <a:xfrm>
            <a:off x="2811602" y="4137941"/>
            <a:ext cx="4977986" cy="272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Para alguien técnico que ayuda a gestionar el proyecto</a:t>
            </a:r>
            <a:r>
              <a:rPr lang="es-MX" sz="1050" dirty="0">
                <a:solidFill>
                  <a:schemeClr val="tx1"/>
                </a:solidFill>
              </a:rPr>
              <a:t>.</a:t>
            </a:r>
            <a:endParaRPr kumimoji="0" lang="es-MX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3EAF5BE-51E7-8893-AC02-96F7FD6394AB}"/>
              </a:ext>
            </a:extLst>
          </p:cNvPr>
          <p:cNvSpPr txBox="1"/>
          <p:nvPr/>
        </p:nvSpPr>
        <p:spPr>
          <a:xfrm>
            <a:off x="2781588" y="4651333"/>
            <a:ext cx="3829827" cy="27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E7E7"/>
              </a:buClr>
              <a:buSzPts val="2400"/>
              <a:buFont typeface="Bebas Neue"/>
              <a:buNone/>
              <a:tabLst/>
              <a:defRPr/>
            </a:pPr>
            <a:r>
              <a:rPr lang="es-MX" sz="1050" dirty="0">
                <a:solidFill>
                  <a:schemeClr val="accent2">
                    <a:lumMod val="75000"/>
                  </a:schemeClr>
                </a:solidFill>
              </a:rPr>
              <a:t>Solo para líderes o dueños del repositorio</a:t>
            </a:r>
            <a:endParaRPr kumimoji="0" lang="es-MX" sz="7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Source Code Pro Medium"/>
              <a:ea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>
          <a:extLst>
            <a:ext uri="{FF2B5EF4-FFF2-40B4-BE49-F238E27FC236}">
              <a16:creationId xmlns:a16="http://schemas.microsoft.com/office/drawing/2014/main" id="{BD92F85C-CE48-B4F1-A7D2-3B9C360CF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>
            <a:extLst>
              <a:ext uri="{FF2B5EF4-FFF2-40B4-BE49-F238E27FC236}">
                <a16:creationId xmlns:a16="http://schemas.microsoft.com/office/drawing/2014/main" id="{03BA0565-F655-72C3-A5AF-194C1D691B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are </a:t>
            </a:r>
            <a:r>
              <a:rPr lang="en">
                <a:solidFill>
                  <a:schemeClr val="accent3"/>
                </a:solidFill>
              </a:rPr>
              <a:t>four concepts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9" name="Google Shape;589;p41">
            <a:extLst>
              <a:ext uri="{FF2B5EF4-FFF2-40B4-BE49-F238E27FC236}">
                <a16:creationId xmlns:a16="http://schemas.microsoft.com/office/drawing/2014/main" id="{7AA7B119-E6CE-D74F-5D19-713FE2AA3E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 cold place</a:t>
            </a:r>
            <a:endParaRPr/>
          </a:p>
        </p:txBody>
      </p:sp>
      <p:sp>
        <p:nvSpPr>
          <p:cNvPr id="590" name="Google Shape;590;p41">
            <a:extLst>
              <a:ext uri="{FF2B5EF4-FFF2-40B4-BE49-F238E27FC236}">
                <a16:creationId xmlns:a16="http://schemas.microsoft.com/office/drawing/2014/main" id="{8F05D0C2-A41F-4C2C-6465-438218EAED1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nice name and a very toxic atmosphere</a:t>
            </a:r>
            <a:endParaRPr/>
          </a:p>
        </p:txBody>
      </p:sp>
      <p:sp>
        <p:nvSpPr>
          <p:cNvPr id="591" name="Google Shape;591;p41">
            <a:extLst>
              <a:ext uri="{FF2B5EF4-FFF2-40B4-BE49-F238E27FC236}">
                <a16:creationId xmlns:a16="http://schemas.microsoft.com/office/drawing/2014/main" id="{08271E8D-6D42-9646-6218-8810F1457F5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592" name="Google Shape;592;p41">
            <a:extLst>
              <a:ext uri="{FF2B5EF4-FFF2-40B4-BE49-F238E27FC236}">
                <a16:creationId xmlns:a16="http://schemas.microsoft.com/office/drawing/2014/main" id="{BEB8D089-6A2E-F951-48BB-D3633B85F903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593" name="Google Shape;593;p41">
            <a:extLst>
              <a:ext uri="{FF2B5EF4-FFF2-40B4-BE49-F238E27FC236}">
                <a16:creationId xmlns:a16="http://schemas.microsoft.com/office/drawing/2014/main" id="{ECA652F3-9013-0ECC-70B3-6B21EB674DE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594" name="Google Shape;594;p41">
            <a:extLst>
              <a:ext uri="{FF2B5EF4-FFF2-40B4-BE49-F238E27FC236}">
                <a16:creationId xmlns:a16="http://schemas.microsoft.com/office/drawing/2014/main" id="{E20B5097-42F5-B459-1D67-EAE6A6D67080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595" name="Google Shape;595;p41">
            <a:extLst>
              <a:ext uri="{FF2B5EF4-FFF2-40B4-BE49-F238E27FC236}">
                <a16:creationId xmlns:a16="http://schemas.microsoft.com/office/drawing/2014/main" id="{0E4D3365-A587-4DDF-CD97-AA5B6F3862EB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596" name="Google Shape;596;p41">
            <a:extLst>
              <a:ext uri="{FF2B5EF4-FFF2-40B4-BE49-F238E27FC236}">
                <a16:creationId xmlns:a16="http://schemas.microsoft.com/office/drawing/2014/main" id="{EEDF4072-B87E-1F98-8CB2-DD0195AB153F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grpSp>
        <p:nvGrpSpPr>
          <p:cNvPr id="597" name="Google Shape;597;p41">
            <a:extLst>
              <a:ext uri="{FF2B5EF4-FFF2-40B4-BE49-F238E27FC236}">
                <a16:creationId xmlns:a16="http://schemas.microsoft.com/office/drawing/2014/main" id="{2700FCD2-F6D2-D7FE-A96C-2FFCE7289A23}"/>
              </a:ext>
            </a:extLst>
          </p:cNvPr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>
              <a:extLst>
                <a:ext uri="{FF2B5EF4-FFF2-40B4-BE49-F238E27FC236}">
                  <a16:creationId xmlns:a16="http://schemas.microsoft.com/office/drawing/2014/main" id="{4F1950FD-94B4-791A-561C-5DF34011D727}"/>
                </a:ext>
              </a:extLst>
            </p:cNvPr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>
              <a:extLst>
                <a:ext uri="{FF2B5EF4-FFF2-40B4-BE49-F238E27FC236}">
                  <a16:creationId xmlns:a16="http://schemas.microsoft.com/office/drawing/2014/main" id="{313051F2-6049-AC9E-67B5-F376B88A4FB5}"/>
                </a:ext>
              </a:extLst>
            </p:cNvPr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>
              <a:extLst>
                <a:ext uri="{FF2B5EF4-FFF2-40B4-BE49-F238E27FC236}">
                  <a16:creationId xmlns:a16="http://schemas.microsoft.com/office/drawing/2014/main" id="{9A82C988-12EC-AB11-9F3B-270A5938005B}"/>
                </a:ext>
              </a:extLst>
            </p:cNvPr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>
              <a:extLst>
                <a:ext uri="{FF2B5EF4-FFF2-40B4-BE49-F238E27FC236}">
                  <a16:creationId xmlns:a16="http://schemas.microsoft.com/office/drawing/2014/main" id="{BE0AE0BD-7757-C87C-9E15-5C0E8D71E3D4}"/>
                </a:ext>
              </a:extLst>
            </p:cNvPr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>
              <a:extLst>
                <a:ext uri="{FF2B5EF4-FFF2-40B4-BE49-F238E27FC236}">
                  <a16:creationId xmlns:a16="http://schemas.microsoft.com/office/drawing/2014/main" id="{6C2E6A8D-CBD1-BD6A-84DB-A318A71C0466}"/>
                </a:ext>
              </a:extLst>
            </p:cNvPr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>
              <a:extLst>
                <a:ext uri="{FF2B5EF4-FFF2-40B4-BE49-F238E27FC236}">
                  <a16:creationId xmlns:a16="http://schemas.microsoft.com/office/drawing/2014/main" id="{9EE793B9-29C1-8F3D-64BF-3518611E4C91}"/>
                </a:ext>
              </a:extLst>
            </p:cNvPr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>
              <a:extLst>
                <a:ext uri="{FF2B5EF4-FFF2-40B4-BE49-F238E27FC236}">
                  <a16:creationId xmlns:a16="http://schemas.microsoft.com/office/drawing/2014/main" id="{CA4013C2-9C4A-1329-0E1A-A0AC314C8164}"/>
                </a:ext>
              </a:extLst>
            </p:cNvPr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>
              <a:extLst>
                <a:ext uri="{FF2B5EF4-FFF2-40B4-BE49-F238E27FC236}">
                  <a16:creationId xmlns:a16="http://schemas.microsoft.com/office/drawing/2014/main" id="{43A0200F-CC9C-1F27-BD51-73C381A7637B}"/>
                </a:ext>
              </a:extLst>
            </p:cNvPr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>
              <a:extLst>
                <a:ext uri="{FF2B5EF4-FFF2-40B4-BE49-F238E27FC236}">
                  <a16:creationId xmlns:a16="http://schemas.microsoft.com/office/drawing/2014/main" id="{123DDB90-3958-6595-1D1B-D62EED17B171}"/>
                </a:ext>
              </a:extLst>
            </p:cNvPr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>
              <a:extLst>
                <a:ext uri="{FF2B5EF4-FFF2-40B4-BE49-F238E27FC236}">
                  <a16:creationId xmlns:a16="http://schemas.microsoft.com/office/drawing/2014/main" id="{1D7EA88D-E517-48C2-C2DB-3AA76CADD921}"/>
                </a:ext>
              </a:extLst>
            </p:cNvPr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>
              <a:extLst>
                <a:ext uri="{FF2B5EF4-FFF2-40B4-BE49-F238E27FC236}">
                  <a16:creationId xmlns:a16="http://schemas.microsoft.com/office/drawing/2014/main" id="{7FB5056F-3F7F-D640-F9A3-9BDE732432CD}"/>
                </a:ext>
              </a:extLst>
            </p:cNvPr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>
              <a:extLst>
                <a:ext uri="{FF2B5EF4-FFF2-40B4-BE49-F238E27FC236}">
                  <a16:creationId xmlns:a16="http://schemas.microsoft.com/office/drawing/2014/main" id="{F3791DE9-8826-64AB-5462-6E13FB16E2CC}"/>
                </a:ext>
              </a:extLst>
            </p:cNvPr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>
              <a:extLst>
                <a:ext uri="{FF2B5EF4-FFF2-40B4-BE49-F238E27FC236}">
                  <a16:creationId xmlns:a16="http://schemas.microsoft.com/office/drawing/2014/main" id="{87DC9DE5-4642-ADAF-CFB7-9A84D33119DC}"/>
                </a:ext>
              </a:extLst>
            </p:cNvPr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>
              <a:extLst>
                <a:ext uri="{FF2B5EF4-FFF2-40B4-BE49-F238E27FC236}">
                  <a16:creationId xmlns:a16="http://schemas.microsoft.com/office/drawing/2014/main" id="{E7F943F0-BC33-AE0D-A7D5-39D1EB50116B}"/>
                </a:ext>
              </a:extLst>
            </p:cNvPr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>
              <a:extLst>
                <a:ext uri="{FF2B5EF4-FFF2-40B4-BE49-F238E27FC236}">
                  <a16:creationId xmlns:a16="http://schemas.microsoft.com/office/drawing/2014/main" id="{2286D9A7-8640-E729-6CB8-7DF2557BC69A}"/>
                </a:ext>
              </a:extLst>
            </p:cNvPr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>
              <a:extLst>
                <a:ext uri="{FF2B5EF4-FFF2-40B4-BE49-F238E27FC236}">
                  <a16:creationId xmlns:a16="http://schemas.microsoft.com/office/drawing/2014/main" id="{20381EC8-436D-E50A-D2EA-045100192A60}"/>
                </a:ext>
              </a:extLst>
            </p:cNvPr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>
              <a:extLst>
                <a:ext uri="{FF2B5EF4-FFF2-40B4-BE49-F238E27FC236}">
                  <a16:creationId xmlns:a16="http://schemas.microsoft.com/office/drawing/2014/main" id="{EB620416-31A2-6D78-CB91-4C53DB6A6B46}"/>
                </a:ext>
              </a:extLst>
            </p:cNvPr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>
              <a:extLst>
                <a:ext uri="{FF2B5EF4-FFF2-40B4-BE49-F238E27FC236}">
                  <a16:creationId xmlns:a16="http://schemas.microsoft.com/office/drawing/2014/main" id="{2E00F985-B427-29BD-B8BD-E2861D2DF3B2}"/>
                </a:ext>
              </a:extLst>
            </p:cNvPr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>
              <a:extLst>
                <a:ext uri="{FF2B5EF4-FFF2-40B4-BE49-F238E27FC236}">
                  <a16:creationId xmlns:a16="http://schemas.microsoft.com/office/drawing/2014/main" id="{56A71430-443E-0A99-6579-639463613C6C}"/>
                </a:ext>
              </a:extLst>
            </p:cNvPr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>
              <a:extLst>
                <a:ext uri="{FF2B5EF4-FFF2-40B4-BE49-F238E27FC236}">
                  <a16:creationId xmlns:a16="http://schemas.microsoft.com/office/drawing/2014/main" id="{6CFB1BAC-67C1-40C5-0899-8A9E71CBE9EE}"/>
                </a:ext>
              </a:extLst>
            </p:cNvPr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>
              <a:extLst>
                <a:ext uri="{FF2B5EF4-FFF2-40B4-BE49-F238E27FC236}">
                  <a16:creationId xmlns:a16="http://schemas.microsoft.com/office/drawing/2014/main" id="{D02A8751-13ED-89FE-B820-70F028C1800D}"/>
                </a:ext>
              </a:extLst>
            </p:cNvPr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>
              <a:extLst>
                <a:ext uri="{FF2B5EF4-FFF2-40B4-BE49-F238E27FC236}">
                  <a16:creationId xmlns:a16="http://schemas.microsoft.com/office/drawing/2014/main" id="{BC58A908-AB8C-C087-7E65-F5A83ADF832B}"/>
                </a:ext>
              </a:extLst>
            </p:cNvPr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>
              <a:extLst>
                <a:ext uri="{FF2B5EF4-FFF2-40B4-BE49-F238E27FC236}">
                  <a16:creationId xmlns:a16="http://schemas.microsoft.com/office/drawing/2014/main" id="{856FD69F-3905-7235-64B0-5072539DF127}"/>
                </a:ext>
              </a:extLst>
            </p:cNvPr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>
              <a:extLst>
                <a:ext uri="{FF2B5EF4-FFF2-40B4-BE49-F238E27FC236}">
                  <a16:creationId xmlns:a16="http://schemas.microsoft.com/office/drawing/2014/main" id="{6C135E90-A290-F082-236C-4EFE555AB149}"/>
                </a:ext>
              </a:extLst>
            </p:cNvPr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>
              <a:extLst>
                <a:ext uri="{FF2B5EF4-FFF2-40B4-BE49-F238E27FC236}">
                  <a16:creationId xmlns:a16="http://schemas.microsoft.com/office/drawing/2014/main" id="{8595D968-7370-4C86-2BA1-70EED4AA9AD8}"/>
                </a:ext>
              </a:extLst>
            </p:cNvPr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>
              <a:extLst>
                <a:ext uri="{FF2B5EF4-FFF2-40B4-BE49-F238E27FC236}">
                  <a16:creationId xmlns:a16="http://schemas.microsoft.com/office/drawing/2014/main" id="{3510A5B5-C798-3664-2820-685300E5870C}"/>
                </a:ext>
              </a:extLst>
            </p:cNvPr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>
              <a:extLst>
                <a:ext uri="{FF2B5EF4-FFF2-40B4-BE49-F238E27FC236}">
                  <a16:creationId xmlns:a16="http://schemas.microsoft.com/office/drawing/2014/main" id="{F8015FCC-2454-69DF-F431-39CF4C53B8DE}"/>
                </a:ext>
              </a:extLst>
            </p:cNvPr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>
              <a:extLst>
                <a:ext uri="{FF2B5EF4-FFF2-40B4-BE49-F238E27FC236}">
                  <a16:creationId xmlns:a16="http://schemas.microsoft.com/office/drawing/2014/main" id="{397F8E40-10C1-611F-56D7-D707B689710D}"/>
                </a:ext>
              </a:extLst>
            </p:cNvPr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>
              <a:extLst>
                <a:ext uri="{FF2B5EF4-FFF2-40B4-BE49-F238E27FC236}">
                  <a16:creationId xmlns:a16="http://schemas.microsoft.com/office/drawing/2014/main" id="{C066B1CF-5AA5-197E-24F6-D12103B3209A}"/>
                </a:ext>
              </a:extLst>
            </p:cNvPr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>
              <a:extLst>
                <a:ext uri="{FF2B5EF4-FFF2-40B4-BE49-F238E27FC236}">
                  <a16:creationId xmlns:a16="http://schemas.microsoft.com/office/drawing/2014/main" id="{4BB7DDFE-EE27-6415-75E5-2007229B7F49}"/>
                </a:ext>
              </a:extLst>
            </p:cNvPr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>
              <a:extLst>
                <a:ext uri="{FF2B5EF4-FFF2-40B4-BE49-F238E27FC236}">
                  <a16:creationId xmlns:a16="http://schemas.microsoft.com/office/drawing/2014/main" id="{01367F66-07A9-2DA3-C861-AB2857697210}"/>
                </a:ext>
              </a:extLst>
            </p:cNvPr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>
              <a:extLst>
                <a:ext uri="{FF2B5EF4-FFF2-40B4-BE49-F238E27FC236}">
                  <a16:creationId xmlns:a16="http://schemas.microsoft.com/office/drawing/2014/main" id="{9B426144-BC21-98DB-007C-F9526B40256E}"/>
                </a:ext>
              </a:extLst>
            </p:cNvPr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>
              <a:extLst>
                <a:ext uri="{FF2B5EF4-FFF2-40B4-BE49-F238E27FC236}">
                  <a16:creationId xmlns:a16="http://schemas.microsoft.com/office/drawing/2014/main" id="{DCB8C03C-5F34-7844-B429-2762D6B63A28}"/>
                </a:ext>
              </a:extLst>
            </p:cNvPr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>
              <a:extLst>
                <a:ext uri="{FF2B5EF4-FFF2-40B4-BE49-F238E27FC236}">
                  <a16:creationId xmlns:a16="http://schemas.microsoft.com/office/drawing/2014/main" id="{04EE3428-0AA1-93E5-DD56-2D32909C635B}"/>
                </a:ext>
              </a:extLst>
            </p:cNvPr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>
              <a:extLst>
                <a:ext uri="{FF2B5EF4-FFF2-40B4-BE49-F238E27FC236}">
                  <a16:creationId xmlns:a16="http://schemas.microsoft.com/office/drawing/2014/main" id="{6B9A6A8D-FE18-D7A5-3E28-8EB151227E32}"/>
                </a:ext>
              </a:extLst>
            </p:cNvPr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53689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 </a:t>
            </a:r>
            <a:r>
              <a:rPr lang="en" dirty="0">
                <a:solidFill>
                  <a:schemeClr val="accent4"/>
                </a:solidFill>
              </a:rPr>
              <a:t>de la Presentación</a:t>
            </a:r>
            <a:endParaRPr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1164375743"/>
              </p:ext>
            </p:extLst>
          </p:nvPr>
        </p:nvGraphicFramePr>
        <p:xfrm>
          <a:off x="720000" y="1487175"/>
          <a:ext cx="7704000" cy="1807625"/>
        </p:xfrm>
        <a:graphic>
          <a:graphicData uri="http://schemas.openxmlformats.org/drawingml/2006/table">
            <a:tbl>
              <a:tblPr>
                <a:noFill/>
                <a:tableStyleId>{CAE939F6-382F-4BDF-9671-945D147C30CA}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1. ¿Qué es GitHub?</a:t>
                      </a:r>
                      <a:endParaRPr sz="110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Un resumen de lo que es GitHUb y su historia.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2. Funciones y  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</a:t>
                      </a:r>
                      <a:r>
                        <a:rPr lang="es-MX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</a:t>
                      </a:r>
                      <a:r>
                        <a:rPr lang="en" sz="110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aracterísticas</a:t>
                      </a:r>
                      <a:endParaRPr sz="11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Explicación breve de su funcionamiento principal y características.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4. Aplicaciones y Usos</a:t>
                      </a:r>
                      <a:endParaRPr sz="110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Mención de las aplicaciones y usos que tiene GitHub en la actualidad.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5. Ventajas y Desventajas</a:t>
                      </a:r>
                      <a:endParaRPr sz="110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Presentación de las ventajas y desventajas acuales de su uso.</a:t>
                      </a: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6. Conclsución y           </a:t>
                      </a:r>
                      <a:r>
                        <a:rPr lang="en" sz="1100" dirty="0">
                          <a:solidFill>
                            <a:schemeClr val="bg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.</a:t>
                      </a:r>
                      <a:r>
                        <a:rPr lang="en" sz="110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demostración</a:t>
                      </a:r>
                      <a:endParaRPr sz="1100" dirty="0">
                        <a:solidFill>
                          <a:schemeClr val="l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Conclusión de los integrantes y aplicación de GitHub en cada equipo.</a:t>
                      </a:r>
                      <a:endParaRPr sz="1000" b="1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2"/>
          <p:cNvSpPr txBox="1"/>
          <p:nvPr/>
        </p:nvSpPr>
        <p:spPr>
          <a:xfrm>
            <a:off x="720000" y="4142300"/>
            <a:ext cx="3063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more info: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4024276" y="4142300"/>
            <a:ext cx="4406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visit our sister projects:</a:t>
            </a:r>
            <a:br>
              <a:rPr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10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" sz="1100">
                <a:solidFill>
                  <a:schemeClr val="accent3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VIDEVO</a:t>
            </a:r>
            <a:endParaRPr sz="110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4"/>
          <p:cNvSpPr txBox="1">
            <a:spLocks noGrp="1"/>
          </p:cNvSpPr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Conclusiones</a:t>
            </a:r>
            <a:endParaRPr sz="3600" dirty="0">
              <a:solidFill>
                <a:schemeClr val="accent4"/>
              </a:solidFill>
            </a:endParaRPr>
          </a:p>
        </p:txBody>
      </p:sp>
      <p:grpSp>
        <p:nvGrpSpPr>
          <p:cNvPr id="709" name="Google Shape;709;p44"/>
          <p:cNvGrpSpPr/>
          <p:nvPr/>
        </p:nvGrpSpPr>
        <p:grpSpPr>
          <a:xfrm>
            <a:off x="378051" y="688137"/>
            <a:ext cx="2932044" cy="3907563"/>
            <a:chOff x="335642" y="696438"/>
            <a:chExt cx="2932044" cy="3907563"/>
          </a:xfrm>
        </p:grpSpPr>
        <p:sp>
          <p:nvSpPr>
            <p:cNvPr id="710" name="Google Shape;710;p44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5" name="Google Shape;755;p44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6" name="Google Shape;756;p44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57" name="Google Shape;757;p44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758" name="Google Shape;758;p44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>
            <a:off x="350039" y="2658140"/>
            <a:ext cx="4328287" cy="217318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5400" b="1" dirty="0">
                <a:solidFill>
                  <a:srgbClr val="FD515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¿Qué es GitHub?</a:t>
            </a:r>
            <a:endParaRPr lang="es-MX" sz="5400" b="1" dirty="0">
              <a:solidFill>
                <a:srgbClr val="FD515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D5151"/>
                </a:solidFill>
              </a:rPr>
              <a:t>1</a:t>
            </a:r>
            <a:endParaRPr b="1" dirty="0">
              <a:solidFill>
                <a:srgbClr val="FD5151"/>
              </a:solidFill>
            </a:endParaRPr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1831688" y="3406584"/>
            <a:ext cx="60438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Antecedentes &gt;</a:t>
            </a:r>
            <a:endParaRPr dirty="0"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402750" y="4008025"/>
            <a:ext cx="8340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“</a:t>
            </a: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5"/>
                </a:solidFill>
                <a:latin typeface="Comfortaa"/>
                <a:ea typeface="Fira Code"/>
                <a:cs typeface="Fira Code"/>
                <a:sym typeface="Fira Code"/>
              </a:rPr>
              <a:t>“</a:t>
            </a:r>
            <a:endParaRPr sz="5000" dirty="0">
              <a:solidFill>
                <a:schemeClr val="accent5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48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Descripición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2" name="Google Shape;432;p36"/>
          <p:cNvSpPr txBox="1">
            <a:spLocks noGrp="1"/>
          </p:cNvSpPr>
          <p:nvPr>
            <p:ph type="subTitle" idx="1"/>
          </p:nvPr>
        </p:nvSpPr>
        <p:spPr>
          <a:xfrm>
            <a:off x="677639" y="1784049"/>
            <a:ext cx="4245998" cy="12544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es una plataforma de control de versiones gratuita que sirve para gestionar proyectos y permite colaborar con una gran comunidad de desarrolladores. </a:t>
            </a:r>
          </a:p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El código de los proyectos alojados en GitHub se almacena generalmente de forma 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  <a:hlinkClick r:id="rId3" tooltip="Código abiert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pública</a:t>
            </a:r>
            <a:r>
              <a:rPr lang="es-MX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1026" name="Picture 2" descr="GitHub Logo, symbol, meaning, history, PNG, brand">
            <a:extLst>
              <a:ext uri="{FF2B5EF4-FFF2-40B4-BE49-F238E27FC236}">
                <a16:creationId xmlns:a16="http://schemas.microsoft.com/office/drawing/2014/main" id="{5D0C9F66-D3B2-4184-AA01-119CD825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718" y="1784049"/>
            <a:ext cx="3710763" cy="208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720000" y="2522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Antecedentes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accent2"/>
                </a:solidFill>
                <a:latin typeface="Comfortaa"/>
              </a:rPr>
              <a:t>{</a:t>
            </a:r>
            <a:endParaRPr dirty="0">
              <a:solidFill>
                <a:schemeClr val="accent2"/>
              </a:solidFill>
              <a:latin typeface="Comfortaa"/>
            </a:endParaRPr>
          </a:p>
        </p:txBody>
      </p:sp>
      <p:sp>
        <p:nvSpPr>
          <p:cNvPr id="433" name="Google Shape;433;p36"/>
          <p:cNvSpPr txBox="1">
            <a:spLocks noGrp="1"/>
          </p:cNvSpPr>
          <p:nvPr>
            <p:ph type="subTitle" idx="2"/>
          </p:nvPr>
        </p:nvSpPr>
        <p:spPr>
          <a:xfrm>
            <a:off x="4286253" y="1601412"/>
            <a:ext cx="3800409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0975" indent="0" algn="just">
              <a:lnSpc>
                <a:spcPct val="100000"/>
              </a:lnSpc>
              <a:spcAft>
                <a:spcPts val="800"/>
              </a:spcAft>
            </a:pP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GitHub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desarrollado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por 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Chris </a:t>
            </a:r>
            <a:r>
              <a:rPr lang="en-US" b="1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Wanstrath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P. J. Hyett, Tom Preston-Werner y Scott Chacon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usando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el framework </a:t>
            </a:r>
            <a:r>
              <a:rPr lang="en-US" b="1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Ruby on Rails</a:t>
            </a:r>
            <a:r>
              <a:rPr lang="en-US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. 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Desde enero de 2010, GitHub opera bajo el nombre de GitHub, Inc. Anteriormente era conocida como 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Logical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Awesome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 LLC. </a:t>
            </a:r>
            <a:r>
              <a:rPr lang="es-MX" dirty="0"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Fue c</a:t>
            </a:r>
            <a:r>
              <a:rPr lang="es-MX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Times New Roman" panose="02020603050405020304" pitchFamily="18" charset="0"/>
              </a:rPr>
              <a:t>omprado en 2018 por Microsoft.</a:t>
            </a:r>
          </a:p>
        </p:txBody>
      </p:sp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7D5662C-DBDF-4875-ADBA-B35970E3D79C}"/>
              </a:ext>
            </a:extLst>
          </p:cNvPr>
          <p:cNvGrpSpPr/>
          <p:nvPr/>
        </p:nvGrpSpPr>
        <p:grpSpPr>
          <a:xfrm>
            <a:off x="911352" y="1168562"/>
            <a:ext cx="2505449" cy="2741022"/>
            <a:chOff x="380737" y="1158635"/>
            <a:chExt cx="2505449" cy="274102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7B9EC9-78EE-4781-B485-3FA08B866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56" y="1168562"/>
              <a:ext cx="1187416" cy="1287559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A57AEC15-D2E8-47AE-B777-CCF0A6F7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1372" y="1158635"/>
              <a:ext cx="1314814" cy="1305263"/>
            </a:xfrm>
            <a:prstGeom prst="rect">
              <a:avLst/>
            </a:prstGeom>
          </p:spPr>
        </p:pic>
        <p:pic>
          <p:nvPicPr>
            <p:cNvPr id="2056" name="Picture 8" descr="GitHub co-founder Tom Preston-Werner builds new tools for a developer ...">
              <a:extLst>
                <a:ext uri="{FF2B5EF4-FFF2-40B4-BE49-F238E27FC236}">
                  <a16:creationId xmlns:a16="http://schemas.microsoft.com/office/drawing/2014/main" id="{5C7806A0-47ED-4434-AF1C-16D6900ED1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8" r="8052"/>
            <a:stretch/>
          </p:blipFill>
          <p:spPr bwMode="auto">
            <a:xfrm>
              <a:off x="380737" y="2456121"/>
              <a:ext cx="1182690" cy="144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3A348F5-99A8-43BE-B4DE-3A740DF3B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87262" y="2465324"/>
              <a:ext cx="1298924" cy="14343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03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>
            <a:spLocks noGrp="1"/>
          </p:cNvSpPr>
          <p:nvPr>
            <p:ph type="title"/>
          </p:nvPr>
        </p:nvSpPr>
        <p:spPr>
          <a:xfrm>
            <a:off x="4223100" y="1848000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“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Funciones y  </a:t>
            </a:r>
            <a:r>
              <a:rPr lang="es-MX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3200" dirty="0">
                <a:solidFill>
                  <a:schemeClr val="accent2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aracterísticas</a:t>
            </a:r>
            <a:r>
              <a:rPr lang="en" sz="3200" dirty="0">
                <a:solidFill>
                  <a:schemeClr val="accent5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</a:rPr>
              <a:t>”</a:t>
            </a:r>
            <a:endParaRPr sz="3200" dirty="0">
              <a:solidFill>
                <a:schemeClr val="accent5"/>
              </a:solidFill>
            </a:endParaRPr>
          </a:p>
        </p:txBody>
      </p:sp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4223100" y="3124904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&lt; </a:t>
            </a:r>
            <a:r>
              <a:rPr lang="en" dirty="0"/>
              <a:t>Caraterísticas principales de GitHub y funciones que ofrece </a:t>
            </a:r>
            <a:r>
              <a:rPr lang="en" sz="1400" dirty="0"/>
              <a:t>&gt;</a:t>
            </a:r>
            <a:endParaRPr dirty="0"/>
          </a:p>
        </p:txBody>
      </p:sp>
      <p:sp>
        <p:nvSpPr>
          <p:cNvPr id="354" name="Google Shape;354;p34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/>
          <p:cNvSpPr txBox="1"/>
          <p:nvPr/>
        </p:nvSpPr>
        <p:spPr>
          <a:xfrm>
            <a:off x="8548708" y="19455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2" name="Google Shape;401;p34">
            <a:extLst>
              <a:ext uri="{FF2B5EF4-FFF2-40B4-BE49-F238E27FC236}">
                <a16:creationId xmlns:a16="http://schemas.microsoft.com/office/drawing/2014/main" id="{AC8BD401-63E0-4D86-9120-C0BEE802F4F4}"/>
              </a:ext>
            </a:extLst>
          </p:cNvPr>
          <p:cNvSpPr txBox="1"/>
          <p:nvPr/>
        </p:nvSpPr>
        <p:spPr>
          <a:xfrm rot="10800000">
            <a:off x="3714894" y="2031962"/>
            <a:ext cx="480361" cy="92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3110547" y="774367"/>
            <a:ext cx="5264306" cy="3929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accent1"/>
                </a:solidFill>
              </a:rPr>
              <a:t>Control_de_versiones_con_Git</a:t>
            </a:r>
            <a:r>
              <a:rPr lang="es-MX" dirty="0">
                <a:solidFill>
                  <a:schemeClr val="accent1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“Git es un sistema que rastrea los cambios en los archivos en el tiempo.”,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“Por medio de ‘</a:t>
            </a:r>
            <a:r>
              <a:rPr lang="es-MX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commits</a:t>
            </a:r>
            <a:r>
              <a:rPr lang="es-MX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’,  permite la recuperación de versiones anteriores.” </a:t>
            </a:r>
            <a:r>
              <a:rPr lang="es-MX" dirty="0">
                <a:solidFill>
                  <a:schemeClr val="accent1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4"/>
                </a:solidFill>
              </a:rPr>
              <a:t>Repositorio_(Repo)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“Un contenedor de código de proyectos, con su historial de cambios.”,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“Puede ser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local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 </a:t>
            </a:r>
            <a:r>
              <a:rPr lang="es-MX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remoto</a:t>
            </a:r>
            <a:r>
              <a:rPr lang="es-MX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” </a:t>
            </a:r>
            <a:r>
              <a:rPr lang="es-MX" dirty="0">
                <a:solidFill>
                  <a:schemeClr val="accent4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accent3"/>
                </a:solidFill>
              </a:rPr>
              <a:t>Ramas_(</a:t>
            </a:r>
            <a:r>
              <a:rPr lang="es-MX" dirty="0" err="1">
                <a:solidFill>
                  <a:schemeClr val="accent3"/>
                </a:solidFill>
              </a:rPr>
              <a:t>Branches</a:t>
            </a:r>
            <a:r>
              <a:rPr lang="es-MX" dirty="0">
                <a:solidFill>
                  <a:schemeClr val="accent3"/>
                </a:solidFill>
              </a:rPr>
              <a:t>)=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“Las ramas permiten trabajar en diferentes versiones del proyecto al mismo tiempo.” </a:t>
            </a:r>
            <a:r>
              <a:rPr lang="es-MX" dirty="0">
                <a:solidFill>
                  <a:schemeClr val="accent3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92;p37">
            <a:extLst>
              <a:ext uri="{FF2B5EF4-FFF2-40B4-BE49-F238E27FC236}">
                <a16:creationId xmlns:a16="http://schemas.microsoft.com/office/drawing/2014/main" id="{B4A18DB2-6EF8-481F-BCC6-1945B2A8CA70}"/>
              </a:ext>
            </a:extLst>
          </p:cNvPr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114F64-F69F-45B2-95D8-02789E4F8D35}"/>
              </a:ext>
            </a:extLst>
          </p:cNvPr>
          <p:cNvSpPr/>
          <p:nvPr/>
        </p:nvSpPr>
        <p:spPr>
          <a:xfrm>
            <a:off x="-20140" y="439415"/>
            <a:ext cx="9144000" cy="115494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5" name="Google Shape;455;p37"/>
          <p:cNvSpPr txBox="1">
            <a:spLocks noGrp="1"/>
          </p:cNvSpPr>
          <p:nvPr>
            <p:ph type="subTitle" idx="1"/>
          </p:nvPr>
        </p:nvSpPr>
        <p:spPr>
          <a:xfrm>
            <a:off x="2565510" y="254503"/>
            <a:ext cx="6348166" cy="4619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>
                <a:solidFill>
                  <a:schemeClr val="bg2"/>
                </a:solidFill>
              </a:rPr>
              <a:t>Colaboración = {</a:t>
            </a:r>
            <a:endParaRPr lang="es-MX" dirty="0"/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GitHub facilita el trabajo con herramientas como: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Pull_Requests: “Propuestas de cambio para el código.”, </a:t>
            </a:r>
          </a:p>
          <a:p>
            <a:pPr marL="1143000" lvl="2" indent="-228600" algn="just"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s-MX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Issues: “Para reportar problemas, dar mejoras o planificar tareas.” </a:t>
            </a:r>
            <a:r>
              <a:rPr lang="es-MX" dirty="0">
                <a:solidFill>
                  <a:schemeClr val="bg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chemeClr val="tx2"/>
                </a:solidFill>
              </a:rPr>
              <a:t>Forks_y_Clones</a:t>
            </a:r>
            <a:r>
              <a:rPr lang="es-MX" dirty="0">
                <a:solidFill>
                  <a:schemeClr val="tx2"/>
                </a:solidFill>
              </a:rPr>
              <a:t> =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Fork: “Crear una copia de un repositorio en tu cuenta para trabajar de forma independiente.”,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Clone: “Descargar el repositorio remoto a tu máquina local para trabajar en él.” </a:t>
            </a:r>
            <a:r>
              <a:rPr lang="es-MX" dirty="0">
                <a:solidFill>
                  <a:schemeClr val="tx2"/>
                </a:solidFill>
              </a:rPr>
              <a:t>}</a:t>
            </a:r>
          </a:p>
          <a:p>
            <a:pPr marL="0" lvl="0" indent="0" algn="just"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MX" dirty="0" err="1">
                <a:solidFill>
                  <a:srgbClr val="FFFF00"/>
                </a:solidFill>
              </a:rPr>
              <a:t>Commits_y_Push</a:t>
            </a:r>
            <a:r>
              <a:rPr lang="es-MX" dirty="0">
                <a:solidFill>
                  <a:srgbClr val="FFFF00"/>
                </a:solidFill>
              </a:rPr>
              <a:t> {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Commit: “Guardar un cambio en el historial del proyecto.”,</a:t>
            </a:r>
          </a:p>
          <a:p>
            <a:pPr marL="742950" lvl="1" indent="-285750" algn="just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MX" dirty="0">
                <a:solidFill>
                  <a:schemeClr val="accent5"/>
                </a:solidFill>
              </a:rPr>
              <a:t>Push: “Subir los cambios de tu repositorio local al remoto en GitHub.” </a:t>
            </a:r>
            <a:r>
              <a:rPr lang="es-MX" dirty="0">
                <a:solidFill>
                  <a:srgbClr val="FFFF00"/>
                </a:solidFill>
              </a:rPr>
              <a:t>}</a:t>
            </a:r>
          </a:p>
        </p:txBody>
      </p:sp>
      <p:grpSp>
        <p:nvGrpSpPr>
          <p:cNvPr id="456" name="Google Shape;456;p37"/>
          <p:cNvGrpSpPr/>
          <p:nvPr/>
        </p:nvGrpSpPr>
        <p:grpSpPr>
          <a:xfrm>
            <a:off x="96001" y="92743"/>
            <a:ext cx="2415354" cy="4958014"/>
            <a:chOff x="719992" y="1135488"/>
            <a:chExt cx="2415354" cy="3413475"/>
          </a:xfrm>
        </p:grpSpPr>
        <p:sp>
          <p:nvSpPr>
            <p:cNvPr id="457" name="Google Shape;457;p37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2" name="Google Shape;492;p37"/>
          <p:cNvSpPr txBox="1"/>
          <p:nvPr/>
        </p:nvSpPr>
        <p:spPr>
          <a:xfrm>
            <a:off x="1891877" y="4151646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0968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/>
          <p:cNvSpPr txBox="1">
            <a:spLocks noGrp="1"/>
          </p:cNvSpPr>
          <p:nvPr>
            <p:ph type="title"/>
          </p:nvPr>
        </p:nvSpPr>
        <p:spPr>
          <a:xfrm>
            <a:off x="546848" y="535650"/>
            <a:ext cx="3541058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Aplicaciones de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GitHub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52" name="Google Shape;852;p48"/>
          <p:cNvSpPr txBox="1">
            <a:spLocks noGrp="1"/>
          </p:cNvSpPr>
          <p:nvPr>
            <p:ph type="subTitle" idx="1"/>
          </p:nvPr>
        </p:nvSpPr>
        <p:spPr>
          <a:xfrm>
            <a:off x="734427" y="314640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Usos frecuentes y aplicaciones en la actulaidad &gt;</a:t>
            </a:r>
            <a:endParaRPr dirty="0"/>
          </a:p>
        </p:txBody>
      </p:sp>
      <p:sp>
        <p:nvSpPr>
          <p:cNvPr id="853" name="Google Shape;853;p48"/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74" name="Picture 2" descr="Qué es GitHub y para qué sirve: Control de versiones y desarrolladores">
            <a:extLst>
              <a:ext uri="{FF2B5EF4-FFF2-40B4-BE49-F238E27FC236}">
                <a16:creationId xmlns:a16="http://schemas.microsoft.com/office/drawing/2014/main" id="{88667DE5-4733-443D-888C-D3351D25D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5" r="20893"/>
          <a:stretch/>
        </p:blipFill>
        <p:spPr bwMode="auto">
          <a:xfrm>
            <a:off x="4667571" y="791319"/>
            <a:ext cx="3865604" cy="35608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1164</Words>
  <Application>Microsoft Office PowerPoint</Application>
  <PresentationFormat>Presentación en pantalla (16:9)</PresentationFormat>
  <Paragraphs>175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Arial</vt:lpstr>
      <vt:lpstr>Bebas Neue</vt:lpstr>
      <vt:lpstr>Comfortaa</vt:lpstr>
      <vt:lpstr>Courier New</vt:lpstr>
      <vt:lpstr>Fira Code</vt:lpstr>
      <vt:lpstr>Nunito Light</vt:lpstr>
      <vt:lpstr>Source Code Pro</vt:lpstr>
      <vt:lpstr>Source Code Pro Medium</vt:lpstr>
      <vt:lpstr>Times New Roman</vt:lpstr>
      <vt:lpstr>Wingdings</vt:lpstr>
      <vt:lpstr>Introduction to Java Programming for High School by Slidesgo</vt:lpstr>
      <vt:lpstr>Introducción a GitHub</vt:lpstr>
      <vt:lpstr>Contenido de la Presentación</vt:lpstr>
      <vt:lpstr>¿Qué es GitHub?</vt:lpstr>
      <vt:lpstr>Descripición {</vt:lpstr>
      <vt:lpstr>Antecedentes {</vt:lpstr>
      <vt:lpstr> “Funciones y  características”</vt:lpstr>
      <vt:lpstr>Presentación de PowerPoint</vt:lpstr>
      <vt:lpstr>Presentación de PowerPoint</vt:lpstr>
      <vt:lpstr>Aplicaciones de  GitHub</vt:lpstr>
      <vt:lpstr>Aplicaciones más comunes =</vt:lpstr>
      <vt:lpstr>Aplicaciones más comunes =</vt:lpstr>
      <vt:lpstr>Ventajas &amp; Desventajas</vt:lpstr>
      <vt:lpstr>Ventajas</vt:lpstr>
      <vt:lpstr>Presentación de PowerPoint</vt:lpstr>
      <vt:lpstr>Crear organizacion e instalar git </vt:lpstr>
      <vt:lpstr>Codigos utilizados en git </vt:lpstr>
      <vt:lpstr>Como subir proyectos </vt:lpstr>
      <vt:lpstr>Roles </vt:lpstr>
      <vt:lpstr>Here are four concepts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GitHub</dc:title>
  <cp:lastModifiedBy>anuar pacheco</cp:lastModifiedBy>
  <cp:revision>4</cp:revision>
  <dcterms:modified xsi:type="dcterms:W3CDTF">2025-05-19T04:43:41Z</dcterms:modified>
</cp:coreProperties>
</file>