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>
      <p:cViewPr varScale="1">
        <p:scale>
          <a:sx n="116" d="100"/>
          <a:sy n="116" d="100"/>
        </p:scale>
        <p:origin x="1464" y="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D4497-BD68-4C84-AD45-B2C2CF68FF77}" type="datetimeFigureOut">
              <a:rPr lang="zh-CN" altLang="en-US" smtClean="0"/>
              <a:t>2015/6/22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387FF-CA20-467F-BA0A-70AD20594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00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Justifications: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Code First:</a:t>
            </a:r>
            <a:r>
              <a:rPr lang="en-US" altLang="zh-CN" baseline="0" dirty="0" smtClean="0"/>
              <a:t> no need to do DB design. Design domain model then let EF take care of database is more like a domain driven development approach</a:t>
            </a:r>
          </a:p>
          <a:p>
            <a:r>
              <a:rPr lang="en-US" altLang="zh-CN" baseline="0" dirty="0" smtClean="0"/>
              <a:t>DAL: Generic repository, per thread </a:t>
            </a:r>
            <a:r>
              <a:rPr lang="en-US" altLang="zh-CN" baseline="0" dirty="0" err="1" smtClean="0"/>
              <a:t>unitofwork</a:t>
            </a:r>
            <a:endParaRPr lang="en-US" altLang="zh-CN" baseline="0" dirty="0" smtClean="0"/>
          </a:p>
          <a:p>
            <a:r>
              <a:rPr lang="en-US" altLang="zh-CN" baseline="0" dirty="0" smtClean="0"/>
              <a:t>BLL:</a:t>
            </a:r>
            <a:endParaRPr lang="en-US" altLang="zh-CN" dirty="0" smtClean="0"/>
          </a:p>
          <a:p>
            <a:r>
              <a:rPr lang="en-US" altLang="zh-CN" baseline="0" dirty="0" smtClean="0"/>
              <a:t>  </a:t>
            </a:r>
            <a:r>
              <a:rPr lang="en-US" altLang="zh-CN" dirty="0" smtClean="0"/>
              <a:t>Domain Model pattern: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Anemic </a:t>
            </a:r>
            <a:r>
              <a:rPr lang="en-US" altLang="zh-CN" baseline="0" dirty="0" smtClean="0"/>
              <a:t>Domain Model, model is a container of data without any real operation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Singleton with lazy instantiation: assure for those BLL class there is only </a:t>
            </a:r>
            <a:r>
              <a:rPr lang="en-US" altLang="zh-CN" baseline="0" dirty="0" smtClean="0"/>
              <a:t>one </a:t>
            </a:r>
            <a:r>
              <a:rPr lang="en-US" altLang="zh-CN" dirty="0" smtClean="0"/>
              <a:t>global</a:t>
            </a:r>
            <a:r>
              <a:rPr lang="en-US" altLang="zh-CN" baseline="0" dirty="0" smtClean="0"/>
              <a:t> access to only one instance.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			it is stateless, so thread </a:t>
            </a:r>
            <a:r>
              <a:rPr lang="en-US" altLang="zh-CN" baseline="0" dirty="0" err="1" smtClean="0"/>
              <a:t>saft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			it is lazy instantiation means only be instantiated when is invoked.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  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387FF-CA20-467F-BA0A-70AD2059448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314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 smtClean="0"/>
              <a:t>Model: base model</a:t>
            </a:r>
          </a:p>
          <a:p>
            <a:pPr lvl="1"/>
            <a:r>
              <a:rPr lang="en-US" altLang="zh-CN" dirty="0" smtClean="0"/>
              <a:t>DAL: 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PRL: collect data from request, </a:t>
            </a:r>
          </a:p>
          <a:p>
            <a:pPr lvl="1"/>
            <a:r>
              <a:rPr lang="en-US" altLang="zh-CN" dirty="0" smtClean="0"/>
              <a:t>    invoke BLL</a:t>
            </a:r>
          </a:p>
          <a:p>
            <a:pPr lvl="1"/>
            <a:r>
              <a:rPr lang="en-US" altLang="zh-CN" dirty="0" smtClean="0"/>
              <a:t>BLL: business rule validation, </a:t>
            </a:r>
          </a:p>
          <a:p>
            <a:pPr lvl="1">
              <a:buNone/>
            </a:pPr>
            <a:r>
              <a:rPr lang="en-US" altLang="zh-CN" dirty="0" smtClean="0"/>
              <a:t>	perform business logic</a:t>
            </a:r>
          </a:p>
          <a:p>
            <a:pPr lvl="1">
              <a:buNone/>
            </a:pPr>
            <a:r>
              <a:rPr lang="en-US" altLang="zh-CN" dirty="0" smtClean="0"/>
              <a:t>	invoke DAL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387FF-CA20-467F-BA0A-70AD2059448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808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387FF-CA20-467F-BA0A-70AD2059448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382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64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50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231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2427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736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260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872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434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25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87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80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71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593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2015/6/22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17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2015/6/22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49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2015/6/22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73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01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804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109985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Agenda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1628800"/>
            <a:ext cx="6624736" cy="3384376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Guiding principles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Code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walkthrough &amp; demo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WCF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code walkthrough &amp;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demo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Service layer binding &amp; security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WWF code walkthrough &amp; demo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Guiding principles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Domain model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17626" t="14091" r="20250" b="3526"/>
          <a:stretch>
            <a:fillRect/>
          </a:stretch>
        </p:blipFill>
        <p:spPr bwMode="auto">
          <a:xfrm>
            <a:off x="1259632" y="1700808"/>
            <a:ext cx="6552728" cy="4706890"/>
          </a:xfrm>
          <a:prstGeom prst="rect">
            <a:avLst/>
          </a:prstGeom>
          <a:ln w="38100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Guiding principles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System architecture</a:t>
            </a:r>
          </a:p>
          <a:p>
            <a:endParaRPr lang="zh-CN" altLang="en-US" dirty="0"/>
          </a:p>
        </p:txBody>
      </p:sp>
      <p:grpSp>
        <p:nvGrpSpPr>
          <p:cNvPr id="28" name="组合 27"/>
          <p:cNvGrpSpPr>
            <a:grpSpLocks noChangeAspect="1"/>
          </p:cNvGrpSpPr>
          <p:nvPr/>
        </p:nvGrpSpPr>
        <p:grpSpPr>
          <a:xfrm>
            <a:off x="755576" y="1916832"/>
            <a:ext cx="7776864" cy="4483325"/>
            <a:chOff x="204788" y="452056"/>
            <a:chExt cx="8477250" cy="5953888"/>
          </a:xfrm>
        </p:grpSpPr>
        <p:sp>
          <p:nvSpPr>
            <p:cNvPr id="4" name="矩形 3"/>
            <p:cNvSpPr/>
            <p:nvPr/>
          </p:nvSpPr>
          <p:spPr>
            <a:xfrm>
              <a:off x="4672013" y="1556957"/>
              <a:ext cx="2466974" cy="98591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b="1"/>
                <a:t>Service</a:t>
              </a:r>
              <a:r>
                <a:rPr lang="en-US" altLang="zh-CN" sz="1100" b="1" baseline="0"/>
                <a:t> Layer</a:t>
              </a:r>
            </a:p>
          </p:txBody>
        </p:sp>
        <p:sp>
          <p:nvSpPr>
            <p:cNvPr id="5" name="流程图: 磁盘 4"/>
            <p:cNvSpPr/>
            <p:nvPr/>
          </p:nvSpPr>
          <p:spPr>
            <a:xfrm>
              <a:off x="3852863" y="4938332"/>
              <a:ext cx="1535213" cy="1467612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/>
                <a:t>DB</a:t>
              </a:r>
              <a:endParaRPr lang="zh-CN" altLang="en-US" sz="1100"/>
            </a:p>
          </p:txBody>
        </p:sp>
        <p:sp>
          <p:nvSpPr>
            <p:cNvPr id="6" name="L 形 5"/>
            <p:cNvSpPr/>
            <p:nvPr/>
          </p:nvSpPr>
          <p:spPr>
            <a:xfrm>
              <a:off x="1062037" y="1423607"/>
              <a:ext cx="7019926" cy="3324225"/>
            </a:xfrm>
            <a:prstGeom prst="corner">
              <a:avLst>
                <a:gd name="adj1" fmla="val 17606"/>
                <a:gd name="adj2" fmla="val 26087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  <p:sp>
          <p:nvSpPr>
            <p:cNvPr id="7" name="矩形 6"/>
            <p:cNvSpPr/>
            <p:nvPr/>
          </p:nvSpPr>
          <p:spPr>
            <a:xfrm>
              <a:off x="1128712" y="4223957"/>
              <a:ext cx="6867525" cy="45719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/>
                <a:t>Entity Framework</a:t>
              </a:r>
              <a:endParaRPr lang="zh-CN" altLang="en-US" sz="1100"/>
            </a:p>
          </p:txBody>
        </p:sp>
        <p:sp>
          <p:nvSpPr>
            <p:cNvPr id="8" name="矩形 7"/>
            <p:cNvSpPr/>
            <p:nvPr/>
          </p:nvSpPr>
          <p:spPr>
            <a:xfrm>
              <a:off x="1138238" y="1595056"/>
              <a:ext cx="557918" cy="24833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/>
                <a:t>ASP.NET</a:t>
              </a:r>
            </a:p>
            <a:p>
              <a:pPr algn="ctr"/>
              <a:r>
                <a:rPr lang="en-US" altLang="zh-CN" sz="1100" dirty="0"/>
                <a:t> Identity</a:t>
              </a:r>
              <a:endParaRPr lang="zh-CN" altLang="en-US" sz="11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2014537" y="3414332"/>
              <a:ext cx="5124451" cy="51918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b="1" dirty="0"/>
                <a:t>Data Access</a:t>
              </a:r>
              <a:r>
                <a:rPr lang="en-US" altLang="zh-CN" sz="1100" b="1" baseline="0" dirty="0"/>
                <a:t> Layer</a:t>
              </a:r>
            </a:p>
            <a:p>
              <a:pPr algn="ctr"/>
              <a:endParaRPr lang="zh-CN" altLang="en-US" sz="11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014537" y="2747582"/>
              <a:ext cx="5143501" cy="48108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b="1" dirty="0"/>
                <a:t>Business</a:t>
              </a:r>
              <a:r>
                <a:rPr lang="en-US" altLang="zh-CN" sz="1100" b="1" baseline="0" dirty="0"/>
                <a:t> Logic Layer</a:t>
              </a:r>
            </a:p>
            <a:p>
              <a:pPr algn="ctr"/>
              <a:endParaRPr lang="zh-CN" altLang="en-US" sz="11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2005013" y="1556955"/>
              <a:ext cx="2552700" cy="99060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b="1"/>
                <a:t>Presentation</a:t>
              </a:r>
              <a:r>
                <a:rPr lang="en-US" altLang="zh-CN" sz="1100" b="1" baseline="0"/>
                <a:t> Layer</a:t>
              </a:r>
              <a:endParaRPr lang="zh-CN" altLang="en-US" sz="1100" b="1"/>
            </a:p>
          </p:txBody>
        </p:sp>
        <p:sp>
          <p:nvSpPr>
            <p:cNvPr id="12" name="矩形 11"/>
            <p:cNvSpPr/>
            <p:nvPr/>
          </p:nvSpPr>
          <p:spPr>
            <a:xfrm>
              <a:off x="2147889" y="1804607"/>
              <a:ext cx="1133474" cy="55999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/>
                <a:t>ASP.NET MVC</a:t>
              </a:r>
            </a:p>
            <a:p>
              <a:pPr algn="ctr"/>
              <a:r>
                <a:rPr lang="en-US" altLang="zh-CN" sz="1100" dirty="0"/>
                <a:t>for external</a:t>
              </a:r>
              <a:endParaRPr lang="zh-CN" altLang="en-US" sz="11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367089" y="1814132"/>
              <a:ext cx="1038223" cy="55046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/>
                <a:t>WEBFORM</a:t>
              </a:r>
            </a:p>
            <a:p>
              <a:pPr algn="ctr"/>
              <a:r>
                <a:rPr lang="en-US" altLang="zh-CN" sz="1100" dirty="0"/>
                <a:t>for</a:t>
              </a:r>
              <a:r>
                <a:rPr lang="en-US" altLang="zh-CN" sz="1100" baseline="0" dirty="0"/>
                <a:t> internal</a:t>
              </a:r>
              <a:endParaRPr lang="zh-CN" altLang="en-US" sz="1100" dirty="0"/>
            </a:p>
          </p:txBody>
        </p:sp>
        <p:sp>
          <p:nvSpPr>
            <p:cNvPr id="14" name="左右箭头 13"/>
            <p:cNvSpPr/>
            <p:nvPr/>
          </p:nvSpPr>
          <p:spPr>
            <a:xfrm rot="5400000">
              <a:off x="4495800" y="3923919"/>
              <a:ext cx="238126" cy="152401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7329487" y="1471231"/>
              <a:ext cx="724607" cy="246427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/>
                <a:t>Domain</a:t>
              </a:r>
              <a:r>
                <a:rPr lang="en-US" altLang="zh-CN" sz="1100" baseline="0" dirty="0"/>
                <a:t> </a:t>
              </a:r>
            </a:p>
            <a:p>
              <a:pPr algn="ctr"/>
              <a:r>
                <a:rPr lang="en-US" altLang="zh-CN" sz="1100" baseline="0" dirty="0"/>
                <a:t>Model</a:t>
              </a:r>
              <a:endParaRPr lang="zh-CN" altLang="en-US" sz="1100" dirty="0"/>
            </a:p>
          </p:txBody>
        </p:sp>
        <p:sp>
          <p:nvSpPr>
            <p:cNvPr id="16" name="左右箭头 15"/>
            <p:cNvSpPr/>
            <p:nvPr/>
          </p:nvSpPr>
          <p:spPr>
            <a:xfrm rot="5400000">
              <a:off x="4486275" y="4790694"/>
              <a:ext cx="238126" cy="152401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2643189" y="452056"/>
              <a:ext cx="1285874" cy="4641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/>
                <a:t>Browser</a:t>
              </a:r>
              <a:endParaRPr lang="zh-CN" altLang="en-US" sz="11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5253039" y="452056"/>
              <a:ext cx="1285874" cy="4641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 smtClean="0"/>
                <a:t>External </a:t>
              </a:r>
            </a:p>
            <a:p>
              <a:pPr algn="ctr"/>
              <a:r>
                <a:rPr lang="en-US" altLang="zh-CN" dirty="0" smtClean="0"/>
                <a:t>System</a:t>
              </a:r>
              <a:endParaRPr lang="zh-CN" altLang="en-US" sz="1100" dirty="0"/>
            </a:p>
          </p:txBody>
        </p:sp>
        <p:cxnSp>
          <p:nvCxnSpPr>
            <p:cNvPr id="19" name="Straight Connector 26"/>
            <p:cNvCxnSpPr/>
            <p:nvPr/>
          </p:nvCxnSpPr>
          <p:spPr>
            <a:xfrm>
              <a:off x="204788" y="1252157"/>
              <a:ext cx="847725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左右箭头 19"/>
            <p:cNvSpPr/>
            <p:nvPr/>
          </p:nvSpPr>
          <p:spPr>
            <a:xfrm rot="5400000">
              <a:off x="4505325" y="3209546"/>
              <a:ext cx="238126" cy="152401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776789" y="1899857"/>
              <a:ext cx="1038224" cy="2857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/>
                <a:t>WWF</a:t>
              </a:r>
              <a:endParaRPr lang="zh-CN" altLang="en-US" sz="11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5986464" y="1899857"/>
              <a:ext cx="1038224" cy="2857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/>
                <a:t>WCF</a:t>
              </a:r>
              <a:endParaRPr lang="zh-CN" altLang="en-US" sz="1100"/>
            </a:p>
          </p:txBody>
        </p:sp>
        <p:sp>
          <p:nvSpPr>
            <p:cNvPr id="23" name="左右箭头 22"/>
            <p:cNvSpPr/>
            <p:nvPr/>
          </p:nvSpPr>
          <p:spPr>
            <a:xfrm rot="5400000">
              <a:off x="3024189" y="1156908"/>
              <a:ext cx="495297" cy="152401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  <p:sp>
          <p:nvSpPr>
            <p:cNvPr id="24" name="左右箭头 23"/>
            <p:cNvSpPr/>
            <p:nvPr/>
          </p:nvSpPr>
          <p:spPr>
            <a:xfrm rot="5400000">
              <a:off x="3102582" y="2515184"/>
              <a:ext cx="296883" cy="186973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  <p:sp>
          <p:nvSpPr>
            <p:cNvPr id="25" name="左右箭头 24"/>
            <p:cNvSpPr/>
            <p:nvPr/>
          </p:nvSpPr>
          <p:spPr>
            <a:xfrm rot="5400000">
              <a:off x="5772150" y="2542798"/>
              <a:ext cx="238126" cy="152401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  <p:sp>
          <p:nvSpPr>
            <p:cNvPr id="26" name="左右箭头 25"/>
            <p:cNvSpPr/>
            <p:nvPr/>
          </p:nvSpPr>
          <p:spPr>
            <a:xfrm rot="5400000">
              <a:off x="5634039" y="1175958"/>
              <a:ext cx="495297" cy="152401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  <p:sp>
          <p:nvSpPr>
            <p:cNvPr id="27" name="左右箭头 26"/>
            <p:cNvSpPr/>
            <p:nvPr/>
          </p:nvSpPr>
          <p:spPr>
            <a:xfrm flipV="1">
              <a:off x="4424363" y="2023682"/>
              <a:ext cx="333373" cy="123827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Technical features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Model: Code first Approach</a:t>
            </a:r>
          </a:p>
          <a:p>
            <a:r>
              <a:rPr lang="en-US" altLang="zh-CN" dirty="0" smtClean="0"/>
              <a:t>DAL: </a:t>
            </a:r>
            <a:r>
              <a:rPr lang="en-US" altLang="zh-CN" dirty="0" err="1" smtClean="0"/>
              <a:t>unitofwork</a:t>
            </a:r>
            <a:r>
              <a:rPr lang="en-US" altLang="zh-CN" dirty="0" smtClean="0"/>
              <a:t> + repository</a:t>
            </a:r>
          </a:p>
          <a:p>
            <a:r>
              <a:rPr lang="en-US" altLang="zh-CN" dirty="0" smtClean="0"/>
              <a:t>BLL: Domain Model pattern, Singleton</a:t>
            </a:r>
          </a:p>
          <a:p>
            <a:r>
              <a:rPr lang="en-US" altLang="zh-CN" dirty="0" smtClean="0"/>
              <a:t>PRL:</a:t>
            </a:r>
          </a:p>
          <a:p>
            <a:pPr lvl="1"/>
            <a:r>
              <a:rPr lang="en-US" altLang="zh-CN" dirty="0" smtClean="0"/>
              <a:t>MVC for external user(Individual user &amp; HR)</a:t>
            </a:r>
          </a:p>
          <a:p>
            <a:pPr lvl="1"/>
            <a:r>
              <a:rPr lang="en-US" altLang="zh-CN" dirty="0" err="1" smtClean="0"/>
              <a:t>Webform</a:t>
            </a:r>
            <a:r>
              <a:rPr lang="en-US" altLang="zh-CN" dirty="0" smtClean="0"/>
              <a:t> for internal user(Admins)</a:t>
            </a:r>
          </a:p>
          <a:p>
            <a:r>
              <a:rPr lang="en-US" altLang="zh-CN" sz="3600" dirty="0" smtClean="0"/>
              <a:t>Security</a:t>
            </a:r>
            <a:r>
              <a:rPr lang="en-US" altLang="zh-CN" dirty="0" smtClean="0"/>
              <a:t>: base on </a:t>
            </a:r>
            <a:r>
              <a:rPr lang="en-US" altLang="zh-CN" dirty="0" err="1" smtClean="0"/>
              <a:t>Asp.Net</a:t>
            </a:r>
            <a:r>
              <a:rPr lang="en-US" altLang="zh-CN" dirty="0" smtClean="0"/>
              <a:t> Membership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walkthrough &amp; 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Model</a:t>
            </a:r>
          </a:p>
          <a:p>
            <a:r>
              <a:rPr lang="en-US" altLang="zh-CN" dirty="0" smtClean="0"/>
              <a:t>DAL</a:t>
            </a:r>
          </a:p>
          <a:p>
            <a:r>
              <a:rPr lang="en-US" altLang="zh-CN" dirty="0" smtClean="0"/>
              <a:t>BLL</a:t>
            </a:r>
          </a:p>
          <a:p>
            <a:r>
              <a:rPr lang="en-US" altLang="zh-CN" dirty="0" smtClean="0"/>
              <a:t>PRL</a:t>
            </a:r>
          </a:p>
          <a:p>
            <a:pPr lvl="1"/>
            <a:r>
              <a:rPr lang="en-US" altLang="zh-CN" dirty="0" err="1" smtClean="0"/>
              <a:t>Webform</a:t>
            </a:r>
            <a:r>
              <a:rPr lang="en-US" altLang="zh-CN" dirty="0" smtClean="0"/>
              <a:t> (Course, Class management)</a:t>
            </a:r>
          </a:p>
          <a:p>
            <a:pPr lvl="1"/>
            <a:r>
              <a:rPr lang="en-US" altLang="zh-CN" dirty="0" smtClean="0"/>
              <a:t>MVC (Course registration)</a:t>
            </a:r>
          </a:p>
          <a:p>
            <a:pPr lvl="1"/>
            <a:r>
              <a:rPr lang="en-US" altLang="zh-CN" dirty="0" smtClean="0"/>
              <a:t>User Management, 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WCF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Functionality code walkthrough</a:t>
            </a:r>
          </a:p>
          <a:p>
            <a:pPr lvl="1"/>
            <a:r>
              <a:rPr lang="en-US" altLang="zh-CN" dirty="0" smtClean="0"/>
              <a:t>Course registration </a:t>
            </a:r>
          </a:p>
          <a:p>
            <a:pPr lvl="1"/>
            <a:r>
              <a:rPr lang="en-US" altLang="zh-CN" dirty="0" smtClean="0"/>
              <a:t>Attendance system</a:t>
            </a:r>
          </a:p>
          <a:p>
            <a:pPr>
              <a:buNone/>
            </a:pPr>
            <a:r>
              <a:rPr lang="en-US" altLang="zh-CN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/>
              <a:t>Justifications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>
                <a:latin typeface="Corbel" panose="020B0503020204020204" pitchFamily="34" charset="0"/>
              </a:rPr>
              <a:t>It provides interoperability with non-WCF clients that support the WS* stack.</a:t>
            </a:r>
          </a:p>
          <a:p>
            <a:pPr marL="285750" indent="-285750"/>
            <a:r>
              <a:rPr lang="en-US" dirty="0">
                <a:latin typeface="Corbel" panose="020B0503020204020204" pitchFamily="34" charset="0"/>
              </a:rPr>
              <a:t>It supports the WS* stack, including reliable messaging, message security, and secure transactions.</a:t>
            </a:r>
          </a:p>
          <a:p>
            <a:pPr marL="285750" indent="-285750"/>
            <a:r>
              <a:rPr lang="en-US" dirty="0" err="1"/>
              <a:t>WsHttpBinding</a:t>
            </a:r>
            <a:r>
              <a:rPr lang="en-US" dirty="0"/>
              <a:t> messages are encrypted by default and achieve Message security. </a:t>
            </a:r>
            <a:r>
              <a:rPr lang="en-US" dirty="0">
                <a:latin typeface="Corbel" panose="020B0503020204020204" pitchFamily="34" charset="0"/>
              </a:rPr>
              <a:t>. We can also include Transport security .</a:t>
            </a:r>
          </a:p>
          <a:p>
            <a:pPr marL="285750" indent="-285750"/>
            <a:r>
              <a:rPr lang="en-US" dirty="0">
                <a:latin typeface="Corbel" panose="020B0503020204020204" pitchFamily="34" charset="0"/>
              </a:rPr>
              <a:t>It allows the service to be hosted in IIS 5.0 or IIS 6.0.</a:t>
            </a:r>
          </a:p>
          <a:p>
            <a:pPr marL="285750" indent="-285750"/>
            <a:r>
              <a:rPr lang="en-US" dirty="0">
                <a:latin typeface="Corbel" panose="020B0503020204020204" pitchFamily="34" charset="0"/>
              </a:rPr>
              <a:t>If you choose message security, you can use certificate, username, Windows, or issue token authentication (Windows CardSpace).</a:t>
            </a:r>
          </a:p>
          <a:p>
            <a:pPr marL="285750" indent="-285750"/>
            <a:endParaRPr lang="en-US" dirty="0">
              <a:latin typeface="Corbel" panose="020B0503020204020204" pitchFamily="34" charset="0"/>
            </a:endParaRPr>
          </a:p>
          <a:p>
            <a:pPr marL="285750" indent="-285750"/>
            <a:r>
              <a:rPr lang="en-US" dirty="0">
                <a:latin typeface="Corbel" panose="020B0503020204020204" pitchFamily="34" charset="0"/>
              </a:rPr>
              <a:t>If you choose transport security, you can use certificate, Windows, or token authentication.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48681"/>
            <a:ext cx="7886700" cy="7200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Binding Decision Tree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1" y="1645409"/>
            <a:ext cx="7922525" cy="4237630"/>
          </a:xfrm>
        </p:spPr>
      </p:pic>
    </p:spTree>
    <p:extLst>
      <p:ext uri="{BB962C8B-B14F-4D97-AF65-F5344CB8AC3E}">
        <p14:creationId xmlns:p14="http://schemas.microsoft.com/office/powerpoint/2010/main" val="153150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WWF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Course confirm process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Course completion process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616</TotalTime>
  <Words>290</Words>
  <Application>Microsoft Office PowerPoint</Application>
  <PresentationFormat>On-screen Show (4:3)</PresentationFormat>
  <Paragraphs>85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宋体</vt:lpstr>
      <vt:lpstr>Arial</vt:lpstr>
      <vt:lpstr>Calibri</vt:lpstr>
      <vt:lpstr>Century Gothic</vt:lpstr>
      <vt:lpstr>Corbel</vt:lpstr>
      <vt:lpstr>Times New Roman</vt:lpstr>
      <vt:lpstr>Wingdings</vt:lpstr>
      <vt:lpstr>Wingdings 3</vt:lpstr>
      <vt:lpstr>Ion</vt:lpstr>
      <vt:lpstr>Agenda</vt:lpstr>
      <vt:lpstr>Guiding principles</vt:lpstr>
      <vt:lpstr>Guiding principles</vt:lpstr>
      <vt:lpstr>Technical features</vt:lpstr>
      <vt:lpstr>Code walkthrough &amp; Demo</vt:lpstr>
      <vt:lpstr>WCF</vt:lpstr>
      <vt:lpstr>Justifications </vt:lpstr>
      <vt:lpstr>Binding Decision Tree</vt:lpstr>
      <vt:lpstr>WWF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Administrator</dc:creator>
  <cp:lastModifiedBy>XU MINSHENG</cp:lastModifiedBy>
  <cp:revision>143</cp:revision>
  <dcterms:created xsi:type="dcterms:W3CDTF">2015-06-21T01:59:47Z</dcterms:created>
  <dcterms:modified xsi:type="dcterms:W3CDTF">2015-06-22T14:44:09Z</dcterms:modified>
</cp:coreProperties>
</file>