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4497-BD68-4C84-AD45-B2C2CF68FF77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87FF-CA20-467F-BA0A-70AD20594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Justifications: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Code First:</a:t>
            </a:r>
            <a:r>
              <a:rPr lang="en-US" altLang="zh-CN" baseline="0" dirty="0" smtClean="0"/>
              <a:t> no need to do DB design. Design domain model then let EF take care of database is more like a domain driven development approach</a:t>
            </a:r>
          </a:p>
          <a:p>
            <a:r>
              <a:rPr lang="en-US" altLang="zh-CN" baseline="0" dirty="0" smtClean="0"/>
              <a:t>DAL: Generic repository, per thread </a:t>
            </a:r>
            <a:r>
              <a:rPr lang="en-US" altLang="zh-CN" baseline="0" dirty="0" err="1" smtClean="0"/>
              <a:t>unitofwork</a:t>
            </a:r>
            <a:endParaRPr lang="en-US" altLang="zh-CN" baseline="0" dirty="0" smtClean="0"/>
          </a:p>
          <a:p>
            <a:r>
              <a:rPr lang="en-US" altLang="zh-CN" baseline="0" dirty="0" smtClean="0"/>
              <a:t>BLL: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en-US" altLang="zh-CN" dirty="0" smtClean="0"/>
              <a:t>Domain Model pattern: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Anemic </a:t>
            </a:r>
            <a:r>
              <a:rPr lang="en-US" altLang="zh-CN" baseline="0" dirty="0" smtClean="0"/>
              <a:t>Domain Model, model is a container of data without any real operation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Singleton with lazy instantiation: assure for those BLL class there is only </a:t>
            </a:r>
            <a:r>
              <a:rPr lang="en-US" altLang="zh-CN" baseline="0" dirty="0" smtClean="0"/>
              <a:t>one </a:t>
            </a:r>
            <a:r>
              <a:rPr lang="en-US" altLang="zh-CN" dirty="0" smtClean="0"/>
              <a:t>global</a:t>
            </a:r>
            <a:r>
              <a:rPr lang="en-US" altLang="zh-CN" baseline="0" dirty="0" smtClean="0"/>
              <a:t> access to only one instance.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stateless, so thread </a:t>
            </a:r>
            <a:r>
              <a:rPr lang="en-US" altLang="zh-CN" baseline="0" dirty="0" err="1" smtClean="0"/>
              <a:t>saft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lazy instantiation means only be instantiated when is invoked.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1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Model: base model</a:t>
            </a:r>
          </a:p>
          <a:p>
            <a:pPr lvl="1"/>
            <a:r>
              <a:rPr lang="en-US" altLang="zh-CN" dirty="0" smtClean="0"/>
              <a:t>DAL: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PRL: collect data from request, </a:t>
            </a:r>
          </a:p>
          <a:p>
            <a:pPr lvl="1"/>
            <a:r>
              <a:rPr lang="en-US" altLang="zh-CN" dirty="0" smtClean="0"/>
              <a:t>    invoke BLL</a:t>
            </a:r>
          </a:p>
          <a:p>
            <a:pPr lvl="1"/>
            <a:r>
              <a:rPr lang="en-US" altLang="zh-CN" dirty="0" smtClean="0"/>
              <a:t>BLL: business rule validation, </a:t>
            </a:r>
          </a:p>
          <a:p>
            <a:pPr lvl="1">
              <a:buNone/>
            </a:pPr>
            <a:r>
              <a:rPr lang="en-US" altLang="zh-CN" dirty="0" smtClean="0"/>
              <a:t>	perform business logic</a:t>
            </a:r>
          </a:p>
          <a:p>
            <a:pPr lvl="1">
              <a:buNone/>
            </a:pPr>
            <a:r>
              <a:rPr lang="en-US" altLang="zh-CN" dirty="0" smtClean="0"/>
              <a:t>	invoke DAL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0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4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0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3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42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3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6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7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3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5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7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1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7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9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3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04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109985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200800" cy="460851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Guiding principles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features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walkthrough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demo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WCF code walkthrough &amp; demo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WWF code walkthrough &amp; demo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 layer binding &amp; security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Domain model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7626" t="14091" r="20250" b="3526"/>
          <a:stretch>
            <a:fillRect/>
          </a:stretch>
        </p:blipFill>
        <p:spPr bwMode="auto">
          <a:xfrm>
            <a:off x="1259632" y="1700808"/>
            <a:ext cx="6552728" cy="470689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System architecture</a:t>
            </a:r>
          </a:p>
          <a:p>
            <a:endParaRPr lang="zh-CN" altLang="en-US" dirty="0"/>
          </a:p>
        </p:txBody>
      </p: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755576" y="1916832"/>
            <a:ext cx="7776864" cy="4483325"/>
            <a:chOff x="204788" y="452056"/>
            <a:chExt cx="8477250" cy="5953888"/>
          </a:xfrm>
        </p:grpSpPr>
        <p:sp>
          <p:nvSpPr>
            <p:cNvPr id="4" name="矩形 3"/>
            <p:cNvSpPr/>
            <p:nvPr/>
          </p:nvSpPr>
          <p:spPr>
            <a:xfrm>
              <a:off x="4672013" y="1556957"/>
              <a:ext cx="2466974" cy="9859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Service</a:t>
              </a:r>
              <a:r>
                <a:rPr lang="en-US" altLang="zh-CN" sz="1100" b="1" baseline="0"/>
                <a:t> Layer</a:t>
              </a: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3852863" y="4938332"/>
              <a:ext cx="1535213" cy="14676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DB</a:t>
              </a:r>
              <a:endParaRPr lang="zh-CN" altLang="en-US" sz="1100"/>
            </a:p>
          </p:txBody>
        </p:sp>
        <p:sp>
          <p:nvSpPr>
            <p:cNvPr id="6" name="L 形 5"/>
            <p:cNvSpPr/>
            <p:nvPr/>
          </p:nvSpPr>
          <p:spPr>
            <a:xfrm>
              <a:off x="1062037" y="1423607"/>
              <a:ext cx="7019926" cy="3324225"/>
            </a:xfrm>
            <a:prstGeom prst="corner">
              <a:avLst>
                <a:gd name="adj1" fmla="val 17606"/>
                <a:gd name="adj2" fmla="val 2608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28712" y="4223957"/>
              <a:ext cx="6867525" cy="4571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Entity Framework</a:t>
              </a:r>
              <a:endParaRPr lang="zh-CN" altLang="en-US" sz="1100"/>
            </a:p>
          </p:txBody>
        </p:sp>
        <p:sp>
          <p:nvSpPr>
            <p:cNvPr id="8" name="矩形 7"/>
            <p:cNvSpPr/>
            <p:nvPr/>
          </p:nvSpPr>
          <p:spPr>
            <a:xfrm>
              <a:off x="1138238" y="1595056"/>
              <a:ext cx="557918" cy="24833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</a:t>
              </a:r>
            </a:p>
            <a:p>
              <a:pPr algn="ctr"/>
              <a:r>
                <a:rPr lang="en-US" altLang="zh-CN" sz="1100" dirty="0"/>
                <a:t> Identity</a:t>
              </a:r>
              <a:endParaRPr lang="zh-CN" altLang="en-US" sz="11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14537" y="3414332"/>
              <a:ext cx="5124451" cy="5191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Data Access</a:t>
              </a:r>
              <a:r>
                <a:rPr lang="en-US" altLang="zh-CN" sz="1100" b="1" baseline="0" dirty="0"/>
                <a:t>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014537" y="2747582"/>
              <a:ext cx="5143501" cy="4810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Business</a:t>
              </a:r>
              <a:r>
                <a:rPr lang="en-US" altLang="zh-CN" sz="1100" b="1" baseline="0" dirty="0"/>
                <a:t> Logic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05013" y="1556955"/>
              <a:ext cx="2552700" cy="9906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Presentation</a:t>
              </a:r>
              <a:r>
                <a:rPr lang="en-US" altLang="zh-CN" sz="1100" b="1" baseline="0"/>
                <a:t> Layer</a:t>
              </a:r>
              <a:endParaRPr lang="zh-CN" altLang="en-US" sz="1100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47889" y="1804607"/>
              <a:ext cx="1133474" cy="55999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 MVC</a:t>
              </a:r>
            </a:p>
            <a:p>
              <a:pPr algn="ctr"/>
              <a:r>
                <a:rPr lang="en-US" altLang="zh-CN" sz="1100" dirty="0"/>
                <a:t>for external</a:t>
              </a:r>
              <a:endParaRPr lang="zh-CN" altLang="en-US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7089" y="1814132"/>
              <a:ext cx="1038223" cy="5504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WEBFORM</a:t>
              </a:r>
            </a:p>
            <a:p>
              <a:pPr algn="ctr"/>
              <a:r>
                <a:rPr lang="en-US" altLang="zh-CN" sz="1100" dirty="0"/>
                <a:t>for</a:t>
              </a:r>
              <a:r>
                <a:rPr lang="en-US" altLang="zh-CN" sz="1100" baseline="0" dirty="0"/>
                <a:t> internal</a:t>
              </a:r>
              <a:endParaRPr lang="zh-CN" altLang="en-US" sz="1100" dirty="0"/>
            </a:p>
          </p:txBody>
        </p:sp>
        <p:sp>
          <p:nvSpPr>
            <p:cNvPr id="14" name="左右箭头 13"/>
            <p:cNvSpPr/>
            <p:nvPr/>
          </p:nvSpPr>
          <p:spPr>
            <a:xfrm rot="5400000">
              <a:off x="4495800" y="3923919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29487" y="1471231"/>
              <a:ext cx="724607" cy="24642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Domain</a:t>
              </a:r>
              <a:r>
                <a:rPr lang="en-US" altLang="zh-CN" sz="1100" baseline="0" dirty="0"/>
                <a:t> </a:t>
              </a:r>
            </a:p>
            <a:p>
              <a:pPr algn="ctr"/>
              <a:r>
                <a:rPr lang="en-US" altLang="zh-CN" sz="1100" baseline="0" dirty="0"/>
                <a:t>Model</a:t>
              </a:r>
              <a:endParaRPr lang="zh-CN" altLang="en-US" sz="1100" dirty="0"/>
            </a:p>
          </p:txBody>
        </p:sp>
        <p:sp>
          <p:nvSpPr>
            <p:cNvPr id="16" name="左右箭头 15"/>
            <p:cNvSpPr/>
            <p:nvPr/>
          </p:nvSpPr>
          <p:spPr>
            <a:xfrm rot="5400000">
              <a:off x="4486275" y="4790694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4318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Browser</a:t>
              </a:r>
              <a:endParaRPr lang="zh-CN" altLang="en-US" sz="11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5303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External </a:t>
              </a:r>
            </a:p>
            <a:p>
              <a:pPr algn="ctr"/>
              <a:r>
                <a:rPr lang="en-US" altLang="zh-CN" dirty="0" smtClean="0"/>
                <a:t>System</a:t>
              </a:r>
              <a:endParaRPr lang="zh-CN" altLang="en-US" sz="1100" dirty="0"/>
            </a:p>
          </p:txBody>
        </p:sp>
        <p:cxnSp>
          <p:nvCxnSpPr>
            <p:cNvPr id="19" name="Straight Connector 26"/>
            <p:cNvCxnSpPr/>
            <p:nvPr/>
          </p:nvCxnSpPr>
          <p:spPr>
            <a:xfrm>
              <a:off x="204788" y="1252157"/>
              <a:ext cx="8477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左右箭头 19"/>
            <p:cNvSpPr/>
            <p:nvPr/>
          </p:nvSpPr>
          <p:spPr>
            <a:xfrm rot="5400000">
              <a:off x="4505325" y="3209546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76789" y="1899857"/>
              <a:ext cx="1038224" cy="2857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WWF</a:t>
              </a:r>
              <a:endParaRPr lang="zh-CN" altLang="en-US" sz="11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86464" y="1899857"/>
              <a:ext cx="1038224" cy="2857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WCF</a:t>
              </a:r>
              <a:endParaRPr lang="zh-CN" altLang="en-US" sz="1100"/>
            </a:p>
          </p:txBody>
        </p:sp>
        <p:sp>
          <p:nvSpPr>
            <p:cNvPr id="23" name="左右箭头 22"/>
            <p:cNvSpPr/>
            <p:nvPr/>
          </p:nvSpPr>
          <p:spPr>
            <a:xfrm rot="5400000">
              <a:off x="3024189" y="115690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4" name="左右箭头 23"/>
            <p:cNvSpPr/>
            <p:nvPr/>
          </p:nvSpPr>
          <p:spPr>
            <a:xfrm rot="5400000">
              <a:off x="3102582" y="2515184"/>
              <a:ext cx="296883" cy="186973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5" name="左右箭头 24"/>
            <p:cNvSpPr/>
            <p:nvPr/>
          </p:nvSpPr>
          <p:spPr>
            <a:xfrm rot="5400000">
              <a:off x="5772150" y="2542798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6" name="左右箭头 25"/>
            <p:cNvSpPr/>
            <p:nvPr/>
          </p:nvSpPr>
          <p:spPr>
            <a:xfrm rot="5400000">
              <a:off x="5634039" y="117595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7" name="左右箭头 26"/>
            <p:cNvSpPr/>
            <p:nvPr/>
          </p:nvSpPr>
          <p:spPr>
            <a:xfrm flipV="1">
              <a:off x="4424363" y="2023682"/>
              <a:ext cx="333373" cy="123827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Technical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Model: Code first Approach</a:t>
            </a:r>
          </a:p>
          <a:p>
            <a:r>
              <a:rPr lang="en-US" altLang="zh-CN" dirty="0" smtClean="0"/>
              <a:t>DAL: </a:t>
            </a:r>
            <a:r>
              <a:rPr lang="en-US" altLang="zh-CN" dirty="0" err="1" smtClean="0"/>
              <a:t>unitofwork</a:t>
            </a:r>
            <a:r>
              <a:rPr lang="en-US" altLang="zh-CN" dirty="0" smtClean="0"/>
              <a:t> + repository</a:t>
            </a:r>
          </a:p>
          <a:p>
            <a:r>
              <a:rPr lang="en-US" altLang="zh-CN" dirty="0" smtClean="0"/>
              <a:t>BLL: Domain Model pattern, Singleton</a:t>
            </a:r>
          </a:p>
          <a:p>
            <a:r>
              <a:rPr lang="en-US" altLang="zh-CN" dirty="0" smtClean="0"/>
              <a:t>PRL:</a:t>
            </a:r>
          </a:p>
          <a:p>
            <a:pPr lvl="1"/>
            <a:r>
              <a:rPr lang="en-US" altLang="zh-CN" dirty="0" smtClean="0"/>
              <a:t>MVC for external user(Individual user &amp; HR)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for internal user(Admins)</a:t>
            </a:r>
          </a:p>
          <a:p>
            <a:r>
              <a:rPr lang="en-US" altLang="zh-CN" sz="3600" dirty="0" smtClean="0"/>
              <a:t>Security</a:t>
            </a:r>
            <a:r>
              <a:rPr lang="en-US" altLang="zh-CN" dirty="0" smtClean="0"/>
              <a:t>: base on </a:t>
            </a:r>
            <a:r>
              <a:rPr lang="en-US" altLang="zh-CN" dirty="0" err="1" smtClean="0"/>
              <a:t>Asp.Net</a:t>
            </a:r>
            <a:r>
              <a:rPr lang="en-US" altLang="zh-CN" dirty="0" smtClean="0"/>
              <a:t> Membership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walkthrough &amp;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DAL</a:t>
            </a:r>
          </a:p>
          <a:p>
            <a:r>
              <a:rPr lang="en-US" altLang="zh-CN" dirty="0" smtClean="0"/>
              <a:t>BLL</a:t>
            </a:r>
          </a:p>
          <a:p>
            <a:r>
              <a:rPr lang="en-US" altLang="zh-CN" dirty="0" smtClean="0"/>
              <a:t>PRL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(Course, Class management)</a:t>
            </a:r>
          </a:p>
          <a:p>
            <a:pPr lvl="1"/>
            <a:r>
              <a:rPr lang="en-US" altLang="zh-CN" dirty="0" smtClean="0"/>
              <a:t>MVC (Course registration)</a:t>
            </a:r>
          </a:p>
          <a:p>
            <a:pPr lvl="1"/>
            <a:r>
              <a:rPr lang="en-US" altLang="zh-CN" dirty="0" smtClean="0"/>
              <a:t>User Management,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Functionality code walkthrough</a:t>
            </a:r>
          </a:p>
          <a:p>
            <a:pPr lvl="1"/>
            <a:r>
              <a:rPr lang="en-US" altLang="zh-CN" dirty="0" smtClean="0"/>
              <a:t>Course registration </a:t>
            </a:r>
          </a:p>
          <a:p>
            <a:pPr lvl="1"/>
            <a:r>
              <a:rPr lang="en-US" altLang="zh-CN" dirty="0" smtClean="0"/>
              <a:t>Attendance </a:t>
            </a:r>
            <a:r>
              <a:rPr lang="en-US" altLang="zh-CN" dirty="0" smtClean="0"/>
              <a:t>system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Justifications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provides interoperability with non-WCF clients that support the WS* stack.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supports the WS* stack, including reliable messaging, message security, and secure transactions.</a:t>
            </a:r>
          </a:p>
          <a:p>
            <a:pPr marL="285750" indent="-285750"/>
            <a:r>
              <a:rPr lang="en-US" dirty="0" err="1"/>
              <a:t>WsHttpBinding</a:t>
            </a:r>
            <a:r>
              <a:rPr lang="en-US" dirty="0"/>
              <a:t> messages are encrypted by default and achieve Message security. </a:t>
            </a:r>
            <a:r>
              <a:rPr lang="en-US" dirty="0">
                <a:latin typeface="Corbel" panose="020B0503020204020204" pitchFamily="34" charset="0"/>
              </a:rPr>
              <a:t>. We can also include Transport security 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allows the service to be hosted in IIS 5.0 or IIS 6.0.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If you choose message security, you can use certificate, username, Windows, or issue token authentication (Windows CardSpace).</a:t>
            </a:r>
          </a:p>
          <a:p>
            <a:pPr marL="285750" indent="-285750"/>
            <a:endParaRPr lang="en-US" dirty="0">
              <a:latin typeface="Corbel" panose="020B0503020204020204" pitchFamily="34" charset="0"/>
            </a:endParaRP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If you choose transport security, you can use certificate, Windows, or token authentication.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1"/>
            <a:ext cx="7886700" cy="720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" y="1645409"/>
            <a:ext cx="7922525" cy="4237630"/>
          </a:xfrm>
        </p:spPr>
      </p:pic>
    </p:spTree>
    <p:extLst>
      <p:ext uri="{BB962C8B-B14F-4D97-AF65-F5344CB8AC3E}">
        <p14:creationId xmlns:p14="http://schemas.microsoft.com/office/powerpoint/2010/main" val="15315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confirm process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Course completion process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615</TotalTime>
  <Words>290</Words>
  <Application>Microsoft Office PowerPoint</Application>
  <PresentationFormat>On-screen Show (4:3)</PresentationFormat>
  <Paragraphs>86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宋体</vt:lpstr>
      <vt:lpstr>Arial</vt:lpstr>
      <vt:lpstr>Calibri</vt:lpstr>
      <vt:lpstr>Century Gothic</vt:lpstr>
      <vt:lpstr>Corbel</vt:lpstr>
      <vt:lpstr>Times New Roman</vt:lpstr>
      <vt:lpstr>Wingdings</vt:lpstr>
      <vt:lpstr>Wingdings 3</vt:lpstr>
      <vt:lpstr>Ion</vt:lpstr>
      <vt:lpstr>Agenda</vt:lpstr>
      <vt:lpstr>Guiding principles</vt:lpstr>
      <vt:lpstr>Guiding principles</vt:lpstr>
      <vt:lpstr>Technical features</vt:lpstr>
      <vt:lpstr>Code walkthrough &amp; Demo</vt:lpstr>
      <vt:lpstr>WCF</vt:lpstr>
      <vt:lpstr>Justifications </vt:lpstr>
      <vt:lpstr>Binding Decision Tree</vt:lpstr>
      <vt:lpstr>WWF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Administrator</dc:creator>
  <cp:lastModifiedBy>Avishek Kar Deb Barman</cp:lastModifiedBy>
  <cp:revision>139</cp:revision>
  <dcterms:created xsi:type="dcterms:W3CDTF">2015-06-21T01:59:47Z</dcterms:created>
  <dcterms:modified xsi:type="dcterms:W3CDTF">2015-06-22T14:35:22Z</dcterms:modified>
</cp:coreProperties>
</file>