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321" r:id="rId7"/>
    <p:sldId id="281" r:id="rId8"/>
    <p:sldId id="322" r:id="rId9"/>
    <p:sldId id="298" r:id="rId10"/>
    <p:sldId id="324" r:id="rId11"/>
    <p:sldId id="323" r:id="rId12"/>
    <p:sldId id="325" r:id="rId13"/>
    <p:sldId id="259" r:id="rId14"/>
    <p:sldId id="266" r:id="rId15"/>
    <p:sldId id="326" r:id="rId16"/>
    <p:sldId id="327" r:id="rId17"/>
    <p:sldId id="328" r:id="rId18"/>
    <p:sldId id="329" r:id="rId19"/>
    <p:sldId id="330" r:id="rId20"/>
    <p:sldId id="29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104"/>
      </p:cViewPr>
      <p:guideLst>
        <p:guide orient="horz" pos="21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9" t="16185" r="-1"/>
          <a:stretch>
            <a:fillRect/>
          </a:stretch>
        </p:blipFill>
        <p:spPr>
          <a:xfrm>
            <a:off x="7988724" y="3672114"/>
            <a:ext cx="3868340" cy="2921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64" y="391886"/>
            <a:ext cx="876472" cy="1255486"/>
          </a:xfrm>
          <a:prstGeom prst="rect">
            <a:avLst/>
          </a:prstGeom>
        </p:spPr>
      </p:pic>
      <p:sp>
        <p:nvSpPr>
          <p:cNvPr id="10" name="文本框 4"/>
          <p:cNvSpPr txBox="1"/>
          <p:nvPr/>
        </p:nvSpPr>
        <p:spPr>
          <a:xfrm>
            <a:off x="1684020" y="1303655"/>
            <a:ext cx="880300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主动学习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 Learing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结合对目标检测的思考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96857" y="4202822"/>
            <a:ext cx="3576508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报告人员</a:t>
            </a:r>
            <a:r>
              <a:rPr lang="zh-CN" altLang="en-US" sz="1400" dirty="0" smtClean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：许函嘉  </a:t>
            </a:r>
            <a:endParaRPr lang="zh-CN" altLang="en-US" sz="1400" dirty="0" smtClean="0">
              <a:solidFill>
                <a:srgbClr val="33B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小组其他成员：赵呈亮 盛靖斐 闫文超</a:t>
            </a:r>
            <a:endParaRPr lang="zh-CN" altLang="en-US" sz="1400" dirty="0" smtClean="0">
              <a:solidFill>
                <a:srgbClr val="33B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716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8684" y="371537"/>
            <a:ext cx="5059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查询策略（不确定性策略衡量指标）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049543" y="3540866"/>
            <a:ext cx="33149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6155" y="1604010"/>
            <a:ext cx="102203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8265" y="1604010"/>
            <a:ext cx="89160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• </a:t>
            </a:r>
            <a:r>
              <a:rPr lang="en-US" altLang="zh-CN" sz="2400">
                <a:solidFill>
                  <a:schemeClr val="bg1"/>
                </a:solidFill>
              </a:rPr>
              <a:t>边缘采样(Margin Sampling，MS)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认为距离分类超平面越近的样本具有越高的不确定性，</a:t>
            </a:r>
            <a:r>
              <a:rPr lang="zh-CN" altLang="en-US" sz="2400">
                <a:solidFill>
                  <a:schemeClr val="bg1"/>
                </a:solidFill>
              </a:rPr>
              <a:t>机器学习中</a:t>
            </a:r>
            <a:r>
              <a:rPr lang="en-US" altLang="zh-CN" sz="2400">
                <a:solidFill>
                  <a:schemeClr val="bg1"/>
                </a:solidFill>
              </a:rPr>
              <a:t>常与 SVM 结合并用于解决二分类任务，但在多分类任务上的表现不佳。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•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最不确定指标(Least Confidence，LC)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将预测概率的最大值的相反数作为样本的不确定性分数。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• </a:t>
            </a:r>
            <a:r>
              <a:rPr lang="en-US" altLang="zh-CN" sz="2400">
                <a:solidFill>
                  <a:schemeClr val="bg1"/>
                </a:solidFill>
              </a:rPr>
              <a:t>熵值最大化(Maximize Entropy，ME)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优先筛选具有更大熵值的样本</a:t>
            </a:r>
            <a:r>
              <a:rPr lang="zh-CN" altLang="en-US" sz="2400">
                <a:solidFill>
                  <a:schemeClr val="bg1"/>
                </a:solidFill>
              </a:rPr>
              <a:t>：（二分类：</a:t>
            </a:r>
            <a:r>
              <a:rPr lang="en-US" altLang="zh-CN" sz="2400">
                <a:solidFill>
                  <a:schemeClr val="bg1"/>
                </a:solidFill>
              </a:rPr>
              <a:t>P = 0.5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5102225"/>
            <a:ext cx="303276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716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8684" y="371537"/>
            <a:ext cx="2011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扩展查询策略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049543" y="3540866"/>
            <a:ext cx="33149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6155" y="1604010"/>
            <a:ext cx="102203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1、组合多种基本策略的主动学习方法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2、结合半监督学习(Semi-Supervised Learning)的主动学习方法</a:t>
            </a:r>
            <a:endParaRPr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3、</a:t>
            </a:r>
            <a:r>
              <a:rPr sz="2400">
                <a:solidFill>
                  <a:schemeClr val="bg1"/>
                </a:solidFill>
              </a:rPr>
              <a:t>结合生成对抗网络的主动学习方法:生成对抗网络(Generative Adversarial Networks，GAN)模型以无监督的训练方式对大量未标注样本进行训练，并通过生成器产生新的样本。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9" t="16185" r="-1"/>
          <a:stretch>
            <a:fillRect/>
          </a:stretch>
        </p:blipFill>
        <p:spPr>
          <a:xfrm>
            <a:off x="7988724" y="3672114"/>
            <a:ext cx="3868340" cy="2921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64" y="391886"/>
            <a:ext cx="876472" cy="125548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4171949" y="1504950"/>
            <a:ext cx="3848101" cy="3848100"/>
            <a:chOff x="4095748" y="1428749"/>
            <a:chExt cx="4000502" cy="4000502"/>
          </a:xfrm>
        </p:grpSpPr>
        <p:sp>
          <p:nvSpPr>
            <p:cNvPr id="23" name="椭圆 22"/>
            <p:cNvSpPr/>
            <p:nvPr/>
          </p:nvSpPr>
          <p:spPr>
            <a:xfrm>
              <a:off x="4095748" y="1428749"/>
              <a:ext cx="4000502" cy="40005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281712" y="1981852"/>
              <a:ext cx="1628576" cy="1628576"/>
            </a:xfrm>
            <a:prstGeom prst="ellipse">
              <a:avLst/>
            </a:prstGeom>
            <a:solidFill>
              <a:srgbClr val="33B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D6C9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09028" y="2068217"/>
              <a:ext cx="1973944" cy="150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8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79523" y="3729788"/>
            <a:ext cx="4959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目标检测应用</a:t>
            </a:r>
            <a:endParaRPr lang="zh-CN" altLang="en-US" sz="2800" b="1" dirty="0" smtClean="0">
              <a:solidFill>
                <a:srgbClr val="33B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8372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87" y="582942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2306" y="383495"/>
            <a:ext cx="2011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目标检测应用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100" y="472313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ACCV</a:t>
            </a:r>
            <a:r>
              <a:rPr lang="zh-CN" altLang="en-US" sz="2400">
                <a:solidFill>
                  <a:schemeClr val="bg1"/>
                </a:solidFill>
              </a:rPr>
              <a:t>201</a:t>
            </a:r>
            <a:r>
              <a:rPr lang="en-US" altLang="zh-CN" sz="2400">
                <a:solidFill>
                  <a:schemeClr val="bg1"/>
                </a:solidFill>
              </a:rPr>
              <a:t>8</a:t>
            </a:r>
            <a:r>
              <a:rPr lang="zh-CN" altLang="en-US" sz="2400">
                <a:solidFill>
                  <a:schemeClr val="bg1"/>
                </a:solidFill>
              </a:rPr>
              <a:t>，「Localization-Aware Active Learning for Object Detection」，论文提出一个在目标检测中主动学习的查询策略，主动得挑选最有信息量的图片进行标记。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875" y="1484630"/>
            <a:ext cx="8420100" cy="283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8372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87" y="582942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2306" y="383495"/>
            <a:ext cx="2011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目标检测应用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480" y="1406525"/>
            <a:ext cx="6256020" cy="4376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" y="1423035"/>
            <a:ext cx="4309110" cy="4359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8372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87" y="582942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2306" y="383495"/>
            <a:ext cx="925639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查询策略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——Localization Tightess(LT)定义区域候选框的精确程度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1357630"/>
            <a:ext cx="4300220" cy="5071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86170" y="1357630"/>
            <a:ext cx="524319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描述预测的 bounding box 能多大紧密程度框住目标物，若 box 能刚刚好框住目标物可以认为此时的紧密程度很大，且包裹效果很好。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分类不确定性：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定位不确定性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395" y="3227070"/>
            <a:ext cx="2750820" cy="403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395" y="3907790"/>
            <a:ext cx="2530475" cy="51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8372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87" y="582942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2306" y="383495"/>
            <a:ext cx="925639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查询策略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——Localization Tightess(LT)定义区域候选框的精确程度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325" y="4940300"/>
            <a:ext cx="52431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分类不确定性（大）：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定位不确定性（小）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9790" y="4940300"/>
            <a:ext cx="2529840" cy="403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90" y="5673090"/>
            <a:ext cx="2530475" cy="502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1408430"/>
            <a:ext cx="4916805" cy="3251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6345" y="1696085"/>
            <a:ext cx="53124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选择样本：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1. 置信度很高(即预测得很准 Pmax = 1 )，但紧密程度很低( T(Bj)  = 0 )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2. 置信度很低(即预测得不准 Pmax = 0 )， 但紧密程度很高(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T(Bj) = 1 </a:t>
            </a:r>
            <a:r>
              <a:rPr lang="zh-CN" altLang="en-US" sz="2400">
                <a:solidFill>
                  <a:schemeClr val="bg1"/>
                </a:solidFill>
              </a:rPr>
              <a:t> )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420" y="5266690"/>
            <a:ext cx="563753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8372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87" y="582942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2306" y="383495"/>
            <a:ext cx="923226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查询策略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——Localization Stability(LS)定义区域候选框的精确程度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3265" y="3444875"/>
            <a:ext cx="58705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sym typeface="+mn-ea"/>
              </a:rPr>
              <a:t>• </a:t>
            </a:r>
            <a:r>
              <a:rPr lang="zh-CN" altLang="en-US" sz="2000">
                <a:solidFill>
                  <a:schemeClr val="bg1"/>
                </a:solidFill>
              </a:rPr>
              <a:t>若模型对噪声是稳定的，这意味着即使输入的未标记图像被噪声破坏，检测结果也不会发生显著变化，则当前模型已经很好地理解了该未标记图像，因此无需对该未标记图像进行注释。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  <a:sym typeface="+mn-ea"/>
              </a:rPr>
              <a:t>• </a:t>
            </a:r>
            <a:r>
              <a:rPr lang="zh-CN" altLang="en-US" sz="2000">
                <a:solidFill>
                  <a:schemeClr val="bg1"/>
                </a:solidFill>
              </a:rPr>
              <a:t>红色框为原图所预测的 bounding box，绿色框为不断增加噪声后模型所预测的bounding box。如果模型能对这张图片学得很好，则红色框和绿色框的变化不会太大；反之，如果模型的预测随噪声的增加发生显著变化，则说明该图片的信息量大需要进行标注。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1213485"/>
            <a:ext cx="4356100" cy="4958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11496" r="49471" b="17956"/>
          <a:stretch>
            <a:fillRect/>
          </a:stretch>
        </p:blipFill>
        <p:spPr>
          <a:xfrm>
            <a:off x="6250305" y="1213485"/>
            <a:ext cx="4834255" cy="2084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8372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87" y="582942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2306" y="383495"/>
            <a:ext cx="923226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查询策略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——Localization Stability(LS)定义区域候选框的精确程度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1213485"/>
            <a:ext cx="4679950" cy="322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85" y="4549775"/>
            <a:ext cx="8648065" cy="1992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429509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9"/>
          <p:cNvSpPr txBox="1"/>
          <p:nvPr/>
        </p:nvSpPr>
        <p:spPr>
          <a:xfrm>
            <a:off x="425450" y="1940121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9" t="16185" r="-1"/>
          <a:stretch>
            <a:fillRect/>
          </a:stretch>
        </p:blipFill>
        <p:spPr>
          <a:xfrm>
            <a:off x="7988724" y="3672114"/>
            <a:ext cx="3868340" cy="2921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64" y="391886"/>
            <a:ext cx="876472" cy="1255486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3082088" y="2347750"/>
            <a:ext cx="390367" cy="390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082088" y="3126036"/>
            <a:ext cx="390367" cy="390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551897" y="1915989"/>
            <a:ext cx="8159874" cy="1756189"/>
            <a:chOff x="4487434" y="1308000"/>
            <a:chExt cx="8159874" cy="1756189"/>
          </a:xfrm>
        </p:grpSpPr>
        <p:sp>
          <p:nvSpPr>
            <p:cNvPr id="55" name="矩形 54"/>
            <p:cNvSpPr/>
            <p:nvPr/>
          </p:nvSpPr>
          <p:spPr>
            <a:xfrm>
              <a:off x="4487558" y="2111054"/>
              <a:ext cx="8159750" cy="9531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目标检测应用 </a:t>
              </a:r>
              <a:r>
                <a:rPr lang="zh-CN" altLang="en-US" sz="2000">
                  <a:solidFill>
                    <a:schemeClr val="bg1"/>
                  </a:solidFill>
                  <a:sym typeface="+mn-ea"/>
                </a:rPr>
                <a:t>Localization-Aware Active Learning for Object Detection</a:t>
              </a:r>
              <a:endPara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487434" y="1308000"/>
              <a:ext cx="309880" cy="9531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2194056" y="2322043"/>
            <a:ext cx="800219" cy="1349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684335" y="2363543"/>
            <a:ext cx="492443" cy="1226435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33B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849167" y="2763434"/>
            <a:ext cx="856342" cy="864863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 smtClean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rgbClr val="33B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715432" y="2974668"/>
            <a:ext cx="856342" cy="864863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 smtClean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33B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849167" y="2004198"/>
            <a:ext cx="856342" cy="864863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rgbClr val="33B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5432" y="4322583"/>
            <a:ext cx="856342" cy="987951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dirty="0">
              <a:solidFill>
                <a:srgbClr val="33B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2021" y="1959583"/>
            <a:ext cx="5798820" cy="95313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主动学习介绍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Active Learning Literature Survey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9" t="16185" r="-1"/>
          <a:stretch>
            <a:fillRect/>
          </a:stretch>
        </p:blipFill>
        <p:spPr>
          <a:xfrm>
            <a:off x="8019839" y="3663224"/>
            <a:ext cx="3868340" cy="2921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64" y="391886"/>
            <a:ext cx="876472" cy="125548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710511" y="1504950"/>
            <a:ext cx="4770978" cy="3848100"/>
            <a:chOff x="3616035" y="1428749"/>
            <a:chExt cx="4959929" cy="4000502"/>
          </a:xfrm>
        </p:grpSpPr>
        <p:sp>
          <p:nvSpPr>
            <p:cNvPr id="23" name="椭圆 22"/>
            <p:cNvSpPr/>
            <p:nvPr/>
          </p:nvSpPr>
          <p:spPr>
            <a:xfrm>
              <a:off x="4095748" y="1428749"/>
              <a:ext cx="4000502" cy="40005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281712" y="1981852"/>
              <a:ext cx="1628576" cy="1628576"/>
            </a:xfrm>
            <a:prstGeom prst="ellipse">
              <a:avLst/>
            </a:prstGeom>
            <a:solidFill>
              <a:srgbClr val="33B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D6C9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09028" y="2068217"/>
              <a:ext cx="1973944" cy="150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8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16035" y="3815619"/>
              <a:ext cx="4959929" cy="542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33B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主动学习</a:t>
              </a:r>
              <a:endParaRPr lang="zh-CN" altLang="en-US" sz="2800" b="1" dirty="0" smtClean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930" y="3716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8684" y="371537"/>
            <a:ext cx="1402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049543" y="3540866"/>
            <a:ext cx="33149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7345" y="2762885"/>
            <a:ext cx="950785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•标注成本 和 目标性能？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•主动学习</a:t>
            </a:r>
            <a:r>
              <a:rPr lang="en-US" altLang="zh-CN" sz="2400">
                <a:solidFill>
                  <a:schemeClr val="bg1"/>
                </a:solidFill>
              </a:rPr>
              <a:t>(Active Learning):使用较少的训练样本来获得性能较好的分类器呢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  <a:r>
              <a:rPr lang="en-US" altLang="zh-CN" sz="2400">
                <a:solidFill>
                  <a:schemeClr val="bg1"/>
                </a:solidFill>
              </a:rPr>
              <a:t>主动学习</a:t>
            </a:r>
            <a:r>
              <a:rPr lang="zh-CN" altLang="en-US" sz="2400">
                <a:solidFill>
                  <a:schemeClr val="bg1"/>
                </a:solidFill>
              </a:rPr>
              <a:t>利用</a:t>
            </a:r>
            <a:r>
              <a:rPr lang="zh-CN" altLang="en-US" sz="2400">
                <a:solidFill>
                  <a:srgbClr val="FF0000"/>
                </a:solidFill>
              </a:rPr>
              <a:t>少量标记样本</a:t>
            </a:r>
            <a:r>
              <a:rPr lang="zh-CN" altLang="en-US" sz="2400">
                <a:solidFill>
                  <a:schemeClr val="bg1"/>
                </a:solidFill>
              </a:rPr>
              <a:t>训练，</a:t>
            </a:r>
            <a:r>
              <a:rPr lang="en-US" altLang="zh-CN" sz="2400">
                <a:solidFill>
                  <a:schemeClr val="bg1"/>
                </a:solidFill>
              </a:rPr>
              <a:t>通过一定的</a:t>
            </a:r>
            <a:r>
              <a:rPr lang="en-US" altLang="zh-CN" sz="2400">
                <a:solidFill>
                  <a:srgbClr val="FF0000"/>
                </a:solidFill>
              </a:rPr>
              <a:t>查询</a:t>
            </a:r>
            <a:r>
              <a:rPr lang="zh-CN" altLang="en-US" sz="2400">
                <a:solidFill>
                  <a:srgbClr val="FF0000"/>
                </a:solidFill>
              </a:rPr>
              <a:t>策略</a:t>
            </a:r>
            <a:r>
              <a:rPr lang="zh-CN" altLang="en-US" sz="2400">
                <a:solidFill>
                  <a:schemeClr val="bg1"/>
                </a:solidFill>
              </a:rPr>
              <a:t>选取</a:t>
            </a:r>
            <a:r>
              <a:rPr lang="en-US" altLang="zh-CN" sz="2400">
                <a:solidFill>
                  <a:schemeClr val="bg1"/>
                </a:solidFill>
              </a:rPr>
              <a:t>最有</a:t>
            </a:r>
            <a:r>
              <a:rPr lang="zh-CN" altLang="en-US" sz="2400">
                <a:solidFill>
                  <a:srgbClr val="FF0000"/>
                </a:solidFill>
              </a:rPr>
              <a:t>价值（信息量）</a:t>
            </a:r>
            <a:r>
              <a:rPr lang="en-US" altLang="zh-CN" sz="2400">
                <a:solidFill>
                  <a:schemeClr val="bg1"/>
                </a:solidFill>
              </a:rPr>
              <a:t>的未标记样本，并交由专家进行标记，然后</a:t>
            </a:r>
            <a:r>
              <a:rPr lang="zh-CN" altLang="en-US" sz="2400">
                <a:solidFill>
                  <a:schemeClr val="bg1"/>
                </a:solidFill>
              </a:rPr>
              <a:t>添加</a:t>
            </a:r>
            <a:r>
              <a:rPr lang="zh-CN" altLang="en-US" sz="2400">
                <a:solidFill>
                  <a:schemeClr val="bg1"/>
                </a:solidFill>
              </a:rPr>
              <a:t>每次</a:t>
            </a:r>
            <a:r>
              <a:rPr lang="en-US" altLang="zh-CN" sz="2400">
                <a:solidFill>
                  <a:schemeClr val="bg1"/>
                </a:solidFill>
              </a:rPr>
              <a:t>查询到的</a:t>
            </a:r>
            <a:r>
              <a:rPr lang="zh-CN" altLang="en-US" sz="2400">
                <a:solidFill>
                  <a:schemeClr val="bg1"/>
                </a:solidFill>
              </a:rPr>
              <a:t>新标记</a:t>
            </a:r>
            <a:r>
              <a:rPr lang="en-US" altLang="zh-CN" sz="2400">
                <a:solidFill>
                  <a:schemeClr val="bg1"/>
                </a:solidFill>
              </a:rPr>
              <a:t>样本</a:t>
            </a:r>
            <a:r>
              <a:rPr lang="zh-CN" altLang="en-US" sz="2400">
                <a:solidFill>
                  <a:schemeClr val="bg1"/>
                </a:solidFill>
              </a:rPr>
              <a:t>重复</a:t>
            </a:r>
            <a:r>
              <a:rPr lang="en-US" altLang="zh-CN" sz="2400">
                <a:solidFill>
                  <a:schemeClr val="bg1"/>
                </a:solidFill>
              </a:rPr>
              <a:t>训练分类模型来提高模型的精确度。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•《Active Learning Literature Survey》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26308"/>
          <a:stretch>
            <a:fillRect/>
          </a:stretch>
        </p:blipFill>
        <p:spPr>
          <a:xfrm>
            <a:off x="1464945" y="1524000"/>
            <a:ext cx="9812655" cy="146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930" y="3716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8684" y="371537"/>
            <a:ext cx="1402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049543" y="3540866"/>
            <a:ext cx="33149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7990" y="4699000"/>
            <a:ext cx="95078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•目标：有效地发现训练数据集中高信息量的样本，并高效地训练模型。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•</a:t>
            </a:r>
            <a:r>
              <a:rPr lang="zh-CN" altLang="en-US" sz="2400">
                <a:solidFill>
                  <a:schemeClr val="bg1"/>
                </a:solidFill>
              </a:rPr>
              <a:t>优点：能够很好地处理较大的训练数据集，从中选择有辨别能力的样本点，减少训练数据的数量，减少人工标注成本。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05" y="1201420"/>
            <a:ext cx="6941185" cy="3696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716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8684" y="371537"/>
            <a:ext cx="1402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基本流程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049543" y="3540866"/>
            <a:ext cx="33149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7322"/>
          <a:stretch>
            <a:fillRect/>
          </a:stretch>
        </p:blipFill>
        <p:spPr>
          <a:xfrm>
            <a:off x="524510" y="1263015"/>
            <a:ext cx="7793990" cy="3383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8735" y="4646930"/>
            <a:ext cx="957389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未标注样本池（unlabeled pool，记为U）、筛选策略（select queries，记为Q）、标注者（human annotator，记为S），标注数据集（labeled training set，记为L），目标模型（machine learning model，记为G）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25" y="1263015"/>
            <a:ext cx="3345180" cy="3384550"/>
          </a:xfrm>
          <a:prstGeom prst="rect">
            <a:avLst/>
          </a:prstGeom>
        </p:spPr>
      </p:pic>
      <p:sp>
        <p:nvSpPr>
          <p:cNvPr id="9" name="流程图: 过程 8"/>
          <p:cNvSpPr/>
          <p:nvPr/>
        </p:nvSpPr>
        <p:spPr>
          <a:xfrm>
            <a:off x="9442450" y="2059305"/>
            <a:ext cx="476885" cy="22288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85315" y="2059305"/>
            <a:ext cx="1041400" cy="37401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z="1200">
                <a:solidFill>
                  <a:schemeClr val="tx1"/>
                </a:solidFill>
              </a:rPr>
              <a:t>Model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930" y="3716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8684" y="371537"/>
            <a:ext cx="1402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基本流程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049543" y="3540866"/>
            <a:ext cx="33149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1220" y="1207135"/>
            <a:ext cx="104501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（1）选取合适的网络模型记为 current_model 、主动选择策略、数据划分为 train_sample（带标注的样本，用于训练模型）、validation_sample（带标注的样本，用于验证当前模型的性能）、active_sample（未标注的数据集，对应于ublabeled pool）；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（2）初始化：随机初始化或者通过迁移学习初始化；通过这些标注样本对模型进行训练；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（3）使用当前模型 current_model 对 active_sample 中的样本进行逐一预测（不需要标签），得到每个样本的预测结果。此时可以</a:t>
            </a:r>
            <a:r>
              <a:rPr lang="zh-CN" altLang="en-US" sz="2000">
                <a:solidFill>
                  <a:srgbClr val="FF0000"/>
                </a:solidFill>
              </a:rPr>
              <a:t>选择 Uncertainty Strategy 衡量样本的标注价值；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（4）专家对选择的样本进行标注，并将标注后的样本放至train_sapmle目录下。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（5）使用当前所有标注样本 train_sample对当前模型current_model 进行fine-tuning，更新 current_model；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（6）使用 current_model 对validation_sample进行验证，如果当前模型的性能得到目标或者已不能再继续标注新的样本（成本上限），则结束迭代过程。否则，循环执行步骤（3）-（6）。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716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8684" y="371537"/>
            <a:ext cx="1402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查询策略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049543" y="3540866"/>
            <a:ext cx="33149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1201420"/>
            <a:ext cx="8761095" cy="4137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3255" y="5639435"/>
            <a:ext cx="836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选取“贡献最大”的样本优先训练——降低临界样本数值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716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8684" y="371537"/>
            <a:ext cx="1402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查询策略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049543" y="3540866"/>
            <a:ext cx="33149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6155" y="1604010"/>
            <a:ext cx="102203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400">
                <a:solidFill>
                  <a:schemeClr val="bg1"/>
                </a:solidFill>
              </a:rPr>
              <a:t>1、随机采样策略(Random Sampling，RS): RS 不需要跟模型的预测结果做任何交互，</a:t>
            </a:r>
            <a:r>
              <a:rPr lang="en-US" altLang="zh-CN" sz="2400">
                <a:solidFill>
                  <a:srgbClr val="FF0000"/>
                </a:solidFill>
              </a:rPr>
              <a:t>直接通过随机数</a:t>
            </a:r>
            <a:r>
              <a:rPr lang="en-US" altLang="zh-CN" sz="2400">
                <a:solidFill>
                  <a:schemeClr val="bg1"/>
                </a:solidFill>
              </a:rPr>
              <a:t>从未标注样本池筛选出一批样本给专家标注，常作为主动学习算法中最基础的对比实验。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2、不确定性策略(Uncertainty Strategy，US):US 假设最</a:t>
            </a:r>
            <a:r>
              <a:rPr lang="en-US" altLang="zh-CN" sz="2400">
                <a:solidFill>
                  <a:srgbClr val="FF0000"/>
                </a:solidFill>
              </a:rPr>
              <a:t>靠近分类超平面</a:t>
            </a:r>
            <a:r>
              <a:rPr lang="en-US" altLang="zh-CN" sz="2400">
                <a:solidFill>
                  <a:schemeClr val="bg1"/>
                </a:solidFill>
              </a:rPr>
              <a:t>的样本相对分类器具有较丰富的信息量，根据当前模型对样本的预测值筛选出最不确定的样本。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3、委员会投票(Query by Committee，QBC)</a:t>
            </a:r>
            <a:r>
              <a:rPr lang="zh-CN" altLang="en-US" sz="2400">
                <a:solidFill>
                  <a:schemeClr val="bg1"/>
                </a:solidFill>
              </a:rPr>
              <a:t>等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2532</Words>
  <Application>WPS 演示</Application>
  <PresentationFormat>宽屏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Road Rage</vt:lpstr>
      <vt:lpstr>AMGDT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Hollow</cp:lastModifiedBy>
  <cp:revision>27</cp:revision>
  <dcterms:created xsi:type="dcterms:W3CDTF">2017-06-20T00:44:00Z</dcterms:created>
  <dcterms:modified xsi:type="dcterms:W3CDTF">2020-11-01T05:10:31Z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