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321" r:id="rId4"/>
    <p:sldId id="326" r:id="rId5"/>
    <p:sldId id="304" r:id="rId6"/>
    <p:sldId id="312" r:id="rId7"/>
    <p:sldId id="316" r:id="rId8"/>
    <p:sldId id="317" r:id="rId9"/>
    <p:sldId id="320" r:id="rId10"/>
    <p:sldId id="301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357"/>
    <a:srgbClr val="070643"/>
    <a:srgbClr val="BF405A"/>
    <a:srgbClr val="F07376"/>
    <a:srgbClr val="EF7879"/>
    <a:srgbClr val="080742"/>
    <a:srgbClr val="040340"/>
    <a:srgbClr val="FFB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6" autoAdjust="0"/>
    <p:restoredTop sz="93891" autoAdjust="0"/>
  </p:normalViewPr>
  <p:slideViewPr>
    <p:cSldViewPr snapToGrid="0">
      <p:cViewPr varScale="1">
        <p:scale>
          <a:sx n="86" d="100"/>
          <a:sy n="86" d="100"/>
        </p:scale>
        <p:origin x="350" y="62"/>
      </p:cViewPr>
      <p:guideLst>
        <p:guide orient="horz" pos="2160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657072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A596-34E0-4BEC-AC58-9701183973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F7BBF-24AB-4384-BB1B-6540BAF78D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196DA596-34E0-4BEC-AC58-97011839737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AE1F7BBF-24AB-4384-BB1B-6540BAF78D4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file:///C:\Users\DELL\AppData\Local\Temp\wps\INetCache\fbec8861aa11778c47e033757ebd0306" TargetMode="Externa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file:///C:\Users\DELL\AppData\Local\Temp\wps\INetCache\08c5afb19af8bdcbd705fb033787b0ca" TargetMode="Externa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file:///C:\Users\DELL\AppData\Local\Temp\wps\INetCache\fbec8861aa11778c47e033757ebd0306" TargetMode="Externa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file:///C:\Users\DELL\AppData\Local\Temp\wps\INetCache\fbec8861aa11778c47e033757ebd0306" TargetMode="Externa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file:///C:\Users\DELL\AppData\Local\Temp\wps\INetCache\d49bed13d683c4367d466cf54d42eac5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file:///C:\Users\DELL\AppData\Local\Temp\wps\INetCache\9616a8fc5506420686e4a004f0b0f885" TargetMode="External"/><Relationship Id="rId5" Type="http://schemas.openxmlformats.org/officeDocument/2006/relationships/image" Target="../media/image8.png"/><Relationship Id="rId4" Type="http://schemas.openxmlformats.org/officeDocument/2006/relationships/image" Target="file:///C:\Users\DELL\AppData\Local\Temp\wps\INetCache\75beeccf007eaab2feaf9d12b0714956" TargetMode="External"/><Relationship Id="rId3" Type="http://schemas.openxmlformats.org/officeDocument/2006/relationships/image" Target="../media/image7.jpe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776560" cy="1010579"/>
            <a:chOff x="451669" y="0"/>
            <a:chExt cx="3776560" cy="1010579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1168530" y="280164"/>
              <a:ext cx="3059699" cy="730415"/>
              <a:chOff x="1347039" y="301430"/>
              <a:chExt cx="3059699" cy="730415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363818" y="509875"/>
                <a:ext cx="304292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稀疏重建</a:t>
                </a:r>
                <a:r>
                  <a:rPr lang="en-US" altLang="zh-CN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 sfm</a:t>
                </a:r>
                <a:r>
                  <a:rPr lang="zh-CN" altLang="en-US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算法</a:t>
                </a:r>
                <a:endParaRPr lang="zh-CN" altLang="en-US" sz="2800" dirty="0">
                  <a:solidFill>
                    <a:srgbClr val="EC535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47039" y="301430"/>
                <a:ext cx="2816797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spc="300" dirty="0">
                    <a:solidFill>
                      <a:srgbClr val="040340"/>
                    </a:solidFill>
                    <a:cs typeface="+mn-ea"/>
                    <a:sym typeface="+mn-lt"/>
                  </a:rPr>
                  <a:t>ARTIFICIAL INTELLIGENCE</a:t>
                </a:r>
                <a:endParaRPr lang="zh-CN" altLang="en-US" sz="1100" spc="300" dirty="0">
                  <a:solidFill>
                    <a:srgbClr val="040340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160020" y="2199640"/>
            <a:ext cx="11830050" cy="2458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85309" y="488609"/>
            <a:ext cx="34493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Bundle </a:t>
            </a:r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Adjustment</a:t>
            </a:r>
            <a:endParaRPr lang="en-US" altLang="zh-CN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80" y="1055370"/>
            <a:ext cx="6774180" cy="4191000"/>
          </a:xfrm>
          <a:prstGeom prst="rect">
            <a:avLst/>
          </a:prstGeom>
        </p:spPr>
      </p:pic>
      <p:pic>
        <p:nvPicPr>
          <p:cNvPr id="110" name="图片 109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3840480" y="5120005"/>
            <a:ext cx="5478780" cy="173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5309" y="488609"/>
            <a:ext cx="1828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模块</a:t>
            </a:r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2 </a:t>
            </a:r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sfm</a:t>
            </a:r>
            <a:endParaRPr lang="en-US" altLang="zh-CN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0275" y="1352550"/>
            <a:ext cx="74523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Initialization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zh-CN" altLang="en-US" sz="2400"/>
              <a:t>选取</a:t>
            </a:r>
            <a:r>
              <a:rPr lang="en-US" altLang="zh-CN" sz="2400"/>
              <a:t>有足够多的匹配点</a:t>
            </a:r>
            <a:r>
              <a:rPr lang="zh-CN" altLang="en-US" sz="2400"/>
              <a:t>和</a:t>
            </a:r>
            <a:r>
              <a:rPr lang="en-US" altLang="zh-CN" sz="2400"/>
              <a:t>足够远的相机中心</a:t>
            </a:r>
            <a:r>
              <a:rPr lang="zh-CN" altLang="en-US" sz="2400"/>
              <a:t>的图像对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accent1"/>
                </a:solidFill>
              </a:rPr>
              <a:t>Image Registration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en-US" altLang="zh-CN" sz="2400"/>
              <a:t>加入</a:t>
            </a:r>
            <a:r>
              <a:rPr lang="zh-CN" altLang="en-US" sz="2400"/>
              <a:t>新</a:t>
            </a:r>
            <a:r>
              <a:rPr lang="en-US" altLang="zh-CN" sz="2400"/>
              <a:t>的最佳匹配图像进行pnp估计该位姿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accent1"/>
                </a:solidFill>
              </a:rPr>
              <a:t>Triangulation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zh-CN" altLang="en-US" sz="2400"/>
              <a:t>通过两张图象的三角化生成</a:t>
            </a:r>
            <a:r>
              <a:rPr lang="zh-CN" altLang="en-US" sz="2400"/>
              <a:t>三维点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olidFill>
                  <a:schemeClr val="accent1"/>
                </a:solidFill>
              </a:rPr>
              <a:t>Bundle Adjustment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对所有已生成的三维点和已估计出的位姿进行ba优化，最小化</a:t>
            </a:r>
            <a:r>
              <a:rPr lang="zh-CN" altLang="en-US" sz="2400">
                <a:solidFill>
                  <a:schemeClr val="tx1"/>
                </a:solidFill>
              </a:rPr>
              <a:t>投影误差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7270"/>
            <a:ext cx="4740275" cy="2284095"/>
          </a:xfrm>
          <a:prstGeom prst="rect">
            <a:avLst/>
          </a:prstGeom>
        </p:spPr>
      </p:pic>
    </p:spTree>
  </p:cSld>
  <p:clrMapOvr>
    <a:masterClrMapping/>
  </p:clrMapOvr>
  <p:transition spd="slow" advClick="0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5309" y="488609"/>
            <a:ext cx="1828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模块</a:t>
            </a:r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2 </a:t>
            </a:r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sfm</a:t>
            </a:r>
            <a:endParaRPr lang="en-US" altLang="zh-CN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 r:link="rId4"/>
          <a:srcRect l="40107" t="39799" r="17016" b="5165"/>
          <a:stretch>
            <a:fillRect/>
          </a:stretch>
        </p:blipFill>
        <p:spPr>
          <a:xfrm>
            <a:off x="3013075" y="1256665"/>
            <a:ext cx="6165215" cy="2084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800985" y="3442970"/>
            <a:ext cx="69678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初始化后是一个循环，每次新加入一张图像，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每次循环包括如下四步：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/>
          </a:p>
          <a:p>
            <a:r>
              <a:rPr lang="zh-CN" altLang="en-US"/>
              <a:t>1. 获取下一最佳匹配图像（correspondence search里给出）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对新加入的最佳匹配图像进行pnp估计该位姿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对新加入的图像进行三角化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三角化后对所有已生成的三维点和已估计出的位姿进行ba优</a:t>
            </a:r>
            <a:r>
              <a:rPr lang="zh-CN" altLang="en-US"/>
              <a:t>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</a:t>
            </a:r>
            <a:endParaRPr lang="zh-CN" altLang="en-US"/>
          </a:p>
        </p:txBody>
      </p:sp>
    </p:spTree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6381965" cy="1010579"/>
            <a:chOff x="451669" y="0"/>
            <a:chExt cx="6381965" cy="1010579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1168530" y="280164"/>
              <a:ext cx="5665104" cy="730415"/>
              <a:chOff x="1347039" y="301430"/>
              <a:chExt cx="5665104" cy="730415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363818" y="509875"/>
                <a:ext cx="5648325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稀疏重建</a:t>
                </a:r>
                <a:r>
                  <a:rPr lang="en-US" altLang="zh-CN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增量式</a:t>
                </a:r>
                <a:r>
                  <a:rPr lang="en-US" altLang="zh-CN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sfm vs </a:t>
                </a:r>
                <a:r>
                  <a:rPr lang="zh-CN" altLang="en-US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全局式</a:t>
                </a:r>
                <a:r>
                  <a:rPr lang="en-US" altLang="zh-CN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sfm</a:t>
                </a:r>
                <a:endParaRPr lang="en-US" altLang="zh-CN" sz="2800" dirty="0">
                  <a:solidFill>
                    <a:srgbClr val="EC535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47039" y="301430"/>
                <a:ext cx="2816797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spc="300" dirty="0">
                    <a:solidFill>
                      <a:srgbClr val="040340"/>
                    </a:solidFill>
                    <a:cs typeface="+mn-ea"/>
                    <a:sym typeface="+mn-lt"/>
                  </a:rPr>
                  <a:t>ARTIFICIAL INTELLIGENCE</a:t>
                </a:r>
                <a:endParaRPr lang="zh-CN" altLang="en-US" sz="1100" spc="300" dirty="0">
                  <a:solidFill>
                    <a:srgbClr val="040340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9230" y="2429510"/>
            <a:ext cx="664464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</a:rPr>
              <a:t>全局式：</a:t>
            </a:r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 sz="2000"/>
              <a:t>先对所有的图像计算匹配关系、进行三角化生成三维点、通过pnp估计出位姿，然后用BA（Bundle Adjustment）进行一个整体的优化。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效率高、鲁棒性差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833870" y="2429510"/>
            <a:ext cx="535813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sym typeface="+mn-ea"/>
              </a:rPr>
              <a:t>增量式：</a:t>
            </a:r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 sz="2000">
                <a:sym typeface="+mn-ea"/>
              </a:rPr>
              <a:t>一边三角化和pnp，一边进行局部</a:t>
            </a:r>
            <a:r>
              <a:rPr lang="en-US" altLang="zh-CN" sz="2000">
                <a:sym typeface="+mn-ea"/>
              </a:rPr>
              <a:t>BA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效率低，鲁棒性强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776560" cy="1010579"/>
            <a:chOff x="451669" y="0"/>
            <a:chExt cx="3776560" cy="1010579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1168530" y="280164"/>
              <a:ext cx="3059699" cy="730415"/>
              <a:chOff x="1347039" y="301430"/>
              <a:chExt cx="3059699" cy="730415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363818" y="509875"/>
                <a:ext cx="3042920" cy="52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稀疏重建</a:t>
                </a:r>
                <a:r>
                  <a:rPr lang="en-US" altLang="zh-CN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 sfm</a:t>
                </a:r>
                <a:r>
                  <a:rPr lang="zh-CN" altLang="en-US" sz="2800" dirty="0">
                    <a:solidFill>
                      <a:srgbClr val="EC5357"/>
                    </a:solidFill>
                    <a:cs typeface="+mn-ea"/>
                    <a:sym typeface="+mn-lt"/>
                  </a:rPr>
                  <a:t>算法</a:t>
                </a:r>
                <a:endParaRPr lang="zh-CN" altLang="en-US" sz="2800" dirty="0">
                  <a:solidFill>
                    <a:srgbClr val="EC535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47039" y="301430"/>
                <a:ext cx="2816797" cy="261610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100" spc="300" dirty="0">
                    <a:solidFill>
                      <a:srgbClr val="040340"/>
                    </a:solidFill>
                    <a:cs typeface="+mn-ea"/>
                    <a:sym typeface="+mn-lt"/>
                  </a:rPr>
                  <a:t>ARTIFICIAL INTELLIGENCE</a:t>
                </a:r>
                <a:endParaRPr lang="zh-CN" altLang="en-US" sz="1100" spc="300" dirty="0">
                  <a:solidFill>
                    <a:srgbClr val="040340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160020" y="2199640"/>
            <a:ext cx="11830050" cy="2458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5309" y="488609"/>
            <a:ext cx="8549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模块</a:t>
            </a:r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1 Correspondence Search </a:t>
            </a:r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计算符合特征的</a:t>
            </a:r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图片</a:t>
            </a:r>
            <a:endParaRPr lang="zh-CN" altLang="en-US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5465"/>
            <a:ext cx="3710940" cy="3227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85260" y="1536700"/>
            <a:ext cx="80054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Feature Extraction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en-US" altLang="zh-CN" sz="2400"/>
              <a:t>SIFT特征提取算法去提取图像特征</a:t>
            </a:r>
            <a:endParaRPr lang="en-US" altLang="zh-CN" sz="2400"/>
          </a:p>
          <a:p>
            <a:endParaRPr lang="zh-CN" altLang="en-US" sz="2400"/>
          </a:p>
          <a:p>
            <a:r>
              <a:rPr lang="en-US" altLang="zh-CN" sz="2400">
                <a:solidFill>
                  <a:schemeClr val="accent1"/>
                </a:solidFill>
              </a:rPr>
              <a:t>Matching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en-US" altLang="zh-CN" sz="2400"/>
              <a:t>Kd-tree计算两张图片特征点之间的欧式距离进行特征点的匹配，从而找到特征点匹配个数达到要求的图像对</a:t>
            </a:r>
            <a:endParaRPr lang="en-US" altLang="zh-CN" sz="2400"/>
          </a:p>
          <a:p>
            <a:endParaRPr lang="en-US" altLang="zh-CN" sz="2400">
              <a:solidFill>
                <a:schemeClr val="accent1"/>
              </a:solidFill>
            </a:endParaRPr>
          </a:p>
          <a:p>
            <a:r>
              <a:rPr lang="en-US" altLang="zh-CN" sz="2400">
                <a:solidFill>
                  <a:schemeClr val="accent1"/>
                </a:solidFill>
              </a:rPr>
              <a:t>Geometric Verification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zh-CN" altLang="en-US" sz="2400"/>
              <a:t>计算对极几何，估计F矩阵并通过ransac算法验证并优化改善匹配对</a:t>
            </a:r>
            <a:endParaRPr lang="zh-CN" altLang="en-US" sz="2400"/>
          </a:p>
        </p:txBody>
      </p:sp>
    </p:spTree>
  </p:cSld>
  <p:clrMapOvr>
    <a:masterClrMapping/>
  </p:clrMapOvr>
  <p:transition spd="slow" advClick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5309" y="488609"/>
            <a:ext cx="2775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Step1  </a:t>
            </a:r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特征</a:t>
            </a:r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检测</a:t>
            </a:r>
            <a:endParaRPr lang="zh-CN" altLang="en-US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5465"/>
            <a:ext cx="3710940" cy="3227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85260" y="1605915"/>
            <a:ext cx="800544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SIFT</a:t>
            </a:r>
            <a:r>
              <a:rPr lang="zh-CN" altLang="en-US" sz="2400">
                <a:solidFill>
                  <a:schemeClr val="accent1"/>
                </a:solidFill>
              </a:rPr>
              <a:t>描述子：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en-US" altLang="zh-CN" sz="2400">
              <a:solidFill>
                <a:schemeClr val="accent1"/>
              </a:solidFill>
            </a:endParaRPr>
          </a:p>
          <a:p>
            <a:r>
              <a:rPr lang="en-US" altLang="zh-CN" sz="2400"/>
              <a:t>1. </a:t>
            </a:r>
            <a:r>
              <a:rPr lang="zh-CN" altLang="en-US" sz="2400"/>
              <a:t>具有尺度和旋转不变性；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其鲁棒性较强，适合用来提取尺度变换和旋转角度的各种图片特征点信息；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3. </a:t>
            </a:r>
            <a:r>
              <a:rPr lang="zh-CN" altLang="en-US" sz="2400"/>
              <a:t>其准确性强，在这种离线算法不需要考虑时间成本的情况下也较有优势。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slow" advClick="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5309" y="488609"/>
            <a:ext cx="2775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Step2  </a:t>
            </a:r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特征匹配</a:t>
            </a:r>
            <a:endParaRPr lang="zh-CN" altLang="en-US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5465"/>
            <a:ext cx="3710940" cy="3227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85260" y="1447800"/>
            <a:ext cx="82073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Kd-Tree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zh-CN" altLang="en-US" sz="2400">
              <a:solidFill>
                <a:schemeClr val="accent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 sz="2400">
                <a:sym typeface="+mn-ea"/>
              </a:rPr>
              <a:t>计算最近邻匹配。</a:t>
            </a:r>
            <a:endParaRPr lang="zh-CN" altLang="en-US" sz="2400"/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 sz="2400"/>
              <a:t>用F</a:t>
            </a:r>
            <a:r>
              <a:rPr lang="en-US" altLang="zh-CN" sz="2400"/>
              <a:t>d</a:t>
            </a:r>
            <a:r>
              <a:rPr lang="zh-CN" altLang="en-US" sz="2400"/>
              <a:t>表示图像周围的特征点。对于每一个图像对I和J，考虑</a:t>
            </a:r>
            <a:r>
              <a:rPr lang="zh-CN" altLang="en-US" sz="2400"/>
              <a:t>对每一个特征f ∈ F (I)找到最近邻的特征向量fnn ∈ F (J):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101" name="图片 100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3985260" y="4078605"/>
            <a:ext cx="4928235" cy="1473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5309" y="488609"/>
            <a:ext cx="2775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Step3  </a:t>
            </a:r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几何</a:t>
            </a:r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验证</a:t>
            </a:r>
            <a:endParaRPr lang="zh-CN" altLang="en-US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5465"/>
            <a:ext cx="3710940" cy="3227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61130" y="857250"/>
            <a:ext cx="800544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1"/>
                </a:solidFill>
                <a:sym typeface="+mn-ea"/>
              </a:rPr>
              <a:t>形成轨迹：</a:t>
            </a:r>
            <a:endParaRPr lang="zh-CN" altLang="en-US" sz="2400">
              <a:solidFill>
                <a:schemeClr val="accent1"/>
              </a:solidFill>
              <a:sym typeface="+mn-ea"/>
            </a:endParaRPr>
          </a:p>
          <a:p>
            <a:endParaRPr lang="zh-CN" altLang="en-US" sz="2400">
              <a:solidFill>
                <a:schemeClr val="accent1"/>
              </a:solidFill>
              <a:sym typeface="+mn-ea"/>
            </a:endParaRPr>
          </a:p>
          <a:p>
            <a:r>
              <a:rPr lang="en-US" altLang="zh-CN" sz="2400">
                <a:sym typeface="+mn-ea"/>
              </a:rPr>
              <a:t>1. 如果两个图片之间的特征点匹配数不少于16个即为初选图像对。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sz="2400">
                <a:sym typeface="+mn-ea"/>
              </a:rPr>
              <a:t>2. </a:t>
            </a:r>
            <a:r>
              <a:rPr sz="2400">
                <a:sym typeface="+mn-ea"/>
              </a:rPr>
              <a:t>当所有的两两匹配图像对被确定以后，就可以考虑把多个图像中都出现的共同特征匹配点连接起来，就能形成轨迹了。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例如，特征f1 ∈ F (I1)匹配特征f2 ∈ F (I2)，f2匹配特征f3 ∈ F (I3) ,这些特征就可以形成一个轨迹{f1, f2, f3}。然后利用宽度优先搜索BFS去找到每个特征点在所有图像对中的完整轨迹。</a:t>
            </a:r>
            <a:endParaRPr sz="2400">
              <a:sym typeface="+mn-ea"/>
            </a:endParaRPr>
          </a:p>
          <a:p>
            <a:endParaRPr sz="2400">
              <a:sym typeface="+mn-ea"/>
            </a:endParaRPr>
          </a:p>
          <a:p>
            <a:r>
              <a:rPr lang="en-US" sz="2400">
                <a:sym typeface="+mn-ea"/>
              </a:rPr>
              <a:t>3. </a:t>
            </a:r>
            <a:r>
              <a:rPr sz="2400">
                <a:sym typeface="+mn-ea"/>
              </a:rPr>
              <a:t>符合的轨迹都找到后，就构造图像连接图，包含每个图像的节点，和有共同轨迹的图像边缘。</a:t>
            </a:r>
            <a:r>
              <a:rPr lang="zh-CN" sz="2400">
                <a:sym typeface="+mn-ea"/>
              </a:rPr>
              <a:t>输出为</a:t>
            </a:r>
            <a:r>
              <a:rPr lang="en-US" altLang="zh-CN" sz="2400">
                <a:sym typeface="+mn-ea"/>
              </a:rPr>
              <a:t>scene graph</a:t>
            </a:r>
            <a:r>
              <a:rPr lang="zh-CN" altLang="en-US" sz="2400">
                <a:sym typeface="+mn-ea"/>
              </a:rPr>
              <a:t>作为</a:t>
            </a:r>
            <a:r>
              <a:rPr lang="en-US" altLang="zh-CN" sz="2400">
                <a:sym typeface="+mn-ea"/>
              </a:rPr>
              <a:t>sfm</a:t>
            </a:r>
            <a:r>
              <a:rPr lang="zh-CN" altLang="en-US" sz="2400">
                <a:sym typeface="+mn-ea"/>
              </a:rPr>
              <a:t>输入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 spd="slow" advClick="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5309" y="488609"/>
            <a:ext cx="1828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模块</a:t>
            </a:r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2 </a:t>
            </a:r>
            <a:r>
              <a:rPr lang="en-US" altLang="zh-CN" sz="2800" dirty="0">
                <a:solidFill>
                  <a:srgbClr val="EC5357"/>
                </a:solidFill>
                <a:cs typeface="+mn-ea"/>
                <a:sym typeface="+mn-lt"/>
              </a:rPr>
              <a:t>sfm</a:t>
            </a:r>
            <a:endParaRPr lang="en-US" altLang="zh-CN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0275" y="1352550"/>
            <a:ext cx="74523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Initialization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zh-CN" altLang="en-US" sz="2400"/>
              <a:t>选取</a:t>
            </a:r>
            <a:r>
              <a:rPr lang="en-US" altLang="zh-CN" sz="2400"/>
              <a:t>有足够多的匹配点</a:t>
            </a:r>
            <a:r>
              <a:rPr lang="zh-CN" altLang="en-US" sz="2400"/>
              <a:t>和</a:t>
            </a:r>
            <a:r>
              <a:rPr lang="en-US" altLang="zh-CN" sz="2400"/>
              <a:t>足够远的相机中心</a:t>
            </a:r>
            <a:r>
              <a:rPr lang="zh-CN" altLang="en-US" sz="2400"/>
              <a:t>的图像对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accent1"/>
                </a:solidFill>
              </a:rPr>
              <a:t>Image Registration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en-US" altLang="zh-CN" sz="2400"/>
              <a:t>加入</a:t>
            </a:r>
            <a:r>
              <a:rPr lang="zh-CN" altLang="en-US" sz="2400"/>
              <a:t>新</a:t>
            </a:r>
            <a:r>
              <a:rPr lang="en-US" altLang="zh-CN" sz="2400"/>
              <a:t>的最佳匹配图像进行pnp估计该位姿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olidFill>
                  <a:schemeClr val="accent1"/>
                </a:solidFill>
              </a:rPr>
              <a:t>Triangulation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en-US" altLang="zh-CN" sz="2400">
              <a:solidFill>
                <a:schemeClr val="accent1"/>
              </a:solidFill>
            </a:endParaRPr>
          </a:p>
          <a:p>
            <a:r>
              <a:rPr lang="zh-CN" altLang="en-US" sz="2400"/>
              <a:t>通过两张图象的三角化生成</a:t>
            </a:r>
            <a:r>
              <a:rPr lang="zh-CN" altLang="en-US" sz="2400"/>
              <a:t>三维点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>
                <a:solidFill>
                  <a:schemeClr val="accent1"/>
                </a:solidFill>
              </a:rPr>
              <a:t>Bundle Adjustment</a:t>
            </a:r>
            <a:r>
              <a:rPr lang="zh-CN" altLang="en-US" sz="2400">
                <a:solidFill>
                  <a:schemeClr val="accent1"/>
                </a:solidFill>
              </a:rPr>
              <a:t>：</a:t>
            </a:r>
            <a:endParaRPr lang="zh-CN" altLang="en-US" sz="2400">
              <a:solidFill>
                <a:schemeClr val="accent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对所有已生成的三维点和已估计出的位姿进行ba优化，最小化</a:t>
            </a:r>
            <a:r>
              <a:rPr lang="zh-CN" altLang="en-US" sz="2400">
                <a:solidFill>
                  <a:schemeClr val="tx1"/>
                </a:solidFill>
              </a:rPr>
              <a:t>投影误差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7270"/>
            <a:ext cx="4740275" cy="2284095"/>
          </a:xfrm>
          <a:prstGeom prst="rect">
            <a:avLst/>
          </a:prstGeom>
        </p:spPr>
      </p:pic>
    </p:spTree>
  </p:cSld>
  <p:clrMapOvr>
    <a:masterClrMapping/>
  </p:clrMapOvr>
  <p:transition spd="slow" advClick="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51669" y="0"/>
            <a:ext cx="3533658" cy="900745"/>
            <a:chOff x="451669" y="0"/>
            <a:chExt cx="3533658" cy="900745"/>
          </a:xfrm>
        </p:grpSpPr>
        <p:grpSp>
          <p:nvGrpSpPr>
            <p:cNvPr id="26" name="组合 25"/>
            <p:cNvGrpSpPr/>
            <p:nvPr/>
          </p:nvGrpSpPr>
          <p:grpSpPr>
            <a:xfrm>
              <a:off x="451669" y="0"/>
              <a:ext cx="687568" cy="900745"/>
              <a:chOff x="674952" y="0"/>
              <a:chExt cx="687568" cy="90074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495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16" name="直接连接符 15"/>
                <p:cNvCxnSpPr>
                  <a:endCxn id="17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椭圆 16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5494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1" name="直接连接符 20"/>
                <p:cNvCxnSpPr>
                  <a:endCxn id="22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椭圆 21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1234932" y="0"/>
                <a:ext cx="127588" cy="900745"/>
                <a:chOff x="7272671" y="1765002"/>
                <a:chExt cx="127588" cy="900745"/>
              </a:xfrm>
              <a:solidFill>
                <a:srgbClr val="EC5357"/>
              </a:solidFill>
            </p:grpSpPr>
            <p:cxnSp>
              <p:nvCxnSpPr>
                <p:cNvPr id="24" name="直接连接符 23"/>
                <p:cNvCxnSpPr>
                  <a:endCxn id="25" idx="0"/>
                </p:cNvCxnSpPr>
                <p:nvPr/>
              </p:nvCxnSpPr>
              <p:spPr>
                <a:xfrm>
                  <a:off x="7336465" y="1765002"/>
                  <a:ext cx="0" cy="773157"/>
                </a:xfrm>
                <a:prstGeom prst="line">
                  <a:avLst/>
                </a:prstGeom>
                <a:grpFill/>
                <a:ln w="28575">
                  <a:solidFill>
                    <a:srgbClr val="EC535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7272671" y="2538159"/>
                  <a:ext cx="127588" cy="127588"/>
                </a:xfrm>
                <a:prstGeom prst="ellipse">
                  <a:avLst/>
                </a:prstGeom>
                <a:solidFill>
                  <a:srgbClr val="0403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" name="文本框 27"/>
            <p:cNvSpPr txBox="1"/>
            <p:nvPr/>
          </p:nvSpPr>
          <p:spPr>
            <a:xfrm>
              <a:off x="1168530" y="280164"/>
              <a:ext cx="281679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spc="300" dirty="0">
                  <a:solidFill>
                    <a:srgbClr val="040340"/>
                  </a:solidFill>
                  <a:cs typeface="+mn-ea"/>
                  <a:sym typeface="+mn-lt"/>
                </a:rPr>
                <a:t>ARTIFICIAL INTELLIGENCE</a:t>
              </a:r>
              <a:endParaRPr lang="zh-CN" altLang="en-US" sz="1100" spc="300" dirty="0">
                <a:solidFill>
                  <a:srgbClr val="04034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2979" y="92839"/>
            <a:ext cx="936922" cy="9189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85309" y="488609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EC5357"/>
                </a:solidFill>
                <a:cs typeface="+mn-ea"/>
                <a:sym typeface="+mn-lt"/>
              </a:rPr>
              <a:t>投影误差</a:t>
            </a:r>
            <a:endParaRPr lang="zh-CN" altLang="en-US" sz="2800" dirty="0">
              <a:solidFill>
                <a:srgbClr val="EC5357"/>
              </a:solidFill>
              <a:cs typeface="+mn-ea"/>
              <a:sym typeface="+mn-lt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5864860" y="1437005"/>
            <a:ext cx="6125210" cy="3984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579120" y="1717675"/>
            <a:ext cx="5551170" cy="3423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d2sx45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演示</Application>
  <PresentationFormat>宽屏</PresentationFormat>
  <Paragraphs>136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字魂59号-创粗黑</vt:lpstr>
      <vt:lpstr>黑体</vt:lpstr>
      <vt:lpstr>Calibri</vt:lpstr>
      <vt:lpstr>张海山锐线体简</vt:lpstr>
      <vt:lpstr>Segoe Print</vt:lpstr>
      <vt:lpstr>Arial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第一PPT，www.1ppt.com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空间线条</dc:title>
  <dc:creator>第一PPT</dc:creator>
  <cp:keywords>www.1ppt.com</cp:keywords>
  <dc:description>www.1ppt.com</dc:description>
  <cp:lastModifiedBy>DELL</cp:lastModifiedBy>
  <cp:revision>191</cp:revision>
  <dcterms:created xsi:type="dcterms:W3CDTF">2018-04-29T01:11:00Z</dcterms:created>
  <dcterms:modified xsi:type="dcterms:W3CDTF">2021-06-29T13:25:32Z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46838382E09A4436A172A4CD5A363381</vt:lpwstr>
  </property>
  <property fmtid="{D5CDD505-2E9C-101B-9397-08002B2CF9AE}" pid="3" name="KSOProductBuildVer">
    <vt:lpwstr>2052-11.1.0.10495</vt:lpwstr>
  </property>
</Properties>
</file>