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embeddedFontLst>
    <p:embeddedFont>
      <p:font typeface="Gill Sans" panose="02020500000000000000" charset="0"/>
      <p:regular r:id="rId11"/>
      <p:bold r:id="rId12"/>
    </p:embeddedFont>
    <p:embeddedFont>
      <p:font typeface="Merriweather Sans" pitchFamily="2" charset="0"/>
      <p:regular r:id="rId13"/>
      <p:bold r:id="rId14"/>
      <p:italic r:id="rId15"/>
      <p:boldItalic r:id="rId16"/>
    </p:embeddedFont>
    <p:embeddedFont>
      <p:font typeface="微軟正黑體" panose="020B0604030504040204" pitchFamily="34" charset="-120"/>
      <p:regular r:id="rId17"/>
      <p:bold r:id="rId18"/>
    </p:embeddedFont>
    <p:embeddedFont>
      <p:font typeface="標楷體" panose="03000509000000000000" pitchFamily="65" charset="-120"/>
      <p:regular r:id="rId19"/>
    </p:embeddedFont>
    <p:embeddedFont>
      <p:font typeface="標楷體" panose="03000509000000000000" pitchFamily="65" charset="-12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Y6uB2XZ9jNXwFoaC8Am1j3BoC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0"/>
    <a:srgbClr val="CBD3E8"/>
    <a:srgbClr val="E7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81"/>
  </p:normalViewPr>
  <p:slideViewPr>
    <p:cSldViewPr snapToGrid="0">
      <p:cViewPr varScale="1">
        <p:scale>
          <a:sx n="99" d="100"/>
          <a:sy n="99" d="100"/>
        </p:scale>
        <p:origin x="7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bd197bf0e_2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3bd197bf0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d197bf0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13bd197bf0e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518FA4B2-7528-A746-B54C-C1B771D9D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5455745F-8AB4-755B-B001-680CE35DC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50DFBD9B-7823-A590-0C42-785EFB29D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78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440987A-0224-1ECE-7937-6D3E4F19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>
            <a:extLst>
              <a:ext uri="{FF2B5EF4-FFF2-40B4-BE49-F238E27FC236}">
                <a16:creationId xmlns:a16="http://schemas.microsoft.com/office/drawing/2014/main" id="{8FB0CED4-BB26-7F1A-5C4A-857995E40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7AFD4D3A-B0FB-F415-554C-70AFFC5712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70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Merriweather Sans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圖片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51629" y="5651539"/>
            <a:ext cx="1706881" cy="111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1" y="2006388"/>
            <a:ext cx="541867" cy="110257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1" y="3108965"/>
            <a:ext cx="541867" cy="1889761"/>
          </a:xfrm>
          <a:prstGeom prst="rect">
            <a:avLst/>
          </a:prstGeom>
          <a:solidFill>
            <a:srgbClr val="01336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900613" y="3032944"/>
            <a:ext cx="543420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189" lvl="0" indent="-342891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■"/>
              <a:defRPr sz="1800" b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377" lvl="1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566" lvl="2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754" lvl="3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5943" lvl="4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131" lvl="5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320" lvl="6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509" lvl="7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697" lvl="8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900612" y="2090709"/>
            <a:ext cx="9151016" cy="6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  <a:defRPr sz="2400" b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377" lvl="1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566" lvl="2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754" lvl="3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5943" lvl="4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131" lvl="5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320" lvl="6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509" lvl="7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697" lvl="8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376148" y="256382"/>
            <a:ext cx="11439713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  <a:defRPr sz="24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376148" y="885371"/>
            <a:ext cx="11439713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189" lvl="0" indent="-317492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377" lvl="1" indent="-317492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566" lvl="2" indent="-317492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754" lvl="3" indent="-317492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5943" lvl="4" indent="-317492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131" lvl="5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320" lvl="6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509" lvl="7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697" lvl="8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1488652" y="6415829"/>
            <a:ext cx="3272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21" name="Google Shape;21;p7"/>
          <p:cNvCxnSpPr/>
          <p:nvPr/>
        </p:nvCxnSpPr>
        <p:spPr>
          <a:xfrm>
            <a:off x="376148" y="6349165"/>
            <a:ext cx="11439713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22;p7"/>
          <p:cNvCxnSpPr/>
          <p:nvPr/>
        </p:nvCxnSpPr>
        <p:spPr>
          <a:xfrm>
            <a:off x="376148" y="726624"/>
            <a:ext cx="11439713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7"/>
          <p:cNvSpPr/>
          <p:nvPr/>
        </p:nvSpPr>
        <p:spPr>
          <a:xfrm>
            <a:off x="376146" y="6421254"/>
            <a:ext cx="10830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altLang="en-US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TMBA - </a:t>
            </a:r>
            <a:r>
              <a:rPr lang="zh-TW" altLang="en-US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台灣最優質的 </a:t>
            </a:r>
            <a:r>
              <a:rPr lang="en-US" alt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MBA </a:t>
            </a:r>
            <a:r>
              <a:rPr lang="zh-TW" altLang="en-US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社團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altLang="en-US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</a:t>
            </a:r>
            <a:r>
              <a:rPr lang="en-US" alt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TMBA </a:t>
            </a:r>
            <a:r>
              <a:rPr lang="zh-TW" altLang="en-US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學術研討資料，</a:t>
            </a:r>
            <a:r>
              <a:rPr lang="en-US" alt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TMBA </a:t>
            </a:r>
            <a:r>
              <a:rPr lang="zh-TW" altLang="en-US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無須對投資損益負責，投資人應審慎考量各種投資風險。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8871609" y="6421254"/>
            <a:ext cx="294424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en-US" alt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©All Rights Reserved</a:t>
            </a:r>
            <a:r>
              <a:rPr lang="zh-TW" altLang="en-US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，圖文請勿侵權</a:t>
            </a: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圖片 7"/>
          <p:cNvPicPr preferRelativeResize="0"/>
          <p:nvPr/>
        </p:nvPicPr>
        <p:blipFill rotWithShape="1">
          <a:blip r:embed="rId2">
            <a:alphaModFix/>
          </a:blip>
          <a:srcRect l="6413" t="18293" r="5156" b="14428"/>
          <a:stretch/>
        </p:blipFill>
        <p:spPr>
          <a:xfrm>
            <a:off x="376148" y="374696"/>
            <a:ext cx="1574577" cy="6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7315200" y="5976765"/>
            <a:ext cx="2844800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28" name="Google Shape;28;p8"/>
          <p:cNvSpPr txBox="1"/>
          <p:nvPr/>
        </p:nvSpPr>
        <p:spPr>
          <a:xfrm>
            <a:off x="174172" y="6564088"/>
            <a:ext cx="1184365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r>
              <a:rPr lang="zh-TW" altLang="en-US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</a:t>
            </a:r>
            <a:r>
              <a:rPr lang="en-US" altLang="zh-TW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TMBA </a:t>
            </a:r>
            <a:r>
              <a:rPr lang="zh-TW" altLang="en-US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學術研討資料，</a:t>
            </a:r>
            <a:r>
              <a:rPr lang="en-US" altLang="zh-TW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TMBA</a:t>
            </a:r>
            <a:r>
              <a:rPr lang="zh-TW" altLang="en-US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無須對投資損益負責，投資人應審慎考量各種投資風險。           </a:t>
            </a:r>
            <a:r>
              <a:rPr lang="en-US" altLang="zh-TW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©All Rights Reserved</a:t>
            </a:r>
            <a:r>
              <a:rPr lang="zh-TW" altLang="en-US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，圖文請勿侵權</a:t>
            </a:r>
            <a:endParaRPr sz="1000" b="0" i="0" u="none" strike="noStrike" cap="none">
              <a:solidFill>
                <a:srgbClr val="88888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3251200" y="1638300"/>
            <a:ext cx="10837333" cy="455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693333" y="7366000"/>
            <a:ext cx="13953067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432802" y="9247014"/>
            <a:ext cx="45720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9499601" y="1968500"/>
            <a:ext cx="5621867" cy="562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46667" y="1409700"/>
            <a:ext cx="78232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46667" y="4787900"/>
            <a:ext cx="78232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189" lvl="0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377" lvl="1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566" lvl="2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754" lvl="3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5943" lvl="4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131" lvl="5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320" lvl="6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509" lvl="7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697" lvl="8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432802" y="9247014"/>
            <a:ext cx="45720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 Reflection">
  <p:cSld name="Photo - Vertical Reflec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>
            <a:spLocks noGrp="1"/>
          </p:cNvSpPr>
          <p:nvPr>
            <p:ph type="pic" idx="2"/>
          </p:nvPr>
        </p:nvSpPr>
        <p:spPr>
          <a:xfrm>
            <a:off x="9499601" y="1968500"/>
            <a:ext cx="5621867" cy="5626100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sp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846667" y="1409700"/>
            <a:ext cx="78232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846667" y="4787900"/>
            <a:ext cx="78232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189" lvl="0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377" lvl="1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566" lvl="2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754" lvl="3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5943" lvl="4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131" lvl="5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320" lvl="6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509" lvl="7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697" lvl="8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32802" y="9247014"/>
            <a:ext cx="45720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9567333" y="2882900"/>
            <a:ext cx="5469467" cy="54737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693333" y="254000"/>
            <a:ext cx="13953067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693336" y="2768600"/>
            <a:ext cx="6722533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189" lvl="0" indent="-576058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marL="914377" lvl="1" indent="-576058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marL="1371566" lvl="2" indent="-576058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marL="1828754" lvl="3" indent="-576058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marL="2285943" lvl="4" indent="-576058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marL="2743131" lvl="5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320" lvl="6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509" lvl="7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697" lvl="8" indent="-42404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32802" y="9247014"/>
            <a:ext cx="45720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76148" y="337408"/>
            <a:ext cx="11439713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76148" y="885371"/>
            <a:ext cx="11439713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✓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8" name="Google Shape;8;p5"/>
          <p:cNvCxnSpPr/>
          <p:nvPr/>
        </p:nvCxnSpPr>
        <p:spPr>
          <a:xfrm>
            <a:off x="376144" y="6349165"/>
            <a:ext cx="11439712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5"/>
          <p:cNvCxnSpPr/>
          <p:nvPr/>
        </p:nvCxnSpPr>
        <p:spPr>
          <a:xfrm>
            <a:off x="376144" y="726624"/>
            <a:ext cx="11439712" cy="1"/>
          </a:xfrm>
          <a:prstGeom prst="straightConnector1">
            <a:avLst/>
          </a:prstGeom>
          <a:noFill/>
          <a:ln w="19050" cap="flat" cmpd="sng">
            <a:solidFill>
              <a:srgbClr val="096F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91023" y="9370123"/>
            <a:ext cx="340752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bd197bf0e_2_3"/>
          <p:cNvSpPr txBox="1">
            <a:spLocks noGrp="1"/>
          </p:cNvSpPr>
          <p:nvPr>
            <p:ph type="title" idx="4294967295"/>
          </p:nvPr>
        </p:nvSpPr>
        <p:spPr>
          <a:xfrm>
            <a:off x="1806106" y="2707800"/>
            <a:ext cx="8579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buClr>
                <a:srgbClr val="013360"/>
              </a:buClr>
              <a:buSzPts val="3600"/>
            </a:pPr>
            <a:r>
              <a:rPr lang="en-US" altLang="zh-TW" sz="5400" dirty="0">
                <a:solidFill>
                  <a:srgbClr val="0133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TXF</a:t>
            </a:r>
            <a:r>
              <a:rPr lang="zh-TW" altLang="en-US" sz="5400" dirty="0">
                <a:solidFill>
                  <a:srgbClr val="0133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台指期策略</a:t>
            </a:r>
            <a:r>
              <a:rPr lang="en-US" altLang="zh-TW" sz="5400" dirty="0">
                <a:solidFill>
                  <a:srgbClr val="0133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-</a:t>
            </a:r>
            <a:r>
              <a:rPr lang="zh-TW" altLang="en-US" sz="5400" dirty="0">
                <a:solidFill>
                  <a:srgbClr val="0133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散戶策略</a:t>
            </a:r>
            <a:endParaRPr sz="5400" dirty="0">
              <a:solidFill>
                <a:srgbClr val="013360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B94BB4-D964-659E-DC2B-6A715BE3073E}"/>
              </a:ext>
            </a:extLst>
          </p:cNvPr>
          <p:cNvSpPr txBox="1"/>
          <p:nvPr/>
        </p:nvSpPr>
        <p:spPr>
          <a:xfrm>
            <a:off x="4348971" y="4059398"/>
            <a:ext cx="3493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藺稹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d197bf0e_2_25"/>
          <p:cNvSpPr txBox="1">
            <a:spLocks noGrp="1"/>
          </p:cNvSpPr>
          <p:nvPr>
            <p:ph type="body" idx="2"/>
          </p:nvPr>
        </p:nvSpPr>
        <p:spPr>
          <a:xfrm>
            <a:off x="1488907" y="1214312"/>
            <a:ext cx="8102781" cy="484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514350" indent="-514350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策略資訊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策略邏輯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參數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策略績效總結果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績效附錄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Google Shape;88;p2">
            <a:extLst>
              <a:ext uri="{FF2B5EF4-FFF2-40B4-BE49-F238E27FC236}">
                <a16:creationId xmlns:a16="http://schemas.microsoft.com/office/drawing/2014/main" id="{11CA0706-0C90-AD62-53B5-169846AF680C}"/>
              </a:ext>
            </a:extLst>
          </p:cNvPr>
          <p:cNvSpPr txBox="1">
            <a:spLocks/>
          </p:cNvSpPr>
          <p:nvPr/>
        </p:nvSpPr>
        <p:spPr>
          <a:xfrm>
            <a:off x="326378" y="404389"/>
            <a:ext cx="11539244" cy="597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456813" y="164468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策略資訊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825601" y="6444104"/>
            <a:ext cx="1660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fld id="{00000000-1234-1234-1234-123412341234}" type="slidenum">
              <a:rPr lang="en-US" altLang="zh-TW" sz="180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pPr/>
              <a:t>3</a:t>
            </a:fld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847104" y="1327727"/>
            <a:ext cx="8491779" cy="45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514350" lvl="0" indent="-51435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商品：台指期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大台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)</a:t>
            </a:r>
          </a:p>
          <a:p>
            <a:pPr marL="514350" lvl="0" indent="-51435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週期：日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K</a:t>
            </a:r>
          </a:p>
          <a:p>
            <a:pPr marL="514350" lvl="0" indent="-51435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交易時段：日盤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marL="514350" lvl="0" indent="-51435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區間：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2015/01/01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–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2025/06/30</a:t>
            </a:r>
          </a:p>
          <a:p>
            <a:pPr marL="514350" lvl="0" indent="-51435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本金：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1,000,000 TWD</a:t>
            </a:r>
          </a:p>
          <a:p>
            <a:pPr marL="514350" lvl="0" indent="-51435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手續費：單邊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600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TWD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D9847774-CBC0-7191-2D6F-A0AD4532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D705B1C0-249E-5F66-6BB3-C8542EF24E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302" y="188982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策略邏輯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參數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38D67DC3-8F5F-006C-3DD6-641B9CB6A73C}"/>
              </a:ext>
            </a:extLst>
          </p:cNvPr>
          <p:cNvSpPr txBox="1"/>
          <p:nvPr/>
        </p:nvSpPr>
        <p:spPr>
          <a:xfrm>
            <a:off x="925055" y="1050728"/>
            <a:ext cx="10740764" cy="508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散戶指標計算：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散戶偏多：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((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總未平倉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三大法人多單未平倉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 總未平倉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*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100%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散戶偏空：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((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總未平倉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三大法人空單未平倉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總未平倉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*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100%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散戶淨多空比例：散戶偏多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–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散戶偏空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三大法人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=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外資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投信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自營商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參數：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retail_long_ratio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= +20%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retail_short_ratio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= -20%</a:t>
            </a:r>
          </a:p>
        </p:txBody>
      </p:sp>
      <p:sp>
        <p:nvSpPr>
          <p:cNvPr id="2" name="Google Shape;89;p2">
            <a:extLst>
              <a:ext uri="{FF2B5EF4-FFF2-40B4-BE49-F238E27FC236}">
                <a16:creationId xmlns:a16="http://schemas.microsoft.com/office/drawing/2014/main" id="{1D3D964E-8151-5EDD-1B75-D7B93660DCCA}"/>
              </a:ext>
            </a:extLst>
          </p:cNvPr>
          <p:cNvSpPr txBox="1">
            <a:spLocks/>
          </p:cNvSpPr>
          <p:nvPr/>
        </p:nvSpPr>
        <p:spPr>
          <a:xfrm>
            <a:off x="11825601" y="6444104"/>
            <a:ext cx="1660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z="180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pPr/>
              <a:t>4</a:t>
            </a:fld>
            <a:endParaRPr lang="en-US" sz="18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582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345302" y="188982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策略邏輯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參數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11003" y="1050728"/>
            <a:ext cx="10569994" cy="508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多單邏輯：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進場邏輯：當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Close &gt; MA5 &amp;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散戶淨多空比例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&lt;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-20%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，下一根開盤價以市價進場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出場邏輯：使用移動式停利停損，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Close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跌破移動式的停損或停利出場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換月轉倉：結算日當天以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Close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平倉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進場限制：結算日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&amp;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結算日隔天不進場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空單邏輯：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進場邏輯：當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Close &lt; MA5 &amp;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散戶淨多空比例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+20%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，下一根開盤價以市價進場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出場邏輯：使用移動式停利停損，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Close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跌破移動式的停損或停利出場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換月轉倉：結算日當天以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Close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平倉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進場限制：結算日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&amp;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結算日隔天不進場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  <p:sp>
        <p:nvSpPr>
          <p:cNvPr id="2" name="Google Shape;89;p2">
            <a:extLst>
              <a:ext uri="{FF2B5EF4-FFF2-40B4-BE49-F238E27FC236}">
                <a16:creationId xmlns:a16="http://schemas.microsoft.com/office/drawing/2014/main" id="{C5AD2E3C-B229-3384-9A9E-EAB11CE534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825601" y="6444104"/>
            <a:ext cx="1660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fld id="{00000000-1234-1234-1234-123412341234}" type="slidenum">
              <a:rPr lang="en-US" altLang="zh-TW" sz="180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pPr/>
              <a:t>5</a:t>
            </a:fld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1E629CCD-B05D-B29F-4380-600C9878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>
            <a:extLst>
              <a:ext uri="{FF2B5EF4-FFF2-40B4-BE49-F238E27FC236}">
                <a16:creationId xmlns:a16="http://schemas.microsoft.com/office/drawing/2014/main" id="{3470E65A-2C25-0806-343F-5F6F62142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823" y="187842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策略績效總結果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D8FE2D-37E5-B9B5-3754-2AB58054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9648"/>
            <a:ext cx="5476190" cy="511602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2FE223-7335-8B31-D87D-2B9C6B100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64678"/>
              </p:ext>
            </p:extLst>
          </p:nvPr>
        </p:nvGraphicFramePr>
        <p:xfrm>
          <a:off x="5464098" y="851814"/>
          <a:ext cx="6527572" cy="533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491">
                  <a:extLst>
                    <a:ext uri="{9D8B030D-6E8A-4147-A177-3AD203B41FA5}">
                      <a16:colId xmlns:a16="http://schemas.microsoft.com/office/drawing/2014/main" val="1666625686"/>
                    </a:ext>
                  </a:extLst>
                </a:gridCol>
                <a:gridCol w="1474027">
                  <a:extLst>
                    <a:ext uri="{9D8B030D-6E8A-4147-A177-3AD203B41FA5}">
                      <a16:colId xmlns:a16="http://schemas.microsoft.com/office/drawing/2014/main" val="4056128171"/>
                    </a:ext>
                  </a:extLst>
                </a:gridCol>
                <a:gridCol w="1474027">
                  <a:extLst>
                    <a:ext uri="{9D8B030D-6E8A-4147-A177-3AD203B41FA5}">
                      <a16:colId xmlns:a16="http://schemas.microsoft.com/office/drawing/2014/main" val="2592390066"/>
                    </a:ext>
                  </a:extLst>
                </a:gridCol>
                <a:gridCol w="1474027">
                  <a:extLst>
                    <a:ext uri="{9D8B030D-6E8A-4147-A177-3AD203B41FA5}">
                      <a16:colId xmlns:a16="http://schemas.microsoft.com/office/drawing/2014/main" val="3649539787"/>
                    </a:ext>
                  </a:extLst>
                </a:gridCol>
              </a:tblGrid>
              <a:tr h="451993">
                <a:tc>
                  <a:txBody>
                    <a:bodyPr/>
                    <a:lstStyle/>
                    <a:p>
                      <a:pPr algn="ctr"/>
                      <a:endParaRPr lang="zh-TW" altLang="en-US" sz="1600" b="1" i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所有交易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多單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空單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252665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淨利</a:t>
                      </a:r>
                      <a:endParaRPr lang="en-US" altLang="zh-TW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1,774,000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1,740,200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33,800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038965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毛利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6,109,400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3,229,800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2,879,600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60068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毛損</a:t>
                      </a:r>
                      <a:endParaRPr lang="en-US" altLang="zh-TW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-4,335,400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-1,489,600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-2,845,800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160285"/>
                  </a:ext>
                </a:extLst>
              </a:tr>
              <a:tr h="6563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最大策略虧損 </a:t>
                      </a:r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22.27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16.31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69.88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147167"/>
                  </a:ext>
                </a:extLst>
              </a:tr>
              <a:tr h="6563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最大平倉交易虧損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-127,400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-89,600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-127,400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940504"/>
                  </a:ext>
                </a:extLst>
              </a:tr>
              <a:tr h="6563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最大的策略虧損報酬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3.04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2.78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3.32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775080"/>
                  </a:ext>
                </a:extLst>
              </a:tr>
              <a:tr h="6563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調整獲利因子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0.41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1.17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0.01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54652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交易總次數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211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100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111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253726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勝率 </a:t>
                      </a:r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(%)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41.23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51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DFKai-SB" panose="03000509000000000000" pitchFamily="49" charset="-120"/>
                          <a:ea typeface="DFKai-SB" panose="03000509000000000000" pitchFamily="49" charset="-120"/>
                          <a:cs typeface="DFKai-SB" panose="03000509000000000000" pitchFamily="49" charset="-120"/>
                        </a:rPr>
                        <a:t>32.43</a:t>
                      </a:r>
                      <a:endParaRPr lang="zh-TW" altLang="en-US" sz="1600" b="1" dirty="0">
                        <a:latin typeface="DFKai-SB" panose="03000509000000000000" pitchFamily="49" charset="-120"/>
                        <a:ea typeface="DFKai-SB" panose="03000509000000000000" pitchFamily="49" charset="-120"/>
                        <a:cs typeface="DFKai-SB" panose="03000509000000000000" pitchFamily="49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15917"/>
                  </a:ext>
                </a:extLst>
              </a:tr>
            </a:tbl>
          </a:graphicData>
        </a:graphic>
      </p:graphicFrame>
      <p:sp>
        <p:nvSpPr>
          <p:cNvPr id="2" name="Google Shape;89;p2">
            <a:extLst>
              <a:ext uri="{FF2B5EF4-FFF2-40B4-BE49-F238E27FC236}">
                <a16:creationId xmlns:a16="http://schemas.microsoft.com/office/drawing/2014/main" id="{1E03D50B-E191-F317-2820-F8C48BDD0B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825601" y="6444104"/>
            <a:ext cx="1660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fld id="{00000000-1234-1234-1234-123412341234}" type="slidenum">
              <a:rPr lang="en-US" altLang="zh-TW" sz="180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pPr/>
              <a:t>6</a:t>
            </a:fld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7722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95149-F39E-D5B1-4DDE-C9DA7127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43" y="211237"/>
            <a:ext cx="11439713" cy="468593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績效附錄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A11507-076D-75A7-4C15-2C264927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64352"/>
              </p:ext>
            </p:extLst>
          </p:nvPr>
        </p:nvGraphicFramePr>
        <p:xfrm>
          <a:off x="82227" y="1237702"/>
          <a:ext cx="5730744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372">
                  <a:extLst>
                    <a:ext uri="{9D8B030D-6E8A-4147-A177-3AD203B41FA5}">
                      <a16:colId xmlns:a16="http://schemas.microsoft.com/office/drawing/2014/main" val="1068252237"/>
                    </a:ext>
                  </a:extLst>
                </a:gridCol>
                <a:gridCol w="2865372">
                  <a:extLst>
                    <a:ext uri="{9D8B030D-6E8A-4147-A177-3AD203B41FA5}">
                      <a16:colId xmlns:a16="http://schemas.microsoft.com/office/drawing/2014/main" val="4271406652"/>
                    </a:ext>
                  </a:extLst>
                </a:gridCol>
              </a:tblGrid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累積報酬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177.4%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06643"/>
                  </a:ext>
                </a:extLst>
              </a:tr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年化報酬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10.59%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80606"/>
                  </a:ext>
                </a:extLst>
              </a:tr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年化波動度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20.28%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23422"/>
                  </a:ext>
                </a:extLst>
              </a:tr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MDD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-22.27%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02721"/>
                  </a:ext>
                </a:extLst>
              </a:tr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夏普比率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0.59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22668"/>
                  </a:ext>
                </a:extLst>
              </a:tr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風報比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7.97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79258"/>
                  </a:ext>
                </a:extLst>
              </a:tr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Calma</a:t>
                      </a: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比率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0.48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797703"/>
                  </a:ext>
                </a:extLst>
              </a:tr>
              <a:tr h="570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時間市場比率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9.0%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9101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DE023E9F-ED0B-C75E-D2F1-1D5DEAB2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61" y="914400"/>
            <a:ext cx="6089583" cy="24149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AA2475-CEEE-50E7-C380-BAC0C2DD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61" y="3518778"/>
            <a:ext cx="6089584" cy="2609731"/>
          </a:xfrm>
          <a:prstGeom prst="rect">
            <a:avLst/>
          </a:prstGeom>
        </p:spPr>
      </p:pic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976FC9B3-426E-4CE5-4C0D-391F717C2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825601" y="6444104"/>
            <a:ext cx="1660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fld id="{00000000-1234-1234-1234-123412341234}" type="slidenum">
              <a:rPr lang="en-US" altLang="zh-TW" sz="180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pPr/>
              <a:t>7</a:t>
            </a:fld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162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 idx="4294967295"/>
          </p:nvPr>
        </p:nvSpPr>
        <p:spPr>
          <a:xfrm>
            <a:off x="1806119" y="2873677"/>
            <a:ext cx="8579785" cy="72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buClr>
                <a:srgbClr val="013360"/>
              </a:buClr>
              <a:buSzPts val="3600"/>
            </a:pPr>
            <a:r>
              <a:rPr lang="zh-TW" altLang="en-US" sz="4800" dirty="0">
                <a:solidFill>
                  <a:srgbClr val="0133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感謝聆聽，敬請指教</a:t>
            </a:r>
            <a:endParaRPr sz="4800" dirty="0">
              <a:solidFill>
                <a:srgbClr val="013360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455</Words>
  <Application>Microsoft Office PowerPoint</Application>
  <PresentationFormat>寬螢幕</PresentationFormat>
  <Paragraphs>97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Gill Sans</vt:lpstr>
      <vt:lpstr>標楷體</vt:lpstr>
      <vt:lpstr>標楷體</vt:lpstr>
      <vt:lpstr>Merriweather Sans</vt:lpstr>
      <vt:lpstr>Arial</vt:lpstr>
      <vt:lpstr>微軟正黑體</vt:lpstr>
      <vt:lpstr>Noto Sans Symbols</vt:lpstr>
      <vt:lpstr>White</vt:lpstr>
      <vt:lpstr>TXF台指期策略-散戶策略</vt:lpstr>
      <vt:lpstr>PowerPoint 簡報</vt:lpstr>
      <vt:lpstr>策略資訊</vt:lpstr>
      <vt:lpstr>策略邏輯 &amp; 參數</vt:lpstr>
      <vt:lpstr>策略邏輯 &amp; 參數</vt:lpstr>
      <vt:lpstr>策略績效總結果</vt:lpstr>
      <vt:lpstr>績效附錄</vt:lpstr>
      <vt:lpstr>感謝聆聽，敬請指教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jerry</dc:creator>
  <cp:lastModifiedBy>稹 藺</cp:lastModifiedBy>
  <cp:revision>13</cp:revision>
  <dcterms:modified xsi:type="dcterms:W3CDTF">2025-08-23T14:47:48Z</dcterms:modified>
</cp:coreProperties>
</file>