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gSzwWgXoUaZcKcrayUQiIS8A7t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1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1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Пользовательский макет">
  <p:cSld name="6_Пользовательский макет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952" name="adj"/>
            </a:avLst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Пользовательский макет">
  <p:cSld name="7_Пользовательский макет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8957" name="adj"/>
            </a:avLst>
          </a:prstGeom>
          <a:noFill/>
          <a:ln>
            <a:noFill/>
          </a:ln>
        </p:spPr>
      </p:sp>
      <p:sp>
        <p:nvSpPr>
          <p:cNvPr id="77" name="Google Shape;77;p25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Пользовательский макет">
  <p:cSld name="8_Пользовательский макет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" type="body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8"/>
          <p:cNvSpPr/>
          <p:nvPr>
            <p:ph idx="2" type="pic"/>
          </p:nvPr>
        </p:nvSpPr>
        <p:spPr>
          <a:xfrm>
            <a:off x="457200" y="943208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91" name="Google Shape;91;p28"/>
          <p:cNvSpPr/>
          <p:nvPr>
            <p:ph idx="3" type="pic"/>
          </p:nvPr>
        </p:nvSpPr>
        <p:spPr>
          <a:xfrm>
            <a:off x="457200" y="2935720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/>
          <p:nvPr>
            <p:ph idx="1" type="body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2" type="body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3" type="body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4" type="body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29"/>
          <p:cNvSpPr txBox="1"/>
          <p:nvPr>
            <p:ph idx="5" type="body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29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6" type="body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0" name="Google Shape;100;p29"/>
          <p:cNvSpPr/>
          <p:nvPr>
            <p:ph idx="7" type="pic"/>
          </p:nvPr>
        </p:nvSpPr>
        <p:spPr>
          <a:xfrm>
            <a:off x="469081" y="944463"/>
            <a:ext cx="2577001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01" name="Google Shape;101;p29"/>
          <p:cNvSpPr/>
          <p:nvPr>
            <p:ph idx="8" type="pic"/>
          </p:nvPr>
        </p:nvSpPr>
        <p:spPr>
          <a:xfrm>
            <a:off x="3221666" y="944462"/>
            <a:ext cx="2577001" cy="1883023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102" name="Google Shape;102;p29"/>
          <p:cNvSpPr/>
          <p:nvPr>
            <p:ph idx="9" type="pic"/>
          </p:nvPr>
        </p:nvSpPr>
        <p:spPr>
          <a:xfrm>
            <a:off x="5980690" y="944463"/>
            <a:ext cx="2577001" cy="1883023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23" name="Google Shape;23;p1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" type="body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0"/>
          <p:cNvSpPr/>
          <p:nvPr>
            <p:ph idx="2" type="pic"/>
          </p:nvPr>
        </p:nvSpPr>
        <p:spPr>
          <a:xfrm>
            <a:off x="457200" y="949329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07" name="Google Shape;107;p30"/>
          <p:cNvSpPr/>
          <p:nvPr>
            <p:ph idx="3" type="pic"/>
          </p:nvPr>
        </p:nvSpPr>
        <p:spPr>
          <a:xfrm>
            <a:off x="3095171" y="949328"/>
            <a:ext cx="2532744" cy="1883023"/>
          </a:xfrm>
          <a:prstGeom prst="roundRect">
            <a:avLst>
              <a:gd fmla="val 11879" name="adj"/>
            </a:avLst>
          </a:prstGeom>
          <a:noFill/>
          <a:ln>
            <a:noFill/>
          </a:ln>
        </p:spPr>
      </p:sp>
      <p:sp>
        <p:nvSpPr>
          <p:cNvPr id="108" name="Google Shape;108;p30"/>
          <p:cNvSpPr/>
          <p:nvPr>
            <p:ph idx="4" type="pic"/>
          </p:nvPr>
        </p:nvSpPr>
        <p:spPr>
          <a:xfrm>
            <a:off x="3095171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09" name="Google Shape;109;p30"/>
          <p:cNvSpPr/>
          <p:nvPr>
            <p:ph idx="5" type="pic"/>
          </p:nvPr>
        </p:nvSpPr>
        <p:spPr>
          <a:xfrm>
            <a:off x="457199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1"/>
          <p:cNvSpPr txBox="1"/>
          <p:nvPr>
            <p:ph idx="1" type="body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31"/>
          <p:cNvSpPr/>
          <p:nvPr>
            <p:ph idx="2" type="pic"/>
          </p:nvPr>
        </p:nvSpPr>
        <p:spPr>
          <a:xfrm>
            <a:off x="3095171" y="963397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14" name="Google Shape;114;p31"/>
          <p:cNvSpPr/>
          <p:nvPr>
            <p:ph idx="3" type="pic"/>
          </p:nvPr>
        </p:nvSpPr>
        <p:spPr>
          <a:xfrm>
            <a:off x="5733141" y="966928"/>
            <a:ext cx="2532744" cy="1883023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115" name="Google Shape;115;p31"/>
          <p:cNvSpPr/>
          <p:nvPr>
            <p:ph idx="4" type="pic"/>
          </p:nvPr>
        </p:nvSpPr>
        <p:spPr>
          <a:xfrm>
            <a:off x="5733141" y="2954042"/>
            <a:ext cx="2532744" cy="1883023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116" name="Google Shape;116;p31"/>
          <p:cNvSpPr/>
          <p:nvPr>
            <p:ph idx="5" type="pic"/>
          </p:nvPr>
        </p:nvSpPr>
        <p:spPr>
          <a:xfrm>
            <a:off x="3095171" y="2960314"/>
            <a:ext cx="2532744" cy="1883023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117" name="Google Shape;117;p31"/>
          <p:cNvSpPr/>
          <p:nvPr>
            <p:ph idx="6" type="pic"/>
          </p:nvPr>
        </p:nvSpPr>
        <p:spPr>
          <a:xfrm>
            <a:off x="457200" y="2960314"/>
            <a:ext cx="2532744" cy="1883023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/>
          <p:nvPr>
            <p:ph idx="1" type="body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2" type="body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2"/>
          <p:cNvSpPr txBox="1"/>
          <p:nvPr>
            <p:ph idx="3" type="body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2"/>
          <p:cNvSpPr/>
          <p:nvPr>
            <p:ph idx="4" type="pic"/>
          </p:nvPr>
        </p:nvSpPr>
        <p:spPr>
          <a:xfrm>
            <a:off x="454050" y="952607"/>
            <a:ext cx="2589213" cy="1304294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124" name="Google Shape;124;p32"/>
          <p:cNvSpPr/>
          <p:nvPr>
            <p:ph idx="5" type="pic"/>
          </p:nvPr>
        </p:nvSpPr>
        <p:spPr>
          <a:xfrm>
            <a:off x="3275818" y="952607"/>
            <a:ext cx="2589213" cy="1304294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125" name="Google Shape;125;p32"/>
          <p:cNvSpPr/>
          <p:nvPr>
            <p:ph idx="6" type="pic"/>
          </p:nvPr>
        </p:nvSpPr>
        <p:spPr>
          <a:xfrm>
            <a:off x="6089789" y="952607"/>
            <a:ext cx="2589213" cy="1304294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126" name="Google Shape;126;p32"/>
          <p:cNvSpPr txBox="1"/>
          <p:nvPr>
            <p:ph idx="7" type="body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2"/>
          <p:cNvSpPr txBox="1"/>
          <p:nvPr>
            <p:ph idx="8" type="body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9" type="body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2"/>
          <p:cNvSpPr/>
          <p:nvPr>
            <p:ph idx="13" type="pic"/>
          </p:nvPr>
        </p:nvSpPr>
        <p:spPr>
          <a:xfrm>
            <a:off x="457201" y="2866358"/>
            <a:ext cx="2589213" cy="1304294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130" name="Google Shape;130;p32"/>
          <p:cNvSpPr/>
          <p:nvPr>
            <p:ph idx="14" type="pic"/>
          </p:nvPr>
        </p:nvSpPr>
        <p:spPr>
          <a:xfrm>
            <a:off x="3278969" y="2866358"/>
            <a:ext cx="2589213" cy="1304294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131" name="Google Shape;131;p32"/>
          <p:cNvSpPr/>
          <p:nvPr>
            <p:ph idx="15" type="pic"/>
          </p:nvPr>
        </p:nvSpPr>
        <p:spPr>
          <a:xfrm>
            <a:off x="6092940" y="2866358"/>
            <a:ext cx="2589213" cy="1304294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3" type="body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53" name="Google Shape;53;p19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0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gif"/><Relationship Id="rId4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jpg"/><Relationship Id="rId4" Type="http://schemas.openxmlformats.org/officeDocument/2006/relationships/image" Target="../media/image3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title"/>
          </p:nvPr>
        </p:nvSpPr>
        <p:spPr>
          <a:xfrm>
            <a:off x="1371600" y="2442525"/>
            <a:ext cx="64008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 sz="4400">
                <a:solidFill>
                  <a:schemeClr val="lt1"/>
                </a:solidFill>
              </a:rPr>
              <a:t>Название</a:t>
            </a:r>
            <a:br>
              <a:rPr lang="ru-RU" sz="4400">
                <a:solidFill>
                  <a:schemeClr val="lt1"/>
                </a:solidFill>
              </a:rPr>
            </a:br>
            <a:r>
              <a:rPr lang="ru-RU" sz="4400">
                <a:solidFill>
                  <a:schemeClr val="lt1"/>
                </a:solidFill>
              </a:rPr>
              <a:t>презентации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6095511" y="3685442"/>
            <a:ext cx="294860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Выполнил: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студент группы P3111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Болорболд Аригуун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143" name="Google Shape;143;p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ru-RU"/>
              <a:t>Александр Михайлович Бутлеров</a:t>
            </a:r>
            <a:endParaRPr/>
          </a:p>
        </p:txBody>
      </p:sp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5508171" y="1153886"/>
            <a:ext cx="3178629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/>
              <a:t>Бутлеров Александр Михайлович, русский химик, создатель теории строения органических веществ (1861), основатель отечественной научной школы химиков. 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/>
              <a:t>Ученик </a:t>
            </a:r>
            <a:r>
              <a:rPr i="1" lang="ru-RU"/>
              <a:t>Н. Н.</a:t>
            </a:r>
            <a:r>
              <a:rPr lang="ru-RU"/>
              <a:t> </a:t>
            </a:r>
            <a:r>
              <a:rPr i="1" lang="ru-RU"/>
              <a:t>Зинина. 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/>
              <a:t>Выпускник Казанского университета.</a:t>
            </a:r>
            <a:endParaRPr/>
          </a:p>
        </p:txBody>
      </p:sp>
      <p:pic>
        <p:nvPicPr>
          <p:cNvPr descr="Butlerov A.png" id="145" name="Google Shape;14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4593" y="910066"/>
            <a:ext cx="3133725" cy="3895725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idx="1" type="body"/>
          </p:nvPr>
        </p:nvSpPr>
        <p:spPr>
          <a:xfrm>
            <a:off x="2420825" y="1792286"/>
            <a:ext cx="1723003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51" name="Google Shape;151;p3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1,2-дийодоэтилен (иодистый метилен)</a:t>
            </a:r>
            <a:endParaRPr/>
          </a:p>
        </p:txBody>
      </p:sp>
      <p:sp>
        <p:nvSpPr>
          <p:cNvPr id="152" name="Google Shape;152;p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ru-RU"/>
              <a:t>Синтезы Бутлерова</a:t>
            </a:r>
            <a:endParaRPr/>
          </a:p>
        </p:txBody>
      </p:sp>
      <p:sp>
        <p:nvSpPr>
          <p:cNvPr id="153" name="Google Shape;153;p3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54" name="Google Shape;154;p3"/>
          <p:cNvSpPr txBox="1"/>
          <p:nvPr>
            <p:ph idx="4" type="body"/>
          </p:nvPr>
        </p:nvSpPr>
        <p:spPr>
          <a:xfrm>
            <a:off x="5000171" y="2295891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Гексаметилентетрамин (уротропин)</a:t>
            </a:r>
            <a:endParaRPr/>
          </a:p>
        </p:txBody>
      </p:sp>
      <p:pic>
        <p:nvPicPr>
          <p:cNvPr id="155" name="Google Shape;155;p3"/>
          <p:cNvPicPr preferRelativeResize="0"/>
          <p:nvPr/>
        </p:nvPicPr>
        <p:blipFill rotWithShape="1">
          <a:blip r:embed="rId3">
            <a:alphaModFix/>
          </a:blip>
          <a:srcRect b="0" l="0" r="53553" t="0"/>
          <a:stretch/>
        </p:blipFill>
        <p:spPr>
          <a:xfrm>
            <a:off x="507999" y="1788157"/>
            <a:ext cx="1723002" cy="1567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"/>
          <p:cNvPicPr preferRelativeResize="0"/>
          <p:nvPr/>
        </p:nvPicPr>
        <p:blipFill rotWithShape="1">
          <a:blip r:embed="rId3">
            <a:alphaModFix/>
          </a:blip>
          <a:srcRect b="0" l="48678" r="0" t="0"/>
          <a:stretch/>
        </p:blipFill>
        <p:spPr>
          <a:xfrm>
            <a:off x="2311266" y="1777544"/>
            <a:ext cx="1903886" cy="1567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"/>
          <p:cNvPicPr preferRelativeResize="0"/>
          <p:nvPr/>
        </p:nvPicPr>
        <p:blipFill rotWithShape="1">
          <a:blip r:embed="rId4">
            <a:alphaModFix/>
          </a:blip>
          <a:srcRect b="0" l="0" r="53903" t="0"/>
          <a:stretch/>
        </p:blipFill>
        <p:spPr>
          <a:xfrm>
            <a:off x="4820653" y="2970027"/>
            <a:ext cx="1855699" cy="1567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"/>
          <p:cNvPicPr preferRelativeResize="0"/>
          <p:nvPr/>
        </p:nvPicPr>
        <p:blipFill rotWithShape="1">
          <a:blip r:embed="rId4">
            <a:alphaModFix/>
          </a:blip>
          <a:srcRect b="0" l="48761" r="0" t="0"/>
          <a:stretch/>
        </p:blipFill>
        <p:spPr>
          <a:xfrm>
            <a:off x="6635977" y="2918448"/>
            <a:ext cx="2166749" cy="1646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700" y="2050598"/>
            <a:ext cx="1654164" cy="1411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09487" y="1777544"/>
            <a:ext cx="1564620" cy="155136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"/>
          <p:cNvSpPr txBox="1"/>
          <p:nvPr/>
        </p:nvSpPr>
        <p:spPr>
          <a:xfrm>
            <a:off x="790179" y="1428804"/>
            <a:ext cx="20840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Триоксиметилен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167" name="Google Shape;167;p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ru-RU" sz="2400"/>
              <a:t>Реакция Бутлерова (Формозная реакция)</a:t>
            </a:r>
            <a:endParaRPr/>
          </a:p>
        </p:txBody>
      </p:sp>
      <p:sp>
        <p:nvSpPr>
          <p:cNvPr id="168" name="Google Shape;168;p4"/>
          <p:cNvSpPr txBox="1"/>
          <p:nvPr>
            <p:ph idx="1" type="body"/>
          </p:nvPr>
        </p:nvSpPr>
        <p:spPr>
          <a:xfrm>
            <a:off x="5508171" y="1165379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/>
              <a:t>Анекдот: технически говоря, формальдегид – самый легкий в плане молекулярной массы сахар, так как его формула: CH O.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/>
              <a:t>Здесь не показан присутствие ионов металлов, выполняющие роль катализатора в этой реакции.</a:t>
            </a:r>
            <a:endParaRPr/>
          </a:p>
        </p:txBody>
      </p:sp>
      <p:pic>
        <p:nvPicPr>
          <p:cNvPr descr="Formose reaction" id="169" name="Google Shape;1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825" y="956988"/>
            <a:ext cx="4889261" cy="3842155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70" name="Google Shape;170;p4"/>
          <p:cNvSpPr txBox="1"/>
          <p:nvPr/>
        </p:nvSpPr>
        <p:spPr>
          <a:xfrm>
            <a:off x="7545147" y="2117268"/>
            <a:ext cx="870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idx="1" type="body"/>
          </p:nvPr>
        </p:nvSpPr>
        <p:spPr>
          <a:xfrm>
            <a:off x="3611161" y="1927041"/>
            <a:ext cx="1860125" cy="2717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Советую вам самим догадаться имена этих молекул и по какому признаку они похожи.</a:t>
            </a:r>
            <a:endParaRPr/>
          </a:p>
        </p:txBody>
      </p:sp>
      <p:sp>
        <p:nvSpPr>
          <p:cNvPr id="177" name="Google Shape;177;p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ru-RU"/>
              <a:t>Гомология молекул</a:t>
            </a:r>
            <a:endParaRPr/>
          </a:p>
        </p:txBody>
      </p:sp>
      <p:pic>
        <p:nvPicPr>
          <p:cNvPr id="178" name="Google Shape;178;p5"/>
          <p:cNvPicPr preferRelativeResize="0"/>
          <p:nvPr/>
        </p:nvPicPr>
        <p:blipFill rotWithShape="1">
          <a:blip r:embed="rId3">
            <a:alphaModFix/>
          </a:blip>
          <a:srcRect b="0" l="0" r="52916" t="0"/>
          <a:stretch/>
        </p:blipFill>
        <p:spPr>
          <a:xfrm>
            <a:off x="457201" y="1081258"/>
            <a:ext cx="1490655" cy="1291345"/>
          </a:xfrm>
          <a:prstGeom prst="rect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5"/>
          <p:cNvPicPr preferRelativeResize="0"/>
          <p:nvPr/>
        </p:nvPicPr>
        <p:blipFill rotWithShape="1">
          <a:blip r:embed="rId3">
            <a:alphaModFix/>
          </a:blip>
          <a:srcRect b="0" l="50000" r="0" t="0"/>
          <a:stretch/>
        </p:blipFill>
        <p:spPr>
          <a:xfrm>
            <a:off x="1947856" y="1081259"/>
            <a:ext cx="1599024" cy="1291345"/>
          </a:xfrm>
          <a:prstGeom prst="rect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5"/>
          <p:cNvPicPr preferRelativeResize="0"/>
          <p:nvPr/>
        </p:nvPicPr>
        <p:blipFill rotWithShape="1">
          <a:blip r:embed="rId4">
            <a:alphaModFix/>
          </a:blip>
          <a:srcRect b="0" l="5214" r="53916" t="15771"/>
          <a:stretch/>
        </p:blipFill>
        <p:spPr>
          <a:xfrm>
            <a:off x="456275" y="2408012"/>
            <a:ext cx="1491457" cy="1200149"/>
          </a:xfrm>
          <a:prstGeom prst="rect">
            <a:avLst/>
          </a:prstGeom>
          <a:noFill/>
          <a:ln cap="flat" cmpd="sng" w="19050">
            <a:solidFill>
              <a:srgbClr val="9307F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5"/>
          <p:cNvPicPr preferRelativeResize="0"/>
          <p:nvPr/>
        </p:nvPicPr>
        <p:blipFill rotWithShape="1">
          <a:blip r:embed="rId4">
            <a:alphaModFix/>
          </a:blip>
          <a:srcRect b="0" l="48750" r="0" t="0"/>
          <a:stretch/>
        </p:blipFill>
        <p:spPr>
          <a:xfrm>
            <a:off x="1947856" y="2408012"/>
            <a:ext cx="1599024" cy="1200149"/>
          </a:xfrm>
          <a:prstGeom prst="rect">
            <a:avLst/>
          </a:prstGeom>
          <a:noFill/>
          <a:ln cap="flat" cmpd="sng" w="19050">
            <a:solidFill>
              <a:srgbClr val="9307F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2" name="Google Shape;182;p5"/>
          <p:cNvPicPr preferRelativeResize="0"/>
          <p:nvPr/>
        </p:nvPicPr>
        <p:blipFill rotWithShape="1">
          <a:blip r:embed="rId5">
            <a:alphaModFix/>
          </a:blip>
          <a:srcRect b="8131" l="28" r="54417" t="0"/>
          <a:stretch/>
        </p:blipFill>
        <p:spPr>
          <a:xfrm>
            <a:off x="457201" y="3631361"/>
            <a:ext cx="1489729" cy="1108279"/>
          </a:xfrm>
          <a:prstGeom prst="rect">
            <a:avLst/>
          </a:prstGeom>
          <a:noFill/>
          <a:ln cap="flat" cmpd="sng" w="19050">
            <a:solidFill>
              <a:srgbClr val="9307F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p5"/>
          <p:cNvPicPr preferRelativeResize="0"/>
          <p:nvPr/>
        </p:nvPicPr>
        <p:blipFill rotWithShape="1">
          <a:blip r:embed="rId5">
            <a:alphaModFix/>
          </a:blip>
          <a:srcRect b="0" l="48083" r="0" t="0"/>
          <a:stretch/>
        </p:blipFill>
        <p:spPr>
          <a:xfrm>
            <a:off x="1947856" y="3631360"/>
            <a:ext cx="1599025" cy="1108279"/>
          </a:xfrm>
          <a:prstGeom prst="rect">
            <a:avLst/>
          </a:prstGeom>
          <a:noFill/>
          <a:ln cap="flat" cmpd="sng" w="19050">
            <a:solidFill>
              <a:srgbClr val="9307F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6">
            <a:alphaModFix/>
          </a:blip>
          <a:srcRect b="0" l="0" r="55092" t="0"/>
          <a:stretch/>
        </p:blipFill>
        <p:spPr>
          <a:xfrm>
            <a:off x="5536925" y="1081260"/>
            <a:ext cx="1600925" cy="1291345"/>
          </a:xfrm>
          <a:prstGeom prst="rect">
            <a:avLst/>
          </a:prstGeom>
          <a:noFill/>
          <a:ln cap="flat" cmpd="sng" w="19050">
            <a:solidFill>
              <a:srgbClr val="9307F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6">
            <a:alphaModFix/>
          </a:blip>
          <a:srcRect b="0" l="51135" r="5413" t="0"/>
          <a:stretch/>
        </p:blipFill>
        <p:spPr>
          <a:xfrm>
            <a:off x="7137850" y="1081259"/>
            <a:ext cx="1548949" cy="1291345"/>
          </a:xfrm>
          <a:prstGeom prst="rect">
            <a:avLst/>
          </a:prstGeom>
          <a:noFill/>
          <a:ln cap="flat" cmpd="sng" w="19050">
            <a:solidFill>
              <a:srgbClr val="9307F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7">
            <a:alphaModFix/>
          </a:blip>
          <a:srcRect b="0" l="0" r="54097" t="7062"/>
          <a:stretch/>
        </p:blipFill>
        <p:spPr>
          <a:xfrm>
            <a:off x="5536925" y="2393528"/>
            <a:ext cx="1599024" cy="1200149"/>
          </a:xfrm>
          <a:prstGeom prst="rect">
            <a:avLst/>
          </a:prstGeom>
          <a:noFill/>
          <a:ln cap="flat" cmpd="sng" w="19050">
            <a:solidFill>
              <a:srgbClr val="9307F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" name="Google Shape;187;p5"/>
          <p:cNvPicPr preferRelativeResize="0"/>
          <p:nvPr/>
        </p:nvPicPr>
        <p:blipFill rotWithShape="1">
          <a:blip r:embed="rId7">
            <a:alphaModFix/>
          </a:blip>
          <a:srcRect b="1921" l="49355" r="2959" t="5141"/>
          <a:stretch/>
        </p:blipFill>
        <p:spPr>
          <a:xfrm>
            <a:off x="7135949" y="2393528"/>
            <a:ext cx="1548949" cy="1200150"/>
          </a:xfrm>
          <a:prstGeom prst="rect">
            <a:avLst/>
          </a:prstGeom>
          <a:noFill/>
          <a:ln cap="flat" cmpd="sng" w="19050">
            <a:solidFill>
              <a:srgbClr val="9307F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8" name="Google Shape;188;p5"/>
          <p:cNvPicPr preferRelativeResize="0"/>
          <p:nvPr/>
        </p:nvPicPr>
        <p:blipFill rotWithShape="1">
          <a:blip r:embed="rId8">
            <a:alphaModFix/>
          </a:blip>
          <a:srcRect b="0" l="0" r="53897" t="0"/>
          <a:stretch/>
        </p:blipFill>
        <p:spPr>
          <a:xfrm>
            <a:off x="5532840" y="3607286"/>
            <a:ext cx="1599025" cy="1157633"/>
          </a:xfrm>
          <a:prstGeom prst="rect">
            <a:avLst/>
          </a:prstGeom>
          <a:noFill/>
          <a:ln cap="flat" cmpd="sng" w="19050">
            <a:solidFill>
              <a:srgbClr val="9307F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p5"/>
          <p:cNvPicPr preferRelativeResize="0"/>
          <p:nvPr/>
        </p:nvPicPr>
        <p:blipFill rotWithShape="1">
          <a:blip r:embed="rId8">
            <a:alphaModFix/>
          </a:blip>
          <a:srcRect b="0" l="50454" r="3413" t="0"/>
          <a:stretch/>
        </p:blipFill>
        <p:spPr>
          <a:xfrm>
            <a:off x="7131865" y="3608161"/>
            <a:ext cx="1555860" cy="1156758"/>
          </a:xfrm>
          <a:prstGeom prst="rect">
            <a:avLst/>
          </a:prstGeom>
          <a:noFill/>
          <a:ln cap="flat" cmpd="sng" w="19050">
            <a:solidFill>
              <a:srgbClr val="9307F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idx="1" type="body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6"/>
          <p:cNvSpPr txBox="1"/>
          <p:nvPr>
            <p:ph idx="2" type="body"/>
          </p:nvPr>
        </p:nvSpPr>
        <p:spPr>
          <a:xfrm>
            <a:off x="457200" y="3484156"/>
            <a:ext cx="3897084" cy="1390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ru-RU"/>
              <a:t>С этим постулатом прямо или косвенно связаны и все остальные положения классической теории химического строения.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6"/>
          <p:cNvSpPr txBox="1"/>
          <p:nvPr>
            <p:ph idx="3" type="body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ru-RU"/>
              <a:t>«Полагая, что каждому химическому атому свойственно лишь определённое и ограниченное количество химической силы (сродства), с которой он принимает участие в образовании тела, я назвал бы химическим строением эту химическую связь, или способ взаимного соединения атомов в сложном теле»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ru-RU"/>
              <a:t>«… химическая натура сложной частицы определяется натурой элементарных составных частей, количеством их и химическим строением».</a:t>
            </a:r>
            <a:endParaRPr/>
          </a:p>
        </p:txBody>
      </p:sp>
      <p:sp>
        <p:nvSpPr>
          <p:cNvPr id="197" name="Google Shape;197;p6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Теория химического строения</a:t>
            </a:r>
            <a:endParaRPr/>
          </a:p>
        </p:txBody>
      </p:sp>
      <p:pic>
        <p:nvPicPr>
          <p:cNvPr descr="Synthesis of 1-iodoethane-1,2-diol via Alkene Halogenation" id="198" name="Google Shape;1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522" y="974161"/>
            <a:ext cx="4020338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6"/>
          <p:cNvSpPr txBox="1"/>
          <p:nvPr/>
        </p:nvSpPr>
        <p:spPr>
          <a:xfrm>
            <a:off x="2350235" y="1564304"/>
            <a:ext cx="921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KAK???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>
            <p:ph type="title"/>
          </p:nvPr>
        </p:nvSpPr>
        <p:spPr>
          <a:xfrm>
            <a:off x="457200" y="209617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Теория химического строения органических веществ</a:t>
            </a:r>
            <a:endParaRPr/>
          </a:p>
        </p:txBody>
      </p:sp>
      <p:pic>
        <p:nvPicPr>
          <p:cNvPr descr="Isomer - an overview | ScienceDirect Topics" id="205" name="Google Shape;2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358" y="1085052"/>
            <a:ext cx="3671642" cy="344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7"/>
          <p:cNvSpPr txBox="1"/>
          <p:nvPr>
            <p:ph idx="1" type="body"/>
          </p:nvPr>
        </p:nvSpPr>
        <p:spPr>
          <a:xfrm>
            <a:off x="519358" y="2571750"/>
            <a:ext cx="3178988" cy="3580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>
                <a:latin typeface="Arial"/>
                <a:ea typeface="Arial"/>
                <a:cs typeface="Arial"/>
                <a:sym typeface="Arial"/>
              </a:rPr>
              <a:t>Изомеры – это что такие?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>
              <a:solidFill>
                <a:srgbClr val="2C2D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C2D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>
              <a:solidFill>
                <a:srgbClr val="2C2D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C2D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C2D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5.1: Isomers - Chemistry LibreTexts" id="207" name="Google Shape;20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878540"/>
            <a:ext cx="3428257" cy="1854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213" name="Google Shape;213;p8"/>
          <p:cNvSpPr txBox="1"/>
          <p:nvPr>
            <p:ph idx="1" type="body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https://upload.wikimedia.org/wikipedia/ru/thumb/4/4a/%D0%9F%D0%B0%D0%BC%D1%8F%D1%82%D0%BD%D0%B8%D0%BA_%D0%B1%D1%83%D1%82%D0%BB%D0%B5%D1%80%D0%BE%D0%B2%D1%83.jpg/800px-%D0%9F%D0%B0%D0%BC%D1%8F%D1%82%D0%BD%D0%B8%D0%BA_%D0%B1%D1%83%D1%82%D0%BB%D0%B5%D1%80%D0%BE%D0%B2%D1%83.jpg" id="214" name="Google Shape;2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481" y="1071040"/>
            <a:ext cx="2467369" cy="3466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6/6f/Stamp_of_USSR_1629g.jpg/800px-Stamp_of_USSR_1629g.jpg" id="215" name="Google Shape;21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3092" y="1010380"/>
            <a:ext cx="2467369" cy="343249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 txBox="1"/>
          <p:nvPr/>
        </p:nvSpPr>
        <p:spPr>
          <a:xfrm>
            <a:off x="1173858" y="4474012"/>
            <a:ext cx="3384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Памятник к Бутлерову, Казань</a:t>
            </a:r>
            <a:endParaRPr/>
          </a:p>
        </p:txBody>
      </p:sp>
      <p:sp>
        <p:nvSpPr>
          <p:cNvPr id="217" name="Google Shape;217;p8"/>
          <p:cNvSpPr txBox="1"/>
          <p:nvPr/>
        </p:nvSpPr>
        <p:spPr>
          <a:xfrm>
            <a:off x="4648519" y="4508907"/>
            <a:ext cx="31626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Почтовая марка (СССР, 1951г.)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/>
          <p:nvPr>
            <p:ph type="title"/>
          </p:nvPr>
        </p:nvSpPr>
        <p:spPr>
          <a:xfrm>
            <a:off x="457200" y="1801813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 sz="4400"/>
              <a:t>Спасибо</a:t>
            </a:r>
            <a:br>
              <a:rPr lang="ru-RU" sz="4400"/>
            </a:br>
            <a:r>
              <a:rPr lang="ru-RU" sz="4400"/>
              <a:t>за внимание!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2014-06-27T12:30:22Z</dcterms:created>
  <dc:creator>Al</dc:creator>
</cp:coreProperties>
</file>