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8" r:id="rId13"/>
    <p:sldId id="269" r:id="rId14"/>
    <p:sldId id="270" r:id="rId15"/>
    <p:sldId id="271" r:id="rId16"/>
    <p:sldId id="273" r:id="rId17"/>
    <p:sldId id="265" r:id="rId18"/>
    <p:sldId id="267" r:id="rId19"/>
    <p:sldId id="274" r:id="rId2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F8350-EA42-C4AE-4BE0-30BCEE489996}" v="2123" dt="2024-05-20T19:09:30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871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61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74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3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39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9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2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 lIns="91440" tIns="45720" rIns="91440" bIns="45720" anchor="t"/>
          <a:lstStyle/>
          <a:p>
            <a:endParaRPr lang="en-US" sz="6000" dirty="0">
              <a:solidFill>
                <a:srgbClr val="1B1B27"/>
              </a:solidFill>
              <a:latin typeface="Raleway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97497"/>
            <a:ext cx="7477601" cy="95821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00" dirty="0">
                <a:solidFill>
                  <a:srgbClr val="1B1B27"/>
                </a:solidFill>
                <a:latin typeface="Raleway"/>
                <a:ea typeface="+mn-lt"/>
                <a:cs typeface="+mn-lt"/>
              </a:rPr>
              <a:t>Умная мусорка</a:t>
            </a:r>
            <a:endParaRPr lang="ru-RU" dirty="0">
              <a:latin typeface="Raleway"/>
            </a:endParaRPr>
          </a:p>
          <a:p>
            <a:pPr>
              <a:lnSpc>
                <a:spcPts val="7545"/>
              </a:lnSpc>
            </a:pPr>
            <a:r>
              <a:rPr lang="en-US" sz="6000" dirty="0">
                <a:solidFill>
                  <a:srgbClr val="1B1B27"/>
                </a:solidFill>
                <a:latin typeface="Raleway"/>
              </a:rPr>
              <a:t>"</a:t>
            </a:r>
            <a:r>
              <a:rPr lang="en-US" sz="6000" dirty="0" err="1">
                <a:solidFill>
                  <a:srgbClr val="1B1B27"/>
                </a:solidFill>
                <a:latin typeface="Raleway"/>
              </a:rPr>
              <a:t>Оптимус</a:t>
            </a:r>
            <a:r>
              <a:rPr lang="en-US" sz="6000" dirty="0">
                <a:solidFill>
                  <a:srgbClr val="1B1B27"/>
                </a:solidFill>
                <a:latin typeface="Raleway"/>
              </a:rPr>
              <a:t> </a:t>
            </a:r>
            <a:r>
              <a:rPr lang="en-US" sz="6000" dirty="0" err="1">
                <a:solidFill>
                  <a:srgbClr val="1B1B27"/>
                </a:solidFill>
                <a:latin typeface="Raleway"/>
              </a:rPr>
              <a:t>Трэш</a:t>
            </a:r>
            <a:r>
              <a:rPr lang="en-US" sz="6000" dirty="0">
                <a:solidFill>
                  <a:srgbClr val="1B1B27"/>
                </a:solidFill>
                <a:latin typeface="Raleway"/>
              </a:rPr>
              <a:t>"</a:t>
            </a:r>
          </a:p>
        </p:txBody>
      </p:sp>
      <p:sp>
        <p:nvSpPr>
          <p:cNvPr id="6" name="Text 3"/>
          <p:cNvSpPr/>
          <p:nvPr/>
        </p:nvSpPr>
        <p:spPr>
          <a:xfrm>
            <a:off x="833199" y="3338870"/>
            <a:ext cx="7477601" cy="284321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>
              <a:solidFill>
                <a:srgbClr val="3C3939"/>
              </a:solidFill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3">
            <a:extLst>
              <a:ext uri="{FF2B5EF4-FFF2-40B4-BE49-F238E27FC236}">
                <a16:creationId xmlns:a16="http://schemas.microsoft.com/office/drawing/2014/main" id="{ED9E26E4-B986-D13C-676F-60EB74BEADC1}"/>
              </a:ext>
            </a:extLst>
          </p:cNvPr>
          <p:cNvSpPr/>
          <p:nvPr/>
        </p:nvSpPr>
        <p:spPr>
          <a:xfrm>
            <a:off x="1651410" y="4121257"/>
            <a:ext cx="2343734" cy="72479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1" name="Shape 3">
            <a:extLst>
              <a:ext uri="{FF2B5EF4-FFF2-40B4-BE49-F238E27FC236}">
                <a16:creationId xmlns:a16="http://schemas.microsoft.com/office/drawing/2014/main" id="{E00A92C6-AC8F-BEED-8C53-226F270BF958}"/>
              </a:ext>
            </a:extLst>
          </p:cNvPr>
          <p:cNvSpPr/>
          <p:nvPr/>
        </p:nvSpPr>
        <p:spPr>
          <a:xfrm>
            <a:off x="7305450" y="4121257"/>
            <a:ext cx="2343734" cy="72479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DD168A15-44EB-AF74-8387-93F848BE1E3B}"/>
              </a:ext>
            </a:extLst>
          </p:cNvPr>
          <p:cNvSpPr/>
          <p:nvPr/>
        </p:nvSpPr>
        <p:spPr>
          <a:xfrm>
            <a:off x="10170570" y="4121257"/>
            <a:ext cx="2343734" cy="72479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22" name="Shape 3">
            <a:extLst>
              <a:ext uri="{FF2B5EF4-FFF2-40B4-BE49-F238E27FC236}">
                <a16:creationId xmlns:a16="http://schemas.microsoft.com/office/drawing/2014/main" id="{1EF1CABB-7334-4B18-1276-D0C9E00B7831}"/>
              </a:ext>
            </a:extLst>
          </p:cNvPr>
          <p:cNvSpPr/>
          <p:nvPr/>
        </p:nvSpPr>
        <p:spPr>
          <a:xfrm>
            <a:off x="4547010" y="4121257"/>
            <a:ext cx="2343734" cy="72479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507093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Анализ отраслевой привлекательности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40179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56993" y="4102537"/>
            <a:ext cx="2388632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Действующие конкуренты</a:t>
            </a:r>
            <a:endParaRPr lang="en-US" sz="2187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Text 4"/>
          <p:cNvSpPr/>
          <p:nvPr/>
        </p:nvSpPr>
        <p:spPr>
          <a:xfrm>
            <a:off x="1656993" y="4853940"/>
            <a:ext cx="2358152" cy="2173248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Невысокое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насыщение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рынка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но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есть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возможности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для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роста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рынка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.</a:t>
            </a:r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340179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546521" y="4102537"/>
            <a:ext cx="2388632" cy="694373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Потенциальные конкуренты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546521" y="4869180"/>
            <a:ext cx="2358152" cy="2168366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Возможен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высокий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рост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рынка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при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наличии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высокого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потенциального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спроса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.</a:t>
            </a:r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340179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285417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"Заменители"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963954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Низкий уровень угрозы со стороны товаров-заменителей.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340179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340816" y="4285417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Поставщики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963954"/>
            <a:ext cx="2388751" cy="2356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Высокая доступность материалов и сырья, умеренная концентрация поставщиков.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589883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Отраслевой анализ по Портеру</a:t>
            </a:r>
            <a:endParaRPr lang="en-US" sz="3062" dirty="0"/>
          </a:p>
        </p:txBody>
      </p:sp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B8CE8FA0-CD8A-F01A-F63A-80B5506EF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002615"/>
              </p:ext>
            </p:extLst>
          </p:nvPr>
        </p:nvGraphicFramePr>
        <p:xfrm>
          <a:off x="2941320" y="1338262"/>
          <a:ext cx="11449096" cy="65524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62274">
                  <a:extLst>
                    <a:ext uri="{9D8B030D-6E8A-4147-A177-3AD203B41FA5}">
                      <a16:colId xmlns:a16="http://schemas.microsoft.com/office/drawing/2014/main" val="3653108287"/>
                    </a:ext>
                  </a:extLst>
                </a:gridCol>
                <a:gridCol w="2862274">
                  <a:extLst>
                    <a:ext uri="{9D8B030D-6E8A-4147-A177-3AD203B41FA5}">
                      <a16:colId xmlns:a16="http://schemas.microsoft.com/office/drawing/2014/main" val="1884107557"/>
                    </a:ext>
                  </a:extLst>
                </a:gridCol>
                <a:gridCol w="2862274">
                  <a:extLst>
                    <a:ext uri="{9D8B030D-6E8A-4147-A177-3AD203B41FA5}">
                      <a16:colId xmlns:a16="http://schemas.microsoft.com/office/drawing/2014/main" val="4278019403"/>
                    </a:ext>
                  </a:extLst>
                </a:gridCol>
                <a:gridCol w="2862274">
                  <a:extLst>
                    <a:ext uri="{9D8B030D-6E8A-4147-A177-3AD203B41FA5}">
                      <a16:colId xmlns:a16="http://schemas.microsoft.com/office/drawing/2014/main" val="3078933708"/>
                    </a:ext>
                  </a:extLst>
                </a:gridCol>
              </a:tblGrid>
              <a:tr h="34786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Параметры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Оценка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096224"/>
                  </a:ext>
                </a:extLst>
              </a:tr>
              <a:tr h="34786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3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500437"/>
                  </a:ext>
                </a:extLst>
              </a:tr>
              <a:tr h="716199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Количество игроков на рынке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Высокое насыщение рынка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Среднее кол-во конкурентов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Небольшое кол-во конкурентов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40527"/>
                  </a:ext>
                </a:extLst>
              </a:tr>
              <a:tr h="3478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064896"/>
                  </a:ext>
                </a:extLst>
              </a:tr>
              <a:tr h="716199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Темп роста рынка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Стагнация/снижение объёма рынка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Замедляющийся, но растущий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Высокий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57488"/>
                  </a:ext>
                </a:extLst>
              </a:tr>
              <a:tr h="3478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133558"/>
                  </a:ext>
                </a:extLst>
              </a:tr>
              <a:tr h="1145920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Уровень дифференциации рынка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Компании продают стандартизированный товар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Товар стандартизирован, отличается по доп. функциям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Продукты компаний разительно отличаются друг от друга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589574"/>
                  </a:ext>
                </a:extLst>
              </a:tr>
              <a:tr h="3478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035512"/>
                  </a:ext>
                </a:extLst>
              </a:tr>
              <a:tr h="1371013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Ограничение в повышении цен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Жёсткая ценовая конкуренция без возможности повышения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Есть возможность к повышению цен в рамках покрытия роста затрат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Всегда есть возможность повысить цену для покрытия роста затрат и повышения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0622529"/>
                  </a:ext>
                </a:extLst>
              </a:tr>
              <a:tr h="34786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19134"/>
                  </a:ext>
                </a:extLst>
              </a:tr>
              <a:tr h="34786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6</a:t>
                      </a:r>
                      <a:r>
                        <a:rPr lang="ru-RU" sz="1800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27450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E050D5B-D1F5-4D49-CA66-A27B2D2469AB}"/>
              </a:ext>
            </a:extLst>
          </p:cNvPr>
          <p:cNvSpPr txBox="1"/>
          <p:nvPr/>
        </p:nvSpPr>
        <p:spPr>
          <a:xfrm>
            <a:off x="15240" y="2575560"/>
            <a:ext cx="29260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err="1">
                <a:latin typeface="Arial"/>
                <a:cs typeface="Arial"/>
              </a:rPr>
              <a:t>Действующие</a:t>
            </a:r>
            <a:r>
              <a:rPr lang="en-US" sz="2400" b="1" i="1" dirty="0">
                <a:latin typeface="Arial"/>
                <a:cs typeface="Arial"/>
              </a:rPr>
              <a:t> </a:t>
            </a:r>
            <a:r>
              <a:rPr lang="en-US" sz="2400" b="1" i="1" err="1">
                <a:latin typeface="Arial"/>
                <a:cs typeface="Arial"/>
              </a:rPr>
              <a:t>конкуренты</a:t>
            </a:r>
            <a:r>
              <a:rPr lang="en-US" sz="2400" dirty="0">
                <a:latin typeface="Arial"/>
                <a:cs typeface="Arial"/>
              </a:rPr>
              <a:t> </a:t>
            </a: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6C6078B-7C99-486E-54D2-B900A5B8E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88595"/>
              </p:ext>
            </p:extLst>
          </p:nvPr>
        </p:nvGraphicFramePr>
        <p:xfrm>
          <a:off x="2956560" y="1341120"/>
          <a:ext cx="11430040" cy="66172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7510">
                  <a:extLst>
                    <a:ext uri="{9D8B030D-6E8A-4147-A177-3AD203B41FA5}">
                      <a16:colId xmlns:a16="http://schemas.microsoft.com/office/drawing/2014/main" val="1223570892"/>
                    </a:ext>
                  </a:extLst>
                </a:gridCol>
                <a:gridCol w="2857510">
                  <a:extLst>
                    <a:ext uri="{9D8B030D-6E8A-4147-A177-3AD203B41FA5}">
                      <a16:colId xmlns:a16="http://schemas.microsoft.com/office/drawing/2014/main" val="3547214251"/>
                    </a:ext>
                  </a:extLst>
                </a:gridCol>
                <a:gridCol w="2857510">
                  <a:extLst>
                    <a:ext uri="{9D8B030D-6E8A-4147-A177-3AD203B41FA5}">
                      <a16:colId xmlns:a16="http://schemas.microsoft.com/office/drawing/2014/main" val="1891088389"/>
                    </a:ext>
                  </a:extLst>
                </a:gridCol>
                <a:gridCol w="2857510">
                  <a:extLst>
                    <a:ext uri="{9D8B030D-6E8A-4147-A177-3AD203B41FA5}">
                      <a16:colId xmlns:a16="http://schemas.microsoft.com/office/drawing/2014/main" val="3556049857"/>
                    </a:ext>
                  </a:extLst>
                </a:gridCol>
              </a:tblGrid>
              <a:tr h="36090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Параметры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Оценка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42471"/>
                  </a:ext>
                </a:extLst>
              </a:tr>
              <a:tr h="36090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3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958691"/>
                  </a:ext>
                </a:extLst>
              </a:tr>
              <a:tr h="721804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Количество игроков на рынке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Высокое насыщение рынка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Среднее кол-во конкурентов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Небольшое кол-во конкурентов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76760"/>
                  </a:ext>
                </a:extLst>
              </a:tr>
              <a:tr h="3609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264826"/>
                  </a:ext>
                </a:extLst>
              </a:tr>
              <a:tr h="721804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Темп роста рынка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Стагнация/снижение объема рынка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Замедляющийся, но растущий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Высокий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353620"/>
                  </a:ext>
                </a:extLst>
              </a:tr>
              <a:tr h="3609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599457"/>
                  </a:ext>
                </a:extLst>
              </a:tr>
              <a:tr h="1158687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Уровень дифференциации рынка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Компании продают стандартизированный товар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Товар стандартизирован, отличается по доп. функциям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Продукты компаний разительно отличаются друг от друга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868375"/>
                  </a:ext>
                </a:extLst>
              </a:tr>
              <a:tr h="3609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958092"/>
                  </a:ext>
                </a:extLst>
              </a:tr>
              <a:tr h="1424614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Ограничение в повышении цен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Жёсткая ценовая конкуренция без возможности повышения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Есть возможность к повышению цен в рамках покрытия роста затрат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Всегда есть возможность повысить цену для покрытия роста затрат и повышения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460248"/>
                  </a:ext>
                </a:extLst>
              </a:tr>
              <a:tr h="3609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431443"/>
                  </a:ext>
                </a:extLst>
              </a:tr>
              <a:tr h="36090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5</a:t>
                      </a:r>
                      <a:r>
                        <a:rPr lang="ru-RU" sz="1800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454233"/>
                  </a:ext>
                </a:extLst>
              </a:tr>
            </a:tbl>
          </a:graphicData>
        </a:graphic>
      </p:graphicFrame>
      <p:sp>
        <p:nvSpPr>
          <p:cNvPr id="4" name="Text 2"/>
          <p:cNvSpPr/>
          <p:nvPr/>
        </p:nvSpPr>
        <p:spPr>
          <a:xfrm>
            <a:off x="3621167" y="427673"/>
            <a:ext cx="589883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Отраслевой анализ по Портеру</a:t>
            </a:r>
            <a:endParaRPr lang="en-US" sz="3062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50D5B-D1F5-4D49-CA66-A27B2D2469AB}"/>
              </a:ext>
            </a:extLst>
          </p:cNvPr>
          <p:cNvSpPr txBox="1"/>
          <p:nvPr/>
        </p:nvSpPr>
        <p:spPr>
          <a:xfrm>
            <a:off x="15240" y="2575560"/>
            <a:ext cx="292608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 err="1">
                <a:latin typeface="Arial"/>
                <a:cs typeface="Arial"/>
              </a:rPr>
              <a:t>Потенциальные</a:t>
            </a:r>
            <a:r>
              <a:rPr lang="en-US" sz="2400" b="1" i="1" dirty="0">
                <a:latin typeface="Arial"/>
                <a:cs typeface="Arial"/>
              </a:rPr>
              <a:t> </a:t>
            </a:r>
            <a:r>
              <a:rPr lang="en-US" sz="2400" b="1" i="1" dirty="0" err="1">
                <a:latin typeface="Arial"/>
                <a:cs typeface="Arial"/>
              </a:rPr>
              <a:t>конкуренты</a:t>
            </a:r>
            <a:r>
              <a:rPr lang="en-US" sz="2400" dirty="0">
                <a:latin typeface="Arial"/>
                <a:cs typeface="Arial"/>
              </a:rPr>
              <a:t> 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4476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A2ACBE5-202B-C9AA-E9A1-BEE140985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015951"/>
              </p:ext>
            </p:extLst>
          </p:nvPr>
        </p:nvGraphicFramePr>
        <p:xfrm>
          <a:off x="2956560" y="1341120"/>
          <a:ext cx="11410996" cy="6660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2749">
                  <a:extLst>
                    <a:ext uri="{9D8B030D-6E8A-4147-A177-3AD203B41FA5}">
                      <a16:colId xmlns:a16="http://schemas.microsoft.com/office/drawing/2014/main" val="4041120456"/>
                    </a:ext>
                  </a:extLst>
                </a:gridCol>
                <a:gridCol w="2852749">
                  <a:extLst>
                    <a:ext uri="{9D8B030D-6E8A-4147-A177-3AD203B41FA5}">
                      <a16:colId xmlns:a16="http://schemas.microsoft.com/office/drawing/2014/main" val="2613656865"/>
                    </a:ext>
                  </a:extLst>
                </a:gridCol>
                <a:gridCol w="2852749">
                  <a:extLst>
                    <a:ext uri="{9D8B030D-6E8A-4147-A177-3AD203B41FA5}">
                      <a16:colId xmlns:a16="http://schemas.microsoft.com/office/drawing/2014/main" val="3385359832"/>
                    </a:ext>
                  </a:extLst>
                </a:gridCol>
                <a:gridCol w="2852749">
                  <a:extLst>
                    <a:ext uri="{9D8B030D-6E8A-4147-A177-3AD203B41FA5}">
                      <a16:colId xmlns:a16="http://schemas.microsoft.com/office/drawing/2014/main" val="2236368221"/>
                    </a:ext>
                  </a:extLst>
                </a:gridCol>
              </a:tblGrid>
              <a:tr h="362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Параметры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Оценка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40492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3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16891"/>
                  </a:ext>
                </a:extLst>
              </a:tr>
              <a:tr h="72429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Количество игроков на рынке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Высокое насыщение рынка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Среднее кол-во конкурентов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Небольшое кол-во конкурентов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14426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391427"/>
                  </a:ext>
                </a:extLst>
              </a:tr>
              <a:tr h="724298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Темп роста рынка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Стагнация/снижение объёма рынка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Замедляющийся, но растущий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Высокий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010882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535238"/>
                  </a:ext>
                </a:extLst>
              </a:tr>
              <a:tr h="1176985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Уровень дифференциации рынка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Компании продают стандартизированный товар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Товар стандартизирован, отличается по доп. функциям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Продукты компаний разительно отличаются друг от друга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679594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5962"/>
                  </a:ext>
                </a:extLst>
              </a:tr>
              <a:tr h="1403327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Ограничение в повышении цен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Жёсткая ценовая конкуренция без возможности повышения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Есть возможность к повышению цен в рамках покрытия роста затрат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Всегда есть возможность повысить цену для покрытия роста затрат и повышения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601083"/>
                  </a:ext>
                </a:extLst>
              </a:tr>
              <a:tr h="3621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88540"/>
                  </a:ext>
                </a:extLst>
              </a:tr>
              <a:tr h="3621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8</a:t>
                      </a:r>
                      <a:r>
                        <a:rPr lang="ru-RU" sz="1800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75915"/>
                  </a:ext>
                </a:extLst>
              </a:tr>
            </a:tbl>
          </a:graphicData>
        </a:graphic>
      </p:graphicFrame>
      <p:sp>
        <p:nvSpPr>
          <p:cNvPr id="4" name="Text 2"/>
          <p:cNvSpPr/>
          <p:nvPr/>
        </p:nvSpPr>
        <p:spPr>
          <a:xfrm>
            <a:off x="3621167" y="427673"/>
            <a:ext cx="589883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Отраслевой анализ по Портеру</a:t>
            </a:r>
            <a:endParaRPr lang="en-US" sz="3062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50D5B-D1F5-4D49-CA66-A27B2D2469AB}"/>
              </a:ext>
            </a:extLst>
          </p:cNvPr>
          <p:cNvSpPr txBox="1"/>
          <p:nvPr/>
        </p:nvSpPr>
        <p:spPr>
          <a:xfrm>
            <a:off x="15240" y="2575560"/>
            <a:ext cx="29260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>
                <a:latin typeface="Arial"/>
                <a:cs typeface="Arial"/>
              </a:rPr>
              <a:t>"</a:t>
            </a:r>
            <a:r>
              <a:rPr lang="en-US" sz="2400" b="1" i="1" dirty="0" err="1">
                <a:latin typeface="Arial"/>
                <a:cs typeface="Arial"/>
              </a:rPr>
              <a:t>Заменители</a:t>
            </a:r>
            <a:r>
              <a:rPr lang="en-US" sz="2400" b="1" i="1" dirty="0">
                <a:latin typeface="Arial"/>
                <a:cs typeface="Arial"/>
              </a:rPr>
              <a:t>"</a:t>
            </a:r>
            <a:endParaRPr lang="en-US" sz="2400" dirty="0"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590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21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589883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Отраслевой анализ по Портеру</a:t>
            </a:r>
            <a:endParaRPr lang="en-US" sz="3062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50D5B-D1F5-4D49-CA66-A27B2D2469AB}"/>
              </a:ext>
            </a:extLst>
          </p:cNvPr>
          <p:cNvSpPr txBox="1"/>
          <p:nvPr/>
        </p:nvSpPr>
        <p:spPr>
          <a:xfrm>
            <a:off x="15240" y="2575560"/>
            <a:ext cx="29260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 err="1">
                <a:latin typeface="Arial"/>
                <a:cs typeface="Arial"/>
              </a:rPr>
              <a:t>Поставщики</a:t>
            </a:r>
            <a:r>
              <a:rPr lang="en-US" sz="2400" dirty="0">
                <a:latin typeface="Arial"/>
                <a:cs typeface="Arial"/>
              </a:rPr>
              <a:t> </a:t>
            </a:r>
            <a:endParaRPr lang="en-US" sz="24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C3B74FA-1A3E-5CEA-19AB-A9A182B96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58004"/>
              </p:ext>
            </p:extLst>
          </p:nvPr>
        </p:nvGraphicFramePr>
        <p:xfrm>
          <a:off x="2514600" y="1158240"/>
          <a:ext cx="11849140" cy="69290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62285">
                  <a:extLst>
                    <a:ext uri="{9D8B030D-6E8A-4147-A177-3AD203B41FA5}">
                      <a16:colId xmlns:a16="http://schemas.microsoft.com/office/drawing/2014/main" val="2413520449"/>
                    </a:ext>
                  </a:extLst>
                </a:gridCol>
                <a:gridCol w="2962285">
                  <a:extLst>
                    <a:ext uri="{9D8B030D-6E8A-4147-A177-3AD203B41FA5}">
                      <a16:colId xmlns:a16="http://schemas.microsoft.com/office/drawing/2014/main" val="264929007"/>
                    </a:ext>
                  </a:extLst>
                </a:gridCol>
                <a:gridCol w="2962285">
                  <a:extLst>
                    <a:ext uri="{9D8B030D-6E8A-4147-A177-3AD203B41FA5}">
                      <a16:colId xmlns:a16="http://schemas.microsoft.com/office/drawing/2014/main" val="3408879758"/>
                    </a:ext>
                  </a:extLst>
                </a:gridCol>
                <a:gridCol w="2962285">
                  <a:extLst>
                    <a:ext uri="{9D8B030D-6E8A-4147-A177-3AD203B41FA5}">
                      <a16:colId xmlns:a16="http://schemas.microsoft.com/office/drawing/2014/main" val="1355031987"/>
                    </a:ext>
                  </a:extLst>
                </a:gridCol>
              </a:tblGrid>
              <a:tr h="3363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Параметры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Оценка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052839"/>
                  </a:ext>
                </a:extLst>
              </a:tr>
              <a:tr h="3363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3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246215"/>
                  </a:ext>
                </a:extLst>
              </a:tr>
              <a:tr h="743451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Доступность материалов и сырья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Доступны все необходимые материалы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Доступные основные материалы, нужны  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Сырьё не доступно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173790"/>
                  </a:ext>
                </a:extLst>
              </a:tr>
              <a:tr h="3363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52592"/>
                  </a:ext>
                </a:extLst>
              </a:tr>
              <a:tr h="1079774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Уровень концентрации поставщиков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Присутствует множество поставщиков сырья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Поставщиков достаточно для обеспечения товара необходимыми материалами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Поставщиков мало или практически отсутствуют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658416"/>
                  </a:ext>
                </a:extLst>
              </a:tr>
              <a:tr h="3363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05436"/>
                  </a:ext>
                </a:extLst>
              </a:tr>
              <a:tr h="973567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Уровень концентрации поставщиков в пределах страны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Все необходимые поставщики находятся в нашей стране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 стране находятся поставщики основного сырья, доп. - за границей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Все основные поставщики — </a:t>
                      </a: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 заграничные компании 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240070"/>
                  </a:ext>
                </a:extLst>
              </a:tr>
              <a:tr h="3363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950886"/>
                  </a:ext>
                </a:extLst>
              </a:tr>
              <a:tr h="138069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Сотрудничество поставщиков с конкурентами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Поставщики свободно контактируют с любыми компаниями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Поставщики могут заключать договор с другими компаниями, но наша компания - их основной клиент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Наша компания - основной и практически единственный клиент данных поставщиков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6549325"/>
                  </a:ext>
                </a:extLst>
              </a:tr>
              <a:tr h="33632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237361"/>
                  </a:ext>
                </a:extLst>
              </a:tr>
              <a:tr h="3363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8</a:t>
                      </a:r>
                      <a:r>
                        <a:rPr lang="ru-RU" sz="1800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47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89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0100E55-02A5-4B58-C349-DC19A5725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62481"/>
              </p:ext>
            </p:extLst>
          </p:nvPr>
        </p:nvGraphicFramePr>
        <p:xfrm>
          <a:off x="2956560" y="1341120"/>
          <a:ext cx="11410996" cy="6462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52749">
                  <a:extLst>
                    <a:ext uri="{9D8B030D-6E8A-4147-A177-3AD203B41FA5}">
                      <a16:colId xmlns:a16="http://schemas.microsoft.com/office/drawing/2014/main" val="1418229577"/>
                    </a:ext>
                  </a:extLst>
                </a:gridCol>
                <a:gridCol w="2852749">
                  <a:extLst>
                    <a:ext uri="{9D8B030D-6E8A-4147-A177-3AD203B41FA5}">
                      <a16:colId xmlns:a16="http://schemas.microsoft.com/office/drawing/2014/main" val="1824304307"/>
                    </a:ext>
                  </a:extLst>
                </a:gridCol>
                <a:gridCol w="2852749">
                  <a:extLst>
                    <a:ext uri="{9D8B030D-6E8A-4147-A177-3AD203B41FA5}">
                      <a16:colId xmlns:a16="http://schemas.microsoft.com/office/drawing/2014/main" val="489701485"/>
                    </a:ext>
                  </a:extLst>
                </a:gridCol>
                <a:gridCol w="2852749">
                  <a:extLst>
                    <a:ext uri="{9D8B030D-6E8A-4147-A177-3AD203B41FA5}">
                      <a16:colId xmlns:a16="http://schemas.microsoft.com/office/drawing/2014/main" val="2959772750"/>
                    </a:ext>
                  </a:extLst>
                </a:gridCol>
              </a:tblGrid>
              <a:tr h="42285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Параметры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Оценка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130577"/>
                  </a:ext>
                </a:extLst>
              </a:tr>
              <a:tr h="422852"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3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2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1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152140"/>
                  </a:ext>
                </a:extLst>
              </a:tr>
              <a:tr h="88414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Спрос на рынке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Остро востребованы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Востребованы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Мало востребованы 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906671"/>
                  </a:ext>
                </a:extLst>
              </a:tr>
              <a:tr h="4228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238799"/>
                  </a:ext>
                </a:extLst>
              </a:tr>
              <a:tr h="480515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Темп роста спроса на рынке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Быстро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Средне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Медленно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168043"/>
                  </a:ext>
                </a:extLst>
              </a:tr>
              <a:tr h="48051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600208"/>
                  </a:ext>
                </a:extLst>
              </a:tr>
              <a:tr h="119167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Уровень готовности рынка (компаний готовых покупать)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Обилие компаний для покупки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Среднее количество готовых компаний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Малое количество компаний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733937"/>
                  </a:ext>
                </a:extLst>
              </a:tr>
              <a:tr h="4228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501721"/>
                  </a:ext>
                </a:extLst>
              </a:tr>
              <a:tr h="884146">
                <a:tc rowSpan="2"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latin typeface="Arial"/>
                        </a:rPr>
                        <a:t>Количество клиентов у конкурентов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Большое количество клиентов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Среднее количество клиентов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latin typeface="Arial"/>
                        </a:rPr>
                        <a:t>Малое количество клиентов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2638"/>
                  </a:ext>
                </a:extLst>
              </a:tr>
              <a:tr h="4228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dirty="0">
                          <a:effectLst/>
                          <a:highlight>
                            <a:srgbClr val="B3E5A1"/>
                          </a:highlight>
                          <a:latin typeface="Arial"/>
                        </a:rPr>
                        <a:t>+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E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05116"/>
                  </a:ext>
                </a:extLst>
              </a:tr>
              <a:tr h="422852"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800" b="1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7</a:t>
                      </a:r>
                      <a:r>
                        <a:rPr lang="ru-RU" sz="1800" dirty="0">
                          <a:effectLst/>
                          <a:highlight>
                            <a:srgbClr val="FFF2CC"/>
                          </a:highlight>
                          <a:latin typeface="Arial"/>
                        </a:rPr>
                        <a:t> </a:t>
                      </a:r>
                    </a:p>
                  </a:txBody>
                  <a:tcPr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54654"/>
                  </a:ext>
                </a:extLst>
              </a:tr>
            </a:tbl>
          </a:graphicData>
        </a:graphic>
      </p:graphicFrame>
      <p:sp>
        <p:nvSpPr>
          <p:cNvPr id="4" name="Text 2"/>
          <p:cNvSpPr/>
          <p:nvPr/>
        </p:nvSpPr>
        <p:spPr>
          <a:xfrm>
            <a:off x="3621167" y="427673"/>
            <a:ext cx="589883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Отраслевой анализ по Портеру</a:t>
            </a:r>
            <a:endParaRPr lang="en-US" sz="3062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050D5B-D1F5-4D49-CA66-A27B2D2469AB}"/>
              </a:ext>
            </a:extLst>
          </p:cNvPr>
          <p:cNvSpPr txBox="1"/>
          <p:nvPr/>
        </p:nvSpPr>
        <p:spPr>
          <a:xfrm>
            <a:off x="15240" y="2575560"/>
            <a:ext cx="29260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i="1" dirty="0" err="1">
                <a:latin typeface="Arial"/>
                <a:cs typeface="Arial"/>
              </a:rPr>
              <a:t>Покупатели</a:t>
            </a:r>
            <a:r>
              <a:rPr lang="en-US" sz="2400" dirty="0">
                <a:latin typeface="Arial"/>
                <a:cs typeface="Arial"/>
              </a:rPr>
              <a:t>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696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B1ED7E-181A-C9CC-4FBF-4C15920FB566}"/>
              </a:ext>
            </a:extLst>
          </p:cNvPr>
          <p:cNvSpPr txBox="1"/>
          <p:nvPr/>
        </p:nvSpPr>
        <p:spPr>
          <a:xfrm>
            <a:off x="543561" y="299720"/>
            <a:ext cx="5544701" cy="72568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300">
                <a:latin typeface="+mj-lt"/>
                <a:ea typeface="+mj-ea"/>
                <a:cs typeface="+mj-cs"/>
              </a:rPr>
              <a:t>Unit-экономика</a:t>
            </a:r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08E5AAB7-B59C-B7EA-BF52-40A0A4F5B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" t="185" r="53230" b="-185"/>
          <a:stretch/>
        </p:blipFill>
        <p:spPr>
          <a:xfrm>
            <a:off x="11056458" y="10"/>
            <a:ext cx="5487893" cy="8229682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A7B90-C662-BCE5-4D9F-66D9F1E7BA33}"/>
              </a:ext>
            </a:extLst>
          </p:cNvPr>
          <p:cNvSpPr txBox="1"/>
          <p:nvPr/>
        </p:nvSpPr>
        <p:spPr>
          <a:xfrm>
            <a:off x="548640" y="1493520"/>
            <a:ext cx="792480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NPV </a:t>
            </a:r>
            <a:r>
              <a:rPr lang="en-US" sz="2400" b="1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за</a:t>
            </a:r>
            <a:r>
              <a:rPr lang="en-US" sz="24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5 </a:t>
            </a:r>
            <a:r>
              <a:rPr lang="en-US" sz="2400" b="1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лет</a:t>
            </a:r>
            <a:r>
              <a:rPr lang="en-US" sz="24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</a:t>
            </a:r>
            <a:r>
              <a:rPr lang="en-US" sz="24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2 225 000 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+mn-lt"/>
                <a:cs typeface="+mn-lt"/>
              </a:rPr>
              <a:t>₽</a:t>
            </a:r>
          </a:p>
          <a:p>
            <a:endParaRPr lang="en-US" sz="2400" dirty="0">
              <a:solidFill>
                <a:srgbClr val="333333"/>
              </a:solidFill>
              <a:latin typeface="Roboto"/>
              <a:ea typeface="Calibri"/>
              <a:cs typeface="Calibri"/>
            </a:endParaRPr>
          </a:p>
          <a:p>
            <a:r>
              <a:rPr lang="en-US" sz="2400" b="1" dirty="0" err="1">
                <a:solidFill>
                  <a:srgbClr val="333333"/>
                </a:solidFill>
                <a:latin typeface="Roboto"/>
                <a:ea typeface="Calibri"/>
                <a:cs typeface="Calibri"/>
              </a:rPr>
              <a:t>Производство</a:t>
            </a:r>
            <a:r>
              <a:rPr lang="en-US" sz="2400" b="1" dirty="0">
                <a:solidFill>
                  <a:srgbClr val="333333"/>
                </a:solidFill>
                <a:latin typeface="Roboto"/>
                <a:ea typeface="Calibri"/>
                <a:cs typeface="Calibri"/>
              </a:rPr>
              <a:t> 1 </a:t>
            </a:r>
            <a:r>
              <a:rPr lang="en-US" sz="2400" b="1" dirty="0" err="1">
                <a:solidFill>
                  <a:srgbClr val="333333"/>
                </a:solidFill>
                <a:latin typeface="Roboto"/>
                <a:ea typeface="Calibri"/>
                <a:cs typeface="Calibri"/>
              </a:rPr>
              <a:t>мусорки</a:t>
            </a:r>
            <a:r>
              <a:rPr lang="en-US" sz="2400" b="1" dirty="0">
                <a:solidFill>
                  <a:srgbClr val="333333"/>
                </a:solidFill>
                <a:latin typeface="Roboto"/>
                <a:ea typeface="Calibri"/>
                <a:cs typeface="Calibri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Calibri"/>
                <a:cs typeface="Calibri"/>
              </a:rPr>
              <a:t> 55 000 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₽</a:t>
            </a:r>
            <a:endParaRPr lang="en-US" sz="2400" dirty="0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  <a:p>
            <a:b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</a:br>
            <a:r>
              <a:rPr lang="en-US" sz="2400" i="1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Продажа</a:t>
            </a:r>
            <a:r>
              <a:rPr lang="en-US" sz="2400" i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i="1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идёт</a:t>
            </a:r>
            <a:r>
              <a:rPr lang="en-US" sz="2400" i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i="1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сетами</a:t>
            </a:r>
            <a:r>
              <a:rPr lang="en-US" sz="2400" i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i="1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по</a:t>
            </a:r>
            <a:r>
              <a:rPr lang="en-US" sz="2400" i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5 </a:t>
            </a:r>
            <a:r>
              <a:rPr lang="en-US" sz="2400" i="1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мусорных</a:t>
            </a:r>
            <a:r>
              <a:rPr lang="en-US" sz="2400" i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i="1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баков</a:t>
            </a:r>
            <a:r>
              <a:rPr lang="en-US" sz="2400" i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.</a:t>
            </a:r>
            <a:endParaRPr lang="en-US" sz="2400" dirty="0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  <a:p>
            <a:br>
              <a:rPr lang="en-US" sz="2400" i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</a:br>
            <a:r>
              <a:rPr lang="en-US" sz="2400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Стоимость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сета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(с </a:t>
            </a:r>
            <a:r>
              <a:rPr lang="en-US" sz="2400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учётом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перевозки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2400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налогообложения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): 290 000 ₽</a:t>
            </a:r>
            <a:endParaRPr lang="en-US" sz="2400" dirty="0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  <a:p>
            <a:b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</a:br>
            <a:r>
              <a:rPr lang="en-US" sz="2400" b="1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Чистая</a:t>
            </a:r>
            <a:r>
              <a:rPr lang="en-US" sz="2400" b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прибыль</a:t>
            </a:r>
            <a:r>
              <a:rPr lang="en-US" sz="2400" b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: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 22 500 ₽/ </a:t>
            </a:r>
            <a:r>
              <a:rPr lang="en-US" sz="2400" dirty="0" err="1">
                <a:solidFill>
                  <a:srgbClr val="333333"/>
                </a:solidFill>
                <a:latin typeface="Roboto"/>
                <a:ea typeface="Roboto"/>
                <a:cs typeface="Roboto"/>
              </a:rPr>
              <a:t>сет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.</a:t>
            </a:r>
            <a:b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</a:br>
            <a:r>
              <a:rPr lang="en-US" sz="2400" b="1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ROI: </a:t>
            </a:r>
            <a:r>
              <a:rPr lang="en-US" sz="2400" dirty="0">
                <a:solidFill>
                  <a:srgbClr val="333333"/>
                </a:solidFill>
                <a:latin typeface="Roboto"/>
                <a:ea typeface="Roboto"/>
                <a:cs typeface="Roboto"/>
              </a:rPr>
              <a:t>112%</a:t>
            </a:r>
            <a:endParaRPr lang="en-US" sz="2400">
              <a:solidFill>
                <a:srgbClr val="333333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46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361593" y="12513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Риски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3409593" y="5592008"/>
            <a:ext cx="8214122" cy="2497217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 lIns="91440" tIns="45720" rIns="91440" bIns="45720" anchor="t"/>
          <a:lstStyle/>
          <a:p>
            <a:pPr marL="342900" indent="-342900">
              <a:buAutoNum type="arabicPeriod"/>
            </a:pPr>
            <a:endParaRPr lang="en-US" u="sng" dirty="0">
              <a:latin typeface="Roboto"/>
              <a:ea typeface="Roboto"/>
              <a:cs typeface="Roboto"/>
            </a:endParaRPr>
          </a:p>
          <a:p>
            <a:pPr marL="342900" indent="-342900">
              <a:buAutoNum type="arabicPeriod"/>
            </a:pPr>
            <a:r>
              <a:rPr lang="en-US" u="sng" dirty="0" err="1">
                <a:latin typeface="Roboto"/>
                <a:ea typeface="Roboto"/>
                <a:cs typeface="Roboto"/>
              </a:rPr>
              <a:t>Конкуренция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  <a:endParaRPr lang="ru-RU" dirty="0">
              <a:latin typeface="Roboto"/>
              <a:ea typeface="Roboto"/>
              <a:cs typeface="Roboto"/>
            </a:endParaRPr>
          </a:p>
          <a:p>
            <a:pPr marL="342900" indent="-342900">
              <a:buFontTx/>
              <a:buAutoNum type="arabicPeriod"/>
            </a:pPr>
            <a:r>
              <a:rPr lang="en-US" u="sng" err="1">
                <a:latin typeface="Roboto"/>
                <a:ea typeface="Roboto"/>
                <a:cs typeface="Roboto"/>
              </a:rPr>
              <a:t>Технические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риски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</a:p>
          <a:p>
            <a:pPr marL="342900" indent="-342900">
              <a:buAutoNum type="arabicPeriod"/>
            </a:pPr>
            <a:r>
              <a:rPr lang="en-US" u="sng" err="1">
                <a:latin typeface="Roboto"/>
                <a:ea typeface="Roboto"/>
                <a:cs typeface="Roboto"/>
              </a:rPr>
              <a:t>Законодательные</a:t>
            </a:r>
            <a:r>
              <a:rPr lang="en-US" u="sng" dirty="0">
                <a:latin typeface="Roboto"/>
                <a:ea typeface="Roboto"/>
                <a:cs typeface="Roboto"/>
              </a:rPr>
              <a:t> и </a:t>
            </a:r>
            <a:r>
              <a:rPr lang="en-US" u="sng" err="1">
                <a:latin typeface="Roboto"/>
                <a:ea typeface="Roboto"/>
                <a:cs typeface="Roboto"/>
              </a:rPr>
              <a:t>правовые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ограничения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</a:p>
          <a:p>
            <a:pPr marL="342900" indent="-342900">
              <a:buAutoNum type="arabicPeriod"/>
            </a:pPr>
            <a:r>
              <a:rPr lang="en-US" u="sng" err="1">
                <a:latin typeface="Roboto"/>
                <a:ea typeface="Roboto"/>
                <a:cs typeface="Roboto"/>
              </a:rPr>
              <a:t>Повышение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цен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на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сырье</a:t>
            </a:r>
            <a:r>
              <a:rPr lang="en-US" u="sng" dirty="0">
                <a:latin typeface="Roboto"/>
                <a:ea typeface="Roboto"/>
                <a:cs typeface="Roboto"/>
              </a:rPr>
              <a:t>, </a:t>
            </a:r>
            <a:r>
              <a:rPr lang="en-US" u="sng" err="1">
                <a:latin typeface="Roboto"/>
                <a:ea typeface="Roboto"/>
                <a:cs typeface="Roboto"/>
              </a:rPr>
              <a:t>участвующее</a:t>
            </a:r>
            <a:r>
              <a:rPr lang="en-US" u="sng" dirty="0">
                <a:latin typeface="Roboto"/>
                <a:ea typeface="Roboto"/>
                <a:cs typeface="Roboto"/>
              </a:rPr>
              <a:t> в </a:t>
            </a:r>
            <a:r>
              <a:rPr lang="en-US" u="sng" err="1">
                <a:latin typeface="Roboto"/>
                <a:ea typeface="Roboto"/>
                <a:cs typeface="Roboto"/>
              </a:rPr>
              <a:t>производстве</a:t>
            </a:r>
            <a:r>
              <a:rPr lang="en-US" dirty="0">
                <a:latin typeface="Roboto"/>
                <a:ea typeface="Roboto"/>
                <a:cs typeface="Roboto"/>
              </a:rPr>
              <a:t>.</a:t>
            </a:r>
          </a:p>
          <a:p>
            <a:pPr marL="342900" indent="-342900">
              <a:buAutoNum type="arabicPeriod"/>
            </a:pPr>
            <a:r>
              <a:rPr lang="en-US" u="sng" err="1">
                <a:latin typeface="Roboto"/>
                <a:ea typeface="Roboto"/>
                <a:cs typeface="Roboto"/>
              </a:rPr>
              <a:t>Малая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востребованность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нашего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продукта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на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всероссийском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уровне</a:t>
            </a:r>
            <a:r>
              <a:rPr lang="en-US" u="sng" dirty="0">
                <a:latin typeface="Roboto"/>
                <a:ea typeface="Roboto"/>
                <a:cs typeface="Roboto"/>
              </a:rPr>
              <a:t>.</a:t>
            </a:r>
            <a:endParaRPr lang="en-US" dirty="0">
              <a:latin typeface="Roboto"/>
              <a:ea typeface="Roboto"/>
              <a:cs typeface="Roboto"/>
            </a:endParaRPr>
          </a:p>
          <a:p>
            <a:pPr marL="342900" indent="-342900">
              <a:buAutoNum type="arabicPeriod"/>
            </a:pPr>
            <a:r>
              <a:rPr lang="en-US" u="sng" err="1">
                <a:latin typeface="Roboto"/>
                <a:ea typeface="Roboto"/>
                <a:cs typeface="Roboto"/>
              </a:rPr>
              <a:t>Риск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кибератаки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на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нашего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Оптимуса</a:t>
            </a:r>
            <a:r>
              <a:rPr lang="en-US" u="sng" dirty="0">
                <a:latin typeface="Roboto"/>
                <a:ea typeface="Roboto"/>
                <a:cs typeface="Roboto"/>
              </a:rPr>
              <a:t>.</a:t>
            </a:r>
            <a:endParaRPr lang="en-US" dirty="0">
              <a:latin typeface="Roboto"/>
              <a:ea typeface="Roboto"/>
              <a:cs typeface="Roboto"/>
            </a:endParaRPr>
          </a:p>
          <a:p>
            <a:pPr marL="342900" indent="-342900">
              <a:buAutoNum type="arabicPeriod"/>
            </a:pPr>
            <a:r>
              <a:rPr lang="en-US" u="sng" err="1">
                <a:latin typeface="Roboto"/>
                <a:ea typeface="Roboto"/>
                <a:cs typeface="Roboto"/>
              </a:rPr>
              <a:t>Выпадение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из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экологических</a:t>
            </a:r>
            <a:r>
              <a:rPr lang="en-US" u="sng" dirty="0">
                <a:latin typeface="Roboto"/>
                <a:ea typeface="Roboto"/>
                <a:cs typeface="Roboto"/>
              </a:rPr>
              <a:t> </a:t>
            </a:r>
            <a:r>
              <a:rPr lang="en-US" u="sng" err="1">
                <a:latin typeface="Roboto"/>
                <a:ea typeface="Roboto"/>
                <a:cs typeface="Roboto"/>
              </a:rPr>
              <a:t>трендов</a:t>
            </a:r>
            <a:r>
              <a:rPr lang="en-US" u="sng" dirty="0">
                <a:latin typeface="Roboto"/>
                <a:ea typeface="Roboto"/>
                <a:cs typeface="Roboto"/>
              </a:rPr>
              <a:t>.</a:t>
            </a:r>
            <a:endParaRPr lang="ru-RU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623185" y="6172319"/>
            <a:ext cx="4351139" cy="355402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algn="l">
              <a:lnSpc>
                <a:spcPts val="2799"/>
              </a:lnSpc>
              <a:buSzPct val="100000"/>
            </a:pPr>
            <a:endParaRPr lang="en-US" sz="1750" dirty="0">
              <a:solidFill>
                <a:srgbClr val="3C3939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2267783" y="6660952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656076" y="1996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7656076" y="4704278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B0A69D54-A17A-F009-01BE-DDE1B1D77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84772"/>
              </p:ext>
            </p:extLst>
          </p:nvPr>
        </p:nvGraphicFramePr>
        <p:xfrm>
          <a:off x="2697480" y="472440"/>
          <a:ext cx="9924889" cy="4754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2050">
                  <a:extLst>
                    <a:ext uri="{9D8B030D-6E8A-4147-A177-3AD203B41FA5}">
                      <a16:colId xmlns:a16="http://schemas.microsoft.com/office/drawing/2014/main" val="364910235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4141381702"/>
                    </a:ext>
                  </a:extLst>
                </a:gridCol>
                <a:gridCol w="1319825">
                  <a:extLst>
                    <a:ext uri="{9D8B030D-6E8A-4147-A177-3AD203B41FA5}">
                      <a16:colId xmlns:a16="http://schemas.microsoft.com/office/drawing/2014/main" val="630679142"/>
                    </a:ext>
                  </a:extLst>
                </a:gridCol>
                <a:gridCol w="1417841">
                  <a:extLst>
                    <a:ext uri="{9D8B030D-6E8A-4147-A177-3AD203B41FA5}">
                      <a16:colId xmlns:a16="http://schemas.microsoft.com/office/drawing/2014/main" val="742999787"/>
                    </a:ext>
                  </a:extLst>
                </a:gridCol>
                <a:gridCol w="1417841">
                  <a:extLst>
                    <a:ext uri="{9D8B030D-6E8A-4147-A177-3AD203B41FA5}">
                      <a16:colId xmlns:a16="http://schemas.microsoft.com/office/drawing/2014/main" val="2217213806"/>
                    </a:ext>
                  </a:extLst>
                </a:gridCol>
                <a:gridCol w="1417841">
                  <a:extLst>
                    <a:ext uri="{9D8B030D-6E8A-4147-A177-3AD203B41FA5}">
                      <a16:colId xmlns:a16="http://schemas.microsoft.com/office/drawing/2014/main" val="650801123"/>
                    </a:ext>
                  </a:extLst>
                </a:gridCol>
                <a:gridCol w="1417841">
                  <a:extLst>
                    <a:ext uri="{9D8B030D-6E8A-4147-A177-3AD203B41FA5}">
                      <a16:colId xmlns:a16="http://schemas.microsoft.com/office/drawing/2014/main" val="827706873"/>
                    </a:ext>
                  </a:extLst>
                </a:gridCol>
              </a:tblGrid>
              <a:tr h="505545">
                <a:tc row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Степень ущерба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Критическая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5</a:t>
                      </a:r>
                      <a:endParaRPr lang="ru-RU" sz="1600">
                        <a:effectLst/>
                        <a:highlight>
                          <a:srgbClr val="FFFF00"/>
                        </a:highlight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highlight>
                            <a:srgbClr val="FF0000"/>
                          </a:highlight>
                          <a:latin typeface="Arial"/>
                        </a:rPr>
                        <a:t>2</a:t>
                      </a:r>
                      <a:endParaRPr lang="ru-RU" sz="1600">
                        <a:effectLst/>
                        <a:highlight>
                          <a:srgbClr val="FF0000"/>
                        </a:highlight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00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605684"/>
                  </a:ext>
                </a:extLst>
              </a:tr>
              <a:tr h="5055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Очень высокая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7</a:t>
                      </a:r>
                      <a:endParaRPr lang="ru-RU" sz="1600">
                        <a:effectLst/>
                        <a:highlight>
                          <a:srgbClr val="FFFF00"/>
                        </a:highlight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00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00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809453"/>
                  </a:ext>
                </a:extLst>
              </a:tr>
              <a:tr h="5055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Высокая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1</a:t>
                      </a:r>
                      <a:endParaRPr lang="ru-RU" sz="1600">
                        <a:effectLst/>
                        <a:highlight>
                          <a:srgbClr val="FFFF00"/>
                        </a:highlight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99918"/>
                  </a:ext>
                </a:extLst>
              </a:tr>
              <a:tr h="5055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Средняя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92D05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92D05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highlight>
                            <a:srgbClr val="FFFF00"/>
                          </a:highlight>
                          <a:latin typeface="Arial"/>
                        </a:rPr>
                        <a:t>4</a:t>
                      </a:r>
                      <a:endParaRPr lang="ru-RU" sz="1600">
                        <a:effectLst/>
                        <a:highlight>
                          <a:srgbClr val="FFFF00"/>
                        </a:highlight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513745"/>
                  </a:ext>
                </a:extLst>
              </a:tr>
              <a:tr h="5055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Низкая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highlight>
                            <a:srgbClr val="92D050"/>
                          </a:highlight>
                          <a:latin typeface="Arial"/>
                        </a:rPr>
                        <a:t>3</a:t>
                      </a:r>
                      <a:endParaRPr lang="ru-RU" sz="1600">
                        <a:effectLst/>
                        <a:highlight>
                          <a:srgbClr val="92D050"/>
                        </a:highlight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highlight>
                            <a:srgbClr val="92D050"/>
                          </a:highlight>
                          <a:latin typeface="Arial"/>
                        </a:rPr>
                        <a:t>6</a:t>
                      </a:r>
                      <a:endParaRPr lang="ru-RU" sz="1600">
                        <a:effectLst/>
                        <a:highlight>
                          <a:srgbClr val="92D050"/>
                        </a:highlight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  <a:highlight>
                            <a:srgbClr val="FFFF00"/>
                          </a:highlight>
                        </a:rPr>
                      </a:br>
                      <a:endParaRPr lang="ru-RU" sz="160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195218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0 - 20%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21 - 40%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41 - 60%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61 - 80%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81 - 100%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1245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br>
                        <a:rPr lang="ru-RU" dirty="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5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b="1" u="sng" dirty="0">
                          <a:effectLst/>
                          <a:latin typeface="Arial"/>
                        </a:rPr>
                        <a:t>Вероятность возникновения</a:t>
                      </a:r>
                      <a:endParaRPr lang="ru-RU" sz="1600">
                        <a:effectLst/>
                        <a:latin typeface="Arial"/>
                      </a:endParaRPr>
                    </a:p>
                  </a:txBody>
                  <a:tcPr marL="12700" marR="12700" marT="12700" marB="6350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78930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 fontAlgn="b"/>
                      <a:br>
                        <a:rPr lang="ru-RU" dirty="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br>
                        <a:rPr lang="ru-RU" dirty="0">
                          <a:effectLst/>
                        </a:rPr>
                      </a:br>
                      <a:endParaRPr lang="ru-RU" sz="1600">
                        <a:effectLst/>
                      </a:endParaRPr>
                    </a:p>
                  </a:txBody>
                  <a:tcPr marL="12700" marR="12700" marT="12700" marB="6350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563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628055"/>
            <a:ext cx="5554980" cy="69437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50" dirty="0" err="1">
                <a:solidFill>
                  <a:srgbClr val="1B1B27"/>
                </a:solidFill>
                <a:latin typeface="Raleway"/>
              </a:rPr>
              <a:t>Команда</a:t>
            </a:r>
          </a:p>
        </p:txBody>
      </p:sp>
      <p:sp>
        <p:nvSpPr>
          <p:cNvPr id="5" name="Shape 3"/>
          <p:cNvSpPr/>
          <p:nvPr/>
        </p:nvSpPr>
        <p:spPr>
          <a:xfrm>
            <a:off x="2262845" y="2336394"/>
            <a:ext cx="3921940" cy="3316430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 4"/>
          <p:cNvSpPr/>
          <p:nvPr/>
        </p:nvSpPr>
        <p:spPr>
          <a:xfrm>
            <a:off x="2741108" y="2610906"/>
            <a:ext cx="2989533" cy="2749831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99"/>
              </a:lnSpc>
              <a:buSzPct val="100000"/>
            </a:pPr>
            <a:r>
              <a:rPr lang="en-US" sz="2400" u="sng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Хорошев</a:t>
            </a:r>
            <a:r>
              <a:rPr lang="en-US" sz="2400" u="sng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400" u="sng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Максим</a:t>
            </a:r>
          </a:p>
          <a:p>
            <a:pPr>
              <a:lnSpc>
                <a:spcPts val="2799"/>
              </a:lnSpc>
            </a:pPr>
            <a:br>
              <a:rPr lang="en-US" sz="2400" u="sng" dirty="0">
                <a:latin typeface="Roboto"/>
                <a:ea typeface="Roboto"/>
                <a:cs typeface="Roboto"/>
              </a:rPr>
            </a:br>
            <a:r>
              <a:rPr lang="en-US" sz="2400" u="sng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Даниил</a:t>
            </a:r>
            <a:r>
              <a:rPr lang="en-US" sz="2400" u="sng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u="sng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Бабенко</a:t>
            </a:r>
          </a:p>
          <a:p>
            <a:pPr>
              <a:lnSpc>
                <a:spcPts val="2799"/>
              </a:lnSpc>
            </a:pPr>
            <a:br>
              <a:rPr lang="en-US" sz="2400" dirty="0"/>
            </a:br>
            <a:r>
              <a:rPr lang="en-US" sz="2400" u="sng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Михаил</a:t>
            </a:r>
            <a:r>
              <a:rPr lang="en-US" sz="2400" u="sng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u="sng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Нягин</a:t>
            </a:r>
            <a:endParaRPr lang="en-US" sz="2400" u="sng" dirty="0">
              <a:solidFill>
                <a:srgbClr val="3C3939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ts val="2799"/>
              </a:lnSpc>
            </a:pPr>
            <a:endParaRPr lang="en-US" sz="2400" u="sng" dirty="0">
              <a:solidFill>
                <a:srgbClr val="3C3939"/>
              </a:solidFill>
              <a:latin typeface="Roboto"/>
              <a:ea typeface="Roboto"/>
              <a:cs typeface="Roboto"/>
            </a:endParaRPr>
          </a:p>
          <a:p>
            <a:pPr>
              <a:lnSpc>
                <a:spcPts val="2799"/>
              </a:lnSpc>
            </a:pPr>
            <a:r>
              <a:rPr lang="en-US" sz="2400" u="sng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Аригуун</a:t>
            </a:r>
            <a:r>
              <a:rPr lang="en-US" sz="2400" u="sng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2400" u="sng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Болорболд</a:t>
            </a:r>
            <a:endParaRPr lang="en-US" sz="2400" u="sng">
              <a:solidFill>
                <a:srgbClr val="3C3939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2267783" y="6660952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656076" y="1996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7656076" y="4704278"/>
            <a:ext cx="470654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3" name="Рисунок 22" descr="Picture background">
            <a:extLst>
              <a:ext uri="{FF2B5EF4-FFF2-40B4-BE49-F238E27FC236}">
                <a16:creationId xmlns:a16="http://schemas.microsoft.com/office/drawing/2014/main" id="{941C2482-A91C-4802-78B7-C8C5A902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711" y="1760530"/>
            <a:ext cx="3957403" cy="4708541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0161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451387" y="-304404"/>
            <a:ext cx="2193165" cy="1652386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69969" y="506575"/>
            <a:ext cx="774441" cy="7744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2052178" y="786168"/>
            <a:ext cx="824966" cy="8249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227971" y="0"/>
            <a:ext cx="3402429" cy="177700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571612" y="7338601"/>
            <a:ext cx="1793416" cy="890999"/>
          </a:xfrm>
          <a:prstGeom prst="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B1D2CB08-2BFB-2445-F469-A2C9D0F9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347" y="345440"/>
            <a:ext cx="8913704" cy="668527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124896" y="7743771"/>
            <a:ext cx="977883" cy="485829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D5618-6782-B8AE-7EFC-C0D8436FB7E8}"/>
              </a:ext>
            </a:extLst>
          </p:cNvPr>
          <p:cNvSpPr txBox="1"/>
          <p:nvPr/>
        </p:nvSpPr>
        <p:spPr>
          <a:xfrm>
            <a:off x="4663440" y="7345680"/>
            <a:ext cx="54406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baseline="30000" err="1">
                <a:latin typeface="Raleway"/>
                <a:ea typeface="Calibri Light"/>
                <a:cs typeface="Calibri Light"/>
              </a:rPr>
              <a:t>Спасибо</a:t>
            </a:r>
            <a:r>
              <a:rPr lang="en-US" sz="5400" b="1" baseline="30000" dirty="0">
                <a:latin typeface="Raleway"/>
                <a:ea typeface="Calibri Light"/>
                <a:cs typeface="Calibri Light"/>
              </a:rPr>
              <a:t> </a:t>
            </a:r>
            <a:r>
              <a:rPr lang="en-US" sz="5400" b="1" baseline="30000" err="1">
                <a:latin typeface="Raleway"/>
                <a:ea typeface="Calibri Light"/>
                <a:cs typeface="Calibri Light"/>
              </a:rPr>
              <a:t>за</a:t>
            </a:r>
            <a:r>
              <a:rPr lang="en-US" sz="5400" b="1" baseline="30000" dirty="0">
                <a:latin typeface="Raleway"/>
                <a:ea typeface="Calibri Light"/>
                <a:cs typeface="Calibri Light"/>
              </a:rPr>
              <a:t> </a:t>
            </a:r>
            <a:r>
              <a:rPr lang="en-US" sz="5400" b="1" baseline="30000" err="1">
                <a:latin typeface="Raleway"/>
                <a:ea typeface="Calibri Light"/>
                <a:cs typeface="Calibri Light"/>
              </a:rPr>
              <a:t>внимание</a:t>
            </a:r>
            <a:r>
              <a:rPr lang="en-US" sz="5400" b="1" baseline="30000" dirty="0">
                <a:latin typeface="Raleway"/>
                <a:ea typeface="Calibri Light"/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735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897497"/>
            <a:ext cx="7477601" cy="958215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7545"/>
              </a:lnSpc>
              <a:buNone/>
            </a:pPr>
            <a:endParaRPr lang="en-US" sz="6000" dirty="0">
              <a:solidFill>
                <a:srgbClr val="1B1B27"/>
              </a:solidFill>
              <a:latin typeface="Raleway"/>
            </a:endParaRPr>
          </a:p>
        </p:txBody>
      </p:sp>
      <p:sp>
        <p:nvSpPr>
          <p:cNvPr id="6" name="Text 3"/>
          <p:cNvSpPr/>
          <p:nvPr/>
        </p:nvSpPr>
        <p:spPr>
          <a:xfrm>
            <a:off x="833199" y="1435119"/>
            <a:ext cx="7477601" cy="465702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2400" dirty="0">
                <a:latin typeface="Roboto"/>
                <a:ea typeface="Roboto"/>
                <a:cs typeface="Roboto"/>
              </a:rPr>
              <a:t> Экологическое загрязнение в России является серьезной проблемой, и одним из ключевых аспектов является недостаточная система сбора и переработки отходов. Согласно статистике, только около 5-7% мусора в России подвергается переработке, что приводит к значительному негативному воздействию на окружающую среду. Для решения этой проблемы мы предлагаем инновационную систему "Умная мусорка" - интеллектуальную систему сбора и сортировки отходов, оснащенную сенсорами и искусственным интеллектом.</a:t>
            </a:r>
          </a:p>
        </p:txBody>
      </p:sp>
    </p:spTree>
    <p:extLst>
      <p:ext uri="{BB962C8B-B14F-4D97-AF65-F5344CB8AC3E}">
        <p14:creationId xmlns:p14="http://schemas.microsoft.com/office/powerpoint/2010/main" val="280168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82346" y="605909"/>
            <a:ext cx="7954447" cy="6873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12"/>
              </a:lnSpc>
              <a:buNone/>
            </a:pPr>
            <a:r>
              <a:rPr lang="en-US" sz="43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Как работает "Умная мусорка"</a:t>
            </a:r>
            <a:endParaRPr lang="en-US" sz="4330" dirty="0"/>
          </a:p>
        </p:txBody>
      </p:sp>
      <p:sp>
        <p:nvSpPr>
          <p:cNvPr id="6" name="Shape 3"/>
          <p:cNvSpPr/>
          <p:nvPr/>
        </p:nvSpPr>
        <p:spPr>
          <a:xfrm>
            <a:off x="4790361" y="1623179"/>
            <a:ext cx="43934" cy="6000512"/>
          </a:xfrm>
          <a:prstGeom prst="roundRect">
            <a:avLst>
              <a:gd name="adj" fmla="val 225295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hape 4"/>
          <p:cNvSpPr/>
          <p:nvPr/>
        </p:nvSpPr>
        <p:spPr>
          <a:xfrm>
            <a:off x="5059680" y="202043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Shape 5"/>
          <p:cNvSpPr/>
          <p:nvPr/>
        </p:nvSpPr>
        <p:spPr>
          <a:xfrm>
            <a:off x="4564856" y="1794986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4741664" y="1836182"/>
            <a:ext cx="141208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598" dirty="0"/>
          </a:p>
        </p:txBody>
      </p:sp>
      <p:sp>
        <p:nvSpPr>
          <p:cNvPr id="10" name="Text 7"/>
          <p:cNvSpPr/>
          <p:nvPr/>
        </p:nvSpPr>
        <p:spPr>
          <a:xfrm>
            <a:off x="6021943" y="1843087"/>
            <a:ext cx="3815953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Распознавание типа отходов</a:t>
            </a:r>
            <a:endParaRPr lang="en-US" sz="2165" dirty="0"/>
          </a:p>
        </p:txBody>
      </p:sp>
      <p:sp>
        <p:nvSpPr>
          <p:cNvPr id="11" name="Text 8"/>
          <p:cNvSpPr/>
          <p:nvPr/>
        </p:nvSpPr>
        <p:spPr>
          <a:xfrm>
            <a:off x="6021943" y="2318623"/>
            <a:ext cx="7783711" cy="703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Система автоматически определяет тип отходов, помещенных в мусорку, используя передовые технологии распознавания образов и сенсоры.</a:t>
            </a:r>
            <a:endParaRPr lang="en-US" sz="1732" dirty="0"/>
          </a:p>
        </p:txBody>
      </p:sp>
      <p:sp>
        <p:nvSpPr>
          <p:cNvPr id="12" name="Shape 9"/>
          <p:cNvSpPr/>
          <p:nvPr/>
        </p:nvSpPr>
        <p:spPr>
          <a:xfrm>
            <a:off x="5059680" y="385935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Shape 10"/>
          <p:cNvSpPr/>
          <p:nvPr/>
        </p:nvSpPr>
        <p:spPr>
          <a:xfrm>
            <a:off x="4564856" y="3633907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4" name="Text 11"/>
          <p:cNvSpPr/>
          <p:nvPr/>
        </p:nvSpPr>
        <p:spPr>
          <a:xfrm>
            <a:off x="4726305" y="3675102"/>
            <a:ext cx="171926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598" dirty="0"/>
          </a:p>
        </p:txBody>
      </p:sp>
      <p:sp>
        <p:nvSpPr>
          <p:cNvPr id="15" name="Text 12"/>
          <p:cNvSpPr/>
          <p:nvPr/>
        </p:nvSpPr>
        <p:spPr>
          <a:xfrm>
            <a:off x="6021943" y="3682008"/>
            <a:ext cx="2863334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Сортировка и сжатие</a:t>
            </a:r>
            <a:endParaRPr lang="en-US" sz="2165" dirty="0"/>
          </a:p>
        </p:txBody>
      </p:sp>
      <p:sp>
        <p:nvSpPr>
          <p:cNvPr id="16" name="Text 13"/>
          <p:cNvSpPr/>
          <p:nvPr/>
        </p:nvSpPr>
        <p:spPr>
          <a:xfrm>
            <a:off x="6021943" y="415754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После определения типа, "Умная мусорка" сортирует отходы и осуществляет их компрессию, чтобы максимально эффективно использовать объем контейнера.</a:t>
            </a:r>
            <a:endParaRPr lang="en-US" sz="1732" dirty="0"/>
          </a:p>
        </p:txBody>
      </p:sp>
      <p:sp>
        <p:nvSpPr>
          <p:cNvPr id="17" name="Shape 14"/>
          <p:cNvSpPr/>
          <p:nvPr/>
        </p:nvSpPr>
        <p:spPr>
          <a:xfrm>
            <a:off x="5059680" y="6050101"/>
            <a:ext cx="769739" cy="43934"/>
          </a:xfrm>
          <a:prstGeom prst="roundRect">
            <a:avLst>
              <a:gd name="adj" fmla="val 225295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8" name="Shape 15"/>
          <p:cNvSpPr/>
          <p:nvPr/>
        </p:nvSpPr>
        <p:spPr>
          <a:xfrm>
            <a:off x="4564856" y="5824657"/>
            <a:ext cx="494824" cy="494824"/>
          </a:xfrm>
          <a:prstGeom prst="roundRect">
            <a:avLst>
              <a:gd name="adj" fmla="val 20003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9" name="Text 16"/>
          <p:cNvSpPr/>
          <p:nvPr/>
        </p:nvSpPr>
        <p:spPr>
          <a:xfrm>
            <a:off x="4724162" y="5865852"/>
            <a:ext cx="176212" cy="4123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47"/>
              </a:lnSpc>
              <a:buNone/>
            </a:pPr>
            <a:r>
              <a:rPr lang="en-US" sz="259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598" dirty="0"/>
          </a:p>
        </p:txBody>
      </p:sp>
      <p:sp>
        <p:nvSpPr>
          <p:cNvPr id="20" name="Text 17"/>
          <p:cNvSpPr/>
          <p:nvPr/>
        </p:nvSpPr>
        <p:spPr>
          <a:xfrm>
            <a:off x="6021943" y="5872758"/>
            <a:ext cx="3295174" cy="3436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06"/>
              </a:lnSpc>
              <a:buNone/>
            </a:pPr>
            <a:r>
              <a:rPr lang="en-US" sz="21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Мониторинг и аналитика</a:t>
            </a:r>
            <a:endParaRPr lang="en-US" sz="2165" dirty="0"/>
          </a:p>
        </p:txBody>
      </p:sp>
      <p:sp>
        <p:nvSpPr>
          <p:cNvPr id="21" name="Text 18"/>
          <p:cNvSpPr/>
          <p:nvPr/>
        </p:nvSpPr>
        <p:spPr>
          <a:xfrm>
            <a:off x="6021943" y="6348293"/>
            <a:ext cx="7783711" cy="105548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71"/>
              </a:lnSpc>
              <a:buNone/>
            </a:pPr>
            <a:r>
              <a:rPr lang="en-US" sz="1732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Система постоянно отслеживает заполненность контейнера и передает данные о количестве и составе собранного мусора для дальнейшей аналитики и оптимизации процесса переработки.</a:t>
            </a:r>
            <a:endParaRPr lang="en-US" sz="1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4207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Цели и задачи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543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1011793" y="2584966"/>
            <a:ext cx="14263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1555313" y="2619613"/>
            <a:ext cx="34257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Увеличение переработки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1555313" y="3100030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Наша цель - увеличить процент переработки мусора в России до 50% в течение двух лет.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597485" y="25432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5760601" y="2584966"/>
            <a:ext cx="17371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19599" y="2619613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Снижение негативного воздействия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19599" y="3447217"/>
            <a:ext cx="38200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Мы стремимся сократить количество отходов, попадающих на свалки или в природную среду, тем самым уменьшая негативное воздействие на окружающую среду.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33199" y="56199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2"/>
          <p:cNvSpPr/>
          <p:nvPr/>
        </p:nvSpPr>
        <p:spPr>
          <a:xfrm>
            <a:off x="994172" y="5661660"/>
            <a:ext cx="177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1555313" y="5696307"/>
            <a:ext cx="40551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Повышение осведомленности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1555313" y="617672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Мы хотим повысить осведомленность и мотивацию населения в отношении сортировки мусора и экологической ответственности.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14748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 lIns="91440" tIns="45720" rIns="91440" bIns="45720" anchor="t"/>
          <a:lstStyle/>
          <a:p>
            <a:endParaRPr lang="ru-RU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5C11912A-C5E8-5FB6-FD74-54F862953A90}"/>
              </a:ext>
            </a:extLst>
          </p:cNvPr>
          <p:cNvSpPr/>
          <p:nvPr/>
        </p:nvSpPr>
        <p:spPr>
          <a:xfrm>
            <a:off x="7601573" y="2963017"/>
            <a:ext cx="3988178" cy="717420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2037993" y="186130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Целевая аудитория</a:t>
            </a:r>
            <a:endParaRPr lang="en-US" sz="4374" dirty="0"/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186C6C46-95C2-6BC0-49C6-14F8D7DB3E15}"/>
              </a:ext>
            </a:extLst>
          </p:cNvPr>
          <p:cNvSpPr/>
          <p:nvPr/>
        </p:nvSpPr>
        <p:spPr>
          <a:xfrm>
            <a:off x="2032411" y="2963018"/>
            <a:ext cx="2343734" cy="724794"/>
          </a:xfrm>
          <a:prstGeom prst="roundRect">
            <a:avLst>
              <a:gd name="adj" fmla="val 2000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3"/>
          <p:cNvSpPr/>
          <p:nvPr/>
        </p:nvSpPr>
        <p:spPr>
          <a:xfrm>
            <a:off x="2037993" y="3111103"/>
            <a:ext cx="2777490" cy="347186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2734"/>
              </a:lnSpc>
            </a:pPr>
            <a:r>
              <a:rPr lang="en-US" sz="2150" dirty="0" err="1">
                <a:solidFill>
                  <a:srgbClr val="1B1B27"/>
                </a:solidFill>
                <a:latin typeface="Raleway"/>
              </a:rPr>
              <a:t>Аватар</a:t>
            </a:r>
            <a:r>
              <a:rPr lang="en-US" sz="2150" dirty="0">
                <a:solidFill>
                  <a:srgbClr val="1B1B27"/>
                </a:solidFill>
                <a:latin typeface="Raleway"/>
              </a:rPr>
              <a:t> </a:t>
            </a:r>
            <a:r>
              <a:rPr lang="en-US" sz="2150" dirty="0" err="1">
                <a:solidFill>
                  <a:srgbClr val="1B1B27"/>
                </a:solidFill>
                <a:latin typeface="Raleway"/>
              </a:rPr>
              <a:t>клиента</a:t>
            </a:r>
          </a:p>
        </p:txBody>
      </p:sp>
      <p:sp>
        <p:nvSpPr>
          <p:cNvPr id="6" name="Text 4"/>
          <p:cNvSpPr/>
          <p:nvPr/>
        </p:nvSpPr>
        <p:spPr>
          <a:xfrm>
            <a:off x="2037993" y="4122420"/>
            <a:ext cx="5006221" cy="2487811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Мы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рассчитываем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на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активных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экологически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осознанных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граждан, которые стремятся к улучшению окружающей среды и готовы принять новые технологии для достижения этой цели.</a:t>
            </a:r>
            <a:endParaRPr lang="en-US" sz="1750" dirty="0">
              <a:latin typeface="Roboto"/>
              <a:ea typeface="Roboto"/>
              <a:cs typeface="Roboto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3806" y="3111103"/>
            <a:ext cx="37758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Предприятия и организации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609046" y="4107180"/>
            <a:ext cx="5006221" cy="2481545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799"/>
              </a:lnSpc>
            </a:pP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По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первоначальной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задумке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мы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ориентируемся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на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крупные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предприятия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государственные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учреждения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.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Они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смогут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внедрить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"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Умную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мусорку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"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для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повышения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эффективности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сбора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переработки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7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отходов</a:t>
            </a:r>
            <a:r>
              <a:rPr lang="en-US" sz="17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.</a:t>
            </a:r>
            <a:endParaRPr lang="en-US" sz="1750" dirty="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1">
            <a:extLst>
              <a:ext uri="{FF2B5EF4-FFF2-40B4-BE49-F238E27FC236}">
                <a16:creationId xmlns:a16="http://schemas.microsoft.com/office/drawing/2014/main" id="{D7203023-A590-300F-D1B2-2D5A67815736}"/>
              </a:ext>
            </a:extLst>
          </p:cNvPr>
          <p:cNvSpPr/>
          <p:nvPr/>
        </p:nvSpPr>
        <p:spPr>
          <a:xfrm>
            <a:off x="0" y="-250"/>
            <a:ext cx="14630400" cy="8222813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49" name="Text 2">
            <a:extLst>
              <a:ext uri="{FF2B5EF4-FFF2-40B4-BE49-F238E27FC236}">
                <a16:creationId xmlns:a16="http://schemas.microsoft.com/office/drawing/2014/main" id="{DF32AD00-DF10-32AD-54EF-917030D25BCF}"/>
              </a:ext>
            </a:extLst>
          </p:cNvPr>
          <p:cNvSpPr/>
          <p:nvPr/>
        </p:nvSpPr>
        <p:spPr>
          <a:xfrm>
            <a:off x="695087" y="183833"/>
            <a:ext cx="4086820" cy="486013"/>
          </a:xfrm>
          <a:prstGeom prst="rect">
            <a:avLst/>
          </a:prstGeom>
          <a:noFill/>
          <a:ln/>
        </p:spPr>
        <p:txBody>
          <a:bodyPr wrap="non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Конкурентный анализ</a:t>
            </a:r>
            <a:endParaRPr lang="en-US" sz="3062" dirty="0"/>
          </a:p>
        </p:txBody>
      </p:sp>
      <p:graphicFrame>
        <p:nvGraphicFramePr>
          <p:cNvPr id="51" name="Таблица 50">
            <a:extLst>
              <a:ext uri="{FF2B5EF4-FFF2-40B4-BE49-F238E27FC236}">
                <a16:creationId xmlns:a16="http://schemas.microsoft.com/office/drawing/2014/main" id="{854D2FEF-390F-846C-4822-D0B6061E7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10957"/>
              </p:ext>
            </p:extLst>
          </p:nvPr>
        </p:nvGraphicFramePr>
        <p:xfrm>
          <a:off x="167640" y="883920"/>
          <a:ext cx="14154120" cy="71628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30824">
                  <a:extLst>
                    <a:ext uri="{9D8B030D-6E8A-4147-A177-3AD203B41FA5}">
                      <a16:colId xmlns:a16="http://schemas.microsoft.com/office/drawing/2014/main" val="1854109309"/>
                    </a:ext>
                  </a:extLst>
                </a:gridCol>
                <a:gridCol w="2830824">
                  <a:extLst>
                    <a:ext uri="{9D8B030D-6E8A-4147-A177-3AD203B41FA5}">
                      <a16:colId xmlns:a16="http://schemas.microsoft.com/office/drawing/2014/main" val="1781448265"/>
                    </a:ext>
                  </a:extLst>
                </a:gridCol>
                <a:gridCol w="2830824">
                  <a:extLst>
                    <a:ext uri="{9D8B030D-6E8A-4147-A177-3AD203B41FA5}">
                      <a16:colId xmlns:a16="http://schemas.microsoft.com/office/drawing/2014/main" val="690358687"/>
                    </a:ext>
                  </a:extLst>
                </a:gridCol>
                <a:gridCol w="2830824">
                  <a:extLst>
                    <a:ext uri="{9D8B030D-6E8A-4147-A177-3AD203B41FA5}">
                      <a16:colId xmlns:a16="http://schemas.microsoft.com/office/drawing/2014/main" val="4209109672"/>
                    </a:ext>
                  </a:extLst>
                </a:gridCol>
                <a:gridCol w="2830824">
                  <a:extLst>
                    <a:ext uri="{9D8B030D-6E8A-4147-A177-3AD203B41FA5}">
                      <a16:colId xmlns:a16="http://schemas.microsoft.com/office/drawing/2014/main" val="3711762848"/>
                    </a:ext>
                  </a:extLst>
                </a:gridCol>
              </a:tblGrid>
              <a:tr h="61781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1" u="sng" dirty="0">
                          <a:effectLst/>
                          <a:latin typeface="Arial"/>
                        </a:rPr>
                        <a:t>Умная мусорка "</a:t>
                      </a:r>
                      <a:r>
                        <a:rPr lang="ru-RU" sz="1400" b="1" u="sng" err="1">
                          <a:effectLst/>
                          <a:latin typeface="Arial"/>
                        </a:rPr>
                        <a:t>Оптимус</a:t>
                      </a:r>
                      <a:r>
                        <a:rPr lang="ru-RU" sz="1400" b="1" u="sng" dirty="0">
                          <a:effectLst/>
                          <a:latin typeface="Arial"/>
                        </a:rPr>
                        <a:t> Трэш"(МЫ) </a:t>
                      </a:r>
                      <a:endParaRPr lang="ru-RU" sz="140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1" u="sng" err="1">
                          <a:effectLst/>
                          <a:latin typeface="Arial"/>
                        </a:rPr>
                        <a:t>Китфорт</a:t>
                      </a:r>
                      <a:r>
                        <a:rPr lang="ru-RU" sz="1400" b="1" u="sng" dirty="0">
                          <a:effectLst/>
                          <a:latin typeface="Arial"/>
                        </a:rPr>
                        <a:t> </a:t>
                      </a:r>
                      <a:endParaRPr lang="ru-RU" sz="14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af-ZA" sz="1400" b="1" u="sng" err="1">
                          <a:effectLst/>
                          <a:latin typeface="Arial"/>
                        </a:rPr>
                        <a:t>Clever</a:t>
                      </a:r>
                      <a:r>
                        <a:rPr lang="af-ZA" sz="1400" b="1" u="sng" dirty="0">
                          <a:effectLst/>
                          <a:latin typeface="Arial"/>
                        </a:rPr>
                        <a:t> </a:t>
                      </a:r>
                      <a:r>
                        <a:rPr lang="af-ZA" sz="1400" b="1" u="sng" err="1">
                          <a:effectLst/>
                          <a:latin typeface="Arial"/>
                        </a:rPr>
                        <a:t>Bin</a:t>
                      </a:r>
                      <a:r>
                        <a:rPr lang="af-ZA" sz="1400" b="1" u="sng" dirty="0">
                          <a:effectLst/>
                          <a:latin typeface="Arial"/>
                        </a:rPr>
                        <a:t> </a:t>
                      </a:r>
                      <a:endParaRPr lang="af-ZA" sz="14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af-ZA" sz="1400" b="1" u="sng" err="1">
                          <a:effectLst/>
                          <a:latin typeface="Arial"/>
                        </a:rPr>
                        <a:t>TrashBot</a:t>
                      </a:r>
                      <a:r>
                        <a:rPr lang="af-ZA" sz="1400" b="1" u="sng" dirty="0">
                          <a:effectLst/>
                          <a:latin typeface="Arial"/>
                        </a:rPr>
                        <a:t> </a:t>
                      </a:r>
                      <a:endParaRPr lang="af-ZA" sz="14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1" u="sng" dirty="0">
                          <a:effectLst/>
                          <a:latin typeface="Arial"/>
                        </a:rPr>
                        <a:t>Параметры </a:t>
                      </a:r>
                      <a:endParaRPr lang="ru-RU" sz="1400" dirty="0">
                        <a:effectLst/>
                        <a:latin typeface="Arial"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891271"/>
                  </a:ext>
                </a:extLst>
              </a:tr>
              <a:tr h="9074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FF8A8A"/>
                          </a:highlight>
                          <a:latin typeface="Arial"/>
                        </a:rPr>
                        <a:t>Цена зависит от комплектации (300 - база; с </a:t>
                      </a:r>
                      <a:r>
                        <a:rPr lang="ru-RU" sz="1400" b="0" u="none" err="1">
                          <a:effectLst/>
                          <a:highlight>
                            <a:srgbClr val="FF8A8A"/>
                          </a:highlight>
                          <a:latin typeface="Arial"/>
                        </a:rPr>
                        <a:t>доп</a:t>
                      </a:r>
                      <a:r>
                        <a:rPr lang="ru-RU" sz="1400" b="0" u="none" dirty="0">
                          <a:effectLst/>
                          <a:highlight>
                            <a:srgbClr val="FF8A8A"/>
                          </a:highlight>
                          <a:latin typeface="Arial"/>
                        </a:rPr>
                        <a:t> услугами - 500$)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D9F2D0"/>
                          </a:highlight>
                          <a:latin typeface="Arial"/>
                        </a:rPr>
                        <a:t>3000 р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5000 р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af-ZA" sz="1400" b="0" u="none" dirty="0">
                          <a:effectLst/>
                          <a:latin typeface="Arial"/>
                        </a:rPr>
                        <a:t>200-350 $ USA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Цена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3216"/>
                  </a:ext>
                </a:extLst>
              </a:tr>
              <a:tr h="121632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D9F2D0"/>
                          </a:highlight>
                          <a:latin typeface="Arial"/>
                        </a:rPr>
                        <a:t>Полная техподдержка с предоставлением запчастей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FFFFAD"/>
                          </a:highlight>
                          <a:latin typeface="Arial"/>
                        </a:rPr>
                        <a:t>Мусорные пакеты, незначительные детали для замены (например батареи)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Присутствует тех обслуживание, недорогое вследствие местонахождения компании (Москва)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D9F2D0"/>
                          </a:highlight>
                          <a:latin typeface="Arial"/>
                        </a:rPr>
                        <a:t>Присутствует полная техподдержка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Обслуживание 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567129"/>
                  </a:ext>
                </a:extLst>
              </a:tr>
              <a:tr h="9074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Сложная первая настройка, далее поддержка не ведётся 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D9F2D0"/>
                          </a:highlight>
                          <a:latin typeface="Arial"/>
                        </a:rPr>
                        <a:t>Проста в эксплуатации 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Сложная первая настройка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Аналогично С</a:t>
                      </a:r>
                      <a:r>
                        <a:rPr lang="af-ZA" sz="1400" b="0" u="none" dirty="0" err="1">
                          <a:effectLst/>
                          <a:latin typeface="Arial"/>
                        </a:rPr>
                        <a:t>lever</a:t>
                      </a:r>
                      <a:r>
                        <a:rPr lang="af-ZA" sz="1400" b="0" u="none" dirty="0">
                          <a:effectLst/>
                          <a:latin typeface="Arial"/>
                        </a:rPr>
                        <a:t> </a:t>
                      </a:r>
                      <a:r>
                        <a:rPr lang="af-ZA" sz="1400" b="0" u="none" dirty="0" err="1">
                          <a:effectLst/>
                          <a:latin typeface="Arial"/>
                        </a:rPr>
                        <a:t>bean</a:t>
                      </a:r>
                      <a:r>
                        <a:rPr lang="af-ZA" sz="1400" b="0" u="non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Сложность в эксплуатации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387356"/>
                  </a:ext>
                </a:extLst>
              </a:tr>
              <a:tr h="9074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DAE9F7"/>
                          </a:highlight>
                          <a:latin typeface="Arial"/>
                        </a:rPr>
                        <a:t>Крупные компании и офисы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Домашнее использование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FF8A8A"/>
                          </a:highlight>
                          <a:latin typeface="Arial"/>
                        </a:rPr>
                        <a:t>Альтернатива уличным контейнерам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DAE9F7"/>
                          </a:highlight>
                          <a:latin typeface="Arial"/>
                        </a:rPr>
                        <a:t>Крупные компании (аэропорты, федеральные учреждения, корпорации)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Сфера использования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958513"/>
                  </a:ext>
                </a:extLst>
              </a:tr>
              <a:tr h="108118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D9F2D0"/>
                          </a:highlight>
                          <a:latin typeface="Arial"/>
                        </a:rPr>
                        <a:t>Подписка на "вывоз" мусора, на более активное обслуживание (аналогично с Ubuntu)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FF8A8A"/>
                          </a:highlight>
                          <a:latin typeface="Arial"/>
                        </a:rPr>
                        <a:t>Отсутствует 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FF8A8A"/>
                          </a:highlight>
                          <a:latin typeface="Arial"/>
                        </a:rPr>
                        <a:t>Отсутствует 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FF8A8A"/>
                          </a:highlight>
                          <a:latin typeface="Arial"/>
                        </a:rPr>
                        <a:t>Отсутствует 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Подписочные сервисы как средство дополнительной монетизации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1087"/>
                  </a:ext>
                </a:extLst>
              </a:tr>
              <a:tr h="1525236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D9F2D0"/>
                          </a:highlight>
                          <a:latin typeface="Arial"/>
                        </a:rPr>
                        <a:t>Сортировка мусора в больших количествах + компрессирование и сообщение о наполненности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FF8A8A"/>
                          </a:highlight>
                          <a:latin typeface="Arial"/>
                        </a:rPr>
                        <a:t>"Открытие мусорки без касания", автоматическая замена пакета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A8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FFFFAD"/>
                          </a:highlight>
                          <a:latin typeface="Arial"/>
                        </a:rPr>
                        <a:t>Компрессирование мусора + сообщение о наполненности корзины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highlight>
                            <a:srgbClr val="DAE9F7"/>
                          </a:highlight>
                          <a:latin typeface="Arial"/>
                        </a:rPr>
                        <a:t>Автоматическая сортировка мусора (1 объект за раз) + сообщение о наполненности корзины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ru-RU" sz="1400" b="0" u="none" dirty="0">
                          <a:effectLst/>
                          <a:latin typeface="Arial"/>
                        </a:rPr>
                        <a:t>Функционал 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01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2456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9" name="Shape 12">
            <a:extLst>
              <a:ext uri="{FF2B5EF4-FFF2-40B4-BE49-F238E27FC236}">
                <a16:creationId xmlns:a16="http://schemas.microsoft.com/office/drawing/2014/main" id="{1D2BB6E4-D28E-7236-1B9A-D20C000DC4FE}"/>
              </a:ext>
            </a:extLst>
          </p:cNvPr>
          <p:cNvSpPr/>
          <p:nvPr/>
        </p:nvSpPr>
        <p:spPr>
          <a:xfrm>
            <a:off x="337578" y="4717018"/>
            <a:ext cx="6947848" cy="3291126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2E313E73-51E1-8988-C06E-E2FC045557B7}"/>
              </a:ext>
            </a:extLst>
          </p:cNvPr>
          <p:cNvSpPr/>
          <p:nvPr/>
        </p:nvSpPr>
        <p:spPr>
          <a:xfrm>
            <a:off x="337578" y="1227058"/>
            <a:ext cx="6963088" cy="3291126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7" name="Shape 12">
            <a:extLst>
              <a:ext uri="{FF2B5EF4-FFF2-40B4-BE49-F238E27FC236}">
                <a16:creationId xmlns:a16="http://schemas.microsoft.com/office/drawing/2014/main" id="{349029A7-7F30-1A8E-C9D3-ADAAB12DF4FA}"/>
              </a:ext>
            </a:extLst>
          </p:cNvPr>
          <p:cNvSpPr/>
          <p:nvPr/>
        </p:nvSpPr>
        <p:spPr>
          <a:xfrm>
            <a:off x="7561338" y="1227058"/>
            <a:ext cx="6582088" cy="3291126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3888462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SWOT-анализ</a:t>
            </a:r>
            <a:endParaRPr lang="en-US" sz="3062" dirty="0"/>
          </a:p>
        </p:txBody>
      </p:sp>
      <p:sp>
        <p:nvSpPr>
          <p:cNvPr id="6" name="Text 4"/>
          <p:cNvSpPr/>
          <p:nvPr/>
        </p:nvSpPr>
        <p:spPr>
          <a:xfrm>
            <a:off x="4150043" y="1387793"/>
            <a:ext cx="2828092" cy="53256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  <a:ea typeface="Raleway" pitchFamily="34" charset="-122"/>
                <a:cs typeface="Raleway" pitchFamily="34" charset="-120"/>
              </a:rPr>
              <a:t>Сильные стороны</a:t>
            </a:r>
            <a:endParaRPr lang="en-US" sz="2400" dirty="0">
              <a:latin typeface="Raleway"/>
            </a:endParaRPr>
          </a:p>
        </p:txBody>
      </p:sp>
      <p:sp>
        <p:nvSpPr>
          <p:cNvPr id="7" name="Text 5"/>
          <p:cNvSpPr/>
          <p:nvPr/>
        </p:nvSpPr>
        <p:spPr>
          <a:xfrm>
            <a:off x="354036" y="1916400"/>
            <a:ext cx="6961893" cy="287025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Уникальное предложение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 Наша умная мусорная корзина предлагает инновационные функции, такие как автоматическое распознавание типа мусора, сортировка, сжатие и оповещение о заполненности, что делает ее привлекательной для клиентов. </a:t>
            </a:r>
            <a:endParaRPr lang="en-US" sz="16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Технологические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преимущества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Разработка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собственных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умных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технологий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интеграция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сенсоров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позволят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создать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продукт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высокого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качества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.</a:t>
            </a:r>
            <a:endParaRPr lang="en-US" sz="16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Экологическая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ценность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Наш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продукт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способствует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сокращению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объемов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мусора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и повышению эффективности его переработки.</a:t>
            </a:r>
            <a:endParaRPr lang="en-US" sz="1600">
              <a:latin typeface="Roboto"/>
              <a:ea typeface="Roboto"/>
              <a:cs typeface="Roboto"/>
            </a:endParaRPr>
          </a:p>
        </p:txBody>
      </p:sp>
      <p:sp>
        <p:nvSpPr>
          <p:cNvPr id="9" name="Text 7"/>
          <p:cNvSpPr/>
          <p:nvPr/>
        </p:nvSpPr>
        <p:spPr>
          <a:xfrm>
            <a:off x="7723703" y="1387793"/>
            <a:ext cx="1944172" cy="24300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  <a:ea typeface="Raleway" pitchFamily="34" charset="-122"/>
                <a:cs typeface="Raleway" pitchFamily="34" charset="-120"/>
              </a:rPr>
              <a:t>Слабые стороны</a:t>
            </a:r>
            <a:endParaRPr lang="en-US" sz="2400" dirty="0">
              <a:latin typeface="Raleway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2053" y="1915400"/>
            <a:ext cx="6573898" cy="259752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Высокие издержки на исследования и разработку: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Создание и интеграция умных технологий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может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потребовать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значительных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финансовых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вложений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и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времени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.</a:t>
            </a:r>
            <a:endParaRPr lang="en-US" sz="16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Неопределенность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рынка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Рынок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умных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мусорных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корзин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все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еще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развивается, и спрос на подобные продукты может быть нестабильным. </a:t>
            </a:r>
            <a:endParaRPr lang="en-US" sz="16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Зависимость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от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технических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решений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Наличие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сложных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умных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технологий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может создать проблемы с надежностью и обслуживанием продукта.</a:t>
            </a:r>
            <a:endParaRPr lang="en-US" sz="1600">
              <a:latin typeface="Roboto"/>
              <a:ea typeface="Roboto"/>
              <a:cs typeface="Roboto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4592003" y="4941094"/>
            <a:ext cx="1944172" cy="24300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  <a:ea typeface="Raleway" pitchFamily="34" charset="-122"/>
                <a:cs typeface="Raleway" pitchFamily="34" charset="-120"/>
              </a:rPr>
              <a:t>Возможности</a:t>
            </a:r>
            <a:endParaRPr lang="en-US" sz="2400" dirty="0">
              <a:latin typeface="Raleway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335047" y="5369516"/>
            <a:ext cx="6647850" cy="285651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Растущий рынок умных технологий: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С увеличением интереса к "интернету вещей" и смарт-технологиям, есть потенциал для расширения рынка умных мусорных корзин.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 </a:t>
            </a:r>
            <a:endParaRPr lang="en-US" sz="16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Экологические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инициативы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Возрастающее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осознание проблемы загрязнения окружающей среды создает благоприятную среду для продвижения экологических продуктов. </a:t>
            </a:r>
            <a:endParaRPr lang="en-US" sz="16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Партнерство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государственными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органами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Сотрудничество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местными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властями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и государственными организациями может открыть доступ к государственным заказам и грантам.</a:t>
            </a:r>
            <a:endParaRPr lang="en-US" sz="1600">
              <a:latin typeface="Roboto"/>
              <a:ea typeface="Roboto"/>
              <a:cs typeface="Roboto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561338" y="4762738"/>
            <a:ext cx="6582088" cy="3291126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 13"/>
          <p:cNvSpPr/>
          <p:nvPr/>
        </p:nvSpPr>
        <p:spPr>
          <a:xfrm>
            <a:off x="7723703" y="4941094"/>
            <a:ext cx="1944172" cy="24300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  <a:ea typeface="Raleway" pitchFamily="34" charset="-122"/>
                <a:cs typeface="Raleway" pitchFamily="34" charset="-120"/>
              </a:rPr>
              <a:t>Угрозы</a:t>
            </a:r>
            <a:endParaRPr lang="en-US" sz="2400" dirty="0">
              <a:latin typeface="Raleway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11093" y="5369766"/>
            <a:ext cx="6363037" cy="279589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Конкуренция: 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Наличие других компаний, уже занимающихся производством умных мусорных корзин, может создавать конкурентное давление. </a:t>
            </a:r>
            <a:endParaRPr lang="en-US" sz="16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Технические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риски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Возможны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проблемы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надежностью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умных технологий, что может привести к отрицательному восприятию продукта. </a:t>
            </a:r>
            <a:endParaRPr lang="en-US" sz="160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285750" indent="-285750">
              <a:lnSpc>
                <a:spcPts val="1960"/>
              </a:lnSpc>
              <a:buFont typeface="Arial"/>
              <a:buChar char="•"/>
            </a:pP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Законодательные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600" b="1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ограничения</a:t>
            </a:r>
            <a:r>
              <a:rPr lang="en-US" sz="1600" b="1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: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Изменения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в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законодательстве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, </a:t>
            </a:r>
            <a:r>
              <a:rPr lang="en-US" sz="160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связанные</a:t>
            </a:r>
            <a:r>
              <a:rPr lang="en-US" sz="160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с утилизацией и переработкой мусора, могут повлиять на требования к вашему продукту.</a:t>
            </a:r>
            <a:endParaRPr lang="en-US" sz="160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2">
            <a:extLst>
              <a:ext uri="{FF2B5EF4-FFF2-40B4-BE49-F238E27FC236}">
                <a16:creationId xmlns:a16="http://schemas.microsoft.com/office/drawing/2014/main" id="{1D2BB6E4-D28E-7236-1B9A-D20C000DC4FE}"/>
              </a:ext>
            </a:extLst>
          </p:cNvPr>
          <p:cNvSpPr/>
          <p:nvPr/>
        </p:nvSpPr>
        <p:spPr>
          <a:xfrm>
            <a:off x="383298" y="4198858"/>
            <a:ext cx="6947848" cy="3291126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2E313E73-51E1-8988-C06E-E2FC045557B7}"/>
              </a:ext>
            </a:extLst>
          </p:cNvPr>
          <p:cNvSpPr/>
          <p:nvPr/>
        </p:nvSpPr>
        <p:spPr>
          <a:xfrm>
            <a:off x="383298" y="708898"/>
            <a:ext cx="6963088" cy="3291126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7" name="Shape 12">
            <a:extLst>
              <a:ext uri="{FF2B5EF4-FFF2-40B4-BE49-F238E27FC236}">
                <a16:creationId xmlns:a16="http://schemas.microsoft.com/office/drawing/2014/main" id="{349029A7-7F30-1A8E-C9D3-ADAAB12DF4FA}"/>
              </a:ext>
            </a:extLst>
          </p:cNvPr>
          <p:cNvSpPr/>
          <p:nvPr/>
        </p:nvSpPr>
        <p:spPr>
          <a:xfrm>
            <a:off x="7607058" y="708898"/>
            <a:ext cx="6582088" cy="3291126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ext 2"/>
          <p:cNvSpPr/>
          <p:nvPr/>
        </p:nvSpPr>
        <p:spPr>
          <a:xfrm>
            <a:off x="3621167" y="953"/>
            <a:ext cx="3888462" cy="486013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>
              <a:lnSpc>
                <a:spcPts val="3827"/>
              </a:lnSpc>
            </a:pPr>
            <a:r>
              <a:rPr lang="en-US" sz="3050" dirty="0">
                <a:solidFill>
                  <a:srgbClr val="1B1B27"/>
                </a:solidFill>
                <a:latin typeface="Raleway"/>
                <a:ea typeface="Raleway" pitchFamily="34" charset="-122"/>
                <a:cs typeface="Raleway" pitchFamily="34" charset="-120"/>
              </a:rPr>
              <a:t>SWOT-</a:t>
            </a:r>
            <a:r>
              <a:rPr lang="en-US" sz="3050" dirty="0" err="1">
                <a:solidFill>
                  <a:srgbClr val="1B1B27"/>
                </a:solidFill>
                <a:latin typeface="Raleway"/>
                <a:ea typeface="Raleway" pitchFamily="34" charset="-122"/>
                <a:cs typeface="Raleway" pitchFamily="34" charset="-120"/>
              </a:rPr>
              <a:t>анализ</a:t>
            </a:r>
            <a:r>
              <a:rPr lang="en-US" sz="3050" dirty="0">
                <a:solidFill>
                  <a:srgbClr val="1B1B27"/>
                </a:solidFill>
                <a:latin typeface="Raleway"/>
                <a:ea typeface="Raleway" pitchFamily="34" charset="-122"/>
                <a:cs typeface="Raleway" pitchFamily="34" charset="-120"/>
              </a:rPr>
              <a:t> - 2</a:t>
            </a:r>
            <a:endParaRPr lang="en-US" sz="3062" dirty="0"/>
          </a:p>
        </p:txBody>
      </p:sp>
      <p:sp>
        <p:nvSpPr>
          <p:cNvPr id="6" name="Text 4"/>
          <p:cNvSpPr/>
          <p:nvPr/>
        </p:nvSpPr>
        <p:spPr>
          <a:xfrm>
            <a:off x="416243" y="305753"/>
            <a:ext cx="603052" cy="16680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SO</a:t>
            </a:r>
            <a:endParaRPr lang="en-US" sz="2400" dirty="0">
              <a:latin typeface="Raleway"/>
            </a:endParaRPr>
          </a:p>
        </p:txBody>
      </p:sp>
      <p:sp>
        <p:nvSpPr>
          <p:cNvPr id="7" name="Text 5"/>
          <p:cNvSpPr/>
          <p:nvPr/>
        </p:nvSpPr>
        <p:spPr>
          <a:xfrm>
            <a:off x="414996" y="560040"/>
            <a:ext cx="6611373" cy="3296972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endParaRPr lang="en-US" sz="1600" dirty="0">
              <a:solidFill>
                <a:srgbClr val="000000"/>
              </a:solidFill>
              <a:latin typeface="Arial"/>
              <a:ea typeface="Roboto"/>
              <a:cs typeface="Arial"/>
            </a:endParaRPr>
          </a:p>
          <a:p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S1)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Уникальное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предложение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: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Наша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умная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мусорная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корзина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предлагает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инновационные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функции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такие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как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автоматическое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распознавание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типа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мусора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сортировка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сжатие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и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оповещение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о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заполненности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что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делает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ее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привлекательной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для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клиентов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. </a:t>
            </a:r>
            <a:br>
              <a:rPr lang="en-US" sz="1600" i="1" dirty="0">
                <a:latin typeface="Arial"/>
                <a:ea typeface="Roboto"/>
                <a:cs typeface="Arial"/>
              </a:rPr>
            </a:br>
            <a:br>
              <a:rPr lang="en-US" sz="1600" i="1" dirty="0">
                <a:latin typeface="Arial"/>
                <a:ea typeface="Roboto"/>
                <a:cs typeface="Arial"/>
              </a:rPr>
            </a:b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O2)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Экологические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инициативы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: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Возрастающее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осознание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проблемы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загрязнения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окружающей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среды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и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потребность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в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устойчивых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решениях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создает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благоприятную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среду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для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продвижения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экологических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продуктов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ea typeface="Roboto"/>
                <a:cs typeface="Arial"/>
              </a:rPr>
              <a:t>. </a:t>
            </a:r>
            <a:br>
              <a:rPr lang="en-US" sz="1600" dirty="0">
                <a:latin typeface="Arial"/>
                <a:ea typeface="Roboto"/>
                <a:cs typeface="Arial"/>
              </a:rPr>
            </a:br>
            <a:br>
              <a:rPr lang="en-US" sz="1600" dirty="0">
                <a:latin typeface="Arial"/>
                <a:ea typeface="Roboto"/>
                <a:cs typeface="Arial"/>
              </a:rPr>
            </a:br>
            <a:r>
              <a:rPr lang="en-US" sz="1700" b="1" u="sng" dirty="0">
                <a:latin typeface="Arial"/>
                <a:ea typeface="Roboto"/>
                <a:cs typeface="Arial"/>
              </a:rPr>
              <a:t>S1O2:</a:t>
            </a:r>
            <a:r>
              <a:rPr lang="en-US" sz="1700" b="1" dirty="0">
                <a:latin typeface="Arial"/>
                <a:ea typeface="Roboto"/>
                <a:cs typeface="Arial"/>
              </a:rPr>
              <a:t> </a:t>
            </a:r>
            <a:r>
              <a:rPr lang="en-US" sz="1700" b="1" err="1">
                <a:latin typeface="Arial"/>
                <a:ea typeface="Roboto"/>
                <a:cs typeface="Arial"/>
              </a:rPr>
              <a:t>Уникальное</a:t>
            </a:r>
            <a:r>
              <a:rPr lang="en-US" sz="1700" b="1" dirty="0">
                <a:latin typeface="Arial"/>
                <a:ea typeface="Roboto"/>
                <a:cs typeface="Arial"/>
              </a:rPr>
              <a:t> </a:t>
            </a:r>
            <a:r>
              <a:rPr lang="en-US" sz="1700" b="1" err="1">
                <a:latin typeface="Arial"/>
                <a:ea typeface="Roboto"/>
                <a:cs typeface="Arial"/>
              </a:rPr>
              <a:t>экологическое</a:t>
            </a:r>
            <a:r>
              <a:rPr lang="en-US" sz="1700" b="1" dirty="0">
                <a:latin typeface="Arial"/>
                <a:ea typeface="Roboto"/>
                <a:cs typeface="Arial"/>
              </a:rPr>
              <a:t> </a:t>
            </a:r>
            <a:r>
              <a:rPr lang="en-US" sz="1700" b="1" err="1">
                <a:latin typeface="Arial"/>
                <a:ea typeface="Roboto"/>
                <a:cs typeface="Arial"/>
              </a:rPr>
              <a:t>решение</a:t>
            </a:r>
            <a:r>
              <a:rPr lang="en-US" sz="1700" b="1" dirty="0">
                <a:latin typeface="Arial"/>
                <a:ea typeface="Roboto"/>
                <a:cs typeface="Arial"/>
              </a:rPr>
              <a:t>: </a:t>
            </a:r>
            <a:r>
              <a:rPr lang="en-US" sz="1700" b="1" err="1">
                <a:latin typeface="Arial"/>
                <a:ea typeface="Roboto"/>
                <a:cs typeface="Arial"/>
              </a:rPr>
              <a:t>Сортировка</a:t>
            </a:r>
            <a:r>
              <a:rPr lang="en-US" sz="1700" b="1" dirty="0">
                <a:latin typeface="Arial"/>
                <a:ea typeface="Roboto"/>
                <a:cs typeface="Arial"/>
              </a:rPr>
              <a:t> </a:t>
            </a:r>
            <a:r>
              <a:rPr lang="en-US" sz="1700" b="1" err="1">
                <a:latin typeface="Arial"/>
                <a:ea typeface="Roboto"/>
                <a:cs typeface="Arial"/>
              </a:rPr>
              <a:t>мусора</a:t>
            </a:r>
            <a:r>
              <a:rPr lang="en-US" sz="1700" b="1" dirty="0">
                <a:latin typeface="Arial"/>
                <a:ea typeface="Roboto"/>
                <a:cs typeface="Arial"/>
              </a:rPr>
              <a:t> с </a:t>
            </a:r>
            <a:r>
              <a:rPr lang="en-US" sz="1700" b="1" err="1">
                <a:latin typeface="Arial"/>
                <a:ea typeface="Roboto"/>
                <a:cs typeface="Arial"/>
              </a:rPr>
              <a:t>помощью</a:t>
            </a:r>
            <a:r>
              <a:rPr lang="en-US" sz="1700" b="1" dirty="0">
                <a:latin typeface="Arial"/>
                <a:ea typeface="Roboto"/>
                <a:cs typeface="Arial"/>
              </a:rPr>
              <a:t> </a:t>
            </a:r>
            <a:r>
              <a:rPr lang="en-US" sz="1700" b="1" err="1">
                <a:latin typeface="Arial"/>
                <a:ea typeface="Roboto"/>
                <a:cs typeface="Arial"/>
              </a:rPr>
              <a:t>новой</a:t>
            </a:r>
            <a:r>
              <a:rPr lang="en-US" sz="1700" b="1" dirty="0">
                <a:latin typeface="Arial"/>
                <a:ea typeface="Roboto"/>
                <a:cs typeface="Arial"/>
              </a:rPr>
              <a:t> </a:t>
            </a:r>
            <a:r>
              <a:rPr lang="en-US" sz="1700" b="1" err="1">
                <a:latin typeface="Arial"/>
                <a:ea typeface="Roboto"/>
                <a:cs typeface="Arial"/>
              </a:rPr>
              <a:t>для</a:t>
            </a:r>
            <a:r>
              <a:rPr lang="en-US" sz="1700" b="1" dirty="0">
                <a:latin typeface="Arial"/>
                <a:ea typeface="Roboto"/>
                <a:cs typeface="Arial"/>
              </a:rPr>
              <a:t> </a:t>
            </a:r>
            <a:r>
              <a:rPr lang="en-US" sz="1700" b="1" err="1">
                <a:latin typeface="Arial"/>
                <a:ea typeface="Roboto"/>
                <a:cs typeface="Arial"/>
              </a:rPr>
              <a:t>данной</a:t>
            </a:r>
            <a:r>
              <a:rPr lang="en-US" sz="1700" b="1" dirty="0">
                <a:latin typeface="Arial"/>
                <a:ea typeface="Roboto"/>
                <a:cs typeface="Arial"/>
              </a:rPr>
              <a:t> </a:t>
            </a:r>
            <a:r>
              <a:rPr lang="en-US" sz="1700" b="1" err="1">
                <a:latin typeface="Arial"/>
                <a:ea typeface="Roboto"/>
                <a:cs typeface="Arial"/>
              </a:rPr>
              <a:t>сферы</a:t>
            </a:r>
            <a:r>
              <a:rPr lang="en-US" sz="1700" b="1" dirty="0">
                <a:latin typeface="Arial"/>
                <a:ea typeface="Roboto"/>
                <a:cs typeface="Arial"/>
              </a:rPr>
              <a:t> </a:t>
            </a:r>
            <a:r>
              <a:rPr lang="en-US" sz="1700" b="1" err="1">
                <a:latin typeface="Arial"/>
                <a:ea typeface="Roboto"/>
                <a:cs typeface="Arial"/>
              </a:rPr>
              <a:t>технологии</a:t>
            </a:r>
            <a:r>
              <a:rPr lang="en-US" sz="1700" b="1" dirty="0">
                <a:latin typeface="Arial"/>
                <a:ea typeface="Roboto"/>
                <a:cs typeface="Arial"/>
              </a:rPr>
              <a:t>. </a:t>
            </a:r>
            <a:endParaRPr lang="en-US" sz="1700" b="1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72053" y="1915400"/>
            <a:ext cx="6573898" cy="2597527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 marL="285750" indent="-285750">
              <a:lnSpc>
                <a:spcPts val="1960"/>
              </a:lnSpc>
              <a:buFont typeface="Arial"/>
              <a:buChar char="•"/>
            </a:pPr>
            <a:endParaRPr lang="en-US" sz="1600" dirty="0">
              <a:solidFill>
                <a:srgbClr val="3C3939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416243" y="7790974"/>
            <a:ext cx="1944172" cy="24300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ST</a:t>
            </a:r>
            <a:endParaRPr lang="en-US" sz="2400" dirty="0">
              <a:latin typeface="Raleway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607058" y="4244578"/>
            <a:ext cx="6582088" cy="3291126"/>
          </a:xfrm>
          <a:prstGeom prst="roundRect">
            <a:avLst>
              <a:gd name="adj" fmla="val 19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2ECFC529-F982-531F-D4C0-7204434D1B0E}"/>
              </a:ext>
            </a:extLst>
          </p:cNvPr>
          <p:cNvSpPr/>
          <p:nvPr/>
        </p:nvSpPr>
        <p:spPr>
          <a:xfrm>
            <a:off x="13309282" y="305752"/>
            <a:ext cx="603052" cy="166807"/>
          </a:xfrm>
          <a:prstGeom prst="rect">
            <a:avLst/>
          </a:prstGeom>
          <a:noFill/>
          <a:ln/>
        </p:spPr>
        <p:txBody>
          <a:bodyPr wrap="none" lIns="91440" tIns="45720" rIns="91440" bIns="45720" rtlCol="0" anchor="t"/>
          <a:lstStyle/>
          <a:p>
            <a:pPr marL="0" indent="0">
              <a:lnSpc>
                <a:spcPts val="1914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/>
              </a:rPr>
              <a:t>WO</a:t>
            </a:r>
            <a:endParaRPr lang="en-US" sz="2400" dirty="0">
              <a:latin typeface="Ralewa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F7F40-5014-EAC3-67E3-76D5F2C77EB8}"/>
              </a:ext>
            </a:extLst>
          </p:cNvPr>
          <p:cNvSpPr txBox="1"/>
          <p:nvPr/>
        </p:nvSpPr>
        <p:spPr>
          <a:xfrm>
            <a:off x="7589520" y="883920"/>
            <a:ext cx="6583680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W2)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Неопределенность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рынка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Рынок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умных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мусорных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корзин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все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еще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развивается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, и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спрос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на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подобные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продукты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может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быть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нестабильным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или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недостаточным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для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обеспечения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высокой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прибыли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b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</a:br>
            <a:b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O3)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Партнерство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с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государственными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органами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Сотрудничество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с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местными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властями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и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государственными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организациями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может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открыть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доступ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к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государственным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заказам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и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грантам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на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развитие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экологических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инициатив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br>
              <a:rPr lang="en-US" sz="1600" dirty="0">
                <a:latin typeface="Arial"/>
                <a:cs typeface="Arial"/>
              </a:rPr>
            </a:br>
            <a:br>
              <a:rPr lang="en-US" sz="1600" dirty="0">
                <a:latin typeface="Arial"/>
                <a:cs typeface="Arial"/>
              </a:rPr>
            </a:br>
            <a:r>
              <a:rPr lang="en-US" sz="1700" b="1" u="sng" dirty="0">
                <a:latin typeface="Arial"/>
                <a:cs typeface="Arial"/>
              </a:rPr>
              <a:t>W2O3:</a:t>
            </a:r>
            <a:r>
              <a:rPr lang="en-US" sz="1700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Затраты</a:t>
            </a:r>
            <a:r>
              <a:rPr lang="en-US" sz="1700" b="1" dirty="0">
                <a:latin typeface="Arial"/>
                <a:cs typeface="Arial"/>
              </a:rPr>
              <a:t> и </a:t>
            </a:r>
            <a:r>
              <a:rPr lang="en-US" sz="1700" b="1" err="1">
                <a:latin typeface="Arial"/>
                <a:cs typeface="Arial"/>
              </a:rPr>
              <a:t>потери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от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нестабильности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нового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рынка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покрываются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государственной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поддержкой</a:t>
            </a:r>
            <a:r>
              <a:rPr lang="en-US" sz="1700" b="1" dirty="0">
                <a:latin typeface="Arial"/>
                <a:cs typeface="Arial"/>
              </a:rPr>
              <a:t> </a:t>
            </a:r>
            <a:endParaRPr lang="en-US" sz="1700" b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7B905-591F-A88E-6321-8068A5528C62}"/>
              </a:ext>
            </a:extLst>
          </p:cNvPr>
          <p:cNvSpPr txBox="1"/>
          <p:nvPr/>
        </p:nvSpPr>
        <p:spPr>
          <a:xfrm>
            <a:off x="411480" y="4419600"/>
            <a:ext cx="6934200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S1)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Уникальное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предложение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Ваша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умная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мусорная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корзина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предлагает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инновационные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функции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такие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как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автоматическое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распознавание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типа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мусора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сортировка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сжатие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и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оповещение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о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заполненности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что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делает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ее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привлекательной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для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клиентов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b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</a:br>
            <a:b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T1)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Конкуренция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Наличие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других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компаний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уже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занимающихся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производством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умных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мусорных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корзин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или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подобных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продуктов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может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создавать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конкурентное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давление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на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ваш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бизнес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br>
              <a:rPr lang="en-US" sz="1600" dirty="0">
                <a:latin typeface="Arial"/>
                <a:cs typeface="Arial"/>
              </a:rPr>
            </a:br>
            <a:br>
              <a:rPr lang="en-US" sz="1600" dirty="0">
                <a:latin typeface="Arial"/>
                <a:cs typeface="Arial"/>
              </a:rPr>
            </a:br>
            <a:r>
              <a:rPr lang="en-US" sz="1700" b="1" u="sng" dirty="0">
                <a:latin typeface="Arial"/>
                <a:cs typeface="Arial"/>
              </a:rPr>
              <a:t>S1T1: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Скрытие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технологии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от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общей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публики</a:t>
            </a:r>
            <a:r>
              <a:rPr lang="en-US" sz="1700" b="1" dirty="0">
                <a:latin typeface="Arial"/>
                <a:cs typeface="Arial"/>
              </a:rPr>
              <a:t> (</a:t>
            </a:r>
            <a:r>
              <a:rPr lang="en-US" sz="1700" b="1" err="1">
                <a:latin typeface="Arial"/>
                <a:cs typeface="Arial"/>
              </a:rPr>
              <a:t>гамма-спектроскопия</a:t>
            </a:r>
            <a:r>
              <a:rPr lang="en-US" sz="1700" b="1" dirty="0">
                <a:latin typeface="Arial"/>
                <a:cs typeface="Arial"/>
              </a:rPr>
              <a:t> с </a:t>
            </a:r>
            <a:r>
              <a:rPr lang="en-US" sz="1700" b="1" err="1">
                <a:latin typeface="Arial"/>
                <a:cs typeface="Arial"/>
              </a:rPr>
              <a:t>иодидом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натрия</a:t>
            </a:r>
            <a:r>
              <a:rPr lang="en-US" sz="1700" b="1" dirty="0">
                <a:latin typeface="Arial"/>
                <a:cs typeface="Arial"/>
              </a:rPr>
              <a:t> с </a:t>
            </a:r>
            <a:r>
              <a:rPr lang="en-US" sz="1700" b="1" err="1">
                <a:latin typeface="Arial"/>
                <a:cs typeface="Arial"/>
              </a:rPr>
              <a:t>примесью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таллия</a:t>
            </a:r>
            <a:r>
              <a:rPr lang="en-US" sz="1700" b="1" dirty="0">
                <a:latin typeface="Arial"/>
                <a:cs typeface="Arial"/>
              </a:rPr>
              <a:t>). </a:t>
            </a:r>
            <a:endParaRPr lang="en-US" sz="17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F83A74-11D4-CF4A-6FF5-C6C9D8EFE61D}"/>
              </a:ext>
            </a:extLst>
          </p:cNvPr>
          <p:cNvSpPr txBox="1"/>
          <p:nvPr/>
        </p:nvSpPr>
        <p:spPr>
          <a:xfrm>
            <a:off x="13304520" y="768096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3C3939"/>
                </a:solidFill>
                <a:latin typeface="Raleway"/>
              </a:rPr>
              <a:t>WT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7075EA-A0ED-9859-FFEF-EBFE6964EE71}"/>
              </a:ext>
            </a:extLst>
          </p:cNvPr>
          <p:cNvSpPr txBox="1"/>
          <p:nvPr/>
        </p:nvSpPr>
        <p:spPr>
          <a:xfrm>
            <a:off x="7589520" y="4419600"/>
            <a:ext cx="6583680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W2)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Неопределенность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рынка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: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Рынок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умных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мусорных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корзин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все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еще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развивается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, и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спрос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на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подобные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продукты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может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быть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нестабильным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или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недостаточным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для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обеспечения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высокой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прибыли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.</a:t>
            </a:r>
            <a:r>
              <a:rPr lang="en-US" sz="16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br>
              <a:rPr lang="en-US" sz="1600" dirty="0">
                <a:latin typeface="Arial"/>
                <a:cs typeface="Arial"/>
              </a:rPr>
            </a:br>
            <a:br>
              <a:rPr lang="en-US" sz="1600" dirty="0">
                <a:latin typeface="Arial"/>
                <a:cs typeface="Arial"/>
              </a:rPr>
            </a:b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T1)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Конкуренция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: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Наличие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других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компаний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,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уже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занимающихся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производством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умных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мусорных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корзин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или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подобных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продуктов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,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может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создавать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конкурентное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давление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на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ваш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600" i="1" err="1">
                <a:solidFill>
                  <a:srgbClr val="A6A6A6"/>
                </a:solidFill>
                <a:latin typeface="Arial"/>
                <a:cs typeface="Arial"/>
              </a:rPr>
              <a:t>бизнес</a:t>
            </a:r>
            <a:r>
              <a:rPr lang="en-US" sz="1600" i="1" dirty="0">
                <a:solidFill>
                  <a:srgbClr val="A6A6A6"/>
                </a:solidFill>
                <a:latin typeface="Arial"/>
                <a:cs typeface="Arial"/>
              </a:rPr>
              <a:t>.</a:t>
            </a:r>
            <a:r>
              <a:rPr lang="en-US" sz="1600" dirty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br>
              <a:rPr lang="en-US" sz="1600" dirty="0">
                <a:latin typeface="Arial"/>
                <a:cs typeface="Arial"/>
              </a:rPr>
            </a:br>
            <a:br>
              <a:rPr lang="en-US" sz="1600" dirty="0">
                <a:latin typeface="Arial"/>
                <a:cs typeface="Arial"/>
              </a:rPr>
            </a:br>
            <a:r>
              <a:rPr lang="en-US" sz="1700" b="1" u="sng" dirty="0">
                <a:latin typeface="Arial"/>
                <a:cs typeface="Arial"/>
              </a:rPr>
              <a:t>W2T1: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Создание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здоровой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конкуренции</a:t>
            </a:r>
            <a:r>
              <a:rPr lang="en-US" sz="1700" b="1" dirty="0">
                <a:latin typeface="Arial"/>
                <a:cs typeface="Arial"/>
              </a:rPr>
              <a:t>, </a:t>
            </a:r>
            <a:r>
              <a:rPr lang="en-US" sz="1700" b="1" err="1">
                <a:latin typeface="Arial"/>
                <a:cs typeface="Arial"/>
              </a:rPr>
              <a:t>совместное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развитие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нового</a:t>
            </a:r>
            <a:r>
              <a:rPr lang="en-US" sz="1700" b="1" dirty="0">
                <a:latin typeface="Arial"/>
                <a:cs typeface="Arial"/>
              </a:rPr>
              <a:t> </a:t>
            </a:r>
            <a:r>
              <a:rPr lang="en-US" sz="1700" b="1" err="1">
                <a:latin typeface="Arial"/>
                <a:cs typeface="Arial"/>
              </a:rPr>
              <a:t>рынка</a:t>
            </a:r>
            <a:r>
              <a:rPr lang="en-US" sz="1700" b="1" dirty="0">
                <a:latin typeface="Arial"/>
                <a:cs typeface="Arial"/>
              </a:rPr>
              <a:t>. </a:t>
            </a: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105980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ru-RU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1852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9840" y="3072527"/>
            <a:ext cx="5926812" cy="6296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58"/>
              </a:lnSpc>
              <a:buNone/>
            </a:pPr>
            <a:r>
              <a:rPr lang="en-US" sz="396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Конкурентная стратегия</a:t>
            </a:r>
            <a:endParaRPr lang="en-US" sz="3966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840" y="4004310"/>
            <a:ext cx="3190161" cy="80593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731294" y="5112425"/>
            <a:ext cx="2787253" cy="9440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198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Уникальное экологическое решение</a:t>
            </a:r>
            <a:endParaRPr lang="en-US" sz="1983" dirty="0"/>
          </a:p>
        </p:txBody>
      </p:sp>
      <p:sp>
        <p:nvSpPr>
          <p:cNvPr id="8" name="Text 4"/>
          <p:cNvSpPr/>
          <p:nvPr/>
        </p:nvSpPr>
        <p:spPr>
          <a:xfrm>
            <a:off x="2731294" y="6177320"/>
            <a:ext cx="2787253" cy="9669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58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Сортировка мусора с помощью новой для данной сферы технологии.</a:t>
            </a:r>
            <a:endParaRPr lang="en-US" sz="1587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001" y="4004310"/>
            <a:ext cx="3190280" cy="8059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21454" y="5112425"/>
            <a:ext cx="2787372" cy="6293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198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Государственная поддержка</a:t>
            </a:r>
            <a:endParaRPr lang="en-US" sz="1983" dirty="0"/>
          </a:p>
        </p:txBody>
      </p:sp>
      <p:sp>
        <p:nvSpPr>
          <p:cNvPr id="11" name="Text 6"/>
          <p:cNvSpPr/>
          <p:nvPr/>
        </p:nvSpPr>
        <p:spPr>
          <a:xfrm>
            <a:off x="5921454" y="5862637"/>
            <a:ext cx="2787372" cy="16115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58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Затраты и потери от нестабильности нового рынка покрываются государственной поддержкой.</a:t>
            </a:r>
            <a:endParaRPr lang="en-US" sz="1587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10280" y="4004310"/>
            <a:ext cx="3190280" cy="80593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11734" y="5112425"/>
            <a:ext cx="2518529" cy="3146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9"/>
              </a:lnSpc>
              <a:buNone/>
            </a:pPr>
            <a:r>
              <a:rPr lang="en-US" sz="1983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Защита технологий</a:t>
            </a:r>
            <a:endParaRPr lang="en-US" sz="1983" dirty="0"/>
          </a:p>
        </p:txBody>
      </p:sp>
      <p:sp>
        <p:nvSpPr>
          <p:cNvPr id="14" name="Text 8"/>
          <p:cNvSpPr/>
          <p:nvPr/>
        </p:nvSpPr>
        <p:spPr>
          <a:xfrm>
            <a:off x="9111734" y="5578435"/>
            <a:ext cx="2787372" cy="1868329"/>
          </a:xfrm>
          <a:prstGeom prst="rect">
            <a:avLst/>
          </a:prstGeom>
          <a:noFill/>
          <a:ln/>
        </p:spPr>
        <p:txBody>
          <a:bodyPr wrap="square" lIns="91440" tIns="45720" rIns="91440" bIns="45720" rtlCol="0" anchor="t"/>
          <a:lstStyle/>
          <a:p>
            <a:pPr>
              <a:lnSpc>
                <a:spcPts val="2538"/>
              </a:lnSpc>
            </a:pPr>
            <a:r>
              <a:rPr lang="en-US" sz="15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Патент</a:t>
            </a:r>
            <a:r>
              <a:rPr lang="en-US" sz="15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15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технологии</a:t>
            </a:r>
            <a:r>
              <a:rPr lang="en-US" sz="15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(</a:t>
            </a:r>
            <a:r>
              <a:rPr lang="en-US" sz="15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гамма-спектроскопия</a:t>
            </a:r>
            <a:r>
              <a:rPr lang="en-US" sz="15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15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иодидом</a:t>
            </a:r>
            <a:r>
              <a:rPr lang="en-US" sz="15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</a:t>
            </a:r>
            <a:r>
              <a:rPr lang="en-US" sz="15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натрия</a:t>
            </a:r>
            <a:r>
              <a:rPr lang="en-US" sz="15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с </a:t>
            </a:r>
            <a:r>
              <a:rPr lang="en-US" sz="1550" dirty="0" err="1">
                <a:solidFill>
                  <a:srgbClr val="3C3939"/>
                </a:solidFill>
                <a:latin typeface="Roboto"/>
                <a:ea typeface="Roboto"/>
                <a:cs typeface="Roboto"/>
              </a:rPr>
              <a:t>примесью</a:t>
            </a:r>
            <a:r>
              <a:rPr lang="en-US" sz="1550" dirty="0">
                <a:solidFill>
                  <a:srgbClr val="3C3939"/>
                </a:solidFill>
                <a:latin typeface="Roboto"/>
                <a:ea typeface="Roboto"/>
                <a:cs typeface="Roboto"/>
              </a:rPr>
              <a:t> таллия).</a:t>
            </a:r>
            <a:endParaRPr lang="en-US" sz="1550" dirty="0">
              <a:latin typeface="Roboto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993</Words>
  <Application>Microsoft Office PowerPoint</Application>
  <PresentationFormat>Произвольный</PresentationFormat>
  <Paragraphs>117</Paragraphs>
  <Slides>19</Slides>
  <Notes>17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Хорошев Максим Денисович</cp:lastModifiedBy>
  <cp:revision>655</cp:revision>
  <dcterms:created xsi:type="dcterms:W3CDTF">2024-05-08T05:56:32Z</dcterms:created>
  <dcterms:modified xsi:type="dcterms:W3CDTF">2024-05-20T19:09:54Z</dcterms:modified>
</cp:coreProperties>
</file>