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8"/>
  </p:notesMasterIdLst>
  <p:sldIdLst>
    <p:sldId id="256" r:id="rId2"/>
    <p:sldId id="257" r:id="rId3"/>
    <p:sldId id="482" r:id="rId4"/>
    <p:sldId id="483" r:id="rId5"/>
    <p:sldId id="484" r:id="rId6"/>
    <p:sldId id="258" r:id="rId7"/>
    <p:sldId id="485" r:id="rId8"/>
    <p:sldId id="486" r:id="rId9"/>
    <p:sldId id="487" r:id="rId10"/>
    <p:sldId id="488" r:id="rId11"/>
    <p:sldId id="259" r:id="rId12"/>
    <p:sldId id="489" r:id="rId13"/>
    <p:sldId id="490" r:id="rId14"/>
    <p:sldId id="491" r:id="rId15"/>
    <p:sldId id="492" r:id="rId16"/>
    <p:sldId id="493" r:id="rId17"/>
    <p:sldId id="260" r:id="rId18"/>
    <p:sldId id="308" r:id="rId19"/>
    <p:sldId id="307" r:id="rId20"/>
    <p:sldId id="309" r:id="rId21"/>
    <p:sldId id="261" r:id="rId22"/>
    <p:sldId id="269" r:id="rId23"/>
    <p:sldId id="271" r:id="rId24"/>
    <p:sldId id="276" r:id="rId25"/>
    <p:sldId id="274" r:id="rId26"/>
    <p:sldId id="275" r:id="rId27"/>
    <p:sldId id="278" r:id="rId28"/>
    <p:sldId id="27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9" r:id="rId45"/>
    <p:sldId id="330" r:id="rId46"/>
    <p:sldId id="331" r:id="rId47"/>
    <p:sldId id="332" r:id="rId48"/>
    <p:sldId id="340" r:id="rId49"/>
    <p:sldId id="333" r:id="rId50"/>
    <p:sldId id="334" r:id="rId51"/>
    <p:sldId id="327" r:id="rId52"/>
    <p:sldId id="326" r:id="rId53"/>
    <p:sldId id="325" r:id="rId54"/>
    <p:sldId id="335" r:id="rId55"/>
    <p:sldId id="336" r:id="rId56"/>
    <p:sldId id="337" r:id="rId57"/>
    <p:sldId id="338" r:id="rId58"/>
    <p:sldId id="341" r:id="rId59"/>
    <p:sldId id="342" r:id="rId60"/>
    <p:sldId id="343" r:id="rId61"/>
    <p:sldId id="344" r:id="rId62"/>
    <p:sldId id="328" r:id="rId63"/>
    <p:sldId id="277" r:id="rId64"/>
    <p:sldId id="287" r:id="rId65"/>
    <p:sldId id="286" r:id="rId66"/>
    <p:sldId id="285" r:id="rId67"/>
    <p:sldId id="282" r:id="rId68"/>
    <p:sldId id="289" r:id="rId69"/>
    <p:sldId id="288" r:id="rId70"/>
    <p:sldId id="290" r:id="rId71"/>
    <p:sldId id="291" r:id="rId72"/>
    <p:sldId id="292" r:id="rId73"/>
    <p:sldId id="293" r:id="rId74"/>
    <p:sldId id="294" r:id="rId75"/>
    <p:sldId id="296" r:id="rId76"/>
    <p:sldId id="297" r:id="rId77"/>
    <p:sldId id="298" r:id="rId78"/>
    <p:sldId id="299" r:id="rId79"/>
    <p:sldId id="300" r:id="rId80"/>
    <p:sldId id="302" r:id="rId81"/>
    <p:sldId id="301" r:id="rId82"/>
    <p:sldId id="303" r:id="rId83"/>
    <p:sldId id="304" r:id="rId84"/>
    <p:sldId id="305" r:id="rId85"/>
    <p:sldId id="263" r:id="rId86"/>
    <p:sldId id="306" r:id="rId87"/>
    <p:sldId id="450" r:id="rId88"/>
    <p:sldId id="451" r:id="rId89"/>
    <p:sldId id="452" r:id="rId90"/>
    <p:sldId id="443" r:id="rId91"/>
    <p:sldId id="444" r:id="rId92"/>
    <p:sldId id="445" r:id="rId93"/>
    <p:sldId id="446" r:id="rId94"/>
    <p:sldId id="447" r:id="rId95"/>
    <p:sldId id="448" r:id="rId96"/>
    <p:sldId id="449" r:id="rId97"/>
    <p:sldId id="345" r:id="rId98"/>
    <p:sldId id="346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68" r:id="rId110"/>
    <p:sldId id="369" r:id="rId111"/>
    <p:sldId id="358" r:id="rId112"/>
    <p:sldId id="359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70" r:id="rId122"/>
    <p:sldId id="371" r:id="rId123"/>
    <p:sldId id="372" r:id="rId124"/>
    <p:sldId id="373" r:id="rId125"/>
    <p:sldId id="374" r:id="rId126"/>
    <p:sldId id="375" r:id="rId127"/>
    <p:sldId id="378" r:id="rId128"/>
    <p:sldId id="379" r:id="rId129"/>
    <p:sldId id="380" r:id="rId130"/>
    <p:sldId id="381" r:id="rId131"/>
    <p:sldId id="382" r:id="rId132"/>
    <p:sldId id="383" r:id="rId133"/>
    <p:sldId id="376" r:id="rId134"/>
    <p:sldId id="377" r:id="rId135"/>
    <p:sldId id="384" r:id="rId136"/>
    <p:sldId id="385" r:id="rId137"/>
    <p:sldId id="386" r:id="rId138"/>
    <p:sldId id="387" r:id="rId139"/>
    <p:sldId id="395" r:id="rId140"/>
    <p:sldId id="394" r:id="rId141"/>
    <p:sldId id="393" r:id="rId142"/>
    <p:sldId id="392" r:id="rId143"/>
    <p:sldId id="391" r:id="rId144"/>
    <p:sldId id="390" r:id="rId145"/>
    <p:sldId id="389" r:id="rId146"/>
    <p:sldId id="396" r:id="rId147"/>
    <p:sldId id="397" r:id="rId148"/>
    <p:sldId id="398" r:id="rId149"/>
    <p:sldId id="406" r:id="rId150"/>
    <p:sldId id="405" r:id="rId151"/>
    <p:sldId id="404" r:id="rId152"/>
    <p:sldId id="403" r:id="rId153"/>
    <p:sldId id="402" r:id="rId154"/>
    <p:sldId id="401" r:id="rId155"/>
    <p:sldId id="399" r:id="rId156"/>
    <p:sldId id="400" r:id="rId157"/>
    <p:sldId id="407" r:id="rId158"/>
    <p:sldId id="411" r:id="rId159"/>
    <p:sldId id="408" r:id="rId160"/>
    <p:sldId id="409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4" r:id="rId181"/>
    <p:sldId id="433" r:id="rId182"/>
    <p:sldId id="435" r:id="rId183"/>
    <p:sldId id="441" r:id="rId184"/>
    <p:sldId id="436" r:id="rId185"/>
    <p:sldId id="437" r:id="rId186"/>
    <p:sldId id="439" r:id="rId187"/>
    <p:sldId id="438" r:id="rId188"/>
    <p:sldId id="440" r:id="rId189"/>
    <p:sldId id="442" r:id="rId190"/>
    <p:sldId id="453" r:id="rId191"/>
    <p:sldId id="454" r:id="rId192"/>
    <p:sldId id="455" r:id="rId193"/>
    <p:sldId id="456" r:id="rId194"/>
    <p:sldId id="460" r:id="rId195"/>
    <p:sldId id="461" r:id="rId196"/>
    <p:sldId id="463" r:id="rId197"/>
    <p:sldId id="462" r:id="rId198"/>
    <p:sldId id="464" r:id="rId199"/>
    <p:sldId id="466" r:id="rId200"/>
    <p:sldId id="469" r:id="rId201"/>
    <p:sldId id="467" r:id="rId202"/>
    <p:sldId id="465" r:id="rId203"/>
    <p:sldId id="470" r:id="rId204"/>
    <p:sldId id="471" r:id="rId205"/>
    <p:sldId id="472" r:id="rId206"/>
    <p:sldId id="473" r:id="rId207"/>
    <p:sldId id="474" r:id="rId208"/>
    <p:sldId id="475" r:id="rId209"/>
    <p:sldId id="476" r:id="rId210"/>
    <p:sldId id="477" r:id="rId211"/>
    <p:sldId id="478" r:id="rId212"/>
    <p:sldId id="480" r:id="rId213"/>
    <p:sldId id="481" r:id="rId214"/>
    <p:sldId id="457" r:id="rId215"/>
    <p:sldId id="458" r:id="rId216"/>
    <p:sldId id="459" r:id="rId2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691DC-B6D1-4300-8B9A-9823AE1382C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BFA52-44B8-4DF0-B7CF-918F4FF1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8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73E7-8CAD-BCC2-0354-1F96283A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93CF27E-5E0D-B409-CBDD-73032D5F7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208E92E-2E23-6440-6A4D-62474A9F9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DF641B-F51A-0496-4722-513E23B56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13C7F-3FA9-1B5D-4E37-F297EF27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C68C7F9-B693-E6DE-ECF9-9E7AEDABF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6CEDCAA-A518-64EC-6EE4-0E4F5C19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A0DC8C-B672-8746-EC1C-929ED28BB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7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46E9F-0F6D-A1AF-E838-64175A9F1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C290389-A3D4-9DC7-D648-2315189B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8F4996B-B32F-BCF5-A1AC-1E1D995D6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6FB1-4D73-598F-DD47-C6F223622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8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1500F-B113-52AA-8B56-2529F9CCB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A84C303-B296-9E36-C13C-4E64F61F0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0A2FD2F-B4EE-F823-29C1-354E2F5BC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A04BE-1E46-D854-D414-931404E86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A4EF4-7EED-129A-6186-F2BBA8344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AB75FE9-8ABB-160C-9BD4-6F4E6A789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2D4EDE4-5531-0B8B-1809-5ACA09509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4F7C1-026E-6FC8-4508-8C59CC2B7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7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52160-2681-B83F-6914-78E2373E6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84243D1-0F9B-3BEC-3B7D-6310D8D6F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AAAC5E4-0A1C-701A-77C5-B3BC6C54D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605632-36E4-7FB4-6242-45DDB958F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1B0B6-10F4-8DBD-F4E9-C89ADF16B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20935A8-68C3-8DE7-111A-CAE3A77A9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A16B54E-4F25-CF29-6570-A5D89684F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EC2E70-FC98-FD89-1178-9BC4C5638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5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6BD62-5721-CD9C-F1E2-ED77ECA97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3E8D990-8C40-D786-E855-E499D8269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9A0F189-7177-50AF-521A-27F5FBB4F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52D994-C3B7-CEC9-1308-712FA7AE7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6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9923C-1E6E-E8F1-3941-85C40F0B4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CA0DFE-5E8E-00E6-605E-F424AF7BF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3087A03-96FC-CB33-85C4-F55FB42CB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4007EF-6B03-BDCF-88DE-3F0841639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26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27635-A508-121D-2E3B-0D0AB0070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127B4A-DB4F-D247-089D-C116242E5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7F43ED2-BA2D-2FE1-55CB-271B81E63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F6BB27-23E3-79CF-E1BE-A48D7F232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A7B4-20F1-11BC-BBE2-F76F130B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F29EFC-22C9-8F92-89E4-B61B7C44E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4E81B6B-F423-6F3B-9E58-A6038F49C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749D84-593A-2C1F-55BC-4CCC9C32F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4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B2704-925A-8D8D-66E1-C152FF92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7526006-31F2-074B-1ADC-E59B8E445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4E385F9-8F8D-D03B-53DB-9C48F7109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FA3771-3BDA-0DB5-A298-FE3027B4E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4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990C6-A7A5-74EC-7940-49BDD161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B02C566-874E-4288-5B8F-C968A72D7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48A47F3-EBE1-5FC0-7C58-7BAAB96C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46F758-2755-4349-DB49-A4C0E11B2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4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5A85F-DEDD-F5B6-A262-8992E353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BCDAFEF-FB8B-2266-6723-4AB4F7120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ED165AD-8B49-2CE3-67AE-3A499C269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7F0C13-FC74-6C58-E998-B8FA493BA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7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C768-6BD5-AF4E-A218-27033EB5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06F500A-1C7B-AD76-C783-EE155D6DE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121E977-747D-FC4A-024A-47556EDAF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9F22B8-3D23-48ED-3097-C45F9E2A2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2C8E8-E456-698C-0B0A-E1DA1C6ED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A0ACB38-9104-25CE-6AED-63D3DB00C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1552D9-9FC1-C15E-0931-48A49C6F4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932825-7FFF-2F70-FB0E-F2667BC00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7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6BED4-6F7F-7874-44B0-68260233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2209F04-9146-B06D-AB2F-74CB7A2A0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EA9461A-7945-FB22-8D07-1949B1569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B617E2-929E-D9C9-E055-A40C60BDD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5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7668-C173-48A3-FC95-CA966FA51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1D39EC-52E9-4789-7A23-36849817E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DE30C33-6442-F2FF-1749-5F1BCA65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E35A3B-E7CC-8AC2-A047-E97D49157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5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5346-F359-4F19-10E5-AF6938B99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0A36736-24C8-6A0F-63A1-A4D758BD7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0708C28-3B46-40AC-673B-60EE42A13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6678E8-57BE-3EAC-B53E-66993B23E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8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B5318-CA54-EDD0-3143-260705B5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11CF500-B63D-02C5-D8C7-4ADDD7A78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73D19B2-E320-45D2-1EAD-971F225F3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349DC0-5D63-F92B-674D-C677CD960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71CE-3CD3-84C0-D248-DD8FE934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E665B49-EED1-975F-F319-49E09A158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AAB60E8-ABEC-61CC-01E8-E5123E192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0FA2C1-E9E8-87F6-EBF7-2DF132EE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1FAA-A2E8-6105-33FD-A9F54FDE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7CC2C09-5C60-2677-1D61-85C50E54B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54E54E-3CD5-B019-418A-BF7A31F37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EB02DF-7D0C-4309-B259-192301731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5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8B7D-808C-BC86-CB5E-1BF3886A9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FA62B70-2750-F9B5-7CEA-2740E1C61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E422537-9F20-E425-5941-AC9D80173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764703-F8AE-0DD0-EFA2-B6E66976D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7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F16F-1A31-4E89-A25B-7D4B2A60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E415E2-7CC3-AF42-6BB7-3B28AABA6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3F717FD-6261-F808-E915-38FB3EE6E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A3406E-0858-6125-BE2F-9FEDF2C40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1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ADAA-0903-14C8-EB36-F1FA81BA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C179BD-66DE-B588-46A7-145B1154F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0A8AA8-3671-540E-87E0-AFA2CB8C2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E80730-22D0-47F6-8857-C5FA0CB0D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85C3D-42D8-A5B4-183D-61B26186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37E618-7A2A-B035-F433-EC7C27345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BC71C34-D42E-0778-FA2B-A42746EA3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FD3F90-E1E0-3DC3-396B-F95FBD144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7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65A8F-5680-B29D-0A95-9E4788E76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15DE656-3930-A388-08C3-02FE2E22A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F8DAE27-3186-A3CC-21DD-9B2F0CD3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562DE3-BD19-8477-6BCC-3FC9E7780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4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0BA5-B50C-A1F7-ECD8-6111ECE86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E01CBA7-F3DC-4B6E-A6FC-0E436722C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A20AA63-F7A6-8DE1-1E44-AF2F24D17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43F0D2-AC79-1577-4D2C-8C7C0EF4D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2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AEBF5-110B-F02A-4916-7112CB7FA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42910A8-B6FC-6342-9B0A-181E5F6B0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C303770-0455-209D-F91B-0BE89A03C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C01A8-7947-22BF-B1E9-9D26641D3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D25DD-A356-3CD0-75EA-CA321C24C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39339AA-1D3C-FA20-611D-4AFF7C6CA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68C8C3C-8CCA-2F9B-CA7A-C84E05297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3259C-4E77-5D99-FD7F-A28001B53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0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E8BD-9C84-A1CA-63D4-C639D926B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C31E661-0344-DF45-1A09-F0592C5DF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CF9F10F-70CA-EC0C-4FA8-A46B81E82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0ADEB9-04BB-E7E7-64A6-1C3D0238D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3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CA1A0-0577-1180-584E-D1336C3A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E57053B-E669-25B1-E324-E318FE71C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B31E92-F4C9-2C04-9D68-60F108585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A50163-2ABA-6F78-8FD8-FABAC30CB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DDA6-28DE-352C-D20B-D1B66F334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3F54A5F-1954-1675-810A-1704F7C51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A8743CC-101D-073D-5DC4-E480EAA5D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1A587-D137-1BF9-1B73-98279602E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26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685E9-C861-E032-0DDE-43EEFE4E2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C9832A5-E308-89ED-8A29-54526E8F2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E887CD8-6451-D535-465F-FF60E7F8C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F5265E-F74F-353A-D066-51BBC2EFB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54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2022F-4DBA-4701-0846-E5AC05D8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1317F24-EB13-E537-5D13-B60917174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AC35958-2BBD-1B22-8758-E51CF00CF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7A2263-232C-B2F9-024F-9373B7D4F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4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66E34-07F0-1CA2-D720-A753B43E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006D50D-4EB1-6E14-2712-32C2F25F7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F2C3056-B41D-E5CB-4116-4EB2E91A8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B6071F-F59B-2F4F-AF39-343712E6E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99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CFF39-8555-CB21-9A8A-7BBC2BA7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775D783-3F9B-51A1-DBB7-8113769F3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49A1F04-4E92-8790-8EA2-26D38C24C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A4736E-2B0C-0C69-B389-D4AC89AC9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53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BD5FC-5FF9-2C92-1DF5-17C24A2BF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37830D5-7C91-F934-9013-BE742AD2B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A5F0579-D8C5-417F-D12B-1A3B58B2B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05EBC3-58CF-B9F6-169D-813DD8242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22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ED46D-DC6C-F038-0DC3-FE513D82F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C0DA553-2A81-2138-660D-C2DF102CE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0E19BC9-630B-F270-1D8A-6E6C6BBB9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2872F-BEB8-0716-F36E-DD501ECCF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352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065B0-45CE-39DB-F34A-ACCFB2F3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940E362-35E7-60D1-2271-E8D43842E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07183E-DD30-D4DD-2AD3-33D3D09B8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8305A1-234A-50C2-940B-B9752F433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3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73D26-9E8F-AF51-7D66-E4A363A9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E41FCE4-EE43-F002-5BB1-47E736A2F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BC58CBA-A415-B754-D30F-AD7D0B411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722CFC-4D00-C0D6-E11A-5D9F78809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9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1E9CD-946B-F632-E4C6-A8C3A9302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A2F204D-E68A-3EC8-349D-C28B94362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2C664F-0A48-F49E-6DBD-2F1287527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6191BC-E464-FA27-B5F3-5CE9DA837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82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112C9-F4B6-CF1E-0CA2-C7F875C5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E55887F-4F95-A1BF-AF4E-7A6BDF8C9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0F1DDE6-1D39-B461-38D5-E7A150913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D5040-82ED-2189-39EF-5833CB40B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EDE72-AB16-9EBC-3611-D69227294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891F596-C595-336A-487F-44A803DBF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8AB8E87-E8A9-5315-4C0D-17184823E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EA17F0-B6B2-E6CF-D957-61815016E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4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C0627-A338-8DCD-3E25-772028BC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ADE9226-F742-90DE-21EC-1AEBC7436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393F021-C192-7BF6-4C77-AC113C369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6DF8A7-EDD1-BBC8-8BE2-ADCF3F91D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43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63E10-5641-60AE-4414-ECAF9B19F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E987829-1CE5-055E-FF89-5B9B14C0D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166F5E7-C5F5-87A6-D398-00AA382D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7FE903-8D1B-6EB3-366F-34BAF966E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8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F72B3-BC6F-1706-73BD-B768BFAC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6A14A32-3E8F-90BB-39F0-445086ED71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F9D5575-AD10-641C-9B4A-E97C147AA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1420BD-C4EA-8AF5-3718-1CDBB1525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57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EDBAD-EB65-3DB3-E84C-D1B3B47F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A2C447C-67C4-1869-1180-E5BA6926A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8A9843-3DF5-A45C-2465-C96976599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53A855-EDC3-F82C-C5C5-5FF3F4B35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2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2EB4D-AF08-07AA-7FA3-B9EBCE7D8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8CD9C1A-ED80-A108-3A70-AE7118679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12EAC8F-7639-81EA-6139-5D4053FFE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AEBEB-320F-5D7D-CAD2-CBB05E2F3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074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5283F-2848-192F-B768-BAF96E0B1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02CEC9-438B-7B4C-65B9-1A187FF8C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F4CDFA4-A3C9-56F7-B2F2-EB62F3BC0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7B2597-6E1F-C397-6F57-C3DA02A34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886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60CD1-5C51-96F6-6BA2-D23F4316B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8C8B55-1FD9-3C8E-FF0D-E1EAA6E37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69479C3-7879-99C6-2A87-C9DECB367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46071-1D7E-E2CA-7951-993863E3A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98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F05C7-AA6B-F25E-77E5-A8AE12D11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205D243-1C3F-9CA3-1534-B3980ED19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6C1846C-9F64-5118-4246-ED933FDA5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952487-25FB-E287-9E11-D5B287257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6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73C2-B728-80D9-75FA-8EB30EA4A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7642568-6750-053B-8413-C581FE996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A6DBDF3-83DB-C375-2441-3AD93AB16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8D33C8-6D34-1827-22B7-5D0FD640A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98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3E3D3-3AF2-2989-5F53-88EBF1B33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05BEAC5-1350-B149-F67D-9F56E0253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674D3D2-F08C-D0A0-6654-5F5397EBA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7C1B93-6119-A280-095C-76999875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80FA3-3EC0-B896-61AC-C0526E5B8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3ABC829-DC28-2EE4-FB06-E02EC28B3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31B906-7801-156E-990C-889D12F4C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B2A869-AC2F-AB73-F644-7DB76E89D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14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D1B9-B5B7-A913-7DCE-1D1E5EA9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36C7899-F3F8-02C4-A092-41674C3B4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B59916E-8BA9-4000-E3E1-E343D46E6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870CDC-BB45-63B1-44AC-1FDC3C459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07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31D67-C5B4-492E-7078-03BAA4F56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696C4C8-9327-B100-75D3-C4ECD96C1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6A70C61-32AA-4DDE-B82A-AD5FE8414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9DF048-E6E8-B517-D22D-76FE44171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44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0994E-B897-2E5D-4732-5B4540629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BB41D5C-545B-C7EF-6593-6E9CB5059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6859C73-C4A0-9247-4C55-9B6FF2BA0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F0048B-34E2-FCBF-C3D8-78DE6E624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77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3998-98F7-694C-8183-AD24A2843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154897C-1274-1861-C190-07D81913F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BCCBC6D-F3A9-3230-A283-E008097D4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367014-41F6-83B5-2373-A420CEFED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81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A5530-8776-3FDE-7050-DE44BE310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CF76BCA-D71F-5806-7F43-244E8543A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39ACBCF-BBF3-36A4-9801-4145568F7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81CAEA-DF00-1870-EFEE-409BB93A4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16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F5799-2A12-FA4B-661B-D1FDBB64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6B626E-173F-D476-BD93-52D9FC58D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A28815E-3C57-B1A7-0B64-98220CE0E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19346-565E-3B8B-2EF1-06B3C731E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19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C0F9F-CB3C-5E55-9E51-37DD7212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C8205BD-CBBB-4FFB-7C83-CC33F168B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5AD412E-C76F-FBC6-BD01-96512DEE8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4A3A03-B063-1E52-2FF0-36FF2C932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771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27CEB-0D47-D0E5-9C4D-B9540B022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BA39338-69CA-33E4-18BB-9B6283E47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08D18D8-5ED5-AAF2-F5B8-05F64B861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143801-439E-31FD-CF65-C783B5879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58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28DE4-D35F-6BFF-FBE1-039DF168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B24DAB0-1CD6-4F36-C0B4-04655D608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DC055F-7F9A-F428-F3BB-BDD4ABEF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08ABDA-78E9-BFC6-C215-C9F68B1F6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50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98C03-0C18-92AC-F33D-2A88BD61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A4FCFB6-B0BA-FB68-A27D-8D84FAEDF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DF92F00-F2B7-8089-5F5B-9DAEAB3D9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8ED35-AFB5-29D1-3910-B625AFC50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14AE-6146-6894-A4C4-F7A3988A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398736F-47F3-4044-8997-17C64917A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B018103-FA87-D388-7105-39A16D1D8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2B6D3-93C6-A469-17E6-1AA687601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8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BFD96-7BDE-7C0C-8138-233AF04D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AEC293D-F2AE-5EE8-D649-E7903A728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E397540-0A98-8315-339D-699DAEFE4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041C2-ACBB-A672-39C2-BD3CE98AC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35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1621-F3D5-AB45-0C9D-70E61B58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02B47AF-BB0A-EC67-3941-14350A4E8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25A478-B640-EF16-D098-2FDE8F2A8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F8CAD-9455-E059-2004-4CD675417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58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E02D5-E1BF-610D-305F-34CF74ABE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E735326-8EA4-4577-2FD7-0645A047E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20AC8D5-889A-B730-6989-05F6323AC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5318FA-032F-D6A0-E232-D0F0A7E96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59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D7500-4031-D6CE-E787-6A9655A3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8D09326-2BCE-B054-53DE-602CF471C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C8ED17B-B547-46EC-C5C3-FEB32D5CE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98F689-2E6B-16E2-7105-59303FB16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29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8CF78-D69D-FADF-4B85-E3151501D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CEA86CF-5AF3-EF58-2F86-8311B8496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35373E8-81AD-99BC-42BE-B2FB24334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94B2D-BBEE-2313-AAD8-56EFC9087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88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E5657-59CA-5207-0432-01634D806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7DEDFEC-3A44-31F1-51F5-ACDFDEC05E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467C230-31AC-0A1F-0149-A5E3A2B6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3849A7-BCA2-E293-2974-DE64C6A98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13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A80A-36F5-6196-4D3C-D2346FC8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91DA6A-AC8D-DD47-D342-FF65AE69B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728FEB3-05BF-C3B4-A624-07957F306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D5CAE-4F4B-01E3-C8D9-2A173367B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21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2FC9-FDE9-FC12-1F66-13A83AA9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E2C1F58-AA4A-A827-A6D9-C38ABAFEB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CB41ABF-218B-6651-1671-4360DE57A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C0EBE3-F4B7-A112-08B2-F4CACFE44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61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BDA4-34EF-783D-2183-B73EFF6E8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D32D787-1427-E0F1-0602-3B1246686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0A19870-B510-C3F4-0391-4597870C0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3EBF7-5F37-8735-91EA-5CFC30581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64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00781-6249-C6DC-5AFB-B50CDD9AD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EF4502B-08C4-A7DC-EEA1-EFD467166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D2FA189-E69F-96D8-8AB0-FB86EF5FA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A3A39-D460-2899-48E0-780755B18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EDF19-7C82-E6C9-F42F-D90513DE9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4EB9EF8-00B8-E1CF-5767-F6A1E5274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AB4CA24-1552-3DEC-D806-F9506212A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071F2B-4002-4930-6D13-5FC214F1E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85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3FC34-BF5E-A333-BED8-1908E755D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6A1595B-A7F6-358B-A730-8698DAFFF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3D3D2F-FC6D-5AB2-8466-1B86A11A8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87B066-41C7-46FD-9E9D-996F2577C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70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3EE4-807E-0D71-6A78-CD72DCABF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D869C9F-4140-9912-0FED-6F073F49B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509A7D4-907B-2F58-275A-B28B7CA49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BA05C1-6F40-BDED-4A5D-887723F9E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92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4B78C-FC31-A7F8-8044-8BBD43044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18A36F-C88E-3F5E-1CC6-D051BD5BB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4DB20C6-50F6-3A74-AD57-A54DE6A56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04965-4705-26FD-8333-E9570E44F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44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C4A6D-224C-271A-57A2-0F52A40F0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B3587C2-B64F-1B91-79AF-131789201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8366FE9-91FA-D4AE-FC0B-DA04F6227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BFE12A-D2A4-D461-F77E-D53AF7379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678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812D-D862-004E-EAE1-D6A0090B2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6D82C5D-9A0D-8B10-A091-91A477D22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9E3F20E-F4D6-28DE-3116-E04D04B9F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AF6EF9-7A4F-4096-C264-B19CD4D9B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84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68D24-754D-E562-102F-9AF14DB91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39C007A-CD2B-3B24-D917-3917CF645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122D05B-D9A3-29B6-8E3C-AA710ED0C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0BF77B-6D99-8044-F6B3-4487B9702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92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BF5F6-506B-FA56-9B0B-11332308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9305D66-D869-92DE-873C-8C300D9BE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734985A-1930-464A-5009-6B81ACC3B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D5B2E1-031D-01FA-F647-7E2A345F8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6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C8F7F-A3DB-6811-8AD8-BC7710D3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8E1BC78-572A-E4BC-4A29-A7B21212B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70B6EB5-A343-E4A4-0B5E-B49718B5A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40774-F2E7-59EB-D12D-D79941574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57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C3040-8DDE-402E-8EF7-8A956CE79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C60FC7F-7799-4463-115F-A43320C2C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C6CA7A2-B301-1520-7A9F-6F47EAA40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5EF43C-7584-1EF2-A1CB-F258497CA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151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EFD44-C2BA-E551-BBF0-DE319C404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2FFB616-CEAE-013D-AA26-750ECBFC2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5055D86-F940-14D1-AB12-0961A68FB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9DF09C-D00F-01DC-6048-4D654D9DE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4B3B-6D65-9941-8693-B4B604E46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D15A7C1-8F90-555A-0E26-CCBE6FABD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6AEF7FB-8A14-5F69-EA9F-3D81E2764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E64C0F-19B9-82FF-721C-8344B3A7F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BFA52-44B8-4DF0-B7CF-918F4FF1F1C9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71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4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5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4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584D9B-1691-436F-9FA9-52C1342F2A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3EA03-7255-4B2C-9445-98089787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75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FC9CF-14EF-A552-4D73-5D2C81DE1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Binary Search Tree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D3B0AB-CA0F-E45D-5D06-772E96E7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from </a:t>
            </a:r>
            <a:r>
              <a:rPr lang="en-US" dirty="0" err="1"/>
              <a:t>V.Babayan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5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3283-885C-B74F-3185-7A5C5E5EB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342A20-8B17-698A-2020-D2E34B0271B6}"/>
              </a:ext>
            </a:extLst>
          </p:cNvPr>
          <p:cNvSpPr txBox="1"/>
          <p:nvPr/>
        </p:nvSpPr>
        <p:spPr>
          <a:xfrm>
            <a:off x="4989766" y="905256"/>
            <a:ext cx="2212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Siblings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4061C-3C74-0737-B127-70786BF73939}"/>
              </a:ext>
            </a:extLst>
          </p:cNvPr>
          <p:cNvSpPr txBox="1"/>
          <p:nvPr/>
        </p:nvSpPr>
        <p:spPr>
          <a:xfrm>
            <a:off x="2293238" y="2117042"/>
            <a:ext cx="8771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A nodes that have the same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parent.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8342CCA-7853-6537-A078-0C6799744642}"/>
              </a:ext>
            </a:extLst>
          </p:cNvPr>
          <p:cNvSpPr/>
          <p:nvPr/>
        </p:nvSpPr>
        <p:spPr>
          <a:xfrm flipH="1">
            <a:off x="5620511" y="320243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A9C6374-5369-5F6B-950B-20C19780175F}"/>
              </a:ext>
            </a:extLst>
          </p:cNvPr>
          <p:cNvSpPr/>
          <p:nvPr/>
        </p:nvSpPr>
        <p:spPr>
          <a:xfrm flipH="1">
            <a:off x="4209286" y="4530912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1A2D61B-8477-191D-EF42-59832633F625}"/>
              </a:ext>
            </a:extLst>
          </p:cNvPr>
          <p:cNvSpPr/>
          <p:nvPr/>
        </p:nvSpPr>
        <p:spPr>
          <a:xfrm flipH="1">
            <a:off x="7031740" y="4530912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0155134-BCF3-F32E-D7B1-8840BAD906D8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flipH="1">
            <a:off x="5020995" y="4014141"/>
            <a:ext cx="738783" cy="65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FF628-B015-1AE5-480A-4DC4F4A7DC9E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>
            <a:off x="6432220" y="4014141"/>
            <a:ext cx="738787" cy="65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4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B53A5-1D64-60FD-409B-E0670B2E3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88E19-30D0-EC21-A59D-D0371DDF7F6D}"/>
              </a:ext>
            </a:extLst>
          </p:cNvPr>
          <p:cNvSpPr txBox="1"/>
          <p:nvPr/>
        </p:nvSpPr>
        <p:spPr>
          <a:xfrm>
            <a:off x="3748242" y="905256"/>
            <a:ext cx="4695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Inorder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9662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69622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64CC0-6935-2E3B-1F12-55CDA0840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173AD95-6089-4CB4-752C-44C6E485DCF9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571D5339-2674-6E52-0243-444FC83B6D5E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2BC1D0A5-14B9-EC7E-9C54-4835D7F0A9DA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0736B37C-9E1C-2C2B-80A0-A57AE4F60165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4CDD44-CEBE-7E39-794F-8E8C8351FFA8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D8060DB-2B62-DC83-D046-B64235A47E66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55D04EB4-605D-D541-EBE6-5D79CC319CE1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ACBF9AD2-EDD7-646F-9A3B-9BA44E64FA72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F5897FE-E4ED-08D7-3CB1-936235A53164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1D4A6C5A-1AAA-2D1E-BA79-770E1F9A7EE2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84BDF0A-F79B-B9FB-3B26-61301459A28B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C67B249-4E9D-764C-0573-2635542C6CEE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FD1EAB49-1DCD-6A7C-B38A-E82412EFF0D2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FD7A362E-86DF-3041-ABB5-DF1E51B89DAD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80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C1A93-2560-8960-AC67-F4CFC6129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A21CA98-20D3-E66A-8D42-0D7FFD142DBC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0DBCBAA-BC23-AC41-58AE-87EE4AE22261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9761A4B-817D-F3C6-EA32-E8260A325935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BCD070-05D7-3268-C8D6-37950D1DED3D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7E9AC46-6939-2F30-B80F-1C2625FFF594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86735C57-3ED8-0995-2A38-4B97473FA350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202EBA01-7E34-8DA1-6714-09A1B57D6B0F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FC890B4F-B0D3-E8DE-3E43-86B61D968EA0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B8B9E33A-D8A1-2983-A3DE-89D2B617BDD4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D6002659-1B82-5DE7-7BC5-6F8A8FF176EF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436AD12-35A5-3AD4-020B-4ECF49CC9FA2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37EC04D6-F324-D984-6EA9-145FF29EA6F3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E3E7686-4AA0-AED6-8B2C-8CD0FE199C1A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32AF10D-6D8D-F907-DA74-3DF59229A0BD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427CC7-2274-9554-80DD-8A68214C2EA5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AF85D61-5D5F-EF5C-F34E-43DC533868D4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5983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0F8B5-C887-E00E-460D-DE858A2B9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9C8ACE-7DF2-A446-686F-41ED237EAB87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70EE3594-BD2E-1A74-68C4-3BA85DB025DB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A0ABB69A-E169-BDBF-6D16-157E1E946114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A553654-2FF0-B1CD-E7F7-FD20EBEB7BAE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A7C18C5-5945-B08C-B1F1-5E1A763ACDDA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6B0F66A4-3571-761C-AD89-89CCE1F78E07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3F340D61-C75D-0451-DA08-2F53CDC504AA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1AA31383-D827-ABC7-810F-8D04F04D0A60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A0F2484A-E980-12A3-8A6F-EE15C878E384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F36BA21-4F38-060A-897C-150FCBB937D0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7055848-CFE0-E724-99C9-B74BAC6AD003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3257EA9D-07A4-0360-CAAE-949CA34B2F22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5090C7EF-4E1C-3C01-D554-DAC97012A136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BCEA90D5-1FA9-E1DA-EC7A-D25BC50B95D3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9022886-4DCD-2805-3A5C-5145A432E075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2E35EF81-B028-D4FE-6F68-6D20CCB89F34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84A47F0-A7CF-643D-DDBF-ED726D7CB43C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8133745-5C4A-36DC-E355-BFA98CBB186F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0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0C68-3637-0FAA-ACA7-50E20BBBE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2393B3C-2324-35B4-D8B9-7A7A8506A81D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8295841F-0367-4AEA-7A2B-B8DB2246BF00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E871D0E7-E9C2-6BFF-E83C-484A64A5017A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61BF1BD0-1C12-99CF-48C6-B28E200ABB95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0FB39AF-7347-4FB9-FF7A-2D0994DAF38E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BC4B49F-72C5-7F5D-DC0E-611C51D82B9A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3E861A8A-40B8-2849-AB7F-534FE6823DF4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7943ACCB-AAA7-6F2D-ECAA-351544079DA3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C76EFDF7-0F48-C17E-E5DD-46E83E4B6ECA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4A4EF5A7-FF1C-99BA-3355-900A60A46F88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E41FC20-1AD2-CB38-BA99-3E0C4B316D8C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846F7C2-DE2F-E2E1-A680-CB1F44359B75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27702168-A20E-2C27-F48C-08816671BB19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91B877EA-6814-159C-3BA8-C08547C28C27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ABB97E-823F-B466-335F-BD0233FCB9EB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A20F9-7B98-8902-A306-F04DF4DADD2D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7A74D14-CEAF-C2C2-44D0-5046A2B7FAFC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10AFE4F7-CB10-F7EF-B6F2-84281ECA25BF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E383391-5C3C-1E4A-F518-E8DE119DBF5D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3721B2F-1870-A93E-2ADC-A288C604A4F6}"/>
              </a:ext>
            </a:extLst>
          </p:cNvPr>
          <p:cNvCxnSpPr>
            <a:endCxn id="20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6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77B9-95B4-88CA-4715-F278C7E9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B036879-16F2-25B9-4842-7A4F9208C92E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FF053E46-1598-EDE7-4AA3-B8C9CEC2C0A2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B971286B-DE29-6D0A-DB5E-A42548E3D7F6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795233F-5446-8CD8-70F8-AA31281ED7EB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EAD1B6A-593C-921F-3B36-F82E480FCDAA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2C3B69D-C3E4-5C4E-BE6F-39925FE19B7F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0A9A7E59-C082-5FD5-6B8A-572C31B7EA75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31829241-4A76-3173-ECED-2921D0856CC4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2F1FAC8D-B775-9EFD-A616-BC243309E99A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509EEFBF-C5E9-794F-C94A-C8D18BB22DC5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49D5519-C9AF-8BC2-603C-DC0FF5D4E8E0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55B1736-5A1A-ABA9-AC25-F18F6CE6340B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CA2BBDB2-984F-347B-F006-F7FEF74B26F9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7EFB54D-BE29-DCC5-27C7-BFB7D882E9EF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587789-922F-8D33-88A4-E0C73548E83D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FAA4B4F3-E4D6-1F33-F57C-54C04553E1F6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6E39C28-B3BD-6A79-F9A9-C854837D621E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6D352ED-3E4E-6D8A-561E-35E3039D5FF8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C6E3BB1-1F42-B84C-D2B7-60342756127B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403837-F9B1-A6B7-E0C7-C483E2F1EECC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C1692F8-EC2B-1130-29E9-61046B0E2F6B}"/>
              </a:ext>
            </a:extLst>
          </p:cNvPr>
          <p:cNvCxnSpPr>
            <a:endCxn id="21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35203B7-4D0B-E57D-A47E-4A6AE417F07F}"/>
              </a:ext>
            </a:extLst>
          </p:cNvPr>
          <p:cNvCxnSpPr>
            <a:endCxn id="22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19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45BA2-74EE-89BE-5951-0C21F18C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5BE42CC-9C31-93BA-8639-365273E67628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EA65CC3C-666E-10ED-4B6C-4B2C7D17A620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E9F06A00-C680-F158-0B42-4C5D44D73F19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0D7DAA68-97F1-77D3-79E0-C6827B7AA58A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7A7DE8D-0815-EE51-8569-DBF74F9DA438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448CCE9-9BCF-01CE-9794-AD2E337B0BB0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A0BDE5FA-E4DD-A3EF-A478-96A29C704570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E5E38BAC-F889-3EB2-075B-46482A5C9064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96CB7F8-EB67-6361-62B1-164CD2302BFC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48A1160-B9ED-36DA-393C-D8D9439D49DC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EDEDED3-FA4D-648D-BA10-965EDECD31C5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C8F44F27-A072-D3CA-F659-BABA23F21263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087E5DCD-7A79-0145-77A1-9E12FC280B5C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FBAA9B05-037A-1E00-014B-846F1B3D9859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63F0E2-2A78-AF71-DA4C-CDB86A1CFD18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FDD6275-0F37-B392-63A0-D6FB8C4B3153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EC34B26-9EC4-51ED-93B4-76685AE722B9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4D16FF5-D89F-F5BD-BB73-3F5513950C8F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435D24E-E92E-B7EC-86FF-F37EA71F7263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28FE859-A58A-01D5-7BEE-5F447C778706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83B1618-D7A5-1331-8CDA-30129BA64188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AD1DC91-3B33-96C5-E4AD-B7EAAA3E8805}"/>
              </a:ext>
            </a:extLst>
          </p:cNvPr>
          <p:cNvCxnSpPr>
            <a:endCxn id="20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2011105-8E36-3946-D7C6-FF538F542DD8}"/>
              </a:ext>
            </a:extLst>
          </p:cNvPr>
          <p:cNvCxnSpPr>
            <a:endCxn id="21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FE1F899-048D-7D4F-F311-68C62E9E9154}"/>
              </a:ext>
            </a:extLst>
          </p:cNvPr>
          <p:cNvCxnSpPr>
            <a:endCxn id="22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8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B3FC3-7FB2-812E-D52D-237AED71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2CA97AC-16E0-4326-F651-89430655A4BD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5721228A-0261-7F0B-964B-133EAE52A42B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70C7E66A-18F8-2590-E567-7156A1C0C314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0B13467-33D1-EE5F-198B-7F97541A2F1F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FBD68E3-1660-9826-435B-48AC1D30CE54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C529AEF5-6E81-D666-7384-E4CE6F2937AA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78DE6F5D-F1C1-A120-3906-FB02A473CA81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E5A04C7-E9B5-B2B5-EE7D-865C3C704190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270A30D-5684-85C8-F9E9-409A90E0E135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2519734-7BBD-C64C-2E9B-7DC3FA886BB7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AB1670E-FD5B-85D8-67AC-CAFCB5EC57B2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5BF7CCF-779D-C807-C286-02C4D3B6366C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CFDDFB3-E8DC-BF22-2EA9-8A7E2A421D3B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3F019C2-0991-CF36-DF87-46FD9453D0A5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3F8ABE-62B7-00DF-133D-7377B8395862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F7B9D4F-6C9E-2A24-932D-A3AD2CCA049B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01B71E0-072A-7A84-CBB8-9CE48B7653BE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5E0D7820-C1B6-E90A-F2B2-C45B928FB535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529322CA-7EDA-3374-8FAA-CF284AC051D4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D94FED4-D506-7AAD-F046-C2E087E46D42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ECBD2AD-A1CE-2357-C415-2FDC1BA49691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B8DCD2A-4178-B556-F6AB-55C19BBC2E86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C86B9BD-A77F-A93D-66C2-918A0F989B53}"/>
              </a:ext>
            </a:extLst>
          </p:cNvPr>
          <p:cNvCxnSpPr>
            <a:endCxn id="32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E4EC430-BC22-4B84-4629-00701CD288FF}"/>
              </a:ext>
            </a:extLst>
          </p:cNvPr>
          <p:cNvCxnSpPr>
            <a:endCxn id="33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386DDDF-41BE-AAB0-46BA-969FBCD82D81}"/>
              </a:ext>
            </a:extLst>
          </p:cNvPr>
          <p:cNvCxnSpPr>
            <a:endCxn id="34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D8A2EE1-ADB7-C3E1-6237-F38B6E519180}"/>
              </a:ext>
            </a:extLst>
          </p:cNvPr>
          <p:cNvCxnSpPr>
            <a:endCxn id="35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2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846EB-E95B-7D25-FAAC-E6D467F13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0D0F975-27BB-9B3B-C3A2-05A37CFBB522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C0099013-4C49-6190-B5D1-964C7545077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77731605-906B-4476-6332-7331870B0041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8531F140-F997-2EE9-365D-63F1FEC879CD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06E9DBCF-C4D1-73D4-3BF6-56EFDE098172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8BA9A2A-FD01-FA5E-EFBE-47A8DE7279B6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06C40520-14F8-1B7C-C91A-81EFEA33A460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54C53A9D-5C08-AEF7-C136-408D3CB3D352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2AFE0B64-2E35-E9CA-BEB9-0FD2800B0F6E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4B1B6D0-42E6-1762-6612-03D02D5256A2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6B0DEBE-69CC-A923-B353-BACE876F4DB7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A14FD770-8DF7-5FB4-929E-AE80BBE2E5E8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D9DC1DF-47AE-AA1E-17B6-8A3D5BD5E935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947C5C80-0A1F-DF3F-161B-2A16F190DD42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45BFE0-22CC-5126-125C-6577B7D74CD7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C943F44-A4E6-142B-500D-A0C4EF9BFF2A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B3C0E726-E091-6D0C-7BB2-6F46C0DC70CE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1DB0C71-43D8-B350-54EE-EA6D2B8CEC71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245CC60-C6DD-9B95-5AD1-673A6F2B632F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A5637A9-4A28-6B20-D9DE-6247B8129F0B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4AB9CB8-1BA6-671C-57F2-0BD2AB1EE2AC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AC8F93-D11E-9891-4AF6-14D92CEF0E2F}"/>
              </a:ext>
            </a:extLst>
          </p:cNvPr>
          <p:cNvSpPr/>
          <p:nvPr/>
        </p:nvSpPr>
        <p:spPr>
          <a:xfrm>
            <a:off x="9698676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CDCF145-A6D1-8DB3-D704-D98FC2415B6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6D36D0A-E11B-3641-B4DA-A41E48D21229}"/>
              </a:ext>
            </a:extLst>
          </p:cNvPr>
          <p:cNvCxnSpPr>
            <a:endCxn id="19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C380697-04A7-B79B-E14E-E29046ACC8CE}"/>
              </a:ext>
            </a:extLst>
          </p:cNvPr>
          <p:cNvCxnSpPr>
            <a:endCxn id="21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0969B7B-58CD-5060-941F-6F6CAA176A11}"/>
              </a:ext>
            </a:extLst>
          </p:cNvPr>
          <p:cNvCxnSpPr>
            <a:endCxn id="22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0E68F84-F4BF-2BD1-2CEB-FD213411E7D1}"/>
              </a:ext>
            </a:extLst>
          </p:cNvPr>
          <p:cNvCxnSpPr>
            <a:endCxn id="23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CEAF228-3FA6-5A52-7A12-07F4C8B9B152}"/>
              </a:ext>
            </a:extLst>
          </p:cNvPr>
          <p:cNvCxnSpPr>
            <a:endCxn id="24" idx="2"/>
          </p:cNvCxnSpPr>
          <p:nvPr/>
        </p:nvCxnSpPr>
        <p:spPr>
          <a:xfrm>
            <a:off x="9372340" y="6045472"/>
            <a:ext cx="326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6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BDE85-2DC1-4967-A956-6F638424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87FB7-258D-D7E7-5B68-A7EC83E879B9}"/>
              </a:ext>
            </a:extLst>
          </p:cNvPr>
          <p:cNvSpPr txBox="1"/>
          <p:nvPr/>
        </p:nvSpPr>
        <p:spPr>
          <a:xfrm>
            <a:off x="2170887" y="731635"/>
            <a:ext cx="7850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Inorder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Recursive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A6316-0D68-8A0C-A733-1F8B93B5060B}"/>
              </a:ext>
            </a:extLst>
          </p:cNvPr>
          <p:cNvSpPr txBox="1"/>
          <p:nvPr/>
        </p:nvSpPr>
        <p:spPr>
          <a:xfrm>
            <a:off x="2070421" y="2345989"/>
            <a:ext cx="8051158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err="1"/>
              <a:t>Inorder</a:t>
            </a:r>
            <a:r>
              <a:rPr lang="en-US" sz="3600" dirty="0"/>
              <a:t>(node):</a:t>
            </a:r>
          </a:p>
          <a:p>
            <a:r>
              <a:rPr lang="en-US" sz="3600" dirty="0"/>
              <a:t>    if node is not NULL:</a:t>
            </a:r>
          </a:p>
          <a:p>
            <a:r>
              <a:rPr lang="en-US" sz="3600" dirty="0"/>
              <a:t>        </a:t>
            </a:r>
            <a:r>
              <a:rPr lang="en-US" sz="3600" dirty="0" err="1"/>
              <a:t>Inorder</a:t>
            </a:r>
            <a:r>
              <a:rPr lang="en-US" sz="3600" dirty="0"/>
              <a:t>(</a:t>
            </a:r>
            <a:r>
              <a:rPr lang="en-US" sz="3600" dirty="0" err="1"/>
              <a:t>node.left</a:t>
            </a:r>
            <a:r>
              <a:rPr lang="en-US" sz="3600" dirty="0"/>
              <a:t>)</a:t>
            </a:r>
          </a:p>
          <a:p>
            <a:r>
              <a:rPr lang="en-US" sz="3600" dirty="0"/>
              <a:t>        Visit(node)</a:t>
            </a:r>
          </a:p>
          <a:p>
            <a:r>
              <a:rPr lang="en-US" sz="3600" dirty="0"/>
              <a:t>        </a:t>
            </a:r>
            <a:r>
              <a:rPr lang="en-US" sz="3600" dirty="0" err="1"/>
              <a:t>Inorder</a:t>
            </a:r>
            <a:r>
              <a:rPr lang="en-US" sz="3600" dirty="0"/>
              <a:t>(</a:t>
            </a:r>
            <a:r>
              <a:rPr lang="en-US" sz="3600" dirty="0" err="1"/>
              <a:t>node.right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181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D98160A-3C4D-C6E9-A41B-3DD2653E2D13}"/>
              </a:ext>
            </a:extLst>
          </p:cNvPr>
          <p:cNvGrpSpPr/>
          <p:nvPr/>
        </p:nvGrpSpPr>
        <p:grpSpPr>
          <a:xfrm>
            <a:off x="2154936" y="3851847"/>
            <a:ext cx="2368054" cy="1469961"/>
            <a:chOff x="3892955" y="2461959"/>
            <a:chExt cx="4571098" cy="2814129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C1BCE004-E290-5AA8-60E3-2D70D74BC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2955" y="2461959"/>
              <a:ext cx="4571098" cy="28141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EB87BA-F320-525C-13E5-AEFB5A7A3167}"/>
                </a:ext>
              </a:extLst>
            </p:cNvPr>
            <p:cNvSpPr txBox="1"/>
            <p:nvPr/>
          </p:nvSpPr>
          <p:spPr>
            <a:xfrm>
              <a:off x="5273110" y="2604861"/>
              <a:ext cx="356590" cy="765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2D09AA-0C23-3A83-3D02-74B63724F815}"/>
                </a:ext>
              </a:extLst>
            </p:cNvPr>
            <p:cNvSpPr txBox="1"/>
            <p:nvPr/>
          </p:nvSpPr>
          <p:spPr>
            <a:xfrm>
              <a:off x="4929640" y="3397678"/>
              <a:ext cx="2497724" cy="765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Key 1 = 2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C7CEE3C-DF6C-6772-7492-0E65D6D9BFAA}"/>
              </a:ext>
            </a:extLst>
          </p:cNvPr>
          <p:cNvGrpSpPr/>
          <p:nvPr/>
        </p:nvGrpSpPr>
        <p:grpSpPr>
          <a:xfrm>
            <a:off x="4629912" y="1955991"/>
            <a:ext cx="2368054" cy="1469961"/>
            <a:chOff x="3892956" y="2461959"/>
            <a:chExt cx="4571098" cy="2814129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C88E6061-902D-9F18-9821-BC58A1FB4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2956" y="2461959"/>
              <a:ext cx="4571098" cy="281412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480F73-75C7-8374-EFF5-BAF3CAD8D62B}"/>
                </a:ext>
              </a:extLst>
            </p:cNvPr>
            <p:cNvSpPr txBox="1"/>
            <p:nvPr/>
          </p:nvSpPr>
          <p:spPr>
            <a:xfrm>
              <a:off x="5443293" y="2604861"/>
              <a:ext cx="1470416" cy="765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NULL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828081-2248-098D-DE6D-FED0C7A337E4}"/>
                </a:ext>
              </a:extLst>
            </p:cNvPr>
            <p:cNvSpPr txBox="1"/>
            <p:nvPr/>
          </p:nvSpPr>
          <p:spPr>
            <a:xfrm>
              <a:off x="4981424" y="3424191"/>
              <a:ext cx="2543866" cy="76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Key 0 = 5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E892F189-BB22-0C65-3796-EE05A780E7B9}"/>
              </a:ext>
            </a:extLst>
          </p:cNvPr>
          <p:cNvGrpSpPr/>
          <p:nvPr/>
        </p:nvGrpSpPr>
        <p:grpSpPr>
          <a:xfrm>
            <a:off x="7449556" y="3851847"/>
            <a:ext cx="2368054" cy="1469961"/>
            <a:chOff x="3892956" y="2461959"/>
            <a:chExt cx="4571098" cy="2814129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426D098E-76FF-BAEB-3CA7-FE38EEF33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2956" y="2461959"/>
              <a:ext cx="4571098" cy="281412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47B8D9-8855-E3E2-2879-1F27A1416DDE}"/>
                </a:ext>
              </a:extLst>
            </p:cNvPr>
            <p:cNvSpPr txBox="1"/>
            <p:nvPr/>
          </p:nvSpPr>
          <p:spPr>
            <a:xfrm>
              <a:off x="4791946" y="3423055"/>
              <a:ext cx="2497724" cy="765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Key 2 = 7</a:t>
              </a:r>
            </a:p>
          </p:txBody>
        </p:sp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2E6FB4E-0F7E-392A-E22A-5A227E301B2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338963" y="3191256"/>
            <a:ext cx="1854829" cy="660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A6DE006-8342-B587-D0DF-406DDC1D4F7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46520" y="3191256"/>
            <a:ext cx="2187063" cy="660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8B2AB9B-A654-8F03-637E-0B6EB5F3307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38962" y="3425952"/>
            <a:ext cx="2474977" cy="7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3C7CCAB-0E67-5B93-F8A6-D48F927CE79C}"/>
              </a:ext>
            </a:extLst>
          </p:cNvPr>
          <p:cNvCxnSpPr>
            <a:cxnSpLocks/>
          </p:cNvCxnSpPr>
          <p:nvPr/>
        </p:nvCxnSpPr>
        <p:spPr>
          <a:xfrm flipH="1" flipV="1">
            <a:off x="5813938" y="3434808"/>
            <a:ext cx="2804645" cy="662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F8600-3C06-5E6B-DF43-930896EE1A05}"/>
              </a:ext>
            </a:extLst>
          </p:cNvPr>
          <p:cNvSpPr txBox="1"/>
          <p:nvPr/>
        </p:nvSpPr>
        <p:spPr>
          <a:xfrm>
            <a:off x="5373753" y="1437901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E46016-FFB3-4450-1AED-1D369E0FC15C}"/>
              </a:ext>
            </a:extLst>
          </p:cNvPr>
          <p:cNvSpPr txBox="1"/>
          <p:nvPr/>
        </p:nvSpPr>
        <p:spPr>
          <a:xfrm rot="20052662">
            <a:off x="2923194" y="304260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Key 1 &lt;= key 0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240778-D6C7-4A24-DE49-E9988BA69581}"/>
              </a:ext>
            </a:extLst>
          </p:cNvPr>
          <p:cNvSpPr txBox="1"/>
          <p:nvPr/>
        </p:nvSpPr>
        <p:spPr>
          <a:xfrm rot="1136830">
            <a:off x="7047351" y="310498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Key 2 </a:t>
            </a:r>
            <a:r>
              <a:rPr lang="en-US" dirty="0"/>
              <a:t>&gt;</a:t>
            </a:r>
            <a:r>
              <a:rPr lang="en-US" sz="1800" dirty="0"/>
              <a:t> key 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A10D8-FEC1-836C-EF11-0417D2449A8E}"/>
              </a:ext>
            </a:extLst>
          </p:cNvPr>
          <p:cNvSpPr txBox="1"/>
          <p:nvPr/>
        </p:nvSpPr>
        <p:spPr>
          <a:xfrm>
            <a:off x="2370484" y="4837097"/>
            <a:ext cx="7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3CE76-6CD7-5ACF-563A-CB122181A6D4}"/>
              </a:ext>
            </a:extLst>
          </p:cNvPr>
          <p:cNvSpPr txBox="1"/>
          <p:nvPr/>
        </p:nvSpPr>
        <p:spPr>
          <a:xfrm>
            <a:off x="3504629" y="4837097"/>
            <a:ext cx="7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EB46D-6A93-A59E-1059-566E52F67FA2}"/>
              </a:ext>
            </a:extLst>
          </p:cNvPr>
          <p:cNvSpPr txBox="1"/>
          <p:nvPr/>
        </p:nvSpPr>
        <p:spPr>
          <a:xfrm>
            <a:off x="7694202" y="4826708"/>
            <a:ext cx="7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21C98-B60B-05D1-AA92-72D6D1298CF9}"/>
              </a:ext>
            </a:extLst>
          </p:cNvPr>
          <p:cNvSpPr txBox="1"/>
          <p:nvPr/>
        </p:nvSpPr>
        <p:spPr>
          <a:xfrm>
            <a:off x="8828347" y="4826708"/>
            <a:ext cx="7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2704174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60CE-6B76-AFB9-EA1F-9D9D5111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41714-BC7C-1BAF-D19A-F1A5F51C00B1}"/>
              </a:ext>
            </a:extLst>
          </p:cNvPr>
          <p:cNvSpPr txBox="1"/>
          <p:nvPr/>
        </p:nvSpPr>
        <p:spPr>
          <a:xfrm>
            <a:off x="2170887" y="731635"/>
            <a:ext cx="7444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Inorder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Iterative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0CD42-0A74-F743-B960-BCB16E2A3137}"/>
              </a:ext>
            </a:extLst>
          </p:cNvPr>
          <p:cNvSpPr txBox="1"/>
          <p:nvPr/>
        </p:nvSpPr>
        <p:spPr>
          <a:xfrm>
            <a:off x="2070421" y="2114495"/>
            <a:ext cx="8051158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(node):</a:t>
            </a:r>
          </a:p>
          <a:p>
            <a:r>
              <a:rPr lang="en-US" sz="2400" dirty="0"/>
              <a:t>    stack = []</a:t>
            </a:r>
          </a:p>
          <a:p>
            <a:r>
              <a:rPr lang="en-US" sz="2400" dirty="0"/>
              <a:t>    current = node</a:t>
            </a:r>
          </a:p>
          <a:p>
            <a:r>
              <a:rPr lang="en-US" sz="2400" dirty="0"/>
              <a:t>    while current is not NULL or stack is not empty:</a:t>
            </a:r>
          </a:p>
          <a:p>
            <a:r>
              <a:rPr lang="en-US" sz="2400" dirty="0"/>
              <a:t>        if current is not NULL: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stack.push</a:t>
            </a:r>
            <a:r>
              <a:rPr lang="en-US" sz="2400" dirty="0"/>
              <a:t>(current)</a:t>
            </a:r>
          </a:p>
          <a:p>
            <a:r>
              <a:rPr lang="en-US" sz="2400" dirty="0"/>
              <a:t>            current = </a:t>
            </a:r>
            <a:r>
              <a:rPr lang="en-US" sz="2400" dirty="0" err="1"/>
              <a:t>current.left</a:t>
            </a:r>
            <a:endParaRPr lang="en-US" sz="2400" dirty="0"/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current = </a:t>
            </a:r>
            <a:r>
              <a:rPr lang="en-US" sz="2400" dirty="0" err="1"/>
              <a:t>stack.pop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Visit(current)</a:t>
            </a:r>
          </a:p>
          <a:p>
            <a:r>
              <a:rPr lang="en-US" sz="2400" dirty="0"/>
              <a:t>            current = </a:t>
            </a:r>
            <a:r>
              <a:rPr lang="en-US" sz="2400" dirty="0" err="1"/>
              <a:t>current.right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62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A5F46-C1B8-51A2-87A2-E7705A29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86BF7-8D8C-878E-81EB-B87EDD722AA9}"/>
              </a:ext>
            </a:extLst>
          </p:cNvPr>
          <p:cNvSpPr txBox="1"/>
          <p:nvPr/>
        </p:nvSpPr>
        <p:spPr>
          <a:xfrm>
            <a:off x="3748242" y="905256"/>
            <a:ext cx="5057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Preorder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D410-3B9A-6A72-75D6-59121BDDD275}"/>
              </a:ext>
            </a:extLst>
          </p:cNvPr>
          <p:cNvSpPr txBox="1"/>
          <p:nvPr/>
        </p:nvSpPr>
        <p:spPr>
          <a:xfrm>
            <a:off x="4327779" y="1982462"/>
            <a:ext cx="3536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Root -&gt; Left -&gt;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14196-BFF3-9C0D-BDAF-5F6D0214D872}"/>
              </a:ext>
            </a:extLst>
          </p:cNvPr>
          <p:cNvSpPr txBox="1"/>
          <p:nvPr/>
        </p:nvSpPr>
        <p:spPr>
          <a:xfrm>
            <a:off x="916329" y="3429000"/>
            <a:ext cx="109129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Visit the root.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Traverse the left subtree, i.e., call Preorder(left-&gt;subtree)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Traverse the right subtree, i.e., call Preorder(right-&gt;subtree) </a:t>
            </a:r>
          </a:p>
        </p:txBody>
      </p:sp>
    </p:spTree>
    <p:extLst>
      <p:ext uri="{BB962C8B-B14F-4D97-AF65-F5344CB8AC3E}">
        <p14:creationId xmlns:p14="http://schemas.microsoft.com/office/powerpoint/2010/main" val="346107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773E1-C3FE-D502-D8BA-17496981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C3AF7-1537-9E71-7991-3827D66947F5}"/>
              </a:ext>
            </a:extLst>
          </p:cNvPr>
          <p:cNvSpPr txBox="1"/>
          <p:nvPr/>
        </p:nvSpPr>
        <p:spPr>
          <a:xfrm>
            <a:off x="3748242" y="905256"/>
            <a:ext cx="5057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Preorder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218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69623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DC1F-14EB-A9C8-E903-4FCD4D74D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BB8B0D4-41FF-55C3-7E23-17F40B468BD8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59E5CCC3-8924-6896-1757-6ED88B1826A2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DFF4BC5F-4E2A-27EB-B567-A00344E54D24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CA80430-FC99-4815-6594-703F8EE1ADEA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EB90275C-584F-DEB7-A52B-C633FB3B0CB2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6BA8BFC-9466-D6F8-4F6C-779129A2AB9C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9968181E-320A-1252-069B-F3ECAA218305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652A566F-DEAA-C203-975F-DB9A77929708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D11D6B1F-6CC1-2657-EDCF-F331AD2C22B5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43DB9C2F-1973-A180-3C2D-D0D1B1314E20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8360184D-A1E5-BE01-31FA-933FCB95302D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DB459B5-C49D-F7A2-3515-CC2857510339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381C8D7-8276-5C72-5AB6-39C401EE9512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DD4F9E0-2920-3AD7-8928-8203A36B7ADE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16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4ADF-D740-A3FC-F668-E36F0E07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69C97C3-89E5-0289-35FB-4A901FB8FD2F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F45A058-98BD-2728-A60B-00E250299DFC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40F3EFE-1FF9-40CB-DB5E-9F70820E584E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CF3F663-2797-26B3-D2CA-3FFC8B0ECA30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6A217CD8-4755-202D-25A0-4498117C3105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8599082-AF86-3C97-AA0E-FF727F22BA60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8D4F66E7-6A1A-2D53-AADF-159393FB0768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0F31079C-24B4-1F54-3A01-9DC42A3BA669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5A85B298-8D25-4C5F-7F5B-B8489F74CEE1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869BB33-DCAE-95B8-4CE0-4DE698BC3E62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CCDACF0B-2E5E-6BE4-3DFD-38A48BD0D460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2DB9332-ED29-F626-35F8-BB834BE7BB75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AD37139C-CEEB-E357-0B1D-7656634520CC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FABF2DD8-B7EF-22BD-1FB7-4C54DA8CBDC4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AFFB93-4C1B-6898-604A-6721F1430CDD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E4A8C30C-DAD0-37AA-8643-0A317978FA14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80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DCDBC-0FB1-4B38-B29A-286C8EF02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B549C7-E07F-E0C2-E40F-22D09A4B85D2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B7794237-CAC7-C20E-F0BD-B74072D53DF3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C9B2AB1-0872-ABDB-D1E6-5252BF8F0C75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3E6F893-7FA9-8204-40F7-72A545E6F1A4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C4C9872-9DF7-78F1-80C0-DFBDCA8D6161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1125AAF-6D88-EB59-37C8-57BCE67832A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244A1FB-3277-4A02-7239-CD85641A77DF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1CEF8751-D8E0-ECFD-72B5-AD96E87302E3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FAD20195-D265-38B1-AA23-174557B04885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01F6BB62-2A11-CA88-4B7E-E40147D8356E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36483DE-32D5-E0CD-4819-FC10FA161AF8}"/>
                </a:ext>
              </a:extLst>
            </p:cNvPr>
            <p:cNvCxnSpPr>
              <a:stCxn id="20" idx="3"/>
              <a:endCxn id="21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9205A525-52D2-237F-81D2-09D15E28126A}"/>
                </a:ext>
              </a:extLst>
            </p:cNvPr>
            <p:cNvCxnSpPr>
              <a:cxnSpLocks/>
              <a:stCxn id="21" idx="3"/>
              <a:endCxn id="22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269AFACC-269D-F607-AC0B-6055391DEFD1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845C885B-F6E6-ACA3-895E-61C5AC0A6BFB}"/>
                </a:ext>
              </a:extLst>
            </p:cNvPr>
            <p:cNvCxnSpPr>
              <a:cxnSpLocks/>
              <a:stCxn id="20" idx="5"/>
              <a:endCxn id="25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43F00385-055E-1C63-C467-E0ACE3A25B88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CC2FC0D-02C7-F89E-C369-CEFEA69892E4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2E130776-5BA5-174E-D14B-FD1F8594C263}"/>
                </a:ext>
              </a:extLst>
            </p:cNvPr>
            <p:cNvCxnSpPr>
              <a:cxnSpLocks/>
              <a:stCxn id="25" idx="3"/>
              <a:endCxn id="30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E184F728-5E85-D986-54FB-7FF4855B8B6A}"/>
                </a:ext>
              </a:extLst>
            </p:cNvPr>
            <p:cNvCxnSpPr>
              <a:cxnSpLocks/>
              <a:stCxn id="25" idx="5"/>
              <a:endCxn id="31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9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4270F-C2CF-BDBE-BF35-8BAF09E10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01C9E38-EF9E-01BC-5205-F995DBD74CF9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B0CD1C93-8934-2BF9-5FEC-0092A013D990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498CE4A-2E39-0360-8951-158737B71263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E56BF1-AFD4-D895-B417-8985D7A2BD01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5BD230C-736A-7A69-D67E-F2FBB793E71E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1C47D58-BE2D-BF90-489E-28DE1B2B8A71}"/>
              </a:ext>
            </a:extLst>
          </p:cNvPr>
          <p:cNvCxnSpPr>
            <a:endCxn id="20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266293-A31E-04C7-F8E3-F976B47BF6B2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54D6FBF-D1FA-91F3-9790-29E8D9CAA9C0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25B90975-C272-D4CA-80A5-087E7B7D3940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042EC33A-C41A-C3E2-2249-D1BF93EBFE4B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96634B5-C1BC-C133-9824-A7F2D0F3390E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F7C8AFDD-B136-420A-E32A-5327A0F3EEE7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E69CCABE-CE39-7A12-14B8-40E8604020AD}"/>
                </a:ext>
              </a:extLst>
            </p:cNvPr>
            <p:cNvCxnSpPr>
              <a:stCxn id="21" idx="3"/>
              <a:endCxn id="22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496C321E-C377-4EEF-DECA-94D5C65BA6F1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7F53A2AD-F0B3-6442-D9DE-16D60BD325DB}"/>
                </a:ext>
              </a:extLst>
            </p:cNvPr>
            <p:cNvCxnSpPr>
              <a:cxnSpLocks/>
              <a:stCxn id="22" idx="5"/>
              <a:endCxn id="2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479AB115-AD8A-F34A-7B17-42513E47F8EB}"/>
                </a:ext>
              </a:extLst>
            </p:cNvPr>
            <p:cNvCxnSpPr>
              <a:cxnSpLocks/>
              <a:stCxn id="21" idx="5"/>
              <a:endCxn id="2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4C04EF7-E851-A70C-3A0B-64DB114E1393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9015545-9789-5012-D385-D684BDA67065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6617EEEA-BEF5-11BE-A2E6-EEE9F427F592}"/>
                </a:ext>
              </a:extLst>
            </p:cNvPr>
            <p:cNvCxnSpPr>
              <a:cxnSpLocks/>
              <a:stCxn id="27" idx="3"/>
              <a:endCxn id="3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36BBC4CC-33DF-116B-7B51-50E5CEB81451}"/>
                </a:ext>
              </a:extLst>
            </p:cNvPr>
            <p:cNvCxnSpPr>
              <a:cxnSpLocks/>
              <a:stCxn id="27" idx="5"/>
              <a:endCxn id="3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17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3BDFF-8684-5802-7CD4-E05A2C4F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27A6AC4-3793-131E-9356-5472DA16AA92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A3E0980-D324-CB49-8FA7-576D74C5AF39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3914817-C46B-0C0B-60D1-22DC76AC35BA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218FBC46-6C81-7225-31B5-F0AD6E2A759D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891C5C-530B-3A71-7682-7FF7F6272632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342A8A9-872A-0190-D738-5088C0543B34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75A1902-977E-055E-9A9B-8DAB065EACDF}"/>
              </a:ext>
            </a:extLst>
          </p:cNvPr>
          <p:cNvCxnSpPr>
            <a:endCxn id="21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2B43501-D229-DD66-134D-C4CCC429B3C6}"/>
              </a:ext>
            </a:extLst>
          </p:cNvPr>
          <p:cNvCxnSpPr>
            <a:endCxn id="22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45EE68E-FD1B-09A9-FD19-BC3DA45C1FD0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13826B4-DBB7-6463-D391-FFC85CFCBB23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F5C3AF20-3C63-6B43-DE68-7269A98F6F6B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8FA7EE8-463C-CD85-A9A9-2A75BD76E259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E658F105-A1E0-C831-B95C-45F98415DC06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DC3715D-FB9C-8507-D322-F5BA39188F02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68E7B76A-BCFE-7D45-ACBE-E45403E7C094}"/>
                </a:ext>
              </a:extLst>
            </p:cNvPr>
            <p:cNvCxnSpPr>
              <a:stCxn id="17" idx="3"/>
              <a:endCxn id="23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A0381A2F-6F4A-1D86-A673-E71A38E8CBB0}"/>
                </a:ext>
              </a:extLst>
            </p:cNvPr>
            <p:cNvCxnSpPr>
              <a:cxnSpLocks/>
              <a:stCxn id="23" idx="3"/>
              <a:endCxn id="24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8A0C3643-891D-ECD3-5CAE-C193A4C3F36F}"/>
                </a:ext>
              </a:extLst>
            </p:cNvPr>
            <p:cNvCxnSpPr>
              <a:cxnSpLocks/>
              <a:stCxn id="23" idx="5"/>
              <a:endCxn id="28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3082E3C4-29E1-C343-C5F3-F4A3C8935E6E}"/>
                </a:ext>
              </a:extLst>
            </p:cNvPr>
            <p:cNvCxnSpPr>
              <a:cxnSpLocks/>
              <a:stCxn id="17" idx="5"/>
              <a:endCxn id="29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0C91716D-CD3A-C7C9-72FD-035BDB03420C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F192BB53-645C-D17E-0081-46C14047F76C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BA112790-8E3A-1221-E229-A7ADA285898C}"/>
                </a:ext>
              </a:extLst>
            </p:cNvPr>
            <p:cNvCxnSpPr>
              <a:cxnSpLocks/>
              <a:stCxn id="29" idx="3"/>
              <a:endCxn id="34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71348636-B720-D76B-CF7E-4D5DCC1D9B20}"/>
                </a:ext>
              </a:extLst>
            </p:cNvPr>
            <p:cNvCxnSpPr>
              <a:cxnSpLocks/>
              <a:stCxn id="29" idx="5"/>
              <a:endCxn id="35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0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A1EFD-FBAC-E39B-719B-FC8461EEA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527B47-1C4A-36D9-7204-D871578BDC25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94F3F1E-8A8B-4FD2-9FA6-4C1DCE657FD2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31B4BE3-DB2F-4CB0-C3AC-CE049B77A9B9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C95172B-9F0E-B463-2831-F4095A430144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BEEEABB-F0C4-CF0B-7C75-A33A8186576E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6765709-9748-C56D-2EDE-A5B80C098FAE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0E67DA0-1B51-E1E8-B0C1-2369F2B7DE83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39D3B9E-779F-F788-01B4-9DCBB1752D94}"/>
              </a:ext>
            </a:extLst>
          </p:cNvPr>
          <p:cNvCxnSpPr>
            <a:endCxn id="20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E590CA9-194A-7DA7-FD78-B7109C57DF53}"/>
              </a:ext>
            </a:extLst>
          </p:cNvPr>
          <p:cNvCxnSpPr>
            <a:endCxn id="21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93C6EEE-D2B2-0DB5-D4A1-F8601F4801EF}"/>
              </a:ext>
            </a:extLst>
          </p:cNvPr>
          <p:cNvCxnSpPr>
            <a:endCxn id="22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AD58BC2-A460-BA08-C6F2-5D3C9331AE36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1D0CF881-DA54-8E44-3098-ACE4C5EDBC80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4</a:t>
              </a:r>
              <a:endParaRPr lang="en-US" sz="24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C867B0B-1F0F-3D3F-F691-1C5AD176AC80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2</a:t>
              </a:r>
              <a:endParaRPr lang="en-US" sz="24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B13D264-B42B-7877-39F0-94B0F095E9F2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1</a:t>
              </a:r>
              <a:endParaRPr lang="en-US" sz="24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81003C4E-2EBA-CA81-5777-F3E5FEB0C7F0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3</a:t>
              </a:r>
              <a:endParaRPr lang="en-US" sz="24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36C164E-E0EA-6F62-F3BC-358B83509959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6</a:t>
              </a:r>
              <a:endParaRPr lang="en-US" sz="2400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80FFC404-4F0F-0EA2-420F-23BD70A84437}"/>
                </a:ext>
              </a:extLst>
            </p:cNvPr>
            <p:cNvCxnSpPr>
              <a:stCxn id="23" idx="3"/>
              <a:endCxn id="28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E5334F9E-EB98-FF2A-4B70-891D32534EA8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A60BC71C-21D4-3303-E896-BBF760189D4A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AA3EFD38-0AFF-B1E5-0BF7-02B39FA330C1}"/>
                </a:ext>
              </a:extLst>
            </p:cNvPr>
            <p:cNvCxnSpPr>
              <a:cxnSpLocks/>
              <a:stCxn id="23" idx="5"/>
              <a:endCxn id="31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07BD1889-857C-5A05-3351-BBB7654AE308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5</a:t>
              </a:r>
              <a:endParaRPr lang="en-US" sz="2400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4DB5C11-5A84-9F82-9707-C828261E3470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7</a:t>
              </a:r>
              <a:endParaRPr lang="en-US" sz="2400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26DA8164-35D1-B4C7-1A9C-7B0BAA07D2D7}"/>
                </a:ext>
              </a:extLst>
            </p:cNvPr>
            <p:cNvCxnSpPr>
              <a:cxnSpLocks/>
              <a:stCxn id="31" idx="3"/>
              <a:endCxn id="36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7A40C10C-CD5D-4F15-DBDB-C22ACCDBEACA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25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18DF2-AB83-89EB-36C5-01CB4EF7F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506C8F1-9D86-FE24-DFCA-7C768C9C70E8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172DEC2-6FFF-1733-5C5E-47AE8B987A90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91F25A9-A5FD-78BC-DF82-8E73E88FD151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9571233-7070-F1AD-AD93-19AE6F3948F2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CF8897C-D1B4-CC43-1D6C-00A4BD095DC0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64BF5D8-6EE9-E19E-0C9B-2E203702F24C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A4D67B3-928A-C03F-6D74-98F41EFC9D87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949973B-6147-482C-3E03-5A2D329BACCB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9511A556-2D26-0824-6618-2BE91BA3DB50}"/>
              </a:ext>
            </a:extLst>
          </p:cNvPr>
          <p:cNvCxnSpPr>
            <a:endCxn id="32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F54B933-6689-5414-042B-980A1B09BECC}"/>
              </a:ext>
            </a:extLst>
          </p:cNvPr>
          <p:cNvCxnSpPr>
            <a:endCxn id="33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0DB6C5D-D62B-8F81-363A-DFC376C6201E}"/>
              </a:ext>
            </a:extLst>
          </p:cNvPr>
          <p:cNvCxnSpPr>
            <a:endCxn id="34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0854203-BFE3-3461-C2FD-2FDFD6CC570B}"/>
              </a:ext>
            </a:extLst>
          </p:cNvPr>
          <p:cNvCxnSpPr>
            <a:endCxn id="35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4CE23A1-01B2-0B1C-7CED-55C8F2BC7103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1E90C3F-600F-D767-F6B2-920D5F84755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6D408B7-1B64-77CA-775E-450E91EC06DF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4395E4EA-4770-0D8F-1FE0-50B26FFDF8A7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8749F8B-CDF6-FF29-6E91-A5873243B5E1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798F6EC-EEA4-60CF-7330-7152E5893FB0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3DC0DC38-0436-D19A-0DE3-19F16BD3E83B}"/>
                </a:ext>
              </a:extLst>
            </p:cNvPr>
            <p:cNvCxnSpPr>
              <a:stCxn id="17" idx="3"/>
              <a:endCxn id="18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3EEBE38-02CB-0BBF-FD1C-B9AA211CB521}"/>
                </a:ext>
              </a:extLst>
            </p:cNvPr>
            <p:cNvCxnSpPr>
              <a:cxnSpLocks/>
              <a:stCxn id="18" idx="3"/>
              <a:endCxn id="19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9EF87D6C-6D6C-1DAF-E06B-67D6F9FBA3F5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D03ACD94-7077-1358-B50F-B97FFA6AB776}"/>
                </a:ext>
              </a:extLst>
            </p:cNvPr>
            <p:cNvCxnSpPr>
              <a:cxnSpLocks/>
              <a:stCxn id="17" idx="5"/>
              <a:endCxn id="21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AC19394-1A1A-01D3-30BC-A7BF76C66031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1D921437-324B-77D8-E842-5FC2495304C1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83E79824-8F2B-3622-71F0-1E98B14C27B5}"/>
                </a:ext>
              </a:extLst>
            </p:cNvPr>
            <p:cNvCxnSpPr>
              <a:cxnSpLocks/>
              <a:stCxn id="21" idx="3"/>
              <a:endCxn id="26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037BE7AD-E4C6-4DC4-D48B-38DB162DE79A}"/>
                </a:ext>
              </a:extLst>
            </p:cNvPr>
            <p:cNvCxnSpPr>
              <a:cxnSpLocks/>
              <a:stCxn id="21" idx="5"/>
              <a:endCxn id="27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58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EBC2C-45F7-8BD7-CC68-43EBB0DFD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F5FBD-D285-165F-9012-652AAF41B7CF}"/>
              </a:ext>
            </a:extLst>
          </p:cNvPr>
          <p:cNvSpPr txBox="1"/>
          <p:nvPr/>
        </p:nvSpPr>
        <p:spPr>
          <a:xfrm>
            <a:off x="5434600" y="905256"/>
            <a:ext cx="1322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Leaf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40C4B-EF90-0A96-8934-68F431DC3C46}"/>
              </a:ext>
            </a:extLst>
          </p:cNvPr>
          <p:cNvSpPr txBox="1"/>
          <p:nvPr/>
        </p:nvSpPr>
        <p:spPr>
          <a:xfrm>
            <a:off x="2293238" y="2117042"/>
            <a:ext cx="8771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A node that does not have any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children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or both children are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null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E22ED28-635F-EDA9-A1C9-81B2F7BECCF4}"/>
              </a:ext>
            </a:extLst>
          </p:cNvPr>
          <p:cNvSpPr/>
          <p:nvPr/>
        </p:nvSpPr>
        <p:spPr>
          <a:xfrm flipH="1">
            <a:off x="5620511" y="320243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9692122-8807-1B0D-4C0C-B7A96212A09F}"/>
              </a:ext>
            </a:extLst>
          </p:cNvPr>
          <p:cNvSpPr/>
          <p:nvPr/>
        </p:nvSpPr>
        <p:spPr>
          <a:xfrm flipH="1">
            <a:off x="4209286" y="4530912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1484519-C70A-8B17-9C43-F4BAC726C926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flipH="1">
            <a:off x="5020995" y="4014141"/>
            <a:ext cx="738783" cy="65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A7D6986E-4030-A9D3-61A4-2E860F89D350}"/>
              </a:ext>
            </a:extLst>
          </p:cNvPr>
          <p:cNvCxnSpPr>
            <a:cxnSpLocks/>
            <a:stCxn id="12" idx="5"/>
          </p:cNvCxnSpPr>
          <p:nvPr/>
        </p:nvCxnSpPr>
        <p:spPr>
          <a:xfrm flipH="1">
            <a:off x="3609770" y="5342621"/>
            <a:ext cx="738783" cy="65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36615DE-85EF-AE5B-E070-7FC9B8448015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5020995" y="5342621"/>
            <a:ext cx="599516" cy="65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E55C59-791D-18E3-AD70-5642F986AD7F}"/>
              </a:ext>
            </a:extLst>
          </p:cNvPr>
          <p:cNvSpPr txBox="1"/>
          <p:nvPr/>
        </p:nvSpPr>
        <p:spPr>
          <a:xfrm>
            <a:off x="3217413" y="5998659"/>
            <a:ext cx="7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75B6-DBCC-FA10-DAF4-25C35EDA386D}"/>
              </a:ext>
            </a:extLst>
          </p:cNvPr>
          <p:cNvSpPr txBox="1"/>
          <p:nvPr/>
        </p:nvSpPr>
        <p:spPr>
          <a:xfrm>
            <a:off x="5239637" y="5998659"/>
            <a:ext cx="7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462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33A7E-3FBF-39BF-FCE9-17567D05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6647909-AA8F-3D81-B2C5-836824C104C2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C1B45160-177D-CD66-172F-9A0D4254933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886FCDB4-085E-B2E8-5322-D5517D84520D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0EC5516A-3FF1-C3BD-71FD-5A6DA56AAAFA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BA9BDC9A-B1C7-43C0-82AE-A9329069001B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E54F348B-8F28-4E5B-B50F-B0968A8477F4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D98149AB-E670-70A9-FB0C-4CFAEEDFBB59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0E791AB0-8D73-1DFB-6478-6A945DD8EFF2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94B5512-1361-EC96-F475-B5E50286DF2A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CD3F562-35BB-A22C-F54E-BDBD5D97235D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8928798-9FEB-7F24-6780-7DFA9667174C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939E7BD-BE25-0918-C6FF-B1B9386E992A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5D9FE81D-6D0E-892F-FD2C-28B84C119031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CA6CAFE-EA9C-DDF9-6B85-4F819ED6818C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B654BB-253A-1F7E-6C88-53CED51163FE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CBEC6081-79F1-3D44-F5AA-3840AE72941B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328897F0-F19B-518B-064A-576C1E12407E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FE460C1F-F935-5337-C253-68CDFEF3FCD8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61305FA-0B67-4EE9-D6B4-3563B479C4DB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1F45E92-BFD9-2E9E-4F7F-C50385152706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38F79F1-75CC-A18C-B564-3C9E32CF81EA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9730C9F-A128-F797-AC88-7CAAD15A5472}"/>
              </a:ext>
            </a:extLst>
          </p:cNvPr>
          <p:cNvSpPr/>
          <p:nvPr/>
        </p:nvSpPr>
        <p:spPr>
          <a:xfrm>
            <a:off x="9698676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1C166A6-75B8-2294-F91F-BFC3264BC278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7B059B-7726-0E9C-9299-047CEC9E91B2}"/>
              </a:ext>
            </a:extLst>
          </p:cNvPr>
          <p:cNvCxnSpPr>
            <a:endCxn id="19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E70AD6A-CE77-262B-4653-7DB10B67DC5C}"/>
              </a:ext>
            </a:extLst>
          </p:cNvPr>
          <p:cNvCxnSpPr>
            <a:endCxn id="21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DFA22A2-31E2-98E0-5F2E-B9C57920536C}"/>
              </a:ext>
            </a:extLst>
          </p:cNvPr>
          <p:cNvCxnSpPr>
            <a:endCxn id="22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941C233-5FE6-4DEB-B9EE-FF6104AAD228}"/>
              </a:ext>
            </a:extLst>
          </p:cNvPr>
          <p:cNvCxnSpPr>
            <a:endCxn id="23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567E17-992E-8BD8-DD8C-5CF0F1EC5BD2}"/>
              </a:ext>
            </a:extLst>
          </p:cNvPr>
          <p:cNvCxnSpPr>
            <a:endCxn id="24" idx="2"/>
          </p:cNvCxnSpPr>
          <p:nvPr/>
        </p:nvCxnSpPr>
        <p:spPr>
          <a:xfrm>
            <a:off x="9372340" y="6045472"/>
            <a:ext cx="326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5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C214-2805-E131-B884-C6D42B72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76925-5AD4-C8AF-D62C-51371347C4F7}"/>
              </a:ext>
            </a:extLst>
          </p:cNvPr>
          <p:cNvSpPr txBox="1"/>
          <p:nvPr/>
        </p:nvSpPr>
        <p:spPr>
          <a:xfrm>
            <a:off x="2170887" y="731635"/>
            <a:ext cx="8212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Preorder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Recursive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0D8E3-0072-F4B9-178D-3D15C1D6B648}"/>
              </a:ext>
            </a:extLst>
          </p:cNvPr>
          <p:cNvSpPr txBox="1"/>
          <p:nvPr/>
        </p:nvSpPr>
        <p:spPr>
          <a:xfrm>
            <a:off x="2070421" y="2345989"/>
            <a:ext cx="8051158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Preorder(node):</a:t>
            </a:r>
          </a:p>
          <a:p>
            <a:r>
              <a:rPr lang="en-US" sz="3600" dirty="0"/>
              <a:t>    if node is not NULL:</a:t>
            </a:r>
          </a:p>
          <a:p>
            <a:r>
              <a:rPr lang="en-US" sz="3600" dirty="0"/>
              <a:t>        Visit(node)</a:t>
            </a:r>
          </a:p>
          <a:p>
            <a:r>
              <a:rPr lang="en-US" sz="3600" dirty="0"/>
              <a:t>        Preorder(</a:t>
            </a:r>
            <a:r>
              <a:rPr lang="en-US" sz="3600" dirty="0" err="1"/>
              <a:t>node.left</a:t>
            </a:r>
            <a:r>
              <a:rPr lang="en-US" sz="3600" dirty="0"/>
              <a:t>)</a:t>
            </a:r>
          </a:p>
          <a:p>
            <a:r>
              <a:rPr lang="en-US" sz="3600" dirty="0"/>
              <a:t>        Preorder(</a:t>
            </a:r>
            <a:r>
              <a:rPr lang="en-US" sz="3600" dirty="0" err="1"/>
              <a:t>node.right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71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3A3B4-9111-7445-EE30-4EEFDE43E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83CB7-F0E1-67F3-7B1A-EAA27A6E4B63}"/>
              </a:ext>
            </a:extLst>
          </p:cNvPr>
          <p:cNvSpPr txBox="1"/>
          <p:nvPr/>
        </p:nvSpPr>
        <p:spPr>
          <a:xfrm>
            <a:off x="2170887" y="731635"/>
            <a:ext cx="780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Preorder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Iterative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2ACD3-3817-8713-2425-23FC18FA4E0E}"/>
              </a:ext>
            </a:extLst>
          </p:cNvPr>
          <p:cNvSpPr txBox="1"/>
          <p:nvPr/>
        </p:nvSpPr>
        <p:spPr>
          <a:xfrm>
            <a:off x="2070421" y="2114495"/>
            <a:ext cx="8051158" cy="37856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Preorder(node):</a:t>
            </a:r>
          </a:p>
          <a:p>
            <a:r>
              <a:rPr lang="en-US" sz="2400" dirty="0"/>
              <a:t>    stack = []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stack.push</a:t>
            </a:r>
            <a:r>
              <a:rPr lang="en-US" sz="2400" dirty="0"/>
              <a:t>(node)</a:t>
            </a:r>
          </a:p>
          <a:p>
            <a:r>
              <a:rPr lang="en-US" sz="2400" dirty="0"/>
              <a:t>    while stack is not empty:</a:t>
            </a:r>
          </a:p>
          <a:p>
            <a:r>
              <a:rPr lang="en-US" sz="2400" dirty="0"/>
              <a:t>        current = </a:t>
            </a:r>
            <a:r>
              <a:rPr lang="en-US" sz="2400" dirty="0" err="1"/>
              <a:t>stack.pop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Visit(current)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current.right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stack.push</a:t>
            </a:r>
            <a:r>
              <a:rPr lang="en-US" sz="2400" dirty="0"/>
              <a:t>(</a:t>
            </a:r>
            <a:r>
              <a:rPr lang="en-US" sz="2400" dirty="0" err="1"/>
              <a:t>current.right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current.left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stack.push</a:t>
            </a:r>
            <a:r>
              <a:rPr lang="en-US" sz="2400" dirty="0"/>
              <a:t>(</a:t>
            </a:r>
            <a:r>
              <a:rPr lang="en-US" sz="2400" dirty="0" err="1"/>
              <a:t>current.left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630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5D06A-201E-1ACF-AD05-64B45FE4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0755B-2EA1-C104-19DB-07E4EE3840FC}"/>
              </a:ext>
            </a:extLst>
          </p:cNvPr>
          <p:cNvSpPr txBox="1"/>
          <p:nvPr/>
        </p:nvSpPr>
        <p:spPr>
          <a:xfrm>
            <a:off x="3748242" y="905256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Postorder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3E5FF-AA6E-B2D4-C40E-77876D42E3C2}"/>
              </a:ext>
            </a:extLst>
          </p:cNvPr>
          <p:cNvSpPr txBox="1"/>
          <p:nvPr/>
        </p:nvSpPr>
        <p:spPr>
          <a:xfrm>
            <a:off x="4327779" y="1982462"/>
            <a:ext cx="3536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Left -&gt; Right -&gt;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A8822-5015-FD9F-FC72-381E0978EFBA}"/>
              </a:ext>
            </a:extLst>
          </p:cNvPr>
          <p:cNvSpPr txBox="1"/>
          <p:nvPr/>
        </p:nvSpPr>
        <p:spPr>
          <a:xfrm>
            <a:off x="916329" y="3429000"/>
            <a:ext cx="110866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Traverse the left subtree, i.e., call </a:t>
            </a:r>
            <a:r>
              <a:rPr lang="en-US" sz="2800" b="1" dirty="0" err="1"/>
              <a:t>Postorder</a:t>
            </a:r>
            <a:r>
              <a:rPr lang="en-US" sz="2800" b="1" dirty="0"/>
              <a:t>(left-&gt;subtree)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Traverse the right subtree, i.e., call </a:t>
            </a:r>
            <a:r>
              <a:rPr lang="en-US" sz="2800" b="1" dirty="0" err="1"/>
              <a:t>Postorder</a:t>
            </a:r>
            <a:r>
              <a:rPr lang="en-US" sz="2800" b="1" dirty="0"/>
              <a:t>(right-&gt;subtree)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Visit the root </a:t>
            </a:r>
          </a:p>
        </p:txBody>
      </p:sp>
    </p:spTree>
    <p:extLst>
      <p:ext uri="{BB962C8B-B14F-4D97-AF65-F5344CB8AC3E}">
        <p14:creationId xmlns:p14="http://schemas.microsoft.com/office/powerpoint/2010/main" val="34276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94538-4C80-5EC8-9253-ADFBD21C1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6BB08-A296-9A8C-13F7-429184C501F3}"/>
              </a:ext>
            </a:extLst>
          </p:cNvPr>
          <p:cNvSpPr txBox="1"/>
          <p:nvPr/>
        </p:nvSpPr>
        <p:spPr>
          <a:xfrm>
            <a:off x="3748242" y="905256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Postorder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7697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69622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FAD46-3A09-3A7B-E222-2D50B11BD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011A336-2D80-9B3E-391F-E292E79B4EFF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87C83313-AE57-B3B3-AFFF-7679B5FB6C37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94336D5-5961-0546-7A93-8D59ABFC592C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5E7A3D4D-FCF4-9838-ADC8-A2F8CBC9DD9A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B4BD6FA-F5E4-9192-CB29-31736C34AE62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613BC59D-3AF9-50C5-1DC6-BC9C98322D6D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4CEC3D64-3E80-5BDE-63B7-3E28A1B97321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8FAAE58B-9F28-58E5-C0B7-AAF5DBCCCB84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B691EF31-0795-F728-B9B9-58796AF1A6D3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2AED7BD9-396C-B155-37A0-C13952648A12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D5A37FA-B190-63D2-B22A-D15E12E15D60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725B5B9-725F-E7E5-8ADB-EDE00AC92F4C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0E7743A-A903-8449-CF7F-A5C520B7E76A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DF18040B-5DDD-2431-0241-33828E5330DE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21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FFDB9-1924-1A31-50D4-4A1282E39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4C324-BB8D-460E-BA42-39C6E9EC62E6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A248F78-59EC-A947-EB95-203F411890EF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82F20A4-8A3D-80B5-1526-501889911BED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55801705-EDB1-5E63-2C3C-EEFEF3BF9221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71C9821-E177-B6B4-6C71-BE9400310A7A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4B99BE21-1BB5-B8DE-8B9D-0DEBCBA9AE36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0353E5E3-7311-4B30-5F74-C03925DCC92F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4F4F1F6-7B94-8CFE-7A80-AE01DC13FEDE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7637E2BE-D688-5C06-001F-38653E347D9A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E5F26F22-7640-9870-6C1D-55F391BD63C3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2AAA5760-60FA-7743-2DF8-1A2D05E03709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3E4D7C7-1F4A-4F87-FE85-BA128E4D4595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38FB25A-3FAE-79BE-52F9-755E643078FE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F268F3F5-F55F-1F5D-0A1B-E7E80469FFCA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A82437F2-E053-D0F0-8CE9-E632E15652CE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96A200F5-141E-640D-C2DF-B3A7FEF78797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3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1CAA-7F2D-FCC7-27C3-49771A53F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5FB0618-6317-8CBA-2C69-9AC977A12C54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C433FE75-CFB1-D7DB-29BC-90E68F8C64EC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A8B4B0C-E349-18B9-0CFA-1E4C70C89FAA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35DC84D1-6345-A4AB-ABF6-870CC6C07136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49E5BA3-5ED5-F3EF-17BC-A449B647626D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CE2B2EF-018F-8612-6D71-254A95B6A84E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8BC36FDF-3514-9C3D-1C8D-D572650CB27E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6869836-0F62-1FD9-071E-406034866461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F4C9162-D01C-78E0-5A78-386423B52C3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5D3CB0D6-E23D-42D2-02FF-80A0036DD14F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9BBC1B8-ADCE-572F-2513-299C3D1C739A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BAC966C-051C-0136-9300-22BAE8BA9D0D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BCD55D49-F37E-A334-4C0A-5C574F6EFB09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C5B21680-798F-6246-877A-C5CB73FAF0FB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22BFF-3238-87A9-FBAB-A8CC7DF5077E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B5E78D0-C293-4E30-8E99-854DC6059EC5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8DFD63-7C37-AD75-42A7-F74C52C55DA3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0D1BB4B-40FC-1DFD-DB2A-3A2CFCEED579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9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4D0E6-B146-C11B-9F2B-1B1C2244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61631EB-E636-CC69-6AB9-1A0810E56939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5FAE609-5978-D819-2A23-F4204EB54BCE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A725AC5B-A13B-FB13-F669-7DE1CAA62563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27055ED7-D127-5EAF-2B00-408004666808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EF1F02E1-528B-E3E3-A4F1-B6340FEE3A6F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02A3E085-595C-5E4A-A9B5-B6583D6E0AC3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A5E3D5F3-D469-4438-D99E-9172FA93CFC9}"/>
                </a:ext>
              </a:extLst>
            </p:cNvPr>
            <p:cNvCxnSpPr>
              <a:stCxn id="20" idx="3"/>
              <a:endCxn id="21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8C3FFCC-E7E7-4933-60D5-E9A63E066127}"/>
                </a:ext>
              </a:extLst>
            </p:cNvPr>
            <p:cNvCxnSpPr>
              <a:cxnSpLocks/>
              <a:stCxn id="21" idx="3"/>
              <a:endCxn id="22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32BBA295-7689-6C58-BD3B-C407C97A5F54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7B86E145-032B-5EC4-488E-BF0051F6FB06}"/>
                </a:ext>
              </a:extLst>
            </p:cNvPr>
            <p:cNvCxnSpPr>
              <a:cxnSpLocks/>
              <a:stCxn id="20" idx="5"/>
              <a:endCxn id="25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2E6ADD43-FAB7-1530-502B-28CCB2C364EC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D9D47FC5-4B15-1F5E-4DFA-DE398C8EBB57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8FFEACC2-5C0C-49B1-3FF5-6EB75076996C}"/>
                </a:ext>
              </a:extLst>
            </p:cNvPr>
            <p:cNvCxnSpPr>
              <a:cxnSpLocks/>
              <a:stCxn id="25" idx="3"/>
              <a:endCxn id="30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202917E4-3155-0050-A914-523A58E3E846}"/>
                </a:ext>
              </a:extLst>
            </p:cNvPr>
            <p:cNvCxnSpPr>
              <a:cxnSpLocks/>
              <a:stCxn id="25" idx="5"/>
              <a:endCxn id="31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568731-11AE-BA6E-C0F5-A15BE45687A1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ED1CD0-9C22-CC62-D5BB-F0B6FEA37CC4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4AFEEB7-6178-CA9A-F7A4-D070FB9D66C6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61EB89D-BD3C-85E3-9898-DC29724387BD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FDBFEFC-5CDB-4E16-2311-82BC6A2DC7F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060A227-342C-C06A-36C8-7EFEF132C9F6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5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3CF30-DFB1-FCA9-60DC-31F817F62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C684498-5900-2FA6-0E17-D44EA2DF3822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B921906D-2334-3E69-7536-5582C94078D9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3F40A3B8-3F16-10C6-4EEA-3D4ED15B6055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9A56BE0-AE34-5F9C-8B5F-EF86F08028B3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70EDA899-5A54-6766-FAD2-B9EFCC092461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E4FE462F-24F3-0A7E-4248-307FFBF22F49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7A9B4E4F-A0D2-EAF1-B8B1-FFFBCCA59025}"/>
                </a:ext>
              </a:extLst>
            </p:cNvPr>
            <p:cNvCxnSpPr>
              <a:stCxn id="17" idx="3"/>
              <a:endCxn id="18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43A09A8C-30F4-9CA3-E69C-83372B945940}"/>
                </a:ext>
              </a:extLst>
            </p:cNvPr>
            <p:cNvCxnSpPr>
              <a:cxnSpLocks/>
              <a:stCxn id="18" idx="3"/>
              <a:endCxn id="19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D9ECDB02-9C6C-D087-E038-50291B21C108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980698B6-78EF-10CF-54D9-055DF8467972}"/>
                </a:ext>
              </a:extLst>
            </p:cNvPr>
            <p:cNvCxnSpPr>
              <a:cxnSpLocks/>
              <a:stCxn id="17" idx="5"/>
              <a:endCxn id="21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E2030F3-6EC2-EB9D-DE1C-C12533EACD11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6DF6C624-E0C7-E0F9-5349-7039B71C6297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BF35FC07-6E7B-F12A-885A-87EE5F53C427}"/>
                </a:ext>
              </a:extLst>
            </p:cNvPr>
            <p:cNvCxnSpPr>
              <a:cxnSpLocks/>
              <a:stCxn id="21" idx="3"/>
              <a:endCxn id="26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5915D6A7-1A8C-0E7D-A777-00819774D247}"/>
                </a:ext>
              </a:extLst>
            </p:cNvPr>
            <p:cNvCxnSpPr>
              <a:cxnSpLocks/>
              <a:stCxn id="21" idx="5"/>
              <a:endCxn id="27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8BBBF4-5F7E-AB1E-EE17-4B81CFB9E344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695569E-C865-576E-B28A-01259CF9F869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1F18B4A-462B-D0CD-C779-EDBED4C6A0D7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CAE8233-642B-45CB-F8ED-BC5A2CF636D1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65222-3574-791A-4473-AA37D16ED81E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9BED6A9-E9BA-C8D3-229B-2585399F872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82466AC-A15B-64D2-8A1B-BC7DA47F2651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4E1193C-4B57-3D37-BF65-46310F166375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5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EE09-2646-04DD-5F34-CA065D813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6608C-9609-ACC3-0D7C-607271AC98A2}"/>
              </a:ext>
            </a:extLst>
          </p:cNvPr>
          <p:cNvSpPr txBox="1"/>
          <p:nvPr/>
        </p:nvSpPr>
        <p:spPr>
          <a:xfrm>
            <a:off x="4977744" y="905256"/>
            <a:ext cx="2236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Internal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B596F-2384-9DD7-3A39-536077531AB9}"/>
              </a:ext>
            </a:extLst>
          </p:cNvPr>
          <p:cNvSpPr txBox="1"/>
          <p:nvPr/>
        </p:nvSpPr>
        <p:spPr>
          <a:xfrm>
            <a:off x="2293238" y="2117042"/>
            <a:ext cx="8771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A node that has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at least one child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. This includes all nodes except the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root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and the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leaf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nodes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4545ABD-B43D-0606-FF6E-4DB16635B534}"/>
              </a:ext>
            </a:extLst>
          </p:cNvPr>
          <p:cNvSpPr/>
          <p:nvPr/>
        </p:nvSpPr>
        <p:spPr>
          <a:xfrm flipH="1">
            <a:off x="5620511" y="320243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589B98E-27C4-B03E-A443-BF805127C5DA}"/>
              </a:ext>
            </a:extLst>
          </p:cNvPr>
          <p:cNvSpPr/>
          <p:nvPr/>
        </p:nvSpPr>
        <p:spPr>
          <a:xfrm flipH="1">
            <a:off x="4669535" y="4153408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E29E443-316D-FFDE-9C79-98292EB8D5B1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flipH="1">
            <a:off x="5481244" y="4014141"/>
            <a:ext cx="278534" cy="27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23CC96EE-7078-C3A7-1C4F-000AC3C2AEF6}"/>
              </a:ext>
            </a:extLst>
          </p:cNvPr>
          <p:cNvSpPr/>
          <p:nvPr/>
        </p:nvSpPr>
        <p:spPr>
          <a:xfrm flipH="1">
            <a:off x="3718559" y="5104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B84D0C9-86C2-1FE6-D3F4-C50F5A9F5B60}"/>
              </a:ext>
            </a:extLst>
          </p:cNvPr>
          <p:cNvCxnSpPr>
            <a:cxnSpLocks/>
            <a:stCxn id="12" idx="5"/>
            <a:endCxn id="6" idx="1"/>
          </p:cNvCxnSpPr>
          <p:nvPr/>
        </p:nvCxnSpPr>
        <p:spPr>
          <a:xfrm flipH="1">
            <a:off x="4530268" y="4965117"/>
            <a:ext cx="278534" cy="27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37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7B1D9-51C1-A91E-5A76-01B6DA3A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580DDA1-1EC6-5B27-A40B-30EEA71ABD64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56DF6961-5659-749A-5958-11EE97B9CA3D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D833FB20-A0E9-465F-01C5-6350C34E4F05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03DB85A-AB07-ECA7-EF93-88150328483B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0FDCAAA1-3D54-03EB-69C3-7BE0EB6B0E37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7730478F-F087-5650-99AE-8414D3E284DE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9B9C4E54-AD98-D1C6-EB40-E571851EF6A9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B7FBF0C5-A815-4A28-5CA2-3694CF25B6E8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13B2ABE-57FA-D184-CAE0-39EBA8417231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6CB2ED2-DD67-08D9-1340-59B99B2D1B3C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FFFD04A-435D-638F-45BD-EE4ED4200137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F7A32E24-39DD-68C6-D63D-73EC54355E37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CA39C1D2-92E2-E5BA-8152-63A5796AED84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11F1B44F-35BB-02DE-6137-65BA5F474CAC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904685D-B6E9-25F8-B479-8B6AA4D74303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2926E85F-1C70-0F42-B8F2-BCD707ED1061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EB6809E-95F5-B8EB-5F39-2B53C26BF883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3EE12E6-498F-2FAF-9572-56D3F2F7A1F5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6FC7B6C1-DB74-F104-5673-FC5EFDA6C49B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0DA8085-60BF-923A-A8AE-149B55707B69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230FEAA-2F79-858C-37EA-76D38CAEB898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AC3E7B3-4E41-EDF9-AAC9-64ECC4A54189}"/>
              </a:ext>
            </a:extLst>
          </p:cNvPr>
          <p:cNvCxnSpPr>
            <a:endCxn id="29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3D2D246-C3FF-EA52-938F-AD9793F2F8BD}"/>
              </a:ext>
            </a:extLst>
          </p:cNvPr>
          <p:cNvCxnSpPr>
            <a:endCxn id="31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6B88950-16A1-C9F7-C24A-ED91EAE1A3E9}"/>
              </a:ext>
            </a:extLst>
          </p:cNvPr>
          <p:cNvCxnSpPr>
            <a:endCxn id="33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6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E550A-E114-2884-DF79-EA56DF5A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738E0BF-00F9-9560-BB97-5B79A2A3B758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BE93960D-8C13-05CC-C945-389BB7A86F5D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4</a:t>
              </a:r>
              <a:endParaRPr lang="en-US" sz="240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893FF21-7CB2-4392-0CE4-588145A74305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2</a:t>
              </a:r>
              <a:endParaRPr lang="en-US" sz="24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E2F12D1-77C5-4E12-03FC-889570BB3D75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1</a:t>
              </a:r>
              <a:endParaRPr lang="en-US" sz="24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CE5B255-8D48-7396-AA66-68103B050A09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3</a:t>
              </a:r>
              <a:endParaRPr lang="en-US" sz="24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ED0D5FE8-0999-F118-9F10-9FD3D361F469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6</a:t>
              </a:r>
              <a:endParaRPr lang="en-US" sz="2400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91C31F34-81A9-24B3-F6B6-48579CE6CF96}"/>
                </a:ext>
              </a:extLst>
            </p:cNvPr>
            <p:cNvCxnSpPr>
              <a:stCxn id="23" idx="3"/>
              <a:endCxn id="28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5BA96F9F-16B5-9021-7B66-26591EE03D3A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FA13D830-FBD8-9526-B955-2C85E54162C0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FD682F2E-8E44-9212-C8A5-8DAF7CB8B0D6}"/>
                </a:ext>
              </a:extLst>
            </p:cNvPr>
            <p:cNvCxnSpPr>
              <a:cxnSpLocks/>
              <a:stCxn id="23" idx="5"/>
              <a:endCxn id="31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9F24F7D3-D6D4-2A28-C9DA-A006C8DD75C8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5</a:t>
              </a:r>
              <a:endParaRPr lang="en-US" sz="2400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B8AFB0EC-0AB5-6DC6-F9C8-058673942F21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7</a:t>
              </a:r>
              <a:endParaRPr lang="en-US" sz="2400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C6825CD3-C1AE-B71C-60DE-6E072D2FC082}"/>
                </a:ext>
              </a:extLst>
            </p:cNvPr>
            <p:cNvCxnSpPr>
              <a:cxnSpLocks/>
              <a:stCxn id="31" idx="3"/>
              <a:endCxn id="36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C50F9148-9B98-070D-FC15-CA9E65362DED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84C29A-2248-D97D-5EB2-B7C358C75C35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F66C732-09BA-E184-828F-AABBE824CDDB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6CE5FBB-C7DA-5FED-B355-FD9C46B12E7C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96E900A-DD6A-25F3-D266-E2558CA548F4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8D7E7F7-95F5-4A1D-FB03-F51B36ECE8FA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DF4ED8F-BEE3-3314-D9B8-6FE4F7148EEA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61978DD-0E28-CF79-2B53-40E959275DDA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4C03B85-9A9C-C4BC-DE2B-62F615B828A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A1FEAD7-D593-C11E-9373-615E4412DCC3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2B3387D-18EC-8566-612D-ABD930F51AA4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A35140B-240E-3177-37EC-516494C20A78}"/>
              </a:ext>
            </a:extLst>
          </p:cNvPr>
          <p:cNvCxnSpPr>
            <a:endCxn id="8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4F6DF6-F720-839D-9904-9C199461585C}"/>
              </a:ext>
            </a:extLst>
          </p:cNvPr>
          <p:cNvCxnSpPr>
            <a:endCxn id="9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5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FFC58-48D2-5AF7-EBDD-0B1061B0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98C1B28-194A-BDC2-9E72-6C7D71DDB87E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8F6B298D-38E9-D9E5-563A-ECAB94A82187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EFB757A-1156-F5D8-B92E-86FFDE3E8B25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8796B512-3A6B-FFE0-EB1E-FDC0F50F532A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04AC19EE-FE0D-F3A5-7999-B9B2FD57592E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B369940-0B05-1C68-6190-69A87ED43C75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ED7937E9-EE5B-E14C-FD36-8302231FA66B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4C4513D7-5564-9013-90DE-393411B20FC9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F97F5EEE-DA7F-BECF-D3AF-6898B6A8EEEA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B608FE1-FB92-4C21-5A28-5C57A1B6F898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E861824-114F-DEF3-AD06-25089CDF04BB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E47F4371-D863-53A6-91A5-C42D3047432E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26875CC5-5043-4CF4-1244-46B309348525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B750AA4D-8BD4-2A9D-51CE-D762698E944A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B6D45B-B0ED-4893-0316-A71A6A546C26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A7C75ED-BA77-7CB6-E8F4-7D721F26185C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66701C0-EE37-BD92-3566-E9609E4F4880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47D6042-8507-6BDE-7C5A-61841DFEF2CD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D33518F-A8A9-573D-EAD0-5349F54AABE9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1509A2-0C9F-588C-673A-ED3D81F20435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CC15FEE-7D7E-7381-78AF-12BB5B1CF5E7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EAF3C23-44BD-0C83-548E-3622B3560D49}"/>
              </a:ext>
            </a:extLst>
          </p:cNvPr>
          <p:cNvSpPr/>
          <p:nvPr/>
        </p:nvSpPr>
        <p:spPr>
          <a:xfrm>
            <a:off x="9698676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8E8BD69-BF40-344E-B6F5-23D8A3DBBDF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C1B9FEE-D84C-0974-5CC9-C5915509C490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25F049E-2101-BF28-D40D-723B11F75D88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20D716F-A0F6-867E-2620-6CC7A5DA3764}"/>
              </a:ext>
            </a:extLst>
          </p:cNvPr>
          <p:cNvCxnSpPr>
            <a:endCxn id="8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FD3342-33AD-DF83-5F98-1A130674FA32}"/>
              </a:ext>
            </a:extLst>
          </p:cNvPr>
          <p:cNvCxnSpPr>
            <a:endCxn id="9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3624546-C8DF-8029-C34F-AAE2F29ABE81}"/>
              </a:ext>
            </a:extLst>
          </p:cNvPr>
          <p:cNvCxnSpPr>
            <a:endCxn id="10" idx="2"/>
          </p:cNvCxnSpPr>
          <p:nvPr/>
        </p:nvCxnSpPr>
        <p:spPr>
          <a:xfrm>
            <a:off x="9372340" y="6045472"/>
            <a:ext cx="326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0B99F-DD63-A31F-9526-8B1317916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E39CB-725C-F533-918D-4FB4430A93AE}"/>
              </a:ext>
            </a:extLst>
          </p:cNvPr>
          <p:cNvSpPr txBox="1"/>
          <p:nvPr/>
        </p:nvSpPr>
        <p:spPr>
          <a:xfrm>
            <a:off x="2170887" y="731635"/>
            <a:ext cx="8449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Postorder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Recursive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D529F-3850-3E86-D450-50692F5D438E}"/>
              </a:ext>
            </a:extLst>
          </p:cNvPr>
          <p:cNvSpPr txBox="1"/>
          <p:nvPr/>
        </p:nvSpPr>
        <p:spPr>
          <a:xfrm>
            <a:off x="2070421" y="2345989"/>
            <a:ext cx="8051158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err="1"/>
              <a:t>Postorder</a:t>
            </a:r>
            <a:r>
              <a:rPr lang="en-US" sz="3600" dirty="0"/>
              <a:t>(node):</a:t>
            </a:r>
          </a:p>
          <a:p>
            <a:r>
              <a:rPr lang="en-US" sz="3600" dirty="0"/>
              <a:t>    if node is not NULL:</a:t>
            </a:r>
          </a:p>
          <a:p>
            <a:r>
              <a:rPr lang="en-US" sz="3600" dirty="0"/>
              <a:t>        </a:t>
            </a:r>
            <a:r>
              <a:rPr lang="en-US" sz="3600" dirty="0" err="1"/>
              <a:t>Postorder</a:t>
            </a:r>
            <a:r>
              <a:rPr lang="en-US" sz="3600" dirty="0"/>
              <a:t>(</a:t>
            </a:r>
            <a:r>
              <a:rPr lang="en-US" sz="3600" dirty="0" err="1"/>
              <a:t>node.left</a:t>
            </a:r>
            <a:r>
              <a:rPr lang="en-US" sz="3600" dirty="0"/>
              <a:t>)</a:t>
            </a:r>
          </a:p>
          <a:p>
            <a:r>
              <a:rPr lang="en-US" sz="3600" dirty="0"/>
              <a:t>        </a:t>
            </a:r>
            <a:r>
              <a:rPr lang="en-US" sz="3600" dirty="0" err="1"/>
              <a:t>Postorder</a:t>
            </a:r>
            <a:r>
              <a:rPr lang="en-US" sz="3600" dirty="0"/>
              <a:t>(</a:t>
            </a:r>
            <a:r>
              <a:rPr lang="en-US" sz="3600" dirty="0" err="1"/>
              <a:t>node.right</a:t>
            </a:r>
            <a:r>
              <a:rPr lang="en-US" sz="3600" dirty="0"/>
              <a:t>)</a:t>
            </a:r>
          </a:p>
          <a:p>
            <a:r>
              <a:rPr lang="en-US" sz="3600" dirty="0"/>
              <a:t>        Visit(node)</a:t>
            </a:r>
          </a:p>
        </p:txBody>
      </p:sp>
    </p:spTree>
    <p:extLst>
      <p:ext uri="{BB962C8B-B14F-4D97-AF65-F5344CB8AC3E}">
        <p14:creationId xmlns:p14="http://schemas.microsoft.com/office/powerpoint/2010/main" val="154090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E787B-9136-FE04-239E-22D6A00A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022DC-3C6F-C42A-4C4C-FF3B0C6C84BA}"/>
              </a:ext>
            </a:extLst>
          </p:cNvPr>
          <p:cNvSpPr txBox="1"/>
          <p:nvPr/>
        </p:nvSpPr>
        <p:spPr>
          <a:xfrm>
            <a:off x="2170887" y="731635"/>
            <a:ext cx="8044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Postorder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Iterative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A06D9-262B-C282-886D-74EF0731EEA3}"/>
              </a:ext>
            </a:extLst>
          </p:cNvPr>
          <p:cNvSpPr txBox="1"/>
          <p:nvPr/>
        </p:nvSpPr>
        <p:spPr>
          <a:xfrm>
            <a:off x="2070421" y="1686231"/>
            <a:ext cx="8051158" cy="4893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(node):</a:t>
            </a:r>
          </a:p>
          <a:p>
            <a:r>
              <a:rPr lang="en-US" sz="2400" dirty="0"/>
              <a:t>    stack1 = []</a:t>
            </a:r>
          </a:p>
          <a:p>
            <a:r>
              <a:rPr lang="en-US" sz="2400" dirty="0"/>
              <a:t>    stack2 = []</a:t>
            </a:r>
          </a:p>
          <a:p>
            <a:r>
              <a:rPr lang="en-US" sz="2400" dirty="0"/>
              <a:t>    stack1.push(node)</a:t>
            </a:r>
          </a:p>
          <a:p>
            <a:r>
              <a:rPr lang="en-US" sz="2400" dirty="0"/>
              <a:t>    while stack1 is not empty:</a:t>
            </a:r>
          </a:p>
          <a:p>
            <a:r>
              <a:rPr lang="en-US" sz="2400" dirty="0"/>
              <a:t>        current = stack1.pop()</a:t>
            </a:r>
          </a:p>
          <a:p>
            <a:r>
              <a:rPr lang="en-US" sz="2400" dirty="0"/>
              <a:t>        stack2.push(current)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current.left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    stack1.push(</a:t>
            </a:r>
            <a:r>
              <a:rPr lang="en-US" sz="2400" dirty="0" err="1"/>
              <a:t>current.left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current.right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    stack1.push(</a:t>
            </a:r>
            <a:r>
              <a:rPr lang="en-US" sz="2400" dirty="0" err="1"/>
              <a:t>current.right</a:t>
            </a:r>
            <a:r>
              <a:rPr lang="en-US" sz="2400" dirty="0"/>
              <a:t>)</a:t>
            </a:r>
          </a:p>
          <a:p>
            <a:r>
              <a:rPr lang="en-US" sz="2400" dirty="0"/>
              <a:t>    while stack2 is not empty:</a:t>
            </a:r>
          </a:p>
          <a:p>
            <a:r>
              <a:rPr lang="en-US" sz="2400" dirty="0"/>
              <a:t>        Visit(stack2.pop())</a:t>
            </a:r>
          </a:p>
        </p:txBody>
      </p:sp>
    </p:spTree>
    <p:extLst>
      <p:ext uri="{BB962C8B-B14F-4D97-AF65-F5344CB8AC3E}">
        <p14:creationId xmlns:p14="http://schemas.microsoft.com/office/powerpoint/2010/main" val="583131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422A-8162-9F81-A9EF-72F0C27A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5AAEF-4BB2-AA72-2DA2-0DAB9B2EF3C2}"/>
              </a:ext>
            </a:extLst>
          </p:cNvPr>
          <p:cNvSpPr txBox="1"/>
          <p:nvPr/>
        </p:nvSpPr>
        <p:spPr>
          <a:xfrm>
            <a:off x="3748242" y="905256"/>
            <a:ext cx="5777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Level 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F884F-102B-D00B-A073-A08ACD1705E9}"/>
              </a:ext>
            </a:extLst>
          </p:cNvPr>
          <p:cNvSpPr txBox="1"/>
          <p:nvPr/>
        </p:nvSpPr>
        <p:spPr>
          <a:xfrm>
            <a:off x="916329" y="2212848"/>
            <a:ext cx="110866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Create an empty queue Q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Enqueue the root node of the tree to Q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Loop while Q is not empty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 Dequeue a node from Q and visit it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 Enqueue the left child of the dequeued node if it exists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 Enqueue the right child of the dequeued node if it exists </a:t>
            </a:r>
          </a:p>
        </p:txBody>
      </p:sp>
    </p:spTree>
    <p:extLst>
      <p:ext uri="{BB962C8B-B14F-4D97-AF65-F5344CB8AC3E}">
        <p14:creationId xmlns:p14="http://schemas.microsoft.com/office/powerpoint/2010/main" val="335251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6D6C4-E418-750D-9D0C-F5728EED8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8EBA6-AAAA-53E7-8080-F8FB1AB4C1E6}"/>
              </a:ext>
            </a:extLst>
          </p:cNvPr>
          <p:cNvSpPr txBox="1"/>
          <p:nvPr/>
        </p:nvSpPr>
        <p:spPr>
          <a:xfrm>
            <a:off x="3748242" y="905256"/>
            <a:ext cx="5777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Level 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2837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69622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ABB7-CD07-65A2-B46A-AD3EEFEBF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8FA53F2-4925-04B9-7474-C43B1BA47C30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A36AE2D4-71BC-D8E0-8702-88D1BC26BA84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F2224DAD-73C7-21CF-8FA9-216B1899D74D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689D9465-DA0C-650A-EDD9-E1676DFD3C0D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47C8052-0770-0988-3575-674C3BF2D071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CDC79689-1303-D3BA-2F44-9603B7BE70A8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0AD2923D-71D6-DA65-E70F-451D403E160F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F91C3CF0-1B7A-6383-E22D-17C155983F45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1948AC4-00ED-C46D-2258-0DDDF967355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DCF9065F-821E-6EDB-C273-49BDDE2C5A76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5D32E07-5EAC-084A-54F2-B0D097376865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00DA344-D11E-B4BE-FD23-A6C82883AA0D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D2E77E56-F68A-0CE7-B62E-48FBA98512D9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17A9A7E-4DAB-D22C-25DD-02A4248E7D80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98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C4E7E-D7D7-2EE3-A47E-AA7DA5EB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33F767E-BDE4-5952-993D-3947097D2C73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871771BA-F30B-176A-1E2E-C47D81AD50B0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F4FFEFD5-869D-AC93-9C2A-DB63075B43BE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4C17DB7-46E3-DD55-EC23-E794542FE8AA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053C3396-C774-9A2B-B15B-02FAC9E91E33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16433F4-19AC-48F8-A544-9F849E99F6EA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94DA0C2C-6D5A-483C-6143-A90310790718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B8282FF7-C36C-F718-C5A2-C77DD866BA7A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EE8AFAC1-33C0-7308-5B21-E8403BCA7FF2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C25282C2-5BF2-9AA8-1844-9111F4422D49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52F3F6B-ED4D-01D3-1900-4D6559A3C8D1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E7514E2B-D162-87F6-0487-245CA582A0F5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19B4AA3-832E-DAD6-3276-DCEDABFC872E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ADCAD559-8C70-E9A4-D604-F3371C85BD0B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6A3111-000F-4EC5-9CAA-3D04AC4D55C6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36F9F1A-09F9-EB30-C08C-636B9A1976DF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7694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4ECAB-AED2-93B5-96DA-15A4B1A5C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0C937B-4BB2-4698-30B4-BD6386436296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9C9779A9-2D4A-10CD-89E0-7EB42D7C7ADB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7A43467-2E81-3F45-53CB-9E39A01936F1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FFB6479-AB9A-87C8-00A7-DE1F846EABD7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9771EB0-23AC-FCA8-69C7-B3C8464E83FD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1E86AC5-5C31-A916-5F8C-466154B3F041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C3D1D8A0-9D9D-5789-FE31-FEF3A10481D6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C21D7447-2ED1-CACF-E6C0-D2EC90A350E2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5F1C10C-CDD9-DA9C-C345-5BE72497F729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F456259-4E24-124E-CC4C-045D5A6A8B9C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7FA97EF3-D684-868B-73E3-BBD81BEC5C7F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EDD60063-86ED-DE33-6732-600A922F9908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37A9BB91-70CC-FE47-F8AE-688D2B2277C0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9EE4E018-A73B-E7DA-4282-6BC9BA9BDD34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4DC3FB-844B-596F-1670-C87C9FC919F6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936A1D1-ED8E-2C91-8049-268E4314880A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77E8E52-6DAF-BBC6-FE87-79063FA75D34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EB2E59B-0DBD-C927-5B07-B4A4A39B21B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5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4FCEB-C04D-94B1-FFB6-8938FE83E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A97EA-ACA6-A8F2-28CD-5DE32130AF63}"/>
              </a:ext>
            </a:extLst>
          </p:cNvPr>
          <p:cNvSpPr txBox="1"/>
          <p:nvPr/>
        </p:nvSpPr>
        <p:spPr>
          <a:xfrm>
            <a:off x="5186134" y="905256"/>
            <a:ext cx="1819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Depth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8BC1F-8D0A-F64B-111C-A45D1D6856B0}"/>
              </a:ext>
            </a:extLst>
          </p:cNvPr>
          <p:cNvSpPr txBox="1"/>
          <p:nvPr/>
        </p:nvSpPr>
        <p:spPr>
          <a:xfrm>
            <a:off x="2293238" y="2117042"/>
            <a:ext cx="8771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The number of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edges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from a specific node to the root node. The depth of the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root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node is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zero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3285B23-463E-4B5F-7201-3F236F141A3F}"/>
              </a:ext>
            </a:extLst>
          </p:cNvPr>
          <p:cNvSpPr/>
          <p:nvPr/>
        </p:nvSpPr>
        <p:spPr>
          <a:xfrm flipH="1">
            <a:off x="5620511" y="320243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356F837-FA6B-F16D-844C-44BC96BD8C03}"/>
              </a:ext>
            </a:extLst>
          </p:cNvPr>
          <p:cNvSpPr/>
          <p:nvPr/>
        </p:nvSpPr>
        <p:spPr>
          <a:xfrm flipH="1">
            <a:off x="4669535" y="41534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12AC0DA-8EF9-A921-328E-78677EF0A09B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flipH="1">
            <a:off x="5481244" y="4014141"/>
            <a:ext cx="278534" cy="27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0AFDA61E-3846-035F-A622-B5B071E6F7C8}"/>
              </a:ext>
            </a:extLst>
          </p:cNvPr>
          <p:cNvSpPr/>
          <p:nvPr/>
        </p:nvSpPr>
        <p:spPr>
          <a:xfrm flipH="1">
            <a:off x="3718559" y="5104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F6303C6-C48B-E6B2-08FF-516CB028925E}"/>
              </a:ext>
            </a:extLst>
          </p:cNvPr>
          <p:cNvCxnSpPr>
            <a:cxnSpLocks/>
            <a:stCxn id="12" idx="5"/>
            <a:endCxn id="6" idx="1"/>
          </p:cNvCxnSpPr>
          <p:nvPr/>
        </p:nvCxnSpPr>
        <p:spPr>
          <a:xfrm flipH="1">
            <a:off x="4530268" y="4965117"/>
            <a:ext cx="278534" cy="27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B23A4A-E49C-D668-0E78-F5D7376C4779}"/>
              </a:ext>
            </a:extLst>
          </p:cNvPr>
          <p:cNvSpPr txBox="1"/>
          <p:nvPr/>
        </p:nvSpPr>
        <p:spPr>
          <a:xfrm>
            <a:off x="4587427" y="3127929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B4D86-FA2A-7F5C-8B94-2DEEA34D0E79}"/>
              </a:ext>
            </a:extLst>
          </p:cNvPr>
          <p:cNvSpPr txBox="1"/>
          <p:nvPr/>
        </p:nvSpPr>
        <p:spPr>
          <a:xfrm>
            <a:off x="3710243" y="402321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11A08-C00F-9330-2172-307D15B5C048}"/>
              </a:ext>
            </a:extLst>
          </p:cNvPr>
          <p:cNvSpPr txBox="1"/>
          <p:nvPr/>
        </p:nvSpPr>
        <p:spPr>
          <a:xfrm>
            <a:off x="2869955" y="510438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335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04E6-1425-039B-19A3-42CD4E10D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AE5C047-016A-85C8-6407-E89B43725444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F881D719-FBEE-C4EE-A620-7610B60D5C0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11F5976-78EE-3E2E-E067-A1864202E11D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44CF4DB-8733-F09B-2886-495F287B908B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0ADCF5D3-5F0C-2002-DF13-4C8E52204E22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AB65F27B-EC05-10C7-3063-F76F6EB8672D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B33F685-4A8C-F1C9-FA8B-B8E50BC0A93D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97D2C5D-A76B-0CC3-0E0A-1A972A45B299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33ACA1A-2730-386C-237E-A85089586224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0F431564-4D6C-BAE1-18D4-3FC3617CBAE5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0614EDBF-6CF0-F4E5-E83F-290326A422DB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070AECC-4B80-BE89-BB53-098DC98159E8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647D1B16-CDEC-65F8-0611-818323AE2341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583720B8-2D09-23BD-5C4A-D85EA9E7DEDC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125745-681D-EE47-DE3F-8D6C601A3C74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F06C934-7441-C50D-8727-9A42F1CC9F9B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DD21BBA-1BB2-75F3-E18B-B2920DCDB44C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C6E295F-CF5D-2CF7-7FCE-E639B5240E84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3ECBE88-F087-59D2-FEE0-56DB32FC748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4055E4-EEE9-8716-DAFD-C347CE84B7E0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9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5235-A35A-2CD1-401C-71E52BD54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AA14F23-95FF-3465-3C7C-4766A64C1866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3133A27C-AC4A-6577-0868-14CF07164D8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6631BD2-85E5-8A58-E6C6-170F80057EDE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8B29A1DB-11B8-D272-149B-C2A5E877900C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66CC2C4-1995-88F9-C1C8-76955B5912A8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1336515D-160E-D9E3-10DA-140EA71514C5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81C1EACC-A0CB-72BA-F241-BA358F13F761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25EF0590-556A-8786-E90C-AA2654DC61CC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CD65C443-47AC-9848-7EB3-F8740E314DD1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B6D61141-D7ED-6B29-7452-3B206F2D5CC6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0AF679D4-A156-2192-A2F2-5FE78622A5B1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2E9FBDF3-35E7-D302-FEE9-71FC9BCB3D85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BFD71043-8538-13FC-21C7-6169D8CFF71B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2B8BAB6F-70E3-ACBB-6D66-1745A56117B2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55FFA5-195E-ACCC-DEE5-C3F838DB8D55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6F0D129-FFDF-8FDB-EEBE-010A1C308937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A6CCAEF-94EA-AF23-4FCC-CD6855667188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81FBCBA-520C-9C56-96D8-88337678E007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5F647D1-6EAF-CF71-FE26-DD455356F18C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3517E2A-F696-3701-90EF-7E53449F7EB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8A126E8-0085-FDFD-3268-85236C637C42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88BDCDF-17FA-17CB-AFA9-66013B527B91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0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54B00-8C52-89B4-0C8F-026DCB16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37FE49-3DE7-81AD-7CD4-1553E28F8FB8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3611617C-08DD-4FF1-0A0D-709D107F9819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67373A2F-EEDE-87F6-F24D-5C335CB3340F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DA4F0D0-C4E3-19B5-ED2E-160581474DA3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ED07343D-C35F-B2CC-332B-9AD76D03E88E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4778B695-3AEB-FC5C-C9A8-0352BA97018A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E4E9F10-8BDA-B1E4-F26F-E242E64A5AD2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6A99A215-66C8-AC3A-E3CC-AC769E179CA7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B4AEC822-62E3-BAE1-F7DE-02C290ED2D8C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ABCF72AF-C1B9-073E-64FD-540B7A3A0F6E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5DE4999B-2CDD-946A-5C93-26B3113BB9AC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FC50743D-1D76-9FB4-1D6A-316955BC63D0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6FB8CB0D-E9E9-E2D0-39FD-60433CD2F146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43AC94FC-24DD-83A1-B22A-70542548CFEB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264CEF-C719-AB09-1435-AFD24DD15999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24F1588-0C13-D500-CEBC-9FDF13714BA5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DB5FEBE-5BB8-ACDF-4B23-F7A68FC0AB18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27E091F-6B98-E293-624C-E7F6B2E76F2F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08EF0B9-FBE9-A71C-689C-23E699A86672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BB94E07-EED2-1AF7-EBD7-5163C7551675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2FD7D7-49BC-D99C-30D4-5E55FA4171F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3613F51-BB5E-F99D-F0E1-38C5496E58A4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B7D692E-23C9-B5DA-6CC8-B2021DDDB639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57F52A-7013-6931-5C1B-BB0EF1FB6AA9}"/>
              </a:ext>
            </a:extLst>
          </p:cNvPr>
          <p:cNvCxnSpPr>
            <a:endCxn id="8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46BC-2451-1873-0AC4-24FE1DF35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5DCBAC1-6BB1-3E4F-72A3-EA17AAC965E9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10F8959-4F59-CF8C-3FD5-9EF2225888AB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6DE0A53-302C-1673-861C-C22564AA7940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B0B88AC9-861D-5977-731F-89B5140E42A2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3FE76B7-9492-BC37-A880-56B4F68A61CC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4BDB74AC-65B2-0828-8B73-D89A6C4C3BCD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303E7A2E-ADFC-978E-D8D0-70B80CB9FFDC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CB40D31B-3F9F-DA43-E597-2CCDEB1132A9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D0FC711E-46C8-B227-7382-16A7E1E11C41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3F675E67-A2A6-9C3C-F277-678163766004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A5028A25-9E6C-0017-D3FE-F252FE7DBE4D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1BD28D1D-81A9-1F09-B5E9-90991F73B024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B49B685B-79DA-1EDD-B7A2-FA79175DC6E5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A09A2733-AEBF-F0D5-88F7-1AF8D2BB4AEF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E1F161-9816-0CC0-4C24-0A3A8E3EF4F3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B19AF9-C136-8B15-B340-99B4EEFB9B45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CC2D236-CC9F-3093-F09D-23294E003FE9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5BCC475-4BE2-55A1-81AF-6BD54F510FF9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433B9B6-C897-B653-A63D-AC35960A06BE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8634A31-3629-F2C5-E497-68B08EEDB3B4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E597164-6D8F-6B18-D5E3-D40C25B8CFE5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CEAC10-0199-CB39-B67A-B383CD4BC0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4D297AD-DB45-2068-F5CB-F3EFEA138183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91EFA6A-3F35-316E-A8FC-57424FD80B01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38471A-4679-E742-F73B-C37462DE7486}"/>
              </a:ext>
            </a:extLst>
          </p:cNvPr>
          <p:cNvCxnSpPr>
            <a:endCxn id="8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DE5C56B-CA34-6923-B14E-E09175016B31}"/>
              </a:ext>
            </a:extLst>
          </p:cNvPr>
          <p:cNvCxnSpPr>
            <a:endCxn id="9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0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0007A-2A62-2474-43B1-83B3273C1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0CA0904-6260-9567-74A6-3373805F2C3F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9497E680-4633-B33B-375D-D23FE83994F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A12C0BF-2C92-052C-7E30-32F450527B15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50E2185-8F2E-EB60-8BCE-BC2B429EFE2A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015FC6C1-8F4A-3FD4-CBFA-DA4ADCB086F6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17FB79C-3865-9F35-5C29-816CC421E491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070BA87E-C839-98C6-1F3B-5F22B035F9C5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C4B7AF1-4B64-82C3-5B38-EBDD63C296E2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ED072F8B-46DC-E074-2CEE-4179AED3E0CF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DA2C5514-D2AF-E53E-A963-BBC9370B68A6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A70E8F27-F546-32B3-4322-CAFD228389AE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A29DABE0-E2A4-FB57-DF21-002452974500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D867102A-9A63-B099-A197-0F0626466DB9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5D833B2E-C4B5-C00A-3076-9BFDD8A675AF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7F01EA-2502-8D47-B7A5-CA65A1E659B7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2E1D5D7-E770-C5E6-0327-E9485DAE3BC3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2C5CA63-19FE-FE7A-91F3-4C79EACD5032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6F075C5-58FC-DDA4-710D-03015DD1A902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C8209A6-9588-707B-0459-3D04B742EE0E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9ACD5BB-ED6C-D94B-D982-E156044D9EA8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1B97A6F-AD43-4209-60A0-1C63A6A6D1E9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AE766A7-CC62-7061-16E9-ED3FC673D9E0}"/>
              </a:ext>
            </a:extLst>
          </p:cNvPr>
          <p:cNvSpPr/>
          <p:nvPr/>
        </p:nvSpPr>
        <p:spPr>
          <a:xfrm>
            <a:off x="9698676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793A49C-8F63-EB2C-A2E0-05270A1D76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C82B61-CB58-68DF-1727-F21966AE276B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AF1CDB6-51BE-B385-805B-456A2B29F851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EA97292-06AF-F958-D927-28C3F7C1F328}"/>
              </a:ext>
            </a:extLst>
          </p:cNvPr>
          <p:cNvCxnSpPr>
            <a:endCxn id="8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3F5E7B5-358F-F7B8-3846-70A452CCE729}"/>
              </a:ext>
            </a:extLst>
          </p:cNvPr>
          <p:cNvCxnSpPr>
            <a:endCxn id="9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1240BFE-5930-D228-AEB8-E5B3E602D40A}"/>
              </a:ext>
            </a:extLst>
          </p:cNvPr>
          <p:cNvCxnSpPr>
            <a:endCxn id="10" idx="2"/>
          </p:cNvCxnSpPr>
          <p:nvPr/>
        </p:nvCxnSpPr>
        <p:spPr>
          <a:xfrm>
            <a:off x="9372340" y="6045472"/>
            <a:ext cx="326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6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5735-F322-4CAF-F4F5-EA8AA96C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E3BF49-DA4D-3C4A-18BC-D0ACF7985D31}"/>
              </a:ext>
            </a:extLst>
          </p:cNvPr>
          <p:cNvSpPr txBox="1"/>
          <p:nvPr/>
        </p:nvSpPr>
        <p:spPr>
          <a:xfrm>
            <a:off x="1832653" y="731635"/>
            <a:ext cx="8526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Level 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Iterative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D4AEC-607B-7CB0-AB23-08DDB119D855}"/>
              </a:ext>
            </a:extLst>
          </p:cNvPr>
          <p:cNvSpPr txBox="1"/>
          <p:nvPr/>
        </p:nvSpPr>
        <p:spPr>
          <a:xfrm>
            <a:off x="2070421" y="1686231"/>
            <a:ext cx="8051158" cy="37856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LevelOrder</a:t>
            </a:r>
            <a:r>
              <a:rPr lang="en-US" sz="2400" dirty="0"/>
              <a:t>(node):</a:t>
            </a:r>
          </a:p>
          <a:p>
            <a:r>
              <a:rPr lang="en-US" sz="2400" dirty="0"/>
              <a:t>    queue = []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queue.enqueue</a:t>
            </a:r>
            <a:r>
              <a:rPr lang="en-US" sz="2400" dirty="0"/>
              <a:t>(node)</a:t>
            </a:r>
          </a:p>
          <a:p>
            <a:r>
              <a:rPr lang="en-US" sz="2400" dirty="0"/>
              <a:t>    while queue is not empty:</a:t>
            </a:r>
          </a:p>
          <a:p>
            <a:r>
              <a:rPr lang="en-US" sz="2400" dirty="0"/>
              <a:t>        current = </a:t>
            </a:r>
            <a:r>
              <a:rPr lang="en-US" sz="2400" dirty="0" err="1"/>
              <a:t>queue.dequeue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Visit(current)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current.left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queue.enqueue</a:t>
            </a:r>
            <a:r>
              <a:rPr lang="en-US" sz="2400" dirty="0"/>
              <a:t>(</a:t>
            </a:r>
            <a:r>
              <a:rPr lang="en-US" sz="2400" dirty="0" err="1"/>
              <a:t>current.left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current.right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queue.enqueue</a:t>
            </a:r>
            <a:r>
              <a:rPr lang="en-US" sz="2400" dirty="0"/>
              <a:t>(</a:t>
            </a:r>
            <a:r>
              <a:rPr lang="en-US" sz="2400" dirty="0" err="1"/>
              <a:t>current.right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28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034B3-570E-E758-4B3A-04A437F2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5D863-48D4-4287-6835-692E2C495E61}"/>
              </a:ext>
            </a:extLst>
          </p:cNvPr>
          <p:cNvSpPr txBox="1"/>
          <p:nvPr/>
        </p:nvSpPr>
        <p:spPr>
          <a:xfrm>
            <a:off x="2051463" y="905256"/>
            <a:ext cx="8089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Reverse</a:t>
            </a:r>
            <a:r>
              <a:rPr lang="ru-RU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>
                <a:solidFill>
                  <a:srgbClr val="FFFFFF"/>
                </a:solidFill>
              </a:rPr>
              <a:t>Level 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2153F-A1AB-C4E5-B235-05CF631A0DD6}"/>
              </a:ext>
            </a:extLst>
          </p:cNvPr>
          <p:cNvSpPr txBox="1"/>
          <p:nvPr/>
        </p:nvSpPr>
        <p:spPr>
          <a:xfrm>
            <a:off x="552691" y="2212848"/>
            <a:ext cx="110866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Create an empty queue Q and an empty stack 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Enqueue the root node of the tree to Q.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Loop while Q is not empty: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Dequeue a node from Q and push it onto 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Enqueue the right child of the dequeued node if it exists.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Enqueue the left child of the dequeued node if it exists.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Once the queue is empty, pop all elements from the stack S </a:t>
            </a:r>
          </a:p>
        </p:txBody>
      </p:sp>
    </p:spTree>
    <p:extLst>
      <p:ext uri="{BB962C8B-B14F-4D97-AF65-F5344CB8AC3E}">
        <p14:creationId xmlns:p14="http://schemas.microsoft.com/office/powerpoint/2010/main" val="334844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1AB15-D1D2-F5D6-3ECA-478D67389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34532-0EB7-480F-56FD-19A2530CB859}"/>
              </a:ext>
            </a:extLst>
          </p:cNvPr>
          <p:cNvSpPr txBox="1"/>
          <p:nvPr/>
        </p:nvSpPr>
        <p:spPr>
          <a:xfrm>
            <a:off x="2051463" y="905256"/>
            <a:ext cx="8089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Reverse</a:t>
            </a:r>
            <a:r>
              <a:rPr lang="ru-RU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>
                <a:solidFill>
                  <a:srgbClr val="FFFFFF"/>
                </a:solidFill>
              </a:rPr>
              <a:t>Level order Traversal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3050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83177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4DBCB-E979-349E-B4FC-730180E59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CBD6AFC-6D77-18C0-0406-B26576CA2D48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E5831501-D8A5-85C8-69DD-5FF15A7A80E3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C6C86A6B-7E81-1AF5-C892-B074BC3BBAAF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32B5E458-08F2-A153-2279-EB6F8B2A3DA1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E975FFC8-3E64-8C34-8C59-E2D503A550F7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32A300F6-7B19-4CD8-9FFF-8570F5DFE9D2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F889DDF6-70B5-83DA-5254-8BA3C97D780B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2BFC7B00-9C98-3652-CD2B-3A24004E4F89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01BB066-0052-5ADE-79EC-D0C52958AA17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43D31C07-D740-A649-6FC3-F378B54DA30E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56DFC52-E9F9-BE3A-9AEA-F683E9C0DF4D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411A09D-FCF9-BB57-2FF7-D4DE500F666B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60D3B87-1BB3-5964-44B6-13AAB954BBD7}"/>
                </a:ext>
              </a:extLst>
            </p:cNvPr>
            <p:cNvCxnSpPr>
              <a:cxnSpLocks/>
              <a:stCxn id="7" idx="3"/>
              <a:endCxn id="12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0ADD56AC-BD55-2EF8-001A-7863F83EB660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21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94196-E22B-10BE-9F07-3A769C9B2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EBB1028-F1E6-F9B8-781C-A8674AE3B76B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A4D0D4B-0B51-E308-EB5A-43BE349A284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29A78AFE-F159-22ED-3F91-D191B4F785EB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5EC0133-4ABA-230B-0A4F-84523E1A8B2E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49D3055-3351-DC9E-1260-35F6A8E29A50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4A7F7A54-7CEE-716F-E2DF-189BAEF2D307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6D65DD1-5292-1A5D-9DCC-60003C2955E7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4D4FB7C4-8CEC-F604-77DC-45BAE0609F1C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7866A0A1-2B85-9DF0-4181-05F7827CE931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664B5591-BDE6-FAB1-D7A0-5A271706565D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566AC22-5FBB-3BB8-EB95-6ABC2FDB854A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1881823B-E7BB-E896-3FB9-5EE22E519361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DDA84002-15B3-5630-B666-BB373869BB49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8C0718BB-C6AE-A597-F5C3-5326E7B32D0C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732E33-A184-3E59-486C-92A821425975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E86CC34-128C-64D4-C906-9F7574763FD8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46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D10E-BA6A-35E5-8126-C1C514F3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EA405-151C-542D-A964-960B5F1544EF}"/>
              </a:ext>
            </a:extLst>
          </p:cNvPr>
          <p:cNvSpPr txBox="1"/>
          <p:nvPr/>
        </p:nvSpPr>
        <p:spPr>
          <a:xfrm>
            <a:off x="5124418" y="905256"/>
            <a:ext cx="1943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90954-2D7C-151B-1A52-DAAED1424C61}"/>
              </a:ext>
            </a:extLst>
          </p:cNvPr>
          <p:cNvSpPr txBox="1"/>
          <p:nvPr/>
        </p:nvSpPr>
        <p:spPr>
          <a:xfrm>
            <a:off x="2293238" y="2117042"/>
            <a:ext cx="8771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The number of nodes from the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deepest leaf 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node to the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root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node.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5EF2E0E-4713-EEF4-6CDC-724E40F8F091}"/>
              </a:ext>
            </a:extLst>
          </p:cNvPr>
          <p:cNvSpPr/>
          <p:nvPr/>
        </p:nvSpPr>
        <p:spPr>
          <a:xfrm flipH="1">
            <a:off x="5620511" y="320243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305564B-27FC-BD1E-DD06-4287EC261B0D}"/>
              </a:ext>
            </a:extLst>
          </p:cNvPr>
          <p:cNvSpPr/>
          <p:nvPr/>
        </p:nvSpPr>
        <p:spPr>
          <a:xfrm flipH="1">
            <a:off x="4669535" y="41534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377BF32-F8A4-627A-FE8C-6FEEBF420D99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flipH="1">
            <a:off x="5481244" y="4014141"/>
            <a:ext cx="278534" cy="27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AC1AFB25-6994-B929-DF49-39B9C9164144}"/>
              </a:ext>
            </a:extLst>
          </p:cNvPr>
          <p:cNvSpPr/>
          <p:nvPr/>
        </p:nvSpPr>
        <p:spPr>
          <a:xfrm flipH="1">
            <a:off x="3718559" y="5104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DD92102-B265-C378-E82A-AE315722F1EB}"/>
              </a:ext>
            </a:extLst>
          </p:cNvPr>
          <p:cNvCxnSpPr>
            <a:cxnSpLocks/>
            <a:stCxn id="12" idx="5"/>
            <a:endCxn id="6" idx="1"/>
          </p:cNvCxnSpPr>
          <p:nvPr/>
        </p:nvCxnSpPr>
        <p:spPr>
          <a:xfrm flipH="1">
            <a:off x="4530268" y="4965117"/>
            <a:ext cx="278534" cy="27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32FD0457-A429-0C0D-F00C-31F1F443A89A}"/>
              </a:ext>
            </a:extLst>
          </p:cNvPr>
          <p:cNvSpPr/>
          <p:nvPr/>
        </p:nvSpPr>
        <p:spPr>
          <a:xfrm flipH="1">
            <a:off x="6571487" y="41534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BFC3E5F-8493-FF8C-99F0-FE32A20133DD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>
            <a:off x="6432220" y="4014141"/>
            <a:ext cx="278534" cy="27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04C47C2-12A0-E9F7-4E07-F36A656E6E69}"/>
              </a:ext>
            </a:extLst>
          </p:cNvPr>
          <p:cNvCxnSpPr>
            <a:cxnSpLocks/>
          </p:cNvCxnSpPr>
          <p:nvPr/>
        </p:nvCxnSpPr>
        <p:spPr>
          <a:xfrm>
            <a:off x="8348472" y="3677920"/>
            <a:ext cx="0" cy="1991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0056D1-9A8A-4766-5A73-F35B26762D75}"/>
              </a:ext>
            </a:extLst>
          </p:cNvPr>
          <p:cNvSpPr txBox="1"/>
          <p:nvPr/>
        </p:nvSpPr>
        <p:spPr>
          <a:xfrm>
            <a:off x="8487739" y="4384558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Height = 3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AE51D7E-34D4-9AA7-652D-8B97383C0816}"/>
              </a:ext>
            </a:extLst>
          </p:cNvPr>
          <p:cNvCxnSpPr>
            <a:cxnSpLocks/>
          </p:cNvCxnSpPr>
          <p:nvPr/>
        </p:nvCxnSpPr>
        <p:spPr>
          <a:xfrm>
            <a:off x="3392424" y="3677920"/>
            <a:ext cx="4882896" cy="0"/>
          </a:xfrm>
          <a:prstGeom prst="line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DC90443-2937-2D70-EF2E-440FB62AE35A}"/>
              </a:ext>
            </a:extLst>
          </p:cNvPr>
          <p:cNvCxnSpPr>
            <a:cxnSpLocks/>
          </p:cNvCxnSpPr>
          <p:nvPr/>
        </p:nvCxnSpPr>
        <p:spPr>
          <a:xfrm flipV="1">
            <a:off x="3392424" y="4628895"/>
            <a:ext cx="4882896" cy="17273"/>
          </a:xfrm>
          <a:prstGeom prst="line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5D3923F-F39F-CD71-598E-63891D5026EE}"/>
              </a:ext>
            </a:extLst>
          </p:cNvPr>
          <p:cNvCxnSpPr>
            <a:cxnSpLocks/>
          </p:cNvCxnSpPr>
          <p:nvPr/>
        </p:nvCxnSpPr>
        <p:spPr>
          <a:xfrm>
            <a:off x="3392424" y="5605272"/>
            <a:ext cx="4882896" cy="0"/>
          </a:xfrm>
          <a:prstGeom prst="line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2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0FFA6-16D3-1E3A-E6C4-0D57F571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6428B19-58D0-7141-2A77-4A8A1936399C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B46299A6-68FB-E1B4-FEA7-0F6CD6FD253C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7094DE0-8C95-9A0F-5DFC-2EAB37B53A5D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155908B-4144-6F94-E370-E0074A02E71C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E031D77-FD1C-CD16-BBE5-A4697479FF9A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87FAE4FF-5134-C704-F787-0F75E3568558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0966062E-6A76-EBC5-172A-CD3D8DE5519A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DC0C0375-4296-0234-7A2C-284049A59542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7CA20E40-7A1E-AEEE-D059-E492D617BC94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7C50601-D201-4C7C-E264-19B9C84B118E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E504925E-D8A6-FDDA-8040-C34D71D53FBD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3FC232D-A2E6-F657-8F57-1C1C4A940CD8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1B422D17-860D-0216-4B24-2C4078FE5DCC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AAD9CD93-92E2-3047-387C-00CF5E8CCCED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4E28CB-1B1A-94EE-B348-6B671BD5D654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F246539-B426-12BA-4FC4-CBC6013BAE87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3A96C77-76C2-C120-A259-03C83756C108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4184501-6E96-0940-7A62-7DE394D4B30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80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13CFA-06A6-4D82-473F-362FC391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0225FDE-023B-FBBF-FA8F-B04DEA4D01D1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5C1FCF2A-41B3-7B9D-EDD0-71AA627B3D49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37BD29FF-CB1A-D0C7-499D-A51DC0734E1C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0B048CB-2BFD-CF79-162B-99A524B30C69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DF0FD4E5-4324-7DA0-5DEF-D11D8F85BBD5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84947930-4E02-CF4C-B375-FA5821242D98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A2F6E42-6555-B498-98D1-783A49863325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62FBC8C-5C96-DDF9-D8A0-805EF78907E5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2BD2DF0-87F5-7029-BCAA-2E54DC16CC6F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8E9D6F6D-6EA6-5CE5-937C-4A6C935447DB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4CEDD444-9C51-AC84-2113-86C7248D709F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46C1C6AE-46F1-14E0-CD5A-CA76EEB9C40B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FEBB9139-A43D-D0EC-E66C-45D53E5C01D4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B4B188AF-F79E-C443-600C-2EB2EB206B42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451765-EBA1-7339-B07B-44DD987F8C48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1C557F9-F996-2BDA-C5AF-D62697153FB5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E4086C9-290F-E3B0-6AFF-9D09743E5EDD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F48DCC2-6738-0D0D-B999-A824C1DB5413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2D75C0C-045D-73E6-B195-7B88CD57A9E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DDB11C3-B123-44BE-9870-59E5668D1DC6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3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BEE52-851D-BAF3-BA62-E70BB20B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06B4F17-D100-57EF-D4AB-8E9C687E163B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96FF427F-E737-852F-5CE1-C8BA3F9892DA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33D71D41-A4D5-0C49-1DEB-36586F49C0CA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04F2E03-BF2B-6A33-AB54-E970ECA43C56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0B0647E-F7BA-F184-1086-0058DC9E5664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B649CA83-3362-CF4C-5F06-26BE48A75885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8814C64-26BE-A1D6-5DE8-E65A848A90D4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C7A0E256-5BAC-997B-D5D8-FBFF68505BAD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9E8350E8-EF31-343E-85C9-1A74BD4F65DB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A9915E6D-A307-1FF2-6710-53098EFA23E6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C857EB9F-F30B-B845-A88B-974A53040CAA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7CA815E-C7B3-82C5-5EDC-E543788FD579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9101A131-5667-792B-E15D-9AFBB283CBCF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C3F48DB-CD4B-B2F0-DC66-F0E8B72876EC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1620AC-C10C-8FF8-86EE-D158DFBC0A11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471299B-60AD-9E32-A9CC-D508F412746B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AC4F3C6-5062-2DA3-BE7A-6FFB1458857F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4D57D99-D443-D326-3EFE-A874A6996AE4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28AE8C9-F0C2-F983-F8C2-2C3333B4E6D8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0C4CD9F-CA56-0728-A235-75BA73E4D9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78146BB-8274-B72F-6A54-424EA679D9A7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AD9F2A6-73FB-043B-B69B-0922EB903EFF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240AE-8C94-3CA0-8487-9C79BB93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B2B5A9-9DA9-3E5E-18CE-E149D8BD5EC8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661C2A6-B4ED-6848-B9E1-53001246746F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9C1D9DC-22BD-E3EA-3913-173045968C36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0C18760-C1E0-BCE7-4D69-629E4A612246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9E4AB6E-8899-0D03-5333-3013359410F1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88ED633E-B261-C583-E088-4428173C6C26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433E021D-C206-DC4C-00AB-9679430303CB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0590A0D3-01A9-6637-D747-BF72D44BB0F0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CC9F9A3C-CC39-415C-9F2E-B374E13694A5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5A9584A4-18EE-D298-5BC2-0D7E4E7903EF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E85E6805-6732-582D-A67F-C0F1F2589869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C34148A-1AA1-523A-F3DD-9102315E06DE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D72128D-D682-DFCF-665F-24A9E4038AC4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1AE7FFDC-308A-1B6D-D922-89CAAF6692DE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417432-4C60-B929-F714-261D3CCF8D67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2813D7D-AE95-CBB3-A20C-147E47346171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BFF0817-8120-B748-D8DB-9DC8B2A9F4BE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CE1498E-74C6-4A77-70DC-FA149E8FC7C0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3C398AB-F039-CBBF-BFBC-59BE9662D9AB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7EA8FB5-D6C6-6C93-DB69-411C892B4E2B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311933F-88BF-7EE3-AF57-2A67529B584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0DD2D-8572-E6B0-7883-6E8E1A0B0179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CED598D-EE40-3518-47E2-88C581E12140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E269B63-BC86-42F9-0F6F-7A6BDAC59D29}"/>
              </a:ext>
            </a:extLst>
          </p:cNvPr>
          <p:cNvCxnSpPr>
            <a:endCxn id="8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91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A3339-9959-FC10-2268-2C87450CD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3F98C8C-219D-BB75-7F09-5AE425FC3F33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517BD22-B431-267E-FE1F-C4A3FF90BA99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9FC07B2-EA7D-BF55-A7B5-27BB82BCADA0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C387708-A97B-33E6-D7CA-400E43808E1F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F38ACC35-86A4-6A98-5969-1D30483DA10D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C93891B-F01D-E204-D091-01AB489C9F17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1B213D5A-853C-B082-00FE-36AE72D930B3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4303278-FB98-2A7E-BFA1-CEB75E5D1DCA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F9E6297E-60A4-2E2A-A48B-FF610D908772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049872F5-1AED-883A-DA85-BF08AA938FC4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DE827D4-68B2-49C5-FF58-FCDEA4B2151F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803A0A98-43B0-1A8A-3D83-0FFD3C8330B4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C4DCC37B-B4FF-6701-BF87-2467AEA6D335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6FAF2E51-E784-31D4-1AFE-BD6F5897D5E7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8EACF1-335B-F9C3-3F50-9A3DEAF9436A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F4988C5-5059-E6E3-D66D-4C47DA46F424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3D4B71D-6504-C2A8-EBF2-D8506E17FB08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755DCB1-2A99-37C1-2918-B0733DCD4BD7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ED9F5D1-21E5-5A8E-3021-367D1199C505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E08C6C7-F374-D53C-E5B0-D7214B7A88F4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9E714A6-E89A-A277-3250-F4F3496D9F2D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BF800C-C6F2-FFF9-433D-73963C6F3D4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096F721-D0D4-583F-6D85-D01D82A93039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5671070-A1F4-1E5F-9872-34C996F53E40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AF34A23-A492-AAB3-89CC-9439A50315FD}"/>
              </a:ext>
            </a:extLst>
          </p:cNvPr>
          <p:cNvCxnSpPr>
            <a:endCxn id="8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04ED38C-F575-6CC0-ACDB-49D39BF8CAE2}"/>
              </a:ext>
            </a:extLst>
          </p:cNvPr>
          <p:cNvCxnSpPr>
            <a:endCxn id="9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8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84393-F7B4-B4B0-92D8-F79A8EB88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691E88C-CCE6-1F82-1C02-2FA9E620F688}"/>
              </a:ext>
            </a:extLst>
          </p:cNvPr>
          <p:cNvGrpSpPr/>
          <p:nvPr/>
        </p:nvGrpSpPr>
        <p:grpSpPr>
          <a:xfrm>
            <a:off x="2123085" y="1298448"/>
            <a:ext cx="7945830" cy="3688080"/>
            <a:chOff x="2123085" y="1298448"/>
            <a:chExt cx="7945830" cy="3688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FC63E7E-164C-D886-328D-C893C88AA671}"/>
                </a:ext>
              </a:extLst>
            </p:cNvPr>
            <p:cNvSpPr/>
            <p:nvPr/>
          </p:nvSpPr>
          <p:spPr>
            <a:xfrm>
              <a:off x="5620512" y="1298448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6406E57-29EE-534C-49E0-6FAC89AE7914}"/>
                </a:ext>
              </a:extLst>
            </p:cNvPr>
            <p:cNvSpPr/>
            <p:nvPr/>
          </p:nvSpPr>
          <p:spPr>
            <a:xfrm>
              <a:off x="3393149" y="251460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5B7D725-9FCF-7CB4-18E0-3BB3B7451364}"/>
                </a:ext>
              </a:extLst>
            </p:cNvPr>
            <p:cNvSpPr/>
            <p:nvPr/>
          </p:nvSpPr>
          <p:spPr>
            <a:xfrm>
              <a:off x="2123085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C35A27C-EE66-1415-52BD-FF463C62B6F0}"/>
                </a:ext>
              </a:extLst>
            </p:cNvPr>
            <p:cNvSpPr/>
            <p:nvPr/>
          </p:nvSpPr>
          <p:spPr>
            <a:xfrm>
              <a:off x="4982318" y="403555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C23BD76-7C51-D842-35AC-AE6EEEA0BDA3}"/>
                </a:ext>
              </a:extLst>
            </p:cNvPr>
            <p:cNvSpPr/>
            <p:nvPr/>
          </p:nvSpPr>
          <p:spPr>
            <a:xfrm>
              <a:off x="7847876" y="2478024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387195F3-3A48-1786-72E0-FA8E0A5527AD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4204858" y="2110157"/>
              <a:ext cx="1554921" cy="54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9CCB0671-4DE4-AC8A-5CC6-D54E49D78E53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2934794" y="3326309"/>
              <a:ext cx="597622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32A7D98-1CB8-207D-9B18-A1FEB7C8B2A2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4204858" y="3326309"/>
              <a:ext cx="916727" cy="8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5BC15CB8-AEAA-A26F-5DB7-C219B65C149A}"/>
                </a:ext>
              </a:extLst>
            </p:cNvPr>
            <p:cNvCxnSpPr>
              <a:cxnSpLocks/>
              <a:stCxn id="17" idx="5"/>
              <a:endCxn id="23" idx="1"/>
            </p:cNvCxnSpPr>
            <p:nvPr/>
          </p:nvCxnSpPr>
          <p:spPr>
            <a:xfrm>
              <a:off x="6432221" y="2110157"/>
              <a:ext cx="155492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B214D72-34C2-7BC7-45C6-462B3F9F5AA9}"/>
                </a:ext>
              </a:extLst>
            </p:cNvPr>
            <p:cNvSpPr/>
            <p:nvPr/>
          </p:nvSpPr>
          <p:spPr>
            <a:xfrm>
              <a:off x="6577812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D42BCAC-224B-F25E-4F72-920E8CBEB0FE}"/>
                </a:ext>
              </a:extLst>
            </p:cNvPr>
            <p:cNvSpPr/>
            <p:nvPr/>
          </p:nvSpPr>
          <p:spPr>
            <a:xfrm>
              <a:off x="9117939" y="4011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CAEF46EA-BC72-D420-E92D-8BF46DABECE2}"/>
                </a:ext>
              </a:extLst>
            </p:cNvPr>
            <p:cNvCxnSpPr>
              <a:cxnSpLocks/>
              <a:stCxn id="23" idx="3"/>
              <a:endCxn id="28" idx="7"/>
            </p:cNvCxnSpPr>
            <p:nvPr/>
          </p:nvCxnSpPr>
          <p:spPr>
            <a:xfrm flipH="1">
              <a:off x="7389521" y="3289733"/>
              <a:ext cx="597622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36ED6729-345F-82C6-DB9D-0256BC535E85}"/>
                </a:ext>
              </a:extLst>
            </p:cNvPr>
            <p:cNvCxnSpPr>
              <a:cxnSpLocks/>
              <a:stCxn id="23" idx="5"/>
              <a:endCxn id="29" idx="1"/>
            </p:cNvCxnSpPr>
            <p:nvPr/>
          </p:nvCxnSpPr>
          <p:spPr>
            <a:xfrm>
              <a:off x="8659585" y="3289733"/>
              <a:ext cx="597621" cy="86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6224FF-003E-F5A1-3E8F-27B9D56C0425}"/>
              </a:ext>
            </a:extLst>
          </p:cNvPr>
          <p:cNvSpPr txBox="1"/>
          <p:nvPr/>
        </p:nvSpPr>
        <p:spPr>
          <a:xfrm>
            <a:off x="201141" y="5695771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5417E3B-5A3F-05C0-826F-E76934325728}"/>
              </a:ext>
            </a:extLst>
          </p:cNvPr>
          <p:cNvSpPr/>
          <p:nvPr/>
        </p:nvSpPr>
        <p:spPr>
          <a:xfrm>
            <a:off x="2123085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F1A92B3-86F0-B673-E754-F6965C35DFF2}"/>
              </a:ext>
            </a:extLst>
          </p:cNvPr>
          <p:cNvSpPr/>
          <p:nvPr/>
        </p:nvSpPr>
        <p:spPr>
          <a:xfrm>
            <a:off x="33963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02FDEA6-17C4-527A-599A-19E73CEFD4D1}"/>
              </a:ext>
            </a:extLst>
          </p:cNvPr>
          <p:cNvSpPr/>
          <p:nvPr/>
        </p:nvSpPr>
        <p:spPr>
          <a:xfrm>
            <a:off x="46460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3C0BA6E-E84C-C184-AA41-C4DEB0897935}"/>
              </a:ext>
            </a:extLst>
          </p:cNvPr>
          <p:cNvSpPr/>
          <p:nvPr/>
        </p:nvSpPr>
        <p:spPr>
          <a:xfrm>
            <a:off x="5895797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33F5B84-86AB-59FB-D5E4-095D28F7FAB2}"/>
              </a:ext>
            </a:extLst>
          </p:cNvPr>
          <p:cNvSpPr/>
          <p:nvPr/>
        </p:nvSpPr>
        <p:spPr>
          <a:xfrm>
            <a:off x="7169109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5321FF9-FA82-0D62-D0D0-3A86CCA6E5F0}"/>
              </a:ext>
            </a:extLst>
          </p:cNvPr>
          <p:cNvSpPr/>
          <p:nvPr/>
        </p:nvSpPr>
        <p:spPr>
          <a:xfrm>
            <a:off x="8421364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757E9B2-F318-8E04-1309-15F11B78A6CD}"/>
              </a:ext>
            </a:extLst>
          </p:cNvPr>
          <p:cNvSpPr/>
          <p:nvPr/>
        </p:nvSpPr>
        <p:spPr>
          <a:xfrm>
            <a:off x="9698676" y="5569984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EBB8258-0346-066E-706F-02CD536AD86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74061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97FD0C6-3F58-2631-3109-E434B5FB2FFA}"/>
              </a:ext>
            </a:extLst>
          </p:cNvPr>
          <p:cNvCxnSpPr>
            <a:endCxn id="6" idx="2"/>
          </p:cNvCxnSpPr>
          <p:nvPr/>
        </p:nvCxnSpPr>
        <p:spPr>
          <a:xfrm>
            <a:off x="4344125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2FE172C-7627-41A1-0B53-5CA0A4015EE2}"/>
              </a:ext>
            </a:extLst>
          </p:cNvPr>
          <p:cNvCxnSpPr>
            <a:endCxn id="7" idx="2"/>
          </p:cNvCxnSpPr>
          <p:nvPr/>
        </p:nvCxnSpPr>
        <p:spPr>
          <a:xfrm>
            <a:off x="5620512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2F48EB0-7053-D8BB-CAB5-71D5E168686B}"/>
              </a:ext>
            </a:extLst>
          </p:cNvPr>
          <p:cNvCxnSpPr>
            <a:endCxn id="8" idx="2"/>
          </p:cNvCxnSpPr>
          <p:nvPr/>
        </p:nvCxnSpPr>
        <p:spPr>
          <a:xfrm>
            <a:off x="6846773" y="6045472"/>
            <a:ext cx="322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465FE74-EEF1-D243-BB3C-85556F313EA7}"/>
              </a:ext>
            </a:extLst>
          </p:cNvPr>
          <p:cNvCxnSpPr>
            <a:endCxn id="9" idx="2"/>
          </p:cNvCxnSpPr>
          <p:nvPr/>
        </p:nvCxnSpPr>
        <p:spPr>
          <a:xfrm>
            <a:off x="8120085" y="6045472"/>
            <a:ext cx="301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974076-0595-3996-7232-F847A826E766}"/>
              </a:ext>
            </a:extLst>
          </p:cNvPr>
          <p:cNvCxnSpPr>
            <a:endCxn id="10" idx="2"/>
          </p:cNvCxnSpPr>
          <p:nvPr/>
        </p:nvCxnSpPr>
        <p:spPr>
          <a:xfrm>
            <a:off x="9372340" y="6045472"/>
            <a:ext cx="326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5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85D4B-DE80-3105-9463-1DECAAC33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5920C-CE0E-7D32-71B8-D7A6A796A3D1}"/>
              </a:ext>
            </a:extLst>
          </p:cNvPr>
          <p:cNvSpPr txBox="1"/>
          <p:nvPr/>
        </p:nvSpPr>
        <p:spPr>
          <a:xfrm>
            <a:off x="755435" y="616676"/>
            <a:ext cx="10838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Reverse Level 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Iterative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3981-3CF6-A806-F6AE-3FED823B9922}"/>
              </a:ext>
            </a:extLst>
          </p:cNvPr>
          <p:cNvSpPr txBox="1"/>
          <p:nvPr/>
        </p:nvSpPr>
        <p:spPr>
          <a:xfrm>
            <a:off x="2070421" y="1686231"/>
            <a:ext cx="8051158" cy="4893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ReverseLevelOrder</a:t>
            </a:r>
            <a:r>
              <a:rPr lang="en-US" sz="2400" dirty="0"/>
              <a:t>(node):</a:t>
            </a:r>
          </a:p>
          <a:p>
            <a:r>
              <a:rPr lang="en-US" sz="2400" dirty="0"/>
              <a:t>    queue = []</a:t>
            </a:r>
          </a:p>
          <a:p>
            <a:r>
              <a:rPr lang="en-US" sz="2400" dirty="0"/>
              <a:t>    stack = []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queue.enqueue</a:t>
            </a:r>
            <a:r>
              <a:rPr lang="en-US" sz="2400" dirty="0"/>
              <a:t>(node)</a:t>
            </a:r>
          </a:p>
          <a:p>
            <a:r>
              <a:rPr lang="en-US" sz="2400" dirty="0"/>
              <a:t>    while queue is not empty:</a:t>
            </a:r>
          </a:p>
          <a:p>
            <a:r>
              <a:rPr lang="en-US" sz="2400" dirty="0"/>
              <a:t>        current = </a:t>
            </a:r>
            <a:r>
              <a:rPr lang="en-US" sz="2400" dirty="0" err="1"/>
              <a:t>queue.dequeue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stack.push</a:t>
            </a:r>
            <a:r>
              <a:rPr lang="en-US" sz="2400" dirty="0"/>
              <a:t>(current)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current.right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queue.enqueue</a:t>
            </a:r>
            <a:r>
              <a:rPr lang="en-US" sz="2400" dirty="0"/>
              <a:t>(</a:t>
            </a:r>
            <a:r>
              <a:rPr lang="en-US" sz="2400" dirty="0" err="1"/>
              <a:t>current.right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current.left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queue.enqueue</a:t>
            </a:r>
            <a:r>
              <a:rPr lang="en-US" sz="2400" dirty="0"/>
              <a:t>(</a:t>
            </a:r>
            <a:r>
              <a:rPr lang="en-US" sz="2400" dirty="0" err="1"/>
              <a:t>current.left</a:t>
            </a:r>
            <a:r>
              <a:rPr lang="en-US" sz="2400" dirty="0"/>
              <a:t>)</a:t>
            </a:r>
          </a:p>
          <a:p>
            <a:r>
              <a:rPr lang="en-US" sz="2400" dirty="0"/>
              <a:t>    while stack is not empty:</a:t>
            </a:r>
          </a:p>
          <a:p>
            <a:r>
              <a:rPr lang="en-US" sz="2400" dirty="0"/>
              <a:t>        Visit(</a:t>
            </a:r>
            <a:r>
              <a:rPr lang="en-US" sz="2400" dirty="0" err="1"/>
              <a:t>stack.pop</a:t>
            </a:r>
            <a:r>
              <a:rPr lang="en-US" sz="2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7619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6A6B-9CF8-E8AA-CEE8-1946823E5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A12AC-6002-D8FA-D472-5587D62D46D8}"/>
              </a:ext>
            </a:extLst>
          </p:cNvPr>
          <p:cNvSpPr txBox="1"/>
          <p:nvPr/>
        </p:nvSpPr>
        <p:spPr>
          <a:xfrm>
            <a:off x="3415618" y="905256"/>
            <a:ext cx="5360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Boundary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C0331-C5AE-850A-247B-A5B14E881910}"/>
              </a:ext>
            </a:extLst>
          </p:cNvPr>
          <p:cNvSpPr txBox="1"/>
          <p:nvPr/>
        </p:nvSpPr>
        <p:spPr>
          <a:xfrm>
            <a:off x="2519680" y="1982462"/>
            <a:ext cx="715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Left Boundary + Leaves + Right Boundary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F50CA-6104-BB7B-92C5-C74262C4B590}"/>
              </a:ext>
            </a:extLst>
          </p:cNvPr>
          <p:cNvSpPr txBox="1"/>
          <p:nvPr/>
        </p:nvSpPr>
        <p:spPr>
          <a:xfrm>
            <a:off x="639500" y="2616200"/>
            <a:ext cx="109129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The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Nunito" pitchFamily="2" charset="0"/>
              </a:rPr>
              <a:t>left boundary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is defined as the path from the root to the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Nunito" pitchFamily="2" charset="0"/>
              </a:rPr>
              <a:t>left-most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node. The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Nunito" pitchFamily="2" charset="0"/>
              </a:rPr>
              <a:t>right boundary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is defined as the path from the root to the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Nunito" pitchFamily="2" charset="0"/>
              </a:rPr>
              <a:t>right-most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node. If the root doesn’t have left subtree or right subtree, then the root itself is left boundary or right boundary. The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Nunito" pitchFamily="2" charset="0"/>
              </a:rPr>
              <a:t>left-most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node is defined as a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Nunito" pitchFamily="2" charset="0"/>
              </a:rPr>
              <a:t>leaf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node you could reach when you always firstly travel to the left subtree if it exists. If not, travel to the right subtree. Repeat until you reach a leaf node.</a:t>
            </a:r>
            <a:br>
              <a:rPr lang="en-US" sz="2800" dirty="0"/>
            </a:b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The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Nunito" pitchFamily="2" charset="0"/>
              </a:rPr>
              <a:t>right-most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node is also defined in the same way with left and right exchanged. 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188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A02D4-8E35-4806-6DB9-5D9C8DC6D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62DC4-FC92-41B8-8891-28A142D2895E}"/>
              </a:ext>
            </a:extLst>
          </p:cNvPr>
          <p:cNvSpPr txBox="1"/>
          <p:nvPr/>
        </p:nvSpPr>
        <p:spPr>
          <a:xfrm>
            <a:off x="3415618" y="905256"/>
            <a:ext cx="5360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Boundary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A6873-7465-4AFC-BE75-A0E458A789D3}"/>
              </a:ext>
            </a:extLst>
          </p:cNvPr>
          <p:cNvSpPr txBox="1"/>
          <p:nvPr/>
        </p:nvSpPr>
        <p:spPr>
          <a:xfrm>
            <a:off x="639500" y="2118360"/>
            <a:ext cx="109129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Visit the root node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(only once).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Traverse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Left Boundary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tree, moving left at each step. If a left child doesn't exist, move to the right child, but exclude leaf nodes.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Traverse all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Leaf Nodes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(both from the left and right subtrees, in left-to-right order).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Traverse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Right Boundary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tree, moving right at each step. If a right child doesn't exist, move to the left child, but exclude leaf nodes. Add these nodes in reverse order. </a:t>
            </a:r>
          </a:p>
        </p:txBody>
      </p:sp>
    </p:spTree>
    <p:extLst>
      <p:ext uri="{BB962C8B-B14F-4D97-AF65-F5344CB8AC3E}">
        <p14:creationId xmlns:p14="http://schemas.microsoft.com/office/powerpoint/2010/main" val="7941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B40F-6EAC-22C8-643E-32D8B1676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0D9D2-A620-881C-247C-4F40F0438A2C}"/>
              </a:ext>
            </a:extLst>
          </p:cNvPr>
          <p:cNvSpPr txBox="1"/>
          <p:nvPr/>
        </p:nvSpPr>
        <p:spPr>
          <a:xfrm>
            <a:off x="3415618" y="905256"/>
            <a:ext cx="5360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Boundary Traversal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4776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72331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1559C-5FF4-1ADA-4DA7-98CEEEF69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8D668-0A34-76B6-64CE-B39D217DBAB7}"/>
              </a:ext>
            </a:extLst>
          </p:cNvPr>
          <p:cNvSpPr txBox="1"/>
          <p:nvPr/>
        </p:nvSpPr>
        <p:spPr>
          <a:xfrm>
            <a:off x="4661152" y="905256"/>
            <a:ext cx="2869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1CA7C-D4F3-73B2-C209-5C032B36739A}"/>
              </a:ext>
            </a:extLst>
          </p:cNvPr>
          <p:cNvSpPr txBox="1"/>
          <p:nvPr/>
        </p:nvSpPr>
        <p:spPr>
          <a:xfrm>
            <a:off x="2293238" y="2117042"/>
            <a:ext cx="8771002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The maximum number of nodes at level L of a Tree is 2</a:t>
            </a:r>
            <a:r>
              <a:rPr lang="en-US" b="1" baseline="30000" dirty="0">
                <a:solidFill>
                  <a:srgbClr val="FFFFFF"/>
                </a:solidFill>
                <a:latin typeface="+mj-lt"/>
              </a:rPr>
              <a:t>L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The maximum number of nodes in a Tree of height H is 2</a:t>
            </a:r>
            <a:r>
              <a:rPr lang="en-US" b="1" baseline="30000" dirty="0">
                <a:solidFill>
                  <a:srgbClr val="FFFFFF"/>
                </a:solidFill>
                <a:latin typeface="+mj-lt"/>
              </a:rPr>
              <a:t>H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 – 1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Total number of leaf nodes in a Tree = total number of nodes with 2 children + 1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In a Tree with N nodes, the minimum possible height or the minimum number of levels is Log2(N+1)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A Tree with L leaves has at least |Log2L|+ 1 levels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In a non-empty Tree, if N is the total number of nodes and E is the total number of edges, then E = N - 1:</a:t>
            </a:r>
          </a:p>
        </p:txBody>
      </p:sp>
    </p:spTree>
    <p:extLst>
      <p:ext uri="{BB962C8B-B14F-4D97-AF65-F5344CB8AC3E}">
        <p14:creationId xmlns:p14="http://schemas.microsoft.com/office/powerpoint/2010/main" val="179470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E34C0-1A8E-1E8D-5D60-BCAF223C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DF6F486E-7986-B7A0-3F58-71F540F43867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00B6CF6E-1D34-3ABE-45A8-C1C171E29028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D5B15397-6190-9307-C399-F58C82F26B63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902F47EA-0EC4-799D-887C-2C8509CA522B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0280D8E8-0169-056B-559C-C600D6A2EC99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DACE4D51-8CF8-BBB9-8114-1A4DB5DC8D2C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016B322F-3159-4A2C-246F-BAEB1DD89F6A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D4BAB00F-C24B-36A5-3150-B3A5E66B3123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D40D4A68-00C4-123F-FC65-0DF76B14BED8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B8A63529-BCA0-D200-B222-5FB4FE7A230A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5B02BB59-F82C-4197-87E1-338C82946D24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BD2C9B7-F721-60EF-E4CA-EBF1A44D1E13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16C87216-680A-DB48-1954-3724EDB90281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5D40512C-BB3F-6B9B-60CC-77DB5E2F5C84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C1E79753-D81F-A0B3-B16A-1BA84BF24164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47863491-F12E-09E0-C8E1-1B7B99850237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A295B418-B64C-9BE2-FDEC-7E25DAFD3EA0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E210655-060C-B794-4004-F3431BFE6018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113EA55-2833-8347-989D-790828BF9723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A30738FF-90AF-864C-8E2E-9792E589A20F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2B052C06-67C3-3D44-5A4D-D9D71764EEF0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A695D645-3039-5C3F-6112-2929528F7952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F347375B-E3F1-52A8-42DB-091A8BD875A6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15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55D5-9817-78D7-236C-1E7BE4822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AA58FC1-5166-7954-D969-CA8D89F0C9BE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AF8B81A1-22FB-EA29-6BB4-1E2870E22775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5091C9F0-32BF-6AAC-2CDE-2AB322670D94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5D0DAA2D-3447-BA1F-CFBF-DCE92176AB74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826CBAA3-9D59-20E8-5800-B1558B5CD6DB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33701126-BB00-DE95-2D36-4BC87D092DF1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823EB8DF-DF4A-465F-D795-FC9C4053D8D2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9B734D3E-CB51-7866-C385-BA83568E498F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A0D6E461-E9B8-7DFD-4AE7-6BAC253EBFBD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D851732B-A3CB-08EA-7FC9-0CC468AB039C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65B52732-5192-3483-F4B0-E7306FA821F2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B1C117D2-9229-403D-1520-15CE7BBCC8A6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67E83CA5-0288-1DB0-42E9-44F84F16D526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D337EB4C-B815-ED53-EC7F-CB03A704B216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E1849C6E-7EE6-388F-7E28-966ED1691F90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DE98CBD-61C3-57E8-6778-67F443E49488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5C3001C2-85C1-4732-5C73-8E039A763DC6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4331B6A-0BDE-2D32-CB43-5F62283A8E4B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DA173531-D622-54B7-BE25-C6D5E6F698DB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E460B3E-A29D-A159-9C07-F67BEE6070B7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30DD2519-1BCD-6C7D-BE72-71AD18F9B4F6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AF46BA37-99CE-2FA9-3CAA-513A215295BD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9BFE0851-55F2-97BC-A7F4-C1903F08243F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48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AAA85-F953-7F7F-E4FE-B423EE5E3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E37CC810-241C-8621-0A02-2880F2CB559F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676844B4-3B20-33DB-8677-C2FCD193421B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7DBB7AF5-1F1A-9B91-A910-FD935AAEC724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6</a:t>
                </a:r>
                <a:endParaRPr lang="en-US" sz="2400" dirty="0"/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8C6551CF-9E02-8299-A034-0A0536379486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CEE0221F-29CD-4602-63A8-F44BCFF546CA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718B1B12-AB3E-3774-EDF9-B2916B362AEC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90AB6C34-CE7A-F1CE-0393-FBB79B8048F7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5A1F71B4-9E9A-F131-DD34-937198EC6E8D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EE187EEF-A31C-7B5C-8767-E14F99B4597E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9B85A47-B70D-7D4D-4DA3-FE616E159E90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68D1B578-4F3E-1720-6EAD-1491CF095AA9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5AB4440A-A6D0-16EF-B187-736D7E50E491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69D3C20F-4984-351B-87D6-AA8CC88C7A22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C1507E29-B1B1-D5B1-BC4F-003EF05E0637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D41FFF0D-F0F0-316E-F0E1-5AAB93B18D59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4F05D29-6968-1C6F-0A08-4955F3834503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C215075A-9407-53C7-382C-05BE03BA0EAE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F0B40035-52BD-A99F-3E77-3C39EF232447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06E4EC64-61E6-051D-D4CF-F5DB419431A0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D61A89A8-C5FD-1816-71D3-86945F7AA623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BFE20475-367A-A9C9-5016-BD10AAC0ED48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CF0EFBF7-572A-4C96-2067-59717D2A1374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51419476-8F52-998F-2547-81EC65DB062E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5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95F6-3824-6762-4DCF-5064540C8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8AE1601-C89C-4028-05AC-E0131C77CF02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28342AEA-7D43-9480-393E-F7F225771CFE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733D71DC-5214-CC13-46EB-9E49774F62BA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6</a:t>
                </a:r>
                <a:endParaRPr lang="en-US" sz="2400" dirty="0"/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7B415953-A9AB-B768-9751-AE46DBCE376B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01F82DE-5818-A304-0292-539CB7A3FDA5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4AD8D413-A63B-4F28-2DF1-06D4854FB334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FB52E0BE-8BCF-F005-1B90-849A1E71A613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52952FF2-9164-3598-88FC-10EC02FA8D5C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31CEB1BB-4859-428A-F724-20665C616B41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AEE263F2-4184-0CF3-CFD0-78E52BE4942A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6D86F332-4D09-EF3A-363F-89CB6B19FCF2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74B910C5-1CA9-AFAD-9F65-E87F505B61F3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50BFD11F-6BB2-702B-B3CC-D2AF5E69ECEB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F734B8C-5456-D888-E14C-5B333CD9F112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D394AE74-BDC2-0C48-8B8F-C1B569524F1D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37FF742-301A-F19E-C0BF-0FEE7AF167D7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4363D7F7-B4A9-337F-A46E-58A64E8E5800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02F8379E-30DD-77C8-F030-35B8F143B960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F21CE074-752D-C872-DF68-E607F95DF8B0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91E2AD8-56A4-0AF5-0BFC-88DB822B36AD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FD52272B-1CD7-DE59-6150-FE7267A03CC0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79392691-2979-39EC-F45A-64FB7F0B41EE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EF3847C4-E40F-6069-15B7-24EEA929A6BB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69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73D76-6D99-D42B-46A5-CB045F33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8B6A8ED-A113-967D-DD23-0CA943E005E0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1F1F0F35-4555-A245-B9BF-19C11779FDDC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6943BCCD-BD4A-6F53-4900-CD821B2B5003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6</a:t>
                </a:r>
                <a:endParaRPr lang="en-US" sz="2400" dirty="0"/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BC121A73-3869-D44A-E236-A806E0E8D994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542F6123-56F1-3B3B-149A-D193EC3EDCEA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80F4CF0D-3ABF-BBD9-FC0E-19D5906925DC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C20564F2-2712-3988-4FFC-BDD31D01E134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F119025E-21DC-E9A1-919B-44598265573A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C9D0149B-36D9-8A3B-1AFA-3CE2226CBC02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F0A8A82D-3B1D-AAFB-7DF2-4DC65D9485A1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77548282-19C7-E150-D17B-E5C28FAABDC6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0D7A73E2-AC16-4892-034F-B89C4097929D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57DBA1C-E121-BE65-446F-6F529EAB67AD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253974F-C1F7-B58E-776C-4541F5E206CE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851597EA-3FAA-60E0-9B07-A1A435A5FB80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B050D11-05E3-FB8E-E3AD-19A7E050EB93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246A07A-C53A-9B72-F927-DE6AE57E00F8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07CA7001-E022-2884-BB95-5072FD05FEA3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1C2284BC-072E-1615-0DB0-AAEED16ECED7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A43A55EE-B029-2ED9-CDCA-AD5B0B5EBF7D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A5FE9392-C4C2-B0F4-D476-C53D92E4B125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C8B7FD8F-17BE-ADA2-0269-A17781064E69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43BEBFD2-2C93-1CEE-BA12-D8CAF54027B7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70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12B01-4C1E-BCDC-8BED-44666104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001A8E9-B6C7-2480-9014-969AFF851FD8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BF53AAF3-3B7F-4E82-D083-451CEDD782D8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28D1B812-8CED-F148-7FEE-E8B398D30074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6</a:t>
                </a:r>
                <a:endParaRPr lang="en-US" sz="2400" dirty="0"/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2794B140-BEC1-8780-8D99-A71DB05FD101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FCA708E5-1B79-3E01-FFBA-AD62E704F902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CB1D3BC9-B1E7-8C38-4D3E-236267E12F22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741EAFDC-1098-B46F-3283-A59137D7BE25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682C0D0B-9ACE-46F4-25D8-DCEDE427B43E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C6099C90-23EF-9490-9F01-4D09A52CF83F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B995083-2FE4-E8CD-B313-39A74CF0A299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73BF44C1-A3BE-7CDC-2945-3268B8BBCCCE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69638B60-C0AA-E3B2-F223-95469DC6777F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5AB68F53-F4D4-1B38-C8CA-9A8BFA661D28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44B53598-8866-1E9F-4DBE-C0976EB2C995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1696F2B7-473C-55D8-11A1-67F4FEB211B9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7EE78F27-301A-3085-5015-4989E70097FE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067C3BDE-C2C7-081A-6CFC-C4259EF0B1DA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3C84932-A692-9788-C6BA-DF9302B7F71A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6A9D2D2-E6DE-FB1A-7062-478DB29E01F6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AE082F41-A1D4-54E4-7E84-AEC79AB44FDD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2FA275EF-6133-1110-75D9-AEE0A355856D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92AE3CDD-ADF6-D0EE-B4FB-FFCC4B5ADBB7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B671E6C1-9DBB-C811-84B9-0982A6AA2952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8E56E4-59EA-0970-ED99-44A11A43A7C4}"/>
              </a:ext>
            </a:extLst>
          </p:cNvPr>
          <p:cNvSpPr txBox="1"/>
          <p:nvPr/>
        </p:nvSpPr>
        <p:spPr>
          <a:xfrm>
            <a:off x="201141" y="5695771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Left Boundary :</a:t>
            </a:r>
            <a:endParaRPr lang="en-US" sz="32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921593A-E4A1-19B5-80D4-BADFD0786CA2}"/>
              </a:ext>
            </a:extLst>
          </p:cNvPr>
          <p:cNvSpPr/>
          <p:nvPr/>
        </p:nvSpPr>
        <p:spPr>
          <a:xfrm>
            <a:off x="3532416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FBAB820-388E-2473-2A90-7343B55BECE4}"/>
              </a:ext>
            </a:extLst>
          </p:cNvPr>
          <p:cNvSpPr/>
          <p:nvPr/>
        </p:nvSpPr>
        <p:spPr>
          <a:xfrm>
            <a:off x="4808803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8B0C86F-8B41-D429-1758-CF4A119D1148}"/>
              </a:ext>
            </a:extLst>
          </p:cNvPr>
          <p:cNvSpPr/>
          <p:nvPr/>
        </p:nvSpPr>
        <p:spPr>
          <a:xfrm>
            <a:off x="6058503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0ADF48F-6ECE-464F-DA1B-41D906CDD3F3}"/>
              </a:ext>
            </a:extLst>
          </p:cNvPr>
          <p:cNvSpPr/>
          <p:nvPr/>
        </p:nvSpPr>
        <p:spPr>
          <a:xfrm>
            <a:off x="7308203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C72FA16-F12B-60D3-4D9F-CDB10CB7AD21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483392" y="6045472"/>
            <a:ext cx="3254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CDD9BC8-C666-2A3A-A673-F03E394FD79D}"/>
              </a:ext>
            </a:extLst>
          </p:cNvPr>
          <p:cNvCxnSpPr>
            <a:endCxn id="19" idx="2"/>
          </p:cNvCxnSpPr>
          <p:nvPr/>
        </p:nvCxnSpPr>
        <p:spPr>
          <a:xfrm>
            <a:off x="5756531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585C398-C1E2-BDA1-94B8-9CBB093D7F13}"/>
              </a:ext>
            </a:extLst>
          </p:cNvPr>
          <p:cNvCxnSpPr>
            <a:endCxn id="20" idx="2"/>
          </p:cNvCxnSpPr>
          <p:nvPr/>
        </p:nvCxnSpPr>
        <p:spPr>
          <a:xfrm>
            <a:off x="7032918" y="6045472"/>
            <a:ext cx="275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8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6F64C-C26E-16E9-93FE-4A42D5D4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670B1076-F3B8-F0FF-315B-ED759220F539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06509CF9-3847-70A9-498B-C3D05343DECC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745938E4-D85C-B76D-9AC2-4D961AFD9A6D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924AE03B-DEC2-66E1-AAAC-DEDF0F2AFA4D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50955BBB-A3D4-47A3-EF72-71232D6A12A5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14642537-3274-86A7-F21E-5B216288B502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33EAEF13-D228-9649-0CE3-73EFFF2258E0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93009463-1789-368D-F866-7ED0B1967416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4970C8AF-209D-9EFD-65AE-18B820F3A76A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82683D32-1043-6D48-F752-0040E147B5FC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522F9ADA-7EF3-6D09-C551-392E9AAFA0F9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FE69B6AA-3B71-D16D-826F-14E16DEB8E4B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A790A3F8-9134-729D-9FED-249F98848EBE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FBB99355-8EF0-E664-31A5-414FB1631EC9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2DBB2F0E-AA1E-0A36-F9B0-50D4ECE44B8C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0532F953-7205-1D0A-4CDE-53459F076F93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4C4C1B55-3CC8-4888-6B0A-BA6E06E52724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AB767F3-3F7C-80E0-F4C0-26DF7601E9F3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BF433F59-C579-96E5-8E05-8486593958A5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5DC0E376-A39D-E18E-E53E-6689D4F323EB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19F3474E-4544-AFA7-91D5-C431B810B072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BFFCD938-B676-22CC-7D54-5FBD4D717B89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FD441197-545D-8C36-8080-9AF0C4F880FF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39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FEF30-8517-75E1-4E41-42D49FFDA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62903B2B-416E-C37D-B12C-653C8648EFD7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9F789E9C-E2A0-F144-1D56-8DBD6709B80B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8B8D7319-F993-E1A7-99C4-B644757E0238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026B7415-C88F-8F75-A98B-6B9081DB4F66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2A1619F5-E73B-38B1-99FF-A31A0FA7EDBB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E0EFD987-3F45-35BB-03C6-B2BED27EBD7B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53D69C6E-AD3E-A237-EF3C-DF5DDE9F5CC2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50DCD28A-E636-4644-47B5-BCE6D8FDD379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D28FBF1F-1840-CCFF-C5DC-3062A8E359AE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36A80248-5993-75BD-8970-ABB1B9F1548E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CD82222F-7F72-BD5B-5F76-410C7D6B6967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CA1ADA7-610C-31FD-C4D7-AEFAF0D6F094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A2683DCC-EF1F-D698-6721-7ED0D6CE9B3C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22466CBF-EA0F-EE7C-FD29-F5C197E3ED4C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0A82CD52-049C-8523-484B-CC8D1032FAAE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433548C-37FA-ADD6-F6EE-3C8F76C4FADA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3EB0BB3C-FE74-A1B1-FB84-2E6D690C5482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FAF7E17-D6FE-119B-6F97-9B6654E44EE5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D8F7ACE3-CEB4-B26A-8B80-FBFEFFDCBB3B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A2A42E58-B078-0FCA-D729-3E659334FDF4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51CED4E2-C53D-FED5-0A20-83FBA470E5F1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0494A058-BE15-4D2C-3315-6E85232AB01E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14EABDE6-E729-3675-A643-47B83A9A7810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48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4E55B-97F2-F08E-2E69-EF7144888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FACF08C5-0BC4-BDC0-2C00-2893F7B176D9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077BCF62-BB70-6035-C0C6-1205CD0E30FB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080D53A6-FDA7-0D8F-E26A-F99ED9DEAA42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88E94904-C225-AC4A-83A5-A9C4D71C63B8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89C5B760-4B11-CA68-D442-EAD2C0590CD0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1993FD2C-F42D-8F41-A826-3E0112BFA5FB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1F899F2F-BD0E-5424-4834-253DBA7ABE3F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28833CE1-27E2-5287-A154-C33332AC508D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ABB6FD52-E5E0-513F-8910-C6E4E894E398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809FCB9F-36C0-BABE-7D52-79072B7C50E8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1700EEDD-B661-D7FD-AA01-DC304D3EAAB4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516E2424-8973-06AB-3A03-7AC7E6710C51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B6937750-BF15-3B02-D023-CB879B2F6571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665D324D-FC8D-CE32-CC33-D488E4D8E50B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9618ED78-FBD4-9A84-CA9E-6BAF1779F6DB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7D8D20BE-3B9B-83A9-94B3-63CB3E55884D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ACF737EA-2586-B196-FCBD-4D0AF55A63F0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262ED78-D19A-07E1-71C7-2BC3AE41C825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CB364319-3B0E-6E40-A08A-F43AE3D24A9C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8439D60-9D8C-200E-1E46-DB365DD10024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99FC35C3-40CB-ABB2-A3C4-5FAF7D48C277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55C3E99-9F82-FEF5-FFB2-B001463CDFCA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1D7E485D-3015-83DD-0A7F-2FF69EE6ED28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5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EDA9A-54F1-8299-8941-BE88C75A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6424A6A7-FC6E-C11D-A815-57843AC00829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65DC4DE1-446E-58C6-6E02-0613D0B00738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D7C75832-42C6-F40F-A2E3-E52B1235B03D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8FBAB083-AE0A-CE6F-697F-928FCD634E38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C82E2E10-AE4C-FAFB-F42A-736ACB2F182A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154A38E9-070F-EF10-5DEA-F9386D683080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61C88AED-ADBF-A0CE-BE40-BC5B12D0C5A0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8C595BF9-73E8-C724-5EEF-AB91992FAED4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9FF09639-F49F-220C-FC98-E4AA68BC96E1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634C1F25-8F9A-ED86-20B4-413619799F67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CC39E18C-5211-20BB-382C-96E7332349EE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7BB2B06-D6B8-E29D-C8C7-39152B5BBCC9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84243FEF-39E5-8F78-9833-43C58B146561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468F5AD2-AB3A-A803-CA8D-45F99BB21509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E537017C-0862-C699-FA4E-1D8218596866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E089E96-1C6E-16BA-25E0-C22E55EE1AF8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2E29BBE9-E46A-7C7D-713F-692CA75F357B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EC9179-8C1F-A8CC-87B1-FEAF3D4AC285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97CE8FA6-32C0-BFD5-890C-BFD6DCB78AC9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F0B373C9-3B6F-ADEC-4C9F-0D222D288252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AA0559EC-106D-6747-D301-E540C2C72F34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1AE7010-3EFA-4CE9-51BC-E0C11F2E152F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F3503319-88CC-DB1B-CF7F-BF139E0045B7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2305E2-8058-69AE-E028-5F5845CBB995}"/>
              </a:ext>
            </a:extLst>
          </p:cNvPr>
          <p:cNvSpPr txBox="1"/>
          <p:nvPr/>
        </p:nvSpPr>
        <p:spPr>
          <a:xfrm>
            <a:off x="1566011" y="5695771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Leaves :</a:t>
            </a:r>
            <a:endParaRPr lang="en-US" sz="32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7B0D21C-05DF-02B2-9775-2B67A3D4F520}"/>
              </a:ext>
            </a:extLst>
          </p:cNvPr>
          <p:cNvSpPr/>
          <p:nvPr/>
        </p:nvSpPr>
        <p:spPr>
          <a:xfrm>
            <a:off x="3532416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2ED4297-972C-A4E6-BB76-7E68C4A47DE0}"/>
              </a:ext>
            </a:extLst>
          </p:cNvPr>
          <p:cNvSpPr/>
          <p:nvPr/>
        </p:nvSpPr>
        <p:spPr>
          <a:xfrm>
            <a:off x="4808803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C2EE2DF-D3FF-DE8F-DA0B-DFDA56AADFF7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483392" y="6045472"/>
            <a:ext cx="3254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52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3A6FE-64F7-3A1C-4474-ADCE947B6ADF}"/>
              </a:ext>
            </a:extLst>
          </p:cNvPr>
          <p:cNvSpPr txBox="1"/>
          <p:nvPr/>
        </p:nvSpPr>
        <p:spPr>
          <a:xfrm>
            <a:off x="4880763" y="905256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Insertion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61229-4438-979D-9DEC-F167BA99BC68}"/>
              </a:ext>
            </a:extLst>
          </p:cNvPr>
          <p:cNvSpPr txBox="1"/>
          <p:nvPr/>
        </p:nvSpPr>
        <p:spPr>
          <a:xfrm>
            <a:off x="2293238" y="2117042"/>
            <a:ext cx="8771002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Initialize the current node with root node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Compare the 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key 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with the current node.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Move left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 if the 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key 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is less than (or equal) to the current node value.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Move right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 if the 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key 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is greater than current node value.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Repeat steps 2 and 3 until you reach a leaf node.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Attach the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 new key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 as a left or right child based on the comparison with the leaf node’s value.</a:t>
            </a:r>
          </a:p>
        </p:txBody>
      </p:sp>
    </p:spTree>
    <p:extLst>
      <p:ext uri="{BB962C8B-B14F-4D97-AF65-F5344CB8AC3E}">
        <p14:creationId xmlns:p14="http://schemas.microsoft.com/office/powerpoint/2010/main" val="3654895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8796F-161F-2756-4215-C3B62736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8CE8DB5-71D4-7D37-CBAA-C2CFD0BAEB31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72AD23C6-869E-EBFD-F1E8-BD5FCEF0DB19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0E3054D0-ACC6-4F13-3914-C3C03050D2AA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F5C55158-2349-3C3E-1CAF-E932D68C5BA8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44B11309-7355-70BE-E69A-F5F6EC50B09C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C51C33AB-5AC1-C8F1-3138-F577BE85F62C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7DED9629-B082-2BDD-A3B1-576BB02CE0C6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2ABDB9CB-6C64-A7EE-3731-0003D6AB7483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69E282C6-CF06-8E71-E3ED-E66B277F1B94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0CCCC576-DA91-7A1B-FD00-C9EB31C4E42C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73508353-E855-01FD-B36B-AA7A8688C9F6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67F3A220-B004-2935-98D3-2E4CC3FC74AF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B7AD51F2-E974-FA3D-C008-CA3EA2047A0C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CCDE2D7B-9B5E-2530-178E-4131A0F9EA53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BCBE9694-EA48-9002-69C6-6B78E7D2E44B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ECBDFC74-299B-5CF3-C8D0-DF37BA8E8F25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9A11FFEE-9BB8-0210-6774-D5B50201063B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B2AE8DD-AE1D-589D-2262-B2070D5F4E8D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4C3F56C-1D35-EF23-AF96-12E6577B5F92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4E7CDBCD-DE9C-53BD-5395-CE5CA9BE2870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6227137F-C61F-68E4-E81D-237C9F6C5BEC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35D5564-4003-1BBA-5DA0-0F8EB255621F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7322B597-329E-CE9F-D799-B3F591375425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498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30543-AD1C-B8DB-2EC4-F49F065D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E60DF192-B1A6-3700-6949-33D56206E7F8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E4705293-CECD-8919-96E5-9148EE50B6D7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610DC8A9-821E-A522-BF42-1E41F3E2DDB9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A5D5AD77-7D80-8D80-52F8-533BA7AD4C43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2660CF2C-54E1-EB65-81B3-594E42171EFA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E8A43C31-DDEC-9E07-0BE0-0AA696B90DB0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6F2A916D-1DA6-4C0F-23B2-F8D6BDB5EAC4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92A22914-A709-C3BB-185F-E344E37A49CC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86B548EC-C492-C9FF-7D18-752E09F29E35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29D3C4DC-BA66-5328-A0EF-27AC0ABCD22A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F315AEE-5E26-CF50-20BD-B51945B3FC3C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CB10AE4E-A831-1C81-B3F0-2DA51FB20834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7D7687C7-DA4D-E80C-3622-B3D3796B3B5B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ECAE41A0-6CDE-6516-95A5-6AB282672D60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1AB32649-9829-E152-7D82-2C1E42B85BE4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AC347563-9132-6FCA-1681-9F49F797CD57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A9AD7C7C-9903-A9F1-1477-832C3AE03C96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B8738FB-2AFA-87E2-3F62-D46183D5C39B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B3B87E96-B0D4-E3B0-908E-7A6FB90C42FE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F9668260-9F97-5542-D127-60B013D78E49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B0BE646C-962F-C4A9-188B-F64B73328D32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B035ACF5-5240-37F2-1FE3-43CC009822D3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0248743E-8C10-C96B-6C91-C93926AB62F6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87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90678-A73B-E153-D7AD-3A455830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E153AE9-1FD0-669F-0B61-45A0FF50A611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5D181B43-8599-DB3B-B17F-462D5C0EE23B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EA5B2A72-C4E7-78A8-5124-129A0C978640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47B3C9E2-CA80-FA5B-6E22-53A509589526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D49611E-E034-8320-07B8-FBD129FB564F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F8E67995-5055-3673-571B-D7160AC80C66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BB442982-24FD-D43C-AC65-6249C0686720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DB90AF4E-E336-091B-B76F-57FD3C4F4D9A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286B1C6D-D7A3-7587-E9CF-4492B33FBD19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0066AAAE-AE6C-8C0E-4B6A-342A2E180280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E141EDBC-46A4-EF31-398C-27508BA729F8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A49A49B3-C03B-00C0-9FD0-14C6F685B27A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11EECBC-5D57-5A1A-FDC2-B771AC72C914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97EA168D-6EB4-E603-84F7-D27208DD5778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26CAAC3B-04E2-B396-1904-FB6A32843674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8676986F-25B3-92FB-13E4-84268E829726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06C69F4C-F860-1567-2DD9-13E87C3EB868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192B07B5-F95E-98EE-95AC-17CDD3826480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FE518491-F01E-D6A1-16E4-8B21B122A067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96C1DE6-2227-2D82-5108-47CCB1C39595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BDD8130C-147E-8661-1D60-1AD94A93AA62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DA55449D-7FCC-45DF-CF8A-9A7F3C15D293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312FEE62-8ECC-F150-C02C-631F466BB6C6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16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4BA-3A43-679F-1BA2-A4180C581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AF86BD26-39D9-20EF-62FB-55D2D7ACC0B9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6B482E6C-6DD8-FE32-10AA-0741B8B5AE22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466ADCA5-0FCC-EE6E-8D78-543F3F59C753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FA3A023E-36C7-3E3F-166E-C46EE85635A0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9D6C315F-51D2-5CA4-6362-A220B4B10F78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7D6D6765-1548-2756-6E0A-CD3D6BB062FA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C67D9AEB-730B-499C-2FDC-860FEF3C198C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BFEFB803-1F5A-BE5C-DDEB-89082749162A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DD27EA12-782B-9265-7F85-F08EA101784F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0330D8E7-4995-C77C-0087-E7CC8A4159AF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70D10174-8182-65A5-BBE3-9F6772D3B2A9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D9CD0629-91F1-ADB3-CC9C-7BA2F028F4A4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7D264691-98F2-8DE2-27F4-1AF8B0E7723A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1DB89DBA-A783-F9A6-BF17-25EB820338EC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30C737BD-D5D5-F5BA-D17C-558978A92F84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BDF92079-AF68-0A1E-6E27-5E9D73CDB4E5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BF106DE8-8505-325B-3E2B-168987A15277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6F3840C0-96DE-B516-5788-8DBDDB57606F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FA95961C-78AC-C374-CD63-01A196F9312A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CD6774ED-11F9-4CDE-89D6-1EE31537931C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E72940D7-7FC9-5762-C88B-03B760A7B19F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4807A7CA-3E6B-3CC5-A9F9-A8261F52D530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C77B56DF-63C2-5D85-276A-66B464076A5B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08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3DBBA-9384-EFCC-510C-11F6104E2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67706B4-A94C-3D8C-DC37-769551C14694}"/>
              </a:ext>
            </a:extLst>
          </p:cNvPr>
          <p:cNvGrpSpPr/>
          <p:nvPr/>
        </p:nvGrpSpPr>
        <p:grpSpPr>
          <a:xfrm>
            <a:off x="1919152" y="333248"/>
            <a:ext cx="8492963" cy="5057573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0AFB76AA-410C-0A18-03C5-30253CE31F12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0BF11E8F-0833-7B9C-176D-D4F4E78AECD0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32FE88E0-F3E4-AB81-3E0C-AE5C09143AB3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C78FAB29-68A7-69CA-BFB0-1BA0F0B6E6C3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AE59A667-6DF3-DAA6-6DC1-776E2FDA8509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D6062201-5960-53BA-EDCB-3D5ACE144B88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B62C53E1-0D04-1B91-34C2-D224B2716BA8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4C80CD2E-A4E5-EE95-976C-CC7790C53828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1" y="3326309"/>
                <a:ext cx="801555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F9F922D0-3F71-A187-0FAB-45222B873E5E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337DF13C-F29E-404D-3AB5-C6B3A59485FE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A6212B4E-6F86-FFA8-6B36-84A116C6B17E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2D07DBF7-C02F-39C2-C8C9-A3A935F46A77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B47424EA-81D4-3B6B-D29C-E1ECBADFB2B2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4F82606D-0885-F873-A0EB-BB5B4F749A01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1C5DB3D-8ADF-676F-68FD-11D35820895A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F29B3EFE-9BBD-8B35-7162-72A9A099BFE8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62F2961F-0C3E-8190-FD34-B98B3F23BE4D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6497BD21-B0CC-19F3-995C-55DBCD6204B5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B4489A7-3050-7C0E-24B1-FE2DD3F000EB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49DB82C8-80FA-A311-3323-FC8BE1D49047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4" y="3857677"/>
              <a:ext cx="68496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0CC18F98-5652-D441-CB9E-6C15BA21B603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AB6D1CA2-635B-CACB-5586-2BD2F6C0165A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6" y="3857677"/>
              <a:ext cx="10310" cy="72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824788-E649-BB11-1250-A4DBEE555299}"/>
              </a:ext>
            </a:extLst>
          </p:cNvPr>
          <p:cNvSpPr txBox="1"/>
          <p:nvPr/>
        </p:nvSpPr>
        <p:spPr>
          <a:xfrm>
            <a:off x="201141" y="5695771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Right Boundary :</a:t>
            </a:r>
            <a:endParaRPr lang="en-US" sz="32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1FC31B-AB65-F500-B927-C1CAE9E372B5}"/>
              </a:ext>
            </a:extLst>
          </p:cNvPr>
          <p:cNvSpPr/>
          <p:nvPr/>
        </p:nvSpPr>
        <p:spPr>
          <a:xfrm>
            <a:off x="3532416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C86E41C-52D9-8943-5686-C86142B8E856}"/>
              </a:ext>
            </a:extLst>
          </p:cNvPr>
          <p:cNvSpPr/>
          <p:nvPr/>
        </p:nvSpPr>
        <p:spPr>
          <a:xfrm>
            <a:off x="4808803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5FE5BFC-F26A-38AB-B558-20A3C0D61D6F}"/>
              </a:ext>
            </a:extLst>
          </p:cNvPr>
          <p:cNvSpPr/>
          <p:nvPr/>
        </p:nvSpPr>
        <p:spPr>
          <a:xfrm>
            <a:off x="6058503" y="55699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8EBB1A-D5A8-226C-4AA4-DE2559B0A166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483392" y="6045472"/>
            <a:ext cx="3254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9B49B74-7861-0DD1-13C9-BCE2F357D1DB}"/>
              </a:ext>
            </a:extLst>
          </p:cNvPr>
          <p:cNvCxnSpPr>
            <a:endCxn id="19" idx="2"/>
          </p:cNvCxnSpPr>
          <p:nvPr/>
        </p:nvCxnSpPr>
        <p:spPr>
          <a:xfrm>
            <a:off x="5756531" y="6045472"/>
            <a:ext cx="301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6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C4DA-86B1-3F8D-7334-CAEBF1EC6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36624BD1-C9DA-3251-E419-6307E635BE51}"/>
              </a:ext>
            </a:extLst>
          </p:cNvPr>
          <p:cNvGrpSpPr/>
          <p:nvPr/>
        </p:nvGrpSpPr>
        <p:grpSpPr>
          <a:xfrm>
            <a:off x="4246077" y="333249"/>
            <a:ext cx="4575827" cy="2724912"/>
            <a:chOff x="1919152" y="333248"/>
            <a:chExt cx="8492963" cy="505757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0CA6348F-CE0F-9631-82AA-B13254451D70}"/>
                </a:ext>
              </a:extLst>
            </p:cNvPr>
            <p:cNvGrpSpPr/>
            <p:nvPr/>
          </p:nvGrpSpPr>
          <p:grpSpPr>
            <a:xfrm>
              <a:off x="1919152" y="333248"/>
              <a:ext cx="8492963" cy="3688080"/>
              <a:chOff x="1919152" y="1298448"/>
              <a:chExt cx="8492963" cy="368808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F8D76277-14E0-3A1A-ECAE-3818B36C3217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6</a:t>
                </a: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125F52CD-7747-840F-93AE-1E85EF562EEB}"/>
                  </a:ext>
                </a:extLst>
              </p:cNvPr>
              <p:cNvSpPr/>
              <p:nvPr/>
            </p:nvSpPr>
            <p:spPr>
              <a:xfrm>
                <a:off x="3393149" y="251460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C5168B99-E652-1D45-0497-EAE7769DC1C2}"/>
                  </a:ext>
                </a:extLst>
              </p:cNvPr>
              <p:cNvSpPr/>
              <p:nvPr/>
            </p:nvSpPr>
            <p:spPr>
              <a:xfrm>
                <a:off x="1919152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37146397-3374-217F-3912-20C10A4434B3}"/>
                  </a:ext>
                </a:extLst>
              </p:cNvPr>
              <p:cNvSpPr/>
              <p:nvPr/>
            </p:nvSpPr>
            <p:spPr>
              <a:xfrm>
                <a:off x="4204858" y="4035552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417DD467-A402-42FA-6118-3D2923AF268B}"/>
                  </a:ext>
                </a:extLst>
              </p:cNvPr>
              <p:cNvSpPr/>
              <p:nvPr/>
            </p:nvSpPr>
            <p:spPr>
              <a:xfrm>
                <a:off x="7847876" y="2478024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9</a:t>
                </a:r>
              </a:p>
            </p:txBody>
          </p: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726AD021-5BD2-13E0-AB99-F50C85ACA002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4204858" y="2110157"/>
                <a:ext cx="1554921" cy="543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F10FB854-BC27-DABC-7796-3AF1EC70725D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2730862" y="3326310"/>
                <a:ext cx="801554" cy="8485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CC72FE4A-78AB-90FE-6BE2-F66B5517C5C8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204858" y="3326309"/>
                <a:ext cx="139267" cy="8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E2CFF03D-0906-7E0A-ECF0-80858F875ACB}"/>
                  </a:ext>
                </a:extLst>
              </p:cNvPr>
              <p:cNvCxnSpPr>
                <a:cxnSpLocks/>
                <a:stCxn id="3" idx="5"/>
                <a:endCxn id="7" idx="1"/>
              </p:cNvCxnSpPr>
              <p:nvPr/>
            </p:nvCxnSpPr>
            <p:spPr>
              <a:xfrm>
                <a:off x="6432221" y="2110157"/>
                <a:ext cx="1554922" cy="507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729564F3-DEC7-53DF-3810-11DBFBC42E10}"/>
                  </a:ext>
                </a:extLst>
              </p:cNvPr>
              <p:cNvSpPr/>
              <p:nvPr/>
            </p:nvSpPr>
            <p:spPr>
              <a:xfrm>
                <a:off x="7036167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8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9D05AF92-E13D-6AB8-6921-05E968BF4C62}"/>
                  </a:ext>
                </a:extLst>
              </p:cNvPr>
              <p:cNvSpPr/>
              <p:nvPr/>
            </p:nvSpPr>
            <p:spPr>
              <a:xfrm>
                <a:off x="9461139" y="401116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11</a:t>
                </a:r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B40DEFB6-E35A-32A4-6C6F-85685CB55A63}"/>
                  </a:ext>
                </a:extLst>
              </p:cNvPr>
              <p:cNvCxnSpPr>
                <a:cxnSpLocks/>
                <a:stCxn id="7" idx="3"/>
                <a:endCxn id="12" idx="7"/>
              </p:cNvCxnSpPr>
              <p:nvPr/>
            </p:nvCxnSpPr>
            <p:spPr>
              <a:xfrm flipH="1">
                <a:off x="7847876" y="3289733"/>
                <a:ext cx="139267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F46500AF-8311-C90E-0743-62FE5E7F9772}"/>
                  </a:ext>
                </a:extLst>
              </p:cNvPr>
              <p:cNvCxnSpPr>
                <a:cxnSpLocks/>
                <a:stCxn id="7" idx="5"/>
                <a:endCxn id="13" idx="1"/>
              </p:cNvCxnSpPr>
              <p:nvPr/>
            </p:nvCxnSpPr>
            <p:spPr>
              <a:xfrm>
                <a:off x="8659585" y="3289733"/>
                <a:ext cx="940821" cy="86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A004F2D-B8C3-8AE4-6AEF-9A374F886A95}"/>
                </a:ext>
              </a:extLst>
            </p:cNvPr>
            <p:cNvSpPr/>
            <p:nvPr/>
          </p:nvSpPr>
          <p:spPr>
            <a:xfrm>
              <a:off x="5053584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0DFF69E-0FED-4E7B-CEA4-383D392A7302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5016567" y="3882061"/>
              <a:ext cx="176284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D9F6798A-B75E-0DF0-7D85-EC94DFD98E50}"/>
                </a:ext>
              </a:extLst>
            </p:cNvPr>
            <p:cNvSpPr/>
            <p:nvPr/>
          </p:nvSpPr>
          <p:spPr>
            <a:xfrm>
              <a:off x="2917661" y="4391227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165FD40-507C-EA0B-F590-52D603C41B5C}"/>
                </a:ext>
              </a:extLst>
            </p:cNvPr>
            <p:cNvCxnSpPr>
              <a:cxnSpLocks/>
              <a:stCxn id="5" idx="5"/>
              <a:endCxn id="25" idx="1"/>
            </p:cNvCxnSpPr>
            <p:nvPr/>
          </p:nvCxnSpPr>
          <p:spPr>
            <a:xfrm>
              <a:off x="2730861" y="3882061"/>
              <a:ext cx="326067" cy="64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F4AD52BC-0E91-EE59-B024-7C6C74DCCE5B}"/>
                </a:ext>
              </a:extLst>
            </p:cNvPr>
            <p:cNvSpPr/>
            <p:nvPr/>
          </p:nvSpPr>
          <p:spPr>
            <a:xfrm>
              <a:off x="6432221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6659B6B9-ACB0-115E-473A-BA531448226F}"/>
                </a:ext>
              </a:extLst>
            </p:cNvPr>
            <p:cNvCxnSpPr>
              <a:cxnSpLocks/>
              <a:stCxn id="12" idx="3"/>
              <a:endCxn id="39" idx="7"/>
            </p:cNvCxnSpPr>
            <p:nvPr/>
          </p:nvCxnSpPr>
          <p:spPr>
            <a:xfrm>
              <a:off x="7175433" y="3857679"/>
              <a:ext cx="68498" cy="7214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1BF1023-A98E-5EF2-D010-AED0465861A4}"/>
                </a:ext>
              </a:extLst>
            </p:cNvPr>
            <p:cNvSpPr/>
            <p:nvPr/>
          </p:nvSpPr>
          <p:spPr>
            <a:xfrm>
              <a:off x="8778387" y="4439845"/>
              <a:ext cx="950976" cy="95097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E7E10DBF-350D-E72E-C7DF-965BB5F8150C}"/>
                </a:ext>
              </a:extLst>
            </p:cNvPr>
            <p:cNvCxnSpPr>
              <a:cxnSpLocks/>
              <a:stCxn id="13" idx="3"/>
              <a:endCxn id="42" idx="7"/>
            </p:cNvCxnSpPr>
            <p:nvPr/>
          </p:nvCxnSpPr>
          <p:spPr>
            <a:xfrm flipH="1">
              <a:off x="9590097" y="3857679"/>
              <a:ext cx="10309" cy="7214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96DD3D-5F50-7DA3-BC19-54134C32F96C}"/>
              </a:ext>
            </a:extLst>
          </p:cNvPr>
          <p:cNvSpPr txBox="1"/>
          <p:nvPr/>
        </p:nvSpPr>
        <p:spPr>
          <a:xfrm>
            <a:off x="201141" y="4195659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: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93754D5-A66B-7A94-7DFB-689314F01471}"/>
              </a:ext>
            </a:extLst>
          </p:cNvPr>
          <p:cNvSpPr/>
          <p:nvPr/>
        </p:nvSpPr>
        <p:spPr>
          <a:xfrm>
            <a:off x="2123085" y="4226094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ECF6324-84F8-62DD-CF45-C567785C0BDE}"/>
              </a:ext>
            </a:extLst>
          </p:cNvPr>
          <p:cNvSpPr/>
          <p:nvPr/>
        </p:nvSpPr>
        <p:spPr>
          <a:xfrm>
            <a:off x="3031060" y="4226094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D039174-6539-DB1B-3281-AF00C59D4F19}"/>
              </a:ext>
            </a:extLst>
          </p:cNvPr>
          <p:cNvSpPr/>
          <p:nvPr/>
        </p:nvSpPr>
        <p:spPr>
          <a:xfrm>
            <a:off x="4014493" y="4226094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3AAE10B-C9F8-8B93-FE23-0E3BD5D2571E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2707860" y="4518482"/>
            <a:ext cx="32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4BF1AA7-6763-1AC2-0341-D878D9DE47E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615835" y="4518482"/>
            <a:ext cx="398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Овал 47">
            <a:extLst>
              <a:ext uri="{FF2B5EF4-FFF2-40B4-BE49-F238E27FC236}">
                <a16:creationId xmlns:a16="http://schemas.microsoft.com/office/drawing/2014/main" id="{BCF3D2B1-AAA4-81AC-6DFE-163A7939D679}"/>
              </a:ext>
            </a:extLst>
          </p:cNvPr>
          <p:cNvSpPr/>
          <p:nvPr/>
        </p:nvSpPr>
        <p:spPr>
          <a:xfrm>
            <a:off x="4931465" y="4226094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120D1F19-058E-0B3F-9CF8-B77363C3F5F5}"/>
              </a:ext>
            </a:extLst>
          </p:cNvPr>
          <p:cNvSpPr/>
          <p:nvPr/>
        </p:nvSpPr>
        <p:spPr>
          <a:xfrm>
            <a:off x="5914898" y="4226094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D2C33E5-06EE-F283-B77E-5D4EF01B8BC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608265" y="4518482"/>
            <a:ext cx="32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29DC7D95-B4FD-87DC-CF87-073A8F9D28B6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516240" y="4518482"/>
            <a:ext cx="398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CF91129D-8123-0325-3926-1841C7BD6093}"/>
              </a:ext>
            </a:extLst>
          </p:cNvPr>
          <p:cNvSpPr/>
          <p:nvPr/>
        </p:nvSpPr>
        <p:spPr>
          <a:xfrm>
            <a:off x="6822566" y="4195659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581535C1-782E-3B1C-DB74-D503DFF1AFC7}"/>
              </a:ext>
            </a:extLst>
          </p:cNvPr>
          <p:cNvSpPr/>
          <p:nvPr/>
        </p:nvSpPr>
        <p:spPr>
          <a:xfrm>
            <a:off x="7805999" y="4195659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57A97874-0CA8-8CEB-0BD5-7550A5BAAC60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6499366" y="4488047"/>
            <a:ext cx="32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3B34284-4A59-EE86-BBE4-5B5457E00C74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7407341" y="4488047"/>
            <a:ext cx="398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A32731B2-6C2A-ED90-9F04-3194CAA55CF4}"/>
              </a:ext>
            </a:extLst>
          </p:cNvPr>
          <p:cNvSpPr/>
          <p:nvPr/>
        </p:nvSpPr>
        <p:spPr>
          <a:xfrm>
            <a:off x="8718596" y="4195659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B3AE1F5-7465-74FE-D9F8-F8349D0348F9}"/>
              </a:ext>
            </a:extLst>
          </p:cNvPr>
          <p:cNvSpPr/>
          <p:nvPr/>
        </p:nvSpPr>
        <p:spPr>
          <a:xfrm>
            <a:off x="9702029" y="4195659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788EC21-1749-39F6-3554-E37544ABD21E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8395396" y="4488047"/>
            <a:ext cx="32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E3A6887D-624F-467E-C66C-BDD18ED5AFE7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9303371" y="4488047"/>
            <a:ext cx="398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0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3EA69-7592-4170-7A57-28DE12B5D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F150A-F7F5-D41C-E485-79E593C85E8E}"/>
              </a:ext>
            </a:extLst>
          </p:cNvPr>
          <p:cNvSpPr txBox="1"/>
          <p:nvPr/>
        </p:nvSpPr>
        <p:spPr>
          <a:xfrm>
            <a:off x="2170887" y="731635"/>
            <a:ext cx="8515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Boundary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Recursive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8407B-F03B-EAA6-6860-820ABC9513B7}"/>
              </a:ext>
            </a:extLst>
          </p:cNvPr>
          <p:cNvSpPr txBox="1"/>
          <p:nvPr/>
        </p:nvSpPr>
        <p:spPr>
          <a:xfrm>
            <a:off x="2070421" y="1501076"/>
            <a:ext cx="8051158" cy="532453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err="1"/>
              <a:t>BoundaryTraversal</a:t>
            </a:r>
            <a:r>
              <a:rPr lang="en-US" sz="1000" dirty="0"/>
              <a:t>(node):</a:t>
            </a:r>
          </a:p>
          <a:p>
            <a:r>
              <a:rPr lang="en-US" sz="1000" dirty="0"/>
              <a:t>    if node is NULL:</a:t>
            </a:r>
          </a:p>
          <a:p>
            <a:r>
              <a:rPr lang="en-US" sz="1000" dirty="0"/>
              <a:t>        return</a:t>
            </a:r>
          </a:p>
          <a:p>
            <a:endParaRPr lang="en-US" sz="1000" dirty="0"/>
          </a:p>
          <a:p>
            <a:r>
              <a:rPr lang="en-US" sz="1000" dirty="0"/>
              <a:t>    Visit(node)  # Visit root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LeftBoundary</a:t>
            </a:r>
            <a:r>
              <a:rPr lang="en-US" sz="1000" dirty="0"/>
              <a:t>(</a:t>
            </a:r>
            <a:r>
              <a:rPr lang="en-US" sz="1000" dirty="0" err="1"/>
              <a:t>node.left</a:t>
            </a:r>
            <a:r>
              <a:rPr lang="en-US" sz="1000" dirty="0"/>
              <a:t>)</a:t>
            </a:r>
          </a:p>
          <a:p>
            <a:r>
              <a:rPr lang="en-US" sz="1000" dirty="0"/>
              <a:t>    Leaves(</a:t>
            </a:r>
            <a:r>
              <a:rPr lang="en-US" sz="1000" dirty="0" err="1"/>
              <a:t>node.left</a:t>
            </a:r>
            <a:r>
              <a:rPr lang="en-US" sz="1000" dirty="0"/>
              <a:t>)</a:t>
            </a:r>
          </a:p>
          <a:p>
            <a:r>
              <a:rPr lang="en-US" sz="1000" dirty="0"/>
              <a:t>    Leaves(</a:t>
            </a:r>
            <a:r>
              <a:rPr lang="en-US" sz="1000" dirty="0" err="1"/>
              <a:t>node.right</a:t>
            </a:r>
            <a:r>
              <a:rPr lang="en-US" sz="1000" dirty="0"/>
              <a:t>)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RightBoundary</a:t>
            </a:r>
            <a:r>
              <a:rPr lang="en-US" sz="1000" dirty="0"/>
              <a:t>(</a:t>
            </a:r>
            <a:r>
              <a:rPr lang="en-US" sz="1000" dirty="0" err="1"/>
              <a:t>node.right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LeftBoundary</a:t>
            </a:r>
            <a:r>
              <a:rPr lang="en-US" sz="1000" dirty="0"/>
              <a:t>(node):</a:t>
            </a:r>
          </a:p>
          <a:p>
            <a:r>
              <a:rPr lang="en-US" sz="1000" dirty="0"/>
              <a:t>    if node is not NULL: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node.left</a:t>
            </a:r>
            <a:r>
              <a:rPr lang="en-US" sz="1000" dirty="0"/>
              <a:t> is not NULL:</a:t>
            </a:r>
          </a:p>
          <a:p>
            <a:r>
              <a:rPr lang="en-US" sz="1000" dirty="0"/>
              <a:t>            Visit(node)  # Add to boundary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LeftBoundary</a:t>
            </a:r>
            <a:r>
              <a:rPr lang="en-US" sz="1000" dirty="0"/>
              <a:t>(</a:t>
            </a:r>
            <a:r>
              <a:rPr lang="en-US" sz="1000" dirty="0" err="1"/>
              <a:t>node.left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elif</a:t>
            </a:r>
            <a:r>
              <a:rPr lang="en-US" sz="1000" dirty="0"/>
              <a:t> </a:t>
            </a:r>
            <a:r>
              <a:rPr lang="en-US" sz="1000" dirty="0" err="1"/>
              <a:t>node.right</a:t>
            </a:r>
            <a:r>
              <a:rPr lang="en-US" sz="1000" dirty="0"/>
              <a:t> is not NULL:</a:t>
            </a:r>
          </a:p>
          <a:p>
            <a:r>
              <a:rPr lang="en-US" sz="1000" dirty="0"/>
              <a:t>            Visit(node)  # Add to boundary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LeftBoundary</a:t>
            </a:r>
            <a:r>
              <a:rPr lang="en-US" sz="1000" dirty="0"/>
              <a:t>(</a:t>
            </a:r>
            <a:r>
              <a:rPr lang="en-US" sz="1000" dirty="0" err="1"/>
              <a:t>node.right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Leaves(node):</a:t>
            </a:r>
          </a:p>
          <a:p>
            <a:r>
              <a:rPr lang="en-US" sz="1000" dirty="0"/>
              <a:t>    if node is not NULL:</a:t>
            </a:r>
          </a:p>
          <a:p>
            <a:r>
              <a:rPr lang="en-US" sz="1000" dirty="0"/>
              <a:t>        Leaves(</a:t>
            </a:r>
            <a:r>
              <a:rPr lang="en-US" sz="1000" dirty="0" err="1"/>
              <a:t>node.left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node.left</a:t>
            </a:r>
            <a:r>
              <a:rPr lang="en-US" sz="1000" dirty="0"/>
              <a:t> is NULL and </a:t>
            </a:r>
            <a:r>
              <a:rPr lang="en-US" sz="1000" dirty="0" err="1"/>
              <a:t>node.right</a:t>
            </a:r>
            <a:r>
              <a:rPr lang="en-US" sz="1000" dirty="0"/>
              <a:t> is NULL:</a:t>
            </a:r>
          </a:p>
          <a:p>
            <a:r>
              <a:rPr lang="en-US" sz="1000" dirty="0"/>
              <a:t>            Visit(node)  # Add leaf node</a:t>
            </a:r>
          </a:p>
          <a:p>
            <a:r>
              <a:rPr lang="en-US" sz="1000" dirty="0"/>
              <a:t>        Leaves(</a:t>
            </a:r>
            <a:r>
              <a:rPr lang="en-US" sz="1000" dirty="0" err="1"/>
              <a:t>node.right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RightBoundary</a:t>
            </a:r>
            <a:r>
              <a:rPr lang="en-US" sz="1000" dirty="0"/>
              <a:t>(node):</a:t>
            </a:r>
          </a:p>
          <a:p>
            <a:r>
              <a:rPr lang="en-US" sz="1000" dirty="0"/>
              <a:t>    if node is not NULL:</a:t>
            </a:r>
          </a:p>
          <a:p>
            <a:r>
              <a:rPr lang="en-US" sz="1000" dirty="0"/>
              <a:t>        if </a:t>
            </a:r>
            <a:r>
              <a:rPr lang="en-US" sz="1000" dirty="0" err="1"/>
              <a:t>node.right</a:t>
            </a:r>
            <a:r>
              <a:rPr lang="en-US" sz="1000" dirty="0"/>
              <a:t> is not NULL: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RightBoundary</a:t>
            </a:r>
            <a:r>
              <a:rPr lang="en-US" sz="1000" dirty="0"/>
              <a:t>(</a:t>
            </a:r>
            <a:r>
              <a:rPr lang="en-US" sz="1000" dirty="0" err="1"/>
              <a:t>node.right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Visit(node)  # Add to boundary in reverse order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elif</a:t>
            </a:r>
            <a:r>
              <a:rPr lang="en-US" sz="1000" dirty="0"/>
              <a:t> </a:t>
            </a:r>
            <a:r>
              <a:rPr lang="en-US" sz="1000" dirty="0" err="1"/>
              <a:t>node.left</a:t>
            </a:r>
            <a:r>
              <a:rPr lang="en-US" sz="1000" dirty="0"/>
              <a:t> is not NULL: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RightBoundary</a:t>
            </a:r>
            <a:r>
              <a:rPr lang="en-US" sz="1000" dirty="0"/>
              <a:t>(</a:t>
            </a:r>
            <a:r>
              <a:rPr lang="en-US" sz="1000" dirty="0" err="1"/>
              <a:t>node.left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Visit(node)  # Add to boundary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383194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DE4FB-1030-72D2-639E-B086D37D4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310B1-D7A4-8A6F-D0DA-AEADDBD8F64E}"/>
              </a:ext>
            </a:extLst>
          </p:cNvPr>
          <p:cNvSpPr txBox="1"/>
          <p:nvPr/>
        </p:nvSpPr>
        <p:spPr>
          <a:xfrm>
            <a:off x="2170887" y="731635"/>
            <a:ext cx="8109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Boundary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Iterative Approach</a:t>
            </a:r>
            <a:endParaRPr 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F4741-173B-F0C2-68B1-B7C7F6FE9821}"/>
              </a:ext>
            </a:extLst>
          </p:cNvPr>
          <p:cNvSpPr txBox="1"/>
          <p:nvPr/>
        </p:nvSpPr>
        <p:spPr>
          <a:xfrm>
            <a:off x="1210358" y="2286000"/>
            <a:ext cx="1060368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Left Boundary Traversal: </a:t>
            </a:r>
            <a:r>
              <a:rPr lang="en-US" sz="2800" dirty="0"/>
              <a:t>Start from the root and move left. Push non-leaf nodes into a list.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Leaf Nodes Traversal: </a:t>
            </a:r>
            <a:r>
              <a:rPr lang="en-US" sz="2800" dirty="0"/>
              <a:t>Perform any traversal (</a:t>
            </a:r>
            <a:r>
              <a:rPr lang="en-US" sz="2800" dirty="0" err="1"/>
              <a:t>Inorder</a:t>
            </a:r>
            <a:r>
              <a:rPr lang="en-US" sz="2800" dirty="0"/>
              <a:t>, Preorder, or </a:t>
            </a:r>
            <a:r>
              <a:rPr lang="en-US" sz="2800" dirty="0" err="1"/>
              <a:t>Postorder</a:t>
            </a:r>
            <a:r>
              <a:rPr lang="en-US" sz="2800" dirty="0"/>
              <a:t>) to collect all leaf nodes.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Right Boundary Traversal: </a:t>
            </a:r>
            <a:r>
              <a:rPr lang="en-US" sz="2800" dirty="0"/>
              <a:t>Start from the root and move right. Push non-leaf nodes into a stack (to reverse the order).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3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8E2F7-853A-76FC-8D4C-8DC4A396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168DE-29DF-756B-EAE8-EAAD9DA79F94}"/>
              </a:ext>
            </a:extLst>
          </p:cNvPr>
          <p:cNvSpPr txBox="1"/>
          <p:nvPr/>
        </p:nvSpPr>
        <p:spPr>
          <a:xfrm>
            <a:off x="2170887" y="731635"/>
            <a:ext cx="8109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Boundary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Iterative Approach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BF19E-A46E-8A57-3E6B-E564824C5924}"/>
              </a:ext>
            </a:extLst>
          </p:cNvPr>
          <p:cNvSpPr txBox="1"/>
          <p:nvPr/>
        </p:nvSpPr>
        <p:spPr>
          <a:xfrm>
            <a:off x="2070421" y="1501076"/>
            <a:ext cx="8051158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 err="1"/>
              <a:t>BoundaryTraversal</a:t>
            </a:r>
            <a:r>
              <a:rPr lang="en-US" sz="800" dirty="0"/>
              <a:t>(node):</a:t>
            </a:r>
          </a:p>
          <a:p>
            <a:r>
              <a:rPr lang="en-US" sz="800" dirty="0"/>
              <a:t>    if node is NULL:</a:t>
            </a:r>
          </a:p>
          <a:p>
            <a:r>
              <a:rPr lang="en-US" sz="800" dirty="0"/>
              <a:t>        return</a:t>
            </a:r>
          </a:p>
          <a:p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err="1"/>
              <a:t>left_boundary</a:t>
            </a:r>
            <a:r>
              <a:rPr lang="en-US" sz="800" dirty="0"/>
              <a:t> = []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right_boundary</a:t>
            </a:r>
            <a:r>
              <a:rPr lang="en-US" sz="800" dirty="0"/>
              <a:t> = []</a:t>
            </a:r>
          </a:p>
          <a:p>
            <a:r>
              <a:rPr lang="en-US" sz="800" dirty="0"/>
              <a:t>    leaves = []</a:t>
            </a:r>
          </a:p>
          <a:p>
            <a:endParaRPr lang="en-US" sz="800" dirty="0"/>
          </a:p>
          <a:p>
            <a:r>
              <a:rPr lang="en-US" sz="800" dirty="0"/>
              <a:t>    # Add root</a:t>
            </a:r>
          </a:p>
          <a:p>
            <a:r>
              <a:rPr lang="en-US" sz="800" dirty="0"/>
              <a:t>    Visit(node)</a:t>
            </a:r>
          </a:p>
          <a:p>
            <a:endParaRPr lang="en-US" sz="800" dirty="0"/>
          </a:p>
          <a:p>
            <a:r>
              <a:rPr lang="en-US" sz="800" dirty="0"/>
              <a:t>    # Left boundary</a:t>
            </a:r>
          </a:p>
          <a:p>
            <a:r>
              <a:rPr lang="en-US" sz="800" dirty="0"/>
              <a:t>    current = </a:t>
            </a:r>
            <a:r>
              <a:rPr lang="en-US" sz="800" dirty="0" err="1"/>
              <a:t>node.left</a:t>
            </a:r>
            <a:endParaRPr lang="en-US" sz="800" dirty="0"/>
          </a:p>
          <a:p>
            <a:r>
              <a:rPr lang="en-US" sz="800" dirty="0"/>
              <a:t>    while current is not NULL:</a:t>
            </a:r>
          </a:p>
          <a:p>
            <a:r>
              <a:rPr lang="en-US" sz="800" dirty="0"/>
              <a:t>        if </a:t>
            </a:r>
            <a:r>
              <a:rPr lang="en-US" sz="800" dirty="0" err="1"/>
              <a:t>current.left</a:t>
            </a:r>
            <a:r>
              <a:rPr lang="en-US" sz="800" dirty="0"/>
              <a:t> is not NULL or </a:t>
            </a:r>
            <a:r>
              <a:rPr lang="en-US" sz="800" dirty="0" err="1"/>
              <a:t>current.right</a:t>
            </a:r>
            <a:r>
              <a:rPr lang="en-US" sz="800" dirty="0"/>
              <a:t> is not NULL: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left_boundary.append</a:t>
            </a:r>
            <a:r>
              <a:rPr lang="en-US" sz="800" dirty="0"/>
              <a:t>(current)</a:t>
            </a:r>
          </a:p>
          <a:p>
            <a:r>
              <a:rPr lang="en-US" sz="800" dirty="0"/>
              <a:t>        current = </a:t>
            </a:r>
            <a:r>
              <a:rPr lang="en-US" sz="800" dirty="0" err="1"/>
              <a:t>current.left</a:t>
            </a:r>
            <a:r>
              <a:rPr lang="en-US" sz="800" dirty="0"/>
              <a:t> if </a:t>
            </a:r>
            <a:r>
              <a:rPr lang="en-US" sz="800" dirty="0" err="1"/>
              <a:t>current.left</a:t>
            </a:r>
            <a:r>
              <a:rPr lang="en-US" sz="800" dirty="0"/>
              <a:t> is not NULL else </a:t>
            </a:r>
            <a:r>
              <a:rPr lang="en-US" sz="800" dirty="0" err="1"/>
              <a:t>current.right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# Leaf nodes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CollectLeaves</a:t>
            </a:r>
            <a:r>
              <a:rPr lang="en-US" sz="800" dirty="0"/>
              <a:t>(node, leaves)</a:t>
            </a:r>
          </a:p>
          <a:p>
            <a:endParaRPr lang="en-US" sz="800" dirty="0"/>
          </a:p>
          <a:p>
            <a:r>
              <a:rPr lang="en-US" sz="800" dirty="0"/>
              <a:t>    # Right boundary</a:t>
            </a:r>
          </a:p>
          <a:p>
            <a:r>
              <a:rPr lang="en-US" sz="800" dirty="0"/>
              <a:t>    current = </a:t>
            </a:r>
            <a:r>
              <a:rPr lang="en-US" sz="800" dirty="0" err="1"/>
              <a:t>node.right</a:t>
            </a:r>
            <a:endParaRPr lang="en-US" sz="800" dirty="0"/>
          </a:p>
          <a:p>
            <a:r>
              <a:rPr lang="en-US" sz="800" dirty="0"/>
              <a:t>    while current is not NULL:</a:t>
            </a:r>
          </a:p>
          <a:p>
            <a:r>
              <a:rPr lang="en-US" sz="800" dirty="0"/>
              <a:t>        if </a:t>
            </a:r>
            <a:r>
              <a:rPr lang="en-US" sz="800" dirty="0" err="1"/>
              <a:t>current.left</a:t>
            </a:r>
            <a:r>
              <a:rPr lang="en-US" sz="800" dirty="0"/>
              <a:t> is not NULL or </a:t>
            </a:r>
            <a:r>
              <a:rPr lang="en-US" sz="800" dirty="0" err="1"/>
              <a:t>current.right</a:t>
            </a:r>
            <a:r>
              <a:rPr lang="en-US" sz="800" dirty="0"/>
              <a:t> is not NULL: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right_boundary.append</a:t>
            </a:r>
            <a:r>
              <a:rPr lang="en-US" sz="800" dirty="0"/>
              <a:t>(current)</a:t>
            </a:r>
          </a:p>
          <a:p>
            <a:r>
              <a:rPr lang="en-US" sz="800" dirty="0"/>
              <a:t>        current = </a:t>
            </a:r>
            <a:r>
              <a:rPr lang="en-US" sz="800" dirty="0" err="1"/>
              <a:t>current.right</a:t>
            </a:r>
            <a:r>
              <a:rPr lang="en-US" sz="800" dirty="0"/>
              <a:t> if </a:t>
            </a:r>
            <a:r>
              <a:rPr lang="en-US" sz="800" dirty="0" err="1"/>
              <a:t>current.right</a:t>
            </a:r>
            <a:r>
              <a:rPr lang="en-US" sz="800" dirty="0"/>
              <a:t> is not NULL else </a:t>
            </a:r>
            <a:r>
              <a:rPr lang="en-US" sz="800" dirty="0" err="1"/>
              <a:t>current.left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# Output: Root + Left Boundary + Leaves + Reversed Right Boundary</a:t>
            </a:r>
          </a:p>
          <a:p>
            <a:r>
              <a:rPr lang="en-US" sz="800" dirty="0"/>
              <a:t>    for n in </a:t>
            </a:r>
            <a:r>
              <a:rPr lang="en-US" sz="800" dirty="0" err="1"/>
              <a:t>left_boundary</a:t>
            </a:r>
            <a:r>
              <a:rPr lang="en-US" sz="800" dirty="0"/>
              <a:t>:</a:t>
            </a:r>
          </a:p>
          <a:p>
            <a:r>
              <a:rPr lang="en-US" sz="800" dirty="0"/>
              <a:t>        Visit(n)</a:t>
            </a:r>
          </a:p>
          <a:p>
            <a:r>
              <a:rPr lang="en-US" sz="800" dirty="0"/>
              <a:t>    for n in leaves:</a:t>
            </a:r>
          </a:p>
          <a:p>
            <a:r>
              <a:rPr lang="en-US" sz="800" dirty="0"/>
              <a:t>        Visit(n)</a:t>
            </a:r>
          </a:p>
          <a:p>
            <a:r>
              <a:rPr lang="en-US" sz="800" dirty="0"/>
              <a:t>    for n in reversed(</a:t>
            </a:r>
            <a:r>
              <a:rPr lang="en-US" sz="800" dirty="0" err="1"/>
              <a:t>right_boundary</a:t>
            </a:r>
            <a:r>
              <a:rPr lang="en-US" sz="800" dirty="0"/>
              <a:t>):</a:t>
            </a:r>
          </a:p>
          <a:p>
            <a:r>
              <a:rPr lang="en-US" sz="800" dirty="0"/>
              <a:t>        Visit(n)</a:t>
            </a:r>
          </a:p>
          <a:p>
            <a:endParaRPr lang="en-US" sz="800" dirty="0"/>
          </a:p>
          <a:p>
            <a:r>
              <a:rPr lang="en-US" sz="800" dirty="0" err="1"/>
              <a:t>CollectLeaves</a:t>
            </a:r>
            <a:r>
              <a:rPr lang="en-US" sz="800" dirty="0"/>
              <a:t>(node, leaves):</a:t>
            </a:r>
          </a:p>
          <a:p>
            <a:r>
              <a:rPr lang="en-US" sz="800" dirty="0"/>
              <a:t>    if node is not NULL: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CollectLeaves</a:t>
            </a:r>
            <a:r>
              <a:rPr lang="en-US" sz="800" dirty="0"/>
              <a:t>(</a:t>
            </a:r>
            <a:r>
              <a:rPr lang="en-US" sz="800" dirty="0" err="1"/>
              <a:t>node.left</a:t>
            </a:r>
            <a:r>
              <a:rPr lang="en-US" sz="800" dirty="0"/>
              <a:t>, leaves)</a:t>
            </a:r>
          </a:p>
          <a:p>
            <a:r>
              <a:rPr lang="en-US" sz="800" dirty="0"/>
              <a:t>        if </a:t>
            </a:r>
            <a:r>
              <a:rPr lang="en-US" sz="800" dirty="0" err="1"/>
              <a:t>node.left</a:t>
            </a:r>
            <a:r>
              <a:rPr lang="en-US" sz="800" dirty="0"/>
              <a:t> is NULL and </a:t>
            </a:r>
            <a:r>
              <a:rPr lang="en-US" sz="800" dirty="0" err="1"/>
              <a:t>node.right</a:t>
            </a:r>
            <a:r>
              <a:rPr lang="en-US" sz="800" dirty="0"/>
              <a:t> is NULL: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leaves.append</a:t>
            </a:r>
            <a:r>
              <a:rPr lang="en-US" sz="800" dirty="0"/>
              <a:t>(node)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CollectLeaves</a:t>
            </a:r>
            <a:r>
              <a:rPr lang="en-US" sz="800" dirty="0"/>
              <a:t>(</a:t>
            </a:r>
            <a:r>
              <a:rPr lang="en-US" sz="800" dirty="0" err="1"/>
              <a:t>node.right</a:t>
            </a:r>
            <a:r>
              <a:rPr lang="en-US" sz="800" dirty="0"/>
              <a:t>, leaves)</a:t>
            </a:r>
          </a:p>
        </p:txBody>
      </p:sp>
    </p:spTree>
    <p:extLst>
      <p:ext uri="{BB962C8B-B14F-4D97-AF65-F5344CB8AC3E}">
        <p14:creationId xmlns:p14="http://schemas.microsoft.com/office/powerpoint/2010/main" val="53468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4BB0-13A7-346A-0000-7ADD7293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16F38-0FF3-B0DB-4437-081E57F5D2E1}"/>
              </a:ext>
            </a:extLst>
          </p:cNvPr>
          <p:cNvSpPr txBox="1"/>
          <p:nvPr/>
        </p:nvSpPr>
        <p:spPr>
          <a:xfrm>
            <a:off x="3415618" y="905256"/>
            <a:ext cx="5222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</a:rPr>
              <a:t>Diagonal Traversal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99DB7-246C-C30E-8127-5752839F1FB7}"/>
              </a:ext>
            </a:extLst>
          </p:cNvPr>
          <p:cNvSpPr txBox="1"/>
          <p:nvPr/>
        </p:nvSpPr>
        <p:spPr>
          <a:xfrm>
            <a:off x="1924304" y="2439662"/>
            <a:ext cx="8343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Diagonal Traversal involves grouping nodes that lie along the same diagonal when viewed from the top-right direction. Nodes in each diagonal are processed in left-to-right order.</a:t>
            </a:r>
          </a:p>
        </p:txBody>
      </p:sp>
    </p:spTree>
    <p:extLst>
      <p:ext uri="{BB962C8B-B14F-4D97-AF65-F5344CB8AC3E}">
        <p14:creationId xmlns:p14="http://schemas.microsoft.com/office/powerpoint/2010/main" val="276185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A2105-A575-D1F8-EBB0-8D55614D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4BC06A9-77AF-FC03-3203-AD82C1C162B8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F187D09-B050-3B69-0755-8CB3E04B0C5C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141FEDA-D1C6-7336-96CF-C56AC24FB1F0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78FA50-7FB2-5C8E-D3E3-BAE3FF9E8EE9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1F35ED-C1F0-9582-F190-C0477F84B66A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B0A6253-3554-7627-5782-D02C608E36B2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B83EA49-BF2A-92AB-291B-8B356049F244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672657B-7516-468F-C9B3-C3C2EFB4DD1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3342F0-68AC-8C25-3325-DC3CFD6BF698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BFC42F-4511-7301-6B31-DC5D3CEECA22}"/>
              </a:ext>
            </a:extLst>
          </p:cNvPr>
          <p:cNvSpPr txBox="1"/>
          <p:nvPr/>
        </p:nvSpPr>
        <p:spPr>
          <a:xfrm>
            <a:off x="-3953840" y="577013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Insertion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742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57123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0A95E-B82C-52CF-F23C-08533DDA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DC744-234D-A6D4-00CC-47ECC8C557D1}"/>
              </a:ext>
            </a:extLst>
          </p:cNvPr>
          <p:cNvSpPr txBox="1"/>
          <p:nvPr/>
        </p:nvSpPr>
        <p:spPr>
          <a:xfrm>
            <a:off x="3415618" y="905256"/>
            <a:ext cx="5222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</a:rPr>
              <a:t>Diagonal Traversal</a:t>
            </a:r>
            <a:endParaRPr 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456D2-4974-1D82-06C0-61DF739B0910}"/>
              </a:ext>
            </a:extLst>
          </p:cNvPr>
          <p:cNvSpPr txBox="1"/>
          <p:nvPr/>
        </p:nvSpPr>
        <p:spPr>
          <a:xfrm>
            <a:off x="639500" y="2118360"/>
            <a:ext cx="109129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 and its right descendants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 part of the first diagonal.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left child of a node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belongs to the next diagonal relative to the parent.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Traverse the tree diagonally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queue or map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 to group nodes by their diagonal distance. </a:t>
            </a:r>
          </a:p>
        </p:txBody>
      </p:sp>
    </p:spTree>
    <p:extLst>
      <p:ext uri="{BB962C8B-B14F-4D97-AF65-F5344CB8AC3E}">
        <p14:creationId xmlns:p14="http://schemas.microsoft.com/office/powerpoint/2010/main" val="274268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E9D39-F413-AEB7-1D93-AEFC64727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77F32-FCEA-D411-4C2C-B57358A7981E}"/>
              </a:ext>
            </a:extLst>
          </p:cNvPr>
          <p:cNvSpPr txBox="1"/>
          <p:nvPr/>
        </p:nvSpPr>
        <p:spPr>
          <a:xfrm>
            <a:off x="3415618" y="905256"/>
            <a:ext cx="5222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Diagonal Traversal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63307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72331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AE6DE-6435-6D6B-F796-C47D335B8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AB608-112A-E5C4-A2BD-4D718952D35B}"/>
              </a:ext>
            </a:extLst>
          </p:cNvPr>
          <p:cNvSpPr txBox="1"/>
          <p:nvPr/>
        </p:nvSpPr>
        <p:spPr>
          <a:xfrm>
            <a:off x="3415618" y="905256"/>
            <a:ext cx="5687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</a:rPr>
              <a:t>Iterative with Queue</a:t>
            </a:r>
            <a:endParaRPr 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6CD8B-7E91-7D45-8455-4FAB6C6DEE81}"/>
              </a:ext>
            </a:extLst>
          </p:cNvPr>
          <p:cNvSpPr txBox="1"/>
          <p:nvPr/>
        </p:nvSpPr>
        <p:spPr>
          <a:xfrm>
            <a:off x="639500" y="2118360"/>
            <a:ext cx="109129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the root node.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each node to a group based on its diagonal distance: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right child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a node stays in the same diagonal.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left child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a node moves to the next diagonal.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queue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breadth-first processing, while maintaining the diagonal distance as a key.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nodes in each diagonal from top to bottom and left to right. </a:t>
            </a:r>
          </a:p>
        </p:txBody>
      </p:sp>
    </p:spTree>
    <p:extLst>
      <p:ext uri="{BB962C8B-B14F-4D97-AF65-F5344CB8AC3E}">
        <p14:creationId xmlns:p14="http://schemas.microsoft.com/office/powerpoint/2010/main" val="1344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7A90E-D72B-CCEC-446C-6FCB8F12D6FD}"/>
              </a:ext>
            </a:extLst>
          </p:cNvPr>
          <p:cNvSpPr txBox="1"/>
          <p:nvPr/>
        </p:nvSpPr>
        <p:spPr>
          <a:xfrm>
            <a:off x="3047238" y="612844"/>
            <a:ext cx="6094476" cy="56323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DiagonalTraversal</a:t>
            </a:r>
            <a:r>
              <a:rPr lang="en-US" sz="1200" dirty="0"/>
              <a:t>(node):</a:t>
            </a:r>
          </a:p>
          <a:p>
            <a:r>
              <a:rPr lang="en-US" sz="1200" dirty="0"/>
              <a:t>    if node is NULL:</a:t>
            </a:r>
          </a:p>
          <a:p>
            <a:r>
              <a:rPr lang="en-US" sz="1200" dirty="0"/>
              <a:t>        return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queue = []</a:t>
            </a:r>
          </a:p>
          <a:p>
            <a:r>
              <a:rPr lang="en-US" sz="1200" dirty="0"/>
              <a:t>    result = {}</a:t>
            </a:r>
          </a:p>
          <a:p>
            <a:endParaRPr lang="en-US" sz="1200" dirty="0"/>
          </a:p>
          <a:p>
            <a:r>
              <a:rPr lang="en-US" sz="1200" dirty="0"/>
              <a:t>    # Enqueue root with diagonal distance 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queue.append</a:t>
            </a:r>
            <a:r>
              <a:rPr lang="en-US" sz="1200" dirty="0"/>
              <a:t>((node, 0))</a:t>
            </a:r>
          </a:p>
          <a:p>
            <a:endParaRPr lang="en-US" sz="1200" dirty="0"/>
          </a:p>
          <a:p>
            <a:r>
              <a:rPr lang="en-US" sz="1200" dirty="0"/>
              <a:t>    while queue:</a:t>
            </a:r>
          </a:p>
          <a:p>
            <a:r>
              <a:rPr lang="en-US" sz="1200" dirty="0"/>
              <a:t>        current, d = </a:t>
            </a:r>
            <a:r>
              <a:rPr lang="en-US" sz="1200" dirty="0" err="1"/>
              <a:t>queue.pop</a:t>
            </a:r>
            <a:r>
              <a:rPr lang="en-US" sz="1200" dirty="0"/>
              <a:t>(0)</a:t>
            </a:r>
          </a:p>
          <a:p>
            <a:endParaRPr lang="en-US" sz="1200" dirty="0"/>
          </a:p>
          <a:p>
            <a:r>
              <a:rPr lang="en-US" sz="1200" dirty="0"/>
              <a:t>        # Add current node to its diagonal group</a:t>
            </a:r>
          </a:p>
          <a:p>
            <a:r>
              <a:rPr lang="en-US" sz="1200" dirty="0"/>
              <a:t>        if d not in result:</a:t>
            </a:r>
          </a:p>
          <a:p>
            <a:r>
              <a:rPr lang="en-US" sz="1200" dirty="0"/>
              <a:t>            result[d] = []</a:t>
            </a:r>
          </a:p>
          <a:p>
            <a:r>
              <a:rPr lang="en-US" sz="1200" dirty="0"/>
              <a:t>        result[d].append(</a:t>
            </a:r>
            <a:r>
              <a:rPr lang="en-US" sz="1200" dirty="0" err="1"/>
              <a:t>current.value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        # Left child goes to next diagonal</a:t>
            </a:r>
          </a:p>
          <a:p>
            <a:r>
              <a:rPr lang="en-US" sz="1200" dirty="0"/>
              <a:t>        if </a:t>
            </a:r>
            <a:r>
              <a:rPr lang="en-US" sz="1200" dirty="0" err="1"/>
              <a:t>current.left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queue.append</a:t>
            </a:r>
            <a:r>
              <a:rPr lang="en-US" sz="1200" dirty="0"/>
              <a:t>((</a:t>
            </a:r>
            <a:r>
              <a:rPr lang="en-US" sz="1200" dirty="0" err="1"/>
              <a:t>current.left</a:t>
            </a:r>
            <a:r>
              <a:rPr lang="en-US" sz="1200" dirty="0"/>
              <a:t>, d + 1))</a:t>
            </a:r>
          </a:p>
          <a:p>
            <a:endParaRPr lang="en-US" sz="1200" dirty="0"/>
          </a:p>
          <a:p>
            <a:r>
              <a:rPr lang="en-US" sz="1200" dirty="0"/>
              <a:t>        # Right child stays in the same diagonal</a:t>
            </a:r>
          </a:p>
          <a:p>
            <a:r>
              <a:rPr lang="en-US" sz="1200" dirty="0"/>
              <a:t>        if </a:t>
            </a:r>
            <a:r>
              <a:rPr lang="en-US" sz="1200" dirty="0" err="1"/>
              <a:t>current.right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queue.append</a:t>
            </a:r>
            <a:r>
              <a:rPr lang="en-US" sz="1200" dirty="0"/>
              <a:t>((</a:t>
            </a:r>
            <a:r>
              <a:rPr lang="en-US" sz="1200" dirty="0" err="1"/>
              <a:t>current.right</a:t>
            </a:r>
            <a:r>
              <a:rPr lang="en-US" sz="1200" dirty="0"/>
              <a:t>, d))</a:t>
            </a:r>
          </a:p>
          <a:p>
            <a:endParaRPr lang="en-US" sz="1200" dirty="0"/>
          </a:p>
          <a:p>
            <a:r>
              <a:rPr lang="en-US" sz="1200" dirty="0"/>
              <a:t>    # Output diagonals in order</a:t>
            </a:r>
          </a:p>
          <a:p>
            <a:r>
              <a:rPr lang="en-US" sz="1200" dirty="0"/>
              <a:t>    for key in sorted(</a:t>
            </a:r>
            <a:r>
              <a:rPr lang="en-US" sz="1200" dirty="0" err="1"/>
              <a:t>result.keys</a:t>
            </a:r>
            <a:r>
              <a:rPr lang="en-US" sz="1200" dirty="0"/>
              <a:t>()):</a:t>
            </a:r>
          </a:p>
          <a:p>
            <a:r>
              <a:rPr lang="en-US" sz="1200" dirty="0"/>
              <a:t>        for value in result[key]:</a:t>
            </a:r>
          </a:p>
          <a:p>
            <a:r>
              <a:rPr lang="en-US" sz="1200" dirty="0"/>
              <a:t>            Visit(value)</a:t>
            </a:r>
          </a:p>
        </p:txBody>
      </p:sp>
    </p:spTree>
    <p:extLst>
      <p:ext uri="{BB962C8B-B14F-4D97-AF65-F5344CB8AC3E}">
        <p14:creationId xmlns:p14="http://schemas.microsoft.com/office/powerpoint/2010/main" val="159449207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E0C10691-645D-4958-DF51-F9223EEFB788}"/>
              </a:ext>
            </a:extLst>
          </p:cNvPr>
          <p:cNvGrpSpPr/>
          <p:nvPr/>
        </p:nvGrpSpPr>
        <p:grpSpPr>
          <a:xfrm>
            <a:off x="2713884" y="333248"/>
            <a:ext cx="6904055" cy="5669357"/>
            <a:chOff x="2841900" y="333248"/>
            <a:chExt cx="6904055" cy="5669357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89E87539-AD84-4874-32DA-107987C588D5}"/>
                </a:ext>
              </a:extLst>
            </p:cNvPr>
            <p:cNvGrpSpPr/>
            <p:nvPr/>
          </p:nvGrpSpPr>
          <p:grpSpPr>
            <a:xfrm>
              <a:off x="2841900" y="333248"/>
              <a:ext cx="6904055" cy="4097604"/>
              <a:chOff x="2841900" y="1298448"/>
              <a:chExt cx="6904055" cy="4097604"/>
            </a:xfrm>
          </p:grpSpPr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ED7CD272-2880-D560-8992-54C3997D4952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B310E9F0-F6E3-23F4-5D90-F7E92F1F04EE}"/>
                  </a:ext>
                </a:extLst>
              </p:cNvPr>
              <p:cNvSpPr/>
              <p:nvPr/>
            </p:nvSpPr>
            <p:spPr>
              <a:xfrm>
                <a:off x="4051517" y="2814245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50" name="Овал 49">
                <a:extLst>
                  <a:ext uri="{FF2B5EF4-FFF2-40B4-BE49-F238E27FC236}">
                    <a16:creationId xmlns:a16="http://schemas.microsoft.com/office/drawing/2014/main" id="{90B3B05D-9411-0986-B9A0-13ACB23C29FB}"/>
                  </a:ext>
                </a:extLst>
              </p:cNvPr>
              <p:cNvSpPr/>
              <p:nvPr/>
            </p:nvSpPr>
            <p:spPr>
              <a:xfrm>
                <a:off x="2841900" y="437388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1" name="Овал 50">
                <a:extLst>
                  <a:ext uri="{FF2B5EF4-FFF2-40B4-BE49-F238E27FC236}">
                    <a16:creationId xmlns:a16="http://schemas.microsoft.com/office/drawing/2014/main" id="{003B2D13-FA42-BD0F-E477-716A9D9506C7}"/>
                  </a:ext>
                </a:extLst>
              </p:cNvPr>
              <p:cNvSpPr/>
              <p:nvPr/>
            </p:nvSpPr>
            <p:spPr>
              <a:xfrm>
                <a:off x="5141961" y="437388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AD5442AE-6D13-27E9-9ACA-AC3999DC51CC}"/>
                  </a:ext>
                </a:extLst>
              </p:cNvPr>
              <p:cNvSpPr/>
              <p:nvPr/>
            </p:nvSpPr>
            <p:spPr>
              <a:xfrm>
                <a:off x="7189509" y="2800021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944EF685-3222-A8E9-3E57-09F3B4B35A5B}"/>
                  </a:ext>
                </a:extLst>
              </p:cNvPr>
              <p:cNvCxnSpPr>
                <a:stCxn id="48" idx="3"/>
                <a:endCxn id="49" idx="7"/>
              </p:cNvCxnSpPr>
              <p:nvPr/>
            </p:nvCxnSpPr>
            <p:spPr>
              <a:xfrm flipH="1">
                <a:off x="4863226" y="2110157"/>
                <a:ext cx="896553" cy="843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CA3E7115-7773-3594-4494-B1C936200B80}"/>
                  </a:ext>
                </a:extLst>
              </p:cNvPr>
              <p:cNvCxnSpPr>
                <a:cxnSpLocks/>
                <a:stCxn id="49" idx="3"/>
                <a:endCxn id="50" idx="7"/>
              </p:cNvCxnSpPr>
              <p:nvPr/>
            </p:nvCxnSpPr>
            <p:spPr>
              <a:xfrm flipH="1">
                <a:off x="3653609" y="3625954"/>
                <a:ext cx="537175" cy="887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5C5018FE-9083-2918-7132-52ABB3F193E1}"/>
                  </a:ext>
                </a:extLst>
              </p:cNvPr>
              <p:cNvCxnSpPr>
                <a:cxnSpLocks/>
                <a:stCxn id="49" idx="5"/>
                <a:endCxn id="51" idx="1"/>
              </p:cNvCxnSpPr>
              <p:nvPr/>
            </p:nvCxnSpPr>
            <p:spPr>
              <a:xfrm>
                <a:off x="4863226" y="3625954"/>
                <a:ext cx="418002" cy="887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67DABA2F-F317-9E5F-54DE-A381E1BBD657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6432221" y="2110157"/>
                <a:ext cx="896555" cy="829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C23BD57E-532A-AED4-A694-E098DEF024E5}"/>
                  </a:ext>
                </a:extLst>
              </p:cNvPr>
              <p:cNvSpPr/>
              <p:nvPr/>
            </p:nvSpPr>
            <p:spPr>
              <a:xfrm>
                <a:off x="6494918" y="4408425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58" name="Овал 57">
                <a:extLst>
                  <a:ext uri="{FF2B5EF4-FFF2-40B4-BE49-F238E27FC236}">
                    <a16:creationId xmlns:a16="http://schemas.microsoft.com/office/drawing/2014/main" id="{1F8C336F-482F-D6A0-8A7D-DDCA910CDA59}"/>
                  </a:ext>
                </a:extLst>
              </p:cNvPr>
              <p:cNvSpPr/>
              <p:nvPr/>
            </p:nvSpPr>
            <p:spPr>
              <a:xfrm>
                <a:off x="8794979" y="4445076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</a:t>
                </a:r>
              </a:p>
            </p:txBody>
          </p:sp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51919417-4DD5-6630-74A2-4562E7956F34}"/>
                  </a:ext>
                </a:extLst>
              </p:cNvPr>
              <p:cNvCxnSpPr>
                <a:cxnSpLocks/>
                <a:stCxn id="52" idx="3"/>
                <a:endCxn id="57" idx="7"/>
              </p:cNvCxnSpPr>
              <p:nvPr/>
            </p:nvCxnSpPr>
            <p:spPr>
              <a:xfrm flipH="1">
                <a:off x="7306627" y="3611730"/>
                <a:ext cx="22149" cy="9359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2F3FED15-94D1-F84D-1EA8-F96613EA5D83}"/>
                  </a:ext>
                </a:extLst>
              </p:cNvPr>
              <p:cNvCxnSpPr>
                <a:cxnSpLocks/>
                <a:stCxn id="52" idx="5"/>
                <a:endCxn id="58" idx="1"/>
              </p:cNvCxnSpPr>
              <p:nvPr/>
            </p:nvCxnSpPr>
            <p:spPr>
              <a:xfrm>
                <a:off x="8001218" y="3611730"/>
                <a:ext cx="933028" cy="972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4EBE3A31-F71F-C6E7-4E25-0E82E1E284D1}"/>
                </a:ext>
              </a:extLst>
            </p:cNvPr>
            <p:cNvSpPr/>
            <p:nvPr/>
          </p:nvSpPr>
          <p:spPr>
            <a:xfrm>
              <a:off x="7328776" y="5051629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680027F2-530E-7208-6800-13CA8325014A}"/>
                </a:ext>
              </a:extLst>
            </p:cNvPr>
            <p:cNvCxnSpPr>
              <a:cxnSpLocks/>
              <a:stCxn id="57" idx="5"/>
              <a:endCxn id="46" idx="1"/>
            </p:cNvCxnSpPr>
            <p:nvPr/>
          </p:nvCxnSpPr>
          <p:spPr>
            <a:xfrm>
              <a:off x="7306627" y="4254934"/>
              <a:ext cx="161416" cy="935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94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1274-5964-DE25-3726-CC66E389E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3D1721-675E-F622-1A56-3915EDABD362}"/>
              </a:ext>
            </a:extLst>
          </p:cNvPr>
          <p:cNvGrpSpPr/>
          <p:nvPr/>
        </p:nvGrpSpPr>
        <p:grpSpPr>
          <a:xfrm>
            <a:off x="2713884" y="333248"/>
            <a:ext cx="6904055" cy="5669357"/>
            <a:chOff x="2841900" y="333248"/>
            <a:chExt cx="6904055" cy="5669357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F90239C-0B83-B051-5D5A-CE85D226B5C5}"/>
                </a:ext>
              </a:extLst>
            </p:cNvPr>
            <p:cNvGrpSpPr/>
            <p:nvPr/>
          </p:nvGrpSpPr>
          <p:grpSpPr>
            <a:xfrm>
              <a:off x="2841900" y="333248"/>
              <a:ext cx="6904055" cy="4097604"/>
              <a:chOff x="2841900" y="1298448"/>
              <a:chExt cx="6904055" cy="4097604"/>
            </a:xfrm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86D245E6-5562-1120-B882-F0E05167438A}"/>
                  </a:ext>
                </a:extLst>
              </p:cNvPr>
              <p:cNvSpPr/>
              <p:nvPr/>
            </p:nvSpPr>
            <p:spPr>
              <a:xfrm>
                <a:off x="5620512" y="1298448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32C80B01-3C4A-8F4D-C3F9-53756E52ED14}"/>
                  </a:ext>
                </a:extLst>
              </p:cNvPr>
              <p:cNvSpPr/>
              <p:nvPr/>
            </p:nvSpPr>
            <p:spPr>
              <a:xfrm>
                <a:off x="4051517" y="2814245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5377AF43-24C7-A07D-E727-B77760CA8C68}"/>
                  </a:ext>
                </a:extLst>
              </p:cNvPr>
              <p:cNvSpPr/>
              <p:nvPr/>
            </p:nvSpPr>
            <p:spPr>
              <a:xfrm>
                <a:off x="2841900" y="437388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B44D9036-9F83-EE23-20B2-2E4DFD91A131}"/>
                  </a:ext>
                </a:extLst>
              </p:cNvPr>
              <p:cNvSpPr/>
              <p:nvPr/>
            </p:nvSpPr>
            <p:spPr>
              <a:xfrm>
                <a:off x="5141961" y="4373880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2A24246A-99C2-9CCB-C779-C221C0A3C08A}"/>
                  </a:ext>
                </a:extLst>
              </p:cNvPr>
              <p:cNvSpPr/>
              <p:nvPr/>
            </p:nvSpPr>
            <p:spPr>
              <a:xfrm>
                <a:off x="7189509" y="2800021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cxnSp>
            <p:nvCxnSpPr>
              <p:cNvPr id="17" name="Прямая со стрелкой 16">
                <a:extLst>
                  <a:ext uri="{FF2B5EF4-FFF2-40B4-BE49-F238E27FC236}">
                    <a16:creationId xmlns:a16="http://schemas.microsoft.com/office/drawing/2014/main" id="{34D99DC6-8F8A-284A-1049-4AE5F263083D}"/>
                  </a:ext>
                </a:extLst>
              </p:cNvPr>
              <p:cNvCxnSpPr>
                <a:stCxn id="12" idx="3"/>
                <a:endCxn id="13" idx="7"/>
              </p:cNvCxnSpPr>
              <p:nvPr/>
            </p:nvCxnSpPr>
            <p:spPr>
              <a:xfrm flipH="1">
                <a:off x="4863226" y="2110157"/>
                <a:ext cx="896553" cy="843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>
                <a:extLst>
                  <a:ext uri="{FF2B5EF4-FFF2-40B4-BE49-F238E27FC236}">
                    <a16:creationId xmlns:a16="http://schemas.microsoft.com/office/drawing/2014/main" id="{76C3F3C3-8E3D-0C7C-AAC7-DB397B1ADC6E}"/>
                  </a:ext>
                </a:extLst>
              </p:cNvPr>
              <p:cNvCxnSpPr>
                <a:cxnSpLocks/>
                <a:stCxn id="13" idx="3"/>
                <a:endCxn id="14" idx="7"/>
              </p:cNvCxnSpPr>
              <p:nvPr/>
            </p:nvCxnSpPr>
            <p:spPr>
              <a:xfrm flipH="1">
                <a:off x="3653609" y="3625954"/>
                <a:ext cx="537175" cy="887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>
                <a:extLst>
                  <a:ext uri="{FF2B5EF4-FFF2-40B4-BE49-F238E27FC236}">
                    <a16:creationId xmlns:a16="http://schemas.microsoft.com/office/drawing/2014/main" id="{4DBB4659-6EB7-E7F9-FC44-4DE1AEC51D14}"/>
                  </a:ext>
                </a:extLst>
              </p:cNvPr>
              <p:cNvCxnSpPr>
                <a:cxnSpLocks/>
                <a:stCxn id="13" idx="5"/>
                <a:endCxn id="15" idx="1"/>
              </p:cNvCxnSpPr>
              <p:nvPr/>
            </p:nvCxnSpPr>
            <p:spPr>
              <a:xfrm>
                <a:off x="4863226" y="3625954"/>
                <a:ext cx="418002" cy="887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>
                <a:extLst>
                  <a:ext uri="{FF2B5EF4-FFF2-40B4-BE49-F238E27FC236}">
                    <a16:creationId xmlns:a16="http://schemas.microsoft.com/office/drawing/2014/main" id="{D8C37369-8602-6D48-668A-A44B7C72EEE2}"/>
                  </a:ext>
                </a:extLst>
              </p:cNvPr>
              <p:cNvCxnSpPr>
                <a:cxnSpLocks/>
                <a:stCxn id="12" idx="5"/>
                <a:endCxn id="16" idx="1"/>
              </p:cNvCxnSpPr>
              <p:nvPr/>
            </p:nvCxnSpPr>
            <p:spPr>
              <a:xfrm>
                <a:off x="6432221" y="2110157"/>
                <a:ext cx="896555" cy="829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3EE58DF9-26DA-1D23-F810-82654E4C653E}"/>
                  </a:ext>
                </a:extLst>
              </p:cNvPr>
              <p:cNvSpPr/>
              <p:nvPr/>
            </p:nvSpPr>
            <p:spPr>
              <a:xfrm>
                <a:off x="6494918" y="4408425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BFB39F8D-33C3-966C-2DA6-D1F4EBC727E8}"/>
                  </a:ext>
                </a:extLst>
              </p:cNvPr>
              <p:cNvSpPr/>
              <p:nvPr/>
            </p:nvSpPr>
            <p:spPr>
              <a:xfrm>
                <a:off x="8794979" y="4445076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</a:t>
                </a:r>
              </a:p>
            </p:txBody>
          </p:sp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id="{871EEB6C-3AEB-03B5-EDD5-E3C5A9657E95}"/>
                  </a:ext>
                </a:extLst>
              </p:cNvPr>
              <p:cNvCxnSpPr>
                <a:cxnSpLocks/>
                <a:stCxn id="16" idx="3"/>
                <a:endCxn id="21" idx="7"/>
              </p:cNvCxnSpPr>
              <p:nvPr/>
            </p:nvCxnSpPr>
            <p:spPr>
              <a:xfrm flipH="1">
                <a:off x="7306627" y="3611730"/>
                <a:ext cx="22149" cy="9359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>
                <a:extLst>
                  <a:ext uri="{FF2B5EF4-FFF2-40B4-BE49-F238E27FC236}">
                    <a16:creationId xmlns:a16="http://schemas.microsoft.com/office/drawing/2014/main" id="{6D56D8E4-0AA1-A383-61AF-136472C98522}"/>
                  </a:ext>
                </a:extLst>
              </p:cNvPr>
              <p:cNvCxnSpPr>
                <a:cxnSpLocks/>
                <a:stCxn id="16" idx="5"/>
                <a:endCxn id="22" idx="1"/>
              </p:cNvCxnSpPr>
              <p:nvPr/>
            </p:nvCxnSpPr>
            <p:spPr>
              <a:xfrm>
                <a:off x="8001218" y="3611730"/>
                <a:ext cx="933028" cy="972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58426ABD-AA85-0EAF-6FD0-C566C76A4296}"/>
                </a:ext>
              </a:extLst>
            </p:cNvPr>
            <p:cNvSpPr/>
            <p:nvPr/>
          </p:nvSpPr>
          <p:spPr>
            <a:xfrm>
              <a:off x="7328776" y="5051629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69074EA6-812F-7695-FC6E-D633F45E6702}"/>
                </a:ext>
              </a:extLst>
            </p:cNvPr>
            <p:cNvCxnSpPr>
              <a:cxnSpLocks/>
              <a:stCxn id="21" idx="5"/>
              <a:endCxn id="8" idx="1"/>
            </p:cNvCxnSpPr>
            <p:nvPr/>
          </p:nvCxnSpPr>
          <p:spPr>
            <a:xfrm>
              <a:off x="7306627" y="4254934"/>
              <a:ext cx="161416" cy="935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76F4BD6-7680-1994-2ED8-E433A60EB19D}"/>
              </a:ext>
            </a:extLst>
          </p:cNvPr>
          <p:cNvCxnSpPr/>
          <p:nvPr/>
        </p:nvCxnSpPr>
        <p:spPr>
          <a:xfrm>
            <a:off x="6181344" y="164592"/>
            <a:ext cx="3995928" cy="3996000"/>
          </a:xfrm>
          <a:prstGeom prst="line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A71BE8E-771A-B879-2112-B0F9AD49B727}"/>
              </a:ext>
            </a:extLst>
          </p:cNvPr>
          <p:cNvCxnSpPr>
            <a:cxnSpLocks/>
          </p:cNvCxnSpPr>
          <p:nvPr/>
        </p:nvCxnSpPr>
        <p:spPr>
          <a:xfrm>
            <a:off x="4842333" y="961287"/>
            <a:ext cx="4565748" cy="4565830"/>
          </a:xfrm>
          <a:prstGeom prst="line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AEA2EF6-AD96-1BCA-F74A-5F8FB21B8C8A}"/>
              </a:ext>
            </a:extLst>
          </p:cNvPr>
          <p:cNvCxnSpPr>
            <a:cxnSpLocks/>
          </p:cNvCxnSpPr>
          <p:nvPr/>
        </p:nvCxnSpPr>
        <p:spPr>
          <a:xfrm>
            <a:off x="3032727" y="2221268"/>
            <a:ext cx="4565748" cy="4565830"/>
          </a:xfrm>
          <a:prstGeom prst="line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D5937B6-CFF4-9BCD-6B08-7D63F1112DB1}"/>
              </a:ext>
            </a:extLst>
          </p:cNvPr>
          <p:cNvCxnSpPr/>
          <p:nvPr/>
        </p:nvCxnSpPr>
        <p:spPr>
          <a:xfrm>
            <a:off x="1398907" y="2841860"/>
            <a:ext cx="3995928" cy="3996000"/>
          </a:xfrm>
          <a:prstGeom prst="line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8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BC8A5-84A9-4C7E-FB95-025EB33F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582734F-ACE7-D199-6850-D653E37121FA}"/>
              </a:ext>
            </a:extLst>
          </p:cNvPr>
          <p:cNvGrpSpPr/>
          <p:nvPr/>
        </p:nvGrpSpPr>
        <p:grpSpPr>
          <a:xfrm>
            <a:off x="1398907" y="164592"/>
            <a:ext cx="8778365" cy="6673268"/>
            <a:chOff x="1398907" y="164592"/>
            <a:chExt cx="8778365" cy="6673268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6F4BA1AF-00E5-F139-7BF8-E3EA83894832}"/>
                </a:ext>
              </a:extLst>
            </p:cNvPr>
            <p:cNvGrpSpPr/>
            <p:nvPr/>
          </p:nvGrpSpPr>
          <p:grpSpPr>
            <a:xfrm>
              <a:off x="2713884" y="333248"/>
              <a:ext cx="6904055" cy="5669357"/>
              <a:chOff x="2841900" y="333248"/>
              <a:chExt cx="6904055" cy="5669357"/>
            </a:xfrm>
          </p:grpSpPr>
          <p:grpSp>
            <p:nvGrpSpPr>
              <p:cNvPr id="3" name="Группа 2">
                <a:extLst>
                  <a:ext uri="{FF2B5EF4-FFF2-40B4-BE49-F238E27FC236}">
                    <a16:creationId xmlns:a16="http://schemas.microsoft.com/office/drawing/2014/main" id="{A8A22685-8522-251C-426E-4E504E0522B6}"/>
                  </a:ext>
                </a:extLst>
              </p:cNvPr>
              <p:cNvGrpSpPr/>
              <p:nvPr/>
            </p:nvGrpSpPr>
            <p:grpSpPr>
              <a:xfrm>
                <a:off x="2841900" y="333248"/>
                <a:ext cx="6904055" cy="4097604"/>
                <a:chOff x="2841900" y="1298448"/>
                <a:chExt cx="6904055" cy="4097604"/>
              </a:xfrm>
            </p:grpSpPr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A4513B44-F43F-247C-962F-9F1D658D7D1A}"/>
                    </a:ext>
                  </a:extLst>
                </p:cNvPr>
                <p:cNvSpPr/>
                <p:nvPr/>
              </p:nvSpPr>
              <p:spPr>
                <a:xfrm>
                  <a:off x="5620512" y="1298448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13" name="Овал 12">
                  <a:extLst>
                    <a:ext uri="{FF2B5EF4-FFF2-40B4-BE49-F238E27FC236}">
                      <a16:creationId xmlns:a16="http://schemas.microsoft.com/office/drawing/2014/main" id="{F38E5047-6658-B48C-DA0D-6EBF68C1A32D}"/>
                    </a:ext>
                  </a:extLst>
                </p:cNvPr>
                <p:cNvSpPr/>
                <p:nvPr/>
              </p:nvSpPr>
              <p:spPr>
                <a:xfrm>
                  <a:off x="4051517" y="2814245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3</a:t>
                  </a:r>
                </a:p>
              </p:txBody>
            </p:sp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21AE25E3-7685-3703-1EDB-5C5A753F6014}"/>
                    </a:ext>
                  </a:extLst>
                </p:cNvPr>
                <p:cNvSpPr/>
                <p:nvPr/>
              </p:nvSpPr>
              <p:spPr>
                <a:xfrm>
                  <a:off x="2841900" y="4373880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</a:t>
                  </a:r>
                </a:p>
              </p:txBody>
            </p:sp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BCCBC7EC-3A93-A085-CE1B-78E65055F16A}"/>
                    </a:ext>
                  </a:extLst>
                </p:cNvPr>
                <p:cNvSpPr/>
                <p:nvPr/>
              </p:nvSpPr>
              <p:spPr>
                <a:xfrm>
                  <a:off x="5141961" y="4373880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4</a:t>
                  </a:r>
                </a:p>
              </p:txBody>
            </p:sp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B0059F05-BBC2-EC4E-A052-5BB5F9F9E776}"/>
                    </a:ext>
                  </a:extLst>
                </p:cNvPr>
                <p:cNvSpPr/>
                <p:nvPr/>
              </p:nvSpPr>
              <p:spPr>
                <a:xfrm>
                  <a:off x="7189509" y="2800021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8</a:t>
                  </a:r>
                </a:p>
              </p:txBody>
            </p:sp>
            <p:cxnSp>
              <p:nvCxnSpPr>
                <p:cNvPr id="17" name="Прямая со стрелкой 16">
                  <a:extLst>
                    <a:ext uri="{FF2B5EF4-FFF2-40B4-BE49-F238E27FC236}">
                      <a16:creationId xmlns:a16="http://schemas.microsoft.com/office/drawing/2014/main" id="{264720BA-A575-A58D-72A5-2AE3DD31A4DD}"/>
                    </a:ext>
                  </a:extLst>
                </p:cNvPr>
                <p:cNvCxnSpPr>
                  <a:stCxn id="12" idx="3"/>
                  <a:endCxn id="13" idx="7"/>
                </p:cNvCxnSpPr>
                <p:nvPr/>
              </p:nvCxnSpPr>
              <p:spPr>
                <a:xfrm flipH="1">
                  <a:off x="4863226" y="2110157"/>
                  <a:ext cx="896553" cy="843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>
                  <a:extLst>
                    <a:ext uri="{FF2B5EF4-FFF2-40B4-BE49-F238E27FC236}">
                      <a16:creationId xmlns:a16="http://schemas.microsoft.com/office/drawing/2014/main" id="{47803F6C-8CD7-7C32-7553-71FB9807328C}"/>
                    </a:ext>
                  </a:extLst>
                </p:cNvPr>
                <p:cNvCxnSpPr>
                  <a:cxnSpLocks/>
                  <a:stCxn id="13" idx="3"/>
                  <a:endCxn id="14" idx="7"/>
                </p:cNvCxnSpPr>
                <p:nvPr/>
              </p:nvCxnSpPr>
              <p:spPr>
                <a:xfrm flipH="1">
                  <a:off x="3653609" y="3625954"/>
                  <a:ext cx="537175" cy="887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 стрелкой 18">
                  <a:extLst>
                    <a:ext uri="{FF2B5EF4-FFF2-40B4-BE49-F238E27FC236}">
                      <a16:creationId xmlns:a16="http://schemas.microsoft.com/office/drawing/2014/main" id="{3F33A9CF-CC61-B5D9-C028-3608EE94F880}"/>
                    </a:ext>
                  </a:extLst>
                </p:cNvPr>
                <p:cNvCxnSpPr>
                  <a:cxnSpLocks/>
                  <a:stCxn id="13" idx="5"/>
                  <a:endCxn id="15" idx="1"/>
                </p:cNvCxnSpPr>
                <p:nvPr/>
              </p:nvCxnSpPr>
              <p:spPr>
                <a:xfrm>
                  <a:off x="4863226" y="3625954"/>
                  <a:ext cx="418002" cy="887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>
                  <a:extLst>
                    <a:ext uri="{FF2B5EF4-FFF2-40B4-BE49-F238E27FC236}">
                      <a16:creationId xmlns:a16="http://schemas.microsoft.com/office/drawing/2014/main" id="{A3C86979-7B19-B18F-A449-9319D667F4F4}"/>
                    </a:ext>
                  </a:extLst>
                </p:cNvPr>
                <p:cNvCxnSpPr>
                  <a:cxnSpLocks/>
                  <a:stCxn id="12" idx="5"/>
                  <a:endCxn id="16" idx="1"/>
                </p:cNvCxnSpPr>
                <p:nvPr/>
              </p:nvCxnSpPr>
              <p:spPr>
                <a:xfrm>
                  <a:off x="6432221" y="2110157"/>
                  <a:ext cx="896555" cy="8291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D4A0461E-8D07-3F49-A73A-05CACCF7756C}"/>
                    </a:ext>
                  </a:extLst>
                </p:cNvPr>
                <p:cNvSpPr/>
                <p:nvPr/>
              </p:nvSpPr>
              <p:spPr>
                <a:xfrm>
                  <a:off x="6494918" y="4408425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0A0D1A57-6225-91E4-BBB0-4CE9A9FD82D4}"/>
                    </a:ext>
                  </a:extLst>
                </p:cNvPr>
                <p:cNvSpPr/>
                <p:nvPr/>
              </p:nvSpPr>
              <p:spPr>
                <a:xfrm>
                  <a:off x="8794979" y="4445076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10</a:t>
                  </a:r>
                </a:p>
              </p:txBody>
            </p:sp>
            <p:cxnSp>
              <p:nvCxnSpPr>
                <p:cNvPr id="23" name="Прямая со стрелкой 22">
                  <a:extLst>
                    <a:ext uri="{FF2B5EF4-FFF2-40B4-BE49-F238E27FC236}">
                      <a16:creationId xmlns:a16="http://schemas.microsoft.com/office/drawing/2014/main" id="{4CB68610-4C59-93DF-A3EC-3834813EFD1C}"/>
                    </a:ext>
                  </a:extLst>
                </p:cNvPr>
                <p:cNvCxnSpPr>
                  <a:cxnSpLocks/>
                  <a:stCxn id="16" idx="3"/>
                  <a:endCxn id="21" idx="7"/>
                </p:cNvCxnSpPr>
                <p:nvPr/>
              </p:nvCxnSpPr>
              <p:spPr>
                <a:xfrm flipH="1">
                  <a:off x="7306627" y="3611730"/>
                  <a:ext cx="22149" cy="9359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 стрелкой 23">
                  <a:extLst>
                    <a:ext uri="{FF2B5EF4-FFF2-40B4-BE49-F238E27FC236}">
                      <a16:creationId xmlns:a16="http://schemas.microsoft.com/office/drawing/2014/main" id="{89C9B817-2E87-271E-3FA1-50281270AAAE}"/>
                    </a:ext>
                  </a:extLst>
                </p:cNvPr>
                <p:cNvCxnSpPr>
                  <a:cxnSpLocks/>
                  <a:stCxn id="16" idx="5"/>
                  <a:endCxn id="22" idx="1"/>
                </p:cNvCxnSpPr>
                <p:nvPr/>
              </p:nvCxnSpPr>
              <p:spPr>
                <a:xfrm>
                  <a:off x="8001218" y="3611730"/>
                  <a:ext cx="933028" cy="972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00B539E3-112D-CF29-9CD0-EFA7419C288A}"/>
                  </a:ext>
                </a:extLst>
              </p:cNvPr>
              <p:cNvSpPr/>
              <p:nvPr/>
            </p:nvSpPr>
            <p:spPr>
              <a:xfrm>
                <a:off x="7328776" y="5051629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96615B64-BAFB-18D3-43AE-F4DCEE7D0B5C}"/>
                  </a:ext>
                </a:extLst>
              </p:cNvPr>
              <p:cNvCxnSpPr>
                <a:cxnSpLocks/>
                <a:stCxn id="21" idx="5"/>
                <a:endCxn id="8" idx="1"/>
              </p:cNvCxnSpPr>
              <p:nvPr/>
            </p:nvCxnSpPr>
            <p:spPr>
              <a:xfrm>
                <a:off x="7306627" y="4254934"/>
                <a:ext cx="161416" cy="9359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882DD94A-671D-3671-5446-26BAA365EF74}"/>
                </a:ext>
              </a:extLst>
            </p:cNvPr>
            <p:cNvCxnSpPr/>
            <p:nvPr/>
          </p:nvCxnSpPr>
          <p:spPr>
            <a:xfrm>
              <a:off x="6181344" y="164592"/>
              <a:ext cx="3995928" cy="3996000"/>
            </a:xfrm>
            <a:prstGeom prst="line">
              <a:avLst/>
            </a:prstGeom>
            <a:ln w="508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CD21D084-FAEC-A183-C83F-6AAC893E1E12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33" y="961287"/>
              <a:ext cx="4565748" cy="4565830"/>
            </a:xfrm>
            <a:prstGeom prst="line">
              <a:avLst/>
            </a:prstGeom>
            <a:ln w="508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89EA244-BE78-B1ED-8932-BC7FC8CC8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27" y="2221268"/>
              <a:ext cx="4565748" cy="4565830"/>
            </a:xfrm>
            <a:prstGeom prst="line">
              <a:avLst/>
            </a:prstGeom>
            <a:ln w="508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62976DA-18A7-2EB1-30A3-D8647CF38B36}"/>
                </a:ext>
              </a:extLst>
            </p:cNvPr>
            <p:cNvCxnSpPr/>
            <p:nvPr/>
          </p:nvCxnSpPr>
          <p:spPr>
            <a:xfrm>
              <a:off x="1398907" y="2841860"/>
              <a:ext cx="3995928" cy="3996000"/>
            </a:xfrm>
            <a:prstGeom prst="line">
              <a:avLst/>
            </a:prstGeom>
            <a:ln w="508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97853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6E5B9-0776-1766-2555-66BB6882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47EDE7F-0123-53B0-9D8B-BBF2842D5D3F}"/>
              </a:ext>
            </a:extLst>
          </p:cNvPr>
          <p:cNvGrpSpPr/>
          <p:nvPr/>
        </p:nvGrpSpPr>
        <p:grpSpPr>
          <a:xfrm>
            <a:off x="3393201" y="164592"/>
            <a:ext cx="6784071" cy="5157216"/>
            <a:chOff x="1398907" y="164592"/>
            <a:chExt cx="8778365" cy="6673268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308FDAE3-97D9-2546-CA00-A7ED67B6361B}"/>
                </a:ext>
              </a:extLst>
            </p:cNvPr>
            <p:cNvGrpSpPr/>
            <p:nvPr/>
          </p:nvGrpSpPr>
          <p:grpSpPr>
            <a:xfrm>
              <a:off x="2713884" y="333248"/>
              <a:ext cx="6904055" cy="5669357"/>
              <a:chOff x="2841900" y="333248"/>
              <a:chExt cx="6904055" cy="5669357"/>
            </a:xfrm>
          </p:grpSpPr>
          <p:grpSp>
            <p:nvGrpSpPr>
              <p:cNvPr id="3" name="Группа 2">
                <a:extLst>
                  <a:ext uri="{FF2B5EF4-FFF2-40B4-BE49-F238E27FC236}">
                    <a16:creationId xmlns:a16="http://schemas.microsoft.com/office/drawing/2014/main" id="{09452B5E-DC7D-32B5-0D2C-C8A9FD9B7C1A}"/>
                  </a:ext>
                </a:extLst>
              </p:cNvPr>
              <p:cNvGrpSpPr/>
              <p:nvPr/>
            </p:nvGrpSpPr>
            <p:grpSpPr>
              <a:xfrm>
                <a:off x="2841900" y="333248"/>
                <a:ext cx="6904055" cy="4097604"/>
                <a:chOff x="2841900" y="1298448"/>
                <a:chExt cx="6904055" cy="4097604"/>
              </a:xfrm>
            </p:grpSpPr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14B115C2-5AC1-B467-273C-4B0A069C8379}"/>
                    </a:ext>
                  </a:extLst>
                </p:cNvPr>
                <p:cNvSpPr/>
                <p:nvPr/>
              </p:nvSpPr>
              <p:spPr>
                <a:xfrm>
                  <a:off x="5620512" y="1298448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13" name="Овал 12">
                  <a:extLst>
                    <a:ext uri="{FF2B5EF4-FFF2-40B4-BE49-F238E27FC236}">
                      <a16:creationId xmlns:a16="http://schemas.microsoft.com/office/drawing/2014/main" id="{346EB1BA-7CCC-E46F-731D-A0B1DAC6530F}"/>
                    </a:ext>
                  </a:extLst>
                </p:cNvPr>
                <p:cNvSpPr/>
                <p:nvPr/>
              </p:nvSpPr>
              <p:spPr>
                <a:xfrm>
                  <a:off x="4051517" y="2814245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3</a:t>
                  </a:r>
                </a:p>
              </p:txBody>
            </p:sp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8D774DCA-29ED-4C7D-3B88-3D755604ABD8}"/>
                    </a:ext>
                  </a:extLst>
                </p:cNvPr>
                <p:cNvSpPr/>
                <p:nvPr/>
              </p:nvSpPr>
              <p:spPr>
                <a:xfrm>
                  <a:off x="2841900" y="4373880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</a:t>
                  </a:r>
                </a:p>
              </p:txBody>
            </p:sp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4E9B37C7-162F-01C4-C593-7978ABCB3A7D}"/>
                    </a:ext>
                  </a:extLst>
                </p:cNvPr>
                <p:cNvSpPr/>
                <p:nvPr/>
              </p:nvSpPr>
              <p:spPr>
                <a:xfrm>
                  <a:off x="5141961" y="4373880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4</a:t>
                  </a:r>
                </a:p>
              </p:txBody>
            </p:sp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1CF05F83-54F2-0B14-72C3-8BB4315AAC74}"/>
                    </a:ext>
                  </a:extLst>
                </p:cNvPr>
                <p:cNvSpPr/>
                <p:nvPr/>
              </p:nvSpPr>
              <p:spPr>
                <a:xfrm>
                  <a:off x="7189509" y="2800021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8</a:t>
                  </a:r>
                </a:p>
              </p:txBody>
            </p:sp>
            <p:cxnSp>
              <p:nvCxnSpPr>
                <p:cNvPr id="17" name="Прямая со стрелкой 16">
                  <a:extLst>
                    <a:ext uri="{FF2B5EF4-FFF2-40B4-BE49-F238E27FC236}">
                      <a16:creationId xmlns:a16="http://schemas.microsoft.com/office/drawing/2014/main" id="{991CDC11-ADEC-3A92-D37A-02D50AE614ED}"/>
                    </a:ext>
                  </a:extLst>
                </p:cNvPr>
                <p:cNvCxnSpPr>
                  <a:stCxn id="12" idx="3"/>
                  <a:endCxn id="13" idx="7"/>
                </p:cNvCxnSpPr>
                <p:nvPr/>
              </p:nvCxnSpPr>
              <p:spPr>
                <a:xfrm flipH="1">
                  <a:off x="4863226" y="2110157"/>
                  <a:ext cx="896553" cy="843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>
                  <a:extLst>
                    <a:ext uri="{FF2B5EF4-FFF2-40B4-BE49-F238E27FC236}">
                      <a16:creationId xmlns:a16="http://schemas.microsoft.com/office/drawing/2014/main" id="{8AD4D9BE-0A73-1AEF-6E82-0F1D1A8D29BD}"/>
                    </a:ext>
                  </a:extLst>
                </p:cNvPr>
                <p:cNvCxnSpPr>
                  <a:cxnSpLocks/>
                  <a:stCxn id="13" idx="3"/>
                  <a:endCxn id="14" idx="7"/>
                </p:cNvCxnSpPr>
                <p:nvPr/>
              </p:nvCxnSpPr>
              <p:spPr>
                <a:xfrm flipH="1">
                  <a:off x="3653609" y="3625954"/>
                  <a:ext cx="537175" cy="887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 стрелкой 18">
                  <a:extLst>
                    <a:ext uri="{FF2B5EF4-FFF2-40B4-BE49-F238E27FC236}">
                      <a16:creationId xmlns:a16="http://schemas.microsoft.com/office/drawing/2014/main" id="{F00705E0-5072-14C0-7FCF-9F5220C0091D}"/>
                    </a:ext>
                  </a:extLst>
                </p:cNvPr>
                <p:cNvCxnSpPr>
                  <a:cxnSpLocks/>
                  <a:stCxn id="13" idx="5"/>
                  <a:endCxn id="15" idx="1"/>
                </p:cNvCxnSpPr>
                <p:nvPr/>
              </p:nvCxnSpPr>
              <p:spPr>
                <a:xfrm>
                  <a:off x="4863226" y="3625954"/>
                  <a:ext cx="418002" cy="887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>
                  <a:extLst>
                    <a:ext uri="{FF2B5EF4-FFF2-40B4-BE49-F238E27FC236}">
                      <a16:creationId xmlns:a16="http://schemas.microsoft.com/office/drawing/2014/main" id="{8E7944A8-4175-FE1A-9921-132BC771382B}"/>
                    </a:ext>
                  </a:extLst>
                </p:cNvPr>
                <p:cNvCxnSpPr>
                  <a:cxnSpLocks/>
                  <a:stCxn id="12" idx="5"/>
                  <a:endCxn id="16" idx="1"/>
                </p:cNvCxnSpPr>
                <p:nvPr/>
              </p:nvCxnSpPr>
              <p:spPr>
                <a:xfrm>
                  <a:off x="6432221" y="2110157"/>
                  <a:ext cx="896555" cy="8291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4273300C-AE93-8322-4B20-CD7A7961D22F}"/>
                    </a:ext>
                  </a:extLst>
                </p:cNvPr>
                <p:cNvSpPr/>
                <p:nvPr/>
              </p:nvSpPr>
              <p:spPr>
                <a:xfrm>
                  <a:off x="6494918" y="4408425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23F94513-3E88-E69F-A3EB-E48A56EA8033}"/>
                    </a:ext>
                  </a:extLst>
                </p:cNvPr>
                <p:cNvSpPr/>
                <p:nvPr/>
              </p:nvSpPr>
              <p:spPr>
                <a:xfrm>
                  <a:off x="8794979" y="4445076"/>
                  <a:ext cx="950976" cy="950976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10</a:t>
                  </a:r>
                </a:p>
              </p:txBody>
            </p:sp>
            <p:cxnSp>
              <p:nvCxnSpPr>
                <p:cNvPr id="23" name="Прямая со стрелкой 22">
                  <a:extLst>
                    <a:ext uri="{FF2B5EF4-FFF2-40B4-BE49-F238E27FC236}">
                      <a16:creationId xmlns:a16="http://schemas.microsoft.com/office/drawing/2014/main" id="{56BA5EAF-0D23-F115-AB88-C21ADE0E72AB}"/>
                    </a:ext>
                  </a:extLst>
                </p:cNvPr>
                <p:cNvCxnSpPr>
                  <a:cxnSpLocks/>
                  <a:stCxn id="16" idx="3"/>
                  <a:endCxn id="21" idx="7"/>
                </p:cNvCxnSpPr>
                <p:nvPr/>
              </p:nvCxnSpPr>
              <p:spPr>
                <a:xfrm flipH="1">
                  <a:off x="7306628" y="3611729"/>
                  <a:ext cx="22149" cy="9359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 стрелкой 23">
                  <a:extLst>
                    <a:ext uri="{FF2B5EF4-FFF2-40B4-BE49-F238E27FC236}">
                      <a16:creationId xmlns:a16="http://schemas.microsoft.com/office/drawing/2014/main" id="{F0463652-55F9-2448-1609-F504726998EB}"/>
                    </a:ext>
                  </a:extLst>
                </p:cNvPr>
                <p:cNvCxnSpPr>
                  <a:cxnSpLocks/>
                  <a:stCxn id="16" idx="5"/>
                  <a:endCxn id="22" idx="1"/>
                </p:cNvCxnSpPr>
                <p:nvPr/>
              </p:nvCxnSpPr>
              <p:spPr>
                <a:xfrm>
                  <a:off x="8001218" y="3611730"/>
                  <a:ext cx="933028" cy="972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D54E6460-C7A2-9FC2-BBFE-8EAAA3508528}"/>
                  </a:ext>
                </a:extLst>
              </p:cNvPr>
              <p:cNvSpPr/>
              <p:nvPr/>
            </p:nvSpPr>
            <p:spPr>
              <a:xfrm>
                <a:off x="7328776" y="5051629"/>
                <a:ext cx="950976" cy="95097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23B7CAF9-7E5A-6A9A-2412-16CFE0816B20}"/>
                  </a:ext>
                </a:extLst>
              </p:cNvPr>
              <p:cNvCxnSpPr>
                <a:cxnSpLocks/>
                <a:stCxn id="21" idx="5"/>
                <a:endCxn id="8" idx="1"/>
              </p:cNvCxnSpPr>
              <p:nvPr/>
            </p:nvCxnSpPr>
            <p:spPr>
              <a:xfrm>
                <a:off x="7306628" y="4254933"/>
                <a:ext cx="161416" cy="935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E0A3F28-5BAE-CAA2-C82C-CF1665716506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44" y="164592"/>
              <a:ext cx="3995928" cy="3996000"/>
            </a:xfrm>
            <a:prstGeom prst="line">
              <a:avLst/>
            </a:prstGeom>
            <a:ln w="508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CCDB2E38-ADF3-BA6A-C3E3-9D3438E76C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33" y="961287"/>
              <a:ext cx="4565748" cy="4565830"/>
            </a:xfrm>
            <a:prstGeom prst="line">
              <a:avLst/>
            </a:prstGeom>
            <a:ln w="508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4B7DA28-9A29-F463-0BA3-3B16B563B3DD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27" y="2221268"/>
              <a:ext cx="4565748" cy="4565830"/>
            </a:xfrm>
            <a:prstGeom prst="line">
              <a:avLst/>
            </a:prstGeom>
            <a:ln w="508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C149241B-CA4D-61AE-0EE7-348F239A5D21}"/>
                </a:ext>
              </a:extLst>
            </p:cNvPr>
            <p:cNvCxnSpPr>
              <a:cxnSpLocks/>
            </p:cNvCxnSpPr>
            <p:nvPr/>
          </p:nvCxnSpPr>
          <p:spPr>
            <a:xfrm>
              <a:off x="1398907" y="2841860"/>
              <a:ext cx="3995928" cy="3996000"/>
            </a:xfrm>
            <a:prstGeom prst="line">
              <a:avLst/>
            </a:prstGeom>
            <a:ln w="508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D9D6F89-4DEA-CFF6-C7DB-B992E146A39B}"/>
              </a:ext>
            </a:extLst>
          </p:cNvPr>
          <p:cNvSpPr txBox="1"/>
          <p:nvPr/>
        </p:nvSpPr>
        <p:spPr>
          <a:xfrm>
            <a:off x="201141" y="4863220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Second :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D78D189-AB4F-EF99-9B6B-0ED7012BD836}"/>
              </a:ext>
            </a:extLst>
          </p:cNvPr>
          <p:cNvSpPr/>
          <p:nvPr/>
        </p:nvSpPr>
        <p:spPr>
          <a:xfrm>
            <a:off x="2123085" y="4893655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8636A3B-DB6C-DF97-C3A0-4CC88540F8CB}"/>
              </a:ext>
            </a:extLst>
          </p:cNvPr>
          <p:cNvSpPr/>
          <p:nvPr/>
        </p:nvSpPr>
        <p:spPr>
          <a:xfrm>
            <a:off x="3031060" y="4893655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6BD45E4-50F3-3629-740D-80BBC93B3234}"/>
              </a:ext>
            </a:extLst>
          </p:cNvPr>
          <p:cNvSpPr/>
          <p:nvPr/>
        </p:nvSpPr>
        <p:spPr>
          <a:xfrm>
            <a:off x="4014493" y="4893655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29929B1-1CDC-6977-1DF9-FB5696EEFBE3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707860" y="5186043"/>
            <a:ext cx="32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999210F-AD44-D2D4-E9BB-F77C5F6900F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3615835" y="5186043"/>
            <a:ext cx="398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CA08996F-CF9A-C907-8423-9BAA3562DB4A}"/>
              </a:ext>
            </a:extLst>
          </p:cNvPr>
          <p:cNvSpPr/>
          <p:nvPr/>
        </p:nvSpPr>
        <p:spPr>
          <a:xfrm>
            <a:off x="4931465" y="4893655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2D9C0CF-C8F2-20E4-675F-8C8FE958272C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608265" y="5186043"/>
            <a:ext cx="32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36B9CF-1CA1-BF12-9DF7-70EA7A2CEFAE}"/>
              </a:ext>
            </a:extLst>
          </p:cNvPr>
          <p:cNvSpPr txBox="1"/>
          <p:nvPr/>
        </p:nvSpPr>
        <p:spPr>
          <a:xfrm>
            <a:off x="201141" y="4142681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 :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8C99F47E-71E9-10AF-F10E-AC68EC61FC28}"/>
              </a:ext>
            </a:extLst>
          </p:cNvPr>
          <p:cNvSpPr/>
          <p:nvPr/>
        </p:nvSpPr>
        <p:spPr>
          <a:xfrm>
            <a:off x="2123085" y="4173116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B79CD8D4-5557-1692-1593-FFF9F6ECAC98}"/>
              </a:ext>
            </a:extLst>
          </p:cNvPr>
          <p:cNvSpPr/>
          <p:nvPr/>
        </p:nvSpPr>
        <p:spPr>
          <a:xfrm>
            <a:off x="3031060" y="4173116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1D5FCC79-8EA3-F414-E205-D02C56EB28D5}"/>
              </a:ext>
            </a:extLst>
          </p:cNvPr>
          <p:cNvSpPr/>
          <p:nvPr/>
        </p:nvSpPr>
        <p:spPr>
          <a:xfrm>
            <a:off x="4014493" y="4173116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03D810D-CCA4-A045-F040-34979E5DA77E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2707860" y="4465504"/>
            <a:ext cx="32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5536B490-6236-D340-0C82-094EE342E38B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615835" y="4465504"/>
            <a:ext cx="398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5DB7C0-6802-B847-7B2C-E05AC3DD0A20}"/>
              </a:ext>
            </a:extLst>
          </p:cNvPr>
          <p:cNvSpPr txBox="1"/>
          <p:nvPr/>
        </p:nvSpPr>
        <p:spPr>
          <a:xfrm>
            <a:off x="201141" y="5629728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Third :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3239328C-D962-43F4-BD7E-6D292DEA91A8}"/>
              </a:ext>
            </a:extLst>
          </p:cNvPr>
          <p:cNvSpPr/>
          <p:nvPr/>
        </p:nvSpPr>
        <p:spPr>
          <a:xfrm>
            <a:off x="2123085" y="5660163"/>
            <a:ext cx="584775" cy="58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6204C6-56F3-BC22-0121-58860DC339BC}"/>
              </a:ext>
            </a:extLst>
          </p:cNvPr>
          <p:cNvSpPr txBox="1"/>
          <p:nvPr/>
        </p:nvSpPr>
        <p:spPr>
          <a:xfrm>
            <a:off x="201141" y="3485331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Diagonals</a:t>
            </a:r>
          </a:p>
        </p:txBody>
      </p:sp>
    </p:spTree>
    <p:extLst>
      <p:ext uri="{BB962C8B-B14F-4D97-AF65-F5344CB8AC3E}">
        <p14:creationId xmlns:p14="http://schemas.microsoft.com/office/powerpoint/2010/main" val="1082970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48F2-E3AB-64C2-BE4D-E8D789C08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8F0F6-EA95-D4F3-1144-5F81A8F6C7D8}"/>
              </a:ext>
            </a:extLst>
          </p:cNvPr>
          <p:cNvSpPr txBox="1"/>
          <p:nvPr/>
        </p:nvSpPr>
        <p:spPr>
          <a:xfrm>
            <a:off x="3415618" y="905256"/>
            <a:ext cx="5687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</a:rPr>
              <a:t>Recursive with Map</a:t>
            </a:r>
            <a:endParaRPr 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9AC78-D41B-CDB5-3697-A4644756FECA}"/>
              </a:ext>
            </a:extLst>
          </p:cNvPr>
          <p:cNvSpPr txBox="1"/>
          <p:nvPr/>
        </p:nvSpPr>
        <p:spPr>
          <a:xfrm>
            <a:off x="639500" y="2118360"/>
            <a:ext cx="1091299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(or dictionary) to store diagonal nodes.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 the current diagonal distance as a parameter in recursive calls.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the current node to the corresponding diagonal group: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left child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increases the diagonal distance.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right child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stays in the same diagonal.</a:t>
            </a:r>
          </a:p>
        </p:txBody>
      </p:sp>
    </p:spTree>
    <p:extLst>
      <p:ext uri="{BB962C8B-B14F-4D97-AF65-F5344CB8AC3E}">
        <p14:creationId xmlns:p14="http://schemas.microsoft.com/office/powerpoint/2010/main" val="285649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F1543-7675-1A63-8F36-A696522860FC}"/>
              </a:ext>
            </a:extLst>
          </p:cNvPr>
          <p:cNvSpPr txBox="1"/>
          <p:nvPr/>
        </p:nvSpPr>
        <p:spPr>
          <a:xfrm>
            <a:off x="221742" y="465201"/>
            <a:ext cx="6094476" cy="59093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DiagonalTraversal</a:t>
            </a:r>
            <a:r>
              <a:rPr lang="en-US" dirty="0"/>
              <a:t>(node):</a:t>
            </a:r>
          </a:p>
          <a:p>
            <a:r>
              <a:rPr lang="en-US" dirty="0"/>
              <a:t>    result = {}</a:t>
            </a:r>
          </a:p>
          <a:p>
            <a:r>
              <a:rPr lang="en-US" dirty="0"/>
              <a:t>    </a:t>
            </a:r>
            <a:r>
              <a:rPr lang="en-US" dirty="0" err="1"/>
              <a:t>DiagonalHelper</a:t>
            </a:r>
            <a:r>
              <a:rPr lang="en-US" dirty="0"/>
              <a:t>(node, 0, result)</a:t>
            </a:r>
          </a:p>
          <a:p>
            <a:endParaRPr lang="en-US" dirty="0"/>
          </a:p>
          <a:p>
            <a:r>
              <a:rPr lang="en-US" dirty="0"/>
              <a:t>    # Output diagonals in order</a:t>
            </a:r>
          </a:p>
          <a:p>
            <a:r>
              <a:rPr lang="en-US" dirty="0"/>
              <a:t>    for key in sorted(</a:t>
            </a:r>
            <a:r>
              <a:rPr lang="en-US" dirty="0" err="1"/>
              <a:t>result.keys</a:t>
            </a:r>
            <a:r>
              <a:rPr lang="en-US" dirty="0"/>
              <a:t>()):</a:t>
            </a:r>
          </a:p>
          <a:p>
            <a:r>
              <a:rPr lang="en-US" dirty="0"/>
              <a:t>        for value in result[key]:</a:t>
            </a:r>
          </a:p>
          <a:p>
            <a:r>
              <a:rPr lang="en-US" dirty="0"/>
              <a:t>            Visit(value)</a:t>
            </a:r>
          </a:p>
          <a:p>
            <a:endParaRPr lang="en-US" dirty="0"/>
          </a:p>
          <a:p>
            <a:r>
              <a:rPr lang="en-US" dirty="0" err="1"/>
              <a:t>DiagonalHelper</a:t>
            </a:r>
            <a:r>
              <a:rPr lang="en-US" dirty="0"/>
              <a:t>(node, d, result):</a:t>
            </a:r>
          </a:p>
          <a:p>
            <a:r>
              <a:rPr lang="en-US" dirty="0"/>
              <a:t>    if node is NULL:</a:t>
            </a:r>
          </a:p>
          <a:p>
            <a:r>
              <a:rPr lang="en-US" dirty="0"/>
              <a:t>        return</a:t>
            </a:r>
          </a:p>
          <a:p>
            <a:endParaRPr lang="en-US" dirty="0"/>
          </a:p>
          <a:p>
            <a:r>
              <a:rPr lang="en-US" dirty="0"/>
              <a:t>    # Add node to its diagonal group</a:t>
            </a:r>
          </a:p>
          <a:p>
            <a:r>
              <a:rPr lang="en-US" dirty="0"/>
              <a:t>    if d not in result:</a:t>
            </a:r>
          </a:p>
          <a:p>
            <a:r>
              <a:rPr lang="en-US" dirty="0"/>
              <a:t>        result[d] = []</a:t>
            </a:r>
          </a:p>
          <a:p>
            <a:r>
              <a:rPr lang="en-US" dirty="0"/>
              <a:t>    result[d].append(</a:t>
            </a:r>
            <a:r>
              <a:rPr lang="en-US" dirty="0" err="1"/>
              <a:t>node.value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# Recurse for left and right children</a:t>
            </a:r>
          </a:p>
          <a:p>
            <a:r>
              <a:rPr lang="en-US" dirty="0"/>
              <a:t>    </a:t>
            </a:r>
            <a:r>
              <a:rPr lang="en-US" dirty="0" err="1"/>
              <a:t>DiagonalHelper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, d + 1, result)</a:t>
            </a:r>
          </a:p>
          <a:p>
            <a:r>
              <a:rPr lang="en-US" dirty="0"/>
              <a:t>    </a:t>
            </a:r>
            <a:r>
              <a:rPr lang="en-US" dirty="0" err="1"/>
              <a:t>DiagonalHelper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, d, result)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2A124-23CE-5896-0D5F-6C5D83554873}"/>
              </a:ext>
            </a:extLst>
          </p:cNvPr>
          <p:cNvSpPr txBox="1"/>
          <p:nvPr/>
        </p:nvSpPr>
        <p:spPr>
          <a:xfrm>
            <a:off x="6481255" y="2368296"/>
            <a:ext cx="5489003" cy="26161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Explanation of the Key:</a:t>
            </a:r>
          </a:p>
          <a:p>
            <a:endParaRPr lang="en-US" dirty="0"/>
          </a:p>
          <a:p>
            <a:r>
              <a:rPr lang="en-US" dirty="0"/>
              <a:t>Diagonal Distance (d):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d is a unique identifier for diagonals.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For a node: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Its left child moves to diagonal d + 1.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Its right child remains in diagonal 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0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28980-3708-E537-E699-920EFB11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863834C8-F903-5E91-FE08-9FFF7313BD3E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FE59F8C-BA28-5D05-3420-52895B2434CB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1AD9976F-D2FC-D853-93A0-9B1AB63ED4D2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0FA325A-D69B-86C5-ABFA-4DD424AA3389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D85D9F-E4C9-7439-2CA3-0AA495FDB6FE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F91109E-DB20-7C57-7AD7-58E3F9F69B72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C9EE68-2217-1AD3-1B8E-7A95A88FE464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386823E-9C6F-9D69-1C0D-B4F8AD54B316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FE786CB-2B9E-F4FE-D050-0A4283D64E67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0E02135-AE6D-EFD5-00DD-B6BEA5716C57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68AAD56-FFF0-9316-4561-4F1E62B8186C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4E5FD1F-B9CD-F0EE-CC7E-287ADE942A28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0B6F5D-30D2-3A34-4B7D-127AE83BFE44}"/>
              </a:ext>
            </a:extLst>
          </p:cNvPr>
          <p:cNvSpPr txBox="1"/>
          <p:nvPr/>
        </p:nvSpPr>
        <p:spPr>
          <a:xfrm>
            <a:off x="3010662" y="577013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Insertion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402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7304-72BA-35E7-7808-35455DB9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536C4-3D14-F362-8B88-6963EC32F113}"/>
              </a:ext>
            </a:extLst>
          </p:cNvPr>
          <p:cNvSpPr txBox="1"/>
          <p:nvPr/>
        </p:nvSpPr>
        <p:spPr>
          <a:xfrm>
            <a:off x="2458720" y="805934"/>
            <a:ext cx="7274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</a:rPr>
              <a:t>Time and Space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9F17C-F73A-227A-16E5-B835757A3444}"/>
              </a:ext>
            </a:extLst>
          </p:cNvPr>
          <p:cNvSpPr txBox="1"/>
          <p:nvPr/>
        </p:nvSpPr>
        <p:spPr>
          <a:xfrm>
            <a:off x="873760" y="18828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3</a:t>
            </a:r>
            <a:r>
              <a:rPr lang="en-US" sz="2400" b="1" dirty="0"/>
              <a:t>. Tree Traversals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9E87258-5E57-5098-09AE-A32BDB8B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20322"/>
              </p:ext>
            </p:extLst>
          </p:nvPr>
        </p:nvGraphicFramePr>
        <p:xfrm>
          <a:off x="873760" y="3082706"/>
          <a:ext cx="8006079" cy="143073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668693">
                  <a:extLst>
                    <a:ext uri="{9D8B030D-6E8A-4147-A177-3AD203B41FA5}">
                      <a16:colId xmlns:a16="http://schemas.microsoft.com/office/drawing/2014/main" val="903984847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1169633664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2112471387"/>
                    </a:ext>
                  </a:extLst>
                </a:gridCol>
              </a:tblGrid>
              <a:tr h="472537">
                <a:tc>
                  <a:txBody>
                    <a:bodyPr/>
                    <a:lstStyle/>
                    <a:p>
                      <a:r>
                        <a:rPr lang="en-US" b="1" dirty="0"/>
                        <a:t>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10132"/>
                  </a:ext>
                </a:extLst>
              </a:tr>
              <a:tr h="479100">
                <a:tc>
                  <a:txBody>
                    <a:bodyPr/>
                    <a:lstStyle/>
                    <a:p>
                      <a:r>
                        <a:rPr lang="en-US" dirty="0"/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01822"/>
                  </a:ext>
                </a:extLst>
              </a:tr>
              <a:tr h="479100">
                <a:tc>
                  <a:txBody>
                    <a:bodyPr/>
                    <a:lstStyle/>
                    <a:p>
                      <a:r>
                        <a:rPr lang="en-US" dirty="0"/>
                        <a:t>Iterative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45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F2275F-6C64-F986-45A6-D365D1F93ED9}"/>
              </a:ext>
            </a:extLst>
          </p:cNvPr>
          <p:cNvSpPr txBox="1"/>
          <p:nvPr/>
        </p:nvSpPr>
        <p:spPr>
          <a:xfrm>
            <a:off x="873760" y="24828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Inorder</a:t>
            </a:r>
            <a:r>
              <a:rPr lang="en-US" sz="2400" b="1" dirty="0"/>
              <a:t>, Preorder, </a:t>
            </a:r>
            <a:r>
              <a:rPr lang="en-US" sz="2400" b="1" dirty="0" err="1"/>
              <a:t>Postorder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19E9B-8317-6EB3-2BCB-07392CA1CB15}"/>
              </a:ext>
            </a:extLst>
          </p:cNvPr>
          <p:cNvSpPr txBox="1"/>
          <p:nvPr/>
        </p:nvSpPr>
        <p:spPr>
          <a:xfrm>
            <a:off x="873760" y="4882000"/>
            <a:ext cx="8514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Time complexity is </a:t>
            </a:r>
            <a:r>
              <a:rPr lang="en-US" b="1" dirty="0"/>
              <a:t>O(N)</a:t>
            </a:r>
            <a:r>
              <a:rPr lang="en-US" dirty="0"/>
              <a:t> because every node is visited once.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Space complexity depends on the height of the tree: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Recursive: Call stack depth is </a:t>
            </a:r>
            <a:r>
              <a:rPr lang="en-US" b="1" dirty="0"/>
              <a:t>O(H)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Iterative: Stack is used explicitly, storing at most </a:t>
            </a:r>
            <a:r>
              <a:rPr lang="en-US" b="1" dirty="0"/>
              <a:t>H</a:t>
            </a:r>
            <a:r>
              <a:rPr lang="en-US" dirty="0"/>
              <a:t> nodes at any time.</a:t>
            </a:r>
          </a:p>
        </p:txBody>
      </p:sp>
    </p:spTree>
    <p:extLst>
      <p:ext uri="{BB962C8B-B14F-4D97-AF65-F5344CB8AC3E}">
        <p14:creationId xmlns:p14="http://schemas.microsoft.com/office/powerpoint/2010/main" val="276844777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77555-DBBD-8021-BCED-CB4957803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2A54E-E823-2944-43F1-B6C58328B9B6}"/>
              </a:ext>
            </a:extLst>
          </p:cNvPr>
          <p:cNvSpPr txBox="1"/>
          <p:nvPr/>
        </p:nvSpPr>
        <p:spPr>
          <a:xfrm>
            <a:off x="2458720" y="805934"/>
            <a:ext cx="7274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</a:rPr>
              <a:t>Time and Space Complexity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FA7658B-EA6F-484F-E645-2714483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43795"/>
              </p:ext>
            </p:extLst>
          </p:nvPr>
        </p:nvGraphicFramePr>
        <p:xfrm>
          <a:off x="873760" y="2574706"/>
          <a:ext cx="8006079" cy="95163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668693">
                  <a:extLst>
                    <a:ext uri="{9D8B030D-6E8A-4147-A177-3AD203B41FA5}">
                      <a16:colId xmlns:a16="http://schemas.microsoft.com/office/drawing/2014/main" val="903984847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1169633664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2112471387"/>
                    </a:ext>
                  </a:extLst>
                </a:gridCol>
              </a:tblGrid>
              <a:tr h="472537">
                <a:tc>
                  <a:txBody>
                    <a:bodyPr/>
                    <a:lstStyle/>
                    <a:p>
                      <a:r>
                        <a:rPr lang="en-US" b="1" dirty="0"/>
                        <a:t>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10132"/>
                  </a:ext>
                </a:extLst>
              </a:tr>
              <a:tr h="479100">
                <a:tc>
                  <a:txBody>
                    <a:bodyPr/>
                    <a:lstStyle/>
                    <a:p>
                      <a:r>
                        <a:rPr lang="en-US" dirty="0"/>
                        <a:t>Iterative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45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DF244B-5333-FAC1-22E2-E7205E7AA1F9}"/>
              </a:ext>
            </a:extLst>
          </p:cNvPr>
          <p:cNvSpPr txBox="1"/>
          <p:nvPr/>
        </p:nvSpPr>
        <p:spPr>
          <a:xfrm>
            <a:off x="873760" y="19748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Level Order, Reverse Level 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6CCC2-FC83-20EA-AEFA-330C640A0BEC}"/>
              </a:ext>
            </a:extLst>
          </p:cNvPr>
          <p:cNvSpPr txBox="1"/>
          <p:nvPr/>
        </p:nvSpPr>
        <p:spPr>
          <a:xfrm>
            <a:off x="873760" y="4005351"/>
            <a:ext cx="9733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W</a:t>
            </a:r>
            <a:r>
              <a:rPr lang="en-US" dirty="0"/>
              <a:t> is the maximum width of the tree (number of nodes at the largest level), which can be up to </a:t>
            </a:r>
            <a:r>
              <a:rPr lang="en-US" b="1" dirty="0"/>
              <a:t>N/2</a:t>
            </a:r>
            <a:r>
              <a:rPr lang="en-US" dirty="0"/>
              <a:t> in the worst case for a complete tree.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Reverse Level Order  </a:t>
            </a:r>
            <a:r>
              <a:rPr lang="en-US" sz="1800" dirty="0"/>
              <a:t>is s</a:t>
            </a:r>
            <a:r>
              <a:rPr lang="en-US" dirty="0"/>
              <a:t>imilar to level order traversal, but nodes are stored in a stack for reverse ordering, adding </a:t>
            </a:r>
            <a:r>
              <a:rPr lang="en-US" b="1" dirty="0"/>
              <a:t>O(N)</a:t>
            </a:r>
            <a:r>
              <a:rPr lang="en-US" dirty="0"/>
              <a:t> time for the extra reversal step.</a:t>
            </a:r>
          </a:p>
        </p:txBody>
      </p:sp>
    </p:spTree>
    <p:extLst>
      <p:ext uri="{BB962C8B-B14F-4D97-AF65-F5344CB8AC3E}">
        <p14:creationId xmlns:p14="http://schemas.microsoft.com/office/powerpoint/2010/main" val="180968435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8F6B2-838C-ED7E-BE9A-420A0C97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B2D42-5448-7949-670A-55574D09BD58}"/>
              </a:ext>
            </a:extLst>
          </p:cNvPr>
          <p:cNvSpPr txBox="1"/>
          <p:nvPr/>
        </p:nvSpPr>
        <p:spPr>
          <a:xfrm>
            <a:off x="2458720" y="805934"/>
            <a:ext cx="7274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</a:rPr>
              <a:t>Time and Space Complexity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FB9BAC3-5B6D-70FC-13E5-2E4A735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59649"/>
              </p:ext>
            </p:extLst>
          </p:nvPr>
        </p:nvGraphicFramePr>
        <p:xfrm>
          <a:off x="873760" y="2574706"/>
          <a:ext cx="8006079" cy="142417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668693">
                  <a:extLst>
                    <a:ext uri="{9D8B030D-6E8A-4147-A177-3AD203B41FA5}">
                      <a16:colId xmlns:a16="http://schemas.microsoft.com/office/drawing/2014/main" val="903984847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1169633664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2112471387"/>
                    </a:ext>
                  </a:extLst>
                </a:gridCol>
              </a:tblGrid>
              <a:tr h="472537">
                <a:tc>
                  <a:txBody>
                    <a:bodyPr/>
                    <a:lstStyle/>
                    <a:p>
                      <a:r>
                        <a:rPr lang="en-US" b="1" dirty="0"/>
                        <a:t>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10132"/>
                  </a:ext>
                </a:extLst>
              </a:tr>
              <a:tr h="472537">
                <a:tc>
                  <a:txBody>
                    <a:bodyPr/>
                    <a:lstStyle/>
                    <a:p>
                      <a:r>
                        <a:rPr lang="en-US" dirty="0"/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792454"/>
                  </a:ext>
                </a:extLst>
              </a:tr>
              <a:tr h="479100">
                <a:tc>
                  <a:txBody>
                    <a:bodyPr/>
                    <a:lstStyle/>
                    <a:p>
                      <a:r>
                        <a:rPr lang="en-US" dirty="0"/>
                        <a:t>Iterative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45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7A437C-560A-EE20-6C38-FC1AADC5F31B}"/>
              </a:ext>
            </a:extLst>
          </p:cNvPr>
          <p:cNvSpPr txBox="1"/>
          <p:nvPr/>
        </p:nvSpPr>
        <p:spPr>
          <a:xfrm>
            <a:off x="873760" y="19748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Boundary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603A1-A131-F280-85D4-08E6AF9C58F3}"/>
              </a:ext>
            </a:extLst>
          </p:cNvPr>
          <p:cNvSpPr txBox="1"/>
          <p:nvPr/>
        </p:nvSpPr>
        <p:spPr>
          <a:xfrm>
            <a:off x="782320" y="4263040"/>
            <a:ext cx="9733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Traverses all boundary nodes (left, leaves, and right), so the time complexity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Space complexity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storing the nodes in the left or right boundary.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same for both recursive and iterative approaches since all nodes are visited once.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Space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recursive approach comes from the call stack, while in the iterative approach, it comes from explicitly storing nodes in a data structure (like a stack or list). </a:t>
            </a:r>
          </a:p>
        </p:txBody>
      </p:sp>
    </p:spTree>
    <p:extLst>
      <p:ext uri="{BB962C8B-B14F-4D97-AF65-F5344CB8AC3E}">
        <p14:creationId xmlns:p14="http://schemas.microsoft.com/office/powerpoint/2010/main" val="19870290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0A75A-6C90-7C57-8142-7FD0248D3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4E20E-E852-1FDC-9353-BD60D5635527}"/>
              </a:ext>
            </a:extLst>
          </p:cNvPr>
          <p:cNvSpPr txBox="1"/>
          <p:nvPr/>
        </p:nvSpPr>
        <p:spPr>
          <a:xfrm>
            <a:off x="2458720" y="805934"/>
            <a:ext cx="7274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</a:rPr>
              <a:t>Time and Space Complexity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C691273-0839-12C4-3034-A97A7B504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1326"/>
              </p:ext>
            </p:extLst>
          </p:nvPr>
        </p:nvGraphicFramePr>
        <p:xfrm>
          <a:off x="873760" y="2574706"/>
          <a:ext cx="8006079" cy="142417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668693">
                  <a:extLst>
                    <a:ext uri="{9D8B030D-6E8A-4147-A177-3AD203B41FA5}">
                      <a16:colId xmlns:a16="http://schemas.microsoft.com/office/drawing/2014/main" val="903984847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1169633664"/>
                    </a:ext>
                  </a:extLst>
                </a:gridCol>
                <a:gridCol w="2668693">
                  <a:extLst>
                    <a:ext uri="{9D8B030D-6E8A-4147-A177-3AD203B41FA5}">
                      <a16:colId xmlns:a16="http://schemas.microsoft.com/office/drawing/2014/main" val="2112471387"/>
                    </a:ext>
                  </a:extLst>
                </a:gridCol>
              </a:tblGrid>
              <a:tr h="472537">
                <a:tc>
                  <a:txBody>
                    <a:bodyPr/>
                    <a:lstStyle/>
                    <a:p>
                      <a:r>
                        <a:rPr lang="en-US" b="1" dirty="0"/>
                        <a:t>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10132"/>
                  </a:ext>
                </a:extLst>
              </a:tr>
              <a:tr h="472537">
                <a:tc>
                  <a:txBody>
                    <a:bodyPr/>
                    <a:lstStyle/>
                    <a:p>
                      <a:r>
                        <a:rPr lang="en-US" dirty="0"/>
                        <a:t>Recursive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792454"/>
                  </a:ext>
                </a:extLst>
              </a:tr>
              <a:tr h="479100">
                <a:tc>
                  <a:txBody>
                    <a:bodyPr/>
                    <a:lstStyle/>
                    <a:p>
                      <a:r>
                        <a:rPr lang="en-US" dirty="0"/>
                        <a:t>Iterative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45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05029B-3017-B174-E1FD-3A4F197CFC55}"/>
              </a:ext>
            </a:extLst>
          </p:cNvPr>
          <p:cNvSpPr txBox="1"/>
          <p:nvPr/>
        </p:nvSpPr>
        <p:spPr>
          <a:xfrm>
            <a:off x="873760" y="19748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Diagonal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45BB8-808D-E061-1714-AB58EB77FE0A}"/>
              </a:ext>
            </a:extLst>
          </p:cNvPr>
          <p:cNvSpPr txBox="1"/>
          <p:nvPr/>
        </p:nvSpPr>
        <p:spPr>
          <a:xfrm>
            <a:off x="782320" y="4263040"/>
            <a:ext cx="9733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complexity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because every node is processed once.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Space complexity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storing nodes level-wise in a queue.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same for both recursive and iterative approaches since all nodes are visited once.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Space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recursive approach comes from the call stack, while in the iterative approach, it comes from explicitly storing nodes in a data structure (like a stack or list). </a:t>
            </a:r>
          </a:p>
        </p:txBody>
      </p:sp>
    </p:spTree>
    <p:extLst>
      <p:ext uri="{BB962C8B-B14F-4D97-AF65-F5344CB8AC3E}">
        <p14:creationId xmlns:p14="http://schemas.microsoft.com/office/powerpoint/2010/main" val="209726335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7F8C4-E5B2-B976-FD1F-4440FC852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0F5E7-A323-FA2B-1524-5D22A5319787}"/>
              </a:ext>
            </a:extLst>
          </p:cNvPr>
          <p:cNvSpPr txBox="1"/>
          <p:nvPr/>
        </p:nvSpPr>
        <p:spPr>
          <a:xfrm>
            <a:off x="4121741" y="905256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BST Balancing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1FA0C-EA6F-2DBA-1D8D-CD277AACBCE8}"/>
              </a:ext>
            </a:extLst>
          </p:cNvPr>
          <p:cNvSpPr txBox="1"/>
          <p:nvPr/>
        </p:nvSpPr>
        <p:spPr>
          <a:xfrm>
            <a:off x="2293238" y="2117042"/>
            <a:ext cx="87710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dirty="0"/>
              <a:t>Balancing a </a:t>
            </a:r>
            <a:r>
              <a:rPr lang="en-US" sz="2000" b="1" dirty="0"/>
              <a:t>Binary Search Tree (BST)</a:t>
            </a:r>
            <a:r>
              <a:rPr lang="en-US" sz="2000" dirty="0"/>
              <a:t> ensures that the tree remains efficient, with operations like search, insertion, and deletion maintaining their </a:t>
            </a:r>
            <a:r>
              <a:rPr lang="en-US" sz="2000" b="1" dirty="0"/>
              <a:t>O(log N)</a:t>
            </a:r>
            <a:r>
              <a:rPr lang="en-US" sz="2000" dirty="0"/>
              <a:t> time complexity. Without balancing, a BST can degrade into a </a:t>
            </a:r>
            <a:r>
              <a:rPr lang="en-US" sz="2000" b="1" dirty="0"/>
              <a:t>linked list</a:t>
            </a:r>
            <a:r>
              <a:rPr lang="en-US" sz="2000" dirty="0"/>
              <a:t> in the worst case, with time complexity of </a:t>
            </a:r>
            <a:r>
              <a:rPr lang="en-US" sz="2000" b="1" dirty="0"/>
              <a:t>O(N)</a:t>
            </a:r>
            <a:r>
              <a:rPr lang="en-US" sz="2000" dirty="0"/>
              <a:t> for these operations.</a:t>
            </a:r>
            <a:endParaRPr lang="en-US" sz="2000" b="0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694996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A4EB-C3A3-857E-D6CE-4087573CC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45A04-5951-7584-ECB4-AC1F3EFA1B60}"/>
              </a:ext>
            </a:extLst>
          </p:cNvPr>
          <p:cNvSpPr txBox="1"/>
          <p:nvPr/>
        </p:nvSpPr>
        <p:spPr>
          <a:xfrm>
            <a:off x="3006051" y="905256"/>
            <a:ext cx="6179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Balancing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86306-EBAA-491C-744F-65079E1E2FA4}"/>
              </a:ext>
            </a:extLst>
          </p:cNvPr>
          <p:cNvSpPr txBox="1"/>
          <p:nvPr/>
        </p:nvSpPr>
        <p:spPr>
          <a:xfrm>
            <a:off x="1710498" y="2117042"/>
            <a:ext cx="8771002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</a:rPr>
              <a:t>Rotations</a:t>
            </a:r>
          </a:p>
          <a:p>
            <a:pPr marL="457200" indent="-4572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+mj-lt"/>
              </a:rPr>
              <a:t>Rebuild</a:t>
            </a:r>
          </a:p>
          <a:p>
            <a:pPr marL="457200" indent="-4572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+mj-lt"/>
              </a:rPr>
              <a:t>Augmenting Insertion and Deletion</a:t>
            </a:r>
          </a:p>
          <a:p>
            <a:pPr marL="457200" indent="-4572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</a:rPr>
              <a:t>Weight Balancing</a:t>
            </a:r>
            <a:endParaRPr lang="en-US" sz="2800" b="0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17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DD277-83BB-52EA-F29F-F6A37CF4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51816-6E57-E285-58F9-68C99369F10E}"/>
              </a:ext>
            </a:extLst>
          </p:cNvPr>
          <p:cNvSpPr txBox="1"/>
          <p:nvPr/>
        </p:nvSpPr>
        <p:spPr>
          <a:xfrm>
            <a:off x="4762943" y="905256"/>
            <a:ext cx="2666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Rotations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6ACB6-4791-7910-D46E-1B4F888FAB3F}"/>
              </a:ext>
            </a:extLst>
          </p:cNvPr>
          <p:cNvSpPr txBox="1"/>
          <p:nvPr/>
        </p:nvSpPr>
        <p:spPr>
          <a:xfrm>
            <a:off x="1710499" y="1761442"/>
            <a:ext cx="877100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400" dirty="0">
                <a:latin typeface="+mj-lt"/>
              </a:rPr>
              <a:t>Rotations are used to restructure a tree locally.</a:t>
            </a:r>
          </a:p>
          <a:p>
            <a:pPr algn="l" fontAlgn="base">
              <a:spcAft>
                <a:spcPts val="1800"/>
              </a:spcAft>
            </a:pPr>
            <a:r>
              <a:rPr lang="en-US" sz="2400" dirty="0">
                <a:latin typeface="+mj-lt"/>
              </a:rPr>
              <a:t>Efficient for dynamic balancing.</a:t>
            </a:r>
          </a:p>
          <a:p>
            <a:pPr algn="l" fontAlgn="base">
              <a:spcAft>
                <a:spcPts val="1800"/>
              </a:spcAft>
            </a:pPr>
            <a:r>
              <a:rPr lang="en-US" sz="2400" dirty="0">
                <a:latin typeface="+mj-lt"/>
              </a:rPr>
              <a:t>They are fundamental to balancing in self-balancing BSTs like </a:t>
            </a:r>
            <a:r>
              <a:rPr lang="en-US" sz="2400" b="1" dirty="0">
                <a:latin typeface="+mj-lt"/>
              </a:rPr>
              <a:t>AVL Trees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1" dirty="0">
                <a:latin typeface="+mj-lt"/>
              </a:rPr>
              <a:t>Red-Black Trees</a:t>
            </a:r>
            <a:r>
              <a:rPr lang="en-US" sz="2400" dirty="0">
                <a:latin typeface="+mj-lt"/>
              </a:rPr>
              <a:t>.</a:t>
            </a:r>
          </a:p>
          <a:p>
            <a:pPr algn="l" fontAlgn="base">
              <a:spcAft>
                <a:spcPts val="1800"/>
              </a:spcAft>
            </a:pP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Rotations are used to:</a:t>
            </a:r>
          </a:p>
          <a:p>
            <a:pPr marL="800100" lvl="1" indent="-342900" fontAlgn="base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Fix height imbalances in AVL Trees.</a:t>
            </a:r>
          </a:p>
          <a:p>
            <a:pPr marL="800100" lvl="1" indent="-342900" fontAlgn="base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Maintain color properties in Red-Black Trees.</a:t>
            </a:r>
          </a:p>
        </p:txBody>
      </p:sp>
    </p:spTree>
    <p:extLst>
      <p:ext uri="{BB962C8B-B14F-4D97-AF65-F5344CB8AC3E}">
        <p14:creationId xmlns:p14="http://schemas.microsoft.com/office/powerpoint/2010/main" val="47859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4E0B9-D17C-B7F6-853C-CF307E8B7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9AF5-221A-F900-7962-30778184800E}"/>
              </a:ext>
            </a:extLst>
          </p:cNvPr>
          <p:cNvSpPr txBox="1"/>
          <p:nvPr/>
        </p:nvSpPr>
        <p:spPr>
          <a:xfrm>
            <a:off x="4762943" y="905256"/>
            <a:ext cx="2666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Rotations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D8FDD0-EABD-A04B-F137-5996945DFEF9}"/>
              </a:ext>
            </a:extLst>
          </p:cNvPr>
          <p:cNvSpPr/>
          <p:nvPr/>
        </p:nvSpPr>
        <p:spPr>
          <a:xfrm>
            <a:off x="1000786" y="2596897"/>
            <a:ext cx="4848756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Left Rotation</a:t>
            </a:r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3C67FE78-D277-2772-FE2C-3B54FAE37F6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6965747" y="804950"/>
            <a:ext cx="931344" cy="2670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BEE6B-09E1-DD6D-B5F3-E14537622ABC}"/>
              </a:ext>
            </a:extLst>
          </p:cNvPr>
          <p:cNvSpPr/>
          <p:nvPr/>
        </p:nvSpPr>
        <p:spPr>
          <a:xfrm>
            <a:off x="6342460" y="2606041"/>
            <a:ext cx="4848756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Right Rotation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6C3CB9EB-5D45-42F0-6AA8-FA9563B7338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299482" y="800379"/>
            <a:ext cx="922200" cy="267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3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3201-86C8-6E38-1359-A6D247EA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25DD2-EC80-6B3F-E4A3-9FB2A550672A}"/>
              </a:ext>
            </a:extLst>
          </p:cNvPr>
          <p:cNvSpPr txBox="1"/>
          <p:nvPr/>
        </p:nvSpPr>
        <p:spPr>
          <a:xfrm>
            <a:off x="4340551" y="905256"/>
            <a:ext cx="3510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Left Rotation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1223B-852D-070A-827F-931D619FFFA7}"/>
              </a:ext>
            </a:extLst>
          </p:cNvPr>
          <p:cNvSpPr txBox="1"/>
          <p:nvPr/>
        </p:nvSpPr>
        <p:spPr>
          <a:xfrm>
            <a:off x="1935480" y="2644170"/>
            <a:ext cx="832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Performed when the </a:t>
            </a:r>
            <a:r>
              <a:rPr lang="en-US" sz="2400" b="1" dirty="0"/>
              <a:t>right subtree </a:t>
            </a:r>
            <a:r>
              <a:rPr lang="en-US" sz="2400" dirty="0"/>
              <a:t>is heavier than the </a:t>
            </a:r>
            <a:r>
              <a:rPr lang="en-US" sz="2400" b="1" dirty="0"/>
              <a:t>left subtree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right child </a:t>
            </a:r>
            <a:r>
              <a:rPr lang="en-US" sz="2400" dirty="0"/>
              <a:t>becomes the new root of the subtree, and the original </a:t>
            </a:r>
            <a:r>
              <a:rPr lang="en-US" sz="2400" b="1" dirty="0"/>
              <a:t>root</a:t>
            </a:r>
            <a:r>
              <a:rPr lang="en-US" sz="2400" dirty="0"/>
              <a:t> becomes its </a:t>
            </a:r>
            <a:r>
              <a:rPr lang="en-US" sz="2400" b="1" dirty="0"/>
              <a:t>left child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466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5728EA45-D34C-E23E-C6BE-94BBBBE805D7}"/>
              </a:ext>
            </a:extLst>
          </p:cNvPr>
          <p:cNvSpPr/>
          <p:nvPr/>
        </p:nvSpPr>
        <p:spPr>
          <a:xfrm>
            <a:off x="3802165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F400988-14B1-ED88-DCAF-FFFA89C5A1F5}"/>
              </a:ext>
            </a:extLst>
          </p:cNvPr>
          <p:cNvSpPr/>
          <p:nvPr/>
        </p:nvSpPr>
        <p:spPr>
          <a:xfrm>
            <a:off x="7438859" y="42448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B85CA46-96A0-E1D2-9DFF-F2EDF796F90B}"/>
              </a:ext>
            </a:extLst>
          </p:cNvPr>
          <p:cNvCxnSpPr>
            <a:cxnSpLocks/>
            <a:stCxn id="3" idx="5"/>
            <a:endCxn id="29" idx="1"/>
          </p:cNvCxnSpPr>
          <p:nvPr/>
        </p:nvCxnSpPr>
        <p:spPr>
          <a:xfrm>
            <a:off x="4613874" y="2110157"/>
            <a:ext cx="1145905" cy="781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CF848AD-E416-40B2-5D85-117795292A90}"/>
              </a:ext>
            </a:extLst>
          </p:cNvPr>
          <p:cNvCxnSpPr>
            <a:cxnSpLocks/>
            <a:stCxn id="29" idx="5"/>
            <a:endCxn id="13" idx="1"/>
          </p:cNvCxnSpPr>
          <p:nvPr/>
        </p:nvCxnSpPr>
        <p:spPr>
          <a:xfrm>
            <a:off x="6432221" y="3564053"/>
            <a:ext cx="1145905" cy="82006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3F2EA061-C680-7356-725C-12C81D8DFB8C}"/>
              </a:ext>
            </a:extLst>
          </p:cNvPr>
          <p:cNvSpPr/>
          <p:nvPr/>
        </p:nvSpPr>
        <p:spPr>
          <a:xfrm>
            <a:off x="5620512" y="27523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191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298A-6E2C-A51D-059F-C2E6C798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397854"/>
            <a:ext cx="9404723" cy="1400530"/>
          </a:xfrm>
        </p:spPr>
        <p:txBody>
          <a:bodyPr anchor="ctr"/>
          <a:lstStyle/>
          <a:p>
            <a:r>
              <a:rPr lang="en-US" dirty="0"/>
              <a:t>Themes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0293-612C-C31D-3CC8-68C2EAA5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108768" cy="4195481"/>
          </a:xfrm>
        </p:spPr>
        <p:txBody>
          <a:bodyPr>
            <a:normAutofit/>
          </a:bodyPr>
          <a:lstStyle/>
          <a:p>
            <a:r>
              <a:rPr lang="en-US" b="1" dirty="0"/>
              <a:t>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Insertion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</a:rPr>
              <a:t>Searching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</a:rPr>
              <a:t>Deletion</a:t>
            </a:r>
            <a:r>
              <a:rPr lang="en-US" b="1" i="0" dirty="0">
                <a:solidFill>
                  <a:srgbClr val="FFFFFF"/>
                </a:solidFill>
                <a:effectLst/>
                <a:latin typeface="Source Sans 3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+mn-lt"/>
              </a:rPr>
              <a:t>Minimum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Maximum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FFFF"/>
                </a:solidFill>
                <a:effectLst/>
                <a:latin typeface="+mn-lt"/>
              </a:rPr>
              <a:t>Inorder</a:t>
            </a:r>
            <a:r>
              <a:rPr lang="en-US" b="1" i="0" dirty="0">
                <a:solidFill>
                  <a:srgbClr val="FFFFFF"/>
                </a:solidFill>
                <a:effectLst/>
                <a:latin typeface="+mn-lt"/>
              </a:rPr>
              <a:t> predecessor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FF"/>
                </a:solidFill>
                <a:latin typeface="+mn-lt"/>
              </a:rPr>
              <a:t>Inorder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 successor</a:t>
            </a:r>
            <a:endParaRPr lang="en-US" dirty="0"/>
          </a:p>
          <a:p>
            <a:r>
              <a:rPr lang="en-US" b="1" i="0" dirty="0">
                <a:solidFill>
                  <a:srgbClr val="FFFFFF"/>
                </a:solidFill>
                <a:effectLst/>
              </a:rPr>
              <a:t>Time and Space Complexity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</a:rPr>
              <a:t>Types of Binary Tree</a:t>
            </a:r>
            <a:endParaRPr lang="en-US" sz="2000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79D6F47-0EDE-815F-EA2C-C4F45C95B46C}"/>
              </a:ext>
            </a:extLst>
          </p:cNvPr>
          <p:cNvSpPr txBox="1">
            <a:spLocks/>
          </p:cNvSpPr>
          <p:nvPr/>
        </p:nvSpPr>
        <p:spPr>
          <a:xfrm>
            <a:off x="5348472" y="2045388"/>
            <a:ext cx="440512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i="0" dirty="0">
                <a:solidFill>
                  <a:srgbClr val="FFFFFF"/>
                </a:solidFill>
                <a:effectLst/>
              </a:rPr>
              <a:t>Traversal Techniques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Inorder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Preorder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FF"/>
                </a:solidFill>
                <a:latin typeface="+mn-lt"/>
              </a:rPr>
              <a:t>Postorder</a:t>
            </a:r>
            <a:r>
              <a:rPr lang="en-US" b="1" dirty="0">
                <a:solidFill>
                  <a:srgbClr val="FFFFFF"/>
                </a:solidFill>
                <a:latin typeface="Source Sans 3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Level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Reverse level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Boundary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Diagonal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</a:rPr>
              <a:t>Time and Space Complexity</a:t>
            </a:r>
            <a:endParaRPr lang="en-US" sz="2000" b="1" dirty="0"/>
          </a:p>
          <a:p>
            <a:r>
              <a:rPr lang="en-US" sz="2000" b="1" dirty="0"/>
              <a:t>BST Balancing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9D690-3A2D-69D5-1141-594D750F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B225C538-64C9-7A6C-818D-E37526955FF8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E1CC4C2-F252-3F87-1F38-A436603E0BD5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665A61C-B7EE-819F-DD3E-33C0943FA397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972E7BB-161A-5AC7-CF24-D6583C6C896C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693DCE4-BDE3-BF0F-621E-F532EE5D3F13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4C9D314-036C-81C6-FDE6-DD10551D219F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AB394D-F2FE-B2BA-63D9-D206C60145D2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5525AC2-77C3-6179-2B01-A4EC18F67298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E40F8AD-37F8-D215-24DA-726594E03382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1EBB47E-CB8D-CDAD-FEBB-B17D01BBE68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8483F0A-073D-BDA1-74C7-B2484874433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EF06444-9A5A-AEAB-9464-756BE6E3CF75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21C80E-B9AA-84A4-57C2-DA61352A7070}"/>
              </a:ext>
            </a:extLst>
          </p:cNvPr>
          <p:cNvSpPr txBox="1"/>
          <p:nvPr/>
        </p:nvSpPr>
        <p:spPr>
          <a:xfrm>
            <a:off x="3010662" y="577013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Insertion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20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75313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E0D61-BA10-198E-3F3A-0357E53A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2A9CE532-3172-FBB0-06F2-D47D1F71A95A}"/>
              </a:ext>
            </a:extLst>
          </p:cNvPr>
          <p:cNvSpPr/>
          <p:nvPr/>
        </p:nvSpPr>
        <p:spPr>
          <a:xfrm>
            <a:off x="3802165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2E96997-632E-ED40-C6EE-C51EBA7B5212}"/>
              </a:ext>
            </a:extLst>
          </p:cNvPr>
          <p:cNvSpPr/>
          <p:nvPr/>
        </p:nvSpPr>
        <p:spPr>
          <a:xfrm>
            <a:off x="7438859" y="42448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B00A012-6CFC-CF3A-A180-444F64641970}"/>
              </a:ext>
            </a:extLst>
          </p:cNvPr>
          <p:cNvSpPr/>
          <p:nvPr/>
        </p:nvSpPr>
        <p:spPr>
          <a:xfrm>
            <a:off x="5620512" y="27523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4238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2120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1.25E-6 0.4317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B1FB-8438-1D73-7DE5-14340165F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D266C46C-98F7-9181-E3B8-C113E2F2151B}"/>
              </a:ext>
            </a:extLst>
          </p:cNvPr>
          <p:cNvSpPr/>
          <p:nvPr/>
        </p:nvSpPr>
        <p:spPr>
          <a:xfrm>
            <a:off x="3802165" y="42448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5BCC46-C672-C42F-FC96-95D12AFB3863}"/>
              </a:ext>
            </a:extLst>
          </p:cNvPr>
          <p:cNvSpPr/>
          <p:nvPr/>
        </p:nvSpPr>
        <p:spPr>
          <a:xfrm>
            <a:off x="5620512" y="12476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9AF9A40-C325-91EC-7F6E-BD782A129F56}"/>
              </a:ext>
            </a:extLst>
          </p:cNvPr>
          <p:cNvSpPr/>
          <p:nvPr/>
        </p:nvSpPr>
        <p:spPr>
          <a:xfrm>
            <a:off x="7438859" y="42448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3764463-89A8-6715-81C2-B5DF74502031}"/>
              </a:ext>
            </a:extLst>
          </p:cNvPr>
          <p:cNvCxnSpPr>
            <a:cxnSpLocks/>
            <a:stCxn id="7" idx="3"/>
            <a:endCxn id="3" idx="7"/>
          </p:cNvCxnSpPr>
          <p:nvPr/>
        </p:nvCxnSpPr>
        <p:spPr>
          <a:xfrm flipH="1">
            <a:off x="4613874" y="2059357"/>
            <a:ext cx="1145905" cy="2324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BC76552-AD60-0642-07DE-1824A534B4D4}"/>
              </a:ext>
            </a:extLst>
          </p:cNvPr>
          <p:cNvCxnSpPr>
            <a:stCxn id="7" idx="5"/>
            <a:endCxn id="13" idx="1"/>
          </p:cNvCxnSpPr>
          <p:nvPr/>
        </p:nvCxnSpPr>
        <p:spPr>
          <a:xfrm>
            <a:off x="6432221" y="2059357"/>
            <a:ext cx="1145905" cy="2324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BAEC8-FF99-795C-6874-C7DBC0EA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86F83-C7FA-0B58-A11C-78AA2410403B}"/>
              </a:ext>
            </a:extLst>
          </p:cNvPr>
          <p:cNvSpPr txBox="1"/>
          <p:nvPr/>
        </p:nvSpPr>
        <p:spPr>
          <a:xfrm>
            <a:off x="4137771" y="905256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Right Rotation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6FD0-BAB9-63FD-8F5B-D831FE942039}"/>
              </a:ext>
            </a:extLst>
          </p:cNvPr>
          <p:cNvSpPr txBox="1"/>
          <p:nvPr/>
        </p:nvSpPr>
        <p:spPr>
          <a:xfrm>
            <a:off x="1935480" y="2644170"/>
            <a:ext cx="8468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Performed when the </a:t>
            </a:r>
            <a:r>
              <a:rPr lang="en-US" sz="2400" b="1" dirty="0"/>
              <a:t>left subtree </a:t>
            </a:r>
            <a:r>
              <a:rPr lang="en-US" sz="2400" dirty="0"/>
              <a:t>is heavier than the </a:t>
            </a:r>
            <a:r>
              <a:rPr lang="en-US" sz="2400" b="1" dirty="0"/>
              <a:t>right subtree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left child </a:t>
            </a:r>
            <a:r>
              <a:rPr lang="en-US" sz="2400" dirty="0"/>
              <a:t>becomes the new root of the subtree, and the original </a:t>
            </a:r>
            <a:r>
              <a:rPr lang="en-US" sz="2400" b="1" dirty="0"/>
              <a:t>root</a:t>
            </a:r>
            <a:r>
              <a:rPr lang="en-US" sz="2400" dirty="0"/>
              <a:t> becomes its </a:t>
            </a:r>
            <a:r>
              <a:rPr lang="en-US" sz="2400" b="1" dirty="0"/>
              <a:t>right child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72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2F83C-880D-28CD-A0AB-00AEB81C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836B2D5C-A6CD-6A6F-E480-C136D91E1C37}"/>
              </a:ext>
            </a:extLst>
          </p:cNvPr>
          <p:cNvSpPr/>
          <p:nvPr/>
        </p:nvSpPr>
        <p:spPr>
          <a:xfrm flipH="1">
            <a:off x="7438859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72C32F-409D-F377-6C2C-78C015019900}"/>
              </a:ext>
            </a:extLst>
          </p:cNvPr>
          <p:cNvSpPr/>
          <p:nvPr/>
        </p:nvSpPr>
        <p:spPr>
          <a:xfrm flipH="1">
            <a:off x="5620512" y="27523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B1170E2-7444-DC4F-F601-1BE2F540733E}"/>
              </a:ext>
            </a:extLst>
          </p:cNvPr>
          <p:cNvSpPr/>
          <p:nvPr/>
        </p:nvSpPr>
        <p:spPr>
          <a:xfrm flipH="1">
            <a:off x="3802165" y="42448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E236EB1-AD8E-6BBD-B20A-A4614DEECC39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 flipH="1">
            <a:off x="6432221" y="2110157"/>
            <a:ext cx="1145905" cy="7814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68C61F2-5F91-06EB-50BC-151C36657016}"/>
              </a:ext>
            </a:extLst>
          </p:cNvPr>
          <p:cNvCxnSpPr>
            <a:stCxn id="7" idx="5"/>
            <a:endCxn id="13" idx="1"/>
          </p:cNvCxnSpPr>
          <p:nvPr/>
        </p:nvCxnSpPr>
        <p:spPr>
          <a:xfrm flipH="1">
            <a:off x="4613874" y="3564053"/>
            <a:ext cx="1145905" cy="82006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6555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2452-FA5F-80F3-61C0-BC0F49633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9A619BC7-F273-5E05-CD78-75213D161E39}"/>
              </a:ext>
            </a:extLst>
          </p:cNvPr>
          <p:cNvSpPr/>
          <p:nvPr/>
        </p:nvSpPr>
        <p:spPr>
          <a:xfrm flipH="1">
            <a:off x="7438859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190F514-58A1-D51D-41FA-029378B92A7C}"/>
              </a:ext>
            </a:extLst>
          </p:cNvPr>
          <p:cNvSpPr/>
          <p:nvPr/>
        </p:nvSpPr>
        <p:spPr>
          <a:xfrm flipH="1">
            <a:off x="5620512" y="27523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A00ED71-6AB3-7510-664B-D05E20260CAB}"/>
              </a:ext>
            </a:extLst>
          </p:cNvPr>
          <p:cNvSpPr/>
          <p:nvPr/>
        </p:nvSpPr>
        <p:spPr>
          <a:xfrm flipH="1">
            <a:off x="3802165" y="42448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03378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2201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1.45833E-6 0.4289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E0D6B-A450-2621-227D-85F2E2446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910AF1DA-ACBF-B105-B598-40F842927B1D}"/>
              </a:ext>
            </a:extLst>
          </p:cNvPr>
          <p:cNvSpPr/>
          <p:nvPr/>
        </p:nvSpPr>
        <p:spPr>
          <a:xfrm flipH="1">
            <a:off x="3802165" y="42448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EE6D5A5-B354-0500-D8A3-DEF7283FC11A}"/>
              </a:ext>
            </a:extLst>
          </p:cNvPr>
          <p:cNvSpPr/>
          <p:nvPr/>
        </p:nvSpPr>
        <p:spPr>
          <a:xfrm flipH="1">
            <a:off x="5620512" y="12476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3625CF5-DF24-2656-2EAC-0620C5942F32}"/>
              </a:ext>
            </a:extLst>
          </p:cNvPr>
          <p:cNvSpPr/>
          <p:nvPr/>
        </p:nvSpPr>
        <p:spPr>
          <a:xfrm flipH="1">
            <a:off x="7438859" y="42448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E617BC3-0490-2AA7-98F0-F1862E9096C9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 flipH="1">
            <a:off x="4613874" y="2059357"/>
            <a:ext cx="1145905" cy="2324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6FFB562-92E3-35FA-F842-DBAF4B97A976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>
            <a:off x="6432221" y="2059357"/>
            <a:ext cx="1145905" cy="2324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69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A0D68-8D47-DB23-6382-386D2A6A5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47CB1-C655-9507-1E23-2070B8EA80D7}"/>
              </a:ext>
            </a:extLst>
          </p:cNvPr>
          <p:cNvSpPr txBox="1"/>
          <p:nvPr/>
        </p:nvSpPr>
        <p:spPr>
          <a:xfrm>
            <a:off x="4762943" y="905256"/>
            <a:ext cx="2666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1530E-6E5F-BDED-0F48-54C71EDE9827}"/>
              </a:ext>
            </a:extLst>
          </p:cNvPr>
          <p:cNvSpPr txBox="1"/>
          <p:nvPr/>
        </p:nvSpPr>
        <p:spPr>
          <a:xfrm>
            <a:off x="1249680" y="1809601"/>
            <a:ext cx="4318000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LeftRotate</a:t>
            </a:r>
            <a:r>
              <a:rPr lang="en-US" dirty="0"/>
              <a:t>(node):</a:t>
            </a:r>
          </a:p>
          <a:p>
            <a:r>
              <a:rPr lang="en-US" dirty="0"/>
              <a:t>    pivot = </a:t>
            </a:r>
            <a:r>
              <a:rPr lang="en-US" dirty="0" err="1"/>
              <a:t>node.right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node.right</a:t>
            </a:r>
            <a:r>
              <a:rPr lang="en-US" dirty="0"/>
              <a:t> = </a:t>
            </a:r>
            <a:r>
              <a:rPr lang="en-US" dirty="0" err="1"/>
              <a:t>pivot.left</a:t>
            </a:r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pivot.left</a:t>
            </a:r>
            <a:r>
              <a:rPr lang="en-US" dirty="0"/>
              <a:t> is not NULL:</a:t>
            </a:r>
          </a:p>
          <a:p>
            <a:r>
              <a:rPr lang="en-US" dirty="0"/>
              <a:t>        </a:t>
            </a:r>
            <a:r>
              <a:rPr lang="en-US" dirty="0" err="1"/>
              <a:t>pivot.left.parent</a:t>
            </a:r>
            <a:r>
              <a:rPr lang="en-US" dirty="0"/>
              <a:t> = node</a:t>
            </a:r>
          </a:p>
          <a:p>
            <a:r>
              <a:rPr lang="en-US" dirty="0"/>
              <a:t>    </a:t>
            </a:r>
            <a:r>
              <a:rPr lang="en-US" dirty="0" err="1"/>
              <a:t>pivot.parent</a:t>
            </a:r>
            <a:r>
              <a:rPr lang="en-US" dirty="0"/>
              <a:t> = </a:t>
            </a:r>
            <a:r>
              <a:rPr lang="en-US" dirty="0" err="1"/>
              <a:t>node.parent</a:t>
            </a:r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node.parent</a:t>
            </a:r>
            <a:r>
              <a:rPr lang="en-US" dirty="0"/>
              <a:t> is NULL:</a:t>
            </a:r>
          </a:p>
          <a:p>
            <a:r>
              <a:rPr lang="en-US" dirty="0"/>
              <a:t>        root = pivot</a:t>
            </a:r>
          </a:p>
          <a:p>
            <a:r>
              <a:rPr lang="en-US" dirty="0"/>
              <a:t>    else if node == </a:t>
            </a:r>
            <a:r>
              <a:rPr lang="en-US" dirty="0" err="1"/>
              <a:t>node.parent.left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node.parent.left</a:t>
            </a:r>
            <a:r>
              <a:rPr lang="en-US" dirty="0"/>
              <a:t> = pivot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node.parent.right</a:t>
            </a:r>
            <a:r>
              <a:rPr lang="en-US" dirty="0"/>
              <a:t> = pivot</a:t>
            </a:r>
          </a:p>
          <a:p>
            <a:r>
              <a:rPr lang="en-US" dirty="0"/>
              <a:t>    </a:t>
            </a:r>
            <a:r>
              <a:rPr lang="en-US" dirty="0" err="1"/>
              <a:t>pivot.left</a:t>
            </a:r>
            <a:r>
              <a:rPr lang="en-US" dirty="0"/>
              <a:t> = node</a:t>
            </a:r>
          </a:p>
          <a:p>
            <a:r>
              <a:rPr lang="en-US" dirty="0"/>
              <a:t>    </a:t>
            </a:r>
            <a:r>
              <a:rPr lang="en-US" dirty="0" err="1"/>
              <a:t>node.parent</a:t>
            </a:r>
            <a:r>
              <a:rPr lang="en-US" dirty="0"/>
              <a:t> = pivot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E8689-527D-68FF-BAA6-43905EFDA4D9}"/>
              </a:ext>
            </a:extLst>
          </p:cNvPr>
          <p:cNvSpPr txBox="1"/>
          <p:nvPr/>
        </p:nvSpPr>
        <p:spPr>
          <a:xfrm>
            <a:off x="6624320" y="1809601"/>
            <a:ext cx="4318000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RightRotate</a:t>
            </a:r>
            <a:r>
              <a:rPr lang="en-US" dirty="0"/>
              <a:t>(node):</a:t>
            </a:r>
          </a:p>
          <a:p>
            <a:r>
              <a:rPr lang="en-US" dirty="0"/>
              <a:t>    pivot = </a:t>
            </a:r>
            <a:r>
              <a:rPr lang="en-US" dirty="0" err="1"/>
              <a:t>node.left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node.left</a:t>
            </a:r>
            <a:r>
              <a:rPr lang="en-US" dirty="0"/>
              <a:t> = </a:t>
            </a:r>
            <a:r>
              <a:rPr lang="en-US" dirty="0" err="1"/>
              <a:t>pivot.right</a:t>
            </a:r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pivot.right</a:t>
            </a:r>
            <a:r>
              <a:rPr lang="en-US" dirty="0"/>
              <a:t> is not NULL:</a:t>
            </a:r>
          </a:p>
          <a:p>
            <a:r>
              <a:rPr lang="en-US" dirty="0"/>
              <a:t>        </a:t>
            </a:r>
            <a:r>
              <a:rPr lang="en-US" dirty="0" err="1"/>
              <a:t>pivot.right.parent</a:t>
            </a:r>
            <a:r>
              <a:rPr lang="en-US" dirty="0"/>
              <a:t> = node</a:t>
            </a:r>
          </a:p>
          <a:p>
            <a:r>
              <a:rPr lang="en-US" dirty="0"/>
              <a:t>    </a:t>
            </a:r>
            <a:r>
              <a:rPr lang="en-US" dirty="0" err="1"/>
              <a:t>pivot.parent</a:t>
            </a:r>
            <a:r>
              <a:rPr lang="en-US" dirty="0"/>
              <a:t> = </a:t>
            </a:r>
            <a:r>
              <a:rPr lang="en-US" dirty="0" err="1"/>
              <a:t>node.parent</a:t>
            </a:r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node.parent</a:t>
            </a:r>
            <a:r>
              <a:rPr lang="en-US" dirty="0"/>
              <a:t> is NULL:</a:t>
            </a:r>
          </a:p>
          <a:p>
            <a:r>
              <a:rPr lang="en-US" dirty="0"/>
              <a:t>        root = pivot</a:t>
            </a:r>
          </a:p>
          <a:p>
            <a:r>
              <a:rPr lang="en-US" dirty="0"/>
              <a:t>    else if node == </a:t>
            </a:r>
            <a:r>
              <a:rPr lang="en-US" dirty="0" err="1"/>
              <a:t>node.parent.left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node.parent.left</a:t>
            </a:r>
            <a:r>
              <a:rPr lang="en-US" dirty="0"/>
              <a:t> = pivot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node.parent.right</a:t>
            </a:r>
            <a:r>
              <a:rPr lang="en-US" dirty="0"/>
              <a:t> = pivot</a:t>
            </a:r>
          </a:p>
          <a:p>
            <a:r>
              <a:rPr lang="en-US" dirty="0"/>
              <a:t>    </a:t>
            </a:r>
            <a:r>
              <a:rPr lang="en-US" dirty="0" err="1"/>
              <a:t>pivot.right</a:t>
            </a:r>
            <a:r>
              <a:rPr lang="en-US" dirty="0"/>
              <a:t> = node</a:t>
            </a:r>
          </a:p>
          <a:p>
            <a:r>
              <a:rPr lang="en-US" dirty="0"/>
              <a:t>    </a:t>
            </a:r>
            <a:r>
              <a:rPr lang="en-US" dirty="0" err="1"/>
              <a:t>node.parent</a:t>
            </a:r>
            <a:r>
              <a:rPr lang="en-US" dirty="0"/>
              <a:t> = pivot</a:t>
            </a:r>
          </a:p>
        </p:txBody>
      </p:sp>
    </p:spTree>
    <p:extLst>
      <p:ext uri="{BB962C8B-B14F-4D97-AF65-F5344CB8AC3E}">
        <p14:creationId xmlns:p14="http://schemas.microsoft.com/office/powerpoint/2010/main" val="80435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0EB0-9692-4C5A-78F8-061B90512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124E-3343-5590-C75A-E097596468DB}"/>
              </a:ext>
            </a:extLst>
          </p:cNvPr>
          <p:cNvSpPr txBox="1"/>
          <p:nvPr/>
        </p:nvSpPr>
        <p:spPr>
          <a:xfrm>
            <a:off x="4762943" y="905256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Rebuild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79B-DDED-12E1-0588-E89199A32892}"/>
              </a:ext>
            </a:extLst>
          </p:cNvPr>
          <p:cNvSpPr txBox="1"/>
          <p:nvPr/>
        </p:nvSpPr>
        <p:spPr>
          <a:xfrm>
            <a:off x="1710499" y="1761442"/>
            <a:ext cx="8771002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400" dirty="0">
                <a:latin typeface="+mj-lt"/>
              </a:rPr>
              <a:t>Used t</a:t>
            </a:r>
            <a:r>
              <a:rPr lang="en-US" sz="2400" dirty="0"/>
              <a:t>o completely rebalance a BST by rebuilding it into a balanced structure from an unbalanced tree.</a:t>
            </a:r>
            <a:endParaRPr lang="en-US" sz="2400" b="1" dirty="0"/>
          </a:p>
          <a:p>
            <a:pPr algn="l" fontAlgn="base">
              <a:spcAft>
                <a:spcPts val="1800"/>
              </a:spcAft>
            </a:pPr>
            <a:r>
              <a:rPr lang="en-US" sz="2400" b="1" dirty="0"/>
              <a:t>Rebuilding</a:t>
            </a:r>
            <a:r>
              <a:rPr lang="en-US" sz="2400" dirty="0"/>
              <a:t> is global and works well for static trees but is computationally expensive for frequent updates.</a:t>
            </a:r>
          </a:p>
          <a:p>
            <a:pPr algn="l" fontAlgn="base">
              <a:spcAft>
                <a:spcPts val="1800"/>
              </a:spcAft>
            </a:pPr>
            <a:r>
              <a:rPr lang="en-US" sz="2400" dirty="0"/>
              <a:t>Steps: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Perform </a:t>
            </a:r>
            <a:r>
              <a:rPr lang="en-US" sz="2400" dirty="0" err="1"/>
              <a:t>Inorder</a:t>
            </a:r>
            <a:r>
              <a:rPr lang="en-US" sz="2400" dirty="0"/>
              <a:t> Traversal to get a sorted list of nodes.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Recursively build a balanced tree from the sorted list by selecting the middle element as the root.</a:t>
            </a:r>
          </a:p>
          <a:p>
            <a:pPr algn="l" fontAlgn="base">
              <a:spcAft>
                <a:spcPts val="1800"/>
              </a:spcAft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2442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3B65E7A-FEC9-26BE-B0C3-CDFABEBE23BE}"/>
              </a:ext>
            </a:extLst>
          </p:cNvPr>
          <p:cNvSpPr/>
          <p:nvPr/>
        </p:nvSpPr>
        <p:spPr>
          <a:xfrm flipH="1">
            <a:off x="1373632" y="7599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348331D-3745-39B4-BE93-712F39037E6C}"/>
              </a:ext>
            </a:extLst>
          </p:cNvPr>
          <p:cNvSpPr/>
          <p:nvPr/>
        </p:nvSpPr>
        <p:spPr>
          <a:xfrm flipH="1">
            <a:off x="2324608" y="18775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D32EF28-2EAB-9D6D-38ED-0E3A19B7A1B9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>
            <a:off x="2185341" y="1571677"/>
            <a:ext cx="278534" cy="4451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4E3C8E63-C293-A729-E086-F9E29BA218F2}"/>
              </a:ext>
            </a:extLst>
          </p:cNvPr>
          <p:cNvSpPr/>
          <p:nvPr/>
        </p:nvSpPr>
        <p:spPr>
          <a:xfrm flipH="1">
            <a:off x="3275584" y="3023617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2BB096A-2EC7-A004-3175-13EE63BF1176}"/>
              </a:ext>
            </a:extLst>
          </p:cNvPr>
          <p:cNvSpPr/>
          <p:nvPr/>
        </p:nvSpPr>
        <p:spPr>
          <a:xfrm flipH="1">
            <a:off x="4226560" y="416966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40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BEF7B35-0F5A-1185-CA1C-CB4B95A54AF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>
            <a:off x="4087293" y="3835326"/>
            <a:ext cx="278534" cy="4736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7E954E9-AB90-6D5A-3BA3-FC552C57AB38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>
            <a:off x="3136317" y="2689277"/>
            <a:ext cx="278534" cy="4736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BB79D6-5C4B-97F1-4A55-35E2F1FC2CBB}"/>
              </a:ext>
            </a:extLst>
          </p:cNvPr>
          <p:cNvSpPr txBox="1"/>
          <p:nvPr/>
        </p:nvSpPr>
        <p:spPr>
          <a:xfrm>
            <a:off x="3848608" y="1726178"/>
            <a:ext cx="2409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Inorder</a:t>
            </a:r>
            <a:r>
              <a:rPr lang="en-US" sz="2000" b="1" dirty="0"/>
              <a:t> Traversal </a:t>
            </a:r>
            <a:r>
              <a:rPr lang="en-US" sz="2000" dirty="0"/>
              <a:t>: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1BDC0BF-81E3-AED5-0AD0-DD4B48B763C5}"/>
              </a:ext>
            </a:extLst>
          </p:cNvPr>
          <p:cNvSpPr/>
          <p:nvPr/>
        </p:nvSpPr>
        <p:spPr>
          <a:xfrm>
            <a:off x="6264656" y="1599323"/>
            <a:ext cx="678960" cy="6789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8BED477-FEFC-0FA5-8DA6-5D871D361C19}"/>
              </a:ext>
            </a:extLst>
          </p:cNvPr>
          <p:cNvSpPr/>
          <p:nvPr/>
        </p:nvSpPr>
        <p:spPr>
          <a:xfrm>
            <a:off x="7537968" y="1599323"/>
            <a:ext cx="678960" cy="6789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6663145-6943-EBBD-99DD-25225180C188}"/>
              </a:ext>
            </a:extLst>
          </p:cNvPr>
          <p:cNvSpPr/>
          <p:nvPr/>
        </p:nvSpPr>
        <p:spPr>
          <a:xfrm>
            <a:off x="8787668" y="1599323"/>
            <a:ext cx="678960" cy="6789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30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67D10E4-EE4A-F70D-5782-964336722E44}"/>
              </a:ext>
            </a:extLst>
          </p:cNvPr>
          <p:cNvSpPr/>
          <p:nvPr/>
        </p:nvSpPr>
        <p:spPr>
          <a:xfrm>
            <a:off x="10037368" y="1599323"/>
            <a:ext cx="678960" cy="6789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40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172B1E5-228E-B1C8-E16F-493F911680B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6943616" y="1938803"/>
            <a:ext cx="594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5796852-4830-87F7-1F6B-C6958360BC8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8216928" y="1938803"/>
            <a:ext cx="570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DA89D76-8F7D-1978-2A44-9D46F6C903E2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9466628" y="1938803"/>
            <a:ext cx="570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D7A22C-497A-1092-C40F-596EF1908ED5}"/>
              </a:ext>
            </a:extLst>
          </p:cNvPr>
          <p:cNvSpPr txBox="1"/>
          <p:nvPr/>
        </p:nvSpPr>
        <p:spPr>
          <a:xfrm>
            <a:off x="6484598" y="2963809"/>
            <a:ext cx="8678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Root</a:t>
            </a:r>
            <a:r>
              <a:rPr lang="en-US" sz="2000" dirty="0"/>
              <a:t>: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B593FB4-76E3-9410-6105-EB1B800DD76C}"/>
              </a:ext>
            </a:extLst>
          </p:cNvPr>
          <p:cNvSpPr/>
          <p:nvPr/>
        </p:nvSpPr>
        <p:spPr>
          <a:xfrm>
            <a:off x="8532780" y="2823404"/>
            <a:ext cx="678960" cy="6789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88828-8B41-4F65-E6AD-8E1A8383D31B}"/>
              </a:ext>
            </a:extLst>
          </p:cNvPr>
          <p:cNvSpPr txBox="1"/>
          <p:nvPr/>
        </p:nvSpPr>
        <p:spPr>
          <a:xfrm>
            <a:off x="6484598" y="3974593"/>
            <a:ext cx="1732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Left subtree</a:t>
            </a:r>
            <a:r>
              <a:rPr lang="en-US" sz="2000" dirty="0"/>
              <a:t>: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3F6D3941-F4CF-5683-7CC8-271DC369B7A5}"/>
              </a:ext>
            </a:extLst>
          </p:cNvPr>
          <p:cNvSpPr/>
          <p:nvPr/>
        </p:nvSpPr>
        <p:spPr>
          <a:xfrm>
            <a:off x="8504952" y="3835326"/>
            <a:ext cx="678960" cy="6789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34BA02-C836-D55D-296E-F82A6A730D15}"/>
              </a:ext>
            </a:extLst>
          </p:cNvPr>
          <p:cNvSpPr txBox="1"/>
          <p:nvPr/>
        </p:nvSpPr>
        <p:spPr>
          <a:xfrm>
            <a:off x="6484598" y="5018123"/>
            <a:ext cx="1917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Right subtree</a:t>
            </a:r>
            <a:r>
              <a:rPr lang="en-US" sz="2000" dirty="0"/>
              <a:t>: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4ACCF34-74E6-AA6F-7BA2-69B3F8EF6D84}"/>
              </a:ext>
            </a:extLst>
          </p:cNvPr>
          <p:cNvSpPr/>
          <p:nvPr/>
        </p:nvSpPr>
        <p:spPr>
          <a:xfrm>
            <a:off x="8502480" y="4860174"/>
            <a:ext cx="678960" cy="6789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30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1DA787C8-EFD2-04E9-4A5C-34506109CCCD}"/>
              </a:ext>
            </a:extLst>
          </p:cNvPr>
          <p:cNvSpPr/>
          <p:nvPr/>
        </p:nvSpPr>
        <p:spPr>
          <a:xfrm>
            <a:off x="9652581" y="4860174"/>
            <a:ext cx="678960" cy="6789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9CBA92-AF5B-6179-42C1-EA204F48B774}"/>
              </a:ext>
            </a:extLst>
          </p:cNvPr>
          <p:cNvSpPr txBox="1"/>
          <p:nvPr/>
        </p:nvSpPr>
        <p:spPr>
          <a:xfrm>
            <a:off x="6484598" y="577570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Repeat recursively for left and right subtrees.</a:t>
            </a:r>
          </a:p>
        </p:txBody>
      </p:sp>
    </p:spTree>
    <p:extLst>
      <p:ext uri="{BB962C8B-B14F-4D97-AF65-F5344CB8AC3E}">
        <p14:creationId xmlns:p14="http://schemas.microsoft.com/office/powerpoint/2010/main" val="163297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5A16C961-2AE4-80E9-85D6-084C9CB54741}"/>
              </a:ext>
            </a:extLst>
          </p:cNvPr>
          <p:cNvSpPr/>
          <p:nvPr/>
        </p:nvSpPr>
        <p:spPr>
          <a:xfrm flipH="1">
            <a:off x="7581392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D15391D-DF1B-8D3C-9CCE-0EB03BBE9FCC}"/>
              </a:ext>
            </a:extLst>
          </p:cNvPr>
          <p:cNvSpPr/>
          <p:nvPr/>
        </p:nvSpPr>
        <p:spPr>
          <a:xfrm flipH="1">
            <a:off x="3659633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B4423F7-9857-3B7D-CA88-A2217DB8EB29}"/>
              </a:ext>
            </a:extLst>
          </p:cNvPr>
          <p:cNvSpPr/>
          <p:nvPr/>
        </p:nvSpPr>
        <p:spPr>
          <a:xfrm flipH="1">
            <a:off x="5620512" y="7599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BCCADA2-2049-F870-646B-B34A64AF9E4C}"/>
              </a:ext>
            </a:extLst>
          </p:cNvPr>
          <p:cNvSpPr/>
          <p:nvPr/>
        </p:nvSpPr>
        <p:spPr>
          <a:xfrm flipH="1">
            <a:off x="9428480" y="433222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40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A167086-0B58-250D-5FB3-391F8906F54C}"/>
              </a:ext>
            </a:extLst>
          </p:cNvPr>
          <p:cNvCxnSpPr>
            <a:stCxn id="4" idx="5"/>
            <a:endCxn id="3" idx="1"/>
          </p:cNvCxnSpPr>
          <p:nvPr/>
        </p:nvCxnSpPr>
        <p:spPr>
          <a:xfrm flipH="1">
            <a:off x="4471342" y="1571677"/>
            <a:ext cx="1288437" cy="1045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0D23783-D826-B3B1-8755-60F6931D9230}"/>
              </a:ext>
            </a:extLst>
          </p:cNvPr>
          <p:cNvCxnSpPr>
            <a:stCxn id="4" idx="3"/>
            <a:endCxn id="2" idx="7"/>
          </p:cNvCxnSpPr>
          <p:nvPr/>
        </p:nvCxnSpPr>
        <p:spPr>
          <a:xfrm>
            <a:off x="6432221" y="1571677"/>
            <a:ext cx="1288438" cy="1045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5D7FA5-C531-65BF-9983-E586624E19C0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>
            <a:off x="8393101" y="3289733"/>
            <a:ext cx="1174646" cy="118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9DC78B3C-0F8C-3DAC-2860-27C39D0D26BC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D43C2F7-8191-2C9B-FA24-977BFDCF0E59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D0A317C-5827-A8BD-DA39-9C5395D53AD6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647C77E-E10B-CA6D-507D-45D5403821FA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5B8577D-DBA2-F6D7-EF98-A435A6FE6C79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B378396-B616-114F-4073-BA1D3F6DC665}"/>
              </a:ext>
            </a:extLst>
          </p:cNvPr>
          <p:cNvGrpSpPr/>
          <p:nvPr/>
        </p:nvGrpSpPr>
        <p:grpSpPr>
          <a:xfrm>
            <a:off x="757194" y="1512326"/>
            <a:ext cx="4765782" cy="523220"/>
            <a:chOff x="757194" y="1512326"/>
            <a:chExt cx="4765782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37599-2724-225A-C927-4DF95F54E804}"/>
                </a:ext>
              </a:extLst>
            </p:cNvPr>
            <p:cNvSpPr txBox="1"/>
            <p:nvPr/>
          </p:nvSpPr>
          <p:spPr>
            <a:xfrm>
              <a:off x="757194" y="1512326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Current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28D47E27-851A-4F77-E82B-CEFBA6926587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3322320" y="1773936"/>
              <a:ext cx="22006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5BE7EA2-F95D-2638-99B2-C184E3BBA2FD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C444A8-973B-E3E2-33A6-3B125B4974FA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12F999C-730B-6737-6EF8-F1741FF774EF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64A87A2-DFA6-3949-6857-2BF6FA618C3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E01243F-3135-A70E-7918-F84B56A55C1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3778E96-BB0D-0727-AC2A-650A761247BE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7A3E004-DBF7-FF84-4913-3B84641ACB0D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1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5AFCA-5CD3-B7E5-73D1-AFE79323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D8240-FF37-DD2C-470B-D47BCFDBE238}"/>
              </a:ext>
            </a:extLst>
          </p:cNvPr>
          <p:cNvSpPr txBox="1"/>
          <p:nvPr/>
        </p:nvSpPr>
        <p:spPr>
          <a:xfrm>
            <a:off x="4762943" y="905256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Rebuild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A96-C992-411F-E7BD-00A8F6F37839}"/>
              </a:ext>
            </a:extLst>
          </p:cNvPr>
          <p:cNvSpPr txBox="1"/>
          <p:nvPr/>
        </p:nvSpPr>
        <p:spPr>
          <a:xfrm>
            <a:off x="2826786" y="1674697"/>
            <a:ext cx="6096000" cy="46166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RebuildTree</a:t>
            </a:r>
            <a:r>
              <a:rPr lang="en-US" sz="1400" dirty="0"/>
              <a:t>(root):</a:t>
            </a:r>
          </a:p>
          <a:p>
            <a:r>
              <a:rPr lang="en-US" sz="1400" dirty="0"/>
              <a:t>    nodes = []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InorderTraversal</a:t>
            </a:r>
            <a:r>
              <a:rPr lang="en-US" sz="1400" dirty="0"/>
              <a:t>(root, nodes)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BuildBalancedTree</a:t>
            </a:r>
            <a:r>
              <a:rPr lang="en-US" sz="1400" dirty="0"/>
              <a:t>(nodes, 0, </a:t>
            </a:r>
            <a:r>
              <a:rPr lang="en-US" sz="1400" dirty="0" err="1"/>
              <a:t>nodes.size</a:t>
            </a:r>
            <a:r>
              <a:rPr lang="en-US" sz="1400" dirty="0"/>
              <a:t> - 1)</a:t>
            </a:r>
          </a:p>
          <a:p>
            <a:endParaRPr lang="en-US" sz="1400" dirty="0"/>
          </a:p>
          <a:p>
            <a:r>
              <a:rPr lang="en-US" sz="1400" dirty="0" err="1"/>
              <a:t>InorderTraversal</a:t>
            </a:r>
            <a:r>
              <a:rPr lang="en-US" sz="1400" dirty="0"/>
              <a:t>(node, nodes):</a:t>
            </a:r>
          </a:p>
          <a:p>
            <a:r>
              <a:rPr lang="en-US" sz="1400" dirty="0"/>
              <a:t>    if node is NULL:</a:t>
            </a:r>
          </a:p>
          <a:p>
            <a:r>
              <a:rPr lang="en-US" sz="1400" dirty="0"/>
              <a:t>        return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InorderTraversal</a:t>
            </a:r>
            <a:r>
              <a:rPr lang="en-US" sz="1400" dirty="0"/>
              <a:t>(</a:t>
            </a:r>
            <a:r>
              <a:rPr lang="en-US" sz="1400" dirty="0" err="1"/>
              <a:t>node.left</a:t>
            </a:r>
            <a:r>
              <a:rPr lang="en-US" sz="1400" dirty="0"/>
              <a:t>, nodes)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nodes.append</a:t>
            </a:r>
            <a:r>
              <a:rPr lang="en-US" sz="1400" dirty="0"/>
              <a:t>(node)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InorderTraversal</a:t>
            </a:r>
            <a:r>
              <a:rPr lang="en-US" sz="1400" dirty="0"/>
              <a:t>(</a:t>
            </a:r>
            <a:r>
              <a:rPr lang="en-US" sz="1400" dirty="0" err="1"/>
              <a:t>node.right</a:t>
            </a:r>
            <a:r>
              <a:rPr lang="en-US" sz="1400" dirty="0"/>
              <a:t>, nodes)</a:t>
            </a:r>
          </a:p>
          <a:p>
            <a:endParaRPr lang="en-US" sz="1400" dirty="0"/>
          </a:p>
          <a:p>
            <a:r>
              <a:rPr lang="en-US" sz="1400" dirty="0" err="1"/>
              <a:t>BuildBalancedTree</a:t>
            </a:r>
            <a:r>
              <a:rPr lang="en-US" sz="1400" dirty="0"/>
              <a:t>(nodes, start, end):</a:t>
            </a:r>
          </a:p>
          <a:p>
            <a:r>
              <a:rPr lang="en-US" sz="1400" dirty="0"/>
              <a:t>    if start &gt; end:</a:t>
            </a:r>
          </a:p>
          <a:p>
            <a:r>
              <a:rPr lang="en-US" sz="1400" dirty="0"/>
              <a:t>        return NULL</a:t>
            </a:r>
          </a:p>
          <a:p>
            <a:r>
              <a:rPr lang="en-US" sz="1400" dirty="0"/>
              <a:t>    mid = (start + end) // 2</a:t>
            </a:r>
          </a:p>
          <a:p>
            <a:r>
              <a:rPr lang="en-US" sz="1400" dirty="0"/>
              <a:t>    root = nodes[mid]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root.left</a:t>
            </a:r>
            <a:r>
              <a:rPr lang="en-US" sz="1400" dirty="0"/>
              <a:t> = </a:t>
            </a:r>
            <a:r>
              <a:rPr lang="en-US" sz="1400" dirty="0" err="1"/>
              <a:t>BuildBalancedTree</a:t>
            </a:r>
            <a:r>
              <a:rPr lang="en-US" sz="1400" dirty="0"/>
              <a:t>(nodes, start, mid - 1)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root.right</a:t>
            </a:r>
            <a:r>
              <a:rPr lang="en-US" sz="1400" dirty="0"/>
              <a:t> = </a:t>
            </a:r>
            <a:r>
              <a:rPr lang="en-US" sz="1400" dirty="0" err="1"/>
              <a:t>BuildBalancedTree</a:t>
            </a:r>
            <a:r>
              <a:rPr lang="en-US" sz="1400" dirty="0"/>
              <a:t>(nodes, mid + 1, end)</a:t>
            </a:r>
          </a:p>
          <a:p>
            <a:r>
              <a:rPr lang="en-US" sz="1400" dirty="0"/>
              <a:t>    return root</a:t>
            </a:r>
          </a:p>
        </p:txBody>
      </p:sp>
    </p:spTree>
    <p:extLst>
      <p:ext uri="{BB962C8B-B14F-4D97-AF65-F5344CB8AC3E}">
        <p14:creationId xmlns:p14="http://schemas.microsoft.com/office/powerpoint/2010/main" val="265138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D2EBF-BC57-B781-8B87-E4F0EE32E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8EF95-5C64-EB3C-EBF8-F98003F65CBA}"/>
              </a:ext>
            </a:extLst>
          </p:cNvPr>
          <p:cNvSpPr txBox="1"/>
          <p:nvPr/>
        </p:nvSpPr>
        <p:spPr>
          <a:xfrm>
            <a:off x="1269999" y="905256"/>
            <a:ext cx="965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Augmenting Insertion and Deletion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90ADB-246C-27A6-5A5B-A7569D5E429B}"/>
              </a:ext>
            </a:extLst>
          </p:cNvPr>
          <p:cNvSpPr txBox="1"/>
          <p:nvPr/>
        </p:nvSpPr>
        <p:spPr>
          <a:xfrm>
            <a:off x="1710499" y="1779687"/>
            <a:ext cx="87710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Self-balancing BSTs automatically balance the tree during insertions and deletions. Common strategies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AVL Trees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Balances the tree after every insertion or deletion by performing </a:t>
            </a:r>
            <a:r>
              <a:rPr lang="en-US" b="1" dirty="0"/>
              <a:t>rotations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Maintains a balance factor (difference in height of left and right subtrees) of </a:t>
            </a:r>
            <a:r>
              <a:rPr lang="en-US" b="1" dirty="0"/>
              <a:t>-1, 0, or 1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Red-Black Trees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type of BST where each node has a color (red or black).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Enforces rules to maintain balance, including: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No two consecutive red nodes.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The path from the root to any leaf has the same number of black nodes.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Balancing is done with </a:t>
            </a:r>
            <a:r>
              <a:rPr lang="en-US" b="1" dirty="0"/>
              <a:t>rotations</a:t>
            </a:r>
            <a:r>
              <a:rPr lang="en-US" dirty="0"/>
              <a:t> and </a:t>
            </a:r>
            <a:r>
              <a:rPr lang="en-US" b="1" dirty="0"/>
              <a:t>color flips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Splay Trees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Balances the tree by </a:t>
            </a:r>
            <a:r>
              <a:rPr lang="en-US" b="1" dirty="0"/>
              <a:t>bringing recently accessed nodes to the root</a:t>
            </a:r>
            <a:r>
              <a:rPr lang="en-US" dirty="0"/>
              <a:t> through rotations.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Ensures </a:t>
            </a:r>
            <a:r>
              <a:rPr lang="en-US" b="1" dirty="0"/>
              <a:t>amortized O(log N)</a:t>
            </a:r>
            <a:r>
              <a:rPr lang="en-US" dirty="0"/>
              <a:t> time for operations</a:t>
            </a:r>
          </a:p>
        </p:txBody>
      </p:sp>
    </p:spTree>
    <p:extLst>
      <p:ext uri="{BB962C8B-B14F-4D97-AF65-F5344CB8AC3E}">
        <p14:creationId xmlns:p14="http://schemas.microsoft.com/office/powerpoint/2010/main" val="1797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DD548-6B84-4A94-6E93-FD3618C1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468DF-3C69-2187-1809-429F92110355}"/>
              </a:ext>
            </a:extLst>
          </p:cNvPr>
          <p:cNvSpPr txBox="1"/>
          <p:nvPr/>
        </p:nvSpPr>
        <p:spPr>
          <a:xfrm>
            <a:off x="3608780" y="905256"/>
            <a:ext cx="4974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Weight Balancing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29109-7205-7CBE-E3AE-473868D04B2B}"/>
              </a:ext>
            </a:extLst>
          </p:cNvPr>
          <p:cNvSpPr txBox="1"/>
          <p:nvPr/>
        </p:nvSpPr>
        <p:spPr>
          <a:xfrm>
            <a:off x="1710498" y="1761442"/>
            <a:ext cx="94756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Weight balancing ensures subtrees have sizes proportional to the total number of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Example: </a:t>
            </a:r>
            <a:r>
              <a:rPr lang="en-US" sz="2400" b="1" dirty="0" err="1"/>
              <a:t>Treaps</a:t>
            </a:r>
            <a:r>
              <a:rPr lang="en-US" sz="2400" dirty="0"/>
              <a:t> (Tree + Heap):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Combines properties of BSTs and heaps.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Nodes have a </a:t>
            </a:r>
            <a:r>
              <a:rPr lang="en-US" sz="2400" b="1" dirty="0"/>
              <a:t>priority</a:t>
            </a:r>
            <a:r>
              <a:rPr lang="en-US" sz="2400" dirty="0"/>
              <a:t>, and the tree is balanced based on these priorities using rotations.</a:t>
            </a:r>
          </a:p>
          <a:p>
            <a:pPr algn="l" fontAlgn="base">
              <a:spcAft>
                <a:spcPts val="1800"/>
              </a:spcAft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88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A8062-70C7-BFBA-6604-E180C6BC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CECED-F92E-650C-DBDD-69CE044C3C1E}"/>
              </a:ext>
            </a:extLst>
          </p:cNvPr>
          <p:cNvSpPr txBox="1"/>
          <p:nvPr/>
        </p:nvSpPr>
        <p:spPr>
          <a:xfrm>
            <a:off x="2458720" y="805934"/>
            <a:ext cx="7274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</a:rPr>
              <a:t>Time and Space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A5447-15A2-BA3C-4971-150614ABC7E0}"/>
              </a:ext>
            </a:extLst>
          </p:cNvPr>
          <p:cNvSpPr txBox="1"/>
          <p:nvPr/>
        </p:nvSpPr>
        <p:spPr>
          <a:xfrm>
            <a:off x="873760" y="18828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4. Balancing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D3BA936-C5D5-950A-AB6A-A855A7280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41654"/>
              </p:ext>
            </p:extLst>
          </p:nvPr>
        </p:nvGraphicFramePr>
        <p:xfrm>
          <a:off x="873760" y="2344559"/>
          <a:ext cx="10170160" cy="4445833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3591394530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521822631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829119489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3813970637"/>
                    </a:ext>
                  </a:extLst>
                </a:gridCol>
              </a:tblGrid>
              <a:tr h="51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Technique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In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Time Complexity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When to Use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948564"/>
                  </a:ext>
                </a:extLst>
              </a:tr>
              <a:tr h="51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Rotations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AVL, Red-Black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Dynamic insertions/deletions requiring local balance.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70541"/>
                  </a:ext>
                </a:extLst>
              </a:tr>
              <a:tr h="51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Rebuild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Static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severe imbalance occurs, rebuilding is simpler.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613403"/>
                  </a:ext>
                </a:extLst>
              </a:tr>
              <a:tr h="51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Augmentation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AVL, Red-Black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Automatically handles balance during insert/delete.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716288"/>
                  </a:ext>
                </a:extLst>
              </a:tr>
              <a:tr h="51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Weight Balancing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Treaps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Probabilistic balancing based on priorities.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85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57594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385EB-F49D-B691-53BE-98FD33F7B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10C04-8CA9-AC21-924C-0EFE826C1162}"/>
              </a:ext>
            </a:extLst>
          </p:cNvPr>
          <p:cNvSpPr txBox="1"/>
          <p:nvPr/>
        </p:nvSpPr>
        <p:spPr>
          <a:xfrm>
            <a:off x="3413760" y="196334"/>
            <a:ext cx="5364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</a:rPr>
              <a:t>Time and Space Complexity Table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8D91ACF-2B06-E5C1-644F-A8592D7E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87221"/>
              </p:ext>
            </p:extLst>
          </p:nvPr>
        </p:nvGraphicFramePr>
        <p:xfrm>
          <a:off x="985520" y="719666"/>
          <a:ext cx="10068560" cy="55880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013712">
                  <a:extLst>
                    <a:ext uri="{9D8B030D-6E8A-4147-A177-3AD203B41FA5}">
                      <a16:colId xmlns:a16="http://schemas.microsoft.com/office/drawing/2014/main" val="797934388"/>
                    </a:ext>
                  </a:extLst>
                </a:gridCol>
                <a:gridCol w="2013712">
                  <a:extLst>
                    <a:ext uri="{9D8B030D-6E8A-4147-A177-3AD203B41FA5}">
                      <a16:colId xmlns:a16="http://schemas.microsoft.com/office/drawing/2014/main" val="2840365342"/>
                    </a:ext>
                  </a:extLst>
                </a:gridCol>
                <a:gridCol w="2013712">
                  <a:extLst>
                    <a:ext uri="{9D8B030D-6E8A-4147-A177-3AD203B41FA5}">
                      <a16:colId xmlns:a16="http://schemas.microsoft.com/office/drawing/2014/main" val="1415320812"/>
                    </a:ext>
                  </a:extLst>
                </a:gridCol>
                <a:gridCol w="2013712">
                  <a:extLst>
                    <a:ext uri="{9D8B030D-6E8A-4147-A177-3AD203B41FA5}">
                      <a16:colId xmlns:a16="http://schemas.microsoft.com/office/drawing/2014/main" val="3177086885"/>
                    </a:ext>
                  </a:extLst>
                </a:gridCol>
                <a:gridCol w="2013712">
                  <a:extLst>
                    <a:ext uri="{9D8B030D-6E8A-4147-A177-3AD203B41FA5}">
                      <a16:colId xmlns:a16="http://schemas.microsoft.com/office/drawing/2014/main" val="217538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Operation/Traversal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Time Complexity (Best/Average)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Time Complexity (Worst)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Space Complexity (Recursive)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Space Complexity (Iterative)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2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Insert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7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Search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8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Delete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9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Find Minimum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Find Maximum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85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Find Predecessor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20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Find Successor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39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Inorder</a:t>
                      </a:r>
                      <a:r>
                        <a:rPr lang="en-US" sz="1000" b="1" dirty="0"/>
                        <a:t> Traversal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64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Preorder Traversal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08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Postorder</a:t>
                      </a:r>
                      <a:r>
                        <a:rPr lang="en-US" sz="1000" b="1" dirty="0"/>
                        <a:t> Traversal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87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Level Order Traversal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23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Reverse Level Order Traversal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86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Boundary Traversal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8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Diagonal Traversal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O(W)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7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043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23BA-D13C-AF97-8F53-FB930BB9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15CF5-4D58-A19F-1B5D-8EE05E7905DD}"/>
              </a:ext>
            </a:extLst>
          </p:cNvPr>
          <p:cNvSpPr txBox="1"/>
          <p:nvPr/>
        </p:nvSpPr>
        <p:spPr>
          <a:xfrm>
            <a:off x="3413760" y="196334"/>
            <a:ext cx="5364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</a:rPr>
              <a:t>Time and Space Complexity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1415-1BBA-F8BB-5AED-5F6B4EBB4569}"/>
              </a:ext>
            </a:extLst>
          </p:cNvPr>
          <p:cNvSpPr txBox="1"/>
          <p:nvPr/>
        </p:nvSpPr>
        <p:spPr>
          <a:xfrm>
            <a:off x="3048000" y="87968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 (Height):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Balanced Tree:</a:t>
            </a:r>
            <a:r>
              <a:rPr lang="en-US" dirty="0"/>
              <a:t> </a:t>
            </a:r>
            <a:r>
              <a:rPr lang="en-US" b="1" dirty="0"/>
              <a:t>H = log(N)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Skewed Tree:</a:t>
            </a:r>
            <a:r>
              <a:rPr lang="en-US" dirty="0"/>
              <a:t> </a:t>
            </a:r>
            <a:r>
              <a:rPr lang="en-US" b="1" dirty="0"/>
              <a:t>H = 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 (Width):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Maximum width of the tree (number of nodes at the largest level).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Balanced Tree:</a:t>
            </a:r>
            <a:r>
              <a:rPr lang="en-US" dirty="0"/>
              <a:t> W is proportional to </a:t>
            </a:r>
            <a:r>
              <a:rPr lang="en-US" b="1" dirty="0"/>
              <a:t>N/2</a:t>
            </a:r>
            <a:r>
              <a:rPr lang="en-US" dirty="0"/>
              <a:t> at most.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Diagonal Traversal (Recursive with Map):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Stores nodes grouped by diagonal levels in a map.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Map storage dominates space complexity, making it </a:t>
            </a:r>
            <a:r>
              <a:rPr lang="en-US" b="1" dirty="0"/>
              <a:t>O(N)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Boundary Traversal: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Recursive space complexity depends on call stack depth (</a:t>
            </a:r>
            <a:r>
              <a:rPr lang="en-US" b="1" dirty="0"/>
              <a:t>O(H)</a:t>
            </a:r>
            <a:r>
              <a:rPr lang="en-US" dirty="0"/>
              <a:t>), whereas iterative uses no recursion but may use auxiliary storage (</a:t>
            </a:r>
            <a:r>
              <a:rPr lang="en-US" b="1" dirty="0"/>
              <a:t>O(H)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99543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5D073-A084-0920-C467-F0C8C2AB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2DB88-A553-B3E3-8400-5489B304064E}"/>
              </a:ext>
            </a:extLst>
          </p:cNvPr>
          <p:cNvSpPr txBox="1"/>
          <p:nvPr/>
        </p:nvSpPr>
        <p:spPr>
          <a:xfrm>
            <a:off x="1184590" y="2310448"/>
            <a:ext cx="8528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https://www.geeksforgeeks.org/binary-search-tree-data-structure/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1631-8D48-15C8-B715-F9994D451157}"/>
              </a:ext>
            </a:extLst>
          </p:cNvPr>
          <p:cNvSpPr txBox="1"/>
          <p:nvPr/>
        </p:nvSpPr>
        <p:spPr>
          <a:xfrm>
            <a:off x="646110" y="1848783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Geekforgeeks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CC31-9419-9E87-46BF-D50BDA754E76}"/>
              </a:ext>
            </a:extLst>
          </p:cNvPr>
          <p:cNvSpPr txBox="1"/>
          <p:nvPr/>
        </p:nvSpPr>
        <p:spPr>
          <a:xfrm>
            <a:off x="1184590" y="2844592"/>
            <a:ext cx="7695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https://www.geeksforgeeks.org/binary-tree-data-structure/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58A87-C7CA-CAA8-1744-558B7ADF3365}"/>
              </a:ext>
            </a:extLst>
          </p:cNvPr>
          <p:cNvSpPr txBox="1"/>
          <p:nvPr/>
        </p:nvSpPr>
        <p:spPr>
          <a:xfrm>
            <a:off x="646110" y="3613299"/>
            <a:ext cx="109464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Cormen</a:t>
            </a:r>
            <a:r>
              <a:rPr lang="en-US" sz="2000" dirty="0"/>
              <a:t>, T. H., </a:t>
            </a:r>
            <a:r>
              <a:rPr lang="en-US" sz="2000" dirty="0" err="1"/>
              <a:t>Leiserson</a:t>
            </a:r>
            <a:r>
              <a:rPr lang="en-US" sz="2000" dirty="0"/>
              <a:t>, C. E., Rivest, R. L., &amp; Stein, C. (2022). *Introduction to algorithms* (4th ed.). MIT Press.  </a:t>
            </a:r>
          </a:p>
        </p:txBody>
      </p:sp>
    </p:spTree>
    <p:extLst>
      <p:ext uri="{BB962C8B-B14F-4D97-AF65-F5344CB8AC3E}">
        <p14:creationId xmlns:p14="http://schemas.microsoft.com/office/powerpoint/2010/main" val="1801244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4F289-627A-2EB4-D9BF-366FFEB53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36603946-C9AB-FA45-87BB-8255FE1A92FF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475DD47-D2C2-8F57-7ACC-A3DDAA4D62EF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C785432-7B13-3F36-B791-625FEFDDF29F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DC06CAE-DC0E-686A-E475-5FB3953AAC09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0430C1-5AE5-C308-6E1C-1E74C279B238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D185D06-7537-3B17-6893-31174E7565E5}"/>
              </a:ext>
            </a:extLst>
          </p:cNvPr>
          <p:cNvGrpSpPr/>
          <p:nvPr/>
        </p:nvGrpSpPr>
        <p:grpSpPr>
          <a:xfrm>
            <a:off x="757194" y="1512326"/>
            <a:ext cx="4765782" cy="523220"/>
            <a:chOff x="757194" y="1512326"/>
            <a:chExt cx="4765782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DC991A-22BF-7E3A-7314-EF81EE2E197C}"/>
                </a:ext>
              </a:extLst>
            </p:cNvPr>
            <p:cNvSpPr txBox="1"/>
            <p:nvPr/>
          </p:nvSpPr>
          <p:spPr>
            <a:xfrm>
              <a:off x="757194" y="1512326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Current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73A96A4D-01B2-93B0-E754-4141B71FD259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3322320" y="1773936"/>
              <a:ext cx="22006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C55F36A-2CE6-EBD8-16C2-ED0A498489DF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B572B2-1CD4-FEDD-6535-0D24AE9374C6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5462B1C-82E6-EA95-2AE8-9F4D65601E3F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3C336F4-609D-40D4-5372-81ABD53062E7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2D414F-FE7B-996B-6C3C-910FF96C2D26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5360827-9350-BD6A-425F-FEFF5058EC7A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C0A45A9-9926-B6F6-F10A-03B1CBC4DFCE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4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4B5E-69BA-5B95-BE9C-729931713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846580EE-8FDB-DBDC-BE05-87C1D58C7663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6C069C8-9863-9D39-77A9-D9E342BB7B52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9389458-EF3C-51D8-CE54-6638F11195E3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459FBC6-5537-EDEE-D461-590EBE810A4A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81D25E-91B0-D8CA-955D-7547C8F16624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1940A6B-DC04-C3B0-384F-75BD52CE4C13}"/>
              </a:ext>
            </a:extLst>
          </p:cNvPr>
          <p:cNvGrpSpPr/>
          <p:nvPr/>
        </p:nvGrpSpPr>
        <p:grpSpPr>
          <a:xfrm>
            <a:off x="259201" y="2691902"/>
            <a:ext cx="3383159" cy="523220"/>
            <a:chOff x="795650" y="1437715"/>
            <a:chExt cx="3383159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C9BA72-5542-15FF-2E92-81CF4D555D42}"/>
                </a:ext>
              </a:extLst>
            </p:cNvPr>
            <p:cNvSpPr txBox="1"/>
            <p:nvPr/>
          </p:nvSpPr>
          <p:spPr>
            <a:xfrm>
              <a:off x="795650" y="1437715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Current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7E4F040F-6919-F219-6B70-F5A08220939D}"/>
                </a:ext>
              </a:extLst>
            </p:cNvPr>
            <p:cNvCxnSpPr>
              <a:cxnSpLocks/>
              <a:stCxn id="10" idx="3"/>
              <a:endCxn id="3" idx="2"/>
            </p:cNvCxnSpPr>
            <p:nvPr/>
          </p:nvCxnSpPr>
          <p:spPr>
            <a:xfrm>
              <a:off x="3360776" y="1699325"/>
              <a:ext cx="818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7D22895-7D31-B62E-8598-5D29152EBFB1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BEB7F2-BF45-A6D9-D532-C9DA22AD3EB1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3E2CE57-9B8C-F026-88F8-7BF6AE2A516F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C119DBB-36E1-DE39-0A8F-A6BAAE782BD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2351DF1-943B-9604-EE5F-9D8E94B122EE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352C223-E3F6-300E-E442-7569A409DA63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01EB700-E8B4-440F-9FEB-4AF43277B81F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1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DBB21-CF12-FA46-E294-B4FA2032F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13845BA0-56B4-892A-5EA5-2ADC7F815B6B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5885474-6D2A-3BA3-5F29-9AC7B47642A0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E704B73-976B-0FE6-D93F-510827DF05C1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42C241-E0EE-C070-318D-40FB03F3C4DB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9E86D1C-44BB-A230-1567-3987E7015E79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834CA42-9834-0578-97D9-117C99253B80}"/>
              </a:ext>
            </a:extLst>
          </p:cNvPr>
          <p:cNvGrpSpPr/>
          <p:nvPr/>
        </p:nvGrpSpPr>
        <p:grpSpPr>
          <a:xfrm>
            <a:off x="259201" y="2691902"/>
            <a:ext cx="3383159" cy="523220"/>
            <a:chOff x="795650" y="1437715"/>
            <a:chExt cx="3383159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4777A4-D53E-C02A-0C13-F946A31B21CE}"/>
                </a:ext>
              </a:extLst>
            </p:cNvPr>
            <p:cNvSpPr txBox="1"/>
            <p:nvPr/>
          </p:nvSpPr>
          <p:spPr>
            <a:xfrm>
              <a:off x="795650" y="1437715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Current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160678B0-02D2-F505-0884-A71B69A4A908}"/>
                </a:ext>
              </a:extLst>
            </p:cNvPr>
            <p:cNvCxnSpPr>
              <a:cxnSpLocks/>
              <a:stCxn id="10" idx="3"/>
              <a:endCxn id="3" idx="2"/>
            </p:cNvCxnSpPr>
            <p:nvPr/>
          </p:nvCxnSpPr>
          <p:spPr>
            <a:xfrm>
              <a:off x="3360776" y="1699325"/>
              <a:ext cx="818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245560C-AFBD-693F-6F4F-A656115CAF9D}"/>
              </a:ext>
            </a:extLst>
          </p:cNvPr>
          <p:cNvGrpSpPr/>
          <p:nvPr/>
        </p:nvGrpSpPr>
        <p:grpSpPr>
          <a:xfrm>
            <a:off x="8586216" y="558393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3C2100-3030-69E0-B6B7-FF04F2E86578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F7F8ACE-14C8-AC2A-B6EA-2C9896DB6C30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7344420-4813-98D7-F70E-0E32EACB5C69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0A7EAAB-3C06-4843-8D8F-82A89B7FAD8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297D58A-73BC-FB07-C0D9-5CA68CE57A1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45F4051-81A2-07BC-FFF1-CB1B90E1374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2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03C2A-1A59-0A6B-9EE7-F3B50598E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FD6577A5-5E4E-BEBA-43CF-FDACC1EFE7C4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9CE0752-10F5-8FF0-438D-2EA727184CD2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E9A198D-965B-FF82-3A99-A041B639CF81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D735A06-8E1E-B57B-2FC1-BB0082C10D6D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6C25FD1-D002-ECEF-E669-C4D110837C88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2BA7B87-F0B1-69E2-5316-913D9302B459}"/>
              </a:ext>
            </a:extLst>
          </p:cNvPr>
          <p:cNvGrpSpPr/>
          <p:nvPr/>
        </p:nvGrpSpPr>
        <p:grpSpPr>
          <a:xfrm>
            <a:off x="6057900" y="4249430"/>
            <a:ext cx="4081627" cy="523220"/>
            <a:chOff x="-729995" y="1534603"/>
            <a:chExt cx="4081627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9DD32B-725F-3085-728B-3EAACFBCDF38}"/>
                </a:ext>
              </a:extLst>
            </p:cNvPr>
            <p:cNvSpPr txBox="1"/>
            <p:nvPr/>
          </p:nvSpPr>
          <p:spPr>
            <a:xfrm>
              <a:off x="786506" y="1534603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Current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E60CD39-1632-62D1-F97C-CBEB09787F1D}"/>
                </a:ext>
              </a:extLst>
            </p:cNvPr>
            <p:cNvCxnSpPr>
              <a:cxnSpLocks/>
              <a:stCxn id="10" idx="1"/>
              <a:endCxn id="5" idx="6"/>
            </p:cNvCxnSpPr>
            <p:nvPr/>
          </p:nvCxnSpPr>
          <p:spPr>
            <a:xfrm flipH="1" flipV="1">
              <a:off x="-729995" y="1771829"/>
              <a:ext cx="1516501" cy="243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CC729A-4358-583D-1254-6BE696B2B628}"/>
              </a:ext>
            </a:extLst>
          </p:cNvPr>
          <p:cNvGrpSpPr/>
          <p:nvPr/>
        </p:nvGrpSpPr>
        <p:grpSpPr>
          <a:xfrm>
            <a:off x="1303375" y="5611368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43253C-9295-6A21-DC19-8A9553B4AC46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F12F78D0-C835-464B-EDCF-E92E20E9847E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71A9B08-F3B6-4C68-C866-36FD716BE6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EC1DBA6-F17B-187B-EDD8-59E32DF849D1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FEDFAE4-2E28-72E0-1DD4-58530F238CA0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6CB017F-C6B0-3171-FBFF-86A774EA7BFB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0F5D7-D9EE-4F77-5040-D05B28B1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294DAB3-6649-83F1-D3AC-9473678AED99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0E6CA0B-0245-E0C6-921F-530128004644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D693C79-8E01-1DC1-F840-A8FB455AFA24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F9CE206-99F5-5542-B39E-63AFC1DEC174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B7A60E4-2B2C-4B32-9E2C-4A4D63DAFA4B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58AB33B-4065-1552-B085-2EB168ACA448}"/>
              </a:ext>
            </a:extLst>
          </p:cNvPr>
          <p:cNvGrpSpPr/>
          <p:nvPr/>
        </p:nvGrpSpPr>
        <p:grpSpPr>
          <a:xfrm>
            <a:off x="4918303" y="5825246"/>
            <a:ext cx="4162400" cy="523220"/>
            <a:chOff x="-729995" y="1494331"/>
            <a:chExt cx="4162400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41758-FA44-B136-BE60-87699A38D097}"/>
                </a:ext>
              </a:extLst>
            </p:cNvPr>
            <p:cNvSpPr txBox="1"/>
            <p:nvPr/>
          </p:nvSpPr>
          <p:spPr>
            <a:xfrm>
              <a:off x="783923" y="1494331"/>
              <a:ext cx="264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Inserted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9C55389-CA0B-3763-2B3E-BDF5233BF963}"/>
                </a:ext>
              </a:extLst>
            </p:cNvPr>
            <p:cNvCxnSpPr>
              <a:cxnSpLocks/>
              <a:stCxn id="10" idx="1"/>
              <a:endCxn id="15" idx="6"/>
            </p:cNvCxnSpPr>
            <p:nvPr/>
          </p:nvCxnSpPr>
          <p:spPr>
            <a:xfrm flipH="1">
              <a:off x="-729995" y="1755941"/>
              <a:ext cx="1513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2D828181-AA68-9A45-44DF-52B0E8F0AB88}"/>
              </a:ext>
            </a:extLst>
          </p:cNvPr>
          <p:cNvSpPr/>
          <p:nvPr/>
        </p:nvSpPr>
        <p:spPr>
          <a:xfrm>
            <a:off x="3967327" y="5611368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BC7B4A0-9947-549B-E582-89F2369243E5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90CCF6-AD85-BC38-8AF2-02151B453F33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0325E23-F5A3-9B3B-014B-D0355E766AED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548738-4724-ACD5-6F30-58BE77CC2BAE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CFA48E6-12C7-15E5-F736-6013DD9B9EB5}"/>
              </a:ext>
            </a:extLst>
          </p:cNvPr>
          <p:cNvCxnSpPr>
            <a:cxnSpLocks/>
            <a:stCxn id="5" idx="3"/>
            <a:endCxn id="15" idx="7"/>
          </p:cNvCxnSpPr>
          <p:nvPr/>
        </p:nvCxnSpPr>
        <p:spPr>
          <a:xfrm flipH="1">
            <a:off x="4779036" y="4822877"/>
            <a:ext cx="467155" cy="927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8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9C135-7D6F-E136-5E42-85865739D037}"/>
              </a:ext>
            </a:extLst>
          </p:cNvPr>
          <p:cNvSpPr txBox="1"/>
          <p:nvPr/>
        </p:nvSpPr>
        <p:spPr>
          <a:xfrm>
            <a:off x="3048000" y="490974"/>
            <a:ext cx="695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400" b="1" i="0" dirty="0">
                <a:solidFill>
                  <a:srgbClr val="FFFFFF"/>
                </a:solidFill>
                <a:effectLst/>
              </a:rPr>
              <a:t>Insertion in Binary Search Tree using 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97C9C-1E4F-78D3-D8AE-BCE8A7E2B93D}"/>
              </a:ext>
            </a:extLst>
          </p:cNvPr>
          <p:cNvSpPr txBox="1"/>
          <p:nvPr/>
        </p:nvSpPr>
        <p:spPr>
          <a:xfrm>
            <a:off x="2747518" y="1238897"/>
            <a:ext cx="7560564" cy="4893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Insert(node, key):</a:t>
            </a:r>
          </a:p>
          <a:p>
            <a:r>
              <a:rPr lang="en-US" sz="2400" dirty="0"/>
              <a:t>    if node is NULL:</a:t>
            </a:r>
          </a:p>
          <a:p>
            <a:r>
              <a:rPr lang="en-US" sz="2400" dirty="0"/>
              <a:t>        return new Node(key)</a:t>
            </a:r>
          </a:p>
          <a:p>
            <a:endParaRPr lang="en-US" sz="2400" dirty="0"/>
          </a:p>
          <a:p>
            <a:r>
              <a:rPr lang="en-US" sz="2400" dirty="0"/>
              <a:t>    if key == </a:t>
            </a:r>
            <a:r>
              <a:rPr lang="en-US" sz="2400" dirty="0" err="1"/>
              <a:t>node.key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return node</a:t>
            </a:r>
          </a:p>
          <a:p>
            <a:endParaRPr lang="en-US" sz="2400" dirty="0"/>
          </a:p>
          <a:p>
            <a:r>
              <a:rPr lang="en-US" sz="2400" dirty="0"/>
              <a:t>    if key &lt; </a:t>
            </a:r>
            <a:r>
              <a:rPr lang="en-US" sz="2400" dirty="0" err="1"/>
              <a:t>node.key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node.left</a:t>
            </a:r>
            <a:r>
              <a:rPr lang="en-US" sz="2400" dirty="0"/>
              <a:t> = Insert(</a:t>
            </a:r>
            <a:r>
              <a:rPr lang="en-US" sz="2400" dirty="0" err="1"/>
              <a:t>node.left</a:t>
            </a:r>
            <a:r>
              <a:rPr lang="en-US" sz="2400" dirty="0"/>
              <a:t>, key)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node.right</a:t>
            </a:r>
            <a:r>
              <a:rPr lang="en-US" sz="2400" dirty="0"/>
              <a:t> = Insert(</a:t>
            </a:r>
            <a:r>
              <a:rPr lang="en-US" sz="2400" dirty="0" err="1"/>
              <a:t>node.right</a:t>
            </a:r>
            <a:r>
              <a:rPr lang="en-US" sz="2400" dirty="0"/>
              <a:t>, key)</a:t>
            </a:r>
          </a:p>
          <a:p>
            <a:endParaRPr lang="en-US" sz="2400" dirty="0"/>
          </a:p>
          <a:p>
            <a:r>
              <a:rPr lang="en-US" sz="2400" dirty="0"/>
              <a:t>    return node</a:t>
            </a:r>
          </a:p>
        </p:txBody>
      </p:sp>
    </p:spTree>
    <p:extLst>
      <p:ext uri="{BB962C8B-B14F-4D97-AF65-F5344CB8AC3E}">
        <p14:creationId xmlns:p14="http://schemas.microsoft.com/office/powerpoint/2010/main" val="271655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A8CF4-8689-4176-49CF-6EE02A70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3C8EC2-C6F2-47A9-2504-967220500555}"/>
              </a:ext>
            </a:extLst>
          </p:cNvPr>
          <p:cNvSpPr txBox="1"/>
          <p:nvPr/>
        </p:nvSpPr>
        <p:spPr>
          <a:xfrm>
            <a:off x="2153920" y="490974"/>
            <a:ext cx="8306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400" b="1" i="0" dirty="0">
                <a:solidFill>
                  <a:srgbClr val="FFFFFF"/>
                </a:solidFill>
                <a:effectLst/>
              </a:rPr>
              <a:t>Insertion in Binary Search Tree using Iterative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8EF3A-26C6-2251-BCF7-833261112C05}"/>
              </a:ext>
            </a:extLst>
          </p:cNvPr>
          <p:cNvSpPr txBox="1"/>
          <p:nvPr/>
        </p:nvSpPr>
        <p:spPr>
          <a:xfrm>
            <a:off x="4165600" y="1083449"/>
            <a:ext cx="4724400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Insert(root, key):</a:t>
            </a:r>
          </a:p>
          <a:p>
            <a:r>
              <a:rPr lang="en-US" sz="1400" dirty="0"/>
              <a:t>    temp = new Node(key)</a:t>
            </a:r>
          </a:p>
          <a:p>
            <a:endParaRPr lang="en-US" sz="1400" dirty="0"/>
          </a:p>
          <a:p>
            <a:r>
              <a:rPr lang="en-US" sz="1400" dirty="0"/>
              <a:t>    if root is NULL:</a:t>
            </a:r>
          </a:p>
          <a:p>
            <a:r>
              <a:rPr lang="en-US" sz="1400" dirty="0"/>
              <a:t>        return temp</a:t>
            </a:r>
          </a:p>
          <a:p>
            <a:endParaRPr lang="en-US" sz="1400" dirty="0"/>
          </a:p>
          <a:p>
            <a:r>
              <a:rPr lang="en-US" sz="1400" dirty="0"/>
              <a:t>    parent = NULL</a:t>
            </a:r>
          </a:p>
          <a:p>
            <a:r>
              <a:rPr lang="en-US" sz="1400" dirty="0"/>
              <a:t>    current = root</a:t>
            </a:r>
          </a:p>
          <a:p>
            <a:endParaRPr lang="en-US" sz="1400" dirty="0"/>
          </a:p>
          <a:p>
            <a:r>
              <a:rPr lang="en-US" sz="1400" dirty="0"/>
              <a:t>    while current is not NULL:</a:t>
            </a:r>
          </a:p>
          <a:p>
            <a:r>
              <a:rPr lang="en-US" sz="1400" dirty="0"/>
              <a:t>        parent = current</a:t>
            </a:r>
          </a:p>
          <a:p>
            <a:r>
              <a:rPr lang="en-US" sz="1400" dirty="0"/>
              <a:t>        if key &lt; </a:t>
            </a:r>
            <a:r>
              <a:rPr lang="en-US" sz="1400" dirty="0" err="1"/>
              <a:t>current.key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current = </a:t>
            </a:r>
            <a:r>
              <a:rPr lang="en-US" sz="1400" dirty="0" err="1"/>
              <a:t>current.left</a:t>
            </a:r>
            <a:endParaRPr lang="en-US" sz="1400" dirty="0"/>
          </a:p>
          <a:p>
            <a:r>
              <a:rPr lang="en-US" sz="1400" dirty="0"/>
              <a:t>        else if key &gt; </a:t>
            </a:r>
            <a:r>
              <a:rPr lang="en-US" sz="1400" dirty="0" err="1"/>
              <a:t>current.key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   current = </a:t>
            </a:r>
            <a:r>
              <a:rPr lang="en-US" sz="1400" dirty="0" err="1"/>
              <a:t>current.right</a:t>
            </a:r>
            <a:endParaRPr lang="en-US" sz="1400" dirty="0"/>
          </a:p>
          <a:p>
            <a:r>
              <a:rPr lang="en-US" sz="1400" dirty="0"/>
              <a:t>        else:</a:t>
            </a:r>
          </a:p>
          <a:p>
            <a:r>
              <a:rPr lang="en-US" sz="1400" dirty="0"/>
              <a:t>            return root </a:t>
            </a:r>
          </a:p>
          <a:p>
            <a:endParaRPr lang="en-US" sz="1400" dirty="0"/>
          </a:p>
          <a:p>
            <a:r>
              <a:rPr lang="en-US" sz="1400" dirty="0"/>
              <a:t>    if key &lt; </a:t>
            </a:r>
            <a:r>
              <a:rPr lang="en-US" sz="1400" dirty="0" err="1"/>
              <a:t>parent.key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parent.left</a:t>
            </a:r>
            <a:r>
              <a:rPr lang="en-US" sz="1400" dirty="0"/>
              <a:t> = temp</a:t>
            </a:r>
          </a:p>
          <a:p>
            <a:r>
              <a:rPr lang="en-US" sz="1400" dirty="0"/>
              <a:t>    else: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parent.right</a:t>
            </a:r>
            <a:r>
              <a:rPr lang="en-US" sz="1400" dirty="0"/>
              <a:t> = temp</a:t>
            </a:r>
          </a:p>
          <a:p>
            <a:endParaRPr lang="en-US" sz="1400" dirty="0"/>
          </a:p>
          <a:p>
            <a:r>
              <a:rPr lang="en-US" sz="1400" dirty="0"/>
              <a:t>    return root</a:t>
            </a:r>
          </a:p>
        </p:txBody>
      </p:sp>
    </p:spTree>
    <p:extLst>
      <p:ext uri="{BB962C8B-B14F-4D97-AF65-F5344CB8AC3E}">
        <p14:creationId xmlns:p14="http://schemas.microsoft.com/office/powerpoint/2010/main" val="88574079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8600E-2168-DC1E-8DF3-20518EB68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8F305-132B-1145-95AC-D7C8BFA88A8A}"/>
              </a:ext>
            </a:extLst>
          </p:cNvPr>
          <p:cNvSpPr txBox="1"/>
          <p:nvPr/>
        </p:nvSpPr>
        <p:spPr>
          <a:xfrm>
            <a:off x="4880763" y="905256"/>
            <a:ext cx="2935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Searching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BBFE4-E6B0-F249-AE1A-7CCC9B155D07}"/>
              </a:ext>
            </a:extLst>
          </p:cNvPr>
          <p:cNvSpPr txBox="1"/>
          <p:nvPr/>
        </p:nvSpPr>
        <p:spPr>
          <a:xfrm>
            <a:off x="2293238" y="2117042"/>
            <a:ext cx="87710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Let’s say we want to search for the number X, We start at the root. Then: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We compare the value to be searched with the value of the root. </a:t>
            </a:r>
          </a:p>
          <a:p>
            <a:pPr marL="800100" lvl="1" indent="-342900" fontAlgn="base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If it’s equal we are done with the search if it’s smaller we know that we need to go to the left subtree because in a binary search tree all the elements in the left subtree are smaller and all the elements in the right subtree are larger. 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Repeat the above step till no more traversal is possible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If at any iteration, key is found, return True. Else False.</a:t>
            </a:r>
          </a:p>
        </p:txBody>
      </p:sp>
    </p:spTree>
    <p:extLst>
      <p:ext uri="{BB962C8B-B14F-4D97-AF65-F5344CB8AC3E}">
        <p14:creationId xmlns:p14="http://schemas.microsoft.com/office/powerpoint/2010/main" val="42762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FBF4-96CC-2840-ECE0-C15569F8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E2904-D16B-732C-1167-E93A100B87B0}"/>
              </a:ext>
            </a:extLst>
          </p:cNvPr>
          <p:cNvSpPr txBox="1"/>
          <p:nvPr/>
        </p:nvSpPr>
        <p:spPr>
          <a:xfrm>
            <a:off x="3483746" y="905256"/>
            <a:ext cx="5224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Binary Search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18673-748D-7CBD-AAEC-D19574A95746}"/>
              </a:ext>
            </a:extLst>
          </p:cNvPr>
          <p:cNvSpPr txBox="1"/>
          <p:nvPr/>
        </p:nvSpPr>
        <p:spPr>
          <a:xfrm>
            <a:off x="2293238" y="2117042"/>
            <a:ext cx="87710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Binary Search Tree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 is a 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non-linear 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</a:rPr>
              <a:t>and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 hierarchical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 data structure used in computer science for organizing and storing data in a sorted manner. Binary search tree follows all properties of binary tree and for every nodes, its 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left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 subtree contains values less than the node and the 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right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 subtree contains values greater than the node.</a:t>
            </a:r>
          </a:p>
        </p:txBody>
      </p:sp>
    </p:spTree>
    <p:extLst>
      <p:ext uri="{BB962C8B-B14F-4D97-AF65-F5344CB8AC3E}">
        <p14:creationId xmlns:p14="http://schemas.microsoft.com/office/powerpoint/2010/main" val="49449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516D-5B40-D161-7A57-C861981A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B85FB35-0998-6F9A-D60C-6D5D2F82F6C7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3B7CA1D-B4AD-CCB8-6D88-5BE3A6E95FEE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63252C2-5507-6821-B520-5FFA3E6EBF60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9BBCC6D-8375-E491-0009-9F424B26BCAB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4DBC6B-05EA-F348-13CE-7604EB788149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489ED12-9A99-8038-14D6-526EFCB95018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44697EC-CCCA-CACB-94EE-AA4753B3567C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0D23300-2273-BDFE-D80B-F72501E1A908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34B92DC-E021-CA3F-B74F-5EF4AF2D9A38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7581FF-11B4-C833-2E4B-FCF73DF89992}"/>
              </a:ext>
            </a:extLst>
          </p:cNvPr>
          <p:cNvSpPr txBox="1"/>
          <p:nvPr/>
        </p:nvSpPr>
        <p:spPr>
          <a:xfrm>
            <a:off x="-3953840" y="577013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Searching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4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57123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24B2-427B-CF16-1E10-889D8B2E5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DB2774B4-3FDF-9A2A-72FA-165F560C70B2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A65C08-1008-02E3-DB19-47A12EFB99E5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4ADA472-3300-DDA5-AB27-6776CE1340BB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5849DEC-808F-87E2-CF10-F405550AD3D1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1FDEDF7-24F9-ACBF-93E1-8D76476C9BB9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E4F69EB-4C8B-BBE5-2405-F6F8EE87F5DD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044FD4-3A03-B972-B11A-C5260E1B3618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8A119B9-9D5D-2828-5130-A9DB4CD278A8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2D2685B-7B2C-7DB2-7698-EEC280D5DDA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2DC507F-9988-25C9-97CE-CA1998F5C513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A425B13-8AC8-FFCD-447F-BC09FB8F946D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D72C708-BDC1-2E0C-6471-F87E4E9871BF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484235-D104-8AF2-EEC9-26D9635C9C0A}"/>
              </a:ext>
            </a:extLst>
          </p:cNvPr>
          <p:cNvSpPr txBox="1"/>
          <p:nvPr/>
        </p:nvSpPr>
        <p:spPr>
          <a:xfrm>
            <a:off x="3010662" y="577013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Searching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145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4DBF0-5E82-7651-A2D0-8D91CB6E5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1BC7060-AAEC-2950-3786-A19784126260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5C24E97-2551-5A55-9705-B44E683327F3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1C34AF9-0E6A-EFE4-E9E1-42BBC2495AA7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7ED6964-5039-0EA6-1E56-0FF14505554A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043FE8A-5AB1-9719-20DA-54175C4C3D65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5D776AB-3AA1-B704-C767-32D6C1AA6FA1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F1EFAB-3226-AD89-F767-2E0ACAE263F3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CDCB83C-0DC5-ED09-53EA-2731337B669D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9B5043F-5E3A-25CE-2C2F-5CD5F7206A98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0DF5DEA-EB12-626A-32F3-3CBA41F49356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5E947AE-BB50-427C-B162-138391240CB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442CB2B-5B3F-4F7C-9FD7-06B79DF3714A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47B166-0A74-214B-6005-7D53C7A44655}"/>
              </a:ext>
            </a:extLst>
          </p:cNvPr>
          <p:cNvSpPr txBox="1"/>
          <p:nvPr/>
        </p:nvSpPr>
        <p:spPr>
          <a:xfrm>
            <a:off x="3010662" y="577013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Searching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7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75313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924C-CCB8-F678-FAF1-E686D0EF9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7CC7551-74B6-BEF7-433E-1ED17B1E5E50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434F8A35-3048-D3E5-1501-F0213A298616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0864D-7E28-00FE-25FE-B74784E34F7A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FE128F5-200D-C952-3B63-CAEA4123A2D7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BE5AE8D-EC42-58FC-870B-E2ED767B228A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80B1C66-EC16-0F61-FDF6-3F06DF62A89B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C1CA10-0D26-DAFE-2AD2-6C20C486F7FE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3A82AA18-6861-C353-DD68-05AA861394FA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7399864-CF05-07AC-B9D8-B749F072859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1DB2BBE-6A41-4B3C-7B90-BFB947DC22B2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C364FD8-254C-EA91-F4CE-468EDF6389F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FC06E8A-E5EA-1820-0472-24F86F493794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3D5762A-3D27-B4E4-C20E-7D209CAA6212}"/>
              </a:ext>
            </a:extLst>
          </p:cNvPr>
          <p:cNvGrpSpPr/>
          <p:nvPr/>
        </p:nvGrpSpPr>
        <p:grpSpPr>
          <a:xfrm>
            <a:off x="757194" y="1512326"/>
            <a:ext cx="4863318" cy="523220"/>
            <a:chOff x="757194" y="1512326"/>
            <a:chExt cx="486331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AD2AE-C297-B5DD-7CE0-2DDFB2CBD48A}"/>
                </a:ext>
              </a:extLst>
            </p:cNvPr>
            <p:cNvSpPr txBox="1"/>
            <p:nvPr/>
          </p:nvSpPr>
          <p:spPr>
            <a:xfrm>
              <a:off x="757194" y="1512326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Current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223C16C5-BB3D-8ACE-73B3-AC06D7E89DF5}"/>
                </a:ext>
              </a:extLst>
            </p:cNvPr>
            <p:cNvCxnSpPr>
              <a:cxnSpLocks/>
              <a:stCxn id="10" idx="3"/>
              <a:endCxn id="2" idx="2"/>
            </p:cNvCxnSpPr>
            <p:nvPr/>
          </p:nvCxnSpPr>
          <p:spPr>
            <a:xfrm>
              <a:off x="3322320" y="1773936"/>
              <a:ext cx="2298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44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32EED-21D1-EC93-E5A8-CFB0B9EA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E2A3B57A-66BD-74E0-7BAB-580125367530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F3C4A7F-8BFB-8644-78F0-FC5498FE13D8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563CE3A-B7FC-6E7D-26D9-092C6D627C4E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65CC36F-A71E-5877-F13E-6B5CBB35BF4E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BAC2F33-1C3F-6CB8-E556-793639A642A0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F04637A-439F-9BC7-3551-E0C58FC99706}"/>
              </a:ext>
            </a:extLst>
          </p:cNvPr>
          <p:cNvGrpSpPr/>
          <p:nvPr/>
        </p:nvGrpSpPr>
        <p:grpSpPr>
          <a:xfrm>
            <a:off x="8577072" y="4486656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5622B-3156-1ED4-CE84-499310EF08B8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E631840-D3DF-8F59-6F87-675AF61A8988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6E47554-821E-CEA0-6E03-A1CBB378ACB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AF94BF9-844E-D583-CCE0-611280A93478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BD45932-59DC-D3AC-9D04-12A528945B75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B2350B7-2EE6-9F26-8ECB-77C92CBFF102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09F1507-9486-1138-790F-0C0255AAFFCA}"/>
              </a:ext>
            </a:extLst>
          </p:cNvPr>
          <p:cNvGrpSpPr/>
          <p:nvPr/>
        </p:nvGrpSpPr>
        <p:grpSpPr>
          <a:xfrm>
            <a:off x="97593" y="2700623"/>
            <a:ext cx="3544767" cy="523220"/>
            <a:chOff x="731578" y="1521047"/>
            <a:chExt cx="3544767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795020-D992-552B-4544-8923D495CDDC}"/>
                </a:ext>
              </a:extLst>
            </p:cNvPr>
            <p:cNvSpPr txBox="1"/>
            <p:nvPr/>
          </p:nvSpPr>
          <p:spPr>
            <a:xfrm>
              <a:off x="731578" y="1521047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Current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81E39884-B98D-76BC-2E11-FC7267B9F67B}"/>
                </a:ext>
              </a:extLst>
            </p:cNvPr>
            <p:cNvCxnSpPr>
              <a:cxnSpLocks/>
              <a:stCxn id="10" idx="3"/>
              <a:endCxn id="3" idx="2"/>
            </p:cNvCxnSpPr>
            <p:nvPr/>
          </p:nvCxnSpPr>
          <p:spPr>
            <a:xfrm flipV="1">
              <a:off x="3296704" y="1773936"/>
              <a:ext cx="979641" cy="8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16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E9509-A044-742A-F7CE-272408C4A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1C7B4958-A10F-0557-43EA-E1EF7D07ABF0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0D41798-7973-65A8-9C30-FAFAADF1D94E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44F735F-8514-E1FB-22FA-C55AEC26A09F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367CB81-D421-C815-3D19-4A0AD2B78F75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13C197-9E10-3744-56D2-DD06A35F6F26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15E9D0C-A3EE-8D34-DD0E-524D99797022}"/>
              </a:ext>
            </a:extLst>
          </p:cNvPr>
          <p:cNvGrpSpPr/>
          <p:nvPr/>
        </p:nvGrpSpPr>
        <p:grpSpPr>
          <a:xfrm>
            <a:off x="8577072" y="4962144"/>
            <a:ext cx="1996440" cy="950976"/>
            <a:chOff x="8577072" y="4486656"/>
            <a:chExt cx="1996440" cy="9509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38EB4-5806-CE68-CAB6-9D19EFE41201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3F2815A3-8C8D-6DA8-B2EA-C3955860FB10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</p:grp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EFE0C1-5C61-3E79-C22C-B86AABBBF04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F6F7220-15DD-6FCC-58B4-0D6B7C1C97C1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486297B-BEA9-3266-836E-B642BB1F5826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D069C34-3B93-B96B-675B-3B65B76E43E1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2A00A9E-0CC0-0529-A9C9-2053B4CFD2A0}"/>
              </a:ext>
            </a:extLst>
          </p:cNvPr>
          <p:cNvGrpSpPr/>
          <p:nvPr/>
        </p:nvGrpSpPr>
        <p:grpSpPr>
          <a:xfrm>
            <a:off x="6057900" y="4225046"/>
            <a:ext cx="3712700" cy="523220"/>
            <a:chOff x="-415996" y="1496663"/>
            <a:chExt cx="3712700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9BF754-8F02-AB18-00A8-652040ADE804}"/>
                </a:ext>
              </a:extLst>
            </p:cNvPr>
            <p:cNvSpPr txBox="1"/>
            <p:nvPr/>
          </p:nvSpPr>
          <p:spPr>
            <a:xfrm>
              <a:off x="731578" y="1496663"/>
              <a:ext cx="2565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Current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1EB77353-D95D-0432-E2DA-86995EE9B5F5}"/>
                </a:ext>
              </a:extLst>
            </p:cNvPr>
            <p:cNvCxnSpPr>
              <a:cxnSpLocks/>
              <a:stCxn id="10" idx="1"/>
              <a:endCxn id="5" idx="6"/>
            </p:cNvCxnSpPr>
            <p:nvPr/>
          </p:nvCxnSpPr>
          <p:spPr>
            <a:xfrm flipH="1">
              <a:off x="-415996" y="1758273"/>
              <a:ext cx="11475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2084B-ABCF-7B14-5C0E-81C7B4D4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2793B6D-4F8E-903A-66EC-792FF7BFFC01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5D4567E-464F-A220-3828-198EA30FEBD2}"/>
              </a:ext>
            </a:extLst>
          </p:cNvPr>
          <p:cNvSpPr/>
          <p:nvPr/>
        </p:nvSpPr>
        <p:spPr>
          <a:xfrm>
            <a:off x="3642360" y="2478024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9755FCD-E0FC-356A-9212-9CF28D32714B}"/>
              </a:ext>
            </a:extLst>
          </p:cNvPr>
          <p:cNvSpPr/>
          <p:nvPr/>
        </p:nvSpPr>
        <p:spPr>
          <a:xfrm>
            <a:off x="2348839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A215EC2-2C16-F387-D509-870181271F21}"/>
              </a:ext>
            </a:extLst>
          </p:cNvPr>
          <p:cNvSpPr/>
          <p:nvPr/>
        </p:nvSpPr>
        <p:spPr>
          <a:xfrm>
            <a:off x="5106924" y="4011168"/>
            <a:ext cx="950976" cy="95097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728E25C-1DE0-251F-19AC-B45605272D77}"/>
              </a:ext>
            </a:extLst>
          </p:cNvPr>
          <p:cNvSpPr/>
          <p:nvPr/>
        </p:nvSpPr>
        <p:spPr>
          <a:xfrm>
            <a:off x="7205474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8E59797-17FD-BCF2-3E6F-4A2F450D7B6C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9" y="2110157"/>
            <a:ext cx="130571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BDA6E61-148E-35E1-E3DE-CCADBFA09286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60548" y="3289733"/>
            <a:ext cx="62107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65C5847-1146-D277-C07E-A902A3424B27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9" y="3289733"/>
            <a:ext cx="7921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BBC51C1-ED5F-90F9-2E79-0907A7E81D6D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912520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2806366-33C2-37BA-7B38-307F4DD1F289}"/>
              </a:ext>
            </a:extLst>
          </p:cNvPr>
          <p:cNvGrpSpPr/>
          <p:nvPr/>
        </p:nvGrpSpPr>
        <p:grpSpPr>
          <a:xfrm>
            <a:off x="6057900" y="4225046"/>
            <a:ext cx="3505912" cy="523220"/>
            <a:chOff x="-415996" y="1496663"/>
            <a:chExt cx="3505912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F13774-ACAF-AD64-C2CE-DB9B2188B678}"/>
                </a:ext>
              </a:extLst>
            </p:cNvPr>
            <p:cNvSpPr txBox="1"/>
            <p:nvPr/>
          </p:nvSpPr>
          <p:spPr>
            <a:xfrm>
              <a:off x="731578" y="1496663"/>
              <a:ext cx="2358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Found Node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1D696C0C-2CA0-9519-6253-D02EFF6C4D5F}"/>
                </a:ext>
              </a:extLst>
            </p:cNvPr>
            <p:cNvCxnSpPr>
              <a:cxnSpLocks/>
              <a:stCxn id="10" idx="1"/>
              <a:endCxn id="5" idx="6"/>
            </p:cNvCxnSpPr>
            <p:nvPr/>
          </p:nvCxnSpPr>
          <p:spPr>
            <a:xfrm flipH="1">
              <a:off x="-415996" y="1758273"/>
              <a:ext cx="11475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58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50DC5-ED1C-97BA-EC39-62AF8E612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3DC9F0-229D-E3CA-988F-611B6077A6DD}"/>
              </a:ext>
            </a:extLst>
          </p:cNvPr>
          <p:cNvSpPr txBox="1"/>
          <p:nvPr/>
        </p:nvSpPr>
        <p:spPr>
          <a:xfrm>
            <a:off x="2897759" y="494623"/>
            <a:ext cx="7260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400" b="1" dirty="0">
                <a:solidFill>
                  <a:srgbClr val="FFFFFF"/>
                </a:solidFill>
              </a:rPr>
              <a:t>Searching</a:t>
            </a:r>
            <a:r>
              <a:rPr lang="en-US" sz="2400" b="1" i="0" dirty="0">
                <a:solidFill>
                  <a:srgbClr val="FFFFFF"/>
                </a:solidFill>
                <a:effectLst/>
              </a:rPr>
              <a:t> in Binary Search Tree using 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29FE1-CBF6-8CB5-1CA3-6D2C46F1E6BA}"/>
              </a:ext>
            </a:extLst>
          </p:cNvPr>
          <p:cNvSpPr txBox="1"/>
          <p:nvPr/>
        </p:nvSpPr>
        <p:spPr>
          <a:xfrm>
            <a:off x="2747518" y="2315222"/>
            <a:ext cx="7560564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Search(node, key):</a:t>
            </a:r>
          </a:p>
          <a:p>
            <a:r>
              <a:rPr lang="en-US" sz="2400" dirty="0"/>
              <a:t>    if node is NULL or </a:t>
            </a:r>
            <a:r>
              <a:rPr lang="en-US" sz="2400" dirty="0" err="1"/>
              <a:t>node.value</a:t>
            </a:r>
            <a:r>
              <a:rPr lang="en-US" sz="2400" dirty="0"/>
              <a:t> == key:</a:t>
            </a:r>
          </a:p>
          <a:p>
            <a:r>
              <a:rPr lang="en-US" sz="2400" dirty="0"/>
              <a:t>        return node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if key &lt; </a:t>
            </a:r>
            <a:r>
              <a:rPr lang="en-US" sz="2400" dirty="0" err="1"/>
              <a:t>node.value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return Search(</a:t>
            </a:r>
            <a:r>
              <a:rPr lang="en-US" sz="2400" dirty="0" err="1"/>
              <a:t>node.left</a:t>
            </a:r>
            <a:r>
              <a:rPr lang="en-US" sz="2400" dirty="0"/>
              <a:t>, key)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return Search(</a:t>
            </a:r>
            <a:r>
              <a:rPr lang="en-US" sz="2400" dirty="0" err="1"/>
              <a:t>node.right</a:t>
            </a:r>
            <a:r>
              <a:rPr lang="en-US" sz="2400" dirty="0"/>
              <a:t>, key)</a:t>
            </a:r>
          </a:p>
        </p:txBody>
      </p:sp>
    </p:spTree>
    <p:extLst>
      <p:ext uri="{BB962C8B-B14F-4D97-AF65-F5344CB8AC3E}">
        <p14:creationId xmlns:p14="http://schemas.microsoft.com/office/powerpoint/2010/main" val="3338518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C3C82-C706-0E53-49D4-FB456815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A703EC-980F-C105-5B46-CAEAC5D63CBF}"/>
              </a:ext>
            </a:extLst>
          </p:cNvPr>
          <p:cNvSpPr txBox="1"/>
          <p:nvPr/>
        </p:nvSpPr>
        <p:spPr>
          <a:xfrm>
            <a:off x="1822894" y="367149"/>
            <a:ext cx="8546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400" b="1" dirty="0">
                <a:solidFill>
                  <a:srgbClr val="FFFFFF"/>
                </a:solidFill>
              </a:rPr>
              <a:t>Searching</a:t>
            </a:r>
            <a:r>
              <a:rPr lang="en-US" sz="2400" b="1" i="0" dirty="0">
                <a:solidFill>
                  <a:srgbClr val="FFFFFF"/>
                </a:solidFill>
                <a:effectLst/>
              </a:rPr>
              <a:t> in Binary Search Tree using Iterative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8EB96-667F-152D-7224-475DBEE3513A}"/>
              </a:ext>
            </a:extLst>
          </p:cNvPr>
          <p:cNvSpPr txBox="1"/>
          <p:nvPr/>
        </p:nvSpPr>
        <p:spPr>
          <a:xfrm>
            <a:off x="3071811" y="1536174"/>
            <a:ext cx="6048376" cy="37856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Search(node, key):</a:t>
            </a:r>
          </a:p>
          <a:p>
            <a:r>
              <a:rPr lang="en-US" sz="2400" dirty="0"/>
              <a:t>    current = node</a:t>
            </a:r>
          </a:p>
          <a:p>
            <a:r>
              <a:rPr lang="en-US" sz="2400" dirty="0"/>
              <a:t>    while current is not NULL:</a:t>
            </a:r>
          </a:p>
          <a:p>
            <a:r>
              <a:rPr lang="en-US" sz="2400" dirty="0"/>
              <a:t>        if </a:t>
            </a:r>
            <a:r>
              <a:rPr lang="en-US" sz="2400" dirty="0" err="1"/>
              <a:t>current.value</a:t>
            </a:r>
            <a:r>
              <a:rPr lang="en-US" sz="2400" dirty="0"/>
              <a:t> == key:</a:t>
            </a:r>
          </a:p>
          <a:p>
            <a:r>
              <a:rPr lang="en-US" sz="2400" dirty="0"/>
              <a:t>            return current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elif</a:t>
            </a:r>
            <a:r>
              <a:rPr lang="en-US" sz="2400" dirty="0"/>
              <a:t> key &lt; </a:t>
            </a:r>
            <a:r>
              <a:rPr lang="en-US" sz="2400" dirty="0" err="1"/>
              <a:t>current.value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current = </a:t>
            </a:r>
            <a:r>
              <a:rPr lang="en-US" sz="2400" dirty="0" err="1"/>
              <a:t>current.left</a:t>
            </a:r>
            <a:endParaRPr lang="en-US" sz="2400" dirty="0"/>
          </a:p>
          <a:p>
            <a:r>
              <a:rPr lang="en-US" sz="2400" dirty="0"/>
              <a:t>        else:</a:t>
            </a:r>
          </a:p>
          <a:p>
            <a:r>
              <a:rPr lang="en-US" sz="2400" dirty="0"/>
              <a:t>            current = </a:t>
            </a:r>
            <a:r>
              <a:rPr lang="en-US" sz="2400" dirty="0" err="1"/>
              <a:t>current.right</a:t>
            </a:r>
            <a:endParaRPr lang="en-US" sz="2400" dirty="0"/>
          </a:p>
          <a:p>
            <a:r>
              <a:rPr lang="en-US" sz="2400" dirty="0"/>
              <a:t>    return NULL</a:t>
            </a:r>
          </a:p>
        </p:txBody>
      </p:sp>
    </p:spTree>
    <p:extLst>
      <p:ext uri="{BB962C8B-B14F-4D97-AF65-F5344CB8AC3E}">
        <p14:creationId xmlns:p14="http://schemas.microsoft.com/office/powerpoint/2010/main" val="3107887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AB09-305B-C5EC-976A-BFD4C68DE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CA72E-0534-3853-0E51-B63285263494}"/>
              </a:ext>
            </a:extLst>
          </p:cNvPr>
          <p:cNvSpPr txBox="1"/>
          <p:nvPr/>
        </p:nvSpPr>
        <p:spPr>
          <a:xfrm>
            <a:off x="4880763" y="905256"/>
            <a:ext cx="2699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Minimum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108B5-C7A7-586F-17E8-B3740E4EAFCF}"/>
              </a:ext>
            </a:extLst>
          </p:cNvPr>
          <p:cNvSpPr txBox="1"/>
          <p:nvPr/>
        </p:nvSpPr>
        <p:spPr>
          <a:xfrm>
            <a:off x="2293238" y="2117042"/>
            <a:ext cx="8771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The leftmost node in BST always contain the smallest 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7EDC5-D663-D026-61DD-3CD69C26A97F}"/>
              </a:ext>
            </a:extLst>
          </p:cNvPr>
          <p:cNvSpPr txBox="1"/>
          <p:nvPr/>
        </p:nvSpPr>
        <p:spPr>
          <a:xfrm>
            <a:off x="4880763" y="3429000"/>
            <a:ext cx="291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Maximum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FE3C8-58CF-F9EB-7660-4F48F25AC833}"/>
              </a:ext>
            </a:extLst>
          </p:cNvPr>
          <p:cNvSpPr txBox="1"/>
          <p:nvPr/>
        </p:nvSpPr>
        <p:spPr>
          <a:xfrm>
            <a:off x="2293238" y="4640786"/>
            <a:ext cx="8771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  <a:latin typeface="+mj-lt"/>
              </a:rPr>
              <a:t>The rightmost node in BST always contain the biggest element</a:t>
            </a:r>
          </a:p>
        </p:txBody>
      </p:sp>
    </p:spTree>
    <p:extLst>
      <p:ext uri="{BB962C8B-B14F-4D97-AF65-F5344CB8AC3E}">
        <p14:creationId xmlns:p14="http://schemas.microsoft.com/office/powerpoint/2010/main" val="366530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5B6D0-A607-F420-AE07-8F8107864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9761C-AAB9-FB2F-2BB8-5C202B6792DC}"/>
              </a:ext>
            </a:extLst>
          </p:cNvPr>
          <p:cNvSpPr txBox="1"/>
          <p:nvPr/>
        </p:nvSpPr>
        <p:spPr>
          <a:xfrm>
            <a:off x="4126550" y="905256"/>
            <a:ext cx="3938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Terminologies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A52EE-9B73-2627-E425-D82201D44075}"/>
              </a:ext>
            </a:extLst>
          </p:cNvPr>
          <p:cNvSpPr txBox="1"/>
          <p:nvPr/>
        </p:nvSpPr>
        <p:spPr>
          <a:xfrm>
            <a:off x="2293238" y="2117042"/>
            <a:ext cx="877100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Nodes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Root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Parent node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Child node</a:t>
            </a:r>
            <a:endParaRPr lang="en-US" b="1" dirty="0">
              <a:solidFill>
                <a:srgbClr val="FFFFFF"/>
              </a:solidFill>
              <a:latin typeface="+mj-lt"/>
            </a:endParaRP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Sibling nodes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Leaf node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Internal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node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Depth of a node</a:t>
            </a:r>
          </a:p>
          <a:p>
            <a:pPr marL="342900" indent="-342900" algn="l"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+mj-lt"/>
              </a:rPr>
              <a:t>Height of a BST</a:t>
            </a:r>
            <a:endParaRPr lang="en-US" b="1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62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95D4-AA5D-B4FD-72BF-23199DEB8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DAE2FA3-6CAE-BEF4-CF23-4C31E68733AC}"/>
              </a:ext>
            </a:extLst>
          </p:cNvPr>
          <p:cNvSpPr/>
          <p:nvPr/>
        </p:nvSpPr>
        <p:spPr>
          <a:xfrm>
            <a:off x="5620512" y="129844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19161AD-96D6-A17E-0B01-34EEB6BCCF0F}"/>
              </a:ext>
            </a:extLst>
          </p:cNvPr>
          <p:cNvSpPr/>
          <p:nvPr/>
        </p:nvSpPr>
        <p:spPr>
          <a:xfrm>
            <a:off x="3393149" y="251460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7925F26-BD51-8C7A-A505-7D7C826DA1B1}"/>
              </a:ext>
            </a:extLst>
          </p:cNvPr>
          <p:cNvSpPr/>
          <p:nvPr/>
        </p:nvSpPr>
        <p:spPr>
          <a:xfrm>
            <a:off x="2123085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8C6669-3D6E-487F-1776-D29FD7ED580A}"/>
              </a:ext>
            </a:extLst>
          </p:cNvPr>
          <p:cNvSpPr/>
          <p:nvPr/>
        </p:nvSpPr>
        <p:spPr>
          <a:xfrm>
            <a:off x="4982318" y="403555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AF68B0-6D77-5B6F-7973-394DB7E9EED4}"/>
              </a:ext>
            </a:extLst>
          </p:cNvPr>
          <p:cNvSpPr/>
          <p:nvPr/>
        </p:nvSpPr>
        <p:spPr>
          <a:xfrm>
            <a:off x="7847876" y="247802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26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9EDF370-76AA-CDEB-02CA-5B91DB7C3128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204858" y="211015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725C211-1E08-0FFC-03A7-B6D26B04A3EC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2934794" y="332630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5D16815-BBDE-9AA6-0B82-DB587FCF36E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204858" y="332630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444F637-531D-DD42-4A41-8FDF68C1D954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11015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EEE7E1D-1939-04F4-A563-2C7A822F14F0}"/>
              </a:ext>
            </a:extLst>
          </p:cNvPr>
          <p:cNvSpPr/>
          <p:nvPr/>
        </p:nvSpPr>
        <p:spPr>
          <a:xfrm>
            <a:off x="6577812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0A590E6-98D1-D814-A76E-9EEEBB555989}"/>
              </a:ext>
            </a:extLst>
          </p:cNvPr>
          <p:cNvSpPr/>
          <p:nvPr/>
        </p:nvSpPr>
        <p:spPr>
          <a:xfrm>
            <a:off x="9117939" y="40111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57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8898531-80E6-2F5D-D42F-55D733715C76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389521" y="328973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6A77AAF-4592-4D6C-032F-8536ACDC08A5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8659585" y="328973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0FBCBE09-FB4D-2174-AA68-B6C5B1937E08}"/>
              </a:ext>
            </a:extLst>
          </p:cNvPr>
          <p:cNvGrpSpPr/>
          <p:nvPr/>
        </p:nvGrpSpPr>
        <p:grpSpPr>
          <a:xfrm>
            <a:off x="722214" y="4986528"/>
            <a:ext cx="4735592" cy="1232463"/>
            <a:chOff x="152115" y="818841"/>
            <a:chExt cx="4735592" cy="1232463"/>
          </a:xfrm>
        </p:grpSpPr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31BD722-1B02-E1B6-40C3-47B779F4D95B}"/>
                </a:ext>
              </a:extLst>
            </p:cNvPr>
            <p:cNvCxnSpPr>
              <a:cxnSpLocks/>
              <a:stCxn id="32" idx="0"/>
              <a:endCxn id="4" idx="4"/>
            </p:cNvCxnSpPr>
            <p:nvPr/>
          </p:nvCxnSpPr>
          <p:spPr>
            <a:xfrm flipH="1" flipV="1">
              <a:off x="2028474" y="818841"/>
              <a:ext cx="491437" cy="7092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D32831-94D0-3D17-BD5B-5E20C573E87D}"/>
                </a:ext>
              </a:extLst>
            </p:cNvPr>
            <p:cNvSpPr txBox="1"/>
            <p:nvPr/>
          </p:nvSpPr>
          <p:spPr>
            <a:xfrm>
              <a:off x="152115" y="1528084"/>
              <a:ext cx="4735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Node with minimum value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916EAF4-ED20-E7AB-A4BC-0A73E1B77D07}"/>
              </a:ext>
            </a:extLst>
          </p:cNvPr>
          <p:cNvGrpSpPr/>
          <p:nvPr/>
        </p:nvGrpSpPr>
        <p:grpSpPr>
          <a:xfrm>
            <a:off x="6889410" y="4962144"/>
            <a:ext cx="4862228" cy="1349858"/>
            <a:chOff x="152115" y="701446"/>
            <a:chExt cx="4862228" cy="1349858"/>
          </a:xfrm>
        </p:grpSpPr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CF979DFC-60C3-5346-10C3-3BE326C8E736}"/>
                </a:ext>
              </a:extLst>
            </p:cNvPr>
            <p:cNvCxnSpPr>
              <a:cxnSpLocks/>
              <a:stCxn id="41" idx="0"/>
              <a:endCxn id="8" idx="4"/>
            </p:cNvCxnSpPr>
            <p:nvPr/>
          </p:nvCxnSpPr>
          <p:spPr>
            <a:xfrm flipV="1">
              <a:off x="2583229" y="701446"/>
              <a:ext cx="272903" cy="8266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53CC87-DA57-A7C2-C5C3-B74235C8FE23}"/>
                </a:ext>
              </a:extLst>
            </p:cNvPr>
            <p:cNvSpPr txBox="1"/>
            <p:nvPr/>
          </p:nvSpPr>
          <p:spPr>
            <a:xfrm>
              <a:off x="152115" y="1528084"/>
              <a:ext cx="4862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Node with maximum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4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70CD37-C53C-6383-1195-60F9839A518D}"/>
              </a:ext>
            </a:extLst>
          </p:cNvPr>
          <p:cNvSpPr txBox="1"/>
          <p:nvPr/>
        </p:nvSpPr>
        <p:spPr>
          <a:xfrm>
            <a:off x="2434590" y="738878"/>
            <a:ext cx="1853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Minimum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11AC0-FDB5-6733-DCC8-6C64FFB07A50}"/>
              </a:ext>
            </a:extLst>
          </p:cNvPr>
          <p:cNvSpPr txBox="1"/>
          <p:nvPr/>
        </p:nvSpPr>
        <p:spPr>
          <a:xfrm>
            <a:off x="7222998" y="738878"/>
            <a:ext cx="2149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Maximum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F9C37-A7C1-62DE-7857-76E8EAC6976C}"/>
              </a:ext>
            </a:extLst>
          </p:cNvPr>
          <p:cNvSpPr txBox="1"/>
          <p:nvPr/>
        </p:nvSpPr>
        <p:spPr>
          <a:xfrm>
            <a:off x="592073" y="2560981"/>
            <a:ext cx="5241799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Minimum(node):</a:t>
            </a:r>
          </a:p>
          <a:p>
            <a:r>
              <a:rPr lang="en-US" sz="2800" dirty="0"/>
              <a:t>    if node is NULL:</a:t>
            </a:r>
          </a:p>
          <a:p>
            <a:r>
              <a:rPr lang="en-US" sz="2800" dirty="0"/>
              <a:t>        return NULL</a:t>
            </a:r>
          </a:p>
          <a:p>
            <a:r>
              <a:rPr lang="en-US" sz="2800" dirty="0"/>
              <a:t>    while </a:t>
            </a:r>
            <a:r>
              <a:rPr lang="en-US" sz="2800" dirty="0" err="1"/>
              <a:t>node.left</a:t>
            </a:r>
            <a:r>
              <a:rPr lang="en-US" sz="2800" dirty="0"/>
              <a:t> is not NULL:</a:t>
            </a:r>
          </a:p>
          <a:p>
            <a:r>
              <a:rPr lang="en-US" sz="2800" dirty="0"/>
              <a:t>        node = </a:t>
            </a:r>
            <a:r>
              <a:rPr lang="en-US" sz="2800" dirty="0" err="1"/>
              <a:t>node.left</a:t>
            </a:r>
            <a:endParaRPr lang="en-US" sz="2800" dirty="0"/>
          </a:p>
          <a:p>
            <a:r>
              <a:rPr lang="en-US" sz="2800" dirty="0"/>
              <a:t>    return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93A4B-CA6F-076A-1CC6-BBCBB9FABC6C}"/>
              </a:ext>
            </a:extLst>
          </p:cNvPr>
          <p:cNvSpPr txBox="1"/>
          <p:nvPr/>
        </p:nvSpPr>
        <p:spPr>
          <a:xfrm>
            <a:off x="6439662" y="2560981"/>
            <a:ext cx="5374386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Maximum(node):</a:t>
            </a:r>
          </a:p>
          <a:p>
            <a:r>
              <a:rPr lang="en-US" sz="2800" dirty="0"/>
              <a:t>    if node is NULL:</a:t>
            </a:r>
          </a:p>
          <a:p>
            <a:r>
              <a:rPr lang="en-US" sz="2800" dirty="0"/>
              <a:t>        return NULL</a:t>
            </a:r>
          </a:p>
          <a:p>
            <a:r>
              <a:rPr lang="en-US" sz="2800" dirty="0"/>
              <a:t>    while </a:t>
            </a:r>
            <a:r>
              <a:rPr lang="en-US" sz="2800" dirty="0" err="1"/>
              <a:t>node.right</a:t>
            </a:r>
            <a:r>
              <a:rPr lang="en-US" sz="2800" dirty="0"/>
              <a:t> is not NULL:</a:t>
            </a:r>
          </a:p>
          <a:p>
            <a:r>
              <a:rPr lang="en-US" sz="2800" dirty="0"/>
              <a:t>        node = </a:t>
            </a:r>
            <a:r>
              <a:rPr lang="en-US" sz="2800" dirty="0" err="1"/>
              <a:t>node.right</a:t>
            </a:r>
            <a:endParaRPr lang="en-US" sz="2800" dirty="0"/>
          </a:p>
          <a:p>
            <a:r>
              <a:rPr lang="en-US" sz="2800" dirty="0"/>
              <a:t>    return node</a:t>
            </a:r>
          </a:p>
        </p:txBody>
      </p:sp>
    </p:spTree>
    <p:extLst>
      <p:ext uri="{BB962C8B-B14F-4D97-AF65-F5344CB8AC3E}">
        <p14:creationId xmlns:p14="http://schemas.microsoft.com/office/powerpoint/2010/main" val="3750682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49D2-75F1-F63A-2ADD-D2C9F046B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D771D-6EFA-7B2F-1FFB-1ACD34D28659}"/>
              </a:ext>
            </a:extLst>
          </p:cNvPr>
          <p:cNvSpPr txBox="1"/>
          <p:nvPr/>
        </p:nvSpPr>
        <p:spPr>
          <a:xfrm>
            <a:off x="4578597" y="820473"/>
            <a:ext cx="3518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Predecessor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C49D8-0BB4-E266-224A-2DD5B258B32A}"/>
              </a:ext>
            </a:extLst>
          </p:cNvPr>
          <p:cNvSpPr txBox="1"/>
          <p:nvPr/>
        </p:nvSpPr>
        <p:spPr>
          <a:xfrm>
            <a:off x="2500275" y="2059691"/>
            <a:ext cx="7191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The largest value smaller than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1597943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DD4C-ADB9-8097-17CF-91626B9B4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F3924-4795-3027-8474-0ABF88F6CFF3}"/>
              </a:ext>
            </a:extLst>
          </p:cNvPr>
          <p:cNvSpPr txBox="1"/>
          <p:nvPr/>
        </p:nvSpPr>
        <p:spPr>
          <a:xfrm>
            <a:off x="4578597" y="820473"/>
            <a:ext cx="3518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Predecessor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B0F63AD-FB50-804D-112E-AF275969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61" y="1766839"/>
            <a:ext cx="102260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the node has a left subtree, the predecessor is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value in the left subtree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there is no left subtree, move up the tree to the parent until you find a node that is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right child of its parent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That parent is the predecessor. </a:t>
            </a:r>
          </a:p>
        </p:txBody>
      </p:sp>
    </p:spTree>
    <p:extLst>
      <p:ext uri="{BB962C8B-B14F-4D97-AF65-F5344CB8AC3E}">
        <p14:creationId xmlns:p14="http://schemas.microsoft.com/office/powerpoint/2010/main" val="316166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69DF3-CD3E-DEC8-F91E-1BA16A27A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342C5173-3781-F304-7A44-E4020D34B446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431CEFC-4140-DF65-4A52-F1A679DEB0F0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31499B2-8947-2BF9-1450-AD30F9D37432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65DD894-0261-DDB7-FC40-E28BBB9515DD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985B7EE-3CF5-D244-CFA9-1D93FFA214A5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2D9D25C-6EEC-58B9-BCB3-0BA4A238EBF1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6BA4462-642B-6EFC-222E-4403CD67FAE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D268AE6-8B94-417B-DCAD-93D4D3359922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86BE3F4-2D29-9219-9ACE-0341003E5D3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6690A1E-02C6-3396-2F2A-F4C6A90C8A45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5BA7D8F-374F-D672-D3AD-90A6FEDCA4FE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CF5EF72-B6EC-E59B-E8C6-DEAB1E21F96C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353E07B-92D1-8A6E-60A0-F9D4195B886C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E935B3A1-1D85-A17C-DC80-454A4ECB5858}"/>
              </a:ext>
            </a:extLst>
          </p:cNvPr>
          <p:cNvSpPr/>
          <p:nvPr/>
        </p:nvSpPr>
        <p:spPr>
          <a:xfrm>
            <a:off x="6168966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E32E47C-F577-1E11-C468-D4C4B2C79F1F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>
          <a:xfrm>
            <a:off x="5794027" y="4044621"/>
            <a:ext cx="514206" cy="108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061B0A0-D8EC-60F9-D58C-5ABD13416165}"/>
              </a:ext>
            </a:extLst>
          </p:cNvPr>
          <p:cNvGrpSpPr/>
          <p:nvPr/>
        </p:nvGrpSpPr>
        <p:grpSpPr>
          <a:xfrm>
            <a:off x="1003868" y="495808"/>
            <a:ext cx="2193484" cy="950976"/>
            <a:chOff x="8380028" y="4486656"/>
            <a:chExt cx="2193484" cy="95097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8AAAA3-9574-18E3-192C-75907077A325}"/>
                </a:ext>
              </a:extLst>
            </p:cNvPr>
            <p:cNvSpPr txBox="1"/>
            <p:nvPr/>
          </p:nvSpPr>
          <p:spPr>
            <a:xfrm>
              <a:off x="8380028" y="4700534"/>
              <a:ext cx="1119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node</a:t>
              </a: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5610CD42-8F0C-6297-FD8E-E1237CE91064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5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0FC17-8AC7-0993-DBA9-25CF28E3A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98607DFF-D179-8D85-597B-30E622B32211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7FD2F41-C9B9-319B-3C0D-F1F7BA56143C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95AFF90-C260-B41A-8082-97AFFD546049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DDB5BE-7FF9-BB12-9570-E49B7B17B47C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BF49B09-636F-7FC3-2230-8024499BD219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D68368-D65E-2327-7544-3CE8EDA2DDEE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68EC5D3-2222-1AAB-6E85-11DF2B238B5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A8EDC93-85AD-FBE9-CBDA-990D42124623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E42758C-5B19-68A6-67DC-72DFBD5B5C4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DBD27BED-B880-3540-36C4-D1318D7CAF5D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DE170A0-FF5C-2F70-613E-E7A7FFB208E2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971AD98-93CA-8E5C-E925-1DF90A8AD892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14F9C73-2C3A-8FAC-6BC3-5795E319547A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49532681-9D10-BCED-5763-C9A8624F8359}"/>
              </a:ext>
            </a:extLst>
          </p:cNvPr>
          <p:cNvSpPr/>
          <p:nvPr/>
        </p:nvSpPr>
        <p:spPr>
          <a:xfrm>
            <a:off x="6168966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3A164F5-AD42-ADB2-9780-9EF99A2CCF3F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>
          <a:xfrm>
            <a:off x="5794027" y="4044621"/>
            <a:ext cx="514206" cy="108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91A029DD-00CD-8BE6-6087-B125E8C526D6}"/>
              </a:ext>
            </a:extLst>
          </p:cNvPr>
          <p:cNvSpPr/>
          <p:nvPr/>
        </p:nvSpPr>
        <p:spPr>
          <a:xfrm>
            <a:off x="3868637" y="4994656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null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5C93A59-0A19-D698-BA48-1D0E54109A1E}"/>
              </a:ext>
            </a:extLst>
          </p:cNvPr>
          <p:cNvCxnSpPr>
            <a:cxnSpLocks/>
            <a:stCxn id="6" idx="3"/>
            <a:endCxn id="2" idx="7"/>
          </p:cNvCxnSpPr>
          <p:nvPr/>
        </p:nvCxnSpPr>
        <p:spPr>
          <a:xfrm flipH="1">
            <a:off x="4680346" y="4044621"/>
            <a:ext cx="441239" cy="108930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Знак умножения 25">
            <a:extLst>
              <a:ext uri="{FF2B5EF4-FFF2-40B4-BE49-F238E27FC236}">
                <a16:creationId xmlns:a16="http://schemas.microsoft.com/office/drawing/2014/main" id="{4429A056-98B7-7B9A-761B-022DAD5C8040}"/>
              </a:ext>
            </a:extLst>
          </p:cNvPr>
          <p:cNvSpPr/>
          <p:nvPr/>
        </p:nvSpPr>
        <p:spPr>
          <a:xfrm>
            <a:off x="4510391" y="4120350"/>
            <a:ext cx="888024" cy="95097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2348-D55F-73C9-D277-B7DBDC9BA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24D6944A-7C82-DCED-28B1-CBE70C9F19BC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9AA135B-042E-7D96-A612-1577A330D9CF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DB85B5D-6B4D-010C-102E-E55322359B5F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7875984-65BF-62ED-D2FF-107072A075FA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F7D766C-3280-B0F5-6598-37EFCDAF0BB7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DFD953E-EA8A-7BB6-5A28-DFBD73603F9B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7974BCF-F4AD-AE03-8189-4C530D03FDBE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D1712C6-30F2-F8B7-3D3E-AB8A11E2CB01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A4C817E-0DB6-63D4-EE3A-3EF64367019E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C311C97-DC3D-1EAA-473C-A6F4DC111402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6118CAA-35F5-3F16-7EFA-731DDA0F4B24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AD8909-F7C8-6C11-0096-CA38BE0B0BCC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EBF4444-53B4-0705-86AA-2CBD09B9E2D2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4D80DE1B-D8DE-76AD-3D4C-82D9A1DB9DB2}"/>
              </a:ext>
            </a:extLst>
          </p:cNvPr>
          <p:cNvSpPr/>
          <p:nvPr/>
        </p:nvSpPr>
        <p:spPr>
          <a:xfrm>
            <a:off x="6168966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9C4A4A9-3612-992B-B622-54D9C9CDC4B8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>
          <a:xfrm>
            <a:off x="5794027" y="4044621"/>
            <a:ext cx="514206" cy="108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4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0ACD-0EFF-0EDB-E8F0-AA750D64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22D34344-9974-09D9-AE8E-1328221FA050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1B1BB927-B565-FA87-7081-5AE384BDF532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C059846-C609-0898-9C0E-21AE0FB1E0AE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73F2265-A2A5-92E0-6197-813D814FE9FE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86A2D5-DFBC-7EB4-1EFF-BE0E44A380A7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15FF1E0-33FF-5E7E-E6D9-5BE39908FBE3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114C27F-410A-FA27-2AC1-F1A6A7C6039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D0DC516-A83D-843E-8E49-752B54E407E2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F5E7537-49E3-890E-1C4C-98650BB353E2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7607A2D9-A011-256A-BDC7-E161CF3C71B2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04A7724-EAC9-6363-8AF3-5D8EC64AE018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34DA07D-EEA7-37BE-4C2A-56C257F48FA0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FA724F6-77BD-04C9-8E2E-4BD4AE54707B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CCDBCD7E-C261-7EE1-E8FF-A803B8D2551C}"/>
              </a:ext>
            </a:extLst>
          </p:cNvPr>
          <p:cNvSpPr/>
          <p:nvPr/>
        </p:nvSpPr>
        <p:spPr>
          <a:xfrm>
            <a:off x="6168966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D7A0A0A-20EF-41D6-DB77-35668B89A9B0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>
          <a:xfrm>
            <a:off x="5794027" y="4044621"/>
            <a:ext cx="514206" cy="108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3432C96-AA12-1AE4-164D-28D3291ECDD9}"/>
              </a:ext>
            </a:extLst>
          </p:cNvPr>
          <p:cNvCxnSpPr>
            <a:cxnSpLocks/>
          </p:cNvCxnSpPr>
          <p:nvPr/>
        </p:nvCxnSpPr>
        <p:spPr>
          <a:xfrm>
            <a:off x="4434035" y="2282877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427DDE-9D74-512A-2552-28DCEA68CF4D}"/>
              </a:ext>
            </a:extLst>
          </p:cNvPr>
          <p:cNvSpPr txBox="1"/>
          <p:nvPr/>
        </p:nvSpPr>
        <p:spPr>
          <a:xfrm>
            <a:off x="4872622" y="219037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child</a:t>
            </a:r>
          </a:p>
        </p:txBody>
      </p:sp>
    </p:spTree>
    <p:extLst>
      <p:ext uri="{BB962C8B-B14F-4D97-AF65-F5344CB8AC3E}">
        <p14:creationId xmlns:p14="http://schemas.microsoft.com/office/powerpoint/2010/main" val="91487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270CB-2E9F-B8F8-03B1-064F44C24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09544497-FB5E-32C5-1C6E-38A2F597EDA2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65489D5-20DF-2D4E-7357-059AE120949B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2A27700-9192-DF73-4595-CA793297C20C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CFB5806-7F4B-9B4E-82E3-621A50E879CC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061A3FB-D16A-7498-5AC3-52637DF6EC55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AE4491C-F0F9-4414-F3AE-6A9CD52CFB10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5B1324B-A3DF-34E8-DA3F-3EFF0D9FC49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0666E16-137C-7CE7-BB20-F884C6B2ACD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0E15F1-D53F-C6AF-05CE-72A5CEDF11B5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0C258F1-A7E4-6B75-D563-37DAA9A1DA27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FDD101E-7FD1-B729-B3CE-C93AED513BDD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BBBA3D1-F7E4-0CA5-B36B-3DADD2DBA033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0C13DB1-BCFE-1B6E-14EF-E4066781EF17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EC70751-006C-A2B2-E5AB-06B62F1B71F3}"/>
              </a:ext>
            </a:extLst>
          </p:cNvPr>
          <p:cNvSpPr/>
          <p:nvPr/>
        </p:nvSpPr>
        <p:spPr>
          <a:xfrm>
            <a:off x="6168966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AB6CAF9-2A54-0FF7-B479-B20E0774DDA9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>
          <a:xfrm>
            <a:off x="5794027" y="4044621"/>
            <a:ext cx="514206" cy="108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17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F29A2-8966-9AEE-7B65-47949E40B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A83B5A22-9F59-37DE-8674-3CA7CFB4B3E0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1C30-3B55-33A6-80AD-0C00B0F24E5A}"/>
              </a:ext>
            </a:extLst>
          </p:cNvPr>
          <p:cNvSpPr txBox="1"/>
          <p:nvPr/>
        </p:nvSpPr>
        <p:spPr>
          <a:xfrm>
            <a:off x="4578597" y="820473"/>
            <a:ext cx="3518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Predecessor</a:t>
            </a:r>
          </a:p>
        </p:txBody>
      </p:sp>
    </p:spTree>
    <p:extLst>
      <p:ext uri="{BB962C8B-B14F-4D97-AF65-F5344CB8AC3E}">
        <p14:creationId xmlns:p14="http://schemas.microsoft.com/office/powerpoint/2010/main" val="2726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8281 0.1828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1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0F515-0F9A-ED0D-A34F-4DA25D0AD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C7140-94FF-2D52-3B69-B4BC1AB6837A}"/>
              </a:ext>
            </a:extLst>
          </p:cNvPr>
          <p:cNvSpPr txBox="1"/>
          <p:nvPr/>
        </p:nvSpPr>
        <p:spPr>
          <a:xfrm>
            <a:off x="5124419" y="905256"/>
            <a:ext cx="1943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86E5B-85AA-E603-60A7-177715D65A5C}"/>
              </a:ext>
            </a:extLst>
          </p:cNvPr>
          <p:cNvSpPr txBox="1"/>
          <p:nvPr/>
        </p:nvSpPr>
        <p:spPr>
          <a:xfrm>
            <a:off x="2293238" y="2117042"/>
            <a:ext cx="8771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The fundamental part of a tree, where each node contains 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data 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and 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link 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to two child nodes and parent node.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02A506A-CDC5-7AE4-A7F4-5EBB38FA16E9}"/>
              </a:ext>
            </a:extLst>
          </p:cNvPr>
          <p:cNvSpPr/>
          <p:nvPr/>
        </p:nvSpPr>
        <p:spPr>
          <a:xfrm flipH="1">
            <a:off x="5620511" y="320243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0D68782-A23F-7453-51B3-98EB8CEC1CE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09360" y="3656487"/>
            <a:ext cx="959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AAEADD-372F-ECE4-16F9-38CEADE09F70}"/>
              </a:ext>
            </a:extLst>
          </p:cNvPr>
          <p:cNvSpPr txBox="1"/>
          <p:nvPr/>
        </p:nvSpPr>
        <p:spPr>
          <a:xfrm>
            <a:off x="7268717" y="3456432"/>
            <a:ext cx="957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7310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D30B2-EBC6-EF3D-A98A-A81B7225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4AEAA-9534-5DD7-2F39-A9EE7E02A026}"/>
              </a:ext>
            </a:extLst>
          </p:cNvPr>
          <p:cNvSpPr txBox="1"/>
          <p:nvPr/>
        </p:nvSpPr>
        <p:spPr>
          <a:xfrm>
            <a:off x="4578597" y="820473"/>
            <a:ext cx="3518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Predecessor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416C7F24-F7B5-939A-D901-B15C7167D7D7}"/>
              </a:ext>
            </a:extLst>
          </p:cNvPr>
          <p:cNvSpPr/>
          <p:nvPr/>
        </p:nvSpPr>
        <p:spPr>
          <a:xfrm>
            <a:off x="5206854" y="2539854"/>
            <a:ext cx="1778291" cy="17782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3915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4690A-D8AA-AF68-DAA8-28E682E88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0DE3B-F79F-F4CB-634D-336A5710D1EC}"/>
              </a:ext>
            </a:extLst>
          </p:cNvPr>
          <p:cNvSpPr txBox="1"/>
          <p:nvPr/>
        </p:nvSpPr>
        <p:spPr>
          <a:xfrm>
            <a:off x="2443852" y="1705622"/>
            <a:ext cx="7788402" cy="4893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Predecessor(node):</a:t>
            </a:r>
          </a:p>
          <a:p>
            <a:r>
              <a:rPr lang="en-US" sz="2400" dirty="0"/>
              <a:t>    if node is NULL:</a:t>
            </a:r>
          </a:p>
          <a:p>
            <a:r>
              <a:rPr lang="en-US" sz="2400" dirty="0"/>
              <a:t>        return NULL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en-US" sz="2400" dirty="0"/>
              <a:t>if </a:t>
            </a:r>
            <a:r>
              <a:rPr lang="en-US" sz="2400" dirty="0" err="1"/>
              <a:t>node.left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return Maximum(</a:t>
            </a:r>
            <a:r>
              <a:rPr lang="en-US" sz="2400" dirty="0" err="1"/>
              <a:t>node.left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en-US" sz="2400" dirty="0"/>
              <a:t>parent = </a:t>
            </a:r>
            <a:r>
              <a:rPr lang="en-US" sz="2400" dirty="0" err="1"/>
              <a:t>node.parent</a:t>
            </a:r>
            <a:endParaRPr lang="en-US" sz="2400" dirty="0"/>
          </a:p>
          <a:p>
            <a:r>
              <a:rPr lang="en-US" sz="2400" dirty="0"/>
              <a:t>    while parent is not NULL and node == </a:t>
            </a:r>
            <a:r>
              <a:rPr lang="en-US" sz="2400" dirty="0" err="1"/>
              <a:t>parent.left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node = parent</a:t>
            </a:r>
          </a:p>
          <a:p>
            <a:r>
              <a:rPr lang="en-US" sz="2400" dirty="0"/>
              <a:t>        parent = </a:t>
            </a:r>
            <a:r>
              <a:rPr lang="en-US" sz="2400" dirty="0" err="1"/>
              <a:t>parent.parent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return parent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810BC-00B0-DB3B-BDEB-7ECF0A89BB67}"/>
              </a:ext>
            </a:extLst>
          </p:cNvPr>
          <p:cNvSpPr txBox="1"/>
          <p:nvPr/>
        </p:nvSpPr>
        <p:spPr>
          <a:xfrm>
            <a:off x="4578597" y="820473"/>
            <a:ext cx="3518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Predecessor</a:t>
            </a:r>
          </a:p>
        </p:txBody>
      </p:sp>
    </p:spTree>
    <p:extLst>
      <p:ext uri="{BB962C8B-B14F-4D97-AF65-F5344CB8AC3E}">
        <p14:creationId xmlns:p14="http://schemas.microsoft.com/office/powerpoint/2010/main" val="387941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1171F-4C14-37EB-0E61-291CFCD1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F82E5-6EC3-9B10-BD94-653404E726D5}"/>
              </a:ext>
            </a:extLst>
          </p:cNvPr>
          <p:cNvSpPr txBox="1"/>
          <p:nvPr/>
        </p:nvSpPr>
        <p:spPr>
          <a:xfrm>
            <a:off x="4548941" y="820472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Successor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E7BFC-415E-BDE6-901C-BB09A4E72287}"/>
              </a:ext>
            </a:extLst>
          </p:cNvPr>
          <p:cNvSpPr txBox="1"/>
          <p:nvPr/>
        </p:nvSpPr>
        <p:spPr>
          <a:xfrm>
            <a:off x="2501814" y="2059690"/>
            <a:ext cx="7191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The smallest value larger than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1909722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2C624-3EE7-477C-BDAB-8AD75A53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B6FD0-DA66-CFE8-C979-DA7091DABCFA}"/>
              </a:ext>
            </a:extLst>
          </p:cNvPr>
          <p:cNvSpPr txBox="1"/>
          <p:nvPr/>
        </p:nvSpPr>
        <p:spPr>
          <a:xfrm>
            <a:off x="4548941" y="820473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Successor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74AD21B-37B1-BC35-D3AC-10F0AE4E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61" y="1766839"/>
            <a:ext cx="102260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the node has a right subtree, the successor is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minimum value in the right subtree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there is no right subtree, move up the tree to the parent until you find a node that is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left child of its parent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That parent is the successor.</a:t>
            </a:r>
          </a:p>
        </p:txBody>
      </p:sp>
    </p:spTree>
    <p:extLst>
      <p:ext uri="{BB962C8B-B14F-4D97-AF65-F5344CB8AC3E}">
        <p14:creationId xmlns:p14="http://schemas.microsoft.com/office/powerpoint/2010/main" val="191744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37703-9162-3B65-0313-8027D0C75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967FC29F-608E-88CE-4480-BD4DEE962E56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F05D1AA-D164-8000-7411-E4274D0FD47A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C32327F-F4E0-B375-BA10-2B9B70FDCD12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D71E63-D84C-18E0-3E84-6432414CAE54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AD8026C-3746-171C-7B30-F7DDCA1123B8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498818C-D6F5-CA50-EA75-38F8FED6F747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8514D5A-3CF8-89A9-6A33-709D1084D0D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F3869F7-D4FB-ED2E-2F98-2EC7DE11427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E7019AF-278F-DB86-5E50-BEFEE3A1FDFD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96A4BC72-4B9B-18A7-8894-2AD2F53D3425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4441822-74D2-EEC7-C677-31C46CC4E803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85B4558-60F1-F62F-E69D-EA1E28E4DF35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D04C9CE-A2CA-053B-F90F-99D504F15F24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D99F38B0-C573-ACDA-C576-BE2FB59B9FBB}"/>
              </a:ext>
            </a:extLst>
          </p:cNvPr>
          <p:cNvSpPr/>
          <p:nvPr/>
        </p:nvSpPr>
        <p:spPr>
          <a:xfrm>
            <a:off x="5750560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C286CB1-C5E3-38AE-4EBE-2FEB32D21D7C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6562269" y="4020237"/>
            <a:ext cx="154810" cy="111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2EAC956-9F17-51F0-3481-28DD33E43486}"/>
              </a:ext>
            </a:extLst>
          </p:cNvPr>
          <p:cNvGrpSpPr/>
          <p:nvPr/>
        </p:nvGrpSpPr>
        <p:grpSpPr>
          <a:xfrm>
            <a:off x="1003868" y="495808"/>
            <a:ext cx="2193484" cy="950976"/>
            <a:chOff x="8380028" y="4486656"/>
            <a:chExt cx="2193484" cy="95097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247087-A113-F8E0-6201-BA1D2BD11376}"/>
                </a:ext>
              </a:extLst>
            </p:cNvPr>
            <p:cNvSpPr txBox="1"/>
            <p:nvPr/>
          </p:nvSpPr>
          <p:spPr>
            <a:xfrm>
              <a:off x="8380028" y="4700534"/>
              <a:ext cx="1119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node</a:t>
              </a: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D69BC287-A831-1BE5-C5CB-69FDCA75D17D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5C1C0-AC07-05E7-12BB-0FB33E652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9DC49EDC-D1D7-E87C-D91C-36F60EF9040A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9071CD5-B8AA-2040-A417-244D680DB91F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4FCCF70-BBC4-5FB6-6AF8-A4DD26E572FE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7BA06F2-9C11-DD50-B505-20E956F977CF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283CE21-180F-B237-1E43-FA2A94CE0C6A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B957847-0BF9-B7D3-B7D0-4FB16838FD3B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D558836-A62E-B944-D379-2BB002903ED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9675435-A8BA-FF0B-AA81-787AE8ABFE9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A569B51-2C5C-526D-A97D-47F502E9B161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5CDC6B19-FE59-E0E5-CE03-49C4DE341C5D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C75F388-90D2-3D2D-D60F-192444968DB2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10BE67F-509C-DFEB-8C91-C8AB228EEE47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3FA399E-249A-6B58-BA62-8993CAB2AC2D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8C6DFF86-76B8-159B-8BE8-7E8130856505}"/>
              </a:ext>
            </a:extLst>
          </p:cNvPr>
          <p:cNvSpPr/>
          <p:nvPr/>
        </p:nvSpPr>
        <p:spPr>
          <a:xfrm>
            <a:off x="5750560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AEA8A8E-299E-81F5-8FD2-E8AB9916E471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6562269" y="4020237"/>
            <a:ext cx="154810" cy="111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AB8B088B-076B-9EDE-F029-7A55916FF4E2}"/>
              </a:ext>
            </a:extLst>
          </p:cNvPr>
          <p:cNvCxnSpPr>
            <a:cxnSpLocks/>
          </p:cNvCxnSpPr>
          <p:nvPr/>
        </p:nvCxnSpPr>
        <p:spPr>
          <a:xfrm>
            <a:off x="6701536" y="1093216"/>
            <a:ext cx="1285606" cy="44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A7C4EA-7542-C147-329E-AAA870FF8A4F}"/>
              </a:ext>
            </a:extLst>
          </p:cNvPr>
          <p:cNvSpPr txBox="1"/>
          <p:nvPr/>
        </p:nvSpPr>
        <p:spPr>
          <a:xfrm>
            <a:off x="7411929" y="714804"/>
            <a:ext cx="2656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Right subtree</a:t>
            </a:r>
          </a:p>
        </p:txBody>
      </p:sp>
    </p:spTree>
    <p:extLst>
      <p:ext uri="{BB962C8B-B14F-4D97-AF65-F5344CB8AC3E}">
        <p14:creationId xmlns:p14="http://schemas.microsoft.com/office/powerpoint/2010/main" val="166080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BF8C2-A4ED-ED16-9117-9DEE5AB2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D0D600D6-DD17-6EAB-C096-B73407F554C1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279511E-7694-DBA6-AD96-0D627F7BE2EF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4557285-8C31-7950-76D1-43F85233ADB4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5D95F7-58AE-1548-BA79-9D4E1A47EF95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E50B62F-416F-45B9-C2B2-C9CA1485085D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5B0F8D-3D69-50FD-155E-4D31660F517F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D82F659-528D-5451-396F-2B3C5EAFF55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1D498B2-2E2A-727B-C022-614A1002E2B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5483D6-7ED8-51B9-8550-A879E1B57A72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DDACF22D-FBBA-3926-6E38-F5D378489CCD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41C4FEC-DD3C-C6C9-D6F7-1D9B92ED88AB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2043D48-2518-2E8D-32C4-C06453725E8C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41B681C-D273-E1A5-D28E-11F8F3431847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E92A11DC-FF3E-10DA-FC49-ED9CF5552964}"/>
              </a:ext>
            </a:extLst>
          </p:cNvPr>
          <p:cNvSpPr/>
          <p:nvPr/>
        </p:nvSpPr>
        <p:spPr>
          <a:xfrm>
            <a:off x="5750560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4FD32C0-1006-9E3E-4F67-5513911DE219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6562269" y="4020237"/>
            <a:ext cx="154810" cy="111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0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0A17F-C0C0-45A2-B53C-1BDD4D45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31A25D4A-64B1-8D5A-29C3-725433B3F7A9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A82F1EA-8E65-2C52-CC7C-FFE63F2E39AC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2BC6F3E-7D36-6CFF-E84A-0E01B58E561F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0756561-C2E4-663B-6A51-4A414E3688DB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BCCE3F8-3F2C-D51D-CDF9-3011C4DD9245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05F5F3E-7332-36EC-94F3-EBC49D160A28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47A1975-EDFD-0F7A-CFF8-C07CF2618C1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8468B15-D942-0B03-9120-B714AF20EF33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B510BF5-CDA5-2B31-FA9A-1A0076308F0E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4972C027-2161-68D8-6DAF-8E450A0B8D99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7A149BD-8C4C-7320-9B65-C3A1E295A796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F122EB7-BA19-B9B9-696F-206AEB789F0D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7455BC6-7844-BB35-44D5-74525CB83E02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E32F30A9-271A-A8D7-D7C6-0BF34009F8D2}"/>
              </a:ext>
            </a:extLst>
          </p:cNvPr>
          <p:cNvSpPr/>
          <p:nvPr/>
        </p:nvSpPr>
        <p:spPr>
          <a:xfrm>
            <a:off x="5750560" y="499465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D97D76-4001-F2AC-E56D-570D26082452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6562269" y="4020237"/>
            <a:ext cx="154810" cy="111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1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EA42B-7A90-B3AF-5231-C081072D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9140B387-175B-40FA-7A8E-ACAE1F74BE41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3F10F46-CDE4-4382-E928-3B3AF877E978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0F5F3B4-5A79-C05B-C624-368D317CB8FF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7CDB14F-4B49-547A-9978-F4600BECD819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4744B91-2151-E7AC-1D03-2E176F19779E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40D0D41-0AD9-19C2-97E4-99ACA1872C01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CE68116-1875-805C-136C-8F9998C6EDE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EE75F11-D4E4-6386-A59F-206775BFC63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B9EF792-162C-0BEC-D216-8FBB65516177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AE4760D-81AE-387F-DC23-CFB592629FC8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C66140C-F45D-D133-AE4F-952318366342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D114027-4B4A-8629-DCE6-528FA4E12118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67C270-AA9D-F4C4-62AC-4148E5A383AE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935DF8B5-BE51-C819-5E17-023CB9AD3999}"/>
              </a:ext>
            </a:extLst>
          </p:cNvPr>
          <p:cNvSpPr/>
          <p:nvPr/>
        </p:nvSpPr>
        <p:spPr>
          <a:xfrm>
            <a:off x="5750560" y="4994656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EB22FDC-D8EB-EB64-F9AB-40B3FD897A43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6562269" y="4020237"/>
            <a:ext cx="154810" cy="111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5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C4890-87B6-0B93-21C0-61F245CA1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02A67970-4A8D-EFBF-1E80-2E0387AB25B5}"/>
              </a:ext>
            </a:extLst>
          </p:cNvPr>
          <p:cNvSpPr/>
          <p:nvPr/>
        </p:nvSpPr>
        <p:spPr>
          <a:xfrm>
            <a:off x="5620512" y="49580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92591E3-247C-F30E-08B2-272A95708A18}"/>
              </a:ext>
            </a:extLst>
          </p:cNvPr>
          <p:cNvSpPr/>
          <p:nvPr/>
        </p:nvSpPr>
        <p:spPr>
          <a:xfrm>
            <a:off x="3393149" y="171196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425DF97-8164-0F42-713D-8CACD0621F1C}"/>
              </a:ext>
            </a:extLst>
          </p:cNvPr>
          <p:cNvSpPr/>
          <p:nvPr/>
        </p:nvSpPr>
        <p:spPr>
          <a:xfrm>
            <a:off x="2123085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151CD97-023C-A33C-E3B4-1141357328CA}"/>
              </a:ext>
            </a:extLst>
          </p:cNvPr>
          <p:cNvSpPr/>
          <p:nvPr/>
        </p:nvSpPr>
        <p:spPr>
          <a:xfrm>
            <a:off x="4982318" y="3232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EEF850A-ED25-1D5D-A940-EB652B20B18F}"/>
              </a:ext>
            </a:extLst>
          </p:cNvPr>
          <p:cNvSpPr/>
          <p:nvPr/>
        </p:nvSpPr>
        <p:spPr>
          <a:xfrm>
            <a:off x="7847876" y="1675384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F889EED-E293-CA37-A41D-63C665486CFC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204858" y="1307517"/>
            <a:ext cx="1554921" cy="54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98E2110-64DE-9C5B-341A-197DB099F87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34794" y="2523669"/>
            <a:ext cx="597622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01BE6E1-FEB7-4458-2664-E7D15C844921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04858" y="2523669"/>
            <a:ext cx="916727" cy="84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16314B2-3684-8060-0D4F-D9623C2ED7F4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32221" y="1307517"/>
            <a:ext cx="155492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89C4B9C-F288-E386-DDCE-F92A3D46C8DC}"/>
              </a:ext>
            </a:extLst>
          </p:cNvPr>
          <p:cNvSpPr/>
          <p:nvPr/>
        </p:nvSpPr>
        <p:spPr>
          <a:xfrm>
            <a:off x="6577812" y="3208528"/>
            <a:ext cx="950976" cy="9509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4642F6A-693C-B5A3-5684-7CC64E340709}"/>
              </a:ext>
            </a:extLst>
          </p:cNvPr>
          <p:cNvSpPr/>
          <p:nvPr/>
        </p:nvSpPr>
        <p:spPr>
          <a:xfrm>
            <a:off x="9117939" y="320852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31412A5-0BE0-D2C2-C1C8-8AFFADE60DB3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7389521" y="2487093"/>
            <a:ext cx="597622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95B8BFA-2191-DC3C-FF5A-104D100C2112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659585" y="2487093"/>
            <a:ext cx="597621" cy="86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75B47556-8357-67C0-FDDC-939FE99AE617}"/>
              </a:ext>
            </a:extLst>
          </p:cNvPr>
          <p:cNvSpPr/>
          <p:nvPr/>
        </p:nvSpPr>
        <p:spPr>
          <a:xfrm>
            <a:off x="5750560" y="4994656"/>
            <a:ext cx="950976" cy="95097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3A5D35-816A-97DD-7668-DFEDF04E1215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6562269" y="4020237"/>
            <a:ext cx="154810" cy="111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BCD5B6F-C113-7D59-B355-24C4BBDF15B5}"/>
              </a:ext>
            </a:extLst>
          </p:cNvPr>
          <p:cNvGrpSpPr/>
          <p:nvPr/>
        </p:nvGrpSpPr>
        <p:grpSpPr>
          <a:xfrm>
            <a:off x="1763170" y="4991525"/>
            <a:ext cx="3987390" cy="954107"/>
            <a:chOff x="371663" y="1304038"/>
            <a:chExt cx="3987390" cy="9541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E44536-2387-857A-3A43-7CA96F87E92E}"/>
                </a:ext>
              </a:extLst>
            </p:cNvPr>
            <p:cNvSpPr txBox="1"/>
            <p:nvPr/>
          </p:nvSpPr>
          <p:spPr>
            <a:xfrm>
              <a:off x="371663" y="1304038"/>
              <a:ext cx="29000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Node with minimum value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95778DF4-C2BB-CE1D-A5A0-1050B88DB784}"/>
                </a:ext>
              </a:extLst>
            </p:cNvPr>
            <p:cNvCxnSpPr>
              <a:cxnSpLocks/>
              <a:stCxn id="19" idx="3"/>
              <a:endCxn id="17" idx="2"/>
            </p:cNvCxnSpPr>
            <p:nvPr/>
          </p:nvCxnSpPr>
          <p:spPr>
            <a:xfrm>
              <a:off x="3271714" y="1781092"/>
              <a:ext cx="1087339" cy="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84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0813BE-3737-272E-E6CF-256C1BA8C459}"/>
              </a:ext>
            </a:extLst>
          </p:cNvPr>
          <p:cNvSpPr txBox="1"/>
          <p:nvPr/>
        </p:nvSpPr>
        <p:spPr>
          <a:xfrm>
            <a:off x="4280574" y="1005840"/>
            <a:ext cx="393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Node Structure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23FE358-0537-A898-01BC-5FF61A847DF3}"/>
              </a:ext>
            </a:extLst>
          </p:cNvPr>
          <p:cNvGrpSpPr/>
          <p:nvPr/>
        </p:nvGrpSpPr>
        <p:grpSpPr>
          <a:xfrm>
            <a:off x="3892956" y="2461959"/>
            <a:ext cx="4571098" cy="2814129"/>
            <a:chOff x="3892956" y="2461959"/>
            <a:chExt cx="4571098" cy="2814129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E17B89E-5AC4-1465-64E1-25123ADB2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2956" y="2461959"/>
              <a:ext cx="4571098" cy="281412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97C82-01C1-7896-B355-7D1733B4ABFF}"/>
                </a:ext>
              </a:extLst>
            </p:cNvPr>
            <p:cNvSpPr txBox="1"/>
            <p:nvPr/>
          </p:nvSpPr>
          <p:spPr>
            <a:xfrm>
              <a:off x="5416115" y="2554851"/>
              <a:ext cx="1524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parent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5D6716-DAF9-8564-80F3-ED0FE2703DC5}"/>
                </a:ext>
              </a:extLst>
            </p:cNvPr>
            <p:cNvSpPr txBox="1"/>
            <p:nvPr/>
          </p:nvSpPr>
          <p:spPr>
            <a:xfrm>
              <a:off x="5826484" y="3513743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key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1F2C87-A131-96AD-A5E9-4F19A0D27D44}"/>
                </a:ext>
              </a:extLst>
            </p:cNvPr>
            <p:cNvSpPr txBox="1"/>
            <p:nvPr/>
          </p:nvSpPr>
          <p:spPr>
            <a:xfrm>
              <a:off x="4130040" y="4472635"/>
              <a:ext cx="1965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Left child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FC1646-DDA9-CD55-748D-4D119891A26E}"/>
                </a:ext>
              </a:extLst>
            </p:cNvPr>
            <p:cNvSpPr txBox="1"/>
            <p:nvPr/>
          </p:nvSpPr>
          <p:spPr>
            <a:xfrm>
              <a:off x="6249924" y="4472634"/>
              <a:ext cx="2214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right 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8370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F2F0-C4AD-C3FA-E690-BB3712014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BF977-9E9C-10C7-3FF1-DF1B4F358EB5}"/>
              </a:ext>
            </a:extLst>
          </p:cNvPr>
          <p:cNvSpPr txBox="1"/>
          <p:nvPr/>
        </p:nvSpPr>
        <p:spPr>
          <a:xfrm>
            <a:off x="4548941" y="820473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Successor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394AF1B-3016-58D0-FFDB-46B03FCB2FC4}"/>
              </a:ext>
            </a:extLst>
          </p:cNvPr>
          <p:cNvSpPr/>
          <p:nvPr/>
        </p:nvSpPr>
        <p:spPr>
          <a:xfrm>
            <a:off x="5750560" y="4994656"/>
            <a:ext cx="950976" cy="95097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3492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1055 -0.297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-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1A7C0-C913-4C28-D8A1-52277099B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75D18-657E-C257-E792-933A34DCF819}"/>
              </a:ext>
            </a:extLst>
          </p:cNvPr>
          <p:cNvSpPr txBox="1"/>
          <p:nvPr/>
        </p:nvSpPr>
        <p:spPr>
          <a:xfrm>
            <a:off x="4548941" y="820473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Successor 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C83DAD2-0FD1-F195-4D3A-31C52BA37431}"/>
              </a:ext>
            </a:extLst>
          </p:cNvPr>
          <p:cNvSpPr/>
          <p:nvPr/>
        </p:nvSpPr>
        <p:spPr>
          <a:xfrm>
            <a:off x="5206854" y="2539854"/>
            <a:ext cx="1778291" cy="177829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4631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64097-B1B2-E623-3B69-E1C92D5A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1CAB9-F2A5-DD36-7B0A-9669A229ED79}"/>
              </a:ext>
            </a:extLst>
          </p:cNvPr>
          <p:cNvSpPr txBox="1"/>
          <p:nvPr/>
        </p:nvSpPr>
        <p:spPr>
          <a:xfrm>
            <a:off x="2201798" y="1736102"/>
            <a:ext cx="8176642" cy="48936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Successor(node):</a:t>
            </a:r>
          </a:p>
          <a:p>
            <a:r>
              <a:rPr lang="en-US" sz="2400" dirty="0"/>
              <a:t>    if node is NULL:</a:t>
            </a:r>
          </a:p>
          <a:p>
            <a:r>
              <a:rPr lang="en-US" sz="2400" dirty="0"/>
              <a:t>        return NULL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en-US" sz="2400" dirty="0"/>
              <a:t>if </a:t>
            </a:r>
            <a:r>
              <a:rPr lang="en-US" sz="2400" dirty="0" err="1"/>
              <a:t>node.right</a:t>
            </a:r>
            <a:r>
              <a:rPr lang="en-US" sz="2400" dirty="0"/>
              <a:t> is not NULL:</a:t>
            </a:r>
          </a:p>
          <a:p>
            <a:r>
              <a:rPr lang="en-US" sz="2400" dirty="0"/>
              <a:t>        return Minimum(</a:t>
            </a:r>
            <a:r>
              <a:rPr lang="en-US" sz="2400" dirty="0" err="1"/>
              <a:t>node.right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en-US" sz="2400" dirty="0"/>
              <a:t>parent = </a:t>
            </a:r>
            <a:r>
              <a:rPr lang="en-US" sz="2400" dirty="0" err="1"/>
              <a:t>node.parent</a:t>
            </a:r>
            <a:endParaRPr lang="en-US" sz="2400" dirty="0"/>
          </a:p>
          <a:p>
            <a:r>
              <a:rPr lang="en-US" sz="2400" dirty="0"/>
              <a:t>    while parent is not NULL and node == </a:t>
            </a:r>
            <a:r>
              <a:rPr lang="en-US" sz="2400" dirty="0" err="1"/>
              <a:t>parent.right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node = parent</a:t>
            </a:r>
          </a:p>
          <a:p>
            <a:r>
              <a:rPr lang="en-US" sz="2400" dirty="0"/>
              <a:t>        parent = </a:t>
            </a:r>
            <a:r>
              <a:rPr lang="en-US" sz="2400" dirty="0" err="1"/>
              <a:t>parent.parent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return parent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CE885-127A-9520-E9E8-8A83F73C37CB}"/>
              </a:ext>
            </a:extLst>
          </p:cNvPr>
          <p:cNvSpPr txBox="1"/>
          <p:nvPr/>
        </p:nvSpPr>
        <p:spPr>
          <a:xfrm>
            <a:off x="4548941" y="820473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Successor </a:t>
            </a:r>
          </a:p>
        </p:txBody>
      </p:sp>
    </p:spTree>
    <p:extLst>
      <p:ext uri="{BB962C8B-B14F-4D97-AF65-F5344CB8AC3E}">
        <p14:creationId xmlns:p14="http://schemas.microsoft.com/office/powerpoint/2010/main" val="305157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FA675-2E42-146B-D9DD-54AFD6F87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9C0E1-8B60-89B3-E993-C92875BE2FB7}"/>
              </a:ext>
            </a:extLst>
          </p:cNvPr>
          <p:cNvSpPr txBox="1"/>
          <p:nvPr/>
        </p:nvSpPr>
        <p:spPr>
          <a:xfrm>
            <a:off x="4880763" y="905256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Deletion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C3A2F-2A79-1D15-ADAF-2ACF3DFF11E2}"/>
              </a:ext>
            </a:extLst>
          </p:cNvPr>
          <p:cNvSpPr txBox="1"/>
          <p:nvPr/>
        </p:nvSpPr>
        <p:spPr>
          <a:xfrm>
            <a:off x="2293238" y="2117042"/>
            <a:ext cx="799884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Deleting a node in BST can be broken down into 3 scenarios</a:t>
            </a:r>
            <a:endParaRPr lang="ru-RU" sz="2000" b="1" i="0" dirty="0">
              <a:solidFill>
                <a:srgbClr val="FFFFFF"/>
              </a:solidFill>
              <a:effectLst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Case 1. Delete a Leaf Node in BST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Case 2. Delete a Node with Single Child in BST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</a:rPr>
              <a:t>Case 3. Delete a Node with Both Children in BST</a:t>
            </a:r>
          </a:p>
        </p:txBody>
      </p:sp>
    </p:spTree>
    <p:extLst>
      <p:ext uri="{BB962C8B-B14F-4D97-AF65-F5344CB8AC3E}">
        <p14:creationId xmlns:p14="http://schemas.microsoft.com/office/powerpoint/2010/main" val="1869150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8AE93-FE17-E059-219C-84BD0CA0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5D386267-01BA-F8BD-B471-542B253E60FB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E7E7801B-422A-347D-4474-A8D7DEA027DA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C2164BA-A5CA-047C-DA83-0A36D61DC4E8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1D163D4-B86A-E635-EFA1-913870A0536A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6E4C681-4A5F-4F4D-99E1-C5FBE4D2BD97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19F1167-E384-2DD9-A3DE-E5F331916D7A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EA95D52-483A-0801-D455-F1FC898C77B8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7C481C0-C1E0-4130-FA4B-0E6F67B96353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368F83C-72C8-E74E-3A34-A6F598EEABF8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68B902A-062E-806E-101F-71735B93E40F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B65CDE-DCF7-7F06-9906-A231FA10B245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CDEBA0B-F4CB-A2EC-4688-1AD34F3CDA10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29" y="3536621"/>
            <a:ext cx="494004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1ABF673-7577-ADF0-0456-9F64ED0DAC3F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D04915-F00E-95DB-0B2C-3946FEB1AAA1}"/>
              </a:ext>
            </a:extLst>
          </p:cNvPr>
          <p:cNvSpPr txBox="1"/>
          <p:nvPr/>
        </p:nvSpPr>
        <p:spPr>
          <a:xfrm>
            <a:off x="-4509985" y="741921"/>
            <a:ext cx="4752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i="0" dirty="0">
                <a:solidFill>
                  <a:srgbClr val="FFFFFF"/>
                </a:solidFill>
                <a:effectLst/>
                <a:latin typeface="+mj-lt"/>
              </a:rPr>
              <a:t>Delete a Leaf Node in BST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4592140-13E9-B1F2-EDD5-BCA06B029226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F93108-B72C-7726-380F-DAF400D59C17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D642E70C-64DF-7913-C172-EFB795A25DDA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60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7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3.7037E-6 L 0.675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2E456-9A3E-D6DC-8195-414E77E09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07B627A-E43E-B88F-C1EF-BDE38C2AD2EC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AE25144-A3A5-1EE1-6C17-FB2043071975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61161BB-7CAC-BE1D-4C3D-604D5A2D3DE6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5D7167-5AEA-6F4B-9632-CBF73A3123B0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577518-4DF9-0817-F890-CD7319CA8253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A0F6491-0FC5-2E9F-1C64-423AD09C073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CDC0978-39A4-FA2E-5954-5E28BC50425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183AB32-ED1A-CF91-9134-9F5BBD8EA3F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55A22BC-A2E0-B59D-9378-AF676B5A90E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A0C1CCC5-0964-22F4-E227-7A80233FC9B3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D058365-C5A1-B016-7468-2F0348C6F852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76E82B6-06DC-99EE-E028-6A4B445253DA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29" y="3536621"/>
            <a:ext cx="494004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1A650FC-1AD0-BEE2-3BB4-2C6DF9F33551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964AC6-0235-DC2C-D9CE-D63F471E27D9}"/>
              </a:ext>
            </a:extLst>
          </p:cNvPr>
          <p:cNvSpPr txBox="1"/>
          <p:nvPr/>
        </p:nvSpPr>
        <p:spPr>
          <a:xfrm>
            <a:off x="3719615" y="741921"/>
            <a:ext cx="4752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i="0" dirty="0">
                <a:solidFill>
                  <a:srgbClr val="FFFFFF"/>
                </a:solidFill>
                <a:effectLst/>
                <a:latin typeface="+mj-lt"/>
              </a:rPr>
              <a:t>Delete a Leaf Node in BST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D554621-E5C6-64A4-7D1A-0C2A175225FA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D9F357-1D86-A422-7035-8D2E0DE1F704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F698D0F-633E-F6CA-28E0-D5DAE92C7D0C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60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8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C6B3F-6334-ACC0-80EE-D530E297A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CF1861DA-7FD6-3C0A-349D-377133A47EC8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29AB1AB-8437-9545-C6AB-145430E362FE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FFFAC82-017F-2EC5-EAF1-2055BBBF4033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994061A-E8E3-2F74-94D8-4BFFE4A1854A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007B626-A451-FB5D-C2AF-301EB29A2DAD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9D9B6C7-9AC2-9D2A-40E9-21B4CFF76B41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9E65542-E1D0-34AE-EAEF-97E42B09945B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45658F5-87B0-5FE3-B328-1F9C0479CF5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79A3D0-A9AE-74A3-8947-AD310339986B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0A40CA06-C0D6-E8A4-287D-FCF9431C79CC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75C9D6C-D832-6EDA-9441-F549BCB16D06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1AC42E8-FE99-EFDF-A5DA-62D5CB2AA1E1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29" y="3536621"/>
            <a:ext cx="494004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B28F8C7-5F74-F093-512C-55832734B34D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F7E3A2-776A-4070-BC66-B4DAE18E931F}"/>
              </a:ext>
            </a:extLst>
          </p:cNvPr>
          <p:cNvSpPr txBox="1"/>
          <p:nvPr/>
        </p:nvSpPr>
        <p:spPr>
          <a:xfrm>
            <a:off x="3719615" y="741921"/>
            <a:ext cx="4752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i="0" dirty="0">
                <a:solidFill>
                  <a:srgbClr val="FFFFFF"/>
                </a:solidFill>
                <a:effectLst/>
                <a:latin typeface="+mj-lt"/>
              </a:rPr>
              <a:t>Delete a Leaf Node in BST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462CCD0-20F7-A8D8-E9CC-BB9089474534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C8CEB5-82D4-3CDF-BD72-97576569FD46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D6E4222E-1EE8-4B8D-3BB4-8026D1BAE56E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60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7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69544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6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83B4-A1FD-76FB-A4E6-DF4C2643C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80674D74-8B53-E160-8C60-00B9B322B1E3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663C802-0CB8-D0AA-55F8-C1D00C19C317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2E71CF5-FB46-8447-2CE5-28ABD9693EC6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4FE6E11-1541-BD87-FC8A-72938BF50502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EB623B-82A9-E644-C1A9-97BB4AE87A39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8326D7C-FCEA-41D8-9EEC-4363DEB0389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4EB9CAD-43D0-3153-4C34-6DA0D5FE4BB6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CA385F8-C8C5-9EF1-2196-9505C0B51D50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393DBE9-154A-5ADF-50CC-2FD652B24AC3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DDDD7DBA-C52A-F25E-7DEF-11253A083832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5EEC262-75B2-CCD5-18E8-FC1A31C49AB8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66E1FF-5389-A7B0-66DC-81E2329B7758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29" y="3536621"/>
            <a:ext cx="494004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449DE6D-FFC8-8D01-680A-657D276B7C81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6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7B23C-C97B-C8AA-1601-4673BB72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2F63EAA-4FF5-474D-4E91-44387BBA8895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8070161-6BBD-32FC-6481-F771101DD8D1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924826A-0B20-C4DB-6246-66D2BB06E3EE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604A1D8-7C02-F788-C08F-AEB2A5833A4A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79A82C1-6C02-1988-F58A-1601754CEB7E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8DEAB64-8283-6FC5-3B96-AB6AA0674461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943C61-2183-241F-73AB-7BC9E310D281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C0DEB35-5662-8409-AE54-6B7D6CFD517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50B670-188A-BE26-357D-45CD8B30929D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639F29D1-BA0A-E7A0-76A0-A8C513969927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8FDFF22-CA19-F90C-2552-A17C23CBC212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F103C0D-A4C6-6FB4-3A1C-4B6D2E85DDEC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29" y="3536621"/>
            <a:ext cx="494004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2790E4A-9903-3890-EFFC-7AA16289A3E5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5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C97DC-666B-4231-AFD8-1B19AAC04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ED2BBE53-C464-D905-B3B7-B726A6E11F17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1A38A942-D8CA-B0A7-25A6-C6607E23F649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F233C47-4C35-5D51-5805-FE4742AB1A99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1F7CB46-354A-9C69-D3B1-EE3BB5E58702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ED4865F-EC79-8723-FD2C-005952017523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9A8B700-796A-86D1-E048-F7EE6FE4E7D7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3A4F462-D50E-E775-9507-0EEDFD118EF4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C4451B2-B14B-0566-1264-573D43C2A595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4FD3C2-795C-6711-5FE4-CDA018BB0585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98310A7D-EC6B-F4A6-3AE2-5999251A24DA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736960B-A05D-D4FB-4A01-CE2B99BE5535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C24BD6C-B85E-87A0-4C25-3A9ED4A52DF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29" y="3536621"/>
            <a:ext cx="494004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D8EF3F9-3D99-864B-FE91-94C7144D686E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66AE7BB4-5D03-8863-001E-9CD36DB83E8F}"/>
              </a:ext>
            </a:extLst>
          </p:cNvPr>
          <p:cNvSpPr/>
          <p:nvPr/>
        </p:nvSpPr>
        <p:spPr>
          <a:xfrm>
            <a:off x="8910826" y="3997091"/>
            <a:ext cx="1381916" cy="147988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D716-0F54-A6FF-3B11-021CA3078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59FE8-1AF6-3760-B6B3-F09D00E942E8}"/>
              </a:ext>
            </a:extLst>
          </p:cNvPr>
          <p:cNvSpPr txBox="1"/>
          <p:nvPr/>
        </p:nvSpPr>
        <p:spPr>
          <a:xfrm>
            <a:off x="5394525" y="905256"/>
            <a:ext cx="1402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641B3-C659-F5F0-29BF-26B586A0FC8F}"/>
              </a:ext>
            </a:extLst>
          </p:cNvPr>
          <p:cNvSpPr txBox="1"/>
          <p:nvPr/>
        </p:nvSpPr>
        <p:spPr>
          <a:xfrm>
            <a:off x="2293238" y="2117042"/>
            <a:ext cx="8771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The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topmost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node in a tree is known as the root node. It has no parent and serves as the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starting point 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for all nodes in the tree.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7BAD995-B5FD-7746-2A1A-A19C8C67373A}"/>
              </a:ext>
            </a:extLst>
          </p:cNvPr>
          <p:cNvSpPr/>
          <p:nvPr/>
        </p:nvSpPr>
        <p:spPr>
          <a:xfrm flipH="1">
            <a:off x="5620511" y="421741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ROOT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7EC8569-8A16-061B-94FA-C36776652678}"/>
              </a:ext>
            </a:extLst>
          </p:cNvPr>
          <p:cNvCxnSpPr/>
          <p:nvPr/>
        </p:nvCxnSpPr>
        <p:spPr>
          <a:xfrm flipV="1">
            <a:off x="6092570" y="3635300"/>
            <a:ext cx="0" cy="582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9F7488-42C5-7AE6-3D95-FBD1460D14AE}"/>
              </a:ext>
            </a:extLst>
          </p:cNvPr>
          <p:cNvSpPr txBox="1"/>
          <p:nvPr/>
        </p:nvSpPr>
        <p:spPr>
          <a:xfrm>
            <a:off x="5613653" y="3235190"/>
            <a:ext cx="957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9210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3FB0-43D5-D478-24AB-3A3172C38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E954955-A981-D20D-33A3-50C332B1F6C0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20E74EF-D1A7-9C07-0CEA-C20C91CAC576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57FA6C4-184C-2027-A541-4D6380A2BBBA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6719F05-81D2-DD07-8A21-59D014E1D00B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D4AA11-2B42-63CB-CC0F-2E41BF8F611B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4F05507-9EAF-B7D7-967A-9E0C50D3D358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780238B-E76B-9F6C-39BC-7E2E1825CE7B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56E1F39-0747-062E-E8CA-EA0DB7492C83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9B5A8C7-334D-791F-54B3-959FF9CB844E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69281AA8-3802-2C4A-B091-B15D77E623BB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7306ED5-08D1-43A4-935A-C5B38D97383D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1DEE1A-8E68-54C6-529D-A56FF9D4D5E7}"/>
              </a:ext>
            </a:extLst>
          </p:cNvPr>
          <p:cNvSpPr txBox="1"/>
          <p:nvPr/>
        </p:nvSpPr>
        <p:spPr>
          <a:xfrm>
            <a:off x="-6679096" y="741921"/>
            <a:ext cx="6921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FFFFFF"/>
                </a:solidFill>
              </a:rPr>
              <a:t>Delete a Node with Single Child in BST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9CD1B29E-9578-77A4-AD6C-CC0CF0E6504D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92304F-FA75-E984-D329-9BBD56BBA9B1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9E0A2C9-36B5-FFF4-64AF-E28BD49FFAC8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50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1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79153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DDD39-04A0-226D-A1DC-104517E0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DAB4AFC5-CDE9-B45A-DAC0-523A9DC06E2B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ED22282C-3E88-4D30-B694-F6D9815EBFB3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198C138-7A5C-E59D-01B0-EC4E3F66657C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5E75A3D-EBB8-E264-96B7-D0F47AA9E853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8D44B51-0BCC-7AD0-7D62-7AE87266C332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E37DE85-64B7-32C0-C1A9-922E8478DBB4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905B430-6469-F0C2-62C5-5F9C3947D498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E51410D-40AC-BA0B-AE09-79C76843DE06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A0EF06A-AD5A-2D6F-F938-5DABC56E6336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D3569A87-4678-BD38-563D-86AF0642959B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FFF09E8-F81A-027A-322C-DA79B5E97A8B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535EA4-C4ED-7800-AF88-98F1197F5A67}"/>
              </a:ext>
            </a:extLst>
          </p:cNvPr>
          <p:cNvSpPr txBox="1"/>
          <p:nvPr/>
        </p:nvSpPr>
        <p:spPr>
          <a:xfrm>
            <a:off x="2983585" y="739569"/>
            <a:ext cx="6710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i="0" dirty="0">
                <a:solidFill>
                  <a:srgbClr val="FFFFFF"/>
                </a:solidFill>
                <a:effectLst/>
                <a:latin typeface="+mj-lt"/>
              </a:rPr>
              <a:t>Delete a Node with Single Child in BST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09D4EFD-1B5F-C092-C9AF-D95D9FA97054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3F0000-454F-0277-54ED-BAD0CC5A91BA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B0BCCE1-0A07-E12E-68F8-991F9BB735C6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  <a:r>
                <a:rPr lang="ru-RU" sz="2400" dirty="0"/>
                <a:t>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5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5901-E685-4D95-FAD4-BC4B74CF5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94974F2-E0B6-65B2-A9EE-56710E99061A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7B32B95-66AB-4841-CEE0-9C0E761C9A3E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E5D9447-5830-FAFF-6E12-B375AB99862F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B486259-7445-94A9-11C1-AC85B86B2BAF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DD19DA3-51DA-FE50-AB0A-8C2786F53582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998776E-1296-CC1A-B909-C224F001C4E1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056FAAA-6679-B214-8F84-9E76B4B9EE6F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4CBC129-FD25-135F-4A21-235D149A1556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32FAB34-73CB-BE34-85AD-FD3707083143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A302AD74-2AEF-C1CF-A9E1-B70921FE4B21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C44D0C-6717-A377-7B0B-D355D6B3623E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E97DB1-B5E5-B858-7224-C1B0D2079A06}"/>
              </a:ext>
            </a:extLst>
          </p:cNvPr>
          <p:cNvSpPr txBox="1"/>
          <p:nvPr/>
        </p:nvSpPr>
        <p:spPr>
          <a:xfrm>
            <a:off x="2995715" y="741921"/>
            <a:ext cx="6691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FFFFFF"/>
                </a:solidFill>
              </a:rPr>
              <a:t>Delete a Node with Single Child in BST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E8CA7F6-54B3-11A8-EFFA-D2EA8057B0D1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198549-CB68-14D5-2B4F-74BAA1EFF25B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4669CE7F-9F43-7D68-DFE4-FC3F1A98AA2F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50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38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76068 0.00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3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D6BC-5BD9-7CA6-9CAA-993FD8D2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0A14D36-5694-F4BE-26E7-AA17EDA1E890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93BE497-8E17-39DF-263F-88CB41963C44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6F69A96-3ACF-5DF0-CEDE-79FAF97BC6A6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9A5A562-94FA-EB4A-3245-909816CB64A9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4539908-B752-2C60-1C8F-5E77CAF9B9C5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9D76717-D952-0F93-42ED-2684411D23C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18CF15C-D09E-5A43-FAA2-6C99A0C9E978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F45D85B-D838-8D1A-6262-56EC5242048C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16C7DDD-0E35-8593-5083-049E29F9D1ED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14D0A928-01B3-0247-CA69-23194B2A16F9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FB28974-AE89-F18B-F7E0-22426FA934E3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8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F6749-A4C9-A85E-8F43-D53BA4BE6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B2D7666-C350-718D-A70E-9289FDC67112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D439454-1BE7-D734-EAFB-5448CF3926CA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2C84E92-EFA2-CB37-4A3D-1F9EA2686281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9D4D37E-45F7-9C76-2A34-26B4F3FF35E1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C2EAD9F-1A7C-944A-BE92-65060E294492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F1873B6-9EF9-9DCE-74C7-E1F3B6F7734C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3B71D62-C7C2-1B32-9492-CEF2E4FE91CB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797B573-1694-A888-4038-536940E8A15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14EC9E6-7691-C09A-A188-C1B590EB93BC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5C3EA5B5-919A-41A0-8811-97A575FB59E8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0ED771-D21E-3521-5308-933FF1D2E4AB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9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C5428-BA53-217B-512E-C6F1B51C5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DFECF086-888A-2045-776B-7B99C2B45EA1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1AC3485-6B99-2842-B49F-26BA8AA57A01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B9D414B-A2E4-A241-2000-1AE2950E4DB0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8C7F5C0-8C73-E9DC-8F64-8FFCE0DDCD91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2CF0DA5-465E-FD63-E7DE-218D47A50643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A224C45-C5D0-0970-0C4E-649581828DDB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EDB459A-BCB3-F435-FE09-2402855A840C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A6F410E-7234-FAC6-36AB-3AF8A4CEED2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E64BF4-6952-7A6B-DB18-D8F9D3C4A7C5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E6F90867-B276-25A6-011D-429A1639B06D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50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CC77F0D-8B9C-C06C-AA29-95F59E8A5522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37AF7-3AE1-95D2-C803-7402AF6D9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D96C78F2-2E77-7555-E8F0-226BA2AE8C0C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17900B7C-5C53-FF1D-1C8C-6FBAD4B5BA83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958E512-5CDB-E86C-152C-484D3F02EAD6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AF31AA4-7388-13C4-FB8C-DB31BE155644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1AD502A-E308-00FC-52E4-361BBD5C918C}"/>
              </a:ext>
            </a:extLst>
          </p:cNvPr>
          <p:cNvSpPr/>
          <p:nvPr/>
        </p:nvSpPr>
        <p:spPr>
          <a:xfrm>
            <a:off x="7598666" y="2724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36CC5F1-3497-2774-FA0C-94984F0A5CFA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7D2FBD7-9B19-D58D-6B55-2A4BD926872B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6CAED6B-5FF6-A57B-EF2A-22CA24DF82A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2133999-95E2-3D9D-0060-CA8DDD8B5109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305712" cy="507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453FC520-C5B1-7BB3-6460-38ECB55B278E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50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81E6C30-7BB9-A20F-3FB8-D097154C4370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410375" y="3536621"/>
            <a:ext cx="855188" cy="88508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Знак умножения 10">
            <a:extLst>
              <a:ext uri="{FF2B5EF4-FFF2-40B4-BE49-F238E27FC236}">
                <a16:creationId xmlns:a16="http://schemas.microsoft.com/office/drawing/2014/main" id="{916CFF76-5EF6-27E9-FFF3-2DBF40F7C6E9}"/>
              </a:ext>
            </a:extLst>
          </p:cNvPr>
          <p:cNvSpPr/>
          <p:nvPr/>
        </p:nvSpPr>
        <p:spPr>
          <a:xfrm>
            <a:off x="8910826" y="3997091"/>
            <a:ext cx="1381916" cy="147988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9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9898C-B6A5-3E92-74F5-A714126EB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CF3AFE0-CB63-EC4D-D7C2-916AE82D34CC}"/>
              </a:ext>
            </a:extLst>
          </p:cNvPr>
          <p:cNvSpPr txBox="1"/>
          <p:nvPr/>
        </p:nvSpPr>
        <p:spPr>
          <a:xfrm>
            <a:off x="-6896100" y="741921"/>
            <a:ext cx="7138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FFFFFF"/>
                </a:solidFill>
              </a:rPr>
              <a:t>Delete a Node with Both Children in BST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89CF400-B1F8-94C2-7BAC-494E28058F0A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D691F0-D011-ACE1-2EEB-D633F28ABB6C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0AF7096B-D3D6-8D8D-A912-6A4036249A43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10</a:t>
              </a:r>
              <a:endParaRPr lang="en-US" sz="2400" dirty="0"/>
            </a:p>
          </p:txBody>
        </p:sp>
      </p:grpSp>
      <p:sp>
        <p:nvSpPr>
          <p:cNvPr id="11" name="Овал 10">
            <a:extLst>
              <a:ext uri="{FF2B5EF4-FFF2-40B4-BE49-F238E27FC236}">
                <a16:creationId xmlns:a16="http://schemas.microsoft.com/office/drawing/2014/main" id="{6EE48B1C-F761-4E2E-6CF8-FD714B04024D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7B3AC4F-18D5-125F-9951-5FDA8564AB1A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B441319-3B8A-0D1C-10A8-0E41530E5217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38A0CB2-8833-1713-2A15-622E086063C0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1FF9A11-23A4-8FAC-A8D9-3536F6A1C5A8}"/>
              </a:ext>
            </a:extLst>
          </p:cNvPr>
          <p:cNvSpPr/>
          <p:nvPr/>
        </p:nvSpPr>
        <p:spPr>
          <a:xfrm>
            <a:off x="7808216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43B24B6-15C8-B862-AE49-7FEB2051E8A4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9F3324F-B9C7-FDF3-2480-259D80CECB3C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8E5B1F5-AB7D-F6DB-02B8-AC29DB5D4074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487940D-78F6-ECA3-BADF-A01E910BB5CD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6432221" y="2357045"/>
            <a:ext cx="1515262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6BF8D8C1-6C89-F054-477F-F8A4264FA551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268265D-034F-3F2B-E58E-2286B0163DC4}"/>
              </a:ext>
            </a:extLst>
          </p:cNvPr>
          <p:cNvCxnSpPr>
            <a:cxnSpLocks/>
            <a:stCxn id="15" idx="5"/>
            <a:endCxn id="22" idx="1"/>
          </p:cNvCxnSpPr>
          <p:nvPr/>
        </p:nvCxnSpPr>
        <p:spPr>
          <a:xfrm>
            <a:off x="8619925" y="3527477"/>
            <a:ext cx="645638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D247BD22-0115-8E8C-C7A0-2DD1608B671B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61504F6-299B-34C8-9B72-AA0EBDCF28FB}"/>
              </a:ext>
            </a:extLst>
          </p:cNvPr>
          <p:cNvCxnSpPr>
            <a:cxnSpLocks/>
            <a:stCxn id="15" idx="3"/>
            <a:endCxn id="24" idx="7"/>
          </p:cNvCxnSpPr>
          <p:nvPr/>
        </p:nvCxnSpPr>
        <p:spPr>
          <a:xfrm flipH="1">
            <a:off x="7243929" y="3527477"/>
            <a:ext cx="703554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Овал 29">
            <a:extLst>
              <a:ext uri="{FF2B5EF4-FFF2-40B4-BE49-F238E27FC236}">
                <a16:creationId xmlns:a16="http://schemas.microsoft.com/office/drawing/2014/main" id="{AF6CEE21-E894-712A-0616-4D71EFBCBC68}"/>
              </a:ext>
            </a:extLst>
          </p:cNvPr>
          <p:cNvSpPr/>
          <p:nvPr/>
        </p:nvSpPr>
        <p:spPr>
          <a:xfrm>
            <a:off x="3686643" y="58068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15</a:t>
            </a:r>
            <a:endParaRPr lang="en-US" sz="24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03FE7C1-A532-DEEB-47E3-E320E0794600}"/>
              </a:ext>
            </a:extLst>
          </p:cNvPr>
          <p:cNvCxnSpPr>
            <a:cxnSpLocks/>
            <a:stCxn id="14" idx="3"/>
            <a:endCxn id="30" idx="7"/>
          </p:cNvCxnSpPr>
          <p:nvPr/>
        </p:nvCxnSpPr>
        <p:spPr>
          <a:xfrm flipH="1">
            <a:off x="4498352" y="5094149"/>
            <a:ext cx="747838" cy="851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79154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CFD2-8CD2-B8D5-5FFA-663AB4A92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46B0BC67-036C-9993-90ED-4647FC630309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AE56D8-2CBD-397B-2BF3-7B6BAAD547FC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FDD1075-B960-0208-EDA6-9A9F2C633ABA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10</a:t>
              </a:r>
              <a:endParaRPr lang="en-US" sz="24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C223520-FE6F-FF2F-EFE5-FD010222E58E}"/>
              </a:ext>
            </a:extLst>
          </p:cNvPr>
          <p:cNvSpPr txBox="1"/>
          <p:nvPr/>
        </p:nvSpPr>
        <p:spPr>
          <a:xfrm>
            <a:off x="2733039" y="741921"/>
            <a:ext cx="7138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FFFFFF"/>
                </a:solidFill>
              </a:rPr>
              <a:t>Delete a Node with Both Children in BST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EF56EA2F-34DB-0406-BAB7-89D7D1544910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94AB2119-4F5F-618D-DA2F-46AE020DB724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5725BC53-3B93-FA44-8FE1-B0DADD7F8886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66465EC-E3B6-17DE-08F3-B631964EE098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C31ED4F-969A-430E-F276-0E6A8B823161}"/>
              </a:ext>
            </a:extLst>
          </p:cNvPr>
          <p:cNvSpPr/>
          <p:nvPr/>
        </p:nvSpPr>
        <p:spPr>
          <a:xfrm>
            <a:off x="7808216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281862D-27B9-18FF-9848-86D55286292E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F6C5B18-95DF-6A22-E27F-A9443BD266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3F2CD6F-B428-5CF3-2FC8-59C84EC8778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1C08CBD-C764-2632-6923-7F451FA2FA33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6432221" y="2357045"/>
            <a:ext cx="1515262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3C30715C-FEE8-17C6-BC89-4530C5B317DB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8E1B8D8-7917-21F1-632A-CCA8E7E6194C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8619925" y="3527477"/>
            <a:ext cx="645638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Овал 48">
            <a:extLst>
              <a:ext uri="{FF2B5EF4-FFF2-40B4-BE49-F238E27FC236}">
                <a16:creationId xmlns:a16="http://schemas.microsoft.com/office/drawing/2014/main" id="{114AD2BA-427B-6D68-AFF7-1677E48C6621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6A90BC6-9DCE-C0BA-860D-B8626E8B08A0}"/>
              </a:ext>
            </a:extLst>
          </p:cNvPr>
          <p:cNvCxnSpPr>
            <a:cxnSpLocks/>
            <a:stCxn id="42" idx="3"/>
            <a:endCxn id="49" idx="7"/>
          </p:cNvCxnSpPr>
          <p:nvPr/>
        </p:nvCxnSpPr>
        <p:spPr>
          <a:xfrm flipH="1">
            <a:off x="7243929" y="3527477"/>
            <a:ext cx="703554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A4DB4B41-307D-56EC-57B3-2F9155D8D9F3}"/>
              </a:ext>
            </a:extLst>
          </p:cNvPr>
          <p:cNvSpPr/>
          <p:nvPr/>
        </p:nvSpPr>
        <p:spPr>
          <a:xfrm>
            <a:off x="3686643" y="58068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15</a:t>
            </a:r>
            <a:endParaRPr lang="en-US" sz="24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DD4A740-7F0D-EE5C-1E5D-C897E8B65A3F}"/>
              </a:ext>
            </a:extLst>
          </p:cNvPr>
          <p:cNvCxnSpPr>
            <a:cxnSpLocks/>
            <a:stCxn id="41" idx="3"/>
            <a:endCxn id="51" idx="7"/>
          </p:cNvCxnSpPr>
          <p:nvPr/>
        </p:nvCxnSpPr>
        <p:spPr>
          <a:xfrm flipH="1">
            <a:off x="4498352" y="5094149"/>
            <a:ext cx="747838" cy="851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031D9-AAD9-6537-AB04-08F056438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9A3FC44A-6B8F-CE28-2E4E-436552A352FA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F91956C-149A-BC38-3484-443B8F661CBB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E5E0313-3906-BF5E-ACF9-9B00355C738B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1312C5A-00B2-1450-34CF-423EBF5B9E75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47274C-7FC2-FFBD-3FAC-E5E7D320FA00}"/>
              </a:ext>
            </a:extLst>
          </p:cNvPr>
          <p:cNvSpPr/>
          <p:nvPr/>
        </p:nvSpPr>
        <p:spPr>
          <a:xfrm>
            <a:off x="7808216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4FA02A1-7171-478B-60A5-059DA31112D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2482DAF-8FF9-CFA2-A7E1-57948FA1CB9A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FFDC8FA-3B10-368D-810B-49EF0F5949DC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99EB5C5-7C36-BC5B-6F24-C711A1F4FA62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515262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D105845C-4567-D83C-55A2-EEBC1DF018A8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283DCCD-8510-95F1-2F6E-687609C72442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619925" y="3527477"/>
            <a:ext cx="645638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930836D-D119-93CD-16E1-A371D2A4E403}"/>
              </a:ext>
            </a:extLst>
          </p:cNvPr>
          <p:cNvGrpSpPr/>
          <p:nvPr/>
        </p:nvGrpSpPr>
        <p:grpSpPr>
          <a:xfrm>
            <a:off x="1123187" y="1545336"/>
            <a:ext cx="1996440" cy="950976"/>
            <a:chOff x="8577072" y="4486656"/>
            <a:chExt cx="1996440" cy="950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992B3D-9620-9D0D-507B-566212EBA0E0}"/>
                </a:ext>
              </a:extLst>
            </p:cNvPr>
            <p:cNvSpPr txBox="1"/>
            <p:nvPr/>
          </p:nvSpPr>
          <p:spPr>
            <a:xfrm>
              <a:off x="8577072" y="4700534"/>
              <a:ext cx="790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key</a:t>
              </a: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58C25A23-A9C8-3D5D-5610-7EA1E45CA7C2}"/>
                </a:ext>
              </a:extLst>
            </p:cNvPr>
            <p:cNvSpPr/>
            <p:nvPr/>
          </p:nvSpPr>
          <p:spPr>
            <a:xfrm>
              <a:off x="9622536" y="448665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10</a:t>
              </a:r>
              <a:endParaRPr lang="en-US" sz="24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A183B38-FB8B-117D-90BE-FF7053926619}"/>
              </a:ext>
            </a:extLst>
          </p:cNvPr>
          <p:cNvSpPr txBox="1"/>
          <p:nvPr/>
        </p:nvSpPr>
        <p:spPr>
          <a:xfrm>
            <a:off x="2733039" y="741921"/>
            <a:ext cx="7138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1800"/>
              </a:spcBef>
              <a:spcAft>
                <a:spcPts val="1800"/>
              </a:spcAft>
            </a:pPr>
            <a:r>
              <a:rPr lang="en-US" sz="2800" b="1" dirty="0">
                <a:solidFill>
                  <a:srgbClr val="FFFFFF"/>
                </a:solidFill>
              </a:rPr>
              <a:t>Delete a Node with Both Children in BST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A1EE427-FF27-9C6A-C642-0F46E900580B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DA57F66-0B4A-1FFE-1F89-C7741C074CB8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7243929" y="3527477"/>
            <a:ext cx="703554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7EFFA15B-06B0-6EBD-3503-986CDDEAF1AA}"/>
              </a:ext>
            </a:extLst>
          </p:cNvPr>
          <p:cNvSpPr/>
          <p:nvPr/>
        </p:nvSpPr>
        <p:spPr>
          <a:xfrm>
            <a:off x="3686643" y="58068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15</a:t>
            </a:r>
            <a:endParaRPr lang="en-US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CF9365E-F16B-C2FE-FAFD-04C95A201089}"/>
              </a:ext>
            </a:extLst>
          </p:cNvPr>
          <p:cNvCxnSpPr>
            <a:cxnSpLocks/>
            <a:stCxn id="5" idx="3"/>
            <a:endCxn id="22" idx="7"/>
          </p:cNvCxnSpPr>
          <p:nvPr/>
        </p:nvCxnSpPr>
        <p:spPr>
          <a:xfrm flipH="1">
            <a:off x="4498352" y="5094149"/>
            <a:ext cx="747838" cy="851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77682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6F0C-C1BE-3FA9-8053-17262F36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8F08A-0DFD-4DEE-827D-D5AD2724FBD9}"/>
              </a:ext>
            </a:extLst>
          </p:cNvPr>
          <p:cNvSpPr txBox="1"/>
          <p:nvPr/>
        </p:nvSpPr>
        <p:spPr>
          <a:xfrm>
            <a:off x="5131409" y="905256"/>
            <a:ext cx="1922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Parent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A5B77-3B89-B25B-CFE8-68E2D18071FE}"/>
              </a:ext>
            </a:extLst>
          </p:cNvPr>
          <p:cNvSpPr txBox="1"/>
          <p:nvPr/>
        </p:nvSpPr>
        <p:spPr>
          <a:xfrm>
            <a:off x="2293238" y="2117042"/>
            <a:ext cx="8771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A node that has one or more child nodes. In a binary search tree, each node can have at most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two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children.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2BD5357-3713-1A93-F24C-02EDBA8E887C}"/>
              </a:ext>
            </a:extLst>
          </p:cNvPr>
          <p:cNvSpPr/>
          <p:nvPr/>
        </p:nvSpPr>
        <p:spPr>
          <a:xfrm flipH="1">
            <a:off x="5620511" y="3202432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70D7E6C-A068-7BB4-53B6-D6447EAA18CC}"/>
              </a:ext>
            </a:extLst>
          </p:cNvPr>
          <p:cNvSpPr/>
          <p:nvPr/>
        </p:nvSpPr>
        <p:spPr>
          <a:xfrm flipH="1">
            <a:off x="4209286" y="4530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C694AE-CC2C-5DF6-DC51-0F219B5A1E5E}"/>
              </a:ext>
            </a:extLst>
          </p:cNvPr>
          <p:cNvSpPr/>
          <p:nvPr/>
        </p:nvSpPr>
        <p:spPr>
          <a:xfrm flipH="1">
            <a:off x="7031740" y="453091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141314D-80BB-4F2F-9D65-0FE6A81FCAB3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flipH="1">
            <a:off x="5020995" y="4014141"/>
            <a:ext cx="738783" cy="65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B9D5A99-0514-73A0-C66D-BEB633959168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>
            <a:off x="6432220" y="4014141"/>
            <a:ext cx="738787" cy="65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9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F20BD-0BF4-D9EE-222E-EE8D0CD4D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111E92D-4CF5-BC8F-7D51-153750793176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3702048-B50A-B761-97C0-39893A967C46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44C5799-A505-BBC9-1A3C-1B1011D56CFF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57EC6F3-B622-8DA3-29BA-FBFDCC005A2E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771A71D-4AE0-B4C5-8B08-06DEF44224F1}"/>
              </a:ext>
            </a:extLst>
          </p:cNvPr>
          <p:cNvSpPr/>
          <p:nvPr/>
        </p:nvSpPr>
        <p:spPr>
          <a:xfrm>
            <a:off x="7808216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B7DFDAF-6EE6-1945-B449-89F9465C61E7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F833CF0-96D4-5A33-9906-005D26134CBF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3B2978E-0A79-619C-9777-AC4DDA5FFD0A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FF2AD-52E9-5D72-A1D4-3CD3D4E24D93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515262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94A00D37-8003-D769-A34F-BCAD34071063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FDBAAFC-BDC7-C488-A1E2-F928EEA65984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619925" y="3527477"/>
            <a:ext cx="645638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FB4E22D1-4B9A-6D1E-3FB8-A4F907A781E2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410A5F9-869F-C662-374D-5442725D000A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7243929" y="3527477"/>
            <a:ext cx="703554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E468C887-961B-7104-6F18-8E65AFACA6CB}"/>
              </a:ext>
            </a:extLst>
          </p:cNvPr>
          <p:cNvSpPr/>
          <p:nvPr/>
        </p:nvSpPr>
        <p:spPr>
          <a:xfrm>
            <a:off x="3686643" y="58068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15</a:t>
            </a:r>
            <a:endParaRPr lang="en-US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B51376B-1224-4482-E9AD-AF63DD7D5DEE}"/>
              </a:ext>
            </a:extLst>
          </p:cNvPr>
          <p:cNvCxnSpPr>
            <a:cxnSpLocks/>
            <a:stCxn id="5" idx="3"/>
            <a:endCxn id="22" idx="7"/>
          </p:cNvCxnSpPr>
          <p:nvPr/>
        </p:nvCxnSpPr>
        <p:spPr>
          <a:xfrm flipH="1">
            <a:off x="4498352" y="5094149"/>
            <a:ext cx="747838" cy="851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85564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12199-51CE-6BAF-7DE2-D77980DFA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B02FAE5-DAEC-4F68-7313-96786E0393CE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39D687C-CA9F-16C4-097E-C0644AB2D3CC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538A648-7618-FE66-DC29-9A2FF5351539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89446D7-56D3-2B47-A53B-22877F4BABB1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6ADE3E-369B-0FEB-6EFC-054BB03D3F69}"/>
              </a:ext>
            </a:extLst>
          </p:cNvPr>
          <p:cNvSpPr/>
          <p:nvPr/>
        </p:nvSpPr>
        <p:spPr>
          <a:xfrm>
            <a:off x="7808216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4B0FC12-941B-C233-6FAA-4E957F7D0AE5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1A475F1-C6E0-8E9A-DA37-E96BD7EF1AE2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1428FB4-E6DA-5C3B-7D8F-6A04D5AD9DAF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994787B-1705-64C2-1236-C7D8730B27C9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515262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2C8BFF67-0E46-939A-2E17-C0C70CB70054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F41688D-DCF3-886F-8C48-32CB5D4283B3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619925" y="3527477"/>
            <a:ext cx="645638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9C7E7D52-435D-C3A1-7341-8E9BDFE57481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F9DA63C-340F-7ACC-5DC6-153E601A4C70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7243929" y="3527477"/>
            <a:ext cx="703554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56D98AAA-9792-758C-4F27-1409BA826E69}"/>
              </a:ext>
            </a:extLst>
          </p:cNvPr>
          <p:cNvSpPr/>
          <p:nvPr/>
        </p:nvSpPr>
        <p:spPr>
          <a:xfrm>
            <a:off x="3686643" y="58068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15</a:t>
            </a:r>
            <a:endParaRPr lang="en-US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5AFE0C-6D2A-3EB8-A18C-6382E49EC474}"/>
              </a:ext>
            </a:extLst>
          </p:cNvPr>
          <p:cNvCxnSpPr>
            <a:cxnSpLocks/>
            <a:stCxn id="5" idx="3"/>
            <a:endCxn id="22" idx="7"/>
          </p:cNvCxnSpPr>
          <p:nvPr/>
        </p:nvCxnSpPr>
        <p:spPr>
          <a:xfrm flipH="1">
            <a:off x="4498352" y="5094149"/>
            <a:ext cx="747838" cy="851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55FE725-58F1-9E01-14BB-6BD04B858295}"/>
              </a:ext>
            </a:extLst>
          </p:cNvPr>
          <p:cNvGrpSpPr/>
          <p:nvPr/>
        </p:nvGrpSpPr>
        <p:grpSpPr>
          <a:xfrm>
            <a:off x="521207" y="6020722"/>
            <a:ext cx="3165436" cy="523220"/>
            <a:chOff x="1086524" y="1431375"/>
            <a:chExt cx="3165436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42518E-AA87-9D95-0875-DD9B05E4FC21}"/>
                </a:ext>
              </a:extLst>
            </p:cNvPr>
            <p:cNvSpPr txBox="1"/>
            <p:nvPr/>
          </p:nvSpPr>
          <p:spPr>
            <a:xfrm>
              <a:off x="1086524" y="1431375"/>
              <a:ext cx="189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Successor</a:t>
              </a: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99DA7B5A-92CA-4EDD-F01A-BE9A4070566E}"/>
                </a:ext>
              </a:extLst>
            </p:cNvPr>
            <p:cNvCxnSpPr>
              <a:cxnSpLocks/>
              <a:stCxn id="14" idx="3"/>
              <a:endCxn id="22" idx="2"/>
            </p:cNvCxnSpPr>
            <p:nvPr/>
          </p:nvCxnSpPr>
          <p:spPr>
            <a:xfrm>
              <a:off x="2978163" y="1692985"/>
              <a:ext cx="1273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13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46B6-A0E6-95AB-7ABA-D86075AE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5EC730B-871C-CAE0-7377-E2C6EF8C997D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5E06A461-04ED-090D-8B70-3E25E2A3B03B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1A9F8B68-B463-D948-3EF5-1156D7343CDF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3F8B94E-5402-CE17-AEF3-B137753342BB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57C2B51-E980-1E99-A476-086D24A87D48}"/>
              </a:ext>
            </a:extLst>
          </p:cNvPr>
          <p:cNvSpPr/>
          <p:nvPr/>
        </p:nvSpPr>
        <p:spPr>
          <a:xfrm>
            <a:off x="7808216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DEF8864-D567-48B9-1441-59637ECDDB1E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C063DED-8CCD-19B9-B509-EA30261E4B64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D82B1A0-8A04-499D-ABF1-4E5F789E1DBD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BBDC96D-6C4D-7872-B187-B9F31BBF292C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515262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B410A2C9-AA79-8F6A-B502-343874653828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2CE5E2-65B5-1CDC-B53A-5829239D608A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619925" y="3527477"/>
            <a:ext cx="645638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7E7DE5EF-E028-076F-7DE6-61EE685077C5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7D56EE8-6973-3E01-261D-E3403426CC08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7243929" y="3527477"/>
            <a:ext cx="703554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3D17DEE4-9A79-3DDD-EBCE-77625D858975}"/>
              </a:ext>
            </a:extLst>
          </p:cNvPr>
          <p:cNvSpPr/>
          <p:nvPr/>
        </p:nvSpPr>
        <p:spPr>
          <a:xfrm>
            <a:off x="3686643" y="5806844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15</a:t>
            </a:r>
            <a:endParaRPr lang="en-US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EE3DBB1-811B-13B8-2022-111F43D85E41}"/>
              </a:ext>
            </a:extLst>
          </p:cNvPr>
          <p:cNvCxnSpPr>
            <a:cxnSpLocks/>
            <a:stCxn id="5" idx="3"/>
            <a:endCxn id="22" idx="7"/>
          </p:cNvCxnSpPr>
          <p:nvPr/>
        </p:nvCxnSpPr>
        <p:spPr>
          <a:xfrm flipH="1">
            <a:off x="4498352" y="5094149"/>
            <a:ext cx="747838" cy="851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A8259F-E973-D40D-8AC9-ECBD523256D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117847" y="3666744"/>
            <a:ext cx="44284" cy="214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8EA8E9-3FDD-6189-82C3-EA5E5413EB31}"/>
              </a:ext>
            </a:extLst>
          </p:cNvPr>
          <p:cNvSpPr txBox="1"/>
          <p:nvPr/>
        </p:nvSpPr>
        <p:spPr>
          <a:xfrm rot="5248295">
            <a:off x="3899603" y="4475184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28170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63323-B990-5028-144B-08E7C58B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1D7D97F3-E6B8-326F-FD44-DF15685F9EDA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5D48B164-4D4E-2DF3-AA2C-EF449C45C3AC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04849B4-536B-811C-B1CB-E82478FE35F9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CD9094D-8D6F-2C97-825D-3B730ED27A35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D05A45A-67B0-3788-EC06-136402B050A4}"/>
              </a:ext>
            </a:extLst>
          </p:cNvPr>
          <p:cNvSpPr/>
          <p:nvPr/>
        </p:nvSpPr>
        <p:spPr>
          <a:xfrm>
            <a:off x="7808216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FDE83DD-2F4F-5603-A988-2C3F1941B325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E614B7B-D469-8E6B-2AE7-9ABC52F102B8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AC8EB80-798D-FAF8-D522-9435A1F141C3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1AD0B3C-3386-46DF-F065-231BD1BF86EC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515262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F1BD672C-7157-10ED-FC74-A6C7E6B14892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73FD4A1-9B3D-B9D5-32AD-66EA7A4FFF9A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619925" y="3527477"/>
            <a:ext cx="645638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7C876F4-0738-152E-5CBB-962D6E9CADF0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7354FB9-F395-B4A9-CF57-31B011A548E3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7243929" y="3527477"/>
            <a:ext cx="703554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B99E9B50-CFF2-33F7-499F-58E36AD28FAC}"/>
              </a:ext>
            </a:extLst>
          </p:cNvPr>
          <p:cNvSpPr/>
          <p:nvPr/>
        </p:nvSpPr>
        <p:spPr>
          <a:xfrm>
            <a:off x="3686643" y="5806844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15</a:t>
            </a:r>
            <a:endParaRPr lang="en-US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7A8C642-170E-D751-4093-9ED7413275E0}"/>
              </a:ext>
            </a:extLst>
          </p:cNvPr>
          <p:cNvCxnSpPr>
            <a:cxnSpLocks/>
            <a:stCxn id="5" idx="3"/>
            <a:endCxn id="22" idx="7"/>
          </p:cNvCxnSpPr>
          <p:nvPr/>
        </p:nvCxnSpPr>
        <p:spPr>
          <a:xfrm flipH="1">
            <a:off x="4498352" y="5094149"/>
            <a:ext cx="747838" cy="85196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4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C9EF0-7394-06D1-701B-65D252F35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DE580C38-EF7E-10FB-5E81-0901C20EEF5D}"/>
              </a:ext>
            </a:extLst>
          </p:cNvPr>
          <p:cNvSpPr/>
          <p:nvPr/>
        </p:nvSpPr>
        <p:spPr>
          <a:xfrm>
            <a:off x="5620512" y="15453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3</a:t>
            </a:r>
            <a:r>
              <a:rPr lang="en-US" sz="2400" dirty="0"/>
              <a:t>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6F17D0E-C080-56A2-9DCE-95872FAD3B3E}"/>
              </a:ext>
            </a:extLst>
          </p:cNvPr>
          <p:cNvSpPr/>
          <p:nvPr/>
        </p:nvSpPr>
        <p:spPr>
          <a:xfrm>
            <a:off x="3642359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17967E93-CDE4-077C-A3EA-F9AE00DF4D07}"/>
              </a:ext>
            </a:extLst>
          </p:cNvPr>
          <p:cNvSpPr/>
          <p:nvPr/>
        </p:nvSpPr>
        <p:spPr>
          <a:xfrm>
            <a:off x="2412847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0</a:t>
            </a:r>
            <a:endParaRPr lang="en-US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CB90A45-B0FC-F68A-38C6-63A70A12F15F}"/>
              </a:ext>
            </a:extLst>
          </p:cNvPr>
          <p:cNvSpPr/>
          <p:nvPr/>
        </p:nvSpPr>
        <p:spPr>
          <a:xfrm>
            <a:off x="5106923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20</a:t>
            </a:r>
            <a:endParaRPr lang="en-US" sz="2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05EBFD-044B-20E9-6AC3-D363D47436BA}"/>
              </a:ext>
            </a:extLst>
          </p:cNvPr>
          <p:cNvSpPr/>
          <p:nvPr/>
        </p:nvSpPr>
        <p:spPr>
          <a:xfrm>
            <a:off x="7808216" y="2715768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</a:t>
            </a:r>
            <a:r>
              <a:rPr lang="en-US" sz="2400" dirty="0"/>
              <a:t>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112C0A7-AAB8-E68B-76E6-3A91E1D8D6CA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54068" y="2357045"/>
            <a:ext cx="1305711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38B85D4-C402-328D-FA28-840372D3C467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24556" y="3527477"/>
            <a:ext cx="557070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E977308-3FEE-B3EA-3909-3AB71FA277F6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54068" y="3527477"/>
            <a:ext cx="792122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F10D34E-3F78-F132-F277-F877B485B182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6432221" y="2357045"/>
            <a:ext cx="1515262" cy="49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0BE7CB73-61E5-FC4A-55E4-B99A296D5276}"/>
              </a:ext>
            </a:extLst>
          </p:cNvPr>
          <p:cNvSpPr/>
          <p:nvPr/>
        </p:nvSpPr>
        <p:spPr>
          <a:xfrm>
            <a:off x="9126296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60</a:t>
            </a:r>
            <a:endParaRPr lang="en-US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29CE168-D471-2594-7420-950368E5CBF2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619925" y="3527477"/>
            <a:ext cx="645638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95238572-6C93-15F8-A4B6-A2FC77C8F0C0}"/>
              </a:ext>
            </a:extLst>
          </p:cNvPr>
          <p:cNvSpPr/>
          <p:nvPr/>
        </p:nvSpPr>
        <p:spPr>
          <a:xfrm>
            <a:off x="6432220" y="42824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40</a:t>
            </a:r>
            <a:endParaRPr lang="en-US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6E0C1E0-FB6B-2D78-A609-D72E00645269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7243929" y="3527477"/>
            <a:ext cx="703554" cy="89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0D90F98D-D36A-8D20-9B36-B86E29AE2E84}"/>
              </a:ext>
            </a:extLst>
          </p:cNvPr>
          <p:cNvSpPr/>
          <p:nvPr/>
        </p:nvSpPr>
        <p:spPr>
          <a:xfrm>
            <a:off x="3686643" y="5806844"/>
            <a:ext cx="950976" cy="95097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15</a:t>
            </a:r>
            <a:endParaRPr lang="en-US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0C04EF9-166F-6701-59B1-528EA8DC796B}"/>
              </a:ext>
            </a:extLst>
          </p:cNvPr>
          <p:cNvCxnSpPr>
            <a:cxnSpLocks/>
            <a:stCxn id="5" idx="3"/>
            <a:endCxn id="22" idx="7"/>
          </p:cNvCxnSpPr>
          <p:nvPr/>
        </p:nvCxnSpPr>
        <p:spPr>
          <a:xfrm flipH="1">
            <a:off x="4498352" y="5094149"/>
            <a:ext cx="747838" cy="85196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Знак умножения 12">
            <a:extLst>
              <a:ext uri="{FF2B5EF4-FFF2-40B4-BE49-F238E27FC236}">
                <a16:creationId xmlns:a16="http://schemas.microsoft.com/office/drawing/2014/main" id="{6DF44358-9856-F85E-E5CD-0715C613FC36}"/>
              </a:ext>
            </a:extLst>
          </p:cNvPr>
          <p:cNvSpPr/>
          <p:nvPr/>
        </p:nvSpPr>
        <p:spPr>
          <a:xfrm>
            <a:off x="3468213" y="5542391"/>
            <a:ext cx="1381916" cy="147988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444F7-A8C3-4309-69A7-1EA44C540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D3C846-D049-D7BA-301D-3D67868FE599}"/>
              </a:ext>
            </a:extLst>
          </p:cNvPr>
          <p:cNvSpPr txBox="1"/>
          <p:nvPr/>
        </p:nvSpPr>
        <p:spPr>
          <a:xfrm>
            <a:off x="3048000" y="490974"/>
            <a:ext cx="695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400" b="1" dirty="0">
                <a:solidFill>
                  <a:srgbClr val="FFFFFF"/>
                </a:solidFill>
              </a:rPr>
              <a:t>Dele</a:t>
            </a:r>
            <a:r>
              <a:rPr lang="en-US" sz="2400" b="1" i="0" dirty="0">
                <a:solidFill>
                  <a:srgbClr val="FFFFFF"/>
                </a:solidFill>
                <a:effectLst/>
              </a:rPr>
              <a:t>tion in Binary Search Tree using Recursion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7C2DF-F2E9-F842-6DB3-15667F8D1F29}"/>
              </a:ext>
            </a:extLst>
          </p:cNvPr>
          <p:cNvSpPr txBox="1"/>
          <p:nvPr/>
        </p:nvSpPr>
        <p:spPr>
          <a:xfrm>
            <a:off x="2690622" y="1527048"/>
            <a:ext cx="6810756" cy="47705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Delete(node, key):</a:t>
            </a:r>
          </a:p>
          <a:p>
            <a:r>
              <a:rPr lang="en-US" sz="1600" dirty="0"/>
              <a:t>    if node is NULL:</a:t>
            </a:r>
          </a:p>
          <a:p>
            <a:r>
              <a:rPr lang="en-US" sz="1600" dirty="0"/>
              <a:t>        return NULL</a:t>
            </a:r>
          </a:p>
          <a:p>
            <a:endParaRPr lang="en-US" sz="1600" dirty="0"/>
          </a:p>
          <a:p>
            <a:r>
              <a:rPr lang="en-US" sz="1600" dirty="0"/>
              <a:t>    if key &lt; </a:t>
            </a:r>
            <a:r>
              <a:rPr lang="en-US" sz="1600" dirty="0" err="1"/>
              <a:t>node.value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node.left</a:t>
            </a:r>
            <a:r>
              <a:rPr lang="en-US" sz="1600" dirty="0"/>
              <a:t> = Delete(</a:t>
            </a:r>
            <a:r>
              <a:rPr lang="en-US" sz="1600" dirty="0" err="1"/>
              <a:t>node.left</a:t>
            </a:r>
            <a:r>
              <a:rPr lang="en-US" sz="1600" dirty="0"/>
              <a:t>, key)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elif</a:t>
            </a:r>
            <a:r>
              <a:rPr lang="en-US" sz="1600" dirty="0"/>
              <a:t> key &gt; </a:t>
            </a:r>
            <a:r>
              <a:rPr lang="en-US" sz="1600" dirty="0" err="1"/>
              <a:t>node.value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node.right</a:t>
            </a:r>
            <a:r>
              <a:rPr lang="en-US" sz="1600" dirty="0"/>
              <a:t> = Delete(</a:t>
            </a:r>
            <a:r>
              <a:rPr lang="en-US" sz="1600" dirty="0" err="1"/>
              <a:t>node.right</a:t>
            </a:r>
            <a:r>
              <a:rPr lang="en-US" sz="1600" dirty="0"/>
              <a:t>, key)</a:t>
            </a:r>
          </a:p>
          <a:p>
            <a:r>
              <a:rPr lang="en-US" sz="1600" dirty="0"/>
              <a:t>    else: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node.left</a:t>
            </a:r>
            <a:r>
              <a:rPr lang="en-US" sz="1600" dirty="0"/>
              <a:t> is NULL: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node.right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node.right</a:t>
            </a:r>
            <a:r>
              <a:rPr lang="en-US" sz="1600" dirty="0"/>
              <a:t> is NULL: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node.left</a:t>
            </a:r>
            <a:endParaRPr lang="en-US" sz="1600" dirty="0"/>
          </a:p>
          <a:p>
            <a:r>
              <a:rPr lang="en-US" sz="1600" dirty="0"/>
              <a:t>        else:</a:t>
            </a:r>
          </a:p>
          <a:p>
            <a:r>
              <a:rPr lang="en-US" sz="1600" dirty="0"/>
              <a:t>	successor = Minimum(</a:t>
            </a:r>
            <a:r>
              <a:rPr lang="en-US" sz="1600" dirty="0" err="1"/>
              <a:t>node.right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node.value</a:t>
            </a:r>
            <a:r>
              <a:rPr lang="en-US" sz="1600" dirty="0"/>
              <a:t> = </a:t>
            </a:r>
            <a:r>
              <a:rPr lang="en-US" sz="1600" dirty="0" err="1"/>
              <a:t>successor.value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node.right</a:t>
            </a:r>
            <a:r>
              <a:rPr lang="en-US" sz="1600" dirty="0"/>
              <a:t> = Delete(</a:t>
            </a:r>
            <a:r>
              <a:rPr lang="en-US" sz="1600" dirty="0" err="1"/>
              <a:t>node.right</a:t>
            </a:r>
            <a:r>
              <a:rPr lang="en-US" sz="1600" dirty="0"/>
              <a:t>, </a:t>
            </a:r>
            <a:r>
              <a:rPr lang="en-US" sz="1600" dirty="0" err="1"/>
              <a:t>successor.value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return node</a:t>
            </a:r>
          </a:p>
        </p:txBody>
      </p:sp>
    </p:spTree>
    <p:extLst>
      <p:ext uri="{BB962C8B-B14F-4D97-AF65-F5344CB8AC3E}">
        <p14:creationId xmlns:p14="http://schemas.microsoft.com/office/powerpoint/2010/main" val="21701736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FDCAD-F9F8-EB08-875C-F25D82E0E288}"/>
              </a:ext>
            </a:extLst>
          </p:cNvPr>
          <p:cNvSpPr txBox="1"/>
          <p:nvPr/>
        </p:nvSpPr>
        <p:spPr>
          <a:xfrm>
            <a:off x="2153920" y="490974"/>
            <a:ext cx="8306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400" b="1" i="0" dirty="0">
                <a:solidFill>
                  <a:srgbClr val="FFFFFF"/>
                </a:solidFill>
                <a:effectLst/>
              </a:rPr>
              <a:t>Deletion in Binary Search Tree using Iterative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81E1D-B6B5-BC0F-460D-C217E40A2C45}"/>
              </a:ext>
            </a:extLst>
          </p:cNvPr>
          <p:cNvSpPr txBox="1"/>
          <p:nvPr/>
        </p:nvSpPr>
        <p:spPr>
          <a:xfrm>
            <a:off x="3156966" y="1062651"/>
            <a:ext cx="6094476" cy="51398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/>
              <a:t>Delete(node, key):</a:t>
            </a:r>
          </a:p>
          <a:p>
            <a:r>
              <a:rPr lang="en-US" sz="800" dirty="0"/>
              <a:t>    parent = NULL</a:t>
            </a:r>
          </a:p>
          <a:p>
            <a:r>
              <a:rPr lang="en-US" sz="800" dirty="0"/>
              <a:t>    current = node</a:t>
            </a:r>
          </a:p>
          <a:p>
            <a:endParaRPr lang="en-US" sz="800" dirty="0"/>
          </a:p>
          <a:p>
            <a:r>
              <a:rPr lang="en-US" sz="800" dirty="0"/>
              <a:t>    while current is not NULL and </a:t>
            </a:r>
            <a:r>
              <a:rPr lang="en-US" sz="800" dirty="0" err="1"/>
              <a:t>current.value</a:t>
            </a:r>
            <a:r>
              <a:rPr lang="en-US" sz="800" dirty="0"/>
              <a:t> != key:</a:t>
            </a:r>
          </a:p>
          <a:p>
            <a:r>
              <a:rPr lang="en-US" sz="800" dirty="0"/>
              <a:t>        parent = current</a:t>
            </a:r>
          </a:p>
          <a:p>
            <a:r>
              <a:rPr lang="en-US" sz="800" dirty="0"/>
              <a:t>        if key &lt; </a:t>
            </a:r>
            <a:r>
              <a:rPr lang="en-US" sz="800" dirty="0" err="1"/>
              <a:t>current.value</a:t>
            </a:r>
            <a:r>
              <a:rPr lang="en-US" sz="800" dirty="0"/>
              <a:t>:</a:t>
            </a:r>
          </a:p>
          <a:p>
            <a:r>
              <a:rPr lang="en-US" sz="800" dirty="0"/>
              <a:t>            current = </a:t>
            </a:r>
            <a:r>
              <a:rPr lang="en-US" sz="800" dirty="0" err="1"/>
              <a:t>current.left</a:t>
            </a:r>
            <a:endParaRPr lang="en-US" sz="800" dirty="0"/>
          </a:p>
          <a:p>
            <a:r>
              <a:rPr lang="en-US" sz="800" dirty="0"/>
              <a:t>        else:</a:t>
            </a:r>
          </a:p>
          <a:p>
            <a:r>
              <a:rPr lang="en-US" sz="800" dirty="0"/>
              <a:t>            current = </a:t>
            </a:r>
            <a:r>
              <a:rPr lang="en-US" sz="800" dirty="0" err="1"/>
              <a:t>current.right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if current is NULL:</a:t>
            </a:r>
          </a:p>
          <a:p>
            <a:r>
              <a:rPr lang="en-US" sz="800" dirty="0"/>
              <a:t>        return node</a:t>
            </a:r>
          </a:p>
          <a:p>
            <a:endParaRPr lang="en-US" sz="800" dirty="0"/>
          </a:p>
          <a:p>
            <a:r>
              <a:rPr lang="en-US" sz="800" dirty="0"/>
              <a:t>    if </a:t>
            </a:r>
            <a:r>
              <a:rPr lang="en-US" sz="800" dirty="0" err="1"/>
              <a:t>current.left</a:t>
            </a:r>
            <a:r>
              <a:rPr lang="en-US" sz="800" dirty="0"/>
              <a:t> is NULL or </a:t>
            </a:r>
            <a:r>
              <a:rPr lang="en-US" sz="800" dirty="0" err="1"/>
              <a:t>current.right</a:t>
            </a:r>
            <a:r>
              <a:rPr lang="en-US" sz="800" dirty="0"/>
              <a:t> is NULL:</a:t>
            </a:r>
          </a:p>
          <a:p>
            <a:r>
              <a:rPr lang="en-US" sz="800" dirty="0"/>
              <a:t>        child = </a:t>
            </a:r>
            <a:r>
              <a:rPr lang="en-US" sz="800" dirty="0" err="1"/>
              <a:t>current.left</a:t>
            </a:r>
            <a:r>
              <a:rPr lang="en-US" sz="800" dirty="0"/>
              <a:t> if </a:t>
            </a:r>
            <a:r>
              <a:rPr lang="en-US" sz="800" dirty="0" err="1"/>
              <a:t>current.left</a:t>
            </a:r>
            <a:r>
              <a:rPr lang="en-US" sz="800" dirty="0"/>
              <a:t> != NULL else </a:t>
            </a:r>
            <a:r>
              <a:rPr lang="en-US" sz="800" dirty="0" err="1"/>
              <a:t>current.right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    if parent == NULL:</a:t>
            </a:r>
          </a:p>
          <a:p>
            <a:r>
              <a:rPr lang="en-US" sz="800" dirty="0"/>
              <a:t>            return child</a:t>
            </a:r>
          </a:p>
          <a:p>
            <a:endParaRPr lang="en-US" sz="800" dirty="0"/>
          </a:p>
          <a:p>
            <a:r>
              <a:rPr lang="en-US" sz="800" dirty="0"/>
              <a:t>        if </a:t>
            </a:r>
            <a:r>
              <a:rPr lang="en-US" sz="800" dirty="0" err="1"/>
              <a:t>parent.left</a:t>
            </a:r>
            <a:r>
              <a:rPr lang="en-US" sz="800" dirty="0"/>
              <a:t> == current: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parent.left</a:t>
            </a:r>
            <a:r>
              <a:rPr lang="en-US" sz="800" dirty="0"/>
              <a:t> = child</a:t>
            </a:r>
          </a:p>
          <a:p>
            <a:r>
              <a:rPr lang="en-US" sz="800" dirty="0"/>
              <a:t>        else: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parent.right</a:t>
            </a:r>
            <a:r>
              <a:rPr lang="en-US" sz="800" dirty="0"/>
              <a:t> = child</a:t>
            </a:r>
          </a:p>
          <a:p>
            <a:r>
              <a:rPr lang="en-US" sz="800" dirty="0"/>
              <a:t>    else: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successorParent</a:t>
            </a:r>
            <a:r>
              <a:rPr lang="en-US" sz="800" dirty="0"/>
              <a:t> = current</a:t>
            </a:r>
          </a:p>
          <a:p>
            <a:r>
              <a:rPr lang="en-US" sz="800" dirty="0"/>
              <a:t>        successor = </a:t>
            </a:r>
            <a:r>
              <a:rPr lang="en-US" sz="800" dirty="0" err="1"/>
              <a:t>current.right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    while </a:t>
            </a:r>
            <a:r>
              <a:rPr lang="en-US" sz="800" dirty="0" err="1"/>
              <a:t>successor.left</a:t>
            </a:r>
            <a:r>
              <a:rPr lang="en-US" sz="800" dirty="0"/>
              <a:t> != NULL: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successorParent</a:t>
            </a:r>
            <a:r>
              <a:rPr lang="en-US" sz="800" dirty="0"/>
              <a:t> = successor</a:t>
            </a:r>
          </a:p>
          <a:p>
            <a:r>
              <a:rPr lang="en-US" sz="800" dirty="0"/>
              <a:t>            successor = </a:t>
            </a:r>
            <a:r>
              <a:rPr lang="en-US" sz="800" dirty="0" err="1"/>
              <a:t>successor.left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current.value</a:t>
            </a:r>
            <a:r>
              <a:rPr lang="en-US" sz="800" dirty="0"/>
              <a:t> = </a:t>
            </a:r>
            <a:r>
              <a:rPr lang="en-US" sz="800" dirty="0" err="1"/>
              <a:t>successor.value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    if </a:t>
            </a:r>
            <a:r>
              <a:rPr lang="en-US" sz="800" dirty="0" err="1"/>
              <a:t>successorParent.left</a:t>
            </a:r>
            <a:r>
              <a:rPr lang="en-US" sz="800" dirty="0"/>
              <a:t> == successor: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successorParent.left</a:t>
            </a:r>
            <a:r>
              <a:rPr lang="en-US" sz="800" dirty="0"/>
              <a:t> = </a:t>
            </a:r>
            <a:r>
              <a:rPr lang="en-US" sz="800" dirty="0" err="1"/>
              <a:t>successor.right</a:t>
            </a:r>
            <a:endParaRPr lang="en-US" sz="800" dirty="0"/>
          </a:p>
          <a:p>
            <a:r>
              <a:rPr lang="en-US" sz="800" dirty="0"/>
              <a:t>        else: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successorParent.right</a:t>
            </a:r>
            <a:r>
              <a:rPr lang="en-US" sz="800" dirty="0"/>
              <a:t> = </a:t>
            </a:r>
            <a:r>
              <a:rPr lang="en-US" sz="800" dirty="0" err="1"/>
              <a:t>successor.right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return node</a:t>
            </a:r>
          </a:p>
        </p:txBody>
      </p:sp>
    </p:spTree>
    <p:extLst>
      <p:ext uri="{BB962C8B-B14F-4D97-AF65-F5344CB8AC3E}">
        <p14:creationId xmlns:p14="http://schemas.microsoft.com/office/powerpoint/2010/main" val="20882914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57341-8C8F-2DDA-191F-E57D67729493}"/>
              </a:ext>
            </a:extLst>
          </p:cNvPr>
          <p:cNvSpPr txBox="1"/>
          <p:nvPr/>
        </p:nvSpPr>
        <p:spPr>
          <a:xfrm>
            <a:off x="2458720" y="805934"/>
            <a:ext cx="7274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</a:rPr>
              <a:t>Time and Space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CA30E-8444-FC10-F1A4-9799C3CB0A13}"/>
              </a:ext>
            </a:extLst>
          </p:cNvPr>
          <p:cNvSpPr txBox="1"/>
          <p:nvPr/>
        </p:nvSpPr>
        <p:spPr>
          <a:xfrm>
            <a:off x="873760" y="18828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 Basic BST Operations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1014385-1204-39ED-D390-E89418918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96880"/>
              </p:ext>
            </p:extLst>
          </p:nvPr>
        </p:nvGraphicFramePr>
        <p:xfrm>
          <a:off x="873760" y="2575198"/>
          <a:ext cx="10271760" cy="25603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567940">
                  <a:extLst>
                    <a:ext uri="{9D8B030D-6E8A-4147-A177-3AD203B41FA5}">
                      <a16:colId xmlns:a16="http://schemas.microsoft.com/office/drawing/2014/main" val="903984847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1169633664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2112471387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221152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Time Complexity (Best/Average)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Time Complexity (Worst)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Space Complexity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1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O(H) recursive, O(1) iterative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0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O(H) recursive, O(1) iterative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4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 (skewed tree)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O(H) recursive, O(1) iterative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3785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6793F6-CECF-DCEA-34AB-1845282901F9}"/>
              </a:ext>
            </a:extLst>
          </p:cNvPr>
          <p:cNvSpPr txBox="1"/>
          <p:nvPr/>
        </p:nvSpPr>
        <p:spPr>
          <a:xfrm>
            <a:off x="721360" y="5309915"/>
            <a:ext cx="10424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Details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</a:t>
            </a:r>
            <a:r>
              <a:rPr lang="en-US" dirty="0"/>
              <a:t> is the height of the tree, which is </a:t>
            </a:r>
            <a:r>
              <a:rPr lang="en-US" b="1" dirty="0"/>
              <a:t>log(N)</a:t>
            </a:r>
            <a:r>
              <a:rPr lang="en-US" dirty="0"/>
              <a:t> for a balanced tree and </a:t>
            </a:r>
            <a:r>
              <a:rPr lang="en-US" b="1" dirty="0"/>
              <a:t>N</a:t>
            </a:r>
            <a:r>
              <a:rPr lang="en-US" dirty="0"/>
              <a:t> for a skewed tree.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Recursive approaches require additional </a:t>
            </a:r>
            <a:r>
              <a:rPr lang="en-US" b="1" dirty="0"/>
              <a:t>O(H)</a:t>
            </a:r>
            <a:r>
              <a:rPr lang="en-US" dirty="0"/>
              <a:t> space for the call stack, while iterative approaches do not.</a:t>
            </a:r>
          </a:p>
        </p:txBody>
      </p:sp>
    </p:spTree>
    <p:extLst>
      <p:ext uri="{BB962C8B-B14F-4D97-AF65-F5344CB8AC3E}">
        <p14:creationId xmlns:p14="http://schemas.microsoft.com/office/powerpoint/2010/main" val="16280917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B53C6-ADB9-C6F5-A956-4FB124A98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A362C1-FD80-9219-31BA-5702C72C16E6}"/>
              </a:ext>
            </a:extLst>
          </p:cNvPr>
          <p:cNvSpPr txBox="1"/>
          <p:nvPr/>
        </p:nvSpPr>
        <p:spPr>
          <a:xfrm>
            <a:off x="2458720" y="805934"/>
            <a:ext cx="7274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</a:rPr>
              <a:t>Time and Space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9975F-E817-636A-94CB-FE1D4B1609AC}"/>
              </a:ext>
            </a:extLst>
          </p:cNvPr>
          <p:cNvSpPr txBox="1"/>
          <p:nvPr/>
        </p:nvSpPr>
        <p:spPr>
          <a:xfrm>
            <a:off x="873760" y="1882894"/>
            <a:ext cx="10017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 Maximum, Minimum, Predecessor and Successor 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B5C0541-B727-1598-535C-96B7F95B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46880"/>
              </p:ext>
            </p:extLst>
          </p:nvPr>
        </p:nvGraphicFramePr>
        <p:xfrm>
          <a:off x="873760" y="2575198"/>
          <a:ext cx="10271760" cy="376464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054352">
                  <a:extLst>
                    <a:ext uri="{9D8B030D-6E8A-4147-A177-3AD203B41FA5}">
                      <a16:colId xmlns:a16="http://schemas.microsoft.com/office/drawing/2014/main" val="903984847"/>
                    </a:ext>
                  </a:extLst>
                </a:gridCol>
                <a:gridCol w="2054352">
                  <a:extLst>
                    <a:ext uri="{9D8B030D-6E8A-4147-A177-3AD203B41FA5}">
                      <a16:colId xmlns:a16="http://schemas.microsoft.com/office/drawing/2014/main" val="1169633664"/>
                    </a:ext>
                  </a:extLst>
                </a:gridCol>
                <a:gridCol w="2054352">
                  <a:extLst>
                    <a:ext uri="{9D8B030D-6E8A-4147-A177-3AD203B41FA5}">
                      <a16:colId xmlns:a16="http://schemas.microsoft.com/office/drawing/2014/main" val="3795307127"/>
                    </a:ext>
                  </a:extLst>
                </a:gridCol>
                <a:gridCol w="2054352">
                  <a:extLst>
                    <a:ext uri="{9D8B030D-6E8A-4147-A177-3AD203B41FA5}">
                      <a16:colId xmlns:a16="http://schemas.microsoft.com/office/drawing/2014/main" val="2112471387"/>
                    </a:ext>
                  </a:extLst>
                </a:gridCol>
                <a:gridCol w="2054352">
                  <a:extLst>
                    <a:ext uri="{9D8B030D-6E8A-4147-A177-3AD203B41FA5}">
                      <a16:colId xmlns:a16="http://schemas.microsoft.com/office/drawing/2014/main" val="2211526247"/>
                    </a:ext>
                  </a:extLst>
                </a:gridCol>
              </a:tblGrid>
              <a:tr h="712561"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Time Complexity (Best/Average)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Time Complexity (Worst)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Space Complexity (Recursive)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Space Complexity (Iterative)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10132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Find 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95233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Find 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01822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Find Predecessor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45164"/>
                  </a:ext>
                </a:extLst>
              </a:tr>
              <a:tr h="712561">
                <a:tc>
                  <a:txBody>
                    <a:bodyPr/>
                    <a:lstStyle/>
                    <a:p>
                      <a:r>
                        <a:rPr lang="en-US" dirty="0"/>
                        <a:t>Find Successor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37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3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1C407-56F5-D126-F632-824AD81B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AC17FD-12C4-87EA-FA84-3A391B4E0897}"/>
              </a:ext>
            </a:extLst>
          </p:cNvPr>
          <p:cNvSpPr txBox="1"/>
          <p:nvPr/>
        </p:nvSpPr>
        <p:spPr>
          <a:xfrm>
            <a:off x="2458720" y="805934"/>
            <a:ext cx="7274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</a:rPr>
              <a:t>Time and Space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199E8-4C1C-1CE4-10F9-2631AE640B29}"/>
              </a:ext>
            </a:extLst>
          </p:cNvPr>
          <p:cNvSpPr txBox="1"/>
          <p:nvPr/>
        </p:nvSpPr>
        <p:spPr>
          <a:xfrm>
            <a:off x="873760" y="1882894"/>
            <a:ext cx="10017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 Maximum, Minimum, Predecessor and Successor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555DE-A555-42BE-B709-D0EFC60F6C02}"/>
              </a:ext>
            </a:extLst>
          </p:cNvPr>
          <p:cNvSpPr txBox="1"/>
          <p:nvPr/>
        </p:nvSpPr>
        <p:spPr>
          <a:xfrm>
            <a:off x="873760" y="2490281"/>
            <a:ext cx="1018259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Recursive Approach: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	</a:t>
            </a:r>
            <a:r>
              <a:rPr lang="en-US" sz="2000" dirty="0"/>
              <a:t>Depth of recursion equals the height of the tree, so space complexity is O(H).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Iterative Approach: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	</a:t>
            </a:r>
            <a:r>
              <a:rPr lang="en-US" sz="2000" dirty="0"/>
              <a:t>No recursion, uses constant space O(1).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18DC8-8440-DE78-DA4A-54E645A9C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52F0D-6BA1-6F2F-1A65-7C2692A46BC8}"/>
              </a:ext>
            </a:extLst>
          </p:cNvPr>
          <p:cNvSpPr txBox="1"/>
          <p:nvPr/>
        </p:nvSpPr>
        <p:spPr>
          <a:xfrm>
            <a:off x="5294337" y="905256"/>
            <a:ext cx="1603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Child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238B0-861F-0E38-810A-E2336FE92201}"/>
              </a:ext>
            </a:extLst>
          </p:cNvPr>
          <p:cNvSpPr txBox="1"/>
          <p:nvPr/>
        </p:nvSpPr>
        <p:spPr>
          <a:xfrm>
            <a:off x="2293238" y="2117042"/>
            <a:ext cx="8771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A node that is a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descendant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 of another node (its 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parent</a:t>
            </a:r>
            <a:r>
              <a:rPr lang="en-US" sz="2000" b="0" i="0" dirty="0">
                <a:solidFill>
                  <a:srgbClr val="FFFFFF"/>
                </a:solidFill>
                <a:effectLst/>
              </a:rPr>
              <a:t>).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E7303B4-3189-DFF1-FEA1-7E19F0724FB0}"/>
              </a:ext>
            </a:extLst>
          </p:cNvPr>
          <p:cNvSpPr/>
          <p:nvPr/>
        </p:nvSpPr>
        <p:spPr>
          <a:xfrm flipH="1">
            <a:off x="5620511" y="3202432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DF014C0-0A40-F8B1-6A55-E1C609358D46}"/>
              </a:ext>
            </a:extLst>
          </p:cNvPr>
          <p:cNvSpPr/>
          <p:nvPr/>
        </p:nvSpPr>
        <p:spPr>
          <a:xfrm flipH="1">
            <a:off x="4209286" y="4530912"/>
            <a:ext cx="950976" cy="9509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5CE09B0-03CB-7100-3095-6F73D5F961B7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flipH="1">
            <a:off x="5020995" y="4014141"/>
            <a:ext cx="738783" cy="656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8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CF679-F2B5-A090-D7A2-CBCAEC4B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345AA-6468-A8DA-96C0-77A978555DAF}"/>
              </a:ext>
            </a:extLst>
          </p:cNvPr>
          <p:cNvSpPr txBox="1"/>
          <p:nvPr/>
        </p:nvSpPr>
        <p:spPr>
          <a:xfrm>
            <a:off x="2295119" y="905256"/>
            <a:ext cx="7601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FFFFFF"/>
                </a:solidFill>
                <a:effectLst/>
                <a:latin typeface="+mj-lt"/>
              </a:rPr>
              <a:t>Types of Binary Search Tree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D5B5F19-555C-B542-FEE1-B3DC44020B76}"/>
              </a:ext>
            </a:extLst>
          </p:cNvPr>
          <p:cNvSpPr/>
          <p:nvPr/>
        </p:nvSpPr>
        <p:spPr>
          <a:xfrm>
            <a:off x="1056640" y="2596896"/>
            <a:ext cx="4848756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based on the number of children</a:t>
            </a:r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9A1F501C-09A0-2F7D-335F-3A114692235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5400000">
            <a:off x="4327410" y="828305"/>
            <a:ext cx="922199" cy="2614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23098AD2-7DB4-43F4-F9B6-CEA186CA97E2}"/>
              </a:ext>
            </a:extLst>
          </p:cNvPr>
          <p:cNvCxnSpPr>
            <a:cxnSpLocks/>
            <a:stCxn id="2" idx="2"/>
            <a:endCxn id="35" idx="0"/>
          </p:cNvCxnSpPr>
          <p:nvPr/>
        </p:nvCxnSpPr>
        <p:spPr>
          <a:xfrm rot="16200000" flipH="1">
            <a:off x="6937821" y="832876"/>
            <a:ext cx="931343" cy="2614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A8DA513-6BDE-A1DF-1A28-33620DC79D2D}"/>
              </a:ext>
            </a:extLst>
          </p:cNvPr>
          <p:cNvSpPr/>
          <p:nvPr/>
        </p:nvSpPr>
        <p:spPr>
          <a:xfrm>
            <a:off x="1920444" y="395020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Full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43DF6B2-CB62-28F4-DDD7-4D9BB7E01213}"/>
              </a:ext>
            </a:extLst>
          </p:cNvPr>
          <p:cNvSpPr/>
          <p:nvPr/>
        </p:nvSpPr>
        <p:spPr>
          <a:xfrm>
            <a:off x="1920444" y="462856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Degenerate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8E6BC62-8862-BF38-6DE4-127C540B3412}"/>
              </a:ext>
            </a:extLst>
          </p:cNvPr>
          <p:cNvSpPr/>
          <p:nvPr/>
        </p:nvSpPr>
        <p:spPr>
          <a:xfrm>
            <a:off x="1920444" y="530692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Skewed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FB69F77-356D-B703-9E56-D9757540ABFD}"/>
              </a:ext>
            </a:extLst>
          </p:cNvPr>
          <p:cNvSpPr/>
          <p:nvPr/>
        </p:nvSpPr>
        <p:spPr>
          <a:xfrm>
            <a:off x="7150408" y="395020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Complete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7C9A06C-BF5B-3F55-199A-CE1F87EE1791}"/>
              </a:ext>
            </a:extLst>
          </p:cNvPr>
          <p:cNvSpPr/>
          <p:nvPr/>
        </p:nvSpPr>
        <p:spPr>
          <a:xfrm>
            <a:off x="7150408" y="462856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Perfect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F0D31B-D9F0-5C02-7D7B-5B57BEA23E51}"/>
              </a:ext>
            </a:extLst>
          </p:cNvPr>
          <p:cNvSpPr/>
          <p:nvPr/>
        </p:nvSpPr>
        <p:spPr>
          <a:xfrm>
            <a:off x="7150408" y="530692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Balanced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85F58EB-6862-BADC-935E-8FCE763D96F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481018" y="3419856"/>
            <a:ext cx="0" cy="530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DFB2553-05F3-8D05-FC08-A20F03DFC0DA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8710982" y="3429000"/>
            <a:ext cx="2" cy="52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25AA4E4-C27F-AB08-27BB-951731182EFB}"/>
              </a:ext>
            </a:extLst>
          </p:cNvPr>
          <p:cNvSpPr/>
          <p:nvPr/>
        </p:nvSpPr>
        <p:spPr>
          <a:xfrm>
            <a:off x="6286606" y="2606040"/>
            <a:ext cx="4848756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On the basis of the completion of levels</a:t>
            </a:r>
          </a:p>
        </p:txBody>
      </p:sp>
    </p:spTree>
    <p:extLst>
      <p:ext uri="{BB962C8B-B14F-4D97-AF65-F5344CB8AC3E}">
        <p14:creationId xmlns:p14="http://schemas.microsoft.com/office/powerpoint/2010/main" val="1196079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8F3A8-8547-F851-643D-F8091B53B187}"/>
              </a:ext>
            </a:extLst>
          </p:cNvPr>
          <p:cNvSpPr txBox="1"/>
          <p:nvPr/>
        </p:nvSpPr>
        <p:spPr>
          <a:xfrm>
            <a:off x="5212080" y="458216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Full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56724-7DFB-E96B-056D-9D71302EEC49}"/>
              </a:ext>
            </a:extLst>
          </p:cNvPr>
          <p:cNvSpPr txBox="1"/>
          <p:nvPr/>
        </p:nvSpPr>
        <p:spPr>
          <a:xfrm>
            <a:off x="3738880" y="5357614"/>
            <a:ext cx="4714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Every node has 0 or 2 children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D30B357F-32C9-46C6-5C30-FF0A5C009E8C}"/>
              </a:ext>
            </a:extLst>
          </p:cNvPr>
          <p:cNvGrpSpPr/>
          <p:nvPr/>
        </p:nvGrpSpPr>
        <p:grpSpPr>
          <a:xfrm>
            <a:off x="2412847" y="427736"/>
            <a:ext cx="6136795" cy="3688080"/>
            <a:chOff x="2412847" y="427736"/>
            <a:chExt cx="6136795" cy="368808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5761763-442E-E777-FB0A-4F64A6394AB6}"/>
                </a:ext>
              </a:extLst>
            </p:cNvPr>
            <p:cNvSpPr/>
            <p:nvPr/>
          </p:nvSpPr>
          <p:spPr>
            <a:xfrm>
              <a:off x="5620512" y="42773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B1564D3D-A9AE-56B2-4181-2383E7CAA2C8}"/>
                </a:ext>
              </a:extLst>
            </p:cNvPr>
            <p:cNvSpPr/>
            <p:nvPr/>
          </p:nvSpPr>
          <p:spPr>
            <a:xfrm>
              <a:off x="3642359" y="1598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A3B342E-FF1D-EFF7-09AE-16757356BD89}"/>
                </a:ext>
              </a:extLst>
            </p:cNvPr>
            <p:cNvSpPr/>
            <p:nvPr/>
          </p:nvSpPr>
          <p:spPr>
            <a:xfrm>
              <a:off x="2412847" y="316484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9FC77DC-2277-B6AB-DF56-4F0BFD98FA17}"/>
                </a:ext>
              </a:extLst>
            </p:cNvPr>
            <p:cNvSpPr/>
            <p:nvPr/>
          </p:nvSpPr>
          <p:spPr>
            <a:xfrm>
              <a:off x="5106923" y="316484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26E36A1D-9C91-B348-BDD5-7EA19B3F56C6}"/>
                </a:ext>
              </a:extLst>
            </p:cNvPr>
            <p:cNvSpPr/>
            <p:nvPr/>
          </p:nvSpPr>
          <p:spPr>
            <a:xfrm>
              <a:off x="7598666" y="160731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20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136EC9E-DE83-EB83-E2C5-C4E83AF194F4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4454068" y="1239445"/>
              <a:ext cx="1305711" cy="497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32F4ACE-5388-938E-7FDB-C3C73D5D72B8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224556" y="2409877"/>
              <a:ext cx="557070" cy="89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5D54A98A-851B-F051-29BC-224CC39AA55E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454068" y="2409877"/>
              <a:ext cx="792122" cy="89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E6A8E97-12A6-DF4E-673F-F4D47E89ECCC}"/>
                </a:ext>
              </a:extLst>
            </p:cNvPr>
            <p:cNvCxnSpPr>
              <a:cxnSpLocks/>
              <a:stCxn id="7" idx="5"/>
              <a:endCxn id="11" idx="1"/>
            </p:cNvCxnSpPr>
            <p:nvPr/>
          </p:nvCxnSpPr>
          <p:spPr>
            <a:xfrm>
              <a:off x="6432221" y="1239445"/>
              <a:ext cx="130571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17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23CF-E2C5-96E3-2586-44A1BB63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8E0E9-1FAF-A0A0-34FE-45BCBE97BD19}"/>
              </a:ext>
            </a:extLst>
          </p:cNvPr>
          <p:cNvSpPr txBox="1"/>
          <p:nvPr/>
        </p:nvSpPr>
        <p:spPr>
          <a:xfrm>
            <a:off x="4243941" y="4582160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Degenerate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FB1F4-751B-97FF-BEE8-6CA9B40080C7}"/>
              </a:ext>
            </a:extLst>
          </p:cNvPr>
          <p:cNvSpPr txBox="1"/>
          <p:nvPr/>
        </p:nvSpPr>
        <p:spPr>
          <a:xfrm>
            <a:off x="2105659" y="5357614"/>
            <a:ext cx="7904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Tree where every internal node has one child.</a:t>
            </a:r>
          </a:p>
          <a:p>
            <a:r>
              <a:rPr lang="en-US" sz="2400" b="1" dirty="0"/>
              <a:t>Such trees are performance-wise same as linked list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67FDA9D-7CDC-8FD9-5006-35087ADB8AD4}"/>
              </a:ext>
            </a:extLst>
          </p:cNvPr>
          <p:cNvSpPr/>
          <p:nvPr/>
        </p:nvSpPr>
        <p:spPr>
          <a:xfrm>
            <a:off x="5620512" y="427736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8406653-876C-9813-F64E-4590458BB3DD}"/>
              </a:ext>
            </a:extLst>
          </p:cNvPr>
          <p:cNvSpPr/>
          <p:nvPr/>
        </p:nvSpPr>
        <p:spPr>
          <a:xfrm>
            <a:off x="4295214" y="1215577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75875BC-9550-3963-80A2-94A63EAE79E2}"/>
              </a:ext>
            </a:extLst>
          </p:cNvPr>
          <p:cNvSpPr/>
          <p:nvPr/>
        </p:nvSpPr>
        <p:spPr>
          <a:xfrm>
            <a:off x="4621642" y="3360275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58A37AB-749C-D65A-7901-6C650674F008}"/>
              </a:ext>
            </a:extLst>
          </p:cNvPr>
          <p:cNvSpPr/>
          <p:nvPr/>
        </p:nvSpPr>
        <p:spPr>
          <a:xfrm>
            <a:off x="5433351" y="221862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40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EA4190C-4171-8F00-BF81-67E5EDBB6BA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106923" y="1239445"/>
            <a:ext cx="652856" cy="115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BF9AF93-72E5-0316-98EA-986C1ECAE621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97130" y="3030329"/>
            <a:ext cx="475488" cy="329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A70BA20-93DC-BDCE-2828-89A5DFEFA813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106923" y="2027286"/>
            <a:ext cx="465695" cy="330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0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2F987-0898-D40E-456C-98034251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D8129-D721-DD02-FD08-AF98C49C4AF0}"/>
              </a:ext>
            </a:extLst>
          </p:cNvPr>
          <p:cNvSpPr txBox="1"/>
          <p:nvPr/>
        </p:nvSpPr>
        <p:spPr>
          <a:xfrm>
            <a:off x="4243941" y="4582160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Skewed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50E2D-4CB5-20F7-F7F8-D0D7E8166292}"/>
              </a:ext>
            </a:extLst>
          </p:cNvPr>
          <p:cNvSpPr txBox="1"/>
          <p:nvPr/>
        </p:nvSpPr>
        <p:spPr>
          <a:xfrm>
            <a:off x="433832" y="5166935"/>
            <a:ext cx="1140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skewed tree is a degenerate tree in which the tree is either dominated by the left nodes or the right nodes. Thus, there are two types of skewed tree: left-skewed and right-skewed.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26A0071-138C-0CCC-25D4-01353A73B5D0}"/>
              </a:ext>
            </a:extLst>
          </p:cNvPr>
          <p:cNvGrpSpPr/>
          <p:nvPr/>
        </p:nvGrpSpPr>
        <p:grpSpPr>
          <a:xfrm>
            <a:off x="1318823" y="427736"/>
            <a:ext cx="3992825" cy="4150466"/>
            <a:chOff x="2578663" y="427736"/>
            <a:chExt cx="3992825" cy="4150466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8036D7DE-3E0E-AB55-2C0A-E0F6FEC9C153}"/>
                </a:ext>
              </a:extLst>
            </p:cNvPr>
            <p:cNvSpPr/>
            <p:nvPr/>
          </p:nvSpPr>
          <p:spPr>
            <a:xfrm>
              <a:off x="5620512" y="42773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40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9760DD3F-C22B-05C8-1D93-E89A5E5D6568}"/>
                </a:ext>
              </a:extLst>
            </p:cNvPr>
            <p:cNvSpPr/>
            <p:nvPr/>
          </p:nvSpPr>
          <p:spPr>
            <a:xfrm>
              <a:off x="4621642" y="1450745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30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F8DF0B6D-14C0-E619-CC9F-7C4204B9429E}"/>
                </a:ext>
              </a:extLst>
            </p:cNvPr>
            <p:cNvSpPr/>
            <p:nvPr/>
          </p:nvSpPr>
          <p:spPr>
            <a:xfrm>
              <a:off x="2578663" y="362722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0C45629-7B57-166B-E67E-DD38B479050A}"/>
                </a:ext>
              </a:extLst>
            </p:cNvPr>
            <p:cNvSpPr/>
            <p:nvPr/>
          </p:nvSpPr>
          <p:spPr>
            <a:xfrm>
              <a:off x="3656292" y="250796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20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D3626184-5632-CF02-4A20-C8D209069D13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5433351" y="1239445"/>
              <a:ext cx="326428" cy="350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6074688E-BDDB-9FD7-656F-0593C5387FDC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3390372" y="3319669"/>
              <a:ext cx="405187" cy="446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349806F7-7BCD-5FD8-C04D-FCC40983A111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4468001" y="2262454"/>
              <a:ext cx="292908" cy="384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1D8FC9F-EF79-2146-7083-C33A11DAB485}"/>
              </a:ext>
            </a:extLst>
          </p:cNvPr>
          <p:cNvGrpSpPr/>
          <p:nvPr/>
        </p:nvGrpSpPr>
        <p:grpSpPr>
          <a:xfrm>
            <a:off x="6389277" y="490736"/>
            <a:ext cx="4378900" cy="4082930"/>
            <a:chOff x="5620512" y="427736"/>
            <a:chExt cx="4378900" cy="4082930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5EE976-E9BD-8DD7-47E9-27ADF4F5058B}"/>
                </a:ext>
              </a:extLst>
            </p:cNvPr>
            <p:cNvSpPr/>
            <p:nvPr/>
          </p:nvSpPr>
          <p:spPr>
            <a:xfrm>
              <a:off x="5620512" y="42773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40</a:t>
              </a: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33D0FEA2-F8BE-8417-26A3-7F8985AB8C65}"/>
                </a:ext>
              </a:extLst>
            </p:cNvPr>
            <p:cNvSpPr/>
            <p:nvPr/>
          </p:nvSpPr>
          <p:spPr>
            <a:xfrm>
              <a:off x="6698141" y="1350181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50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AB3D45F-CB90-3D31-7DF9-3D5AACE3BD17}"/>
                </a:ext>
              </a:extLst>
            </p:cNvPr>
            <p:cNvSpPr/>
            <p:nvPr/>
          </p:nvSpPr>
          <p:spPr>
            <a:xfrm>
              <a:off x="9048436" y="355969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70</a:t>
              </a: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65EF6A3-8567-E5A5-E455-41C114B15707}"/>
                </a:ext>
              </a:extLst>
            </p:cNvPr>
            <p:cNvSpPr/>
            <p:nvPr/>
          </p:nvSpPr>
          <p:spPr>
            <a:xfrm>
              <a:off x="7803655" y="244496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60</a:t>
              </a:r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FB3D832A-49E2-C0C1-B84B-B984A8B3EBFC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432221" y="1239445"/>
              <a:ext cx="405187" cy="250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D006E862-5DFF-EA97-1B7A-543741ABA6DE}"/>
                </a:ext>
              </a:extLst>
            </p:cNvPr>
            <p:cNvCxnSpPr>
              <a:cxnSpLocks/>
              <a:stCxn id="26" idx="5"/>
              <a:endCxn id="25" idx="1"/>
            </p:cNvCxnSpPr>
            <p:nvPr/>
          </p:nvCxnSpPr>
          <p:spPr>
            <a:xfrm>
              <a:off x="8615364" y="3256669"/>
              <a:ext cx="572339" cy="4422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8B1BE3FA-409E-5F7D-AC28-E6F858F933A4}"/>
                </a:ext>
              </a:extLst>
            </p:cNvPr>
            <p:cNvCxnSpPr>
              <a:cxnSpLocks/>
              <a:stCxn id="24" idx="5"/>
              <a:endCxn id="26" idx="1"/>
            </p:cNvCxnSpPr>
            <p:nvPr/>
          </p:nvCxnSpPr>
          <p:spPr>
            <a:xfrm>
              <a:off x="7509850" y="2161890"/>
              <a:ext cx="433072" cy="42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BCFFC58-13F2-0C1D-D73D-3E8B07A8042D}"/>
              </a:ext>
            </a:extLst>
          </p:cNvPr>
          <p:cNvSpPr txBox="1"/>
          <p:nvPr/>
        </p:nvSpPr>
        <p:spPr>
          <a:xfrm>
            <a:off x="3531554" y="2867249"/>
            <a:ext cx="1658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left-skewed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4A352-64A6-5FB5-93BA-ED313074D45C}"/>
              </a:ext>
            </a:extLst>
          </p:cNvPr>
          <p:cNvSpPr txBox="1"/>
          <p:nvPr/>
        </p:nvSpPr>
        <p:spPr>
          <a:xfrm>
            <a:off x="6389277" y="2871618"/>
            <a:ext cx="1797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right-skewed</a:t>
            </a:r>
          </a:p>
        </p:txBody>
      </p:sp>
    </p:spTree>
    <p:extLst>
      <p:ext uri="{BB962C8B-B14F-4D97-AF65-F5344CB8AC3E}">
        <p14:creationId xmlns:p14="http://schemas.microsoft.com/office/powerpoint/2010/main" val="92814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A6D7A-815A-D5C9-9CF6-212FFB14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A6499-C1B7-D71C-0579-45D6022C95E1}"/>
              </a:ext>
            </a:extLst>
          </p:cNvPr>
          <p:cNvSpPr txBox="1"/>
          <p:nvPr/>
        </p:nvSpPr>
        <p:spPr>
          <a:xfrm>
            <a:off x="4498818" y="4582160"/>
            <a:ext cx="3118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Complete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24EBE-25ED-E1E5-95DE-5A38733C95F2}"/>
              </a:ext>
            </a:extLst>
          </p:cNvPr>
          <p:cNvSpPr txBox="1"/>
          <p:nvPr/>
        </p:nvSpPr>
        <p:spPr>
          <a:xfrm>
            <a:off x="1173480" y="5357614"/>
            <a:ext cx="9845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All the levels are completely filled except possibly the last level and the last level has all keys as left as possible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905525F-D167-7071-3F2A-71A363470157}"/>
              </a:ext>
            </a:extLst>
          </p:cNvPr>
          <p:cNvGrpSpPr/>
          <p:nvPr/>
        </p:nvGrpSpPr>
        <p:grpSpPr>
          <a:xfrm>
            <a:off x="2412847" y="427736"/>
            <a:ext cx="6136795" cy="3688080"/>
            <a:chOff x="2412847" y="427736"/>
            <a:chExt cx="6136795" cy="368808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E9F7BB74-4139-F6BB-6C4E-90D46EC466FB}"/>
                </a:ext>
              </a:extLst>
            </p:cNvPr>
            <p:cNvSpPr/>
            <p:nvPr/>
          </p:nvSpPr>
          <p:spPr>
            <a:xfrm>
              <a:off x="5620512" y="42773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C876E64-5622-9F41-9805-82ED179FDAD9}"/>
                </a:ext>
              </a:extLst>
            </p:cNvPr>
            <p:cNvSpPr/>
            <p:nvPr/>
          </p:nvSpPr>
          <p:spPr>
            <a:xfrm>
              <a:off x="3642359" y="1598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651EF7D3-1A6D-B22D-A0EA-947A6C822AFF}"/>
                </a:ext>
              </a:extLst>
            </p:cNvPr>
            <p:cNvSpPr/>
            <p:nvPr/>
          </p:nvSpPr>
          <p:spPr>
            <a:xfrm>
              <a:off x="2412847" y="316484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A14AB0D-6970-8671-A56F-B1C50AD7775A}"/>
                </a:ext>
              </a:extLst>
            </p:cNvPr>
            <p:cNvSpPr/>
            <p:nvPr/>
          </p:nvSpPr>
          <p:spPr>
            <a:xfrm>
              <a:off x="5106923" y="316484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484CFA3-8AB2-BA75-7FDA-F6D496BD645C}"/>
                </a:ext>
              </a:extLst>
            </p:cNvPr>
            <p:cNvSpPr/>
            <p:nvPr/>
          </p:nvSpPr>
          <p:spPr>
            <a:xfrm>
              <a:off x="7598666" y="160731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20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ED812B0-3352-E3A8-67E0-7037AC99611A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4454068" y="1239445"/>
              <a:ext cx="1305711" cy="497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262E93B9-DABA-F0A2-EA05-74541DF65E58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224556" y="2409877"/>
              <a:ext cx="557070" cy="89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AFC418D-04FA-AAC9-442B-72BE317F240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454068" y="2409877"/>
              <a:ext cx="792122" cy="89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53CAE764-6241-AD70-FC13-560F627EEBE8}"/>
                </a:ext>
              </a:extLst>
            </p:cNvPr>
            <p:cNvCxnSpPr>
              <a:cxnSpLocks/>
              <a:stCxn id="7" idx="5"/>
              <a:endCxn id="11" idx="1"/>
            </p:cNvCxnSpPr>
            <p:nvPr/>
          </p:nvCxnSpPr>
          <p:spPr>
            <a:xfrm>
              <a:off x="6432221" y="1239445"/>
              <a:ext cx="130571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9A3528A1-F369-5830-3D9E-312F6C34A076}"/>
              </a:ext>
            </a:extLst>
          </p:cNvPr>
          <p:cNvSpPr/>
          <p:nvPr/>
        </p:nvSpPr>
        <p:spPr>
          <a:xfrm>
            <a:off x="6331055" y="31648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6A52F14-6788-77B7-724B-2BA031150223}"/>
              </a:ext>
            </a:extLst>
          </p:cNvPr>
          <p:cNvCxnSpPr>
            <a:cxnSpLocks/>
            <a:stCxn id="11" idx="3"/>
            <a:endCxn id="3" idx="7"/>
          </p:cNvCxnSpPr>
          <p:nvPr/>
        </p:nvCxnSpPr>
        <p:spPr>
          <a:xfrm flipH="1">
            <a:off x="7142764" y="2419021"/>
            <a:ext cx="59516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5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CD5CC-D49B-411C-F2EF-64D6DFB6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372FF-A4CC-92B2-65BE-1610A38F5D16}"/>
              </a:ext>
            </a:extLst>
          </p:cNvPr>
          <p:cNvSpPr txBox="1"/>
          <p:nvPr/>
        </p:nvSpPr>
        <p:spPr>
          <a:xfrm>
            <a:off x="4498818" y="4582160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Perfect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16D7-4935-D912-2062-4446E2BBBF15}"/>
              </a:ext>
            </a:extLst>
          </p:cNvPr>
          <p:cNvSpPr txBox="1"/>
          <p:nvPr/>
        </p:nvSpPr>
        <p:spPr>
          <a:xfrm>
            <a:off x="1173480" y="5357614"/>
            <a:ext cx="9845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All the internal nodes have two children and all leaf nodes are at the same level. 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1094E73-3F14-1D34-48EA-E18AC97E15C3}"/>
              </a:ext>
            </a:extLst>
          </p:cNvPr>
          <p:cNvGrpSpPr/>
          <p:nvPr/>
        </p:nvGrpSpPr>
        <p:grpSpPr>
          <a:xfrm>
            <a:off x="2412847" y="427736"/>
            <a:ext cx="6136795" cy="3688080"/>
            <a:chOff x="2412847" y="427736"/>
            <a:chExt cx="6136795" cy="368808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2B533AE-3E2F-56ED-ABBA-D91BDFC3FC42}"/>
                </a:ext>
              </a:extLst>
            </p:cNvPr>
            <p:cNvSpPr/>
            <p:nvPr/>
          </p:nvSpPr>
          <p:spPr>
            <a:xfrm>
              <a:off x="5620512" y="42773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373A6D7-BC68-E44E-F31A-775F524739B5}"/>
                </a:ext>
              </a:extLst>
            </p:cNvPr>
            <p:cNvSpPr/>
            <p:nvPr/>
          </p:nvSpPr>
          <p:spPr>
            <a:xfrm>
              <a:off x="3642359" y="1598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28F2210-BBD9-3E3C-4CF0-D0C74D47EA63}"/>
                </a:ext>
              </a:extLst>
            </p:cNvPr>
            <p:cNvSpPr/>
            <p:nvPr/>
          </p:nvSpPr>
          <p:spPr>
            <a:xfrm>
              <a:off x="2412847" y="316484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30088346-87B9-5A7C-0F88-CD2121D58218}"/>
                </a:ext>
              </a:extLst>
            </p:cNvPr>
            <p:cNvSpPr/>
            <p:nvPr/>
          </p:nvSpPr>
          <p:spPr>
            <a:xfrm>
              <a:off x="5106923" y="316484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2426C413-C114-936A-5CC8-C92788838959}"/>
                </a:ext>
              </a:extLst>
            </p:cNvPr>
            <p:cNvSpPr/>
            <p:nvPr/>
          </p:nvSpPr>
          <p:spPr>
            <a:xfrm>
              <a:off x="7598666" y="160731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20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1C8D7D54-B3DD-7B5A-B7F1-8DA5A384D429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4454068" y="1239445"/>
              <a:ext cx="1305711" cy="497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D20FC1A-EF82-11E1-8486-0F5F4184C057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224556" y="2409877"/>
              <a:ext cx="557070" cy="89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AF050A5C-FB09-C40A-3295-8F584B9F909B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454068" y="2409877"/>
              <a:ext cx="792122" cy="89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39E08BFB-C005-BAC8-2EDA-9FC9D4428DF7}"/>
                </a:ext>
              </a:extLst>
            </p:cNvPr>
            <p:cNvCxnSpPr>
              <a:cxnSpLocks/>
              <a:stCxn id="7" idx="5"/>
              <a:endCxn id="11" idx="1"/>
            </p:cNvCxnSpPr>
            <p:nvPr/>
          </p:nvCxnSpPr>
          <p:spPr>
            <a:xfrm>
              <a:off x="6432221" y="1239445"/>
              <a:ext cx="130571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FF0F9746-5D2E-52FD-A84C-43B5E772DFE6}"/>
              </a:ext>
            </a:extLst>
          </p:cNvPr>
          <p:cNvSpPr/>
          <p:nvPr/>
        </p:nvSpPr>
        <p:spPr>
          <a:xfrm>
            <a:off x="6331055" y="31648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17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597AD278-6C71-1BDE-6A79-D203E5EA43BE}"/>
              </a:ext>
            </a:extLst>
          </p:cNvPr>
          <p:cNvCxnSpPr>
            <a:cxnSpLocks/>
            <a:stCxn id="11" idx="3"/>
            <a:endCxn id="3" idx="7"/>
          </p:cNvCxnSpPr>
          <p:nvPr/>
        </p:nvCxnSpPr>
        <p:spPr>
          <a:xfrm flipH="1">
            <a:off x="7142764" y="2419021"/>
            <a:ext cx="595169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491B7E47-7D86-AE62-9039-7773C8607FCD}"/>
              </a:ext>
            </a:extLst>
          </p:cNvPr>
          <p:cNvSpPr/>
          <p:nvPr/>
        </p:nvSpPr>
        <p:spPr>
          <a:xfrm>
            <a:off x="8823086" y="3164840"/>
            <a:ext cx="950976" cy="9509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26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B6C84F1-CE29-13D4-87B7-9F832EFB725F}"/>
              </a:ext>
            </a:extLst>
          </p:cNvPr>
          <p:cNvCxnSpPr>
            <a:cxnSpLocks/>
            <a:stCxn id="11" idx="5"/>
            <a:endCxn id="5" idx="1"/>
          </p:cNvCxnSpPr>
          <p:nvPr/>
        </p:nvCxnSpPr>
        <p:spPr>
          <a:xfrm>
            <a:off x="8410375" y="2419021"/>
            <a:ext cx="551978" cy="8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9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87C80-B035-4358-E7F0-5681DB1E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B6116-817C-0B31-A5DF-B7D9306CD48E}"/>
              </a:ext>
            </a:extLst>
          </p:cNvPr>
          <p:cNvSpPr txBox="1"/>
          <p:nvPr/>
        </p:nvSpPr>
        <p:spPr>
          <a:xfrm>
            <a:off x="4498818" y="4582160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Balanced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431F4-C332-3241-3769-14FB82726388}"/>
              </a:ext>
            </a:extLst>
          </p:cNvPr>
          <p:cNvSpPr txBox="1"/>
          <p:nvPr/>
        </p:nvSpPr>
        <p:spPr>
          <a:xfrm>
            <a:off x="1173480" y="5357614"/>
            <a:ext cx="9845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height difference between the left and right subtrees of any node is </a:t>
            </a:r>
            <a:r>
              <a:rPr lang="en-US" sz="2400" b="1" dirty="0"/>
              <a:t>no more than one</a:t>
            </a:r>
            <a:r>
              <a:rPr lang="en-US" sz="2400" dirty="0"/>
              <a:t>.</a:t>
            </a:r>
            <a:endParaRPr lang="en-US" sz="2400" b="1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ECCA083-5586-284A-AF7D-124EBDFF8892}"/>
              </a:ext>
            </a:extLst>
          </p:cNvPr>
          <p:cNvGrpSpPr/>
          <p:nvPr/>
        </p:nvGrpSpPr>
        <p:grpSpPr>
          <a:xfrm>
            <a:off x="2412847" y="427736"/>
            <a:ext cx="6136795" cy="3688080"/>
            <a:chOff x="2412847" y="427736"/>
            <a:chExt cx="6136795" cy="368808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0415935F-ED38-F09A-7577-B74AC0952B6E}"/>
                </a:ext>
              </a:extLst>
            </p:cNvPr>
            <p:cNvSpPr/>
            <p:nvPr/>
          </p:nvSpPr>
          <p:spPr>
            <a:xfrm>
              <a:off x="5620512" y="427736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15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59E143F-5988-6111-3AF6-5A9EC062DEB5}"/>
                </a:ext>
              </a:extLst>
            </p:cNvPr>
            <p:cNvSpPr/>
            <p:nvPr/>
          </p:nvSpPr>
          <p:spPr>
            <a:xfrm>
              <a:off x="3642359" y="1598168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8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044C3300-5EB5-9129-DAFF-915744713D70}"/>
                </a:ext>
              </a:extLst>
            </p:cNvPr>
            <p:cNvSpPr/>
            <p:nvPr/>
          </p:nvSpPr>
          <p:spPr>
            <a:xfrm>
              <a:off x="2412847" y="316484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B27366F-1661-8867-04A2-A43856150A65}"/>
                </a:ext>
              </a:extLst>
            </p:cNvPr>
            <p:cNvSpPr/>
            <p:nvPr/>
          </p:nvSpPr>
          <p:spPr>
            <a:xfrm>
              <a:off x="5106923" y="3164840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8ADD13A-ABE5-3DC6-8E1B-1733DC5A179D}"/>
                </a:ext>
              </a:extLst>
            </p:cNvPr>
            <p:cNvSpPr/>
            <p:nvPr/>
          </p:nvSpPr>
          <p:spPr>
            <a:xfrm>
              <a:off x="7598666" y="1607312"/>
              <a:ext cx="950976" cy="9509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20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2FAFD5B-55A0-FCAA-C65B-7D84F8E7F24B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4454068" y="1239445"/>
              <a:ext cx="1305711" cy="497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F6B2ECA9-9712-85A3-B0BA-93732F7F7D4A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224556" y="2409877"/>
              <a:ext cx="557070" cy="89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B6199A16-9D64-C4F6-400B-46C227CB5A47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454068" y="2409877"/>
              <a:ext cx="792122" cy="89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D8D95CB-787E-CD70-A4CF-5137A5037B49}"/>
                </a:ext>
              </a:extLst>
            </p:cNvPr>
            <p:cNvCxnSpPr>
              <a:cxnSpLocks/>
              <a:stCxn id="7" idx="5"/>
              <a:endCxn id="11" idx="1"/>
            </p:cNvCxnSpPr>
            <p:nvPr/>
          </p:nvCxnSpPr>
          <p:spPr>
            <a:xfrm>
              <a:off x="6432221" y="1239445"/>
              <a:ext cx="1305712" cy="5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50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6F5D2-365A-8B37-D204-A45C8B566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5C267-878B-276A-061A-3E6AF63C510A}"/>
              </a:ext>
            </a:extLst>
          </p:cNvPr>
          <p:cNvSpPr txBox="1"/>
          <p:nvPr/>
        </p:nvSpPr>
        <p:spPr>
          <a:xfrm>
            <a:off x="3179176" y="905256"/>
            <a:ext cx="5833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</a:rPr>
              <a:t>Traversal Techniques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8BD5C-B540-0C81-4956-3463119E1BC4}"/>
              </a:ext>
            </a:extLst>
          </p:cNvPr>
          <p:cNvSpPr txBox="1"/>
          <p:nvPr/>
        </p:nvSpPr>
        <p:spPr>
          <a:xfrm>
            <a:off x="2293238" y="2117042"/>
            <a:ext cx="79988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</a:pPr>
            <a:r>
              <a:rPr lang="en-US" sz="2800" b="1" i="0" dirty="0">
                <a:solidFill>
                  <a:srgbClr val="FFFFFF"/>
                </a:solidFill>
                <a:effectLst/>
                <a:latin typeface="Nunito" pitchFamily="2" charset="0"/>
              </a:rPr>
              <a:t>Tree Traversal 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Nunito" pitchFamily="2" charset="0"/>
              </a:rPr>
              <a:t>refers to the process of visiting or accessing each node of the tree exactly once in a certain order.</a:t>
            </a:r>
            <a:endParaRPr lang="en-US" sz="2800" b="1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4131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8990-146C-61D7-3973-CFDA82145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F708E-DEF6-09B7-28A6-F450BE2984EC}"/>
              </a:ext>
            </a:extLst>
          </p:cNvPr>
          <p:cNvSpPr txBox="1"/>
          <p:nvPr/>
        </p:nvSpPr>
        <p:spPr>
          <a:xfrm>
            <a:off x="3179176" y="905256"/>
            <a:ext cx="5833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</a:rPr>
              <a:t>Traversal Techniques</a:t>
            </a:r>
            <a:endParaRPr lang="en-US" sz="44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0A778A0-004B-7071-124E-62361E7752CF}"/>
              </a:ext>
            </a:extLst>
          </p:cNvPr>
          <p:cNvSpPr/>
          <p:nvPr/>
        </p:nvSpPr>
        <p:spPr>
          <a:xfrm>
            <a:off x="408436" y="2596896"/>
            <a:ext cx="3630168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Depth</a:t>
            </a:r>
            <a:r>
              <a:rPr lang="en-US" sz="2400" dirty="0"/>
              <a:t> </a:t>
            </a:r>
            <a:r>
              <a:rPr lang="en-US" sz="2400" b="1" dirty="0"/>
              <a:t>First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B5272D-B171-4929-F4EC-235EAD05B8C9}"/>
              </a:ext>
            </a:extLst>
          </p:cNvPr>
          <p:cNvSpPr/>
          <p:nvPr/>
        </p:nvSpPr>
        <p:spPr>
          <a:xfrm>
            <a:off x="4285490" y="2606040"/>
            <a:ext cx="3630168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FFFFFF"/>
                </a:solidFill>
                <a:effectLst/>
                <a:latin typeface="Nunito" pitchFamily="2" charset="0"/>
              </a:rPr>
              <a:t>Breadth</a:t>
            </a:r>
            <a:r>
              <a:rPr lang="en-US" sz="2400" b="1" dirty="0"/>
              <a:t> First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FCD303-3D61-3052-3E93-1D41F3430274}"/>
              </a:ext>
            </a:extLst>
          </p:cNvPr>
          <p:cNvSpPr/>
          <p:nvPr/>
        </p:nvSpPr>
        <p:spPr>
          <a:xfrm>
            <a:off x="8162544" y="2606040"/>
            <a:ext cx="3630168" cy="82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Mixed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29D03988-090D-47B7-DFFC-B657C3E70D1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98661" y="199556"/>
            <a:ext cx="922199" cy="3872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C29E15-E9E2-FD55-AEFE-41594EFC6314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096000" y="1674697"/>
            <a:ext cx="4574" cy="931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DADAA657-780A-DF63-61FF-8A5EB8D119F1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7571143" y="199554"/>
            <a:ext cx="931343" cy="38816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A5E9629-E2A7-5DD2-9E8F-2993B6CF8B0F}"/>
              </a:ext>
            </a:extLst>
          </p:cNvPr>
          <p:cNvSpPr/>
          <p:nvPr/>
        </p:nvSpPr>
        <p:spPr>
          <a:xfrm>
            <a:off x="662946" y="395020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Inorder</a:t>
            </a:r>
            <a:endParaRPr lang="en-US" sz="2400" b="1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ABDCDB2-D5BA-12A1-4ABA-76F9A576FE93}"/>
              </a:ext>
            </a:extLst>
          </p:cNvPr>
          <p:cNvSpPr/>
          <p:nvPr/>
        </p:nvSpPr>
        <p:spPr>
          <a:xfrm>
            <a:off x="662946" y="462856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Preorder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C353E26-5E1E-41F5-6FC6-61230BDF26F8}"/>
              </a:ext>
            </a:extLst>
          </p:cNvPr>
          <p:cNvSpPr/>
          <p:nvPr/>
        </p:nvSpPr>
        <p:spPr>
          <a:xfrm>
            <a:off x="662946" y="530692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Postorder</a:t>
            </a:r>
            <a:endParaRPr lang="en-US" sz="2400" b="1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1AEC5CB-2CF6-5621-D877-643FF982D798}"/>
              </a:ext>
            </a:extLst>
          </p:cNvPr>
          <p:cNvSpPr/>
          <p:nvPr/>
        </p:nvSpPr>
        <p:spPr>
          <a:xfrm>
            <a:off x="662946" y="5985288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Diagonal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5F7F7A5-9AD7-327E-B090-55A4A15A61F2}"/>
              </a:ext>
            </a:extLst>
          </p:cNvPr>
          <p:cNvSpPr/>
          <p:nvPr/>
        </p:nvSpPr>
        <p:spPr>
          <a:xfrm>
            <a:off x="4535426" y="3930575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Level order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9C678D3-65B0-E1D3-70F7-04056D2B2010}"/>
              </a:ext>
            </a:extLst>
          </p:cNvPr>
          <p:cNvSpPr/>
          <p:nvPr/>
        </p:nvSpPr>
        <p:spPr>
          <a:xfrm>
            <a:off x="4535426" y="4628567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Reverse Level order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315AC46-EAB8-2C5E-54CD-C7B8887CDEB6}"/>
              </a:ext>
            </a:extLst>
          </p:cNvPr>
          <p:cNvSpPr/>
          <p:nvPr/>
        </p:nvSpPr>
        <p:spPr>
          <a:xfrm>
            <a:off x="8417054" y="3958007"/>
            <a:ext cx="3121148" cy="554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Boundary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F372861-7B01-8357-BBD0-2DC3F4D08F6C}"/>
              </a:ext>
            </a:extLst>
          </p:cNvPr>
          <p:cNvCxnSpPr>
            <a:stCxn id="3" idx="2"/>
            <a:endCxn id="19" idx="0"/>
          </p:cNvCxnSpPr>
          <p:nvPr/>
        </p:nvCxnSpPr>
        <p:spPr>
          <a:xfrm>
            <a:off x="2223520" y="3419856"/>
            <a:ext cx="0" cy="530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DA91302-8A5F-37CE-993B-51BDBEE096A5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6096000" y="3429000"/>
            <a:ext cx="4574" cy="501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99D53B2-B913-D8B1-FA3A-DC372AEDF07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9977628" y="3429000"/>
            <a:ext cx="0" cy="529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9545F-65F2-C6A5-5059-AE97CE4B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1AB54-44F2-7A77-CF70-14BC8E0E3714}"/>
              </a:ext>
            </a:extLst>
          </p:cNvPr>
          <p:cNvSpPr txBox="1"/>
          <p:nvPr/>
        </p:nvSpPr>
        <p:spPr>
          <a:xfrm>
            <a:off x="3748242" y="905256"/>
            <a:ext cx="4695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Inorder</a:t>
            </a:r>
            <a:r>
              <a:rPr lang="en-US" sz="4400" b="1" i="0" dirty="0">
                <a:solidFill>
                  <a:srgbClr val="FFFFFF"/>
                </a:solidFill>
                <a:effectLst/>
              </a:rPr>
              <a:t> Traversal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86843-9150-47DD-30D7-DEDBF58C6A8D}"/>
              </a:ext>
            </a:extLst>
          </p:cNvPr>
          <p:cNvSpPr txBox="1"/>
          <p:nvPr/>
        </p:nvSpPr>
        <p:spPr>
          <a:xfrm>
            <a:off x="4327779" y="1982462"/>
            <a:ext cx="3536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Left → Root → Right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38539-CDBE-B857-C6A4-E282D46D92D4}"/>
              </a:ext>
            </a:extLst>
          </p:cNvPr>
          <p:cNvSpPr txBox="1"/>
          <p:nvPr/>
        </p:nvSpPr>
        <p:spPr>
          <a:xfrm>
            <a:off x="916329" y="3429000"/>
            <a:ext cx="109129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Traverse the left subtree, i.e., call </a:t>
            </a:r>
            <a:r>
              <a:rPr lang="en-US" sz="2800" b="1" dirty="0" err="1"/>
              <a:t>Inorder</a:t>
            </a:r>
            <a:r>
              <a:rPr lang="en-US" sz="2800" b="1" dirty="0"/>
              <a:t>(left-&gt;subtree)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Visit the root.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Traverse the right subtree, i.e., call </a:t>
            </a:r>
            <a:r>
              <a:rPr lang="en-US" sz="2800" b="1" dirty="0" err="1"/>
              <a:t>Inorder</a:t>
            </a:r>
            <a:r>
              <a:rPr lang="en-US" sz="2800" b="1" dirty="0"/>
              <a:t>(right-&gt;subtree) </a:t>
            </a:r>
          </a:p>
        </p:txBody>
      </p:sp>
    </p:spTree>
    <p:extLst>
      <p:ext uri="{BB962C8B-B14F-4D97-AF65-F5344CB8AC3E}">
        <p14:creationId xmlns:p14="http://schemas.microsoft.com/office/powerpoint/2010/main" val="28239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1507</TotalTime>
  <Words>7560</Words>
  <Application>Microsoft Office PowerPoint</Application>
  <PresentationFormat>Широкоэкранный</PresentationFormat>
  <Paragraphs>2224</Paragraphs>
  <Slides>216</Slides>
  <Notes>89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216</vt:i4>
      </vt:variant>
    </vt:vector>
  </HeadingPairs>
  <TitlesOfParts>
    <vt:vector size="224" baseType="lpstr">
      <vt:lpstr>Aptos</vt:lpstr>
      <vt:lpstr>Arial</vt:lpstr>
      <vt:lpstr>Century Gothic</vt:lpstr>
      <vt:lpstr>Nunito</vt:lpstr>
      <vt:lpstr>Source Sans 3</vt:lpstr>
      <vt:lpstr>Wingdings</vt:lpstr>
      <vt:lpstr>Wingdings 3</vt:lpstr>
      <vt:lpstr>Ион</vt:lpstr>
      <vt:lpstr>Binary Search Tree</vt:lpstr>
      <vt:lpstr>Themes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Վահե Բաբայան Բաղդասարի</dc:creator>
  <cp:lastModifiedBy>Վահե Բաբայան Բաղդասարի</cp:lastModifiedBy>
  <cp:revision>177</cp:revision>
  <dcterms:created xsi:type="dcterms:W3CDTF">2024-11-19T05:50:09Z</dcterms:created>
  <dcterms:modified xsi:type="dcterms:W3CDTF">2024-12-02T05:18:55Z</dcterms:modified>
</cp:coreProperties>
</file>