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sldIdLst>
    <p:sldId id="256" r:id="rId2"/>
    <p:sldId id="257" r:id="rId3"/>
    <p:sldId id="258" r:id="rId4"/>
    <p:sldId id="261" r:id="rId5"/>
    <p:sldId id="267" r:id="rId6"/>
    <p:sldId id="268" r:id="rId7"/>
    <p:sldId id="262" r:id="rId8"/>
    <p:sldId id="265" r:id="rId9"/>
    <p:sldId id="266" r:id="rId10"/>
    <p:sldId id="276" r:id="rId11"/>
    <p:sldId id="278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CA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75" d="100"/>
          <a:sy n="75" d="100"/>
        </p:scale>
        <p:origin x="744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64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6102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3834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05251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12408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8867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38678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64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31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81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67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05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45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11/22/2018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08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11/22/2018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70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11/22/2018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9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0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67405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B482E8-6E0E-1B4F-B1FD-C69DB9E858D9}" type="datetimeFigureOut">
              <a:rPr lang="en-US" smtClean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87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7BC51E13-715D-484E-9781-5962BCA5F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3777" y="4164013"/>
            <a:ext cx="6987645" cy="1388534"/>
          </a:xfrm>
        </p:spPr>
        <p:txBody>
          <a:bodyPr/>
          <a:lstStyle/>
          <a:p>
            <a:pPr algn="r"/>
            <a:r>
              <a:rPr lang="zh-CN" altLang="en-US" dirty="0">
                <a:latin typeface="+mj-ea"/>
                <a:ea typeface="+mj-ea"/>
              </a:rPr>
              <a:t>制作人：通信</a:t>
            </a:r>
            <a:r>
              <a:rPr lang="en-US" altLang="zh-CN" dirty="0">
                <a:latin typeface="+mj-ea"/>
                <a:ea typeface="+mj-ea"/>
              </a:rPr>
              <a:t>160227  </a:t>
            </a:r>
            <a:r>
              <a:rPr lang="zh-CN" altLang="en-US" dirty="0">
                <a:latin typeface="+mj-ea"/>
                <a:ea typeface="+mj-ea"/>
              </a:rPr>
              <a:t>徐维栋</a:t>
            </a:r>
          </a:p>
        </p:txBody>
      </p:sp>
      <p:sp>
        <p:nvSpPr>
          <p:cNvPr id="4" name="文本框 92">
            <a:extLst>
              <a:ext uri="{FF2B5EF4-FFF2-40B4-BE49-F238E27FC236}">
                <a16:creationId xmlns:a16="http://schemas.microsoft.com/office/drawing/2014/main" id="{DCE2D1E9-37D2-47B8-8B81-C0EC25A31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175" y="2409825"/>
            <a:ext cx="870267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5400" dirty="0">
                <a:latin typeface="方正细圆简体" pitchFamily="2" charset="-122"/>
                <a:ea typeface="方正细圆简体" pitchFamily="2" charset="-122"/>
                <a:sym typeface="方正细圆简体" pitchFamily="2" charset="-122"/>
              </a:rPr>
              <a:t>实验三：</a:t>
            </a:r>
            <a:endParaRPr lang="en-US" altLang="zh-CN" sz="5400" dirty="0">
              <a:latin typeface="方正细圆简体" pitchFamily="2" charset="-122"/>
              <a:ea typeface="方正细圆简体" pitchFamily="2" charset="-122"/>
              <a:sym typeface="方正细圆简体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5400" dirty="0">
                <a:latin typeface="方正细圆简体" pitchFamily="2" charset="-122"/>
                <a:ea typeface="方正细圆简体" pitchFamily="2" charset="-122"/>
                <a:sym typeface="方正细圆简体" pitchFamily="2" charset="-122"/>
              </a:rPr>
              <a:t>       </a:t>
            </a:r>
            <a:r>
              <a:rPr lang="zh-CN" altLang="en-US" sz="5400" dirty="0">
                <a:latin typeface="方正细圆简体" pitchFamily="2" charset="-122"/>
                <a:ea typeface="方正细圆简体" pitchFamily="2" charset="-122"/>
                <a:sym typeface="方正细圆简体" pitchFamily="2" charset="-122"/>
              </a:rPr>
              <a:t>网络数据的获取与显示</a:t>
            </a:r>
          </a:p>
        </p:txBody>
      </p:sp>
    </p:spTree>
    <p:extLst>
      <p:ext uri="{BB962C8B-B14F-4D97-AF65-F5344CB8AC3E}">
        <p14:creationId xmlns:p14="http://schemas.microsoft.com/office/powerpoint/2010/main" val="11476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3729" y="223716"/>
            <a:ext cx="10768271" cy="2258656"/>
          </a:xfrm>
        </p:spPr>
        <p:txBody>
          <a:bodyPr>
            <a:normAutofit/>
          </a:bodyPr>
          <a:lstStyle/>
          <a:p>
            <a:pPr lvl="0" algn="l" defTabSz="457200">
              <a:lnSpc>
                <a:spcPct val="100000"/>
              </a:lnSpc>
              <a:spcBef>
                <a:spcPts val="0"/>
              </a:spcBef>
            </a:pPr>
            <a:r>
              <a:rPr lang="zh-CN" altLang="en-US" sz="4400" b="1" cap="none" dirty="0">
                <a:latin typeface="Century Gothic"/>
                <a:cs typeface="+mn-cs"/>
              </a:rPr>
              <a:t>运算符重载：</a:t>
            </a:r>
            <a:br>
              <a:rPr lang="en-US" altLang="zh-CN" sz="3200" b="1" cap="none" dirty="0">
                <a:latin typeface="Century Gothic"/>
                <a:cs typeface="+mn-cs"/>
              </a:rPr>
            </a:br>
            <a:r>
              <a:rPr lang="zh-CN" altLang="en-US" sz="3200" b="1" cap="none" dirty="0">
                <a:latin typeface="Century Gothic"/>
                <a:cs typeface="+mn-cs"/>
              </a:rPr>
              <a:t>对已有的运算符重定义，赋予另一功能适应不同数据类型</a:t>
            </a:r>
            <a:br>
              <a:rPr lang="zh-CN" altLang="en-US" sz="2400" b="1" cap="none" dirty="0">
                <a:latin typeface="Century Gothic"/>
                <a:cs typeface="+mn-cs"/>
              </a:rPr>
            </a:b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423729" y="1910536"/>
            <a:ext cx="10768271" cy="4440116"/>
          </a:xfrm>
        </p:spPr>
        <p:txBody>
          <a:bodyPr>
            <a:noAutofit/>
          </a:bodyPr>
          <a:lstStyle/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sz="2800" cap="none" dirty="0">
                <a:solidFill>
                  <a:srgbClr val="800080"/>
                </a:solidFill>
                <a:latin typeface="Century Gothic"/>
              </a:rPr>
              <a:t>QList</a:t>
            </a:r>
            <a:r>
              <a:rPr lang="en-US" altLang="zh-CN" sz="2800" cap="none" dirty="0">
                <a:solidFill>
                  <a:prstClr val="black"/>
                </a:solidFill>
                <a:latin typeface="Century Gothic"/>
              </a:rPr>
              <a:t>&lt;</a:t>
            </a:r>
            <a:r>
              <a:rPr lang="en-US" altLang="zh-CN" sz="2800" cap="none" dirty="0">
                <a:solidFill>
                  <a:srgbClr val="800080"/>
                </a:solidFill>
                <a:latin typeface="Century Gothic"/>
              </a:rPr>
              <a:t>QDateTime&gt;</a:t>
            </a:r>
            <a:r>
              <a:rPr lang="zh-CN" altLang="en-US" sz="2800" cap="none" dirty="0">
                <a:solidFill>
                  <a:srgbClr val="C00000"/>
                </a:solidFill>
                <a:latin typeface="Century Gothic"/>
              </a:rPr>
              <a:t>能用</a:t>
            </a:r>
            <a:r>
              <a:rPr lang="en-US" altLang="zh-CN" sz="2800" cap="none" dirty="0">
                <a:solidFill>
                  <a:srgbClr val="C00000"/>
                </a:solidFill>
                <a:latin typeface="Century Gothic"/>
              </a:rPr>
              <a:t>qDebug()</a:t>
            </a:r>
            <a:r>
              <a:rPr lang="zh-CN" altLang="en-US" sz="2800" cap="none" dirty="0">
                <a:solidFill>
                  <a:srgbClr val="C00000"/>
                </a:solidFill>
                <a:latin typeface="Century Gothic"/>
              </a:rPr>
              <a:t>输出，需重载</a:t>
            </a:r>
            <a:r>
              <a:rPr lang="en-US" altLang="zh-CN" sz="2800" cap="none" dirty="0">
                <a:solidFill>
                  <a:srgbClr val="C00000"/>
                </a:solidFill>
                <a:latin typeface="Century Gothic"/>
              </a:rPr>
              <a:t>”&lt;&lt;“</a:t>
            </a:r>
            <a:r>
              <a:rPr lang="zh-CN" altLang="en-US" sz="2800" cap="none" dirty="0">
                <a:solidFill>
                  <a:srgbClr val="C00000"/>
                </a:solidFill>
                <a:latin typeface="Century Gothic"/>
              </a:rPr>
              <a:t>运算符</a:t>
            </a:r>
            <a:endParaRPr lang="en-US" altLang="zh-CN" sz="2800" cap="none" dirty="0">
              <a:solidFill>
                <a:srgbClr val="80008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zh-CN" sz="2800" cap="none" dirty="0">
                <a:solidFill>
                  <a:srgbClr val="800080"/>
                </a:solidFill>
                <a:latin typeface="Arial" panose="020B0604020202020204" pitchFamily="34" charset="0"/>
              </a:rPr>
              <a:t>QDebug</a:t>
            </a:r>
            <a:r>
              <a:rPr lang="zh-CN" altLang="zh-CN" sz="2800" cap="none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zh-CN" altLang="zh-CN" sz="2800" b="1" cap="none" dirty="0">
                <a:solidFill>
                  <a:srgbClr val="00677C"/>
                </a:solidFill>
                <a:latin typeface="Arial" panose="020B0604020202020204" pitchFamily="34" charset="0"/>
              </a:rPr>
              <a:t>operator</a:t>
            </a:r>
            <a:r>
              <a:rPr lang="zh-CN" altLang="zh-CN" sz="2800" cap="none" dirty="0">
                <a:solidFill>
                  <a:prstClr val="black"/>
                </a:solidFill>
                <a:latin typeface="Arial" panose="020B0604020202020204" pitchFamily="34" charset="0"/>
              </a:rPr>
              <a:t>&lt;&lt;(</a:t>
            </a:r>
            <a:r>
              <a:rPr lang="zh-CN" altLang="zh-CN" sz="2800" cap="none" dirty="0">
                <a:solidFill>
                  <a:srgbClr val="800080"/>
                </a:solidFill>
                <a:latin typeface="Arial" panose="020B0604020202020204" pitchFamily="34" charset="0"/>
              </a:rPr>
              <a:t>QDebug</a:t>
            </a:r>
            <a:r>
              <a:rPr lang="zh-CN" altLang="zh-CN" sz="2800" cap="none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zh-CN" altLang="zh-CN" sz="2800" cap="none" dirty="0">
                <a:solidFill>
                  <a:srgbClr val="092E64"/>
                </a:solidFill>
                <a:latin typeface="Arial" panose="020B0604020202020204" pitchFamily="34" charset="0"/>
              </a:rPr>
              <a:t>debug</a:t>
            </a:r>
            <a:r>
              <a:rPr lang="zh-CN" altLang="zh-CN" sz="2800" cap="none" dirty="0">
                <a:solidFill>
                  <a:prstClr val="black"/>
                </a:solidFill>
                <a:latin typeface="Arial" panose="020B0604020202020204" pitchFamily="34" charset="0"/>
              </a:rPr>
              <a:t>,</a:t>
            </a:r>
            <a:r>
              <a:rPr lang="zh-CN" altLang="zh-CN" sz="2800" cap="none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zh-CN" altLang="zh-CN" sz="2800" cap="none" dirty="0">
                <a:solidFill>
                  <a:srgbClr val="800080"/>
                </a:solidFill>
                <a:latin typeface="Arial" panose="020B0604020202020204" pitchFamily="34" charset="0"/>
              </a:rPr>
              <a:t>QList</a:t>
            </a:r>
            <a:r>
              <a:rPr lang="zh-CN" altLang="zh-CN" sz="2800" cap="none" dirty="0">
                <a:solidFill>
                  <a:prstClr val="black"/>
                </a:solidFill>
                <a:latin typeface="Arial" panose="020B0604020202020204" pitchFamily="34" charset="0"/>
              </a:rPr>
              <a:t>&lt;</a:t>
            </a:r>
            <a:r>
              <a:rPr lang="zh-CN" altLang="zh-CN" sz="2800" cap="none" dirty="0">
                <a:solidFill>
                  <a:srgbClr val="800080"/>
                </a:solidFill>
                <a:latin typeface="Arial" panose="020B0604020202020204" pitchFamily="34" charset="0"/>
              </a:rPr>
              <a:t>QDateTime</a:t>
            </a:r>
            <a:r>
              <a:rPr lang="zh-CN" altLang="zh-CN" sz="2800" cap="none" dirty="0">
                <a:solidFill>
                  <a:prstClr val="black"/>
                </a:solidFill>
                <a:latin typeface="Arial" panose="020B0604020202020204" pitchFamily="34" charset="0"/>
              </a:rPr>
              <a:t>&gt;</a:t>
            </a:r>
            <a:r>
              <a:rPr lang="zh-CN" altLang="zh-CN" sz="2800" cap="none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zh-CN" altLang="zh-CN" sz="2800" cap="none" dirty="0">
                <a:solidFill>
                  <a:prstClr val="black"/>
                </a:solidFill>
                <a:latin typeface="Arial" panose="020B0604020202020204" pitchFamily="34" charset="0"/>
              </a:rPr>
              <a:t>&amp;</a:t>
            </a:r>
            <a:r>
              <a:rPr lang="zh-CN" altLang="zh-CN" sz="2800" cap="none" dirty="0">
                <a:solidFill>
                  <a:srgbClr val="092E64"/>
                </a:solidFill>
                <a:latin typeface="Arial" panose="020B0604020202020204" pitchFamily="34" charset="0"/>
              </a:rPr>
              <a:t>time</a:t>
            </a:r>
            <a:r>
              <a:rPr lang="zh-CN" altLang="zh-CN" sz="2800" cap="none" dirty="0">
                <a:solidFill>
                  <a:prstClr val="black"/>
                </a:solidFill>
                <a:latin typeface="Arial" panose="020B0604020202020204" pitchFamily="34" charset="0"/>
              </a:rPr>
              <a:t>) </a:t>
            </a:r>
            <a:endParaRPr lang="en-US" altLang="zh-CN" sz="2800" cap="none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zh-CN" sz="2800" cap="none" dirty="0">
                <a:solidFill>
                  <a:prstClr val="black"/>
                </a:solidFill>
                <a:latin typeface="Arial Unicode MS"/>
              </a:rPr>
              <a:t>{</a:t>
            </a:r>
            <a:r>
              <a:rPr lang="zh-CN" altLang="zh-CN" sz="2800" cap="none" dirty="0">
                <a:solidFill>
                  <a:prstClr val="black"/>
                </a:solidFill>
                <a:latin typeface="Century Gothic"/>
              </a:rPr>
              <a:t> </a:t>
            </a:r>
            <a:endParaRPr lang="en-US" altLang="zh-CN" sz="2800" cap="none" dirty="0">
              <a:solidFill>
                <a:prstClr val="black"/>
              </a:solidFill>
              <a:latin typeface="Century Gothic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zh-CN" sz="2800" cap="none" dirty="0">
                <a:solidFill>
                  <a:srgbClr val="B927E9">
                    <a:lumMod val="75000"/>
                  </a:srgbClr>
                </a:solidFill>
                <a:latin typeface="Arial Unicode MS"/>
              </a:rPr>
              <a:t>QDebugStateSaver </a:t>
            </a:r>
            <a:r>
              <a:rPr lang="zh-CN" altLang="zh-CN" sz="2800" cap="none" dirty="0">
                <a:solidFill>
                  <a:srgbClr val="092E64"/>
                </a:solidFill>
                <a:latin typeface="Arial Unicode MS"/>
              </a:rPr>
              <a:t>saver</a:t>
            </a:r>
            <a:r>
              <a:rPr lang="zh-CN" altLang="zh-CN" sz="2800" cap="none" dirty="0">
                <a:solidFill>
                  <a:prstClr val="black"/>
                </a:solidFill>
                <a:latin typeface="Arial Unicode MS"/>
              </a:rPr>
              <a:t>(</a:t>
            </a:r>
            <a:r>
              <a:rPr lang="zh-CN" altLang="zh-CN" sz="2800" cap="none" dirty="0">
                <a:solidFill>
                  <a:srgbClr val="092E64"/>
                </a:solidFill>
                <a:latin typeface="Arial Unicode MS"/>
              </a:rPr>
              <a:t>debug</a:t>
            </a:r>
            <a:r>
              <a:rPr lang="zh-CN" altLang="zh-CN" sz="2800" cap="none" dirty="0">
                <a:solidFill>
                  <a:prstClr val="black"/>
                </a:solidFill>
                <a:latin typeface="Arial Unicode MS"/>
              </a:rPr>
              <a:t>);</a:t>
            </a:r>
            <a:r>
              <a:rPr lang="en-US" altLang="zh-CN" sz="2800" cap="none" dirty="0">
                <a:solidFill>
                  <a:srgbClr val="00B050"/>
                </a:solidFill>
                <a:latin typeface="Arial Unicode MS"/>
              </a:rPr>
              <a:t>//</a:t>
            </a:r>
            <a:r>
              <a:rPr lang="zh-CN" altLang="zh-CN" sz="2800" cap="none" dirty="0">
                <a:solidFill>
                  <a:srgbClr val="00B050"/>
                </a:solidFill>
                <a:latin typeface="Century Gothic"/>
              </a:rPr>
              <a:t> </a:t>
            </a:r>
            <a:r>
              <a:rPr lang="zh-CN" altLang="en-US" sz="2800" cap="none" dirty="0">
                <a:solidFill>
                  <a:srgbClr val="00B050"/>
                </a:solidFill>
                <a:latin typeface="Century Gothic"/>
              </a:rPr>
              <a:t>对格式的更改限制当前作用域</a:t>
            </a:r>
            <a:endParaRPr lang="en-US" altLang="zh-CN" sz="2800" cap="none" dirty="0">
              <a:solidFill>
                <a:srgbClr val="00B050"/>
              </a:solidFill>
              <a:latin typeface="Century Gothic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zh-CN" sz="2800" cap="none" dirty="0">
                <a:solidFill>
                  <a:srgbClr val="808000"/>
                </a:solidFill>
                <a:latin typeface="Arial Unicode MS"/>
              </a:rPr>
              <a:t>for</a:t>
            </a:r>
            <a:r>
              <a:rPr lang="zh-CN" altLang="zh-CN" sz="2800" cap="none" dirty="0">
                <a:solidFill>
                  <a:prstClr val="black"/>
                </a:solidFill>
                <a:latin typeface="Arial Unicode MS"/>
              </a:rPr>
              <a:t>(j=</a:t>
            </a:r>
            <a:r>
              <a:rPr lang="zh-CN" altLang="zh-CN" sz="2800" cap="none" dirty="0">
                <a:solidFill>
                  <a:srgbClr val="000080"/>
                </a:solidFill>
                <a:latin typeface="Arial Unicode MS"/>
              </a:rPr>
              <a:t>0</a:t>
            </a:r>
            <a:r>
              <a:rPr lang="zh-CN" altLang="zh-CN" sz="2800" cap="none" dirty="0">
                <a:solidFill>
                  <a:prstClr val="black"/>
                </a:solidFill>
                <a:latin typeface="Arial Unicode MS"/>
              </a:rPr>
              <a:t>;j&lt;</a:t>
            </a:r>
            <a:r>
              <a:rPr lang="zh-CN" altLang="zh-CN" sz="2800" cap="none" dirty="0">
                <a:solidFill>
                  <a:srgbClr val="092E64"/>
                </a:solidFill>
                <a:latin typeface="Arial Unicode MS"/>
              </a:rPr>
              <a:t>time</a:t>
            </a:r>
            <a:r>
              <a:rPr lang="zh-CN" altLang="zh-CN" sz="2800" cap="none" dirty="0">
                <a:solidFill>
                  <a:prstClr val="black"/>
                </a:solidFill>
                <a:latin typeface="Arial Unicode MS"/>
              </a:rPr>
              <a:t>.</a:t>
            </a:r>
            <a:r>
              <a:rPr lang="zh-CN" altLang="zh-CN" sz="2800" cap="none" dirty="0">
                <a:solidFill>
                  <a:srgbClr val="00677C"/>
                </a:solidFill>
                <a:latin typeface="Arial Unicode MS"/>
              </a:rPr>
              <a:t>size</a:t>
            </a:r>
            <a:r>
              <a:rPr lang="zh-CN" altLang="zh-CN" sz="2800" cap="none" dirty="0">
                <a:solidFill>
                  <a:prstClr val="black"/>
                </a:solidFill>
                <a:latin typeface="Arial Unicode MS"/>
              </a:rPr>
              <a:t>();</a:t>
            </a:r>
            <a:r>
              <a:rPr lang="en-US" altLang="zh-CN" sz="2800" cap="none" dirty="0">
                <a:solidFill>
                  <a:prstClr val="black"/>
                </a:solidFill>
                <a:latin typeface="Arial Unicode MS"/>
              </a:rPr>
              <a:t>j</a:t>
            </a:r>
            <a:r>
              <a:rPr lang="zh-CN" altLang="zh-CN" sz="2800" cap="none" dirty="0">
                <a:solidFill>
                  <a:prstClr val="black"/>
                </a:solidFill>
                <a:latin typeface="Arial Unicode MS"/>
              </a:rPr>
              <a:t>++)</a:t>
            </a:r>
            <a:endParaRPr lang="en-US" altLang="zh-CN" sz="2800" cap="none" dirty="0">
              <a:solidFill>
                <a:prstClr val="black"/>
              </a:solidFill>
              <a:latin typeface="Arial Unicode MS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zh-CN" sz="2800" cap="none" dirty="0">
                <a:solidFill>
                  <a:prstClr val="black"/>
                </a:solidFill>
                <a:latin typeface="Arial Unicode MS"/>
              </a:rPr>
              <a:t>{</a:t>
            </a:r>
            <a:r>
              <a:rPr lang="en-US" altLang="zh-CN" sz="2800" cap="none" dirty="0">
                <a:solidFill>
                  <a:prstClr val="black"/>
                </a:solidFill>
                <a:latin typeface="Arial Unicode MS"/>
              </a:rPr>
              <a:t>  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zh-CN" sz="2800" cap="none" dirty="0">
                <a:solidFill>
                  <a:prstClr val="black"/>
                </a:solidFill>
                <a:latin typeface="Century Gothic"/>
              </a:rPr>
              <a:t> </a:t>
            </a:r>
            <a:r>
              <a:rPr lang="zh-CN" altLang="zh-CN" sz="2800" cap="none" dirty="0">
                <a:solidFill>
                  <a:srgbClr val="092E64"/>
                </a:solidFill>
                <a:latin typeface="Arial Unicode MS"/>
              </a:rPr>
              <a:t>debug</a:t>
            </a:r>
            <a:r>
              <a:rPr lang="zh-CN" altLang="zh-CN" sz="2800" cap="none" dirty="0">
                <a:solidFill>
                  <a:prstClr val="black"/>
                </a:solidFill>
                <a:latin typeface="Arial Unicode MS"/>
              </a:rPr>
              <a:t>.nospace()</a:t>
            </a:r>
            <a:r>
              <a:rPr lang="zh-CN" altLang="zh-CN" sz="2800" cap="none" dirty="0">
                <a:solidFill>
                  <a:srgbClr val="C0C0C0"/>
                </a:solidFill>
                <a:latin typeface="Arial Unicode MS"/>
              </a:rPr>
              <a:t> </a:t>
            </a:r>
            <a:r>
              <a:rPr lang="zh-CN" altLang="zh-CN" sz="2800" cap="none" dirty="0">
                <a:solidFill>
                  <a:prstClr val="black"/>
                </a:solidFill>
                <a:latin typeface="Arial Unicode MS"/>
              </a:rPr>
              <a:t>&lt;&lt;</a:t>
            </a:r>
            <a:r>
              <a:rPr lang="zh-CN" altLang="zh-CN" sz="2800" cap="none" dirty="0">
                <a:solidFill>
                  <a:srgbClr val="092E64"/>
                </a:solidFill>
                <a:latin typeface="Arial Unicode MS"/>
              </a:rPr>
              <a:t>time</a:t>
            </a:r>
            <a:r>
              <a:rPr lang="zh-CN" altLang="zh-CN" sz="2800" cap="none" dirty="0">
                <a:solidFill>
                  <a:prstClr val="black"/>
                </a:solidFill>
                <a:latin typeface="Arial Unicode MS"/>
              </a:rPr>
              <a:t>.</a:t>
            </a:r>
            <a:r>
              <a:rPr lang="zh-CN" altLang="zh-CN" sz="2800" cap="none" dirty="0">
                <a:solidFill>
                  <a:srgbClr val="00677C"/>
                </a:solidFill>
                <a:latin typeface="Arial Unicode MS"/>
              </a:rPr>
              <a:t>at</a:t>
            </a:r>
            <a:r>
              <a:rPr lang="zh-CN" altLang="zh-CN" sz="2800" cap="none" dirty="0">
                <a:solidFill>
                  <a:prstClr val="black"/>
                </a:solidFill>
                <a:latin typeface="Arial Unicode MS"/>
              </a:rPr>
              <a:t>(j)&lt;&lt;</a:t>
            </a:r>
            <a:r>
              <a:rPr lang="zh-CN" altLang="en-US" sz="2800" cap="none" dirty="0">
                <a:solidFill>
                  <a:srgbClr val="008000"/>
                </a:solidFill>
                <a:latin typeface="Arial Unicode MS"/>
              </a:rPr>
              <a:t>“</a:t>
            </a:r>
            <a:r>
              <a:rPr lang="en-US" altLang="zh-CN" sz="2800" cap="none" dirty="0">
                <a:solidFill>
                  <a:srgbClr val="008000"/>
                </a:solidFill>
                <a:latin typeface="Arial Unicode MS"/>
              </a:rPr>
              <a:t>\</a:t>
            </a:r>
            <a:r>
              <a:rPr lang="zh-CN" altLang="zh-CN" sz="2800" cap="none" dirty="0">
                <a:solidFill>
                  <a:srgbClr val="008000"/>
                </a:solidFill>
                <a:latin typeface="Arial Unicode MS"/>
              </a:rPr>
              <a:t>t</a:t>
            </a:r>
            <a:r>
              <a:rPr lang="zh-CN" altLang="en-US" sz="2800" cap="none" dirty="0">
                <a:solidFill>
                  <a:srgbClr val="008000"/>
                </a:solidFill>
                <a:latin typeface="Arial Unicode MS"/>
              </a:rPr>
              <a:t>”</a:t>
            </a:r>
            <a:r>
              <a:rPr lang="zh-CN" altLang="zh-CN" sz="2800" cap="none" dirty="0">
                <a:solidFill>
                  <a:prstClr val="black"/>
                </a:solidFill>
                <a:latin typeface="Arial Unicode MS"/>
              </a:rPr>
              <a:t>;</a:t>
            </a:r>
            <a:r>
              <a:rPr lang="zh-CN" altLang="zh-CN" sz="2800" cap="none" dirty="0">
                <a:solidFill>
                  <a:prstClr val="black"/>
                </a:solidFill>
                <a:latin typeface="Century Gothic"/>
              </a:rPr>
              <a:t> </a:t>
            </a:r>
            <a:endParaRPr lang="en-US" altLang="zh-CN" sz="2800" cap="none" dirty="0">
              <a:solidFill>
                <a:prstClr val="black"/>
              </a:solidFill>
              <a:latin typeface="Century Gothic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zh-CN" sz="2800" cap="none" dirty="0">
                <a:solidFill>
                  <a:prstClr val="black"/>
                </a:solidFill>
                <a:latin typeface="Arial Unicode MS"/>
              </a:rPr>
              <a:t>}</a:t>
            </a:r>
            <a:r>
              <a:rPr lang="en-US" altLang="zh-CN" sz="2800" cap="none" dirty="0">
                <a:solidFill>
                  <a:prstClr val="black"/>
                </a:solidFill>
                <a:latin typeface="Arial Unicode MS"/>
              </a:rPr>
              <a:t>  </a:t>
            </a:r>
            <a:r>
              <a:rPr lang="en-US" altLang="zh-CN" sz="2800" cap="none" dirty="0">
                <a:solidFill>
                  <a:srgbClr val="00B050"/>
                </a:solidFill>
                <a:latin typeface="Arial Unicode MS"/>
              </a:rPr>
              <a:t>//</a:t>
            </a:r>
            <a:r>
              <a:rPr lang="zh-CN" altLang="en-US" sz="2800" cap="none" dirty="0">
                <a:solidFill>
                  <a:srgbClr val="00B050"/>
                </a:solidFill>
                <a:latin typeface="Arial Unicode MS"/>
              </a:rPr>
              <a:t>传入数据</a:t>
            </a:r>
            <a:r>
              <a:rPr lang="zh-CN" altLang="zh-CN" sz="2800" cap="none" dirty="0">
                <a:solidFill>
                  <a:srgbClr val="00B050"/>
                </a:solidFill>
                <a:latin typeface="Century Gothic"/>
              </a:rPr>
              <a:t> </a:t>
            </a:r>
            <a:endParaRPr lang="en-US" altLang="zh-CN" sz="2800" cap="none" dirty="0">
              <a:solidFill>
                <a:srgbClr val="00B050"/>
              </a:solidFill>
              <a:latin typeface="Century Gothic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cap="none" dirty="0">
                <a:solidFill>
                  <a:srgbClr val="808000"/>
                </a:solidFill>
                <a:latin typeface="Arial Unicode MS"/>
              </a:rPr>
              <a:t>r</a:t>
            </a:r>
            <a:r>
              <a:rPr lang="zh-CN" altLang="zh-CN" sz="2800" cap="none" dirty="0">
                <a:solidFill>
                  <a:srgbClr val="808000"/>
                </a:solidFill>
                <a:latin typeface="Arial Unicode MS"/>
              </a:rPr>
              <a:t>eturn</a:t>
            </a:r>
            <a:r>
              <a:rPr lang="zh-CN" altLang="zh-CN" sz="2800" cap="none" dirty="0">
                <a:solidFill>
                  <a:srgbClr val="C0C0C0"/>
                </a:solidFill>
                <a:latin typeface="Arial Unicode MS"/>
              </a:rPr>
              <a:t> </a:t>
            </a:r>
            <a:r>
              <a:rPr lang="zh-CN" altLang="zh-CN" sz="2800" cap="none" dirty="0">
                <a:solidFill>
                  <a:srgbClr val="092E64"/>
                </a:solidFill>
                <a:latin typeface="Arial Unicode MS"/>
              </a:rPr>
              <a:t>debug</a:t>
            </a:r>
            <a:r>
              <a:rPr lang="zh-CN" altLang="zh-CN" sz="2800" cap="none" dirty="0">
                <a:solidFill>
                  <a:prstClr val="black"/>
                </a:solidFill>
                <a:latin typeface="Arial Unicode MS"/>
              </a:rPr>
              <a:t>;</a:t>
            </a:r>
            <a:r>
              <a:rPr lang="en-US" altLang="zh-CN" sz="2800" cap="none" dirty="0">
                <a:solidFill>
                  <a:prstClr val="black"/>
                </a:solidFill>
                <a:latin typeface="Arial Unicode MS"/>
              </a:rPr>
              <a:t>   </a:t>
            </a:r>
            <a:r>
              <a:rPr lang="en-US" altLang="zh-CN" sz="2800" cap="none" dirty="0">
                <a:solidFill>
                  <a:srgbClr val="00B050"/>
                </a:solidFill>
                <a:latin typeface="Arial Unicode MS"/>
              </a:rPr>
              <a:t>//</a:t>
            </a:r>
            <a:r>
              <a:rPr lang="zh-CN" altLang="en-US" sz="2800" cap="none" dirty="0">
                <a:solidFill>
                  <a:srgbClr val="00B050"/>
                </a:solidFill>
                <a:latin typeface="Arial Unicode MS"/>
              </a:rPr>
              <a:t>完成输出</a:t>
            </a:r>
            <a:endParaRPr lang="en-US" altLang="zh-CN" sz="2800" cap="none" dirty="0">
              <a:solidFill>
                <a:srgbClr val="00B050"/>
              </a:solidFill>
              <a:latin typeface="Arial Unicode MS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cap="none" dirty="0">
                <a:solidFill>
                  <a:prstClr val="black"/>
                </a:solidFill>
                <a:latin typeface="Arial Unicode MS"/>
              </a:rPr>
              <a:t>}</a:t>
            </a:r>
            <a:endParaRPr lang="zh-CN" altLang="zh-CN" sz="2800" cap="none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161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2270" y="0"/>
            <a:ext cx="10364451" cy="1301262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流式文本读写访问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828174" y="1642533"/>
            <a:ext cx="10363826" cy="521546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cap="none" dirty="0"/>
              <a:t>QStringList dataList;</a:t>
            </a:r>
          </a:p>
          <a:p>
            <a:pPr marL="0" indent="0">
              <a:buNone/>
            </a:pPr>
            <a:r>
              <a:rPr lang="zh-CN" altLang="en-US" cap="none" dirty="0"/>
              <a:t>QFile f(fName);</a:t>
            </a:r>
          </a:p>
          <a:p>
            <a:pPr marL="0" indent="0">
              <a:buNone/>
            </a:pPr>
            <a:r>
              <a:rPr lang="zh-CN" altLang="en-US" cap="none" dirty="0"/>
              <a:t>if(f.open(QIODevice::ReadOnly|QIODevice::Text)){  // 成功打开数据文件，则由文件中读取</a:t>
            </a:r>
          </a:p>
          <a:p>
            <a:pPr marL="0" indent="0">
              <a:buNone/>
            </a:pPr>
            <a:r>
              <a:rPr lang="zh-CN" altLang="en-US" cap="none" dirty="0"/>
              <a:t>qDebug().noquote()&lt;&lt;QString("数据由文件%1导入...").arg(fName);</a:t>
            </a:r>
          </a:p>
          <a:p>
            <a:pPr marL="0" indent="0">
              <a:buNone/>
            </a:pPr>
            <a:r>
              <a:rPr lang="zh-CN" altLang="en-US" cap="none" dirty="0"/>
              <a:t>QTextStream stream (&amp;f);</a:t>
            </a:r>
          </a:p>
          <a:p>
            <a:pPr marL="0" indent="0">
              <a:buNone/>
            </a:pPr>
            <a:r>
              <a:rPr lang="zh-CN" altLang="en-US" cap="none" dirty="0"/>
              <a:t>while(!stream.atEnd())</a:t>
            </a:r>
          </a:p>
          <a:p>
            <a:pPr marL="0" indent="0">
              <a:buNone/>
            </a:pPr>
            <a:r>
              <a:rPr lang="zh-CN" altLang="en-US" cap="none" dirty="0"/>
              <a:t>dataList&lt;&lt;stream.readLine();// 数据导入完成，开始解析</a:t>
            </a:r>
          </a:p>
          <a:p>
            <a:pPr marL="0" indent="0">
              <a:buNone/>
            </a:pPr>
            <a:r>
              <a:rPr lang="zh-CN" altLang="en-US" cap="none" dirty="0"/>
              <a:t>parseData(dataList.join(splitter).simplified());</a:t>
            </a:r>
            <a:endParaRPr lang="en-US" altLang="zh-CN" cap="none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cap="none" dirty="0">
                <a:latin typeface="黑体" panose="02010609060101010101" pitchFamily="49" charset="-122"/>
                <a:ea typeface="黑体" panose="02010609060101010101" pitchFamily="49" charset="-122"/>
              </a:rPr>
              <a:t>QStringList</a:t>
            </a:r>
            <a:r>
              <a:rPr lang="zh-CN" altLang="en-US" sz="2800" cap="none" dirty="0">
                <a:latin typeface="黑体" panose="02010609060101010101" pitchFamily="49" charset="-122"/>
                <a:ea typeface="黑体" panose="02010609060101010101" pitchFamily="49" charset="-122"/>
              </a:rPr>
              <a:t>类辅助实现数据格式化输出</a:t>
            </a:r>
            <a:endParaRPr lang="en-US" altLang="zh-CN" sz="2800" cap="none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cap="none" dirty="0">
                <a:latin typeface="黑体" panose="02010609060101010101" pitchFamily="49" charset="-122"/>
                <a:ea typeface="黑体" panose="02010609060101010101" pitchFamily="49" charset="-122"/>
              </a:rPr>
              <a:t>Simplified</a:t>
            </a:r>
            <a:r>
              <a:rPr lang="zh-CN" altLang="en-US" sz="2800" cap="none" dirty="0">
                <a:latin typeface="黑体" panose="02010609060101010101" pitchFamily="49" charset="-122"/>
                <a:ea typeface="黑体" panose="02010609060101010101" pitchFamily="49" charset="-122"/>
              </a:rPr>
              <a:t>去掉首尾空格，简化中间空格</a:t>
            </a:r>
            <a:endParaRPr lang="en-US" altLang="zh-CN" sz="2800" cap="none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cap="none" dirty="0">
                <a:latin typeface="黑体" panose="02010609060101010101" pitchFamily="49" charset="-122"/>
                <a:ea typeface="黑体" panose="02010609060101010101" pitchFamily="49" charset="-122"/>
              </a:rPr>
              <a:t>trimmed</a:t>
            </a:r>
            <a:r>
              <a:rPr lang="zh-CN" altLang="en-US" sz="2800" cap="none" dirty="0">
                <a:latin typeface="黑体" panose="02010609060101010101" pitchFamily="49" charset="-122"/>
                <a:ea typeface="黑体" panose="02010609060101010101" pitchFamily="49" charset="-122"/>
              </a:rPr>
              <a:t>过滤掉两端空白符</a:t>
            </a:r>
          </a:p>
          <a:p>
            <a:pPr>
              <a:buFont typeface="Wingdings" panose="05000000000000000000" pitchFamily="2" charset="2"/>
              <a:buChar char="Ø"/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cap="none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526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945C6-5480-4F5A-8167-760731D4E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430991"/>
            <a:ext cx="10018713" cy="1752599"/>
          </a:xfrm>
        </p:spPr>
        <p:txBody>
          <a:bodyPr/>
          <a:lstStyle/>
          <a:p>
            <a:r>
              <a:rPr lang="zh-CN" altLang="en-US" dirty="0"/>
              <a:t>运行结果：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61F5669C-ACBD-4591-B16E-FA491A11EF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5570" y="2183590"/>
            <a:ext cx="5009356" cy="4243419"/>
          </a:xfr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5C73DC0-2AFA-40FF-A74E-B6FAED962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643" y="2183591"/>
            <a:ext cx="5009356" cy="424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90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6EEA22-509D-4D2D-9CED-C5EDE70C5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9600" dirty="0">
                <a:latin typeface="黑体" panose="02010609060101010101" pitchFamily="49" charset="-122"/>
                <a:ea typeface="黑体" panose="02010609060101010101" pitchFamily="49" charset="-122"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404142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7FCF9-FF6F-4BC4-8246-B9E947A15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实验目的：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30DC72-20B4-4E37-9FA2-CED616ADD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510612"/>
            <a:ext cx="10554574" cy="363651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en-US" altLang="zh-CN" dirty="0">
                <a:latin typeface="Century Gothic" panose="020B0502020202020204" pitchFamily="34" charset="0"/>
                <a:ea typeface="方正细圆简体" pitchFamily="2" charset="-122"/>
                <a:sym typeface="方正细圆简体" pitchFamily="2" charset="-122"/>
              </a:rPr>
              <a:t>	</a:t>
            </a:r>
            <a:r>
              <a:rPr lang="zh-CN" altLang="en-US" dirty="0">
                <a:latin typeface="Century Gothic" panose="020B0502020202020204" pitchFamily="34" charset="0"/>
                <a:ea typeface="方正细圆简体" pitchFamily="2" charset="-122"/>
                <a:sym typeface="方正细圆简体" pitchFamily="2" charset="-122"/>
              </a:rPr>
              <a:t>进一步熟悉使用</a:t>
            </a:r>
            <a:r>
              <a:rPr lang="en-US" altLang="zh-CN" dirty="0" err="1">
                <a:latin typeface="Century Gothic" panose="020B0502020202020204" pitchFamily="34" charset="0"/>
                <a:ea typeface="方正细圆简体" pitchFamily="2" charset="-122"/>
                <a:sym typeface="方正细圆简体" pitchFamily="2" charset="-122"/>
              </a:rPr>
              <a:t>QtCreator</a:t>
            </a:r>
            <a:r>
              <a:rPr lang="zh-CN" altLang="en-US" dirty="0">
                <a:latin typeface="Century Gothic" panose="020B0502020202020204" pitchFamily="34" charset="0"/>
                <a:ea typeface="方正细圆简体" pitchFamily="2" charset="-122"/>
                <a:sym typeface="方正细圆简体" pitchFamily="2" charset="-122"/>
              </a:rPr>
              <a:t>进行程序开发和调试的基本方法</a:t>
            </a:r>
            <a:endParaRPr lang="en-US" altLang="zh-CN" dirty="0">
              <a:latin typeface="Century Gothic" panose="020B0502020202020204" pitchFamily="34" charset="0"/>
              <a:ea typeface="方正细圆简体" pitchFamily="2" charset="-122"/>
              <a:sym typeface="方正细圆简体" pitchFamily="2" charset="-122"/>
            </a:endParaRPr>
          </a:p>
          <a:p>
            <a:pPr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en-US" altLang="zh-CN" dirty="0">
                <a:latin typeface="Century Gothic" panose="020B0502020202020204" pitchFamily="34" charset="0"/>
                <a:ea typeface="方正细圆简体" pitchFamily="2" charset="-122"/>
                <a:sym typeface="方正细圆简体" pitchFamily="2" charset="-122"/>
              </a:rPr>
              <a:t>	</a:t>
            </a:r>
            <a:r>
              <a:rPr lang="zh-CN" altLang="en-US" dirty="0">
                <a:latin typeface="Century Gothic" panose="020B0502020202020204" pitchFamily="34" charset="0"/>
                <a:ea typeface="方正细圆简体" pitchFamily="2" charset="-122"/>
                <a:sym typeface="方正细圆简体" pitchFamily="2" charset="-122"/>
              </a:rPr>
              <a:t>掌握使用界面编辑器进行用户界面的创建、布局方法</a:t>
            </a:r>
            <a:endParaRPr lang="en-US" altLang="zh-CN" dirty="0">
              <a:latin typeface="Century Gothic" panose="020B0502020202020204" pitchFamily="34" charset="0"/>
              <a:ea typeface="方正细圆简体" pitchFamily="2" charset="-122"/>
              <a:sym typeface="方正细圆简体" pitchFamily="2" charset="-122"/>
            </a:endParaRPr>
          </a:p>
          <a:p>
            <a:pPr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en-US" altLang="zh-CN" dirty="0">
                <a:latin typeface="Century Gothic" panose="020B0502020202020204" pitchFamily="34" charset="0"/>
                <a:ea typeface="方正细圆简体" pitchFamily="2" charset="-122"/>
                <a:sym typeface="方正细圆简体" pitchFamily="2" charset="-122"/>
              </a:rPr>
              <a:t>	</a:t>
            </a:r>
            <a:r>
              <a:rPr lang="zh-CN" altLang="en-US" dirty="0">
                <a:latin typeface="Century Gothic" panose="020B0502020202020204" pitchFamily="34" charset="0"/>
                <a:ea typeface="方正细圆简体" pitchFamily="2" charset="-122"/>
                <a:sym typeface="方正细圆简体" pitchFamily="2" charset="-122"/>
              </a:rPr>
              <a:t>掌握文本文件的读取和写入方法</a:t>
            </a:r>
            <a:endParaRPr lang="en-US" altLang="zh-CN" dirty="0">
              <a:latin typeface="Century Gothic" panose="020B0502020202020204" pitchFamily="34" charset="0"/>
              <a:ea typeface="方正细圆简体" pitchFamily="2" charset="-122"/>
              <a:sym typeface="方正细圆简体" pitchFamily="2" charset="-122"/>
            </a:endParaRPr>
          </a:p>
          <a:p>
            <a:pPr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en-US" altLang="zh-CN" dirty="0">
                <a:latin typeface="Century Gothic" panose="020B0502020202020204" pitchFamily="34" charset="0"/>
                <a:ea typeface="方正细圆简体" pitchFamily="2" charset="-122"/>
                <a:sym typeface="方正细圆简体" pitchFamily="2" charset="-122"/>
              </a:rPr>
              <a:t>	</a:t>
            </a:r>
            <a:r>
              <a:rPr lang="zh-CN" altLang="en-US" dirty="0">
                <a:latin typeface="Century Gothic" panose="020B0502020202020204" pitchFamily="34" charset="0"/>
                <a:ea typeface="方正细圆简体" pitchFamily="2" charset="-122"/>
                <a:sym typeface="方正细圆简体" pitchFamily="2" charset="-122"/>
              </a:rPr>
              <a:t>利用</a:t>
            </a:r>
            <a:r>
              <a:rPr lang="en-US" altLang="zh-CN" dirty="0" err="1">
                <a:latin typeface="Century Gothic" panose="020B0502020202020204" pitchFamily="34" charset="0"/>
                <a:ea typeface="方正细圆简体" pitchFamily="2" charset="-122"/>
                <a:sym typeface="方正细圆简体" pitchFamily="2" charset="-122"/>
              </a:rPr>
              <a:t>QNetworkAccessManager</a:t>
            </a:r>
            <a:r>
              <a:rPr lang="zh-CN" altLang="en-US" dirty="0">
                <a:latin typeface="Century Gothic" panose="020B0502020202020204" pitchFamily="34" charset="0"/>
                <a:ea typeface="方正细圆简体" pitchFamily="2" charset="-122"/>
                <a:sym typeface="方正细圆简体" pitchFamily="2" charset="-122"/>
              </a:rPr>
              <a:t>类访问网络和利用</a:t>
            </a:r>
            <a:r>
              <a:rPr lang="en-US" altLang="zh-CN" dirty="0" err="1">
                <a:latin typeface="Century Gothic" panose="020B0502020202020204" pitchFamily="34" charset="0"/>
                <a:ea typeface="方正细圆简体" pitchFamily="2" charset="-122"/>
                <a:sym typeface="方正细圆简体" pitchFamily="2" charset="-122"/>
              </a:rPr>
              <a:t>QXmlStreamReader</a:t>
            </a:r>
            <a:r>
              <a:rPr lang="zh-CN" altLang="en-US" dirty="0">
                <a:latin typeface="Century Gothic" panose="020B0502020202020204" pitchFamily="34" charset="0"/>
                <a:ea typeface="方正细圆简体" pitchFamily="2" charset="-122"/>
                <a:sym typeface="方正细圆简体" pitchFamily="2" charset="-122"/>
              </a:rPr>
              <a:t>类进行简单</a:t>
            </a:r>
            <a:r>
              <a:rPr lang="en-US" altLang="zh-CN" dirty="0">
                <a:latin typeface="Century Gothic" panose="020B0502020202020204" pitchFamily="34" charset="0"/>
                <a:ea typeface="方正细圆简体" pitchFamily="2" charset="-122"/>
                <a:sym typeface="方正细圆简体" pitchFamily="2" charset="-122"/>
              </a:rPr>
              <a:t>HTML</a:t>
            </a:r>
            <a:r>
              <a:rPr lang="zh-CN" altLang="en-US" dirty="0">
                <a:latin typeface="Century Gothic" panose="020B0502020202020204" pitchFamily="34" charset="0"/>
                <a:ea typeface="方正细圆简体" pitchFamily="2" charset="-122"/>
                <a:sym typeface="方正细圆简体" pitchFamily="2" charset="-122"/>
              </a:rPr>
              <a:t>页面解析的基本方法</a:t>
            </a:r>
            <a:endParaRPr lang="en-US" altLang="zh-CN" dirty="0">
              <a:latin typeface="Century Gothic" panose="020B0502020202020204" pitchFamily="34" charset="0"/>
              <a:ea typeface="方正细圆简体" pitchFamily="2" charset="-122"/>
              <a:sym typeface="方正细圆简体" pitchFamily="2" charset="-122"/>
            </a:endParaRPr>
          </a:p>
          <a:p>
            <a:pPr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en-US" altLang="zh-CN" dirty="0">
                <a:latin typeface="Century Gothic" panose="020B0502020202020204" pitchFamily="34" charset="0"/>
                <a:ea typeface="方正细圆简体" pitchFamily="2" charset="-122"/>
                <a:sym typeface="方正细圆简体" pitchFamily="2" charset="-122"/>
              </a:rPr>
              <a:t>	</a:t>
            </a:r>
            <a:r>
              <a:rPr lang="zh-CN" altLang="en-US" dirty="0">
                <a:latin typeface="Century Gothic" panose="020B0502020202020204" pitchFamily="34" charset="0"/>
                <a:ea typeface="方正细圆简体" pitchFamily="2" charset="-122"/>
                <a:sym typeface="方正细圆简体" pitchFamily="2" charset="-122"/>
              </a:rPr>
              <a:t>掌握图表控件简单使用方法。</a:t>
            </a:r>
            <a:endParaRPr lang="zh-CN" altLang="en-US" dirty="0">
              <a:latin typeface="Century Gothic" panose="020B0502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204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1B4F150-454F-4E59-A9E1-789B7E1E4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728133"/>
          </a:xfrm>
        </p:spPr>
        <p:txBody>
          <a:bodyPr/>
          <a:lstStyle/>
          <a:p>
            <a:r>
              <a:rPr lang="zh-CN" altLang="en-US" dirty="0"/>
              <a:t>思路分析：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8D34B36-DCE1-43CE-A63F-8C9F1152D77D}"/>
              </a:ext>
            </a:extLst>
          </p:cNvPr>
          <p:cNvSpPr txBox="1"/>
          <p:nvPr/>
        </p:nvSpPr>
        <p:spPr>
          <a:xfrm>
            <a:off x="1588819" y="728133"/>
            <a:ext cx="980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运用</a:t>
            </a:r>
            <a:r>
              <a:rPr lang="en-US" altLang="zh-CN" dirty="0" err="1"/>
              <a:t>Qcreator</a:t>
            </a:r>
            <a:r>
              <a:rPr lang="zh-CN" altLang="en-US" dirty="0"/>
              <a:t>创建用户界面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3C365E-BFB4-4622-B1A6-5F591EB11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819" y="1097465"/>
            <a:ext cx="7124700" cy="55911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CC738BF-1E0C-4F1A-9FA7-35B465C25095}"/>
              </a:ext>
            </a:extLst>
          </p:cNvPr>
          <p:cNvSpPr txBox="1"/>
          <p:nvPr/>
        </p:nvSpPr>
        <p:spPr>
          <a:xfrm>
            <a:off x="1998133" y="1507067"/>
            <a:ext cx="409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QChartView</a:t>
            </a:r>
            <a:r>
              <a:rPr lang="zh-CN" altLang="en-US" dirty="0"/>
              <a:t> 用于显示图表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ECE15D-2B0A-4590-AAA7-C88E60A6659B}"/>
              </a:ext>
            </a:extLst>
          </p:cNvPr>
          <p:cNvSpPr txBox="1"/>
          <p:nvPr/>
        </p:nvSpPr>
        <p:spPr>
          <a:xfrm>
            <a:off x="9245600" y="1097465"/>
            <a:ext cx="2472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QComboBox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用于选择城市和时间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6A7835-B90A-4926-AB70-FA393A810EC1}"/>
              </a:ext>
            </a:extLst>
          </p:cNvPr>
          <p:cNvSpPr txBox="1"/>
          <p:nvPr/>
        </p:nvSpPr>
        <p:spPr>
          <a:xfrm>
            <a:off x="9245600" y="2404533"/>
            <a:ext cx="2472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QGroupBox</a:t>
            </a:r>
            <a:endParaRPr lang="en-US" altLang="zh-CN" dirty="0"/>
          </a:p>
          <a:p>
            <a:r>
              <a:rPr lang="zh-CN" altLang="en-US" dirty="0"/>
              <a:t>选项组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97C6848-9490-4880-8C3E-DF237ED0D01B}"/>
              </a:ext>
            </a:extLst>
          </p:cNvPr>
          <p:cNvSpPr txBox="1"/>
          <p:nvPr/>
        </p:nvSpPr>
        <p:spPr>
          <a:xfrm>
            <a:off x="9110133" y="4199805"/>
            <a:ext cx="2607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QPushButton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连接槽函数，供用户点击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80ED796-D819-4CFA-95B3-33AC3FB14EF6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8297333" y="2727698"/>
            <a:ext cx="948267" cy="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9A9130B-2759-4ADB-9689-009DDD94934B}"/>
              </a:ext>
            </a:extLst>
          </p:cNvPr>
          <p:cNvCxnSpPr/>
          <p:nvPr/>
        </p:nvCxnSpPr>
        <p:spPr>
          <a:xfrm flipH="1">
            <a:off x="8144933" y="2892737"/>
            <a:ext cx="1219200" cy="100031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2769214-9242-4DF1-9066-B3E641C87D9F}"/>
              </a:ext>
            </a:extLst>
          </p:cNvPr>
          <p:cNvCxnSpPr>
            <a:stCxn id="7" idx="1"/>
          </p:cNvCxnSpPr>
          <p:nvPr/>
        </p:nvCxnSpPr>
        <p:spPr>
          <a:xfrm flipH="1">
            <a:off x="8297333" y="1420631"/>
            <a:ext cx="948267" cy="4616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05BCBBD6-E514-493A-BE4C-3F9CAF8DE8C7}"/>
              </a:ext>
            </a:extLst>
          </p:cNvPr>
          <p:cNvCxnSpPr/>
          <p:nvPr/>
        </p:nvCxnSpPr>
        <p:spPr>
          <a:xfrm flipH="1">
            <a:off x="8297333" y="1520166"/>
            <a:ext cx="1066800" cy="53038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AA9DB5BD-6583-499A-988E-5911D58E2383}"/>
              </a:ext>
            </a:extLst>
          </p:cNvPr>
          <p:cNvCxnSpPr/>
          <p:nvPr/>
        </p:nvCxnSpPr>
        <p:spPr>
          <a:xfrm flipH="1" flipV="1">
            <a:off x="8297333" y="3357617"/>
            <a:ext cx="694267" cy="1023639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8F133C97-030C-4EF7-B62A-FA1EFF92704E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8297333" y="4522971"/>
            <a:ext cx="812800" cy="138499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3FE2BC59-F18C-4A35-86FF-F56F9379B587}"/>
              </a:ext>
            </a:extLst>
          </p:cNvPr>
          <p:cNvSpPr txBox="1"/>
          <p:nvPr/>
        </p:nvSpPr>
        <p:spPr>
          <a:xfrm>
            <a:off x="9093200" y="5350933"/>
            <a:ext cx="2409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verticalSpacer</a:t>
            </a:r>
            <a:endParaRPr lang="en-US" altLang="zh-CN" dirty="0"/>
          </a:p>
          <a:p>
            <a:r>
              <a:rPr lang="zh-CN" altLang="en-US" dirty="0"/>
              <a:t>空格，用于布局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DE0A6CE-02EF-4AC0-B30B-256A4687E900}"/>
              </a:ext>
            </a:extLst>
          </p:cNvPr>
          <p:cNvCxnSpPr/>
          <p:nvPr/>
        </p:nvCxnSpPr>
        <p:spPr>
          <a:xfrm flipH="1">
            <a:off x="8144933" y="5489432"/>
            <a:ext cx="75035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12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731B5-A826-4F4C-8898-668412763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/>
          <a:lstStyle/>
          <a:p>
            <a:pPr algn="l"/>
            <a:r>
              <a:rPr lang="zh-CN" altLang="en-US" dirty="0"/>
              <a:t>使用网络功能：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9C72229-7461-438D-9D4F-9F04B9A5B5DF}"/>
              </a:ext>
            </a:extLst>
          </p:cNvPr>
          <p:cNvSpPr txBox="1"/>
          <p:nvPr/>
        </p:nvSpPr>
        <p:spPr>
          <a:xfrm>
            <a:off x="8161866" y="4122478"/>
            <a:ext cx="40301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GET  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请求获取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Request-URL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所标识的资源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POST  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Request-URL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所标识资源后附加的新的数据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Tag  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用于标记，便于找到需要的内容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0D0B8C8-DF86-4548-93B2-86CA17781B0A}"/>
              </a:ext>
            </a:extLst>
          </p:cNvPr>
          <p:cNvSpPr/>
          <p:nvPr/>
        </p:nvSpPr>
        <p:spPr>
          <a:xfrm>
            <a:off x="1484312" y="1567933"/>
            <a:ext cx="6677554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4400" dirty="0"/>
              <a:t>使用</a:t>
            </a:r>
            <a:r>
              <a:rPr lang="en-US" altLang="zh-CN" sz="4400" dirty="0" err="1"/>
              <a:t>QNetworkAccessManager</a:t>
            </a:r>
            <a:r>
              <a:rPr lang="zh-CN" altLang="en-US" sz="4400" dirty="0"/>
              <a:t>发起</a:t>
            </a:r>
            <a:r>
              <a:rPr lang="en-US" altLang="zh-CN" sz="4400" dirty="0"/>
              <a:t>HTTP </a:t>
            </a:r>
            <a:r>
              <a:rPr lang="zh-CN" altLang="en-US" sz="4400" dirty="0"/>
              <a:t>请求</a:t>
            </a:r>
            <a:endParaRPr lang="en-US" altLang="zh-CN" sz="44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4400" dirty="0"/>
              <a:t>创建对象连接信号与槽函数</a:t>
            </a:r>
            <a:endParaRPr lang="en-US" altLang="zh-CN" sz="44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4400" dirty="0"/>
              <a:t>发起</a:t>
            </a:r>
            <a:r>
              <a:rPr lang="en-US" altLang="zh-CN" sz="4400" dirty="0"/>
              <a:t>HTTP</a:t>
            </a:r>
            <a:r>
              <a:rPr lang="zh-CN" altLang="en-US" sz="4400" dirty="0"/>
              <a:t>请求</a:t>
            </a:r>
            <a:endParaRPr lang="en-US" altLang="zh-CN" sz="44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4400" dirty="0"/>
              <a:t>处理槽函数处理数据</a:t>
            </a:r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4E149A2-0BEE-40A7-8C50-2700CA4EEBE0}"/>
              </a:ext>
            </a:extLst>
          </p:cNvPr>
          <p:cNvCxnSpPr/>
          <p:nvPr/>
        </p:nvCxnSpPr>
        <p:spPr>
          <a:xfrm flipV="1">
            <a:off x="6096000" y="4961467"/>
            <a:ext cx="2370667" cy="3286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79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ED603-B0D6-4FBF-B556-BDE82E054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HTTP</a:t>
            </a:r>
            <a:r>
              <a:rPr lang="zh-CN" altLang="en-US" dirty="0"/>
              <a:t>返回状态码：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80F769-799E-4708-A26A-C95CDE798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1xx</a:t>
            </a:r>
            <a:r>
              <a:rPr lang="zh-CN" altLang="en-US" dirty="0"/>
              <a:t>：指示信息</a:t>
            </a:r>
            <a:r>
              <a:rPr lang="en-US" altLang="zh-CN" dirty="0"/>
              <a:t>--</a:t>
            </a:r>
            <a:r>
              <a:rPr lang="zh-CN" altLang="en-US" dirty="0"/>
              <a:t>表示请求已接收，继续处理 </a:t>
            </a:r>
          </a:p>
          <a:p>
            <a:r>
              <a:rPr lang="en-US" altLang="zh-CN" dirty="0"/>
              <a:t>2xx</a:t>
            </a:r>
            <a:r>
              <a:rPr lang="zh-CN" altLang="en-US" dirty="0"/>
              <a:t>：成功</a:t>
            </a:r>
            <a:r>
              <a:rPr lang="en-US" altLang="zh-CN" dirty="0"/>
              <a:t>--</a:t>
            </a:r>
            <a:r>
              <a:rPr lang="zh-CN" altLang="en-US" dirty="0"/>
              <a:t>表示请求已被成功接收、理解、接受 </a:t>
            </a:r>
          </a:p>
          <a:p>
            <a:r>
              <a:rPr lang="en-US" altLang="zh-CN" dirty="0"/>
              <a:t>3xx</a:t>
            </a:r>
            <a:r>
              <a:rPr lang="zh-CN" altLang="en-US" dirty="0"/>
              <a:t>：重定向</a:t>
            </a:r>
            <a:r>
              <a:rPr lang="en-US" altLang="zh-CN" dirty="0"/>
              <a:t>--</a:t>
            </a:r>
            <a:r>
              <a:rPr lang="zh-CN" altLang="en-US" dirty="0"/>
              <a:t>要完成请求必须进行更进一步的操作 </a:t>
            </a:r>
          </a:p>
          <a:p>
            <a:r>
              <a:rPr lang="en-US" altLang="zh-CN" dirty="0"/>
              <a:t>4xx</a:t>
            </a:r>
            <a:r>
              <a:rPr lang="zh-CN" altLang="en-US" dirty="0"/>
              <a:t>：客户端错误</a:t>
            </a:r>
            <a:r>
              <a:rPr lang="en-US" altLang="zh-CN" dirty="0"/>
              <a:t>--</a:t>
            </a:r>
            <a:r>
              <a:rPr lang="zh-CN" altLang="en-US" dirty="0"/>
              <a:t>请求有语法错误或请求无法实现 </a:t>
            </a:r>
          </a:p>
          <a:p>
            <a:r>
              <a:rPr lang="en-US" altLang="zh-CN" dirty="0"/>
              <a:t>5xx</a:t>
            </a:r>
            <a:r>
              <a:rPr lang="zh-CN" altLang="en-US" dirty="0"/>
              <a:t>：服务器端错误</a:t>
            </a:r>
            <a:r>
              <a:rPr lang="en-US" altLang="zh-CN" dirty="0"/>
              <a:t>--</a:t>
            </a:r>
            <a:r>
              <a:rPr lang="zh-CN" altLang="en-US" dirty="0"/>
              <a:t>服务器未能实现合法的请求 </a:t>
            </a:r>
          </a:p>
        </p:txBody>
      </p:sp>
    </p:spTree>
    <p:extLst>
      <p:ext uri="{BB962C8B-B14F-4D97-AF65-F5344CB8AC3E}">
        <p14:creationId xmlns:p14="http://schemas.microsoft.com/office/powerpoint/2010/main" val="414888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52A6B-4667-443D-B15B-6A586067C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60867"/>
            <a:ext cx="10018713" cy="905933"/>
          </a:xfrm>
        </p:spPr>
        <p:txBody>
          <a:bodyPr/>
          <a:lstStyle/>
          <a:p>
            <a:pPr algn="l"/>
            <a:r>
              <a:rPr lang="en-US" altLang="zh-CN" dirty="0"/>
              <a:t>Tag</a:t>
            </a:r>
            <a:r>
              <a:rPr lang="zh-CN" altLang="en-US" dirty="0"/>
              <a:t>标签：对标记文本的内容进行描述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20CC01-CB89-46A8-A87E-90150E3D5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66800"/>
            <a:ext cx="10018713" cy="5486399"/>
          </a:xfrm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>
                <a:solidFill>
                  <a:srgbClr val="4472C4"/>
                </a:solidFill>
                <a:latin typeface="Courier New" panose="02070309020205020404" pitchFamily="49" charset="0"/>
                <a:ea typeface="DengXian" panose="02010600030101010101" pitchFamily="2" charset="-122"/>
              </a:rPr>
              <a:t>&lt;table&gt;			--</a:t>
            </a:r>
            <a:r>
              <a:rPr lang="zh-CN" altLang="en-US" dirty="0">
                <a:solidFill>
                  <a:srgbClr val="4472C4"/>
                </a:solidFill>
                <a:latin typeface="Courier New" panose="02070309020205020404" pitchFamily="49" charset="0"/>
                <a:ea typeface="DengXian" panose="02010600030101010101" pitchFamily="2" charset="-122"/>
              </a:rPr>
              <a:t>表示一个表格</a:t>
            </a:r>
            <a:endParaRPr lang="en-US" altLang="zh-CN" dirty="0">
              <a:solidFill>
                <a:srgbClr val="4472C4"/>
              </a:solidFill>
              <a:latin typeface="Courier New" panose="02070309020205020404" pitchFamily="49" charset="0"/>
              <a:ea typeface="DengXian" panose="02010600030101010101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>
                <a:solidFill>
                  <a:srgbClr val="ED7D31">
                    <a:lumMod val="75000"/>
                  </a:srgbClr>
                </a:solidFill>
                <a:latin typeface="Courier New" panose="02070309020205020404" pitchFamily="49" charset="0"/>
                <a:ea typeface="DengXian" panose="02010600030101010101" pitchFamily="2" charset="-122"/>
              </a:rPr>
              <a:t>&lt;tr&gt;				--</a:t>
            </a:r>
            <a:r>
              <a:rPr lang="zh-CN" altLang="en-US" dirty="0">
                <a:solidFill>
                  <a:srgbClr val="ED7D31">
                    <a:lumMod val="75000"/>
                  </a:srgbClr>
                </a:solidFill>
                <a:latin typeface="Courier New" panose="02070309020205020404" pitchFamily="49" charset="0"/>
                <a:ea typeface="DengXian" panose="02010600030101010101" pitchFamily="2" charset="-122"/>
              </a:rPr>
              <a:t>表示一行</a:t>
            </a:r>
            <a:endParaRPr lang="en-US" altLang="zh-CN" dirty="0">
              <a:solidFill>
                <a:srgbClr val="ED7D31">
                  <a:lumMod val="75000"/>
                </a:srgbClr>
              </a:solidFill>
              <a:latin typeface="Courier New" panose="02070309020205020404" pitchFamily="49" charset="0"/>
              <a:ea typeface="DengXian" panose="02010600030101010101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>
                <a:solidFill>
                  <a:srgbClr val="70AD47"/>
                </a:solidFill>
                <a:latin typeface="Courier New" panose="02070309020205020404" pitchFamily="49" charset="0"/>
                <a:ea typeface="DengXian" panose="02010600030101010101" pitchFamily="2" charset="-122"/>
              </a:rPr>
              <a:t>&lt;td&gt;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DengXian" panose="02010600030101010101" pitchFamily="2" charset="-122"/>
              </a:rPr>
              <a:t>&lt;b&gt;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日期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&lt;/b&gt; </a:t>
            </a:r>
            <a:r>
              <a:rPr lang="en-US" altLang="zh-CN" dirty="0">
                <a:solidFill>
                  <a:srgbClr val="70AD47"/>
                </a:solidFill>
                <a:latin typeface="Courier New" panose="02070309020205020404" pitchFamily="49" charset="0"/>
                <a:ea typeface="DengXian" panose="02010600030101010101" pitchFamily="2" charset="-122"/>
              </a:rPr>
              <a:t>&lt;/td&gt;	--</a:t>
            </a:r>
            <a:r>
              <a:rPr lang="zh-CN" altLang="en-US" dirty="0">
                <a:solidFill>
                  <a:srgbClr val="70AD47"/>
                </a:solidFill>
                <a:latin typeface="Courier New" panose="02070309020205020404" pitchFamily="49" charset="0"/>
                <a:ea typeface="DengXian" panose="02010600030101010101" pitchFamily="2" charset="-122"/>
              </a:rPr>
              <a:t>表示一列</a:t>
            </a:r>
            <a:endParaRPr lang="en-US" altLang="zh-CN" dirty="0">
              <a:solidFill>
                <a:srgbClr val="70AD47"/>
              </a:solidFill>
              <a:latin typeface="Courier New" panose="02070309020205020404" pitchFamily="49" charset="0"/>
              <a:ea typeface="DengXian" panose="02010600030101010101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>
                <a:solidFill>
                  <a:srgbClr val="70AD47"/>
                </a:solidFill>
                <a:latin typeface="Courier New" panose="02070309020205020404" pitchFamily="49" charset="0"/>
                <a:ea typeface="DengXian" panose="02010600030101010101" pitchFamily="2" charset="-122"/>
              </a:rPr>
              <a:t>&lt;td&gt;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&lt;b&gt;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质量等级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&lt;/b&gt; </a:t>
            </a:r>
            <a:r>
              <a:rPr lang="en-US" altLang="zh-CN" dirty="0">
                <a:solidFill>
                  <a:srgbClr val="70AD47"/>
                </a:solidFill>
                <a:latin typeface="Courier New" panose="02070309020205020404" pitchFamily="49" charset="0"/>
                <a:ea typeface="DengXian" panose="02010600030101010101" pitchFamily="2" charset="-122"/>
              </a:rPr>
              <a:t>&lt;/td&gt;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>
                <a:solidFill>
                  <a:srgbClr val="70AD47"/>
                </a:solidFill>
                <a:latin typeface="Courier New" panose="02070309020205020404" pitchFamily="49" charset="0"/>
                <a:ea typeface="DengXian" panose="02010600030101010101" pitchFamily="2" charset="-122"/>
              </a:rPr>
              <a:t>&lt;td&gt;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&lt;b&gt;AQI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指数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&lt;/b&gt; </a:t>
            </a:r>
            <a:r>
              <a:rPr lang="en-US" altLang="zh-CN" dirty="0">
                <a:solidFill>
                  <a:srgbClr val="70AD47"/>
                </a:solidFill>
                <a:latin typeface="Courier New" panose="02070309020205020404" pitchFamily="49" charset="0"/>
                <a:ea typeface="DengXian" panose="02010600030101010101" pitchFamily="2" charset="-122"/>
              </a:rPr>
              <a:t>&lt;/td&gt;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>
                <a:solidFill>
                  <a:srgbClr val="70AD47"/>
                </a:solidFill>
                <a:latin typeface="Courier New" panose="02070309020205020404" pitchFamily="49" charset="0"/>
                <a:ea typeface="DengXian" panose="02010600030101010101" pitchFamily="2" charset="-122"/>
              </a:rPr>
              <a:t>&lt;td&gt;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&lt;b&gt;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当天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AQI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排名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&lt;/b&gt; </a:t>
            </a:r>
            <a:r>
              <a:rPr lang="en-US" altLang="zh-CN" dirty="0">
                <a:solidFill>
                  <a:srgbClr val="70AD47"/>
                </a:solidFill>
                <a:latin typeface="Courier New" panose="02070309020205020404" pitchFamily="49" charset="0"/>
                <a:ea typeface="DengXian" panose="02010600030101010101" pitchFamily="2" charset="-122"/>
              </a:rPr>
              <a:t>&lt;/td&gt;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>
                <a:solidFill>
                  <a:srgbClr val="70AD47"/>
                </a:solidFill>
                <a:latin typeface="Courier New" panose="02070309020205020404" pitchFamily="49" charset="0"/>
                <a:ea typeface="DengXian" panose="02010600030101010101" pitchFamily="2" charset="-122"/>
              </a:rPr>
              <a:t>&lt;td&gt;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&lt;b&gt;PM2.5&lt;/b&gt; </a:t>
            </a:r>
            <a:r>
              <a:rPr lang="en-US" altLang="zh-CN" dirty="0">
                <a:solidFill>
                  <a:srgbClr val="70AD47"/>
                </a:solidFill>
                <a:latin typeface="Courier New" panose="02070309020205020404" pitchFamily="49" charset="0"/>
                <a:ea typeface="DengXian" panose="02010600030101010101" pitchFamily="2" charset="-122"/>
              </a:rPr>
              <a:t>&lt;/td&gt;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>
                <a:solidFill>
                  <a:srgbClr val="70AD47"/>
                </a:solidFill>
                <a:latin typeface="Courier New" panose="02070309020205020404" pitchFamily="49" charset="0"/>
                <a:ea typeface="DengXian" panose="02010600030101010101" pitchFamily="2" charset="-122"/>
              </a:rPr>
              <a:t>&lt;td&gt;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&lt;b&gt;PM10&lt;/b&gt; </a:t>
            </a:r>
            <a:r>
              <a:rPr lang="en-US" altLang="zh-CN" dirty="0">
                <a:solidFill>
                  <a:srgbClr val="70AD47"/>
                </a:solidFill>
                <a:latin typeface="Courier New" panose="02070309020205020404" pitchFamily="49" charset="0"/>
                <a:ea typeface="DengXian" panose="02010600030101010101" pitchFamily="2" charset="-122"/>
              </a:rPr>
              <a:t>&lt;/td&gt;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>
                <a:solidFill>
                  <a:srgbClr val="70AD47"/>
                </a:solidFill>
                <a:latin typeface="Courier New" panose="02070309020205020404" pitchFamily="49" charset="0"/>
                <a:ea typeface="DengXian" panose="02010600030101010101" pitchFamily="2" charset="-122"/>
              </a:rPr>
              <a:t>&lt;td&gt;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&lt;b&gt;So2&lt;/b&gt; </a:t>
            </a:r>
            <a:r>
              <a:rPr lang="en-US" altLang="zh-CN" dirty="0">
                <a:solidFill>
                  <a:srgbClr val="70AD47"/>
                </a:solidFill>
                <a:latin typeface="Courier New" panose="02070309020205020404" pitchFamily="49" charset="0"/>
                <a:ea typeface="DengXian" panose="02010600030101010101" pitchFamily="2" charset="-122"/>
              </a:rPr>
              <a:t>&lt;/td&gt;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>
                <a:solidFill>
                  <a:srgbClr val="70AD47"/>
                </a:solidFill>
                <a:latin typeface="Courier New" panose="02070309020205020404" pitchFamily="49" charset="0"/>
                <a:ea typeface="DengXian" panose="02010600030101010101" pitchFamily="2" charset="-122"/>
              </a:rPr>
              <a:t>&lt;td&gt;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&lt;b&gt;No2&lt;/b&gt; </a:t>
            </a:r>
            <a:r>
              <a:rPr lang="en-US" altLang="zh-CN" dirty="0">
                <a:solidFill>
                  <a:srgbClr val="70AD47"/>
                </a:solidFill>
                <a:latin typeface="Courier New" panose="02070309020205020404" pitchFamily="49" charset="0"/>
                <a:ea typeface="DengXian" panose="02010600030101010101" pitchFamily="2" charset="-122"/>
              </a:rPr>
              <a:t>&lt;/td&gt;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pl-PL" altLang="zh-CN" dirty="0">
                <a:solidFill>
                  <a:srgbClr val="70AD47"/>
                </a:solidFill>
                <a:latin typeface="Courier New" panose="02070309020205020404" pitchFamily="49" charset="0"/>
                <a:ea typeface="DengXian" panose="02010600030101010101" pitchFamily="2" charset="-122"/>
              </a:rPr>
              <a:t>&lt;td&gt;</a:t>
            </a:r>
            <a:r>
              <a:rPr lang="en-US" altLang="zh-CN" dirty="0">
                <a:solidFill>
                  <a:srgbClr val="70AD47"/>
                </a:solidFill>
                <a:latin typeface="Courier New" panose="02070309020205020404" pitchFamily="49" charset="0"/>
                <a:ea typeface="DengXian" panose="02010600030101010101" pitchFamily="2" charset="-122"/>
              </a:rPr>
              <a:t> </a:t>
            </a:r>
            <a:r>
              <a:rPr lang="pl-PL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&lt;b&gt;Co&lt;/b&gt;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l-PL" altLang="zh-CN" dirty="0">
                <a:solidFill>
                  <a:srgbClr val="70AD47"/>
                </a:solidFill>
                <a:latin typeface="Courier New" panose="02070309020205020404" pitchFamily="49" charset="0"/>
                <a:ea typeface="DengXian" panose="02010600030101010101" pitchFamily="2" charset="-122"/>
              </a:rPr>
              <a:t>&lt;/td&gt;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pl-PL" altLang="zh-CN" dirty="0">
                <a:solidFill>
                  <a:srgbClr val="70AD47"/>
                </a:solidFill>
                <a:latin typeface="Courier New" panose="02070309020205020404" pitchFamily="49" charset="0"/>
                <a:ea typeface="DengXian" panose="02010600030101010101" pitchFamily="2" charset="-122"/>
              </a:rPr>
              <a:t>&lt;td&gt;</a:t>
            </a:r>
            <a:r>
              <a:rPr lang="en-US" altLang="zh-CN" dirty="0">
                <a:solidFill>
                  <a:srgbClr val="70AD47"/>
                </a:solidFill>
                <a:latin typeface="Courier New" panose="02070309020205020404" pitchFamily="49" charset="0"/>
                <a:ea typeface="DengXian" panose="02010600030101010101" pitchFamily="2" charset="-122"/>
              </a:rPr>
              <a:t> </a:t>
            </a:r>
            <a:r>
              <a:rPr lang="pl-PL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&lt;b&gt;O3&lt;/b&gt;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l-PL" altLang="zh-CN" dirty="0">
                <a:solidFill>
                  <a:srgbClr val="70AD47"/>
                </a:solidFill>
                <a:latin typeface="Courier New" panose="02070309020205020404" pitchFamily="49" charset="0"/>
                <a:ea typeface="DengXian" panose="02010600030101010101" pitchFamily="2" charset="-122"/>
              </a:rPr>
              <a:t>&lt;/td&gt;</a:t>
            </a:r>
            <a:endParaRPr lang="en-US" altLang="zh-CN" dirty="0">
              <a:solidFill>
                <a:srgbClr val="70AD47"/>
              </a:solidFill>
              <a:latin typeface="Courier New" panose="02070309020205020404" pitchFamily="49" charset="0"/>
              <a:ea typeface="DengXian" panose="02010600030101010101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>
                <a:solidFill>
                  <a:srgbClr val="ED7D31">
                    <a:lumMod val="75000"/>
                  </a:srgbClr>
                </a:solidFill>
                <a:latin typeface="Courier New" panose="02070309020205020404" pitchFamily="49" charset="0"/>
                <a:ea typeface="DengXian" panose="02010600030101010101" pitchFamily="2" charset="-122"/>
              </a:rPr>
              <a:t>&lt;/tr&gt;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>
                <a:solidFill>
                  <a:srgbClr val="4472C4"/>
                </a:solidFill>
                <a:latin typeface="Courier New" panose="02070309020205020404" pitchFamily="49" charset="0"/>
                <a:ea typeface="DengXian" panose="02010600030101010101" pitchFamily="2" charset="-122"/>
              </a:rPr>
              <a:t>&lt;/table&gt;</a:t>
            </a:r>
            <a:endParaRPr lang="zh-CN" altLang="en-US" dirty="0">
              <a:solidFill>
                <a:srgbClr val="4472C4"/>
              </a:solidFill>
              <a:latin typeface="Courier New" panose="02070309020205020404" pitchFamily="49" charset="0"/>
              <a:ea typeface="DengXian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016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9AC30-2F4E-4223-B34C-85018C116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024" y="797383"/>
            <a:ext cx="10571998" cy="97045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6000" dirty="0"/>
              <a:t>图表的绘制：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815DB3-46BB-4FAB-92B0-6B89D770D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024" y="1767833"/>
            <a:ext cx="10018713" cy="3124201"/>
          </a:xfrm>
        </p:spPr>
        <p:txBody>
          <a:bodyPr>
            <a:no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.pro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文件中添加</a:t>
            </a:r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chart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模块：</a:t>
            </a:r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QT += charts</a:t>
            </a: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创建序列，坐标轴并进行设置、添加数据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连接信号与槽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开始按键响应槽函数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绘制返回数据类型的曲线（</a:t>
            </a:r>
            <a:r>
              <a:rPr lang="en-US" altLang="zh-CN" sz="3600" dirty="0" err="1">
                <a:latin typeface="黑体" panose="02010609060101010101" pitchFamily="49" charset="-122"/>
                <a:ea typeface="黑体" panose="02010609060101010101" pitchFamily="49" charset="-122"/>
              </a:rPr>
              <a:t>addLineSeries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25177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2DFD558B-9EA9-46D5-AC40-72C55C4A003B}"/>
              </a:ext>
            </a:extLst>
          </p:cNvPr>
          <p:cNvSpPr/>
          <p:nvPr/>
        </p:nvSpPr>
        <p:spPr>
          <a:xfrm>
            <a:off x="1684427" y="527279"/>
            <a:ext cx="107446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000" b="1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建立一个可响应的槽函数，请求日期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05B3E3A-2C4F-4179-BE78-F7D67079F465}"/>
              </a:ext>
            </a:extLst>
          </p:cNvPr>
          <p:cNvSpPr txBox="1"/>
          <p:nvPr/>
        </p:nvSpPr>
        <p:spPr>
          <a:xfrm>
            <a:off x="1623121" y="2879056"/>
            <a:ext cx="6928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en-US" altLang="zh-CN" sz="4000" b="1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connect()</a:t>
            </a:r>
            <a:r>
              <a:rPr lang="zh-CN" altLang="en-US" sz="4000" b="1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将信号与槽连接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7C12CD2-A2ED-4263-B52C-36B166CFC0D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623121" y="3741286"/>
            <a:ext cx="10357647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Arial Unicode MS"/>
              </a:rPr>
              <a:t>connect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Arial Unicode MS"/>
              </a:rPr>
              <a:t>marker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&amp;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QLegendMarker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::clicked,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this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&amp;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mainWidget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::handleMarkerClicked);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0AEC0D-FBD3-46F2-A4B1-0140A74863BE}"/>
              </a:ext>
            </a:extLst>
          </p:cNvPr>
          <p:cNvSpPr/>
          <p:nvPr/>
        </p:nvSpPr>
        <p:spPr>
          <a:xfrm>
            <a:off x="1684427" y="1353633"/>
            <a:ext cx="103104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800000"/>
                </a:solidFill>
              </a:rPr>
              <a:t>worker</a:t>
            </a:r>
            <a:r>
              <a:rPr lang="en-US" altLang="zh-CN" sz="3200" dirty="0"/>
              <a:t>-&gt;</a:t>
            </a:r>
            <a:r>
              <a:rPr lang="en-US" altLang="zh-CN" sz="3200" dirty="0" err="1">
                <a:solidFill>
                  <a:srgbClr val="00677C"/>
                </a:solidFill>
              </a:rPr>
              <a:t>setRequestDate</a:t>
            </a:r>
            <a:r>
              <a:rPr lang="en-US" altLang="zh-CN" sz="3200" dirty="0"/>
              <a:t>(</a:t>
            </a:r>
            <a:r>
              <a:rPr lang="en-US" altLang="zh-CN" sz="3200" dirty="0" err="1">
                <a:solidFill>
                  <a:srgbClr val="800000"/>
                </a:solidFill>
              </a:rPr>
              <a:t>ui</a:t>
            </a:r>
            <a:r>
              <a:rPr lang="en-US" altLang="zh-CN" sz="3200" dirty="0"/>
              <a:t>-&gt;</a:t>
            </a:r>
            <a:r>
              <a:rPr lang="en-US" altLang="zh-CN" sz="3200" dirty="0" err="1">
                <a:solidFill>
                  <a:srgbClr val="800000"/>
                </a:solidFill>
              </a:rPr>
              <a:t>comboMonth</a:t>
            </a:r>
            <a:r>
              <a:rPr lang="en-US" altLang="zh-CN" sz="3200" dirty="0"/>
              <a:t>-&gt;</a:t>
            </a:r>
            <a:r>
              <a:rPr lang="en-US" altLang="zh-CN" sz="3200" dirty="0" err="1">
                <a:solidFill>
                  <a:srgbClr val="00677C"/>
                </a:solidFill>
              </a:rPr>
              <a:t>currentText</a:t>
            </a:r>
            <a:r>
              <a:rPr lang="en-US" altLang="zh-CN" sz="3200" dirty="0"/>
              <a:t>());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0386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F54AB-9F14-4413-B623-45B454E46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/>
              <a:t>自定义类：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C907570-0E6C-4BFF-9B69-B8206DAE6C83}"/>
              </a:ext>
            </a:extLst>
          </p:cNvPr>
          <p:cNvSpPr txBox="1"/>
          <p:nvPr/>
        </p:nvSpPr>
        <p:spPr>
          <a:xfrm>
            <a:off x="810000" y="1651893"/>
            <a:ext cx="8021748" cy="38549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功能类：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该类必须派生于 </a:t>
            </a:r>
            <a:r>
              <a:rPr lang="en-US" altLang="zh-CN" sz="32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QObject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类或其子类；</a:t>
            </a:r>
          </a:p>
          <a:p>
            <a:pPr>
              <a:lnSpc>
                <a:spcPct val="200000"/>
              </a:lnSpc>
            </a:pP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(2) 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在类声明的私有区声明 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Q_OBJECT 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宏</a:t>
            </a:r>
          </a:p>
          <a:p>
            <a:pPr>
              <a:lnSpc>
                <a:spcPct val="200000"/>
              </a:lnSpc>
            </a:pP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(3) 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使用元对象编译器进行预处理。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417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733</TotalTime>
  <Words>533</Words>
  <Application>Microsoft Office PowerPoint</Application>
  <PresentationFormat>宽屏</PresentationFormat>
  <Paragraphs>90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Arial Unicode MS</vt:lpstr>
      <vt:lpstr>DengXian</vt:lpstr>
      <vt:lpstr>方正细圆简体</vt:lpstr>
      <vt:lpstr>黑体</vt:lpstr>
      <vt:lpstr>华文楷体</vt:lpstr>
      <vt:lpstr>楷体</vt:lpstr>
      <vt:lpstr>宋体</vt:lpstr>
      <vt:lpstr>Arial</vt:lpstr>
      <vt:lpstr>Century Gothic</vt:lpstr>
      <vt:lpstr>Corbel</vt:lpstr>
      <vt:lpstr>Courier New</vt:lpstr>
      <vt:lpstr>Times New Roman</vt:lpstr>
      <vt:lpstr>Wingdings</vt:lpstr>
      <vt:lpstr>视差</vt:lpstr>
      <vt:lpstr>PowerPoint 演示文稿</vt:lpstr>
      <vt:lpstr>实验目的：</vt:lpstr>
      <vt:lpstr>思路分析：</vt:lpstr>
      <vt:lpstr>使用网络功能：</vt:lpstr>
      <vt:lpstr>HTTP返回状态码：</vt:lpstr>
      <vt:lpstr>Tag标签：对标记文本的内容进行描述</vt:lpstr>
      <vt:lpstr>图表的绘制： </vt:lpstr>
      <vt:lpstr>PowerPoint 演示文稿</vt:lpstr>
      <vt:lpstr>自定义类：</vt:lpstr>
      <vt:lpstr>运算符重载： 对已有的运算符重定义，赋予另一功能适应不同数据类型 </vt:lpstr>
      <vt:lpstr>流式文本读写访问</vt:lpstr>
      <vt:lpstr>运行结果：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ASUS</cp:lastModifiedBy>
  <cp:revision>42</cp:revision>
  <dcterms:created xsi:type="dcterms:W3CDTF">2018-11-19T09:49:35Z</dcterms:created>
  <dcterms:modified xsi:type="dcterms:W3CDTF">2018-11-22T08:29:28Z</dcterms:modified>
</cp:coreProperties>
</file>