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78" r:id="rId25"/>
    <p:sldId id="279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36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33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27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60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95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15/05/2016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72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15/05/2016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94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15/05/2016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78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15/05/2016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29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15/05/2016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4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15/05/2016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83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6D4BE-532F-443B-99AA-016C229502D5}" type="datetimeFigureOut">
              <a:rPr lang="en-GB" smtClean="0"/>
              <a:t>15/05/2016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73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7519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Prava pristupa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3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Signature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Enkodirani header</a:t>
            </a:r>
          </a:p>
          <a:p>
            <a:r>
              <a:rPr lang="sr-Latn-RS" dirty="0" smtClean="0"/>
              <a:t>Enkodirani payload</a:t>
            </a:r>
          </a:p>
          <a:p>
            <a:r>
              <a:rPr lang="sr-Latn-RS" dirty="0" smtClean="0"/>
              <a:t>Secret</a:t>
            </a:r>
          </a:p>
          <a:p>
            <a:r>
              <a:rPr lang="sr-Latn-RS" dirty="0" smtClean="0"/>
              <a:t>Algoritm specificiran u zaglavlju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HMACSHA256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base64UrlEncode(header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+ "." + base64UrlEncode(payload),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secret)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Garantuje identitet pošiljaoca i da poruka nije menjana nakon poptisivanja</a:t>
            </a:r>
            <a:endParaRPr lang="sr-Latn-RS" dirty="0"/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94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JWT i autentifikacija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Kada se korisnik uspešno prijavi na sistem, kreira se JWT koji mu se vrati i koji treba lokalno sačuvati</a:t>
            </a:r>
          </a:p>
          <a:p>
            <a:pPr lvl="1"/>
            <a:r>
              <a:rPr lang="sr-Latn-RS" dirty="0" smtClean="0"/>
              <a:t>Za to se tipično koristi lokalno skladište</a:t>
            </a:r>
          </a:p>
          <a:p>
            <a:r>
              <a:rPr lang="sr-Latn-RS" dirty="0" smtClean="0"/>
              <a:t>Ne pravi se sesija i ne vraća se cookie</a:t>
            </a:r>
          </a:p>
        </p:txBody>
      </p:sp>
    </p:spTree>
    <p:extLst>
      <p:ext uri="{BB962C8B-B14F-4D97-AF65-F5344CB8AC3E}">
        <p14:creationId xmlns:p14="http://schemas.microsoft.com/office/powerpoint/2010/main" val="163867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JWT i prava pristupa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Kad god korisnik želi da pristupi zaštićenom resursu, šalje JWT</a:t>
            </a:r>
          </a:p>
          <a:p>
            <a:pPr lvl="1"/>
            <a:r>
              <a:rPr lang="sr-Latn-RS" dirty="0" smtClean="0"/>
              <a:t>Tipično </a:t>
            </a:r>
            <a:r>
              <a:rPr lang="sr-Latn-RS" dirty="0"/>
              <a:t>kao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Authorization</a:t>
            </a:r>
            <a:r>
              <a:rPr lang="sr-Latn-RS" dirty="0"/>
              <a:t> </a:t>
            </a:r>
            <a:r>
              <a:rPr lang="sr-Latn-RS" dirty="0" smtClean="0"/>
              <a:t>header u zahtevu </a:t>
            </a:r>
            <a:r>
              <a:rPr lang="sr-Latn-RS" dirty="0"/>
              <a:t>koristeći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Bearer</a:t>
            </a:r>
            <a:r>
              <a:rPr lang="sr-Latn-RS" dirty="0"/>
              <a:t> </a:t>
            </a:r>
            <a:r>
              <a:rPr lang="sr-Latn-RS" dirty="0" smtClean="0"/>
              <a:t>shemu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Authorization: Bearer &lt;token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1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JWT i prava pristupa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Mehanizam autentifikacije je </a:t>
            </a:r>
            <a:r>
              <a:rPr lang="en-GB" dirty="0" smtClean="0"/>
              <a:t>stateless </a:t>
            </a:r>
            <a:r>
              <a:rPr lang="en-GB" dirty="0"/>
              <a:t>authentication </a:t>
            </a:r>
            <a:r>
              <a:rPr lang="sr-Latn-RS" dirty="0" smtClean="0"/>
              <a:t>i server nikada ne čuva sesiju (stanje korisnika).</a:t>
            </a:r>
          </a:p>
          <a:p>
            <a:r>
              <a:rPr lang="sr-Latn-RS" dirty="0" smtClean="0"/>
              <a:t>U zavisnosti od prava pristupa koristina sa tim tokenom ustanovi se da li je dozvoljeno pristupiti resursu.</a:t>
            </a:r>
          </a:p>
          <a:p>
            <a:r>
              <a:rPr lang="sr-Latn-RS" dirty="0" smtClean="0"/>
              <a:t>Obzirom da je </a:t>
            </a:r>
            <a:r>
              <a:rPr lang="sr-Latn-RS" dirty="0"/>
              <a:t>JWT </a:t>
            </a:r>
            <a:r>
              <a:rPr lang="sr-Latn-RS" dirty="0" smtClean="0"/>
              <a:t>self-contained, moguće je izbeći nepotrebne pristupe bazi podataka.</a:t>
            </a:r>
          </a:p>
        </p:txBody>
      </p:sp>
    </p:spTree>
    <p:extLst>
      <p:ext uri="{BB962C8B-B14F-4D97-AF65-F5344CB8AC3E}">
        <p14:creationId xmlns:p14="http://schemas.microsoft.com/office/powerpoint/2010/main" val="243410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JWT i prava pristupa</a:t>
            </a:r>
            <a:endParaRPr lang="en-GB" dirty="0"/>
          </a:p>
        </p:txBody>
      </p:sp>
      <p:pic>
        <p:nvPicPr>
          <p:cNvPr id="1026" name="Picture 2" descr="How does a JSON Web Token 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11300"/>
            <a:ext cx="7864871" cy="440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2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Prava pristupa – back end</a:t>
            </a:r>
            <a:br>
              <a:rPr lang="sr-Latn-RS" dirty="0" smtClean="0"/>
            </a:br>
            <a:r>
              <a:rPr lang="sr-Latn-RS" dirty="0" smtClean="0"/>
              <a:t>Passport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Simple, unobtrusive authentication for Node.js</a:t>
            </a:r>
          </a:p>
          <a:p>
            <a:r>
              <a:rPr lang="en-GB" dirty="0" smtClean="0"/>
              <a:t>Middleware </a:t>
            </a:r>
            <a:r>
              <a:rPr lang="sr-Latn-RS" dirty="0" smtClean="0"/>
              <a:t>za autentifikaciju u Node.js aplikacijama</a:t>
            </a:r>
          </a:p>
          <a:p>
            <a:r>
              <a:rPr lang="sr-Latn-RS" dirty="0" smtClean="0"/>
              <a:t>Fleksibilan, modularan i ne postavlja dodatne zahteve na aplikaciju</a:t>
            </a:r>
          </a:p>
          <a:p>
            <a:r>
              <a:rPr lang="sr-Latn-RS" dirty="0" smtClean="0"/>
              <a:t>Može se jednostavno dodati u svaku Express aplikaciju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09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Passport autentifikacija zahteva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passport.authenticate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post('/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/:id',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passport.authenticate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jwt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session:false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{</a:t>
            </a: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...}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67409" y="2132856"/>
            <a:ext cx="10681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Strategija</a:t>
            </a:r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297266" y="2502188"/>
            <a:ext cx="0" cy="6387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5536" y="4427820"/>
            <a:ext cx="84969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r-Latn-RS" dirty="0" smtClean="0"/>
              <a:t>Nakon uspešne autentifikacije Passport pravi perzistentno skladište sesije. Obzirom da</a:t>
            </a:r>
          </a:p>
          <a:p>
            <a:r>
              <a:rPr lang="sr-Latn-RS" dirty="0" smtClean="0"/>
              <a:t>koristimo JWT i da hoćemo da autentifikacija bude stateless, ne treba nam sesija</a:t>
            </a:r>
            <a:endParaRPr lang="en-GB" dirty="0"/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V="1">
            <a:off x="4644008" y="3356992"/>
            <a:ext cx="1296156" cy="10708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79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Passport konfiguracija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 smtClean="0"/>
              <a:t>Strategija autentifikacije</a:t>
            </a:r>
          </a:p>
          <a:p>
            <a:r>
              <a:rPr lang="en-GB" dirty="0" smtClean="0"/>
              <a:t>Middleware</a:t>
            </a:r>
            <a:r>
              <a:rPr lang="sr-Latn-RS" dirty="0" smtClean="0"/>
              <a:t> aplikacije</a:t>
            </a:r>
          </a:p>
          <a:p>
            <a:r>
              <a:rPr lang="sr-Latn-RS" dirty="0" smtClean="0"/>
              <a:t>Sesija (opciono)</a:t>
            </a:r>
          </a:p>
        </p:txBody>
      </p:sp>
    </p:spTree>
    <p:extLst>
      <p:ext uri="{BB962C8B-B14F-4D97-AF65-F5344CB8AC3E}">
        <p14:creationId xmlns:p14="http://schemas.microsoft.com/office/powerpoint/2010/main" val="405909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Konfigurisanje strategije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Passport koristi strategije za autentifikaciju</a:t>
            </a:r>
          </a:p>
          <a:p>
            <a:r>
              <a:rPr lang="sr-Latn-RS" dirty="0" smtClean="0"/>
              <a:t>Na primer, provera prosleđenog korisničkog imena i lozinke</a:t>
            </a:r>
          </a:p>
          <a:p>
            <a:r>
              <a:rPr lang="sr-Latn-RS" dirty="0" smtClean="0"/>
              <a:t>Pre nego što se koriste moraju se postaviti</a:t>
            </a:r>
          </a:p>
          <a:p>
            <a:r>
              <a:rPr lang="sr-Latn-RS" dirty="0" smtClean="0"/>
              <a:t>Za to se koristi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sr-Latn-RS" dirty="0" smtClean="0"/>
              <a:t> funkcija Passport-a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251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</a:t>
            </a:r>
            <a:r>
              <a:rPr lang="sr-Latn-RS" dirty="0" smtClean="0"/>
              <a:t>onfig/passport.js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function(passport)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opts = {};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opts.secretOrKey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config.secret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opts.jwtFromRequest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ExtractJwt.fromAuthHeader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passport.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JwtStrategy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(opts, function(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jwt_payload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done) 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User.findOne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({id: jwt_payload.id}, function(err, user) 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(err) 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return done(err, false);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(user) 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done(null, user);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done(null, false);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});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}));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436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JSON Web Token (JWT)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Otvoreni standard</a:t>
            </a:r>
            <a:r>
              <a:rPr lang="en-GB" dirty="0" smtClean="0"/>
              <a:t> (</a:t>
            </a:r>
            <a:r>
              <a:rPr lang="en-GB" dirty="0">
                <a:hlinkClick r:id="rId2"/>
              </a:rPr>
              <a:t>RFC 7519</a:t>
            </a:r>
            <a:r>
              <a:rPr lang="en-GB" dirty="0" smtClean="0"/>
              <a:t>)</a:t>
            </a:r>
            <a:r>
              <a:rPr lang="sr-Latn-RS" dirty="0" smtClean="0"/>
              <a:t> koji defniše kompaktan i kompletan format u kom se informacije razmenjuju kao JSON objekti.</a:t>
            </a:r>
          </a:p>
          <a:p>
            <a:r>
              <a:rPr lang="sr-Latn-RS" dirty="0" smtClean="0"/>
              <a:t>Informacije su pouzdane i mogu se verifikovati jer su digitalno potpisane.</a:t>
            </a:r>
          </a:p>
          <a:p>
            <a:r>
              <a:rPr lang="sr-Latn-RS" dirty="0" smtClean="0"/>
              <a:t>JWT može da se potpiše pomoću secret (</a:t>
            </a:r>
            <a:r>
              <a:rPr lang="sr-Latn-RS" b="1" dirty="0" smtClean="0"/>
              <a:t>HMAC</a:t>
            </a:r>
            <a:r>
              <a:rPr lang="sr-Latn-RS" dirty="0" smtClean="0"/>
              <a:t> algoritam) ili pomoću javnog/privatnog ključa (</a:t>
            </a:r>
            <a:r>
              <a:rPr lang="sr-Latn-RS" b="1" dirty="0" smtClean="0"/>
              <a:t>RSA</a:t>
            </a:r>
            <a:r>
              <a:rPr lang="sr-Latn-RS" dirty="0" smtClean="0"/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935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Prava pristupa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.put('/:id',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passport.authenticate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jwt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', { session: false})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function(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{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token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getToken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req.headers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(token)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decoded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jwt.decode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(token,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config.secret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decoded.role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decoded.role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!=='admin'){</a:t>
            </a:r>
          </a:p>
          <a:p>
            <a:pPr marL="0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res.status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(403).send({success: false,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: 'Not allowed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.'});  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BlogEntry.findOne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res.status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(403).send({success: false,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: 'Not allowed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.'});  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7000" dirty="0" smtClean="0"/>
              <a:t>Da li ovo može jednostavnije?</a:t>
            </a:r>
            <a:endParaRPr lang="sr-Latn-RS" sz="7000" dirty="0"/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79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Prava pristupa - klijent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 {</a:t>
            </a: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angular</a:t>
            </a:r>
            <a:endParaRPr lang="sr-Latn-R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.module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('authentication',['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ngStorage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ui.router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'angular-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jwt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  <a:endParaRPr lang="sr-Latn-R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factory(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AuthenticationService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function 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($http, $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localStorage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$log, $state,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jwtHelper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service = 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service.login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login;</a:t>
            </a: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service.logout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logout;</a:t>
            </a: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service.getCurrentUser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getCurrentUser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login(username, password,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sr-Latn-R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logout() {</a:t>
            </a:r>
          </a:p>
          <a:p>
            <a:pPr marL="0" indent="0">
              <a:buNone/>
            </a:pPr>
            <a:r>
              <a:rPr lang="sr-Latn-R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getCurrentUser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sr-Latn-R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})();</a:t>
            </a:r>
          </a:p>
        </p:txBody>
      </p:sp>
    </p:spTree>
    <p:extLst>
      <p:ext uri="{BB962C8B-B14F-4D97-AF65-F5344CB8AC3E}">
        <p14:creationId xmlns:p14="http://schemas.microsoft.com/office/powerpoint/2010/main" val="237583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AuthenticationService</a:t>
            </a:r>
            <a:r>
              <a:rPr lang="sr-Latn-RS" dirty="0" smtClean="0"/>
              <a:t>.login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r-Latn-RS" dirty="0" smtClean="0">
                <a:cs typeface="Courier New" panose="02070309020205020404" pitchFamily="49" charset="0"/>
              </a:rPr>
              <a:t>Pošalje zahtev sa korisničkim imenom i lozinkom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>
                <a:cs typeface="Courier New" panose="02070309020205020404" pitchFamily="49" charset="0"/>
              </a:rPr>
              <a:t>Ukoliko uspe prijava, </a:t>
            </a:r>
          </a:p>
          <a:p>
            <a:pPr marL="914400" lvl="1" indent="-514350">
              <a:buFont typeface="+mj-lt"/>
              <a:buAutoNum type="arabicPeriod"/>
            </a:pPr>
            <a:r>
              <a:rPr lang="sr-Latn-RS" dirty="0" smtClean="0">
                <a:cs typeface="Courier New" panose="02070309020205020404" pitchFamily="49" charset="0"/>
              </a:rPr>
              <a:t>U lokalnom skladištu se sačuva korisnik sa tokenom</a:t>
            </a:r>
          </a:p>
          <a:p>
            <a:pPr marL="914400" lvl="1" indent="-514350">
              <a:buFont typeface="+mj-lt"/>
              <a:buAutoNum type="arabicPeriod"/>
            </a:pPr>
            <a:r>
              <a:rPr lang="sr-Latn-RS" dirty="0" smtClean="0">
                <a:cs typeface="Courier New" panose="02070309020205020404" pitchFamily="49" charset="0"/>
              </a:rPr>
              <a:t>Postavi se token u default http zaglavlja</a:t>
            </a:r>
          </a:p>
          <a:p>
            <a:pPr marL="914400" lvl="1" indent="-514350">
              <a:buFont typeface="+mj-lt"/>
              <a:buAutoNum type="arabicPeriod"/>
            </a:pPr>
            <a:r>
              <a:rPr lang="sr-Latn-RS" dirty="0" smtClean="0">
                <a:cs typeface="Courier New" panose="02070309020205020404" pitchFamily="49" charset="0"/>
              </a:rPr>
              <a:t>Redirektuje se na main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>
                <a:cs typeface="Courier New" panose="02070309020205020404" pitchFamily="49" charset="0"/>
              </a:rPr>
              <a:t>Ukoliko ne uspe prijava, ostaje se na login stranici </a:t>
            </a:r>
          </a:p>
        </p:txBody>
      </p:sp>
    </p:spTree>
    <p:extLst>
      <p:ext uri="{BB962C8B-B14F-4D97-AF65-F5344CB8AC3E}">
        <p14:creationId xmlns:p14="http://schemas.microsoft.com/office/powerpoint/2010/main" val="144764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AuthenticationService</a:t>
            </a:r>
            <a:r>
              <a:rPr lang="sr-Latn-RS" dirty="0" smtClean="0"/>
              <a:t>.login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login(username, password,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http.post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/users/authenticate', { name: username, password: password })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success(function (response)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response.token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currentUser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{ username: username, token: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response.token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tokenPayload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jwtHelper.decodeToken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response.token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tokenPayload.role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currentUser.role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tokenPayload.role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localStorage.currentUser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currentUser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http.defaults.headers.common.Authorization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response.token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state.go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('main');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   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(false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38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AuthenticationService</a:t>
            </a:r>
            <a:r>
              <a:rPr lang="sr-Latn-RS" dirty="0" smtClean="0"/>
              <a:t>.logout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sr-Latn-RS" sz="1600" dirty="0" smtClean="0">
                <a:cs typeface="Courier New" panose="02070309020205020404" pitchFamily="49" charset="0"/>
              </a:rPr>
              <a:t>Korisnik se izbaci iz lokalnog skladišta</a:t>
            </a:r>
          </a:p>
          <a:p>
            <a:pPr>
              <a:buFont typeface="+mj-lt"/>
              <a:buAutoNum type="arabicPeriod"/>
            </a:pPr>
            <a:r>
              <a:rPr lang="sr-Latn-RS" sz="1600" dirty="0" smtClean="0">
                <a:cs typeface="Courier New" panose="02070309020205020404" pitchFamily="49" charset="0"/>
              </a:rPr>
              <a:t>Token se izbaci iz http zaglavlja</a:t>
            </a:r>
          </a:p>
          <a:p>
            <a:pPr>
              <a:buFont typeface="+mj-lt"/>
              <a:buAutoNum type="arabicPeriod"/>
            </a:pPr>
            <a:r>
              <a:rPr lang="sr-Latn-RS" sz="1600" dirty="0" smtClean="0">
                <a:cs typeface="Courier New" panose="02070309020205020404" pitchFamily="49" charset="0"/>
              </a:rPr>
              <a:t>Redirektuje se na login</a:t>
            </a:r>
            <a:endParaRPr lang="sr-Latn-RS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logout() {</a:t>
            </a: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localStorage.currentUser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http.defaults.headers.common.Authorization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'';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state.go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('login');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13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Konfigurisanje aplikacije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 run fazi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Ukoliko korisnik postoji u skladištu, postavi se zaglavlja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Kad god se menja stanje, proveri se da li korisnik ima pravo da pređe na to stanje</a:t>
            </a:r>
          </a:p>
          <a:p>
            <a:pPr marL="914400" lvl="1" indent="-514350">
              <a:buFont typeface="+mj-lt"/>
              <a:buAutoNum type="arabicPeriod"/>
            </a:pPr>
            <a:r>
              <a:rPr lang="sr-Latn-RS" dirty="0" smtClean="0"/>
              <a:t>Ukoliko nema, redirektuje se na login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08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Konfigurisanje aplikacije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run($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rootScope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$http, $location, 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localStorage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AuthenticationService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$state)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localStorage.currentUser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http.defaults.headers.common.Authorization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localStorage.currentUser.token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rootScope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.$on('$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stateChangeSuccess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(event,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toParams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fromParams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publicStates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['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login','main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',/*'entry',*/''];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restrictedState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publicStates.indexOf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(toState.name) === -1;</a:t>
            </a:r>
          </a:p>
          <a:p>
            <a:pPr marL="0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restrictedState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AuthenticationService.getCurrentUser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state.go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('login');</a:t>
            </a:r>
          </a:p>
          <a:p>
            <a:pPr marL="0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27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Modifikovanje izgleda stranice u zavisnosti od role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ng-if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getCurrentUserRole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()&amp;&amp;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getCurrentUserRole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()=='admin'" </a:t>
            </a:r>
            <a:endParaRPr lang="sr-Latn-R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ng-click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="delete(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)"&gt;delete&lt;/button&gt;</a:t>
            </a: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sr-Latn-R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getCurrentUserRole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()&amp;&amp;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getCurrentUserRole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()=='admin'" </a:t>
            </a:r>
            <a:endParaRPr lang="sr-Latn-R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ng-click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="edit(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)"&gt;edit&lt;/button&gt;</a:t>
            </a: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button ng-click="details(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)"&gt;details&lt;/button&gt;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05826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Ograničenja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Prava pristupa moramo da definišemo nezavisno na serveru i na klijentu</a:t>
            </a:r>
          </a:p>
          <a:p>
            <a:pPr lvl="1"/>
            <a:r>
              <a:rPr lang="sr-Latn-RS" dirty="0" smtClean="0"/>
              <a:t>A ta prava pristupa moraju da se „poklope“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397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Kompaktan i kompletan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b="1" dirty="0" smtClean="0"/>
              <a:t>Kompaktan</a:t>
            </a:r>
            <a:r>
              <a:rPr lang="en-GB" dirty="0" smtClean="0"/>
              <a:t>: </a:t>
            </a:r>
            <a:r>
              <a:rPr lang="sr-Latn-RS" dirty="0" smtClean="0"/>
              <a:t>Obzirom da je mali, JWT može da se pošalje kao URL parametar, POST parametar ili u HTTP zaglavlju.</a:t>
            </a:r>
            <a:endParaRPr lang="en-GB" dirty="0"/>
          </a:p>
          <a:p>
            <a:r>
              <a:rPr lang="sr-Latn-RS" b="1" dirty="0" smtClean="0"/>
              <a:t>Kompletan (</a:t>
            </a:r>
            <a:r>
              <a:rPr lang="en-GB" b="1" dirty="0" smtClean="0"/>
              <a:t>Self-contained</a:t>
            </a:r>
            <a:r>
              <a:rPr lang="sr-Latn-RS" b="1" dirty="0" smtClean="0"/>
              <a:t>)</a:t>
            </a:r>
            <a:r>
              <a:rPr lang="en-GB" dirty="0" smtClean="0"/>
              <a:t>: </a:t>
            </a:r>
            <a:r>
              <a:rPr lang="sr-Latn-RS" dirty="0" smtClean="0"/>
              <a:t>P</a:t>
            </a:r>
            <a:r>
              <a:rPr lang="en-GB" dirty="0" err="1" smtClean="0"/>
              <a:t>ayload</a:t>
            </a:r>
            <a:r>
              <a:rPr lang="en-GB" dirty="0" smtClean="0"/>
              <a:t> </a:t>
            </a:r>
            <a:r>
              <a:rPr lang="sr-Latn-RS" dirty="0"/>
              <a:t>s</a:t>
            </a:r>
            <a:r>
              <a:rPr lang="sr-Latn-RS" dirty="0" smtClean="0"/>
              <a:t>adži informacije o korisniku, tako da je moguće ograničiti se na samo jedno obraćanje bazi podataka za informacije o korisniku.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970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JWT i autentifikacija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Najčešći scenario korišćenja JWT.</a:t>
            </a:r>
          </a:p>
          <a:p>
            <a:r>
              <a:rPr lang="sr-Latn-RS" dirty="0" smtClean="0"/>
              <a:t>Kada se korisnik prijavi na sistem, svaki sledeći zahtev će sadržati JWT, čime će korisniku biti omogućeno da pristupi rutama, servisima i resursima u skladu sa pravima pristupa.</a:t>
            </a:r>
            <a:endParaRPr lang="sr-Latn-RS" dirty="0"/>
          </a:p>
          <a:p>
            <a:r>
              <a:rPr lang="en-GB" dirty="0" smtClean="0"/>
              <a:t>Single </a:t>
            </a:r>
            <a:r>
              <a:rPr lang="en-GB" dirty="0"/>
              <a:t>Sign On </a:t>
            </a:r>
            <a:r>
              <a:rPr lang="sr-Latn-RS" dirty="0" smtClean="0"/>
              <a:t>često koristi JWT zbog male veličine tokena i mogućnosti da se koriste u različitim domenima primene.</a:t>
            </a:r>
          </a:p>
        </p:txBody>
      </p:sp>
    </p:spTree>
    <p:extLst>
      <p:ext uri="{BB962C8B-B14F-4D97-AF65-F5344CB8AC3E}">
        <p14:creationId xmlns:p14="http://schemas.microsoft.com/office/powerpoint/2010/main" val="351274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JWT i razmena informacija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JWT se mogu koristiti i za generalnu razmenu informacija</a:t>
            </a:r>
          </a:p>
          <a:p>
            <a:r>
              <a:rPr lang="sr-Latn-RS" dirty="0" smtClean="0"/>
              <a:t>Pošto se potpisuju, pošiljalac je pouzdan</a:t>
            </a:r>
          </a:p>
          <a:p>
            <a:r>
              <a:rPr lang="sr-Latn-RS" dirty="0" smtClean="0"/>
              <a:t>Pošto se potpis formira na osnovu zahlavlja i payload-a, pouzdano se može znati da sadržaj JWT nije menjan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950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Struktura JWT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Tri elementa razdvojenih tačkom</a:t>
            </a:r>
          </a:p>
          <a:p>
            <a:pPr lvl="1"/>
            <a:r>
              <a:rPr lang="en-GB" dirty="0"/>
              <a:t>Header</a:t>
            </a:r>
          </a:p>
          <a:p>
            <a:pPr lvl="1"/>
            <a:r>
              <a:rPr lang="en-GB" dirty="0"/>
              <a:t>Payload</a:t>
            </a:r>
          </a:p>
          <a:p>
            <a:pPr lvl="1"/>
            <a:r>
              <a:rPr lang="en-GB" dirty="0" smtClean="0"/>
              <a:t>Signature</a:t>
            </a:r>
            <a:endParaRPr lang="sr-Latn-RS" dirty="0" smtClean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xxxxx.yyyyy.zzzzz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96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Header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Tipično ima dva polja</a:t>
            </a:r>
          </a:p>
          <a:p>
            <a:pPr lvl="1"/>
            <a:r>
              <a:rPr lang="sr-Latn-RS" dirty="0" smtClean="0"/>
              <a:t>Typ – tip</a:t>
            </a:r>
          </a:p>
          <a:p>
            <a:pPr lvl="1"/>
            <a:r>
              <a:rPr lang="sr-Latn-RS" dirty="0" smtClean="0"/>
              <a:t>Alg – algoritam hešovanja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": "HS256", 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": "JWT" 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Ovaj JSON je Base64Url enkodiran i čini prvi deo JWT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356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Payload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Sadrži tvrdnje (claims)</a:t>
            </a:r>
          </a:p>
          <a:p>
            <a:pPr lvl="1"/>
            <a:r>
              <a:rPr lang="sr-Latn-RS" dirty="0" smtClean="0"/>
              <a:t>Iskazi o entitetu (tipično korisniku) i </a:t>
            </a:r>
          </a:p>
          <a:p>
            <a:pPr lvl="1"/>
            <a:r>
              <a:rPr lang="sr-Latn-RS" dirty="0" smtClean="0"/>
              <a:t>Dodatni metapodaci</a:t>
            </a:r>
          </a:p>
          <a:p>
            <a:r>
              <a:rPr lang="sr-Latn-RS" dirty="0" smtClean="0"/>
              <a:t>Postoje tri grupe tvrdnji:</a:t>
            </a:r>
          </a:p>
          <a:p>
            <a:pPr lvl="1"/>
            <a:r>
              <a:rPr lang="sr-Latn-RS" dirty="0" smtClean="0"/>
              <a:t>Rezervisane tvrdnje</a:t>
            </a:r>
          </a:p>
          <a:p>
            <a:pPr lvl="2"/>
            <a:r>
              <a:rPr lang="sr-Latn-RS" dirty="0" smtClean="0"/>
              <a:t>Skup predefinisanih tvrdnji koje nisu obavezne ali su preporučene</a:t>
            </a:r>
          </a:p>
          <a:p>
            <a:pPr lvl="2"/>
            <a:r>
              <a:rPr lang="sr-Latn-RS" b="1" dirty="0" smtClean="0"/>
              <a:t>Interopreabilne</a:t>
            </a:r>
          </a:p>
          <a:p>
            <a:pPr lvl="2"/>
            <a:r>
              <a:rPr lang="en-GB" dirty="0"/>
              <a:t> </a:t>
            </a:r>
            <a:r>
              <a:rPr lang="en-GB" b="1" dirty="0" err="1"/>
              <a:t>iss</a:t>
            </a:r>
            <a:r>
              <a:rPr lang="en-GB" dirty="0"/>
              <a:t> (issuer), </a:t>
            </a:r>
            <a:r>
              <a:rPr lang="en-GB" b="1" dirty="0" err="1"/>
              <a:t>exp</a:t>
            </a:r>
            <a:r>
              <a:rPr lang="en-GB" dirty="0"/>
              <a:t> (expiration time), </a:t>
            </a:r>
            <a:r>
              <a:rPr lang="en-GB" b="1" dirty="0"/>
              <a:t>sub</a:t>
            </a:r>
            <a:r>
              <a:rPr lang="en-GB" dirty="0"/>
              <a:t>(subject), </a:t>
            </a:r>
            <a:r>
              <a:rPr lang="en-GB" b="1" dirty="0" err="1"/>
              <a:t>aud</a:t>
            </a:r>
            <a:r>
              <a:rPr lang="en-GB" dirty="0"/>
              <a:t> (audience</a:t>
            </a:r>
            <a:r>
              <a:rPr lang="en-GB" dirty="0" smtClean="0"/>
              <a:t>)</a:t>
            </a:r>
            <a:r>
              <a:rPr lang="sr-Latn-RS" dirty="0" smtClean="0"/>
              <a:t>, ...</a:t>
            </a:r>
            <a:endParaRPr lang="sr-Latn-RS" b="1" dirty="0" smtClean="0"/>
          </a:p>
          <a:p>
            <a:pPr lvl="1"/>
            <a:r>
              <a:rPr lang="sr-Latn-RS" dirty="0" smtClean="0"/>
              <a:t>Javne tvrdnje</a:t>
            </a:r>
          </a:p>
          <a:p>
            <a:pPr lvl="2"/>
            <a:r>
              <a:rPr lang="sr-Latn-RS" dirty="0" smtClean="0"/>
              <a:t>Definišu se slobodno</a:t>
            </a:r>
          </a:p>
          <a:p>
            <a:pPr lvl="1"/>
            <a:r>
              <a:rPr lang="sr-Latn-RS" dirty="0" smtClean="0"/>
              <a:t>Privatne tvrdnje</a:t>
            </a:r>
          </a:p>
          <a:p>
            <a:pPr lvl="2"/>
            <a:r>
              <a:rPr lang="sr-Latn-RS" dirty="0" smtClean="0"/>
              <a:t>Custom tvrdnje oko kojih postoji dogovor između zainteresovanih strana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132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Payload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sub": "1234567890",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name": "John Doe",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admin": true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Payload JSON se Base64Url enkodira i čini drugi deo JWT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97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1991</TotalTime>
  <Words>1276</Words>
  <Application>Microsoft Office PowerPoint</Application>
  <PresentationFormat>On-screen Show (4:3)</PresentationFormat>
  <Paragraphs>227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Prava pristupa</vt:lpstr>
      <vt:lpstr>JSON Web Token (JWT)</vt:lpstr>
      <vt:lpstr>Kompaktan i kompletan</vt:lpstr>
      <vt:lpstr>JWT i autentifikacija</vt:lpstr>
      <vt:lpstr>JWT i razmena informacija</vt:lpstr>
      <vt:lpstr>Struktura JWT</vt:lpstr>
      <vt:lpstr>Header</vt:lpstr>
      <vt:lpstr>Payload</vt:lpstr>
      <vt:lpstr>Payload</vt:lpstr>
      <vt:lpstr>Signature</vt:lpstr>
      <vt:lpstr>JWT i autentifikacija</vt:lpstr>
      <vt:lpstr>JWT i prava pristupa</vt:lpstr>
      <vt:lpstr>JWT i prava pristupa</vt:lpstr>
      <vt:lpstr>JWT i prava pristupa</vt:lpstr>
      <vt:lpstr>Prava pristupa – back end Passport</vt:lpstr>
      <vt:lpstr>Passport autentifikacija zahteva</vt:lpstr>
      <vt:lpstr>Passport konfiguracija</vt:lpstr>
      <vt:lpstr>Konfigurisanje strategije</vt:lpstr>
      <vt:lpstr>config/passport.js</vt:lpstr>
      <vt:lpstr>Prava pristupa</vt:lpstr>
      <vt:lpstr>Prava pristupa - klijent</vt:lpstr>
      <vt:lpstr>AuthenticationService.login</vt:lpstr>
      <vt:lpstr>AuthenticationService.login</vt:lpstr>
      <vt:lpstr>AuthenticationService.logout</vt:lpstr>
      <vt:lpstr>Konfigurisanje aplikacije</vt:lpstr>
      <vt:lpstr>Konfigurisanje aplikacije</vt:lpstr>
      <vt:lpstr>Modifikovanje izgleda stranice u zavisnosti od role</vt:lpstr>
      <vt:lpstr>Ograničenja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- uvod</dc:title>
  <dc:creator>milansegedinac</dc:creator>
  <cp:lastModifiedBy>milansegedinac</cp:lastModifiedBy>
  <cp:revision>376</cp:revision>
  <dcterms:created xsi:type="dcterms:W3CDTF">2014-10-31T08:12:10Z</dcterms:created>
  <dcterms:modified xsi:type="dcterms:W3CDTF">2016-05-15T11:21:28Z</dcterms:modified>
</cp:coreProperties>
</file>