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Prava pristupa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Signature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Enkodirani header</a:t>
            </a:r>
          </a:p>
          <a:p>
            <a:r>
              <a:rPr lang="sr-Latn-RS" dirty="0" smtClean="0"/>
              <a:t>Enkodirani payload</a:t>
            </a:r>
          </a:p>
          <a:p>
            <a:r>
              <a:rPr lang="sr-Latn-RS" dirty="0" smtClean="0"/>
              <a:t>Secret</a:t>
            </a:r>
          </a:p>
          <a:p>
            <a:r>
              <a:rPr lang="sr-Latn-RS" dirty="0" smtClean="0"/>
              <a:t>Algoritm specificiran u zaglavlju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HMACSHA256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base64UrlEncode(header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"." + base64UrlEncode(payload),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Garantuje identitet pošiljaoca i da poruka nije menjana nakon poptisivanja</a:t>
            </a:r>
            <a:endParaRPr lang="sr-Latn-RS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korisnik uspešno prijavi na sistem, kreira se JWT koji mu se vrati i koji treba lokalno sačuvati</a:t>
            </a:r>
          </a:p>
          <a:p>
            <a:pPr lvl="1"/>
            <a:r>
              <a:rPr lang="sr-Latn-RS" dirty="0" smtClean="0"/>
              <a:t>Za to se tipično koristi lokalno skladište</a:t>
            </a:r>
          </a:p>
          <a:p>
            <a:r>
              <a:rPr lang="sr-Latn-RS" dirty="0" smtClean="0"/>
              <a:t>Ne pravi se sesija i ne vraća se cookie</a:t>
            </a:r>
          </a:p>
        </p:txBody>
      </p:sp>
    </p:spTree>
    <p:extLst>
      <p:ext uri="{BB962C8B-B14F-4D97-AF65-F5344CB8AC3E}">
        <p14:creationId xmlns:p14="http://schemas.microsoft.com/office/powerpoint/2010/main" val="16386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god korisnik želi da pristupi zaštićenom resursu, šalje JWT</a:t>
            </a:r>
          </a:p>
          <a:p>
            <a:pPr lvl="1"/>
            <a:r>
              <a:rPr lang="sr-Latn-RS" dirty="0" smtClean="0"/>
              <a:t>Tipično </a:t>
            </a:r>
            <a:r>
              <a:rPr lang="sr-Latn-RS" dirty="0"/>
              <a:t>kao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sr-Latn-RS" dirty="0"/>
              <a:t> </a:t>
            </a:r>
            <a:r>
              <a:rPr lang="sr-Latn-RS" dirty="0" smtClean="0"/>
              <a:t>header u zahtevu </a:t>
            </a:r>
            <a:r>
              <a:rPr lang="sr-Latn-RS" dirty="0"/>
              <a:t>koristeći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sr-Latn-RS" dirty="0"/>
              <a:t> </a:t>
            </a:r>
            <a:r>
              <a:rPr lang="sr-Latn-RS" dirty="0" smtClean="0"/>
              <a:t>shemu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Bearer 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Mehanizam autentifikacije je </a:t>
            </a:r>
            <a:r>
              <a:rPr lang="en-GB" dirty="0" smtClean="0"/>
              <a:t>stateless </a:t>
            </a:r>
            <a:r>
              <a:rPr lang="en-GB" dirty="0"/>
              <a:t>authentication </a:t>
            </a:r>
            <a:r>
              <a:rPr lang="sr-Latn-RS" dirty="0" smtClean="0"/>
              <a:t>i server nikada ne čuva sesiju (stanje korisnika).</a:t>
            </a:r>
          </a:p>
          <a:p>
            <a:r>
              <a:rPr lang="sr-Latn-RS" dirty="0" smtClean="0"/>
              <a:t>U zavisnosti od prava pristupa </a:t>
            </a:r>
            <a:r>
              <a:rPr lang="sr-Latn-RS" dirty="0" smtClean="0"/>
              <a:t>korisnika </a:t>
            </a:r>
            <a:r>
              <a:rPr lang="sr-Latn-RS" dirty="0" smtClean="0"/>
              <a:t>sa tim tokenom ustanovi se da li je dozvoljeno pristupiti resursu.</a:t>
            </a:r>
          </a:p>
          <a:p>
            <a:r>
              <a:rPr lang="sr-Latn-RS" dirty="0" smtClean="0"/>
              <a:t>Obzirom da je </a:t>
            </a:r>
            <a:r>
              <a:rPr lang="sr-Latn-RS" dirty="0"/>
              <a:t>JWT </a:t>
            </a:r>
            <a:r>
              <a:rPr lang="sr-Latn-RS" dirty="0" smtClean="0"/>
              <a:t>self-contained, moguće je izbeći nepotrebne pristupe bazi podataka.</a:t>
            </a:r>
          </a:p>
        </p:txBody>
      </p:sp>
    </p:spTree>
    <p:extLst>
      <p:ext uri="{BB962C8B-B14F-4D97-AF65-F5344CB8AC3E}">
        <p14:creationId xmlns:p14="http://schemas.microsoft.com/office/powerpoint/2010/main" val="2434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prava pristupa</a:t>
            </a:r>
            <a:endParaRPr lang="en-GB" dirty="0"/>
          </a:p>
        </p:txBody>
      </p:sp>
      <p:pic>
        <p:nvPicPr>
          <p:cNvPr id="1026" name="Picture 2" descr="How does a JSON Web Toke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1300"/>
            <a:ext cx="7864871" cy="44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Prava pristupa – back end</a:t>
            </a:r>
            <a:br>
              <a:rPr lang="sr-Latn-RS" dirty="0" smtClean="0"/>
            </a:br>
            <a:r>
              <a:rPr lang="sr-Latn-RS" dirty="0" smtClean="0"/>
              <a:t>Passport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Simple, unobtrusive authentication for Node.js</a:t>
            </a:r>
          </a:p>
          <a:p>
            <a:r>
              <a:rPr lang="en-GB" dirty="0" smtClean="0"/>
              <a:t>Middleware </a:t>
            </a:r>
            <a:r>
              <a:rPr lang="sr-Latn-RS" dirty="0" smtClean="0"/>
              <a:t>za autentifikaciju u Node.js aplikacijama</a:t>
            </a:r>
          </a:p>
          <a:p>
            <a:r>
              <a:rPr lang="sr-Latn-RS" dirty="0" smtClean="0"/>
              <a:t>Fleksibilan, modularan i ne postavlja dodatne zahteve na aplikaciju</a:t>
            </a:r>
          </a:p>
          <a:p>
            <a:r>
              <a:rPr lang="sr-Latn-RS" dirty="0" smtClean="0"/>
              <a:t>Može se jednostavno dodati u svaku Express aplikaciju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autentifikacija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/:id',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session:false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409" y="2132856"/>
            <a:ext cx="10681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Strategija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7266" y="2502188"/>
            <a:ext cx="0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427820"/>
            <a:ext cx="84969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uspešne autentifikacije Passport pravi perzistentno skladište sesije. Obzirom da</a:t>
            </a:r>
          </a:p>
          <a:p>
            <a:r>
              <a:rPr lang="sr-Latn-RS" dirty="0" smtClean="0"/>
              <a:t>koristimo JWT i da hoćemo da autentifikacija bude stateless, ne treba nam sesija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644008" y="3356992"/>
            <a:ext cx="1296156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Passport konfiguracija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Strategija autentifikacije</a:t>
            </a:r>
          </a:p>
          <a:p>
            <a:r>
              <a:rPr lang="en-GB" dirty="0" smtClean="0"/>
              <a:t>Middleware</a:t>
            </a:r>
            <a:r>
              <a:rPr lang="sr-Latn-RS" dirty="0" smtClean="0"/>
              <a:t> aplikacije</a:t>
            </a:r>
          </a:p>
          <a:p>
            <a:r>
              <a:rPr lang="sr-Latn-RS" dirty="0" smtClean="0"/>
              <a:t>Sesija (opciono)</a:t>
            </a:r>
          </a:p>
        </p:txBody>
      </p:sp>
    </p:spTree>
    <p:extLst>
      <p:ext uri="{BB962C8B-B14F-4D97-AF65-F5344CB8AC3E}">
        <p14:creationId xmlns:p14="http://schemas.microsoft.com/office/powerpoint/2010/main" val="405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strategije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Passport koristi strategije za autentifikaciju</a:t>
            </a:r>
          </a:p>
          <a:p>
            <a:r>
              <a:rPr lang="sr-Latn-RS" dirty="0" smtClean="0"/>
              <a:t>Na primer, provera prosleđenog korisničkog imena i lozinke</a:t>
            </a:r>
          </a:p>
          <a:p>
            <a:r>
              <a:rPr lang="sr-Latn-RS" dirty="0" smtClean="0"/>
              <a:t>Pre nego što se koriste moraju se postaviti</a:t>
            </a:r>
          </a:p>
          <a:p>
            <a:r>
              <a:rPr lang="sr-Latn-RS" dirty="0" smtClean="0"/>
              <a:t>Za to se koristi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r-Latn-RS" dirty="0" smtClean="0"/>
              <a:t> funkcija Passport-a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</a:t>
            </a:r>
            <a:r>
              <a:rPr lang="sr-Latn-RS" dirty="0" smtClean="0"/>
              <a:t>onfig/passport.js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function(passport)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opts = {};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opts.secretOrKey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opts.jwtFromRequest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ExtractJwt.fromAuthHeader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JwtStrategy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(opts,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jwt_payload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done)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({id: jwt_payload.id}, function(err, 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(err)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done(err,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(user)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user);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done(null, false);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3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Web Token (JWT)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Otvoreni standard</a:t>
            </a:r>
            <a:r>
              <a:rPr lang="en-GB" dirty="0" smtClean="0"/>
              <a:t> (</a:t>
            </a:r>
            <a:r>
              <a:rPr lang="en-GB" dirty="0">
                <a:hlinkClick r:id="rId2"/>
              </a:rPr>
              <a:t>RFC 7519</a:t>
            </a:r>
            <a:r>
              <a:rPr lang="en-GB" dirty="0" smtClean="0"/>
              <a:t>)</a:t>
            </a:r>
            <a:r>
              <a:rPr lang="sr-Latn-RS" dirty="0" smtClean="0"/>
              <a:t> koji defniše kompaktan i kompletan format u kom se informacije razmenjuju kao JSON objekti.</a:t>
            </a:r>
          </a:p>
          <a:p>
            <a:r>
              <a:rPr lang="sr-Latn-RS" dirty="0" smtClean="0"/>
              <a:t>Informacije su pouzdane i mogu se verifikovati jer su digitalno potpisane.</a:t>
            </a:r>
          </a:p>
          <a:p>
            <a:r>
              <a:rPr lang="sr-Latn-RS" dirty="0" smtClean="0"/>
              <a:t>JWT može da se potpiše pomoću secret (</a:t>
            </a:r>
            <a:r>
              <a:rPr lang="sr-Latn-RS" b="1" dirty="0" smtClean="0"/>
              <a:t>HMAC</a:t>
            </a:r>
            <a:r>
              <a:rPr lang="sr-Latn-RS" dirty="0" smtClean="0"/>
              <a:t> algoritam) ili pomoću javnog/privatnog ključa (</a:t>
            </a:r>
            <a:r>
              <a:rPr lang="sr-Latn-RS" b="1" dirty="0" smtClean="0"/>
              <a:t>RSA</a:t>
            </a:r>
            <a:r>
              <a:rPr lang="sr-Latn-R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role korisnika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.put('/:id',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passport.authenticate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 { session: false})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getToken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req.headers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 =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jwt.decode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config.secret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decoded.role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!=='admin'){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(403).send({success: false,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'Not allowed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.'});  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BlogEntry.findOne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7000" dirty="0" smtClean="0"/>
              <a:t>Da li ovo može jednostavnije?</a:t>
            </a:r>
            <a:endParaRPr lang="sr-Latn-RS" sz="7000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Prava pristupa - klijent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angular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('authentication',['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'angular-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factory(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($http, $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$log, $state,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=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service.login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login;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service.logout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logout;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service.getCurrentUser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login(username, password,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75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Pošalje zahtev sa korisničkim imenom i lozinkom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uspe prijava, 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 lokalnom skladištu se sačuva korisnik sa tokenom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Postavi se token u default http zaglavlja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Redirektuje se na main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Ukoliko ne uspe prijava, ostaje se na login stranici </a:t>
            </a:r>
          </a:p>
        </p:txBody>
      </p:sp>
    </p:spTree>
    <p:extLst>
      <p:ext uri="{BB962C8B-B14F-4D97-AF65-F5344CB8AC3E}">
        <p14:creationId xmlns:p14="http://schemas.microsoft.com/office/powerpoint/2010/main" val="14476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AuthenticationService</a:t>
            </a:r>
            <a:r>
              <a:rPr lang="sr-Latn-RS" dirty="0" smtClean="0"/>
              <a:t>.login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login(username, password,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/users/authenticate', { name: username, password: password })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success(function (response)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 username: username, token: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jwtHelper.decodeToken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currentUser.role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tokenPayload.role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('main');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AuthenticationService</a:t>
            </a:r>
            <a:r>
              <a:rPr lang="sr-Latn-RS" dirty="0" smtClean="0"/>
              <a:t>.logout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Korisnik se izbaci iz lokalnog skladišta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Token se izbaci iz http zaglavlja</a:t>
            </a:r>
          </a:p>
          <a:p>
            <a:pPr>
              <a:buFont typeface="+mj-lt"/>
              <a:buAutoNum type="arabicPeriod"/>
            </a:pPr>
            <a:r>
              <a:rPr lang="sr-Latn-RS" sz="1600" dirty="0" smtClean="0">
                <a:cs typeface="Courier New" panose="02070309020205020404" pitchFamily="49" charset="0"/>
              </a:rPr>
              <a:t>Redirektuje se na login</a:t>
            </a:r>
            <a:endParaRPr lang="sr-Latn-R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logout()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'';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run fazi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korisnik postoji u skladištu, postavi se zaglavlja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 god se menja stanje, proveri se da li korisnik ima pravo da pređe na to stanje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dirty="0" smtClean="0"/>
              <a:t>Ukoliko nema, redirektuje se na 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run($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$http, $location,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$state)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http.defaults.headers.common.Authorization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localStorage.currentUser.token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.$on('$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stateChangeSuccess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fromParams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login','main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',/*'entry',*/''];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publicStates.indexOf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(toState.name) === -1;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restrictedState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AuthenticationService.getCurrentUser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state.go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('login');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Modifikovanje izgleda stranice u zavisnosti od role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="delete(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)"&gt;delete&lt;/button&gt;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()&amp;&amp;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getCurrentUserRole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()=='admin'" </a:t>
            </a:r>
            <a:endParaRPr lang="sr-Latn-R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="edit(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)"&gt;edit&lt;/button&gt;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 ng-click="details(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582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Prava pristupa moramo da definišemo nezavisno na serveru i na klijentu</a:t>
            </a:r>
          </a:p>
          <a:p>
            <a:pPr lvl="1"/>
            <a:r>
              <a:rPr lang="sr-Latn-RS" dirty="0" smtClean="0"/>
              <a:t>A ta prava pristupa moraju da se „poklope“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Kompaktan i kompletan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Kompaktan</a:t>
            </a:r>
            <a:r>
              <a:rPr lang="en-GB" dirty="0" smtClean="0"/>
              <a:t>: </a:t>
            </a:r>
            <a:r>
              <a:rPr lang="sr-Latn-RS" dirty="0" smtClean="0"/>
              <a:t>Obzirom da je mali, JWT može da se pošalje kao URL parametar, POST parametar ili u HTTP zaglavlju.</a:t>
            </a:r>
            <a:endParaRPr lang="en-GB" dirty="0"/>
          </a:p>
          <a:p>
            <a:r>
              <a:rPr lang="sr-Latn-RS" b="1" dirty="0" smtClean="0"/>
              <a:t>Kompletan (</a:t>
            </a:r>
            <a:r>
              <a:rPr lang="en-GB" b="1" dirty="0" smtClean="0"/>
              <a:t>Self-contained</a:t>
            </a:r>
            <a:r>
              <a:rPr lang="sr-Latn-RS" b="1" dirty="0" smtClean="0"/>
              <a:t>)</a:t>
            </a:r>
            <a:r>
              <a:rPr lang="en-GB" dirty="0" smtClean="0"/>
              <a:t>: </a:t>
            </a:r>
            <a:r>
              <a:rPr lang="sr-Latn-RS" dirty="0" smtClean="0"/>
              <a:t>P</a:t>
            </a:r>
            <a:r>
              <a:rPr lang="en-GB" dirty="0" err="1" smtClean="0"/>
              <a:t>ayload</a:t>
            </a:r>
            <a:r>
              <a:rPr lang="en-GB" dirty="0" smtClean="0"/>
              <a:t> </a:t>
            </a:r>
            <a:r>
              <a:rPr lang="sr-Latn-RS" dirty="0"/>
              <a:t>s</a:t>
            </a:r>
            <a:r>
              <a:rPr lang="sr-Latn-RS" dirty="0" smtClean="0"/>
              <a:t>adži informacije o korisniku, tako da je moguće ograničiti se na samo jedno obraćanje bazi podataka za informacije o korisniku.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7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autentifikacija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Najčešći scenario korišćenja JWT.</a:t>
            </a:r>
          </a:p>
          <a:p>
            <a:r>
              <a:rPr lang="sr-Latn-RS" dirty="0" smtClean="0"/>
              <a:t>Kada se korisnik prijavi na sistem, svaki sledeći zahtev će sadržati JWT, čime će korisniku biti omogućeno da pristupi rutama, servisima i resursima u skladu sa pravima pristupa.</a:t>
            </a:r>
            <a:endParaRPr lang="sr-Latn-RS" dirty="0"/>
          </a:p>
          <a:p>
            <a:r>
              <a:rPr lang="en-GB" dirty="0" smtClean="0"/>
              <a:t>Single </a:t>
            </a:r>
            <a:r>
              <a:rPr lang="en-GB" dirty="0"/>
              <a:t>Sign On </a:t>
            </a:r>
            <a:r>
              <a:rPr lang="sr-Latn-RS" dirty="0" smtClean="0"/>
              <a:t>često koristi JWT zbog male veličine tokena i mogućnosti da se koriste u različitim </a:t>
            </a:r>
            <a:r>
              <a:rPr lang="sr-Latn-RS" dirty="0" smtClean="0"/>
              <a:t>domenima.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2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JWT i razmena informacija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JWT se mogu koristiti i za generalnu razmenu informacija</a:t>
            </a:r>
          </a:p>
          <a:p>
            <a:r>
              <a:rPr lang="sr-Latn-RS" dirty="0" smtClean="0"/>
              <a:t>Pošto se potpisuju, pošiljalac je pouzdan</a:t>
            </a:r>
          </a:p>
          <a:p>
            <a:r>
              <a:rPr lang="sr-Latn-RS" dirty="0" smtClean="0"/>
              <a:t>Pošto se potpis formira na osnovu </a:t>
            </a:r>
            <a:r>
              <a:rPr lang="sr-Latn-RS" dirty="0" smtClean="0"/>
              <a:t>zaglavlja </a:t>
            </a:r>
            <a:r>
              <a:rPr lang="sr-Latn-RS" dirty="0" smtClean="0"/>
              <a:t>i payload-a, pouzdano se može znati da sadržaj JWT nije menjan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5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JWT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elementa razdvojenih tačkom</a:t>
            </a:r>
          </a:p>
          <a:p>
            <a:pPr lvl="1"/>
            <a:r>
              <a:rPr lang="en-GB" dirty="0"/>
              <a:t>Header</a:t>
            </a:r>
          </a:p>
          <a:p>
            <a:pPr lvl="1"/>
            <a:r>
              <a:rPr lang="en-GB" dirty="0"/>
              <a:t>Payload</a:t>
            </a:r>
          </a:p>
          <a:p>
            <a:pPr lvl="1"/>
            <a:r>
              <a:rPr lang="en-GB" dirty="0" smtClean="0"/>
              <a:t>Signature</a:t>
            </a:r>
            <a:endParaRPr lang="sr-Latn-RS" dirty="0" smtClean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xxxxx.yyyyy.zzzzz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Tipično ima dva polja</a:t>
            </a:r>
          </a:p>
          <a:p>
            <a:pPr lvl="1"/>
            <a:r>
              <a:rPr lang="sr-Latn-RS" dirty="0" smtClean="0"/>
              <a:t>Typ – tip</a:t>
            </a:r>
          </a:p>
          <a:p>
            <a:pPr lvl="1"/>
            <a:r>
              <a:rPr lang="sr-Latn-RS" dirty="0" smtClean="0"/>
              <a:t>Alg – algoritam hešovanja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"HS256",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Ovaj JSON je Base64Url enkodiran i čini prvi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Sadrži tvrdnje (claims)</a:t>
            </a:r>
          </a:p>
          <a:p>
            <a:pPr lvl="1"/>
            <a:r>
              <a:rPr lang="sr-Latn-RS" dirty="0" smtClean="0"/>
              <a:t>Iskazi o entitetu (tipično korisniku) i </a:t>
            </a:r>
          </a:p>
          <a:p>
            <a:pPr lvl="1"/>
            <a:r>
              <a:rPr lang="sr-Latn-RS" dirty="0" smtClean="0"/>
              <a:t>Dodatni metapodaci</a:t>
            </a:r>
          </a:p>
          <a:p>
            <a:r>
              <a:rPr lang="sr-Latn-RS" dirty="0" smtClean="0"/>
              <a:t>Postoje tri grupe tvrdnji:</a:t>
            </a:r>
          </a:p>
          <a:p>
            <a:pPr lvl="1"/>
            <a:r>
              <a:rPr lang="sr-Latn-RS" dirty="0" smtClean="0"/>
              <a:t>Rezervisane tvrdnje</a:t>
            </a:r>
          </a:p>
          <a:p>
            <a:pPr lvl="2"/>
            <a:r>
              <a:rPr lang="sr-Latn-RS" dirty="0" smtClean="0"/>
              <a:t>Skup predefinisanih tvrdnji koje nisu obavezne ali su preporučene</a:t>
            </a:r>
          </a:p>
          <a:p>
            <a:pPr lvl="2"/>
            <a:r>
              <a:rPr lang="sr-Latn-RS" b="1" dirty="0" smtClean="0"/>
              <a:t>Interoperabilne</a:t>
            </a:r>
            <a:endParaRPr lang="sr-Latn-RS" b="1" dirty="0" smtClean="0"/>
          </a:p>
          <a:p>
            <a:pPr lvl="2"/>
            <a:r>
              <a:rPr lang="en-GB" dirty="0"/>
              <a:t> </a:t>
            </a:r>
            <a:r>
              <a:rPr lang="en-GB" b="1" dirty="0" err="1"/>
              <a:t>iss</a:t>
            </a:r>
            <a:r>
              <a:rPr lang="en-GB" dirty="0"/>
              <a:t> (issuer), </a:t>
            </a:r>
            <a:r>
              <a:rPr lang="en-GB" b="1" dirty="0" err="1"/>
              <a:t>exp</a:t>
            </a:r>
            <a:r>
              <a:rPr lang="en-GB" dirty="0"/>
              <a:t> (expiration time), </a:t>
            </a:r>
            <a:r>
              <a:rPr lang="en-GB" b="1" dirty="0"/>
              <a:t>sub</a:t>
            </a:r>
            <a:r>
              <a:rPr lang="en-GB" dirty="0"/>
              <a:t>(subject), </a:t>
            </a:r>
            <a:r>
              <a:rPr lang="en-GB" b="1" dirty="0" err="1"/>
              <a:t>aud</a:t>
            </a:r>
            <a:r>
              <a:rPr lang="en-GB" dirty="0"/>
              <a:t> (audience</a:t>
            </a:r>
            <a:r>
              <a:rPr lang="en-GB" dirty="0" smtClean="0"/>
              <a:t>)</a:t>
            </a:r>
            <a:r>
              <a:rPr lang="sr-Latn-RS" dirty="0" smtClean="0"/>
              <a:t>, ...</a:t>
            </a:r>
            <a:endParaRPr lang="sr-Latn-RS" b="1" dirty="0" smtClean="0"/>
          </a:p>
          <a:p>
            <a:pPr lvl="1"/>
            <a:r>
              <a:rPr lang="sr-Latn-RS" dirty="0" smtClean="0"/>
              <a:t>Javne tvrdnje</a:t>
            </a:r>
          </a:p>
          <a:p>
            <a:pPr lvl="2"/>
            <a:r>
              <a:rPr lang="sr-Latn-RS" dirty="0" smtClean="0"/>
              <a:t>Definišu se slobodno</a:t>
            </a:r>
          </a:p>
          <a:p>
            <a:pPr lvl="1"/>
            <a:r>
              <a:rPr lang="sr-Latn-RS" dirty="0" smtClean="0"/>
              <a:t>Privatne tvrdnje</a:t>
            </a:r>
          </a:p>
          <a:p>
            <a:pPr lvl="2"/>
            <a:r>
              <a:rPr lang="sr-Latn-RS" dirty="0" smtClean="0"/>
              <a:t>Custom tvrdnje oko kojih postoji dogovor između zainteresovanih strana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Payload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sub": "1234567890",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name": "John Doe",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admin": true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Payload JSON se Base64Url enkodira i čini drugi deo JWT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1269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Prava pristupa</vt:lpstr>
      <vt:lpstr>JSON Web Token (JWT)</vt:lpstr>
      <vt:lpstr>Kompaktan i kompletan</vt:lpstr>
      <vt:lpstr>JWT i autentifikacija</vt:lpstr>
      <vt:lpstr>JWT i razmena informacija</vt:lpstr>
      <vt:lpstr>Struktura JWT</vt:lpstr>
      <vt:lpstr>Header</vt:lpstr>
      <vt:lpstr>Payload</vt:lpstr>
      <vt:lpstr>Payload</vt:lpstr>
      <vt:lpstr>Signature</vt:lpstr>
      <vt:lpstr>JWT i autentifikacija</vt:lpstr>
      <vt:lpstr>JWT i prava pristupa</vt:lpstr>
      <vt:lpstr>JWT i prava pristupa</vt:lpstr>
      <vt:lpstr>JWT i prava pristupa</vt:lpstr>
      <vt:lpstr>Prava pristupa – back end Passport</vt:lpstr>
      <vt:lpstr>Passport autentifikacija zahteva</vt:lpstr>
      <vt:lpstr>Passport konfiguracija</vt:lpstr>
      <vt:lpstr>Konfigurisanje strategije</vt:lpstr>
      <vt:lpstr>config/passport.js</vt:lpstr>
      <vt:lpstr>Provera role korisnika</vt:lpstr>
      <vt:lpstr>Prava pristupa - klijent</vt:lpstr>
      <vt:lpstr>AuthenticationService.login</vt:lpstr>
      <vt:lpstr>AuthenticationService.login</vt:lpstr>
      <vt:lpstr>AuthenticationService.logout</vt:lpstr>
      <vt:lpstr>Konfigurisanje aplikacije</vt:lpstr>
      <vt:lpstr>Konfigurisanje aplikacije</vt:lpstr>
      <vt:lpstr>Modifikovanje izgleda stranice u zavisnosti od role</vt:lpstr>
      <vt:lpstr>Ograničenja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382</cp:revision>
  <dcterms:created xsi:type="dcterms:W3CDTF">2014-10-31T08:12:10Z</dcterms:created>
  <dcterms:modified xsi:type="dcterms:W3CDTF">2016-05-18T09:08:00Z</dcterms:modified>
</cp:coreProperties>
</file>