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7" r:id="rId7"/>
    <p:sldId id="328" r:id="rId8"/>
    <p:sldId id="330" r:id="rId9"/>
    <p:sldId id="329" r:id="rId10"/>
    <p:sldId id="331" r:id="rId11"/>
    <p:sldId id="284" r:id="rId12"/>
    <p:sldId id="286" r:id="rId13"/>
    <p:sldId id="272" r:id="rId14"/>
    <p:sldId id="287" r:id="rId15"/>
    <p:sldId id="288" r:id="rId16"/>
    <p:sldId id="299" r:id="rId17"/>
    <p:sldId id="300" r:id="rId18"/>
    <p:sldId id="320" r:id="rId19"/>
    <p:sldId id="301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293" r:id="rId39"/>
    <p:sldId id="321" r:id="rId40"/>
    <p:sldId id="325" r:id="rId41"/>
    <p:sldId id="32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 atribut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greeter) { // ... }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.$inject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['$scope', 'greeter'];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Nazivi objekta koji se injektuju se zadaje kao atribut $inject kontrolerske funkcije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</a:t>
            </a:r>
            <a:r>
              <a:rPr lang="sr-Latn-RS" dirty="0" smtClean="0"/>
              <a:t>timeout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528392"/>
          </a:xfrm>
        </p:spPr>
        <p:txBody>
          <a:bodyPr>
            <a:noAutofit/>
          </a:bodyPr>
          <a:lstStyle/>
          <a:p>
            <a:r>
              <a:rPr lang="sr-Latn-RS" dirty="0" smtClean="0"/>
              <a:t>Angular </a:t>
            </a:r>
            <a:r>
              <a:rPr lang="sr-Latn-RS" dirty="0"/>
              <a:t>wrapper oko </a:t>
            </a:r>
            <a:r>
              <a:rPr lang="sr-Latn-RS" dirty="0" smtClean="0"/>
              <a:t>window.setTimeout</a:t>
            </a:r>
          </a:p>
          <a:p>
            <a:r>
              <a:rPr lang="sr-Latn-RS" dirty="0" smtClean="0"/>
              <a:t>Izvršiće se kada bude istekao zadati period</a:t>
            </a:r>
          </a:p>
          <a:p>
            <a:r>
              <a:rPr lang="sr-Latn-RS" dirty="0" smtClean="0"/>
              <a:t>Izvršava se samo jednom</a:t>
            </a:r>
          </a:p>
          <a:p>
            <a:r>
              <a:rPr lang="sr-Latn-RS" dirty="0" smtClean="0"/>
              <a:t>Otkazivanje izvršavanja:</a:t>
            </a:r>
          </a:p>
          <a:p>
            <a:pPr marL="57150" indent="0" algn="ctr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timeout.cancel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204864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$timeout(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'timeout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8303" y="1916832"/>
            <a:ext cx="3340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koja se odloženo izvršava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195736" y="2101498"/>
            <a:ext cx="3062567" cy="535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3140968"/>
            <a:ext cx="5267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Period u milisekundama nakon kog se izvršava funkcija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187624" y="3284984"/>
            <a:ext cx="1152128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79" y="980728"/>
            <a:ext cx="169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romise objekat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943335" y="1350060"/>
            <a:ext cx="460313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$interval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/>
          <a:lstStyle/>
          <a:p>
            <a:r>
              <a:rPr lang="sr-Latn-RS" dirty="0" smtClean="0"/>
              <a:t>Angular wrapper oko window.setInterval</a:t>
            </a:r>
          </a:p>
          <a:p>
            <a:r>
              <a:rPr lang="sr-Latn-RS" dirty="0" smtClean="0"/>
              <a:t>Izvšavanje se ponavlja periodično sa zadatim vremenskim razmaka</a:t>
            </a:r>
          </a:p>
          <a:p>
            <a:r>
              <a:rPr lang="sr-Latn-RS" dirty="0" smtClean="0"/>
              <a:t>Koristi se kao i $timeout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intervalPromise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$interval(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console.log(’interval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fired');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669" y="3140968"/>
            <a:ext cx="1696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Broj ponavljanja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691681" y="2852936"/>
            <a:ext cx="1000988" cy="472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Ispis</a:t>
            </a:r>
            <a:r>
              <a:rPr lang="en-GB" dirty="0" smtClean="0"/>
              <a:t> </a:t>
            </a:r>
            <a:r>
              <a:rPr lang="en-GB" dirty="0" err="1" smtClean="0"/>
              <a:t>poruka</a:t>
            </a:r>
            <a:r>
              <a:rPr lang="en-GB" dirty="0" smtClean="0"/>
              <a:t> </a:t>
            </a:r>
            <a:r>
              <a:rPr lang="en-GB" dirty="0"/>
              <a:t>u browser </a:t>
            </a:r>
            <a:r>
              <a:rPr lang="en-GB" dirty="0" err="1" smtClean="0"/>
              <a:t>konzolu</a:t>
            </a:r>
            <a:endParaRPr lang="en-GB" dirty="0" smtClean="0"/>
          </a:p>
          <a:p>
            <a:r>
              <a:rPr lang="en-GB" dirty="0" err="1" smtClean="0"/>
              <a:t>Metode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nfo()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arn()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rror()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ebug()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scope.logS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log.info('$log services');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Servisi i 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hoćemo da izmenimo prikaz, menjamo model kroz kontroler (najčešće)</a:t>
            </a:r>
          </a:p>
          <a:p>
            <a:r>
              <a:rPr lang="sr-Latn-RS" dirty="0" smtClean="0"/>
              <a:t>Postoje situacije kada treba da izmenimo prikaz direktno:</a:t>
            </a:r>
          </a:p>
          <a:p>
            <a:pPr lvl="1"/>
            <a:r>
              <a:rPr lang="sr-Latn-RS" dirty="0" smtClean="0"/>
              <a:t>Navigacija</a:t>
            </a:r>
          </a:p>
          <a:p>
            <a:pPr lvl="1"/>
            <a:r>
              <a:rPr lang="sr-Latn-RS" dirty="0" smtClean="0"/>
              <a:t>Prikaz modalnog dijaloga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Koristimo servise ($window, $browser, $location, $animate, ...)</a:t>
            </a:r>
            <a:r>
              <a:rPr lang="en-GB" dirty="0" smtClean="0"/>
              <a:t> </a:t>
            </a:r>
            <a:r>
              <a:rPr lang="sr-Latn-RS" dirty="0" smtClean="0"/>
              <a:t>i izbegavamo da koristimo direktno objekte prikaza (kada možemo)</a:t>
            </a:r>
          </a:p>
          <a:p>
            <a:r>
              <a:rPr lang="sr-Latn-RS" dirty="0" smtClean="0"/>
              <a:t>Napomena: 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$location.url(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‘http://www.google.com’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ne </a:t>
            </a:r>
            <a:r>
              <a:rPr lang="en-GB" dirty="0" err="1" smtClean="0"/>
              <a:t>redirektuje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google, </a:t>
            </a:r>
            <a:r>
              <a:rPr lang="en-GB" dirty="0" err="1" smtClean="0"/>
              <a:t>nego</a:t>
            </a:r>
            <a:r>
              <a:rPr lang="en-GB" dirty="0" smtClean="0"/>
              <a:t> </a:t>
            </a:r>
            <a:r>
              <a:rPr lang="en-GB" dirty="0" err="1" smtClean="0"/>
              <a:t>doda</a:t>
            </a:r>
            <a:r>
              <a:rPr lang="en-GB" dirty="0" smtClean="0"/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“#http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://www.google.com”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trenutni</a:t>
            </a:r>
            <a:r>
              <a:rPr lang="en-GB" dirty="0" smtClean="0"/>
              <a:t> </a:t>
            </a:r>
            <a:r>
              <a:rPr lang="en-GB" dirty="0" err="1" smtClean="0"/>
              <a:t>url</a:t>
            </a:r>
            <a:endParaRPr lang="sr-Latn-RS" dirty="0" smtClean="0"/>
          </a:p>
          <a:p>
            <a:r>
              <a:rPr lang="sr-Latn-RS" dirty="0" smtClean="0"/>
              <a:t>Redirekcija na eksterni url: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'http://www.google.com';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Svaka Web aplikacija napravljana je od objekata koji mećusobno sarađuju</a:t>
            </a:r>
          </a:p>
          <a:p>
            <a:r>
              <a:rPr lang="sr-Latn-RS" dirty="0" smtClean="0"/>
              <a:t>Ove objekte treba instancirati i povezati</a:t>
            </a:r>
          </a:p>
          <a:p>
            <a:r>
              <a:rPr lang="sr-Latn-RS" dirty="0" smtClean="0"/>
              <a:t>U Angularu se to realizuje pomoću injektor servisa</a:t>
            </a:r>
          </a:p>
          <a:p>
            <a:pPr lvl="1"/>
            <a:r>
              <a:rPr lang="sr-Latn-RS" dirty="0" smtClean="0"/>
              <a:t>Injektor servis pribavlja instance objekata definisanih provajderima, instancira tipove, poziva metode i učitava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4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„Recepti“ za kreiranje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Injektoru se mora specificirati kako da kreira objekat</a:t>
            </a:r>
          </a:p>
          <a:p>
            <a:r>
              <a:rPr lang="sr-Latn-RS" dirty="0" smtClean="0"/>
              <a:t>„Recept“ za kreiranje objekata može se zadati kao:</a:t>
            </a:r>
          </a:p>
          <a:p>
            <a:pPr lvl="1"/>
            <a:r>
              <a:rPr lang="en-GB" dirty="0" smtClean="0"/>
              <a:t>Provider</a:t>
            </a:r>
            <a:endParaRPr lang="sr-Latn-RS" dirty="0" smtClean="0"/>
          </a:p>
          <a:p>
            <a:pPr lvl="1"/>
            <a:r>
              <a:rPr lang="en-GB" dirty="0" smtClean="0"/>
              <a:t>Value</a:t>
            </a:r>
            <a:endParaRPr lang="sr-Latn-RS" dirty="0" smtClean="0"/>
          </a:p>
          <a:p>
            <a:pPr lvl="1"/>
            <a:r>
              <a:rPr lang="en-GB" dirty="0" smtClean="0"/>
              <a:t>Factory </a:t>
            </a:r>
            <a:endParaRPr lang="sr-Latn-RS" dirty="0" smtClean="0"/>
          </a:p>
          <a:p>
            <a:pPr lvl="1"/>
            <a:r>
              <a:rPr lang="en-GB" dirty="0" smtClean="0"/>
              <a:t>Service </a:t>
            </a:r>
            <a:endParaRPr lang="sr-Latn-RS" dirty="0" smtClean="0"/>
          </a:p>
          <a:p>
            <a:pPr lvl="1"/>
            <a:r>
              <a:rPr lang="en-GB" dirty="0" smtClean="0"/>
              <a:t>Constant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1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Kontejneri koji sadrže kontrolere, servise, direktive, ...</a:t>
            </a:r>
          </a:p>
          <a:p>
            <a:r>
              <a:rPr lang="sr-Latn-RS" dirty="0" smtClean="0"/>
              <a:t>Predlaže se da se u zaspeban modul izvoji:</a:t>
            </a:r>
          </a:p>
          <a:p>
            <a:pPr lvl="1"/>
            <a:r>
              <a:rPr lang="sr-Latn-RS" dirty="0" smtClean="0"/>
              <a:t>Svaki feature</a:t>
            </a:r>
          </a:p>
          <a:p>
            <a:pPr lvl="1"/>
            <a:r>
              <a:rPr lang="sr-Latn-RS" dirty="0" smtClean="0"/>
              <a:t>Svaka komponenta, direktiva i filter</a:t>
            </a:r>
          </a:p>
          <a:p>
            <a:pPr lvl="1"/>
            <a:r>
              <a:rPr lang="sr-Latn-RS" dirty="0" smtClean="0"/>
              <a:t>Glavni modul – uvozi sve ostale module i sadrži kod za inicijalizaciju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Aplikacija koja ima velik broj objekata i samo jedan .js fajl ne bi bila upotrebljiva</a:t>
            </a:r>
          </a:p>
          <a:p>
            <a:r>
              <a:rPr lang="sr-Latn-RS" dirty="0" smtClean="0"/>
              <a:t>Stoga se aplikacija razdvaja u module</a:t>
            </a:r>
          </a:p>
          <a:p>
            <a:r>
              <a:rPr lang="sr-Latn-RS" dirty="0" smtClean="0"/>
              <a:t>Modul može da sadrži </a:t>
            </a:r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dentifikator</a:t>
            </a:r>
          </a:p>
          <a:p>
            <a:pPr lvl="1"/>
            <a:r>
              <a:rPr lang="sr-Latn-RS" dirty="0"/>
              <a:t>J</a:t>
            </a:r>
            <a:r>
              <a:rPr lang="sr-Latn-RS" dirty="0" smtClean="0"/>
              <a:t>edan ili više „recepata“ za kreiranje objekata</a:t>
            </a:r>
          </a:p>
          <a:p>
            <a:pPr lvl="1"/>
            <a:r>
              <a:rPr lang="sr-Latn-RS" dirty="0" smtClean="0"/>
              <a:t>Specifikaciju zavisnosti od drugih modula</a:t>
            </a:r>
          </a:p>
          <a:p>
            <a:pPr marL="0" indent="0">
              <a:buNone/>
            </a:pP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value('a', 123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factory('a', function() { return 123; })</a:t>
            </a:r>
          </a:p>
        </p:txBody>
      </p:sp>
    </p:spTree>
    <p:extLst>
      <p:ext uri="{BB962C8B-B14F-4D97-AF65-F5344CB8AC3E}">
        <p14:creationId xmlns:p14="http://schemas.microsoft.com/office/powerpoint/2010/main" val="31541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AngularJS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Servis</a:t>
            </a:r>
          </a:p>
          <a:p>
            <a:pPr lvl="1"/>
            <a:r>
              <a:rPr lang="sr-Latn-RS" dirty="0" smtClean="0"/>
              <a:t>Različita značenja u softverskom inženjerstvu, zavisno od konteksta</a:t>
            </a:r>
          </a:p>
          <a:p>
            <a:pPr lvl="1"/>
            <a:r>
              <a:rPr lang="sr-Latn-RS" dirty="0" smtClean="0"/>
              <a:t>U Web development-u (tipično): usluga koju nudi Web server (npr. REST servis)</a:t>
            </a:r>
          </a:p>
          <a:p>
            <a:pPr lvl="1"/>
            <a:r>
              <a:rPr lang="sr-Latn-RS" dirty="0" smtClean="0"/>
              <a:t>U AngularJS aplikacijama: 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sr-Latn-RS" dirty="0" smtClean="0"/>
              <a:t>ingleton objekat koji obavlja specifičan zadatak (npr. tajmer ili komunikacija preko HTTP) i povezuje se sa ostatkom aplikacijom pomoću injekcije zavisnosti (</a:t>
            </a:r>
            <a:r>
              <a:rPr lang="sr-Latn-RS" dirty="0"/>
              <a:t>d</a:t>
            </a:r>
            <a:r>
              <a:rPr lang="en-GB" dirty="0" err="1" smtClean="0"/>
              <a:t>ependency</a:t>
            </a:r>
            <a:r>
              <a:rPr lang="en-GB" dirty="0" smtClean="0"/>
              <a:t> </a:t>
            </a:r>
            <a:r>
              <a:rPr lang="sr-Latn-RS" dirty="0"/>
              <a:t>i</a:t>
            </a:r>
            <a:r>
              <a:rPr lang="en-GB" dirty="0" err="1" smtClean="0"/>
              <a:t>njection</a:t>
            </a:r>
            <a:r>
              <a:rPr lang="sr-Latn-RS" dirty="0" smtClean="0"/>
              <a:t>).</a:t>
            </a:r>
            <a:endParaRPr lang="en-GB" dirty="0" smtClean="0"/>
          </a:p>
          <a:p>
            <a:pPr lvl="2"/>
            <a:r>
              <a:rPr lang="en-GB" dirty="0" err="1" smtClean="0"/>
              <a:t>Enkapsulira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 u </a:t>
            </a:r>
            <a:r>
              <a:rPr lang="en-GB" dirty="0" err="1" smtClean="0"/>
              <a:t>kontrolerima</a:t>
            </a:r>
            <a:r>
              <a:rPr lang="en-GB" dirty="0" smtClean="0"/>
              <a:t> </a:t>
            </a:r>
            <a:r>
              <a:rPr lang="sr-Latn-RS" dirty="0" smtClean="0"/>
              <a:t>i direktivama</a:t>
            </a:r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2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Preuzimanje modula: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se pokrene aplikacija sa zadatim aplikacijskim modulom, instancira se injektor koji kreira registar „recepata“ za:</a:t>
            </a:r>
          </a:p>
          <a:p>
            <a:pPr lvl="1"/>
            <a:r>
              <a:rPr lang="sr-Latn-RS" dirty="0" smtClean="0"/>
              <a:t>„ng“ modul</a:t>
            </a:r>
          </a:p>
          <a:p>
            <a:pPr lvl="1"/>
            <a:r>
              <a:rPr lang="sr-Latn-RS" dirty="0" smtClean="0"/>
              <a:t>Aplikacijski modul</a:t>
            </a:r>
          </a:p>
          <a:p>
            <a:pPr lvl="1"/>
            <a:r>
              <a:rPr lang="sr-Latn-RS" dirty="0" smtClean="0"/>
              <a:t>Sve module koji su zadati kao zavisnosti</a:t>
            </a:r>
          </a:p>
          <a:p>
            <a:r>
              <a:rPr lang="sr-Latn-RS" dirty="0" smtClean="0"/>
              <a:t>Prilikom injekcije zavisnosti injektor pronalazi zahtevani „recept“ u registru „recepata“</a:t>
            </a:r>
          </a:p>
          <a:p>
            <a:r>
              <a:rPr lang="sr-Latn-RS" dirty="0" smtClean="0"/>
              <a:t>Pažnja! „Recepti“ su singlton objekti instancirani prilikom pokretanja aplikacije!</a:t>
            </a:r>
          </a:p>
          <a:p>
            <a:r>
              <a:rPr lang="sr-Latn-RS" dirty="0" smtClean="0"/>
              <a:t>Terminološka napomena: </a:t>
            </a:r>
            <a:endParaRPr lang="sr-Latn-RS" dirty="0" smtClean="0"/>
          </a:p>
          <a:p>
            <a:pPr lvl="1"/>
            <a:r>
              <a:rPr lang="sr-Latn-RS" dirty="0" smtClean="0"/>
              <a:t>Termin „servis“ označava singleton objekat kojim se manipuliše kroz injekciju zavisnosti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ermin </a:t>
            </a:r>
            <a:r>
              <a:rPr lang="sr-Latn-RS" dirty="0" smtClean="0"/>
              <a:t>„recept</a:t>
            </a:r>
            <a:r>
              <a:rPr lang="sr-Latn-RS" dirty="0" smtClean="0"/>
              <a:t>“ označava kod kojim se servis kreira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5039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Value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Najjednostavniji od </a:t>
            </a:r>
            <a:r>
              <a:rPr lang="sr-Latn-RS" dirty="0" smtClean="0"/>
              <a:t>„recepata“</a:t>
            </a:r>
            <a:endParaRPr lang="sr-Latn-RS" dirty="0" smtClean="0"/>
          </a:p>
          <a:p>
            <a:r>
              <a:rPr lang="sr-Latn-RS" dirty="0" smtClean="0"/>
              <a:t>Omogućuje da se specificira objekat koji će moći da se injektuje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Value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primer02-values.js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',{'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('app',[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valuesCtrl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primer02.html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="../lib/angular/angular.js"&gt;&lt;/script&gt;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="primer02-values.js"&gt;&lt;/script&gt;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="primer02.js"&gt;&lt;/script&gt;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Factory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Naziv</a:t>
            </a:r>
          </a:p>
          <a:p>
            <a:r>
              <a:rPr lang="sr-Latn-RS" dirty="0" smtClean="0"/>
              <a:t>Funkcija koja prima 0 ili više parametara</a:t>
            </a:r>
          </a:p>
          <a:p>
            <a:pPr lvl="1"/>
            <a:r>
              <a:rPr lang="sr-Latn-RS" dirty="0" smtClean="0"/>
              <a:t>Ovi parametri će biti injektovani prilikom poziva funkcije! (možemo da zadamo lanac zavisnosti)</a:t>
            </a:r>
          </a:p>
          <a:p>
            <a:r>
              <a:rPr lang="sr-Latn-RS" b="1" dirty="0" smtClean="0"/>
              <a:t>Injektuje se povratna vrednost funkcije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9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Factory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primer02-factories.js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myFactories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factory('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,$log){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log.info(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);};})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i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Tipičan način da se implementira objektno orjetisani dizajn u JavaScriptu je pomoću konstruktorskih funkcija</a:t>
            </a:r>
          </a:p>
          <a:p>
            <a:r>
              <a:rPr lang="sr-Latn-RS" dirty="0" smtClean="0"/>
              <a:t>Kako bismo mogli da implementiramo konstruktor pomoću fabrike?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.factory('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personFactory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Person(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+'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5759" y="2276872"/>
            <a:ext cx="2185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je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275519" y="2461538"/>
            <a:ext cx="2160240" cy="256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8930" y="3346887"/>
            <a:ext cx="23643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Dodajemo funkcije u </a:t>
            </a:r>
          </a:p>
          <a:p>
            <a:r>
              <a:rPr lang="sr-Latn-RS" dirty="0" smtClean="0"/>
              <a:t>prototype konstruktora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851920" y="3670053"/>
            <a:ext cx="276701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72" y="4285675"/>
            <a:ext cx="2647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61512" y="1988840"/>
            <a:ext cx="2830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Izvrši se funkcija i vrati nova </a:t>
            </a:r>
          </a:p>
          <a:p>
            <a:r>
              <a:rPr lang="sr-Latn-RS" b="1" dirty="0"/>
              <a:t>i</a:t>
            </a:r>
            <a:r>
              <a:rPr lang="sr-Latn-RS" b="1" dirty="0" smtClean="0"/>
              <a:t>nstanca</a:t>
            </a:r>
            <a:r>
              <a:rPr lang="sr-Latn-RS" dirty="0" smtClean="0"/>
              <a:t> objekta Person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24128" y="2132856"/>
            <a:ext cx="337384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9822" y="993716"/>
            <a:ext cx="2523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se inicijalizuje</a:t>
            </a:r>
          </a:p>
          <a:p>
            <a:r>
              <a:rPr lang="sr-Latn-RS" dirty="0"/>
              <a:t>i</a:t>
            </a:r>
            <a:r>
              <a:rPr lang="sr-Latn-RS" dirty="0" smtClean="0"/>
              <a:t>njektovnim vrednostima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5529702" y="1316882"/>
            <a:ext cx="108012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Skraćeni zapis za fabriku-konstruktor</a:t>
            </a:r>
          </a:p>
          <a:p>
            <a:r>
              <a:rPr lang="sr-Latn-RS" dirty="0" smtClean="0"/>
              <a:t>Izvršava se prosleđeni konstruktor sa new opeartorom</a:t>
            </a:r>
          </a:p>
          <a:p>
            <a:r>
              <a:rPr lang="sr-Latn-RS" dirty="0" smtClean="0"/>
              <a:t>Konstruktor može da primi 0 ili više parametara koji su zadati listom injektovanih vrednosti koja u definiciji servisa prethodi konsktruktoru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3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.service('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Person]);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4853900"/>
            <a:ext cx="31817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Injektovane vrednosti,</a:t>
            </a:r>
          </a:p>
          <a:p>
            <a:r>
              <a:rPr lang="sr-Latn-RS" dirty="0" smtClean="0"/>
              <a:t>prosleđuju se kao parametri</a:t>
            </a:r>
          </a:p>
          <a:p>
            <a:r>
              <a:rPr lang="sr-Latn-RS" dirty="0" smtClean="0"/>
              <a:t>prilikom pozivanja konstruktora 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139952" y="4493861"/>
            <a:ext cx="1584176" cy="821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Objekat može da dođe do objekata od kojih zavisi na sledeće načine: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Instanciranjem – na primer pozivom operatora new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Preuzimanjem iz deljenog objekta – na primer iz neke globalne varijable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Injekcijom zavisnosti – objektu se prosleđuju objekti od kojih zavisi kada su mu potrebni</a:t>
            </a:r>
          </a:p>
          <a:p>
            <a:pPr marL="571500" indent="-514350"/>
            <a:r>
              <a:rPr lang="sr-Latn-RS" dirty="0" smtClean="0"/>
              <a:t>Problem sa 1. i 2. je u tome što je teško promeniti zavisnosti</a:t>
            </a:r>
          </a:p>
          <a:p>
            <a:pPr marL="971550" lvl="1" indent="-514350"/>
            <a:r>
              <a:rPr lang="sr-Latn-RS" dirty="0" smtClean="0"/>
              <a:t>Kako mokovati zavisnosti u testovima?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1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Korenski model recepta, svi ostali su sintaktički šećer</a:t>
            </a:r>
          </a:p>
          <a:p>
            <a:r>
              <a:rPr lang="sr-Latn-RS" dirty="0" smtClean="0"/>
              <a:t>Najdetaljniji, ima najviše mogućnosti, najčešće je overkill</a:t>
            </a:r>
          </a:p>
          <a:p>
            <a:r>
              <a:rPr lang="sr-Latn-RS" dirty="0" smtClean="0"/>
              <a:t>Definiše se kao konstruktor koji implementira $get metodu</a:t>
            </a:r>
          </a:p>
          <a:p>
            <a:r>
              <a:rPr lang="sr-Latn-RS" dirty="0" smtClean="0"/>
              <a:t>$get je factory funkcija</a:t>
            </a:r>
          </a:p>
          <a:p>
            <a:pPr lvl="1"/>
            <a:r>
              <a:rPr lang="sr-Latn-RS" dirty="0" smtClean="0"/>
              <a:t>Pozove se prilikom injekcije i injektuje se njena povratna vrednost</a:t>
            </a:r>
          </a:p>
          <a:p>
            <a:r>
              <a:rPr lang="sr-Latn-RS" dirty="0" smtClean="0"/>
              <a:t>Factory recept je implementiran kao prazan proveder konkstruktor koji ima $get metodu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Preporučuje se da se koristi kada je potrebno </a:t>
            </a:r>
            <a:r>
              <a:rPr lang="sr-Latn-RS" b="1" dirty="0" smtClean="0"/>
              <a:t>konfigurisati „recept“ na nivou aplikacije pre pokretanja aplikacije</a:t>
            </a:r>
          </a:p>
          <a:p>
            <a:r>
              <a:rPr lang="sr-Latn-RS" dirty="0" smtClean="0"/>
              <a:t>Tipično za „recepte“ koji se koriste u većem broj aplikacija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myProviders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.provider('hello',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//default vrednosti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.$get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//zašto nam ovo treba?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'Hello! My name is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function(language){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language;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1268760"/>
            <a:ext cx="2113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Provider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779912" y="1453426"/>
            <a:ext cx="1584176" cy="463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13464" y="1732166"/>
            <a:ext cx="313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b="1" dirty="0" smtClean="0"/>
              <a:t>Vrednosti se injektuju u $get!!!</a:t>
            </a:r>
            <a:endParaRPr lang="en-GB" b="1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779912" y="1916832"/>
            <a:ext cx="153355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2040" y="2420888"/>
            <a:ext cx="30946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Objekat koji se kreira i vraća </a:t>
            </a:r>
          </a:p>
          <a:p>
            <a:r>
              <a:rPr lang="sr-Latn-RS" dirty="0" smtClean="0"/>
              <a:t>prilikom injektovanja providera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763688" y="2744054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4113948"/>
            <a:ext cx="26237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za konfigurisanje </a:t>
            </a:r>
          </a:p>
          <a:p>
            <a:r>
              <a:rPr lang="sr-Latn-RS" dirty="0" smtClean="0"/>
              <a:t>provajdera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763688" y="4437114"/>
            <a:ext cx="576064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Razlikuje se od injektovanja drugih servisa</a:t>
            </a:r>
          </a:p>
          <a:p>
            <a:r>
              <a:rPr lang="sr-Latn-RS" dirty="0" smtClean="0"/>
              <a:t>U toku pokretanja aplikacije, pre nego što se započne kreiranje svih servisa, konfigurišu se i instanciraju provajderi.</a:t>
            </a:r>
          </a:p>
          <a:p>
            <a:r>
              <a:rPr lang="sr-Latn-RS" dirty="0" smtClean="0"/>
              <a:t>To je faza konfiguracije apliakcije</a:t>
            </a:r>
          </a:p>
          <a:p>
            <a:pPr lvl="1"/>
            <a:r>
              <a:rPr lang="sr-Latn-RS" dirty="0" smtClean="0"/>
              <a:t>U toj fazi nisu dostupni ostali servisi</a:t>
            </a:r>
          </a:p>
          <a:p>
            <a:pPr lvl="1"/>
            <a:r>
              <a:rPr lang="sr-Latn-RS" dirty="0" smtClean="0"/>
              <a:t>Obratite pažnju da smo defaultUser injektovali u $get metodu, a ne u provajdersku funkciju</a:t>
            </a:r>
            <a:r>
              <a:rPr lang="en-GB" dirty="0" smtClean="0"/>
              <a:t>.</a:t>
            </a:r>
            <a:endParaRPr lang="en-GB" dirty="0"/>
          </a:p>
          <a:p>
            <a:r>
              <a:rPr lang="sr-Latn-RS" dirty="0" smtClean="0"/>
              <a:t>Kada se završi faza konfiguracije: 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ije više moguće manipulisati provajderima</a:t>
            </a:r>
          </a:p>
          <a:p>
            <a:pPr lvl="1"/>
            <a:r>
              <a:rPr lang="sr-Latn-RS" dirty="0" smtClean="0"/>
              <a:t>Počinje kreiranje ostalih servisa</a:t>
            </a:r>
          </a:p>
          <a:p>
            <a:pPr lvl="1"/>
            <a:r>
              <a:rPr lang="sr-Latn-RS" dirty="0" smtClean="0"/>
              <a:t>To je početak faze izvršavanja aplikacije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5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providersController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hello.sayHello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0" y="1080314"/>
            <a:ext cx="2381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Naziv provajdera: </a:t>
            </a:r>
          </a:p>
          <a:p>
            <a:r>
              <a:rPr lang="sr-Latn-RS" dirty="0" smtClean="0"/>
              <a:t>zadati naziv+“provider“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563204" y="1403480"/>
            <a:ext cx="1584176" cy="324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208" y="2204864"/>
            <a:ext cx="17502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Poziv metoda za </a:t>
            </a:r>
          </a:p>
          <a:p>
            <a:r>
              <a:rPr lang="sr-Latn-RS" dirty="0" smtClean="0"/>
              <a:t>konfigurisanje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563204" y="2348880"/>
            <a:ext cx="1881004" cy="17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u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Životni ciklus angular aplikacije podeljen je na fazu konfiguracije i fazu izvršavanja</a:t>
            </a:r>
          </a:p>
          <a:p>
            <a:r>
              <a:rPr lang="sr-Latn-RS" dirty="0" smtClean="0"/>
              <a:t>Servisi su dostupni tek u fazi izvršavanja</a:t>
            </a:r>
          </a:p>
          <a:p>
            <a:r>
              <a:rPr lang="sr-Latn-RS" dirty="0" smtClean="0"/>
              <a:t>To znači da u same provajdere (ne u njihovu $get funkciju) ne možemo da injektujemo ništa</a:t>
            </a:r>
          </a:p>
          <a:p>
            <a:pPr lvl="1"/>
            <a:r>
              <a:rPr lang="sr-Latn-RS" dirty="0" smtClean="0"/>
              <a:t>Čak ni value servise</a:t>
            </a:r>
          </a:p>
        </p:txBody>
      </p:sp>
    </p:spTree>
    <p:extLst>
      <p:ext uri="{BB962C8B-B14F-4D97-AF65-F5344CB8AC3E}">
        <p14:creationId xmlns:p14="http://schemas.microsoft.com/office/powerpoint/2010/main" val="685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Constant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Jednostavne vrednosti (kao što su URL prefiksi) nemaju zavisnosti i ne konfigurišu se</a:t>
            </a:r>
          </a:p>
          <a:p>
            <a:r>
              <a:rPr lang="sr-Latn-RS" dirty="0" smtClean="0"/>
              <a:t>Zgodno je napraviti ih da budu dostupni i u fazi konfiguracije i u fazi izvršavanja apliakcije</a:t>
            </a:r>
          </a:p>
          <a:p>
            <a:r>
              <a:rPr lang="sr-Latn-RS" dirty="0" smtClean="0"/>
              <a:t>Tome služe konstante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2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Konstanta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myConstants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.constant('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appendix','lorem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ipsum');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MVW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i="1" dirty="0"/>
              <a:t>P</a:t>
            </a:r>
            <a:r>
              <a:rPr lang="sr-Latn-RS" i="1" dirty="0" smtClean="0"/>
              <a:t>rikaz</a:t>
            </a:r>
            <a:r>
              <a:rPr lang="sr-Latn-RS" dirty="0" smtClean="0"/>
              <a:t> su HTML templejti</a:t>
            </a:r>
          </a:p>
          <a:p>
            <a:r>
              <a:rPr lang="sr-Latn-RS" i="1" dirty="0" smtClean="0"/>
              <a:t>ViewModel</a:t>
            </a:r>
            <a:r>
              <a:rPr lang="sr-Latn-RS" dirty="0" smtClean="0"/>
              <a:t> je $scope dekorisan controller funkcijama</a:t>
            </a:r>
          </a:p>
          <a:p>
            <a:r>
              <a:rPr lang="sr-Latn-RS" i="1" dirty="0" smtClean="0"/>
              <a:t>Model </a:t>
            </a:r>
            <a:r>
              <a:rPr lang="sr-Latn-RS" dirty="0" smtClean="0"/>
              <a:t>se implementira kroz fabrike:</a:t>
            </a:r>
          </a:p>
          <a:p>
            <a:pPr lvl="1"/>
            <a:r>
              <a:rPr lang="sr-Latn-RS" dirty="0" smtClean="0"/>
              <a:t>Sadrže domensku logiku</a:t>
            </a:r>
          </a:p>
          <a:p>
            <a:pPr lvl="1"/>
            <a:r>
              <a:rPr lang="sr-Latn-RS" dirty="0" smtClean="0"/>
              <a:t>Portabilni su</a:t>
            </a:r>
          </a:p>
          <a:p>
            <a:pPr lvl="1"/>
            <a:r>
              <a:rPr lang="sr-Latn-RS" dirty="0" smtClean="0"/>
              <a:t>Enkapsuliraju pristup podacima (pozive REST servisa) i nude API za manipulisanje podacima</a:t>
            </a:r>
          </a:p>
          <a:p>
            <a:pPr marL="457200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2157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Angular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Primer 03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|--primer03.html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|--primer03.js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|--primer03-blogEntries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|--blogEntries.html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|--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|--blogEntryResource.js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|--primer03-comments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|--commentForm.html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|--comments.js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|--commentsResource.html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 u AngularJS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Angular aplikacije baziraju se na DI</a:t>
            </a:r>
          </a:p>
          <a:p>
            <a:r>
              <a:rPr lang="sr-Latn-RS" dirty="0" smtClean="0"/>
              <a:t>Svaka Angular aplikacija ima injektor</a:t>
            </a:r>
          </a:p>
          <a:p>
            <a:pPr lvl="1"/>
            <a:r>
              <a:rPr lang="sr-Latn-RS" dirty="0" smtClean="0"/>
              <a:t>Injektor je lokator servisa – objekat zadužen za upravljanje životnim ciklusom i pronalaženje objekata koji mogu da se proslede kroz injekciju zavisnosti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3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 u AngularJS</a:t>
            </a:r>
            <a:br>
              <a:rPr lang="sr-Latn-RS" dirty="0" smtClean="0"/>
            </a:br>
            <a:r>
              <a:rPr lang="sr-Latn-RS" dirty="0" smtClean="0"/>
              <a:t>Pregled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u koje</a:t>
            </a:r>
            <a:r>
              <a:rPr lang="sr-Latn-RS" dirty="0" smtClean="0"/>
              <a:t> je moguće injektovati druge objekte:</a:t>
            </a:r>
          </a:p>
          <a:p>
            <a:pPr lvl="1"/>
            <a:r>
              <a:rPr lang="en-GB" dirty="0"/>
              <a:t>controller</a:t>
            </a:r>
          </a:p>
          <a:p>
            <a:pPr lvl="1"/>
            <a:r>
              <a:rPr lang="en-GB" dirty="0" smtClean="0"/>
              <a:t>factory</a:t>
            </a:r>
            <a:endParaRPr lang="en-GB" dirty="0"/>
          </a:p>
          <a:p>
            <a:pPr lvl="1"/>
            <a:r>
              <a:rPr lang="en-GB" dirty="0" smtClean="0"/>
              <a:t>provider</a:t>
            </a:r>
            <a:r>
              <a:rPr lang="en-GB" dirty="0"/>
              <a:t> $</a:t>
            </a:r>
            <a:r>
              <a:rPr lang="en-GB" dirty="0" smtClean="0"/>
              <a:t>get</a:t>
            </a:r>
            <a:r>
              <a:rPr lang="sr-Latn-RS" dirty="0" smtClean="0"/>
              <a:t> funkcija</a:t>
            </a:r>
            <a:r>
              <a:rPr lang="en-GB" dirty="0"/>
              <a:t> </a:t>
            </a:r>
            <a:r>
              <a:rPr lang="en-GB" dirty="0" smtClean="0"/>
              <a:t>(</a:t>
            </a:r>
            <a:r>
              <a:rPr lang="sr-Latn-RS" dirty="0" smtClean="0"/>
              <a:t>kada se kreira objekat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provider function </a:t>
            </a:r>
            <a:r>
              <a:rPr lang="en-GB" dirty="0" smtClean="0"/>
              <a:t>(</a:t>
            </a:r>
            <a:r>
              <a:rPr lang="sr-Latn-RS" dirty="0" smtClean="0"/>
              <a:t>kada se kreira provajder kao konstruktor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sr-Latn-RS" dirty="0" smtClean="0"/>
              <a:t>service</a:t>
            </a:r>
          </a:p>
          <a:p>
            <a:pPr lvl="1"/>
            <a:r>
              <a:rPr lang="sr-Latn-RS" dirty="0" smtClean="0"/>
              <a:t>directive</a:t>
            </a:r>
          </a:p>
          <a:p>
            <a:pPr lvl="1"/>
            <a:r>
              <a:rPr lang="en-GB" dirty="0"/>
              <a:t>filter</a:t>
            </a:r>
          </a:p>
          <a:p>
            <a:r>
              <a:rPr lang="sr-Latn-RS" dirty="0" smtClean="0"/>
              <a:t>Objekti </a:t>
            </a:r>
            <a:r>
              <a:rPr lang="sr-Latn-RS" b="1" dirty="0" smtClean="0"/>
              <a:t>u koje nije moguće</a:t>
            </a:r>
            <a:r>
              <a:rPr lang="sr-Latn-RS" dirty="0" smtClean="0"/>
              <a:t> injektovati druge objekte</a:t>
            </a:r>
          </a:p>
          <a:p>
            <a:pPr lvl="1"/>
            <a:r>
              <a:rPr lang="sr-Latn-RS" dirty="0"/>
              <a:t>v</a:t>
            </a:r>
            <a:r>
              <a:rPr lang="sr-Latn-RS" dirty="0" smtClean="0"/>
              <a:t>alue</a:t>
            </a:r>
          </a:p>
          <a:p>
            <a:pPr lvl="1"/>
            <a:r>
              <a:rPr lang="sr-Latn-RS" dirty="0" smtClean="0"/>
              <a:t>constant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 u AngularJS</a:t>
            </a:r>
            <a:br>
              <a:rPr lang="sr-Latn-RS" dirty="0"/>
            </a:br>
            <a:r>
              <a:rPr lang="sr-Latn-RS" dirty="0"/>
              <a:t>Pregled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koje</a:t>
            </a:r>
            <a:r>
              <a:rPr lang="sr-Latn-RS" dirty="0" smtClean="0"/>
              <a:t> je moguće injektovati:</a:t>
            </a:r>
          </a:p>
          <a:p>
            <a:pPr lvl="1"/>
            <a:r>
              <a:rPr lang="en-GB" dirty="0"/>
              <a:t>constant</a:t>
            </a:r>
          </a:p>
          <a:p>
            <a:pPr lvl="1"/>
            <a:r>
              <a:rPr lang="en-GB" dirty="0"/>
              <a:t>factory</a:t>
            </a:r>
          </a:p>
          <a:p>
            <a:pPr lvl="1"/>
            <a:r>
              <a:rPr lang="en-GB" dirty="0"/>
              <a:t>provider</a:t>
            </a:r>
          </a:p>
          <a:p>
            <a:pPr lvl="1"/>
            <a:r>
              <a:rPr lang="en-GB" dirty="0"/>
              <a:t>service</a:t>
            </a:r>
          </a:p>
          <a:p>
            <a:pPr lvl="1"/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(angular)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$injector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angular.injector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(['ng']);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=function 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$log =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injector.get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('$log');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$log.info('hello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('app',[]);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}(angular));</a:t>
            </a:r>
          </a:p>
        </p:txBody>
      </p:sp>
    </p:spTree>
    <p:extLst>
      <p:ext uri="{BB962C8B-B14F-4D97-AF65-F5344CB8AC3E}">
        <p14:creationId xmlns:p14="http://schemas.microsoft.com/office/powerpoint/2010/main" val="23667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 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Angular sam sadrži velik broj servisa</a:t>
            </a:r>
          </a:p>
          <a:p>
            <a:pPr lvl="1"/>
            <a:r>
              <a:rPr lang="sr-Latn-RS" dirty="0" smtClean="0"/>
              <a:t>$http</a:t>
            </a:r>
          </a:p>
          <a:p>
            <a:pPr lvl="1"/>
            <a:r>
              <a:rPr lang="sr-Latn-RS" dirty="0" smtClean="0"/>
              <a:t>$q</a:t>
            </a:r>
          </a:p>
          <a:p>
            <a:pPr lvl="1"/>
            <a:r>
              <a:rPr lang="sr-Latn-RS" dirty="0" smtClean="0"/>
              <a:t>$filter</a:t>
            </a:r>
          </a:p>
          <a:p>
            <a:pPr lvl="1"/>
            <a:r>
              <a:rPr lang="sr-Latn-RS" dirty="0" smtClean="0"/>
              <a:t>$timeout</a:t>
            </a:r>
          </a:p>
          <a:p>
            <a:pPr lvl="1"/>
            <a:r>
              <a:rPr lang="sr-Latn-RS" dirty="0" smtClean="0"/>
              <a:t>$interval</a:t>
            </a:r>
          </a:p>
          <a:p>
            <a:pPr lvl="1"/>
            <a:r>
              <a:rPr lang="sr-Latn-RS" dirty="0" smtClean="0"/>
              <a:t>$log</a:t>
            </a:r>
          </a:p>
          <a:p>
            <a:pPr lvl="1"/>
            <a:r>
              <a:rPr lang="sr-Latn-RS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2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servisa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Angularu je moguće zadati niz zavisnosti servis na tri načina:</a:t>
            </a:r>
          </a:p>
          <a:p>
            <a:pPr lvl="1"/>
            <a:r>
              <a:rPr lang="sr-Latn-RS" dirty="0"/>
              <a:t>Implicitnim zadavanje niza </a:t>
            </a:r>
            <a:r>
              <a:rPr lang="sr-Latn-RS" dirty="0" smtClean="0"/>
              <a:t>anotacija</a:t>
            </a:r>
          </a:p>
          <a:p>
            <a:pPr lvl="1"/>
            <a:r>
              <a:rPr lang="sr-Latn-RS" dirty="0" smtClean="0"/>
              <a:t>Nizom inline anotacija</a:t>
            </a:r>
          </a:p>
          <a:p>
            <a:pPr lvl="1"/>
            <a:r>
              <a:rPr lang="sr-Latn-RS" dirty="0" smtClean="0"/>
              <a:t>Kao niz u $inject atribut</a:t>
            </a:r>
          </a:p>
        </p:txBody>
      </p:sp>
    </p:spTree>
    <p:extLst>
      <p:ext uri="{BB962C8B-B14F-4D97-AF65-F5344CB8AC3E}">
        <p14:creationId xmlns:p14="http://schemas.microsoft.com/office/powerpoint/2010/main" val="38124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Implicitno zadavanje liste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function($scope, greeter) { // ...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Parametri su objekti koji će biti injektovani</a:t>
            </a:r>
          </a:p>
          <a:p>
            <a:r>
              <a:rPr lang="sr-Latn-RS" dirty="0" smtClean="0">
                <a:solidFill>
                  <a:prstClr val="black"/>
                </a:solidFill>
              </a:rPr>
              <a:t>O nedostacima ovakvog zadavanja liste zavisnosti ćemo pričati kasnije</a:t>
            </a:r>
          </a:p>
          <a:p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Inline niz anotacija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'$scope', 'greeter'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$scope, greeter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// ...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Nakon naziva kontrolera se zadaje </a:t>
            </a:r>
            <a:r>
              <a:rPr lang="sr-Latn-RS" b="1" dirty="0" smtClean="0"/>
              <a:t>niz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Prvih n elemenata niza su stringovi – nazivi servisa koji se injektuju</a:t>
            </a:r>
          </a:p>
          <a:p>
            <a:pPr lvl="1"/>
            <a:r>
              <a:rPr lang="sr-Latn-RS" dirty="0" smtClean="0"/>
              <a:t>n+1 element je kontroler funkcija koja sadrži n parametara – objekte koji se injektuju</a:t>
            </a:r>
          </a:p>
          <a:p>
            <a:pPr lvl="2"/>
            <a:r>
              <a:rPr lang="sr-Latn-RS" dirty="0" smtClean="0"/>
              <a:t>Parametri moraju da budu zadati u onom redosledu u kom su zavisnosti zadate u listi stringova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1830</Words>
  <Application>Microsoft Office PowerPoint</Application>
  <PresentationFormat>On-screen Show (4:3)</PresentationFormat>
  <Paragraphs>350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AngularJS – servisi</vt:lpstr>
      <vt:lpstr>AngularJS i servisi</vt:lpstr>
      <vt:lpstr>Dependency Injection</vt:lpstr>
      <vt:lpstr>DI u AngularJS</vt:lpstr>
      <vt:lpstr>$injector</vt:lpstr>
      <vt:lpstr>ng servisi</vt:lpstr>
      <vt:lpstr>Injektovanje servisa</vt:lpstr>
      <vt:lpstr>Implicitno zadavanje liste zavisnosti</vt:lpstr>
      <vt:lpstr>Inline niz anotacija</vt:lpstr>
      <vt:lpstr>$inject atribut</vt:lpstr>
      <vt:lpstr>$timeout</vt:lpstr>
      <vt:lpstr>$interval</vt:lpstr>
      <vt:lpstr>$log</vt:lpstr>
      <vt:lpstr>$log</vt:lpstr>
      <vt:lpstr>Servisi i prikaz</vt:lpstr>
      <vt:lpstr>Injektor</vt:lpstr>
      <vt:lpstr>„Recepti“ za kreiranje objekata</vt:lpstr>
      <vt:lpstr>Moduli</vt:lpstr>
      <vt:lpstr>Moduli</vt:lpstr>
      <vt:lpstr>Moduli</vt:lpstr>
      <vt:lpstr>Učitavanje modula</vt:lpstr>
      <vt:lpstr>Value „recept“</vt:lpstr>
      <vt:lpstr>Value „recept“ Primer 02</vt:lpstr>
      <vt:lpstr>Factory „recept“</vt:lpstr>
      <vt:lpstr>Factory „recept“ Primer 02</vt:lpstr>
      <vt:lpstr>Fabrike i konstruktori</vt:lpstr>
      <vt:lpstr>Fabrike konstruktori</vt:lpstr>
      <vt:lpstr>Service „recept“</vt:lpstr>
      <vt:lpstr>Service „recept“</vt:lpstr>
      <vt:lpstr>Provider „recept“</vt:lpstr>
      <vt:lpstr>Provider „recept“</vt:lpstr>
      <vt:lpstr>Provider</vt:lpstr>
      <vt:lpstr>Injektovanje provajdera</vt:lpstr>
      <vt:lpstr>Konfigurisanje provajdera</vt:lpstr>
      <vt:lpstr>Injektovanje u provajdera</vt:lpstr>
      <vt:lpstr>Constant „recept“</vt:lpstr>
      <vt:lpstr>Konstanta</vt:lpstr>
      <vt:lpstr>MVW revisited</vt:lpstr>
      <vt:lpstr>Struktura Angular aplikacije</vt:lpstr>
      <vt:lpstr>DI u AngularJS Pregled</vt:lpstr>
      <vt:lpstr>DI u AngularJS Pregled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322</cp:revision>
  <dcterms:created xsi:type="dcterms:W3CDTF">2014-10-31T08:12:10Z</dcterms:created>
  <dcterms:modified xsi:type="dcterms:W3CDTF">2016-05-07T10:53:36Z</dcterms:modified>
</cp:coreProperties>
</file>