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 server sa jednom niti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– jedna nit koja obrađuje sve zahteve</a:t>
            </a:r>
          </a:p>
          <a:p>
            <a:r>
              <a:rPr lang="sr-Latn-RS" dirty="0" smtClean="0"/>
              <a:t>Nije nova ideja – Nginx koristi isti princip</a:t>
            </a:r>
          </a:p>
          <a:p>
            <a:pPr lvl="1"/>
            <a:r>
              <a:rPr lang="sr-Latn-RS" dirty="0" smtClean="0"/>
              <a:t>I daje odlične rezultate</a:t>
            </a:r>
          </a:p>
          <a:p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151"/>
            <a:ext cx="4343400" cy="27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9" y="3733800"/>
            <a:ext cx="495823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1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JavaScript i neblokirajuće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brauzerima se JavaScript izvršava u jednoj niti</a:t>
            </a:r>
          </a:p>
          <a:p>
            <a:r>
              <a:rPr lang="sr-Latn-RS" dirty="0" smtClean="0"/>
              <a:t>Ukoliko je operacija koja se izvršava traje, koriste se callback funkcije</a:t>
            </a:r>
          </a:p>
        </p:txBody>
      </p:sp>
    </p:spTree>
    <p:extLst>
      <p:ext uri="{BB962C8B-B14F-4D97-AF65-F5344CB8AC3E}">
        <p14:creationId xmlns:p14="http://schemas.microsoft.com/office/powerpoint/2010/main" val="37310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Odlaganje izvršenja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operacje od 3 sekunde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korisničke akcije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userClicked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42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//simuliranje dugotrajne operacije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3000);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(request)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('starting a long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longRunningOperation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('ending a long operation for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:', request.id);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1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simuliranje zahteva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id: 2 });</a:t>
            </a:r>
          </a:p>
        </p:txBody>
      </p:sp>
    </p:spTree>
    <p:extLst>
      <p:ext uri="{BB962C8B-B14F-4D97-AF65-F5344CB8AC3E}">
        <p14:creationId xmlns:p14="http://schemas.microsoft.com/office/powerpoint/2010/main" val="1827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 funkcije i 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Closure omogućuje da varijablama iz funkcije koja poziva callback pristupimo i iz callback funkcije i nako što se funkcija koja poziva callback završila</a:t>
            </a:r>
          </a:p>
          <a:p>
            <a:r>
              <a:rPr lang="sr-Latn-RS" dirty="0" smtClean="0"/>
              <a:t>„</a:t>
            </a:r>
            <a:r>
              <a:rPr lang="en-GB" dirty="0"/>
              <a:t>Node.js </a:t>
            </a:r>
            <a:r>
              <a:rPr lang="sr-Latn-RS" dirty="0" smtClean="0"/>
              <a:t>ima visoke performanse i koristi JavaScript jer JavaScript ima podršku za first-class funkcije i closure“</a:t>
            </a:r>
          </a:p>
          <a:p>
            <a:r>
              <a:rPr lang="sr-Latn-RS" dirty="0" smtClean="0"/>
              <a:t>Naravno, činjenica da je Node.js single threaded server ne znači da ne može da koristi snagu višejezgarskih procesora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web server</a:t>
            </a:r>
          </a:p>
          <a:p>
            <a:r>
              <a:rPr lang="sr-Latn-RS" dirty="0" smtClean="0"/>
              <a:t>Jeste JavaScript runtime environment</a:t>
            </a:r>
          </a:p>
          <a:p>
            <a:pPr lvl="1"/>
            <a:r>
              <a:rPr lang="sr-Latn-RS" dirty="0" smtClean="0"/>
              <a:t>U kome može da se izvršava web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 se u GUI aplikacijama</a:t>
            </a:r>
          </a:p>
          <a:p>
            <a:r>
              <a:rPr lang="sr-Latn-RS" dirty="0" smtClean="0"/>
              <a:t>Omogućuje da se funkcija pozove kao reakcija na događaj</a:t>
            </a:r>
          </a:p>
          <a:p>
            <a:r>
              <a:rPr lang="sr-Latn-RS" dirty="0" smtClean="0"/>
              <a:t>Nakon izvršenja funkcije ili se poziva nova funkcija za događaj koji se već desio (ako je </a:t>
            </a:r>
            <a:r>
              <a:rPr lang="sr-Latn-RS" dirty="0"/>
              <a:t>u </a:t>
            </a:r>
            <a:r>
              <a:rPr lang="sr-Latn-RS" dirty="0" smtClean="0"/>
              <a:t>queue-u) ili se čeka da se desi novi događaj</a:t>
            </a:r>
          </a:p>
          <a:p>
            <a:endParaRPr lang="sr-Latn-RS" dirty="0" smtClean="0"/>
          </a:p>
          <a:p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2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Tipično, dok se u GUI aplikaciji izvršava funkcija, nije moguće početi obradu novog događaja</a:t>
            </a:r>
          </a:p>
          <a:p>
            <a:r>
              <a:rPr lang="sr-Latn-RS" dirty="0" smtClean="0"/>
              <a:t>Kada je reakcija na događaj dugotrajna, korisničko iskustvo je frustrirajuće </a:t>
            </a:r>
          </a:p>
          <a:p>
            <a:r>
              <a:rPr lang="sr-Latn-RS" dirty="0" smtClean="0"/>
              <a:t>Nedostatak resursa za obradu novih događaja se zove starvation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Node.js i starvation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koristi event loop</a:t>
            </a:r>
          </a:p>
          <a:p>
            <a:r>
              <a:rPr lang="sr-Latn-RS" dirty="0" smtClean="0"/>
              <a:t>Može da se desi starvation!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&lt; 2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- 2) +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- 1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console.time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console.timeEnd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('timer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 1000);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(44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je implementarn u JavaScript-u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Node.js i </a:t>
            </a:r>
            <a:r>
              <a:rPr lang="sr-Latn-RS" dirty="0" smtClean="0"/>
              <a:t>starvation -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je podložan starvation-u</a:t>
            </a:r>
          </a:p>
          <a:p>
            <a:r>
              <a:rPr lang="sr-Latn-RS" dirty="0" smtClean="0"/>
              <a:t>Nije dobra opcija za aplikacije koje zahtevaju velike CPU resurse za obradu klijentskih zahteva</a:t>
            </a:r>
          </a:p>
          <a:p>
            <a:r>
              <a:rPr lang="sr-Latn-RS" dirty="0" smtClean="0"/>
              <a:t>Takve funkcionalnosti treba izmestiti u zasebne servise</a:t>
            </a:r>
          </a:p>
          <a:p>
            <a:r>
              <a:rPr lang="sr-Latn-RS" dirty="0" smtClean="0"/>
              <a:t>Koje Node.js (odlično) koristi kroz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 smtClean="0"/>
              <a:t>aplikacije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Pristup podacima iz baze</a:t>
            </a:r>
          </a:p>
          <a:p>
            <a:r>
              <a:rPr lang="sr-Latn-RS" dirty="0" smtClean="0"/>
              <a:t>Koristi se asinhroni I/O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8991600" cy="220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Data-Intensive </a:t>
            </a:r>
            <a:r>
              <a:rPr lang="sr-Latn-RS" dirty="0"/>
              <a:t>aplikacije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0" y="1295400"/>
            <a:ext cx="78815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Svaki fajl je u modul</a:t>
            </a:r>
            <a:endParaRPr lang="en-GB" dirty="0"/>
          </a:p>
          <a:p>
            <a:r>
              <a:rPr lang="sr-Latn-RS" dirty="0" smtClean="0"/>
              <a:t>Svaki fajl može da pristupi svom modulu preko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Eksprot modula obavlja se pomoću varijable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Moduli se importuju pomoću globalne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fajla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za modul</a:t>
            </a:r>
          </a:p>
          <a:p>
            <a:pPr lvl="1"/>
            <a:r>
              <a:rPr lang="sr-Latn-RS" dirty="0" smtClean="0"/>
              <a:t>Kod modula se izvršava</a:t>
            </a:r>
          </a:p>
          <a:p>
            <a:pPr lvl="1"/>
            <a:r>
              <a:rPr lang="sr-Latn-RS" b="1" dirty="0" smtClean="0"/>
              <a:t>U zasebnom opsegu</a:t>
            </a:r>
          </a:p>
          <a:p>
            <a:pPr lvl="1"/>
            <a:r>
              <a:rPr lang="sr-Latn-RS" dirty="0" smtClean="0"/>
              <a:t>Vraća se vrednost izvršavanja funkcije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Moduli nisu globalne promenljive</a:t>
            </a:r>
          </a:p>
        </p:txBody>
      </p:sp>
    </p:spTree>
    <p:extLst>
      <p:ext uri="{BB962C8B-B14F-4D97-AF65-F5344CB8AC3E}">
        <p14:creationId xmlns:p14="http://schemas.microsoft.com/office/powerpoint/2010/main" val="396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Keširanje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Prilikom prvog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r-Latn-RS" dirty="0" smtClean="0"/>
              <a:t> funkcije modul se čita iz fajla</a:t>
            </a:r>
          </a:p>
          <a:p>
            <a:r>
              <a:rPr lang="sr-Latn-RS" dirty="0" smtClean="0"/>
              <a:t>Pri tome se kešira</a:t>
            </a:r>
          </a:p>
          <a:p>
            <a:r>
              <a:rPr lang="sr-Latn-RS" dirty="0" smtClean="0"/>
              <a:t>Svaki sledeći put se preuzima iz keša</a:t>
            </a:r>
          </a:p>
          <a:p>
            <a:r>
              <a:rPr lang="sr-Latn-RS" dirty="0" smtClean="0"/>
              <a:t>Posledica:</a:t>
            </a:r>
          </a:p>
          <a:p>
            <a:pPr lvl="1"/>
            <a:r>
              <a:rPr lang="sr-Latn-RS" dirty="0" smtClean="0"/>
              <a:t>Ako </a:t>
            </a:r>
            <a:r>
              <a:rPr lang="sr-Latn-RS" dirty="0"/>
              <a:t>vraćaju objekat, to je deljeni mutabilni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Moduli mogu da se koriste kao shared state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sr-Latn-RS" dirty="0" smtClean="0"/>
              <a:t>Ako nam trebaju nove instance objekata</a:t>
            </a:r>
          </a:p>
          <a:p>
            <a:r>
              <a:rPr lang="sr-Latn-RS" dirty="0" smtClean="0"/>
              <a:t>Analogon klasama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foo = require('./foo');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foo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+mj-lt"/>
                <a:cs typeface="Courier New" panose="02070309020205020404" pitchFamily="49" charset="0"/>
              </a:rPr>
              <a:t>Zadatak za vežbanje: kroz module implementirati nasleđivanje iz primera sa prošlog časa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gotovih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Node.js dolazi sa velikim brojem gotovih modula</a:t>
            </a:r>
          </a:p>
          <a:p>
            <a:r>
              <a:rPr lang="sr-Latn-RS" dirty="0" smtClean="0"/>
              <a:t>Koji se mogu direktno koristiti</a:t>
            </a:r>
          </a:p>
          <a:p>
            <a:r>
              <a:rPr lang="sr-Latn-RS" dirty="0" smtClean="0"/>
              <a:t>Na primer,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za rad sa fajl sistemom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sr-Latn-RS" dirty="0" smtClean="0"/>
              <a:t> modul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fs = require('fs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('data.txt', function (err,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(err) throw err;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logData.toString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{};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lines.forEach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parts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parts[1];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(parts[2]);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(!results[letter])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results[letter]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results[letter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console.log(results);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{ A: 2, B: 14, C: 6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278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sr-Latn-RS" dirty="0" smtClean="0"/>
              <a:t>Zbog toga je implementarn u JavaScript-u</a:t>
            </a:r>
          </a:p>
          <a:p>
            <a:endParaRPr lang="sr-Latn-RS" dirty="0"/>
          </a:p>
          <a:p>
            <a:pPr marL="0" indent="0" algn="ctr">
              <a:buNone/>
            </a:pPr>
            <a:r>
              <a:rPr lang="sr-Latn-RS" b="1" dirty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80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Modul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Ima metodu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koja: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Prime callback funkciju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Vraća objekat koji je HTTP server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Na svaki zahtev klijenta poziva se callback metoda sa dva parametra: 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Dolazni request stream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Odlazni response stream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Server se pokreće pozivm metode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HTTP server objekta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HTTP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(200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'Content-Type': 'text/plain'});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srvr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running on port 8080");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Fajl Web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95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require('fs');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send404 = function(response)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'Content-Type': 'text/plain'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('Error 404: Resource not found.');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'GET')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(req.url == '/')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'/index.html';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req.url;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path.resolve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('./static'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fileurl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!exists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(200,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'content-type': 'text/html'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fs.createReadStream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).pipe(res);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send404(res);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console.log("Server is running on port 8080");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pPr marL="0" indent="0" algn="ctr">
              <a:buNone/>
            </a:pPr>
            <a:r>
              <a:rPr lang="sr-Latn-RS" b="1" dirty="0" smtClean="0"/>
              <a:t>Razvoj Web aplikacija visokih performansi</a:t>
            </a:r>
          </a:p>
          <a:p>
            <a:pPr marL="0" indent="0" algn="ctr">
              <a:buNone/>
            </a:pPr>
            <a:endParaRPr lang="sr-Latn-RS" dirty="0" smtClean="0"/>
          </a:p>
          <a:p>
            <a:r>
              <a:rPr lang="en-GB" dirty="0"/>
              <a:t>Node.js </a:t>
            </a:r>
            <a:r>
              <a:rPr lang="sr-Latn-RS" dirty="0"/>
              <a:t>ima visoke </a:t>
            </a:r>
            <a:r>
              <a:rPr lang="sr-Latn-RS" dirty="0" smtClean="0"/>
              <a:t>performanse i </a:t>
            </a:r>
            <a:r>
              <a:rPr lang="sr-Latn-RS" dirty="0"/>
              <a:t>koristi JavaScript jer JavaScript ima podršku za first-class funkcije i </a:t>
            </a:r>
            <a:r>
              <a:rPr lang="sr-Latn-RS" dirty="0" smtClean="0"/>
              <a:t>closure</a:t>
            </a:r>
          </a:p>
          <a:p>
            <a:r>
              <a:rPr lang="sr-Latn-RS" dirty="0" smtClean="0"/>
              <a:t>Šta to znači? Zašto?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3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sr-Latn-RS" dirty="0" smtClean="0"/>
              <a:t>/</a:t>
            </a:r>
            <a:r>
              <a:rPr lang="en-GB" dirty="0" smtClean="0"/>
              <a:t>O </a:t>
            </a:r>
            <a:r>
              <a:rPr lang="en-GB" dirty="0" err="1" smtClean="0"/>
              <a:t>skaliranje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1" y="1295400"/>
            <a:ext cx="604708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114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Pristup podacima na disku je za 8 redova veličine sporiji od RAM-a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Web aplikacije u velikoj meri zavise od podataka koji se čitaju sa diska ili se dobijaju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Dok se obrađuje HTTP zahtev (npr. </a:t>
            </a:r>
            <a:r>
              <a:rPr lang="sr-Latn-RS" dirty="0"/>
              <a:t>č</a:t>
            </a:r>
            <a:r>
              <a:rPr lang="sr-Latn-RS" dirty="0" smtClean="0"/>
              <a:t>itaju podaci iz baze) velik deo vremena obrada zahteva je neaktivna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Velik broj zahteva u obradi troši mnogo serverskih resursa i imamo problem IO skaliranja</a:t>
            </a:r>
          </a:p>
        </p:txBody>
      </p:sp>
    </p:spTree>
    <p:extLst>
      <p:ext uri="{BB962C8B-B14F-4D97-AF65-F5344CB8AC3E}">
        <p14:creationId xmlns:p14="http://schemas.microsoft.com/office/powerpoint/2010/main" val="7071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br>
              <a:rPr lang="sr-Latn-RS" dirty="0" smtClean="0"/>
            </a:br>
            <a:r>
              <a:rPr lang="sr-Latn-RS" dirty="0" smtClean="0"/>
              <a:t>1 zahtev – 1 proces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5082"/>
            <a:ext cx="8734425" cy="46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1 zahtev – 1 proces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zatev pokreće se novi proces</a:t>
            </a:r>
          </a:p>
          <a:p>
            <a:r>
              <a:rPr lang="sr-Latn-RS" dirty="0" smtClean="0"/>
              <a:t>Pokretanje procesa je skupa operacija (i što se tiče memorije i što se tiče procesora)</a:t>
            </a:r>
          </a:p>
          <a:p>
            <a:r>
              <a:rPr lang="sr-Latn-RS" dirty="0" smtClean="0"/>
              <a:t>Za potrebu zahteva A sa slike potrebni su podaci iz baze</a:t>
            </a:r>
          </a:p>
          <a:p>
            <a:pPr lvl="1"/>
            <a:r>
              <a:rPr lang="sr-Latn-RS" dirty="0" smtClean="0"/>
              <a:t>Dok god podaci ne stignu, proces je u idle stanju</a:t>
            </a:r>
          </a:p>
          <a:p>
            <a:pPr lvl="1"/>
            <a:r>
              <a:rPr lang="sr-Latn-RS" dirty="0" smtClean="0"/>
              <a:t>Pokretanje procesa je sporo i postoji overhead u zauzeću RAMa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Tradicionalni Web serveri: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8124825" cy="539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Tradicionalni Web serveri:</a:t>
            </a:r>
            <a:br>
              <a:rPr lang="sr-Latn-RS" dirty="0"/>
            </a:br>
            <a:r>
              <a:rPr lang="sr-Latn-RS" dirty="0"/>
              <a:t>Thread 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Umesto da se za svaki zahtev pokreće nova nit, u savremenim Web serverima se </a:t>
            </a:r>
            <a:r>
              <a:rPr lang="sr-Latn-RS" dirty="0"/>
              <a:t>koristi Thread </a:t>
            </a:r>
            <a:r>
              <a:rPr lang="sr-Latn-RS" dirty="0" smtClean="0"/>
              <a:t>Pool</a:t>
            </a:r>
          </a:p>
          <a:p>
            <a:r>
              <a:rPr lang="sr-Latn-RS" dirty="0" smtClean="0"/>
              <a:t>Kada pristigne novi zahtev dodeljuje mu se nit iz </a:t>
            </a:r>
            <a:r>
              <a:rPr lang="sr-Latn-RS" dirty="0"/>
              <a:t>Thread </a:t>
            </a:r>
            <a:r>
              <a:rPr lang="sr-Latn-RS" dirty="0" smtClean="0"/>
              <a:t>Pool-a</a:t>
            </a:r>
          </a:p>
          <a:p>
            <a:r>
              <a:rPr lang="sr-Latn-RS" dirty="0" smtClean="0"/>
              <a:t>Ta nit je alocirana za zahtev sve dok traje obrada zahteva</a:t>
            </a:r>
          </a:p>
          <a:p>
            <a:r>
              <a:rPr lang="sr-Latn-RS" dirty="0" smtClean="0"/>
              <a:t>Izbegava se startovanje novog procesa za svaki zahtev</a:t>
            </a:r>
          </a:p>
        </p:txBody>
      </p:sp>
    </p:spTree>
    <p:extLst>
      <p:ext uri="{BB962C8B-B14F-4D97-AF65-F5344CB8AC3E}">
        <p14:creationId xmlns:p14="http://schemas.microsoft.com/office/powerpoint/2010/main" val="2705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1096</Words>
  <Application>Microsoft Office PowerPoint</Application>
  <PresentationFormat>On-screen Show (4:3)</PresentationFormat>
  <Paragraphs>238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Node.js</vt:lpstr>
      <vt:lpstr>Cilj Node.js</vt:lpstr>
      <vt:lpstr>Cilj Node.js</vt:lpstr>
      <vt:lpstr>Cilj Node.js</vt:lpstr>
      <vt:lpstr>I/O skaliranje</vt:lpstr>
      <vt:lpstr>Tradicionalni Web serveri: 1 zahtev – 1 proces</vt:lpstr>
      <vt:lpstr>Tradicionalni Web serveri: 1 zahtev – 1 proces</vt:lpstr>
      <vt:lpstr>Tradicionalni Web serveri: Thread Pool</vt:lpstr>
      <vt:lpstr>Tradicionalni Web serveri: Thread Pool</vt:lpstr>
      <vt:lpstr>Web server sa jednom niti</vt:lpstr>
      <vt:lpstr>JavaScript i neblokirajuće operacije</vt:lpstr>
      <vt:lpstr>Odlaganje izvršenja</vt:lpstr>
      <vt:lpstr>Callback funkcije i closure</vt:lpstr>
      <vt:lpstr>Callback funkcije i closure</vt:lpstr>
      <vt:lpstr>Node.js</vt:lpstr>
      <vt:lpstr>Event loop</vt:lpstr>
      <vt:lpstr>Thread Starvation</vt:lpstr>
      <vt:lpstr>Node.js i starvation</vt:lpstr>
      <vt:lpstr>Primer</vt:lpstr>
      <vt:lpstr>Node.js i starvation - zaključak</vt:lpstr>
      <vt:lpstr>Data-Intensive aplikacije</vt:lpstr>
      <vt:lpstr>Data-Intensive aplikacije</vt:lpstr>
      <vt:lpstr>Moduli</vt:lpstr>
      <vt:lpstr>Moduli</vt:lpstr>
      <vt:lpstr>Poziv require funkcije</vt:lpstr>
      <vt:lpstr>Keširanje modula</vt:lpstr>
      <vt:lpstr>Fabrike objekata</vt:lpstr>
      <vt:lpstr>Korišćenje gotovih modula</vt:lpstr>
      <vt:lpstr>fs modul primer</vt:lpstr>
      <vt:lpstr>HTTP server</vt:lpstr>
      <vt:lpstr>HTTP server</vt:lpstr>
      <vt:lpstr>Fajl Web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106</cp:revision>
  <dcterms:created xsi:type="dcterms:W3CDTF">2006-08-16T00:00:00Z</dcterms:created>
  <dcterms:modified xsi:type="dcterms:W3CDTF">2016-03-14T16:11:32Z</dcterms:modified>
</cp:coreProperties>
</file>