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REST </a:t>
            </a:r>
            <a:r>
              <a:rPr lang="sr-Latn-RS" dirty="0" smtClean="0"/>
              <a:t>servisi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NPM, </a:t>
            </a:r>
            <a:r>
              <a:rPr lang="en-GB" dirty="0" smtClean="0"/>
              <a:t>Express</a:t>
            </a:r>
            <a:r>
              <a:rPr lang="sr-Latn-RS" dirty="0" smtClean="0"/>
              <a:t>, 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Semantičko verzioniranje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Zadavanje broja verzije u obliku </a:t>
            </a:r>
            <a:r>
              <a:rPr lang="en-GB" dirty="0" smtClean="0"/>
              <a:t>MAJOR.MINOR.PATCH</a:t>
            </a:r>
            <a:endParaRPr lang="sr-Latn-RS" dirty="0" smtClean="0"/>
          </a:p>
          <a:p>
            <a:pPr lvl="1"/>
            <a:r>
              <a:rPr lang="en-GB" dirty="0">
                <a:cs typeface="Courier New" panose="02070309020205020404" pitchFamily="49" charset="0"/>
              </a:rPr>
              <a:t>MAJOR </a:t>
            </a:r>
            <a:r>
              <a:rPr lang="sr-Latn-RS" dirty="0" smtClean="0">
                <a:cs typeface="Courier New" panose="02070309020205020404" pitchFamily="49" charset="0"/>
              </a:rPr>
              <a:t>broj verzije se inkrementira kada se naprave promene u</a:t>
            </a:r>
            <a:r>
              <a:rPr lang="en-GB" dirty="0" smtClean="0">
                <a:cs typeface="Courier New" panose="02070309020205020404" pitchFamily="49" charset="0"/>
              </a:rPr>
              <a:t> API</a:t>
            </a:r>
            <a:r>
              <a:rPr lang="sr-Latn-RS" dirty="0" smtClean="0">
                <a:cs typeface="Courier New" panose="02070309020205020404" pitchFamily="49" charset="0"/>
              </a:rPr>
              <a:t>-ju koje narušavaju backwards kompatibilnost</a:t>
            </a:r>
            <a:r>
              <a:rPr lang="en-GB" dirty="0" smtClean="0">
                <a:cs typeface="Courier New" panose="02070309020205020404" pitchFamily="49" charset="0"/>
              </a:rPr>
              <a:t>,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MINOR </a:t>
            </a:r>
            <a:r>
              <a:rPr lang="sr-Latn-RS" dirty="0" smtClean="0">
                <a:cs typeface="Courier New" panose="02070309020205020404" pitchFamily="49" charset="0"/>
              </a:rPr>
              <a:t>broj verzije se uvećava kada se uvedu nove funkcionalnosti</a:t>
            </a:r>
            <a:r>
              <a:rPr lang="en-GB" dirty="0" smtClean="0">
                <a:cs typeface="Courier New" panose="02070309020205020404" pitchFamily="49" charset="0"/>
              </a:rPr>
              <a:t>, </a:t>
            </a:r>
            <a:r>
              <a:rPr lang="sr-Latn-RS" dirty="0" smtClean="0">
                <a:cs typeface="Courier New" panose="02070309020205020404" pitchFamily="49" charset="0"/>
              </a:rPr>
              <a:t>ali aplikacija ostaje backwards kompatibilna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PATCH </a:t>
            </a:r>
            <a:r>
              <a:rPr lang="sr-Latn-RS" dirty="0" smtClean="0">
                <a:cs typeface="Courier New" panose="02070309020205020404" pitchFamily="49" charset="0"/>
              </a:rPr>
              <a:t>broj verzije se uvećava kada se uvedu backwards-kompatibilna razrešenja bug-ova</a:t>
            </a:r>
            <a:r>
              <a:rPr lang="en-GB" dirty="0" smtClean="0">
                <a:cs typeface="Courier New" panose="02070309020205020404" pitchFamily="49" charset="0"/>
              </a:rPr>
              <a:t>.</a:t>
            </a:r>
            <a:endParaRPr lang="sr-Latn-RS" dirty="0" smtClean="0"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version": "0.1.1"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Zahtevanje verzije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7150" indent="-457200"/>
            <a:r>
              <a:rPr lang="sr-Latn-RS" sz="3600" dirty="0">
                <a:cs typeface="Courier New" panose="02070309020205020404" pitchFamily="49" charset="0"/>
              </a:rPr>
              <a:t>Instaliranje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1.0.3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underscore@1.0.3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bilo kog patcha za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1.0.x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underscore@"~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>
                <a:cs typeface="Courier New" panose="02070309020205020404" pitchFamily="49" charset="0"/>
              </a:rPr>
              <a:t>Instaliranje bilo </a:t>
            </a:r>
            <a:r>
              <a:rPr lang="sr-Latn-RS" sz="3600" dirty="0" smtClean="0">
                <a:cs typeface="Courier New" panose="02070309020205020404" pitchFamily="49" charset="0"/>
              </a:rPr>
              <a:t>koje minor verzije </a:t>
            </a:r>
            <a:r>
              <a:rPr lang="sr-Latn-RS" sz="3600" dirty="0">
                <a:cs typeface="Courier New" panose="02070309020205020404" pitchFamily="49" charset="0"/>
              </a:rPr>
              <a:t>za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1.x.x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underscore@"^1.0.0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endParaRPr lang="sr-Latn-RS" sz="3600" dirty="0" smtClean="0"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Operatori &gt;, &gt;=, &lt; i &lt;=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cs typeface="Courier New" panose="02070309020205020404" pitchFamily="49" charset="0"/>
              </a:rPr>
              <a:t>nakon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1.0.3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1.0.3"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Operator *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Najnovija verzija (bilo na mestu patch, bilo minor, bilo major)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najnovije minor verzije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</a:t>
            </a:r>
            <a:r>
              <a:rPr lang="sr-Latn-RS" sz="3600" dirty="0" smtClean="0">
                <a:cs typeface="Courier New" panose="02070309020205020404" pitchFamily="49" charset="0"/>
              </a:rPr>
              <a:t> za major 1</a:t>
            </a:r>
            <a:endParaRPr lang="en-GB" sz="36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@"1.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Update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Kad god se uradi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 ... --save</a:t>
            </a:r>
            <a:r>
              <a:rPr lang="sr-Latn-RS" dirty="0" smtClean="0">
                <a:cs typeface="Courier New" panose="02070309020205020404" pitchFamily="49" charset="0"/>
              </a:rPr>
              <a:t>, paket se u dependecies doda sa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To znači da će se uvek preuzimati najnovija minor verzija sa patch-ovima, sve dok je major verzija ista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Zašto?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Nove verzije node_nodules prema depenedencies u package.json se preuzmu sa 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 update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Ignorisanje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sr-Latn-RS" dirty="0" smtClean="0"/>
              <a:t> foldera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node_nodules</a:t>
            </a:r>
            <a:r>
              <a:rPr lang="sr-Latn-RS" dirty="0" smtClean="0">
                <a:cs typeface="Courier New" panose="02070309020205020404" pitchFamily="49" charset="0"/>
              </a:rPr>
              <a:t> folder u realnim projektima najčešće ima veoma mnogo malih fajlova</a:t>
            </a:r>
          </a:p>
          <a:p>
            <a:r>
              <a:rPr lang="sr-Latn-RS" dirty="0">
                <a:cs typeface="Courier New" panose="02070309020205020404" pitchFamily="49" charset="0"/>
              </a:rPr>
              <a:t>U našoj </a:t>
            </a:r>
            <a:r>
              <a:rPr lang="sr-Latn-RS" dirty="0" smtClean="0">
                <a:cs typeface="Courier New" panose="02070309020205020404" pitchFamily="49" charset="0"/>
              </a:rPr>
              <a:t>aplikaciji (blog), </a:t>
            </a:r>
            <a:r>
              <a:rPr lang="sr-Latn-RS" dirty="0">
                <a:cs typeface="Courier New" panose="02070309020205020404" pitchFamily="49" charset="0"/>
              </a:rPr>
              <a:t>to je 7.58 </a:t>
            </a:r>
            <a:r>
              <a:rPr lang="sr-Latn-RS" dirty="0" smtClean="0">
                <a:cs typeface="Courier New" panose="02070309020205020404" pitchFamily="49" charset="0"/>
              </a:rPr>
              <a:t>MB, </a:t>
            </a:r>
            <a:r>
              <a:rPr lang="sr-Latn-RS" dirty="0">
                <a:cs typeface="Courier New" panose="02070309020205020404" pitchFamily="49" charset="0"/>
              </a:rPr>
              <a:t>892 Files, 209 Folders</a:t>
            </a:r>
            <a:endParaRPr lang="sr-Latn-RS" dirty="0" smtClean="0"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Nije dobra praksa da se postavlja na repozitorijum projekta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Tipično se doda u .gitignore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Express</a:t>
            </a:r>
            <a:r>
              <a:rPr lang="sr-Latn-RS" dirty="0" smtClean="0"/>
              <a:t>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Web </a:t>
            </a:r>
            <a:r>
              <a:rPr lang="sr-Latn-RS" dirty="0" smtClean="0">
                <a:cs typeface="Courier New" panose="02070309020205020404" pitchFamily="49" charset="0"/>
              </a:rPr>
              <a:t>application server framework za Node.js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Za pravljenje single-page i multi page aplikacija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Inspirisan Sintarom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De facto standard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hello_express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1 - npm init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2 - npm install express –save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–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express = require('express');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express()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('hello express!');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node index.js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Middleware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Funkcije koje se pozivaju pre nego što se pozove request handler</a:t>
            </a:r>
          </a:p>
          <a:p>
            <a:r>
              <a:rPr lang="sr-Latn-RS" dirty="0" smtClean="0"/>
              <a:t>Ove funkcije se pozivaju u redosledu u kom su middleware-i dodati (middleware stack)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static_server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require('serve-static');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.use(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</p:txBody>
      </p:sp>
    </p:spTree>
    <p:extLst>
      <p:ext uri="{BB962C8B-B14F-4D97-AF65-F5344CB8AC3E}">
        <p14:creationId xmlns:p14="http://schemas.microsoft.com/office/powerpoint/2010/main" val="16396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static_server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Postavlja odgovarajući mime tip za odgovor</a:t>
            </a:r>
            <a:endParaRPr lang="en-GB" dirty="0"/>
          </a:p>
          <a:p>
            <a:r>
              <a:rPr lang="sr-Latn-RS" dirty="0" smtClean="0"/>
              <a:t>Postavlja odgovarajući HTTP response kod</a:t>
            </a:r>
          </a:p>
          <a:p>
            <a:r>
              <a:rPr lang="sr-Latn-RS" dirty="0" smtClean="0"/>
              <a:t>Ograničava pristup statičkom sadržaju na folder koji je navedene (nije moguće pristupit nadfolderu sa ../ u putanji)</a:t>
            </a:r>
          </a:p>
          <a:p>
            <a:r>
              <a:rPr lang="sr-Latn-RS" dirty="0" smtClean="0"/>
              <a:t>Servira index.html iz direktorijuma ukoliko je putanja direktorijum</a:t>
            </a:r>
          </a:p>
        </p:txBody>
      </p:sp>
    </p:spTree>
    <p:extLst>
      <p:ext uri="{BB962C8B-B14F-4D97-AF65-F5344CB8AC3E}">
        <p14:creationId xmlns:p14="http://schemas.microsoft.com/office/powerpoint/2010/main" val="2702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serve-index middleware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serveIndex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serve-index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require('serve-static');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serveIndex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4848225"/>
            <a:ext cx="91154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Upravljanje zavisnostima</a:t>
            </a:r>
          </a:p>
          <a:p>
            <a:r>
              <a:rPr lang="sr-Latn-RS" dirty="0" smtClean="0"/>
              <a:t>REST servisi</a:t>
            </a:r>
          </a:p>
          <a:p>
            <a:r>
              <a:rPr lang="sr-Latn-RS" dirty="0"/>
              <a:t>Perzistencija </a:t>
            </a:r>
            <a:r>
              <a:rPr lang="sr-Latn-RS" dirty="0" smtClean="0"/>
              <a:t>podataka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Preuzimanje parametara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Parsiranje tela zahteva i preuzimanje parametara:</a:t>
            </a:r>
          </a:p>
          <a:p>
            <a:pPr lvl="1"/>
            <a:r>
              <a:rPr lang="sr-Latn-RS" dirty="0" smtClean="0"/>
              <a:t>Parsiranje se vrši ukoliko je content-type </a:t>
            </a:r>
            <a:r>
              <a:rPr lang="en-GB" dirty="0" smtClean="0"/>
              <a:t>application/JSON</a:t>
            </a:r>
            <a:r>
              <a:rPr lang="sr-Latn-RS" dirty="0" smtClean="0"/>
              <a:t> ili 	</a:t>
            </a:r>
            <a:r>
              <a:rPr lang="en-GB" dirty="0"/>
              <a:t> </a:t>
            </a:r>
            <a:r>
              <a:rPr lang="en-GB" dirty="0" smtClean="0"/>
              <a:t>application/x-www-form-</a:t>
            </a:r>
            <a:r>
              <a:rPr lang="en-GB" dirty="0" err="1" smtClean="0"/>
              <a:t>urlencoded</a:t>
            </a:r>
            <a:endParaRPr lang="sr-Latn-RS" dirty="0" smtClean="0"/>
          </a:p>
          <a:p>
            <a:pPr lvl="1"/>
            <a:r>
              <a:rPr lang="sr-Latn-RS" dirty="0" smtClean="0"/>
              <a:t>Kreiranje JavaScript objekta koji reprezentuje zahtev</a:t>
            </a:r>
          </a:p>
          <a:p>
            <a:r>
              <a:rPr lang="sr-Latn-RS" dirty="0" smtClean="0"/>
              <a:t>Middleware body-parser</a:t>
            </a:r>
          </a:p>
        </p:txBody>
      </p:sp>
    </p:spTree>
    <p:extLst>
      <p:ext uri="{BB962C8B-B14F-4D97-AF65-F5344CB8AC3E}">
        <p14:creationId xmlns:p14="http://schemas.microsoft.com/office/powerpoint/2010/main" val="10768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paremeters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require('body-parser');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extended: true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bodyParser.json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('Body parsed! Value of foo: '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('Body does not have foo!');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.use(function(err,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('Invalid body!');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paremters primera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curl http://127.0.0.1:3000/ -H "content-type: application/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"{\"foo\":123}"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parsed! Value of foo: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curl http://127.0.0.1:3000/ -H "content-type: application/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"{\"foo\":123,}"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Invalid body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 --data-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"foo=123"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parsed! Value of foo: 123</a:t>
            </a:r>
          </a:p>
        </p:txBody>
      </p:sp>
    </p:spTree>
    <p:extLst>
      <p:ext uri="{BB962C8B-B14F-4D97-AF65-F5344CB8AC3E}">
        <p14:creationId xmlns:p14="http://schemas.microsoft.com/office/powerpoint/2010/main" val="10630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Može se definisati middleware lanac koji se izvršava kada se poklope path i HTTP metoda za celu aplikaciju: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('/',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('get');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 – route parametri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('/user/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 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is: ' +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224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Router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Izolovana instanca middleware-a i ruta</a:t>
            </a:r>
          </a:p>
          <a:p>
            <a:r>
              <a:rPr lang="sr-Latn-RS" dirty="0" smtClean="0"/>
              <a:t>Koristi se kao i svaki drugi middleware</a:t>
            </a:r>
          </a:p>
          <a:p>
            <a:pPr lvl="1"/>
            <a:r>
              <a:rPr lang="sr-Latn-RS" dirty="0" smtClean="0"/>
              <a:t>Dodaje se u aplikaciju sa 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Items </a:t>
            </a:r>
            <a:r>
              <a:rPr lang="sr-Latn-RS" dirty="0" smtClean="0"/>
              <a:t>primer – 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41148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//lista objekata koji se čuvaju u aplikacij</a:t>
            </a:r>
          </a:p>
          <a:p>
            <a:pPr marL="0" indent="0">
              <a:buNone/>
            </a:pP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[];</a:t>
            </a:r>
          </a:p>
          <a:p>
            <a:pPr marL="0" indent="0">
              <a:buNone/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router =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router.use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extended: true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router.use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bodyParser.json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router.route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'Items found',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items: items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.post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items.push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'Item added',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items.length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1524000"/>
            <a:ext cx="3810000" cy="452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router.route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('/:id')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.get(function(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id = req.params.id;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(id &amp;&amp; items[Number(id)])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status: 'Item found',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item: items[Number(id)]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(404,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status: 'Not found'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.all(function(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(501,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'Not implemented'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spcBef>
                <a:spcPct val="20000"/>
              </a:spcBef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.use('/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router)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</p:txBody>
      </p:sp>
    </p:spTree>
    <p:extLst>
      <p:ext uri="{BB962C8B-B14F-4D97-AF65-F5344CB8AC3E}">
        <p14:creationId xmlns:p14="http://schemas.microsoft.com/office/powerpoint/2010/main" val="23024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Items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":[]}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 -H "content-type: application/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"{\"description\":\"test\"}"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added","itemId":0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http://127.0.0.1:3000/todo/0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description":"test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description":"test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"}]}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 -X DELETE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cleared"}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":[]}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 -X PUT -H "content-type: application/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"[{\"description\":\"test\"}]"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replaced"}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description":"test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"}]}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http://127.0.0.1:3000/todo/0 -X DELETE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status":"Not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implemented"}</a:t>
            </a:r>
          </a:p>
        </p:txBody>
      </p:sp>
    </p:spTree>
    <p:extLst>
      <p:ext uri="{BB962C8B-B14F-4D97-AF65-F5344CB8AC3E}">
        <p14:creationId xmlns:p14="http://schemas.microsoft.com/office/powerpoint/2010/main" val="24456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Perzistencija dokumenata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dirty="0" smtClean="0"/>
              <a:t>Dokument: samostalan (i kompletan) skup informacija koje opisuju jedan entitet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isAlive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true,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age":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address":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streetAddress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Fruskogorska 25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city":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Novi Sad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Srbija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U relacionoj bazi ove informacije nalazile bi se u više tabela (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sr-Latn-RS" dirty="0" smtClean="0">
                <a:cs typeface="Courier New" panose="02070309020205020404" pitchFamily="49" charset="0"/>
              </a:rPr>
              <a:t>,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Adresa</a:t>
            </a:r>
            <a:r>
              <a:rPr lang="sr-Latn-RS" sz="3300" dirty="0">
                <a:cs typeface="Courier New" panose="02070309020205020404" pitchFamily="49" charset="0"/>
              </a:rPr>
              <a:t>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</a:t>
            </a:r>
            <a:r>
              <a:rPr lang="sr-Latn-RS" sz="3300" dirty="0">
                <a:cs typeface="Courier New" panose="02070309020205020404" pitchFamily="49" charset="0"/>
              </a:rPr>
              <a:t>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Država</a:t>
            </a:r>
            <a:r>
              <a:rPr lang="sr-Latn-RS" sz="3300" dirty="0">
                <a:cs typeface="Courier New" panose="02070309020205020404" pitchFamily="49" charset="0"/>
              </a:rPr>
              <a:t>)</a:t>
            </a:r>
            <a:endParaRPr lang="en-GB" sz="33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Perzistencija dokumenata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Pros:</a:t>
            </a:r>
          </a:p>
          <a:p>
            <a:pPr lvl="1"/>
            <a:r>
              <a:rPr lang="sr-Latn-RS" dirty="0" smtClean="0"/>
              <a:t>Skalabilnost</a:t>
            </a:r>
          </a:p>
          <a:p>
            <a:pPr lvl="1"/>
            <a:r>
              <a:rPr lang="sr-Latn-RS" b="1" dirty="0" smtClean="0"/>
              <a:t>Jednostavan razvoj</a:t>
            </a:r>
          </a:p>
          <a:p>
            <a:r>
              <a:rPr lang="sr-Latn-RS" dirty="0" smtClean="0"/>
              <a:t>Cons:</a:t>
            </a:r>
          </a:p>
          <a:p>
            <a:pPr lvl="1"/>
            <a:r>
              <a:rPr lang="sr-Latn-RS" dirty="0" smtClean="0"/>
              <a:t>Podaci su često </a:t>
            </a:r>
            <a:r>
              <a:rPr lang="sr-Latn-RS" i="1" dirty="0" smtClean="0"/>
              <a:t>po svojoj prirodi</a:t>
            </a:r>
            <a:r>
              <a:rPr lang="sr-Latn-RS" dirty="0" smtClean="0"/>
              <a:t> relacioni</a:t>
            </a:r>
          </a:p>
          <a:p>
            <a:pPr lvl="2"/>
            <a:r>
              <a:rPr lang="sr-Latn-RS" dirty="0" smtClean="0"/>
              <a:t>Imamo potrebu za kompleksnim upitima ili za složenom analitikom podataka</a:t>
            </a:r>
          </a:p>
        </p:txBody>
      </p:sp>
    </p:spTree>
    <p:extLst>
      <p:ext uri="{BB962C8B-B14F-4D97-AF65-F5344CB8AC3E}">
        <p14:creationId xmlns:p14="http://schemas.microsoft.com/office/powerpoint/2010/main" val="11447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Upravljanje </a:t>
            </a:r>
            <a:r>
              <a:rPr lang="sr-Latn-RS" dirty="0" smtClean="0"/>
              <a:t>zavisnostima –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Default package manager za Node.js</a:t>
            </a:r>
          </a:p>
          <a:p>
            <a:r>
              <a:rPr lang="sr-Latn-RS" dirty="0" smtClean="0"/>
              <a:t>Instalira se automatski prilikom instalacije Node.js (od Node.js verzije 0.6.3)</a:t>
            </a:r>
            <a:endParaRPr lang="sr-Latn-RS" dirty="0"/>
          </a:p>
          <a:p>
            <a:r>
              <a:rPr lang="sr-Latn-RS" dirty="0" smtClean="0"/>
              <a:t>Alat koji se koristi iz komandne linije</a:t>
            </a:r>
            <a:endParaRPr lang="sr-Latn-RS" dirty="0"/>
          </a:p>
          <a:p>
            <a:r>
              <a:rPr lang="sr-Latn-RS" dirty="0" smtClean="0"/>
              <a:t>Automtski se integriše </a:t>
            </a:r>
            <a:r>
              <a:rPr lang="sr-Latn-RS" dirty="0"/>
              <a:t>sa NPM repozitorijumom https://www.npmjs.com</a:t>
            </a:r>
            <a:r>
              <a:rPr lang="sr-Latn-RS" dirty="0" smtClean="0"/>
              <a:t>/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1741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Jednostavan razvoj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U relacionoj bazi podaci se čuvaju u tabela</a:t>
            </a:r>
          </a:p>
          <a:p>
            <a:pPr lvl="1"/>
            <a:r>
              <a:rPr lang="sr-Latn-RS" dirty="0" smtClean="0"/>
              <a:t>Kada nam trebaju podaci u sloju sa poslovnom logikom, moramo da prevedemo „tabele“ u „objekte“ (i obrnuto). („</a:t>
            </a:r>
            <a:r>
              <a:rPr lang="en-GB" i="1" dirty="0"/>
              <a:t> Object-relational mapping is the Vietnam of computer science.</a:t>
            </a:r>
            <a:r>
              <a:rPr lang="sr-Latn-RS" dirty="0" smtClean="0"/>
              <a:t>“ - </a:t>
            </a:r>
            <a:r>
              <a:rPr lang="en-GB" dirty="0"/>
              <a:t>Ted </a:t>
            </a:r>
            <a:r>
              <a:rPr lang="en-GB" dirty="0" err="1"/>
              <a:t>Neward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Ako koristimo dokument orjentisanu bazu, ORM možemo potpuno da izbegnemo</a:t>
            </a:r>
          </a:p>
          <a:p>
            <a:r>
              <a:rPr lang="sr-Latn-RS" dirty="0" smtClean="0"/>
              <a:t>Polimorfna shema nam omogućuje da imamo jednostavne izmene (na primer, novo polje u dokumentu) bez potrebe da se se pri svakoj izmeni menja shema baze</a:t>
            </a:r>
          </a:p>
          <a:p>
            <a:r>
              <a:rPr lang="sr-Latn-RS" dirty="0" smtClean="0"/>
              <a:t>Zbog jednostavnog razvoja (i radi ilustracije) u primerima ćemo koristiti dokument bazu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55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Kros-platformska dokument orjentisana baza podataka</a:t>
            </a:r>
          </a:p>
          <a:p>
            <a:r>
              <a:rPr lang="sr-Latn-RS" dirty="0" smtClean="0"/>
              <a:t>Dokumenti su u BSON formatu</a:t>
            </a:r>
          </a:p>
          <a:p>
            <a:pPr lvl="1"/>
            <a:r>
              <a:rPr lang="sr-Latn-RS" dirty="0" smtClean="0"/>
              <a:t>Binarna reprezentacija jednostavnih struktura podataka i asocijativnih listi </a:t>
            </a:r>
          </a:p>
          <a:p>
            <a:pPr lvl="1"/>
            <a:r>
              <a:rPr lang="sr-Latn-RS" dirty="0" smtClean="0"/>
              <a:t>JSON-like (BSON – </a:t>
            </a:r>
            <a:r>
              <a:rPr lang="sr-Latn-RS" b="1" dirty="0" smtClean="0"/>
              <a:t>B</a:t>
            </a:r>
            <a:r>
              <a:rPr lang="sr-Latn-RS" dirty="0" smtClean="0"/>
              <a:t>inary J</a:t>
            </a:r>
            <a:r>
              <a:rPr lang="sr-Latn-RS" b="1" dirty="0" smtClean="0"/>
              <a:t>SON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Najpopularniji NoSQL DBMS, od jula 2015. četvrta po popularnosti DBMS </a:t>
            </a:r>
            <a:r>
              <a:rPr lang="sr-Latn-RS" dirty="0"/>
              <a:t>(</a:t>
            </a:r>
            <a:r>
              <a:rPr lang="sr-Latn-RS" dirty="0" smtClean="0"/>
              <a:t>posle Oracle</a:t>
            </a:r>
            <a:r>
              <a:rPr lang="sr-Latn-RS" dirty="0"/>
              <a:t>, </a:t>
            </a:r>
            <a:r>
              <a:rPr lang="sr-Latn-RS" dirty="0" smtClean="0"/>
              <a:t>MySQL </a:t>
            </a:r>
            <a:r>
              <a:rPr lang="sr-Latn-RS" dirty="0"/>
              <a:t>i Microsoft SQL Server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Odlična podrška u Node.js aplikacijama (deo MEAN stack-a)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30" y="1676400"/>
            <a:ext cx="293097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752600"/>
            <a:ext cx="5325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Svaka MongoDB instanca može da ima više baza podataka.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Svaka baza podataka može da ima ima više kolekcija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Svaka kolekcija može da ima više dokumenata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Svaki dokument može da ima više polja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793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Dokument: JSON dokument + par korisnih funkcionalnosti (na primer podrška za Date format)</a:t>
            </a:r>
          </a:p>
          <a:p>
            <a:r>
              <a:rPr lang="sr-Latn-RS" dirty="0" smtClean="0"/>
              <a:t>Kolekcija: kolekcija JSON dokumenata</a:t>
            </a:r>
          </a:p>
          <a:p>
            <a:pPr lvl="1"/>
            <a:r>
              <a:rPr lang="sr-Latn-RS" dirty="0" smtClean="0"/>
              <a:t>Smeštanje dokumenata u istu kolekciju ne nameće shemu koju dokumenti moraju da zadovolje</a:t>
            </a:r>
          </a:p>
          <a:p>
            <a:pPr lvl="1"/>
            <a:r>
              <a:rPr lang="sr-Latn-RS" dirty="0" smtClean="0"/>
              <a:t>Odsustvo sheme omogućuje da se jednostavno prave izmene u formatu dokumenata</a:t>
            </a:r>
          </a:p>
          <a:p>
            <a:pPr lvl="2"/>
            <a:r>
              <a:rPr lang="sr-Latn-RS" dirty="0" smtClean="0"/>
              <a:t>Nedisciplinovanost u korišćenju ove osobine može da izazove velike probleme</a:t>
            </a:r>
          </a:p>
          <a:p>
            <a:r>
              <a:rPr lang="sr-Latn-RS" dirty="0" smtClean="0"/>
              <a:t>Baza podataka je skup kolekcija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2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 identitet dokumenta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z="2800" dirty="0" smtClean="0"/>
              <a:t>Svaki dokument u kolekciji mora da ima vrednost za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sr-Latn-RS" sz="2800" dirty="0" smtClean="0"/>
              <a:t> polje</a:t>
            </a:r>
          </a:p>
          <a:p>
            <a:r>
              <a:rPr lang="sr-Latn-RS" sz="2800" dirty="0" smtClean="0"/>
              <a:t>Mora da bude jedinstvena na nivou kolekcije</a:t>
            </a:r>
          </a:p>
          <a:p>
            <a:r>
              <a:rPr lang="sr-Latn-RS" sz="2800" dirty="0" smtClean="0"/>
              <a:t>Ukoliko se ne postavi vrednost za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sr-Latn-RS" sz="2800" dirty="0" smtClean="0"/>
              <a:t>, MongoDB postavlja automatski generisani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</a:p>
          <a:p>
            <a:pPr lvl="1"/>
            <a:r>
              <a:rPr lang="sr-Latn-RS" sz="2400" dirty="0" smtClean="0"/>
              <a:t>Heksadecimalni 24-cifreni broj</a:t>
            </a:r>
          </a:p>
          <a:p>
            <a:pPr lvl="1"/>
            <a:r>
              <a:rPr lang="en-GB" sz="2000" dirty="0" smtClean="0"/>
              <a:t>539ed1d9f7da431c00026e1</a:t>
            </a:r>
            <a:r>
              <a:rPr lang="sr-Latn-RS" sz="2000" dirty="0" smtClean="0"/>
              <a:t>8</a:t>
            </a:r>
            <a:endParaRPr lang="sr-Latn-RS" sz="2400" dirty="0" smtClean="0"/>
          </a:p>
          <a:p>
            <a:pPr lvl="1"/>
            <a:endParaRPr lang="sr-Latn-RS" sz="2400" dirty="0"/>
          </a:p>
          <a:p>
            <a:pPr lvl="1"/>
            <a:endParaRPr lang="sr-Latn-RS" sz="2400" dirty="0" smtClean="0"/>
          </a:p>
          <a:p>
            <a:r>
              <a:rPr lang="sr-Latn-RS" sz="3000" dirty="0" smtClean="0"/>
              <a:t>Zašt ne autoinkrement?</a:t>
            </a:r>
          </a:p>
          <a:p>
            <a:pPr lvl="1"/>
            <a:r>
              <a:rPr lang="sr-Latn-RS" sz="2600" dirty="0" smtClean="0"/>
              <a:t>Teško je koristiti autoinkrement u distribuiranim sistemima (kako da znamo koja bila prošla vrednost ako je baza distribuirana?)</a:t>
            </a:r>
            <a:endParaRPr lang="en-GB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3" y="4038600"/>
            <a:ext cx="7694597" cy="67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1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 u Node.js aplikacijama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81000"/>
          </a:xfrm>
        </p:spPr>
        <p:txBody>
          <a:bodyPr>
            <a:normAutofit fontScale="92500" lnSpcReduction="20000"/>
          </a:bodyPr>
          <a:lstStyle/>
          <a:p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ongodb</a:t>
            </a:r>
            <a:r>
              <a:rPr lang="sr-Latn-RS" sz="2400" dirty="0" smtClean="0"/>
              <a:t> paket 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sr-Latn-RS" sz="24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findKey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://127.0.0.1:27017/demo', function(err,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(err) throw err;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('people');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167640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collection.insert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function(err, docs)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demoPerson.lastName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Petrovic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collection.save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function(err)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console.log('Updated');</a:t>
            </a:r>
          </a:p>
          <a:p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findKey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function(err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results)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console.log(results);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collection.drop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MongoDB rukuje jednostavnim JSON dokumentima</a:t>
            </a:r>
          </a:p>
          <a:p>
            <a:r>
              <a:rPr lang="sr-Latn-RS" dirty="0" smtClean="0"/>
              <a:t>Poslovna logika je smeštena u aplikativni sloj</a:t>
            </a:r>
          </a:p>
          <a:p>
            <a:r>
              <a:rPr lang="sr-Latn-RS" dirty="0" smtClean="0"/>
              <a:t>Mongoose ODM nam omogućuje jednostavnu konverziju između dokumenata i JavaScript objekata</a:t>
            </a:r>
          </a:p>
          <a:p>
            <a:pPr lvl="1"/>
            <a:r>
              <a:rPr lang="sr-Latn-RS" dirty="0" smtClean="0"/>
              <a:t>Podaci</a:t>
            </a:r>
          </a:p>
          <a:p>
            <a:pPr lvl="1"/>
            <a:r>
              <a:rPr lang="sr-Latn-RS" dirty="0" smtClean="0"/>
              <a:t>Metoda za validaciju</a:t>
            </a:r>
          </a:p>
          <a:p>
            <a:pPr lvl="1"/>
            <a:r>
              <a:rPr lang="sr-Latn-RS" dirty="0" smtClean="0"/>
              <a:t>Poslovna logika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4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Mongoose schema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new Schema({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title: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type: String,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required: true,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unique: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description: String,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entry: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type: String,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required: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Date,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Date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167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Mongoose interseptor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prilikom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snimanja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blogEntrySchema.pre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('save', function(next)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preuzmemo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trenutni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postavimo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trenutni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datum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poslednju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izmenu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this.updatedAt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postavljena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postavimo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predjemo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funckiju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lancu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next();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65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Mongoose kreiranje i eksport modela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kreiramo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koristiti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mongoose.model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blogEntrySchema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publikujemo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kreirani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37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"0.1.1",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"description": "Primer REST back 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aplikacije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Node, Express, MongoDB, Mongoose.",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"author": "Milan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Segedinac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&lt;milan.segedinac@gmail.com&gt;",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"body-parser": "^1.14.2",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"express": "^4.13.4",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"mongoose": "^4.3.7"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"license": "MIT"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Mongoose korišćenje modela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mongoose = require('mongoose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mongoose.connect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://localhost/primer1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require('../app/model/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title: 'Hello World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 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blog post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entry: 'Lorem ipsum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helloWorldEntry.save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(function(err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(err) throw err;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Uspesno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sacuvano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Sinteza – primer blog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9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Instaliranje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Paket je download-ovan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sr-Latn-RS" dirty="0" smtClean="0">
                <a:cs typeface="Courier New" panose="02070309020205020404" pitchFamily="49" charset="0"/>
              </a:rPr>
              <a:t> folder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Dalje možemo da ga koristimo u kodu:</a:t>
            </a:r>
          </a:p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/install/app.js</a:t>
            </a:r>
          </a:p>
          <a:p>
            <a:pPr marL="0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 = require('underscore');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console.log(_.min([3, 1, 2])); // 1</a:t>
            </a:r>
          </a:p>
        </p:txBody>
      </p:sp>
    </p:spTree>
    <p:extLst>
      <p:ext uri="{BB962C8B-B14F-4D97-AF65-F5344CB8AC3E}">
        <p14:creationId xmlns:p14="http://schemas.microsoft.com/office/powerpoint/2010/main" val="31204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Čuvanje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--save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"underscore": "^1.8.3"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Čuvanje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>
                <a:cs typeface="Courier New" panose="02070309020205020404" pitchFamily="49" charset="0"/>
              </a:rPr>
              <a:t>Jednostavno upravljanje zavisnostima na nivou </a:t>
            </a:r>
            <a:r>
              <a:rPr lang="sr-Latn-RS" dirty="0" smtClean="0">
                <a:cs typeface="Courier New" panose="02070309020205020404" pitchFamily="49" charset="0"/>
              </a:rPr>
              <a:t>projekta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Kada su zavisnosti zadate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sr-Latn-RS" dirty="0" smtClean="0">
                <a:cs typeface="Courier New" panose="02070309020205020404" pitchFamily="49" charset="0"/>
              </a:rPr>
              <a:t>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sr-Latn-RS" dirty="0" smtClean="0">
                <a:cs typeface="Courier New" panose="02070309020205020404" pitchFamily="49" charset="0"/>
              </a:rPr>
              <a:t>, jednostavno je instalirati (ili osvežiti) sve zavisnosti u projektu</a:t>
            </a:r>
          </a:p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 install</a:t>
            </a:r>
            <a:endParaRPr lang="sr-Latn-R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 npm ls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proba@1.0.0 d:\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nastava\2015-2016\letnjiSemestar\XMLiWebServisi\materijali\BackEnd\proba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underscore@1.8.3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Npm automatski rešava probleme ugnježdenih zavisnosti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Uklanjanje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underscore --save</a:t>
            </a:r>
          </a:p>
        </p:txBody>
      </p:sp>
    </p:spTree>
    <p:extLst>
      <p:ext uri="{BB962C8B-B14F-4D97-AF65-F5344CB8AC3E}">
        <p14:creationId xmlns:p14="http://schemas.microsoft.com/office/powerpoint/2010/main" val="41105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2179</Words>
  <Application>Microsoft Office PowerPoint</Application>
  <PresentationFormat>On-screen Show (4:3)</PresentationFormat>
  <Paragraphs>394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REST servisi</vt:lpstr>
      <vt:lpstr>Sadržaj</vt:lpstr>
      <vt:lpstr>Upravljanje zavisnostima – NPM</vt:lpstr>
      <vt:lpstr>package.json</vt:lpstr>
      <vt:lpstr>Instaliranje paketa</vt:lpstr>
      <vt:lpstr>Čuvanje zavisnosti</vt:lpstr>
      <vt:lpstr>Čuvanje zavisnosti</vt:lpstr>
      <vt:lpstr>Prikaz zavisnosti</vt:lpstr>
      <vt:lpstr>Uklanjanje zavisnosti</vt:lpstr>
      <vt:lpstr>Semantičko verzioniranje</vt:lpstr>
      <vt:lpstr>Zahtevanje verzije paketa</vt:lpstr>
      <vt:lpstr>Update paketa</vt:lpstr>
      <vt:lpstr>Ignorisanje node_modules foldera</vt:lpstr>
      <vt:lpstr>Express.js</vt:lpstr>
      <vt:lpstr>hello_express</vt:lpstr>
      <vt:lpstr>Middleware </vt:lpstr>
      <vt:lpstr>static_server</vt:lpstr>
      <vt:lpstr>static_server</vt:lpstr>
      <vt:lpstr>serve-index middleware</vt:lpstr>
      <vt:lpstr>Preuzimanje parametara</vt:lpstr>
      <vt:lpstr>paremeters</vt:lpstr>
      <vt:lpstr>Testiranje paremters primera</vt:lpstr>
      <vt:lpstr>Rutiranje</vt:lpstr>
      <vt:lpstr>Rutiranje – route parametri</vt:lpstr>
      <vt:lpstr>Router objekat</vt:lpstr>
      <vt:lpstr>Items primer – REST API</vt:lpstr>
      <vt:lpstr>Items primer</vt:lpstr>
      <vt:lpstr>Perzistencija dokumenata</vt:lpstr>
      <vt:lpstr>Perzistencija dokumenata</vt:lpstr>
      <vt:lpstr>Jednostavan razvoj</vt:lpstr>
      <vt:lpstr>MongoDB</vt:lpstr>
      <vt:lpstr>MongoDB</vt:lpstr>
      <vt:lpstr>MongoDB</vt:lpstr>
      <vt:lpstr>MongoDB identitet dokumenta</vt:lpstr>
      <vt:lpstr>MongoDB u Node.js aplikacijama</vt:lpstr>
      <vt:lpstr>ODM</vt:lpstr>
      <vt:lpstr>Mongoose schema</vt:lpstr>
      <vt:lpstr>Mongoose interseptor</vt:lpstr>
      <vt:lpstr>Mongoose kreiranje i eksport modela</vt:lpstr>
      <vt:lpstr>Mongoose korišćenje modela</vt:lpstr>
      <vt:lpstr>Sinteza – primer blog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232</cp:revision>
  <dcterms:created xsi:type="dcterms:W3CDTF">2006-08-16T00:00:00Z</dcterms:created>
  <dcterms:modified xsi:type="dcterms:W3CDTF">2016-04-06T10:02:03Z</dcterms:modified>
</cp:coreProperties>
</file>