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D44"/>
    <a:srgbClr val="D3A90F"/>
    <a:srgbClr val="003F4C"/>
    <a:srgbClr val="1D3A00"/>
    <a:srgbClr val="5EEC3C"/>
    <a:srgbClr val="990099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39" autoAdjust="0"/>
  </p:normalViewPr>
  <p:slideViewPr>
    <p:cSldViewPr>
      <p:cViewPr varScale="1">
        <p:scale>
          <a:sx n="105" d="100"/>
          <a:sy n="105" d="100"/>
        </p:scale>
        <p:origin x="802" y="-20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23-Jul-19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8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23-Jul-19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23-Jul-19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23-Jul-19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23-Jul-19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23-Jul-19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23-Jul-19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23-Jul-19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23-Jul-19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23-Jul-19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23-Jul-19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23-Jul-19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23-Jul-19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23-Jul-19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tensorflow.org/data/speech_commands_v0.01.tar.gz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1502815"/>
            <a:ext cx="8246070" cy="1527050"/>
          </a:xfrm>
        </p:spPr>
        <p:txBody>
          <a:bodyPr>
            <a:normAutofit fontScale="90000"/>
          </a:bodyPr>
          <a:lstStyle/>
          <a:p>
            <a:r>
              <a:rPr lang="en-US" dirty="0"/>
              <a:t>Attention based recurrent </a:t>
            </a:r>
            <a:br>
              <a:rPr lang="en-US" dirty="0"/>
            </a:br>
            <a:r>
              <a:rPr lang="en-US" dirty="0"/>
              <a:t>neural networks for</a:t>
            </a:r>
            <a:br>
              <a:rPr lang="en-US" dirty="0"/>
            </a:br>
            <a:r>
              <a:rPr lang="en-US" dirty="0"/>
              <a:t>keyword spotting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55" y="3793390"/>
            <a:ext cx="8236920" cy="1350110"/>
          </a:xfrm>
        </p:spPr>
        <p:txBody>
          <a:bodyPr/>
          <a:lstStyle/>
          <a:p>
            <a:r>
              <a:rPr lang="it-IT" dirty="0"/>
              <a:t>Nicolò Dal Fabbro</a:t>
            </a:r>
          </a:p>
          <a:p>
            <a:r>
              <a:rPr lang="it-IT" dirty="0"/>
              <a:t>Davide Masiero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Attention Mechanism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EBE773-3BE2-49D4-9F73-3542A86F2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5"/>
          <a:stretch/>
        </p:blipFill>
        <p:spPr>
          <a:xfrm>
            <a:off x="907080" y="1655520"/>
            <a:ext cx="5046922" cy="2778386"/>
          </a:xfrm>
        </p:spPr>
      </p:pic>
    </p:spTree>
    <p:extLst>
      <p:ext uri="{BB962C8B-B14F-4D97-AF65-F5344CB8AC3E}">
        <p14:creationId xmlns:p14="http://schemas.microsoft.com/office/powerpoint/2010/main" val="141613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E77126-B743-43D1-9437-A748A71BE12B}"/>
              </a:ext>
            </a:extLst>
          </p:cNvPr>
          <p:cNvSpPr txBox="1">
            <a:spLocks/>
          </p:cNvSpPr>
          <p:nvPr/>
        </p:nvSpPr>
        <p:spPr>
          <a:xfrm>
            <a:off x="448966" y="1350110"/>
            <a:ext cx="8246070" cy="3512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803B53-91AB-4E43-A075-BA016898426E}"/>
              </a:ext>
            </a:extLst>
          </p:cNvPr>
          <p:cNvSpPr txBox="1">
            <a:spLocks/>
          </p:cNvSpPr>
          <p:nvPr/>
        </p:nvSpPr>
        <p:spPr>
          <a:xfrm>
            <a:off x="448964" y="1365211"/>
            <a:ext cx="8246070" cy="3512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64895B-8A1C-49B7-BF87-2098F02EA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458641"/>
              </p:ext>
            </p:extLst>
          </p:nvPr>
        </p:nvGraphicFramePr>
        <p:xfrm>
          <a:off x="1212490" y="1350110"/>
          <a:ext cx="656631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7673">
                  <a:extLst>
                    <a:ext uri="{9D8B030D-6E8A-4147-A177-3AD203B41FA5}">
                      <a16:colId xmlns:a16="http://schemas.microsoft.com/office/drawing/2014/main" val="3494896607"/>
                    </a:ext>
                  </a:extLst>
                </a:gridCol>
                <a:gridCol w="2618641">
                  <a:extLst>
                    <a:ext uri="{9D8B030D-6E8A-4147-A177-3AD203B41FA5}">
                      <a16:colId xmlns:a16="http://schemas.microsoft.com/office/drawing/2014/main" val="25134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Accuracy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0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CNNRNNAttState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92.55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99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CNNRNNAttDouglas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92.62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97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CNNRNNStatefulAttDouglas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92.54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978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PCNNRNNStatefulAttDouglas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88.26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5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MultiAttention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93.11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3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MultiAttentionDouglas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92.50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49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MultiAttentionDiff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94.10</a:t>
                      </a:r>
                      <a:endParaRPr lang="it-I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17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Douglas (paper)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93.90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85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Douglas (by </a:t>
                      </a:r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92.71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23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539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E77126-B743-43D1-9437-A748A71BE12B}"/>
              </a:ext>
            </a:extLst>
          </p:cNvPr>
          <p:cNvSpPr txBox="1">
            <a:spLocks/>
          </p:cNvSpPr>
          <p:nvPr/>
        </p:nvSpPr>
        <p:spPr>
          <a:xfrm>
            <a:off x="448966" y="1350110"/>
            <a:ext cx="8246070" cy="3512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803B53-91AB-4E43-A075-BA016898426E}"/>
              </a:ext>
            </a:extLst>
          </p:cNvPr>
          <p:cNvSpPr txBox="1">
            <a:spLocks/>
          </p:cNvSpPr>
          <p:nvPr/>
        </p:nvSpPr>
        <p:spPr>
          <a:xfrm>
            <a:off x="448964" y="1365211"/>
            <a:ext cx="8246070" cy="3512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04BAC2-F786-43CB-B798-8618532F29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570" y="1350108"/>
            <a:ext cx="3266847" cy="3705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A640C5-A580-4F18-A02C-595384D044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584" y="1309623"/>
            <a:ext cx="3534098" cy="374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86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E77126-B743-43D1-9437-A748A71BE12B}"/>
              </a:ext>
            </a:extLst>
          </p:cNvPr>
          <p:cNvSpPr txBox="1">
            <a:spLocks/>
          </p:cNvSpPr>
          <p:nvPr/>
        </p:nvSpPr>
        <p:spPr>
          <a:xfrm>
            <a:off x="448966" y="1350110"/>
            <a:ext cx="8246070" cy="3512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803B53-91AB-4E43-A075-BA016898426E}"/>
              </a:ext>
            </a:extLst>
          </p:cNvPr>
          <p:cNvSpPr txBox="1">
            <a:spLocks/>
          </p:cNvSpPr>
          <p:nvPr/>
        </p:nvSpPr>
        <p:spPr>
          <a:xfrm>
            <a:off x="448964" y="1365211"/>
            <a:ext cx="8246070" cy="3512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EFFFD6-D033-402F-B927-4E1F3D8FAD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75" y="1390017"/>
            <a:ext cx="3225487" cy="3625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54552C-1A9F-4385-9BF3-2A3B0C6BE6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17" y="1350110"/>
            <a:ext cx="3664920" cy="36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5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E77126-B743-43D1-9437-A748A71BE12B}"/>
              </a:ext>
            </a:extLst>
          </p:cNvPr>
          <p:cNvSpPr txBox="1">
            <a:spLocks/>
          </p:cNvSpPr>
          <p:nvPr/>
        </p:nvSpPr>
        <p:spPr>
          <a:xfrm>
            <a:off x="448966" y="1350110"/>
            <a:ext cx="8246070" cy="3512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803B53-91AB-4E43-A075-BA016898426E}"/>
              </a:ext>
            </a:extLst>
          </p:cNvPr>
          <p:cNvSpPr txBox="1">
            <a:spLocks/>
          </p:cNvSpPr>
          <p:nvPr/>
        </p:nvSpPr>
        <p:spPr>
          <a:xfrm>
            <a:off x="448964" y="1365211"/>
            <a:ext cx="8246070" cy="3512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7D005-47BF-45D9-8823-6E7A5A1C4B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" t="7917" r="15596" b="8792"/>
          <a:stretch/>
        </p:blipFill>
        <p:spPr>
          <a:xfrm>
            <a:off x="448962" y="1365211"/>
            <a:ext cx="3588568" cy="3680582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4AFA7EE-A9B3-433E-9C36-A615055D08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4" t="10152" r="14854" b="9687"/>
          <a:stretch/>
        </p:blipFill>
        <p:spPr>
          <a:xfrm>
            <a:off x="4877410" y="1342207"/>
            <a:ext cx="3588568" cy="372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87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F225F4-5B86-4E58-AB2B-BEB0283A0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4" y="1197405"/>
            <a:ext cx="6260906" cy="351106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Our application predicts words spoken by a user in a real time context. </a:t>
            </a:r>
          </a:p>
          <a:p>
            <a:endParaRPr lang="en-US" dirty="0"/>
          </a:p>
          <a:p>
            <a:r>
              <a:rPr lang="en-US" dirty="0"/>
              <a:t>We re-train our best model in a dataset with noisy samples.</a:t>
            </a:r>
          </a:p>
        </p:txBody>
      </p:sp>
    </p:spTree>
    <p:extLst>
      <p:ext uri="{BB962C8B-B14F-4D97-AF65-F5344CB8AC3E}">
        <p14:creationId xmlns:p14="http://schemas.microsoft.com/office/powerpoint/2010/main" val="3400876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</a:t>
            </a:r>
          </a:p>
        </p:txBody>
      </p:sp>
      <p:pic>
        <p:nvPicPr>
          <p:cNvPr id="3" name="Content Placeholder 2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6F1455B7-E601-4F8C-AC25-6A59640D0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1" y="1655520"/>
            <a:ext cx="6551008" cy="2901395"/>
          </a:xfrm>
        </p:spPr>
      </p:pic>
    </p:spTree>
    <p:extLst>
      <p:ext uri="{BB962C8B-B14F-4D97-AF65-F5344CB8AC3E}">
        <p14:creationId xmlns:p14="http://schemas.microsoft.com/office/powerpoint/2010/main" val="1702882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F225F4-5B86-4E58-AB2B-BEB0283A0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4" y="1350110"/>
            <a:ext cx="6260906" cy="3206805"/>
          </a:xfrm>
        </p:spPr>
        <p:txBody>
          <a:bodyPr>
            <a:normAutofit/>
          </a:bodyPr>
          <a:lstStyle/>
          <a:p>
            <a:r>
              <a:rPr lang="en-US" sz="2400" dirty="0"/>
              <a:t>To classify the words said by the user:</a:t>
            </a:r>
          </a:p>
          <a:p>
            <a:endParaRPr lang="en-US" sz="2400" dirty="0"/>
          </a:p>
          <a:p>
            <a:pPr lvl="1"/>
            <a:r>
              <a:rPr lang="en-US" sz="2400" dirty="0"/>
              <a:t>The prediction in a sequence of 3 windows must be the same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 threshold is applied to the score of the prediction (80%).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5928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1502815"/>
            <a:ext cx="8246070" cy="1527050"/>
          </a:xfrm>
        </p:spPr>
        <p:txBody>
          <a:bodyPr>
            <a:normAutofit/>
          </a:bodyPr>
          <a:lstStyle/>
          <a:p>
            <a:r>
              <a:rPr lang="en-US" dirty="0"/>
              <a:t>THE END</a:t>
            </a:r>
            <a:br>
              <a:rPr lang="en-US" dirty="0"/>
            </a:br>
            <a:r>
              <a:rPr lang="en-US" dirty="0"/>
              <a:t>ENJOY THE DEMO</a:t>
            </a:r>
          </a:p>
        </p:txBody>
      </p:sp>
    </p:spTree>
    <p:extLst>
      <p:ext uri="{BB962C8B-B14F-4D97-AF65-F5344CB8AC3E}">
        <p14:creationId xmlns:p14="http://schemas.microsoft.com/office/powerpoint/2010/main" val="399057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Dataset and Preprocessing</a:t>
            </a:r>
          </a:p>
          <a:p>
            <a:r>
              <a:rPr lang="en-US" sz="2400" dirty="0"/>
              <a:t>Models</a:t>
            </a:r>
          </a:p>
          <a:p>
            <a:pPr lvl="1"/>
            <a:r>
              <a:rPr lang="en-US" sz="2000" dirty="0"/>
              <a:t>CNN</a:t>
            </a:r>
          </a:p>
          <a:p>
            <a:pPr lvl="1"/>
            <a:r>
              <a:rPr lang="en-US" sz="2000" dirty="0"/>
              <a:t>RNN</a:t>
            </a:r>
          </a:p>
          <a:p>
            <a:pPr lvl="1"/>
            <a:r>
              <a:rPr lang="en-US" sz="2000" dirty="0"/>
              <a:t>Attention Mechanism</a:t>
            </a:r>
          </a:p>
          <a:p>
            <a:r>
              <a:rPr lang="en-US" sz="2400" dirty="0"/>
              <a:t>Results </a:t>
            </a:r>
          </a:p>
          <a:p>
            <a:r>
              <a:rPr lang="en-US" sz="24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044700"/>
            <a:ext cx="6413610" cy="3511061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GOAL: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Design a model for the Keyword Spotting task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HOW: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Exploring an attention-based CNN/RNN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 And Preprocessing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E77126-B743-43D1-9437-A748A71BE12B}"/>
              </a:ext>
            </a:extLst>
          </p:cNvPr>
          <p:cNvSpPr txBox="1">
            <a:spLocks/>
          </p:cNvSpPr>
          <p:nvPr/>
        </p:nvSpPr>
        <p:spPr>
          <a:xfrm>
            <a:off x="448966" y="1350110"/>
            <a:ext cx="8246070" cy="3512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803B53-91AB-4E43-A075-BA016898426E}"/>
              </a:ext>
            </a:extLst>
          </p:cNvPr>
          <p:cNvSpPr txBox="1">
            <a:spLocks/>
          </p:cNvSpPr>
          <p:nvPr/>
        </p:nvSpPr>
        <p:spPr>
          <a:xfrm>
            <a:off x="448964" y="1365211"/>
            <a:ext cx="8246070" cy="3512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7B1719-CD29-4ACA-BDC5-F00FE0958BFA}"/>
              </a:ext>
            </a:extLst>
          </p:cNvPr>
          <p:cNvSpPr txBox="1"/>
          <p:nvPr/>
        </p:nvSpPr>
        <p:spPr>
          <a:xfrm>
            <a:off x="525317" y="2013321"/>
            <a:ext cx="82460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Dataset: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Google Keyword Spotting Dataset V2</a:t>
            </a:r>
            <a:r>
              <a:rPr lang="it-IT" sz="2400" dirty="0"/>
              <a:t> </a:t>
            </a:r>
            <a:r>
              <a:rPr lang="it-IT" dirty="0"/>
              <a:t>(</a:t>
            </a:r>
            <a:r>
              <a:rPr lang="it-IT" dirty="0">
                <a:hlinkClick r:id="rId2"/>
              </a:rPr>
              <a:t>http://download.tensorflow.org/data/speech_commands_v0.02.tar.gz</a:t>
            </a:r>
            <a:r>
              <a:rPr lang="it-IT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400" dirty="0"/>
              <a:t>35 classes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400" dirty="0" err="1"/>
              <a:t>Length</a:t>
            </a:r>
            <a:r>
              <a:rPr lang="it-IT" sz="2400" dirty="0"/>
              <a:t> of the recordings</a:t>
            </a:r>
            <a:r>
              <a:rPr lang="en-US" sz="2400" dirty="0"/>
              <a:t>: 1sec</a:t>
            </a:r>
            <a:r>
              <a:rPr lang="it-IT" sz="24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400" dirty="0"/>
              <a:t>Sampling rate: 16000Hz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 And Preprocessing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E77126-B743-43D1-9437-A748A71BE12B}"/>
              </a:ext>
            </a:extLst>
          </p:cNvPr>
          <p:cNvSpPr txBox="1">
            <a:spLocks/>
          </p:cNvSpPr>
          <p:nvPr/>
        </p:nvSpPr>
        <p:spPr>
          <a:xfrm>
            <a:off x="448966" y="1350110"/>
            <a:ext cx="8246070" cy="3512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803B53-91AB-4E43-A075-BA016898426E}"/>
              </a:ext>
            </a:extLst>
          </p:cNvPr>
          <p:cNvSpPr txBox="1">
            <a:spLocks/>
          </p:cNvSpPr>
          <p:nvPr/>
        </p:nvSpPr>
        <p:spPr>
          <a:xfrm>
            <a:off x="448964" y="1365211"/>
            <a:ext cx="8246070" cy="3512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8CF7FC-4342-4CED-A022-D349748F38BA}"/>
              </a:ext>
            </a:extLst>
          </p:cNvPr>
          <p:cNvSpPr txBox="1"/>
          <p:nvPr/>
        </p:nvSpPr>
        <p:spPr>
          <a:xfrm>
            <a:off x="754374" y="1967155"/>
            <a:ext cx="7635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Preprocessing and feature vectors: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Zero padding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80 band </a:t>
            </a:r>
            <a:r>
              <a:rPr lang="en-US" sz="2400" dirty="0" err="1"/>
              <a:t>mel</a:t>
            </a:r>
            <a:r>
              <a:rPr lang="en-US" sz="2400" dirty="0"/>
              <a:t> scale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1024 Discrete Fourier Transform points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sz="2400" dirty="0"/>
              <a:t>Window </a:t>
            </a:r>
            <a:r>
              <a:rPr lang="en-US" sz="2400" dirty="0"/>
              <a:t>length</a:t>
            </a:r>
            <a:r>
              <a:rPr lang="it-IT" sz="2400" dirty="0"/>
              <a:t>: 0.02s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sz="2400" dirty="0"/>
              <a:t>Hop size: 0.01s </a:t>
            </a:r>
          </a:p>
        </p:txBody>
      </p:sp>
    </p:spTree>
    <p:extLst>
      <p:ext uri="{BB962C8B-B14F-4D97-AF65-F5344CB8AC3E}">
        <p14:creationId xmlns:p14="http://schemas.microsoft.com/office/powerpoint/2010/main" val="337383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03B9A59-FA93-4C47-ACA5-5A8CE1435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66" y="1306242"/>
            <a:ext cx="6413500" cy="3403378"/>
          </a:xfrm>
        </p:spPr>
      </p:pic>
    </p:spTree>
    <p:extLst>
      <p:ext uri="{BB962C8B-B14F-4D97-AF65-F5344CB8AC3E}">
        <p14:creationId xmlns:p14="http://schemas.microsoft.com/office/powerpoint/2010/main" val="419704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72A29A-B258-49E9-8161-5D7245AE0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999104"/>
            <a:ext cx="3004779" cy="183246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33E965-9203-463F-9BF3-58635F468B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92" y="1699077"/>
            <a:ext cx="3099877" cy="243251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820660-4DAA-49A2-9BA6-F4400037171C}"/>
              </a:ext>
            </a:extLst>
          </p:cNvPr>
          <p:cNvCxnSpPr/>
          <p:nvPr/>
        </p:nvCxnSpPr>
        <p:spPr>
          <a:xfrm>
            <a:off x="3503065" y="1197405"/>
            <a:ext cx="0" cy="3206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44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RNN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E082AA-576F-4BC8-A1BA-7427D479F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044700"/>
            <a:ext cx="6260905" cy="3664919"/>
          </a:xfrm>
        </p:spPr>
        <p:txBody>
          <a:bodyPr>
            <a:normAutofit/>
          </a:bodyPr>
          <a:lstStyle/>
          <a:p>
            <a:r>
              <a:rPr lang="en-US" sz="2400" dirty="0"/>
              <a:t>We try different configurations of Bi-RNN:</a:t>
            </a:r>
          </a:p>
          <a:p>
            <a:pPr lvl="1"/>
            <a:r>
              <a:rPr lang="en-US" sz="2400" dirty="0"/>
              <a:t>GRU/LSTM</a:t>
            </a:r>
          </a:p>
          <a:p>
            <a:pPr lvl="1"/>
            <a:r>
              <a:rPr lang="en-US" sz="2400" dirty="0"/>
              <a:t>One or two Bidirectional RNN</a:t>
            </a:r>
          </a:p>
          <a:p>
            <a:pPr lvl="1"/>
            <a:r>
              <a:rPr lang="en-US" sz="2400" dirty="0"/>
              <a:t>Different number of units (32, 48, 64)</a:t>
            </a:r>
          </a:p>
          <a:p>
            <a:pPr lvl="1"/>
            <a:r>
              <a:rPr lang="en-US" sz="2400" dirty="0"/>
              <a:t>Passing or not the</a:t>
            </a:r>
          </a:p>
          <a:p>
            <a:pPr marL="457200" lvl="1" indent="0">
              <a:buNone/>
            </a:pPr>
            <a:r>
              <a:rPr lang="en-US" sz="2400" dirty="0"/>
              <a:t>    state between them</a:t>
            </a:r>
          </a:p>
          <a:p>
            <a:pPr lvl="1"/>
            <a:endParaRPr lang="en-US" sz="2400" dirty="0"/>
          </a:p>
          <a:p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77828F3-3766-4A12-976B-88A7832D1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2906269"/>
            <a:ext cx="2897062" cy="167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1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Attention Mechanism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AB1DAE-3C2E-484B-A0B1-794384A35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4" y="1197405"/>
            <a:ext cx="6260906" cy="1679755"/>
          </a:xfrm>
        </p:spPr>
        <p:txBody>
          <a:bodyPr>
            <a:normAutofit/>
          </a:bodyPr>
          <a:lstStyle/>
          <a:p>
            <a:r>
              <a:rPr lang="en-US" sz="2400" dirty="0"/>
              <a:t>Attention mechanism is used to train the network to understand which part of the signal is more important for the generation of the output. </a:t>
            </a:r>
          </a:p>
        </p:txBody>
      </p:sp>
      <p:pic>
        <p:nvPicPr>
          <p:cNvPr id="3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1D273DAD-4E13-47C9-A6E6-2114C765A9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2724455"/>
            <a:ext cx="3961180" cy="184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274</Words>
  <Application>Microsoft Office PowerPoint</Application>
  <PresentationFormat>On-screen Show (16:9)</PresentationFormat>
  <Paragraphs>83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Attention based recurrent  neural networks for keyword spotting</vt:lpstr>
      <vt:lpstr>Index</vt:lpstr>
      <vt:lpstr>Introduction</vt:lpstr>
      <vt:lpstr>Dataset And Preprocessing</vt:lpstr>
      <vt:lpstr>Dataset And Preprocessing</vt:lpstr>
      <vt:lpstr>Model</vt:lpstr>
      <vt:lpstr>CNN</vt:lpstr>
      <vt:lpstr>RNN</vt:lpstr>
      <vt:lpstr>Attention Mechanism</vt:lpstr>
      <vt:lpstr>Attention Mechanism</vt:lpstr>
      <vt:lpstr>Results</vt:lpstr>
      <vt:lpstr>Results</vt:lpstr>
      <vt:lpstr>Results</vt:lpstr>
      <vt:lpstr>Results</vt:lpstr>
      <vt:lpstr>Application</vt:lpstr>
      <vt:lpstr>Application</vt:lpstr>
      <vt:lpstr>Application</vt:lpstr>
      <vt:lpstr>THE END ENJOY THE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2019-07-23T18:45:19Z</dcterms:modified>
</cp:coreProperties>
</file>