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56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2" r:id="rId12"/>
    <p:sldId id="28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60C5-2E9D-4DCA-A80F-5D322E53A7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6F0B-3D57-4148-8FBA-EA956EF6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9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2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C7810F9-97A4-1D8A-7CF6-6E2BD1F950ED}"/>
              </a:ext>
            </a:extLst>
          </p:cNvPr>
          <p:cNvGrpSpPr/>
          <p:nvPr/>
        </p:nvGrpSpPr>
        <p:grpSpPr>
          <a:xfrm>
            <a:off x="3517358" y="4177238"/>
            <a:ext cx="1143000" cy="1143000"/>
            <a:chOff x="2379643" y="355681"/>
            <a:chExt cx="1143000" cy="1143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2FBF46-6149-8403-2809-DB26ED0418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AE8457-C3E3-D881-6150-29F81D363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65835A-EFDE-5ECC-1F34-B36E718D0AB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BA66C6-715F-240F-ADCB-FC48D041777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42995CF-F6E1-E70C-70D5-D78A0524F76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77C07-3F54-3866-1CA1-BFE6AB926654}"/>
              </a:ext>
            </a:extLst>
          </p:cNvPr>
          <p:cNvGrpSpPr/>
          <p:nvPr/>
        </p:nvGrpSpPr>
        <p:grpSpPr>
          <a:xfrm>
            <a:off x="338318" y="3002055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ABF792-3D7D-CDB6-240C-C36B42CB8F42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EF25CB-5224-14EA-601F-D038D606AE26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1A5275-836D-78A5-11B9-368056E4F740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A4212C-51F5-3631-CA15-9CEA22A1F62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9B38AD-06B5-BBCB-8FC4-72B3E410561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D261B2-616B-0753-90E0-DBDA243DE2C3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FB0616-27C2-23D5-0AA3-88D8ED3DDB14}"/>
              </a:ext>
            </a:extLst>
          </p:cNvPr>
          <p:cNvCxnSpPr>
            <a:cxnSpLocks/>
          </p:cNvCxnSpPr>
          <p:nvPr/>
        </p:nvCxnSpPr>
        <p:spPr>
          <a:xfrm>
            <a:off x="802585" y="1623857"/>
            <a:ext cx="2313076" cy="3106665"/>
          </a:xfrm>
          <a:prstGeom prst="line">
            <a:avLst/>
          </a:prstGeom>
          <a:ln w="57150">
            <a:solidFill>
              <a:srgbClr val="138B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73E26C-4325-C7C9-769A-81EA5295E40E}"/>
              </a:ext>
            </a:extLst>
          </p:cNvPr>
          <p:cNvGrpSpPr/>
          <p:nvPr/>
        </p:nvGrpSpPr>
        <p:grpSpPr>
          <a:xfrm flipH="1" flipV="1">
            <a:off x="3170758" y="1399061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38D8354-ACDD-C735-3C8A-60F7509906A5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0E04103-30FD-20E6-10E2-81477D420113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71C31B-51B8-C863-72BF-571FB9FEB7B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612D13-B5F7-DB9D-5E88-3210436B7AE1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9DA453-8114-3C7A-C8C1-20B18C1B48CB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BE0C87-341D-CA1B-0729-27C35AE38900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E16990-77CB-F087-CFD7-BE8526033F3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5BCEFE8-DAFB-6121-B4AC-FE20ABF626F4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8425589-5827-E3D6-C4B8-7122CC98809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90BDBB-3FA4-6E40-BE1B-9D2E5684942D}"/>
              </a:ext>
            </a:extLst>
          </p:cNvPr>
          <p:cNvGrpSpPr/>
          <p:nvPr/>
        </p:nvGrpSpPr>
        <p:grpSpPr>
          <a:xfrm>
            <a:off x="1318347" y="2678586"/>
            <a:ext cx="1180124" cy="1500828"/>
            <a:chOff x="1318347" y="2391149"/>
            <a:chExt cx="1180124" cy="150082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C6BD15-FD87-404E-D36B-31879B6B6254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5EC3F9-492C-DEEE-33C3-4333268CF286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09586F-898A-A44A-4EEB-896D666ABEA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582C82-96D8-9EBF-DA8D-379801640D57}"/>
              </a:ext>
            </a:extLst>
          </p:cNvPr>
          <p:cNvGrpSpPr/>
          <p:nvPr/>
        </p:nvGrpSpPr>
        <p:grpSpPr>
          <a:xfrm>
            <a:off x="6859602" y="3002055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2829145-8337-EB94-36C4-0FB4F04D6533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2F9A6EC-EBF5-9A72-5EA8-70C43A46B62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7D31288-0A9C-9180-6175-9EF7D0D5BDA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0FBEA10-8197-396E-84C5-CDD96D56D497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8B7325-6B6C-3978-A2D5-D7DCE9D8BBB5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08D1F4-C83D-A14D-0927-794B4FB44215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22E56C-B604-643A-C1E5-00856482CD06}"/>
              </a:ext>
            </a:extLst>
          </p:cNvPr>
          <p:cNvCxnSpPr>
            <a:cxnSpLocks/>
          </p:cNvCxnSpPr>
          <p:nvPr/>
        </p:nvCxnSpPr>
        <p:spPr>
          <a:xfrm>
            <a:off x="8205772" y="1623857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40148FE-5E02-FBB0-5A0E-3993F585229C}"/>
              </a:ext>
            </a:extLst>
          </p:cNvPr>
          <p:cNvGrpSpPr/>
          <p:nvPr/>
        </p:nvGrpSpPr>
        <p:grpSpPr>
          <a:xfrm flipH="1" flipV="1">
            <a:off x="9692042" y="1399061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9574FE-6042-D05B-14E2-4B04C9D24047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4047E8A-A059-F20D-2DF0-4F3144C13A92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8577090-8B00-9DD2-1569-D546652A0785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03A60C-6FC7-A84E-B865-FD6906BE6B3F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F33B784-C7C3-AECB-5946-AB61DE53D832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4B80ED-3953-0963-9497-C914C7DA7FA2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4CE4DB-CE6C-4223-C737-0C5813568676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32C570-720D-A4D4-1F85-ED46FEB6070A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7912D89-267C-56EB-68B7-5E4A64B9A03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613948-DDB7-B05B-8AE1-352E89A0657B}"/>
              </a:ext>
            </a:extLst>
          </p:cNvPr>
          <p:cNvGrpSpPr/>
          <p:nvPr/>
        </p:nvGrpSpPr>
        <p:grpSpPr>
          <a:xfrm>
            <a:off x="7839631" y="2678586"/>
            <a:ext cx="1180124" cy="1500828"/>
            <a:chOff x="1318347" y="2391149"/>
            <a:chExt cx="1180124" cy="150082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9CB439E-6BDF-B193-5D78-003873AE6CD9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99105A-2E32-C660-AEAF-69033527D7ED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DB0E37-B175-8D9A-0801-E1B484CC71F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3ADBD1-9571-A04B-9DC5-A86C0FF58C11}"/>
              </a:ext>
            </a:extLst>
          </p:cNvPr>
          <p:cNvGrpSpPr/>
          <p:nvPr/>
        </p:nvGrpSpPr>
        <p:grpSpPr>
          <a:xfrm>
            <a:off x="10684103" y="4177238"/>
            <a:ext cx="1143000" cy="1143000"/>
            <a:chOff x="2379643" y="355681"/>
            <a:chExt cx="1143000" cy="1143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16BABA3-241A-6E2F-1057-8F3D8F510BC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BA9198-5C36-F94E-4128-0A742A2CF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2B3569A-FBFB-175C-0F8F-6E2BD90B1ED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105540-C4EB-73AA-9E19-D306FC80FEA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1CD16E9-5E66-5C29-3EFB-47001EFE312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258B89-7A13-6C6B-5EB0-1D369C9DE7B3}"/>
              </a:ext>
            </a:extLst>
          </p:cNvPr>
          <p:cNvGrpSpPr/>
          <p:nvPr/>
        </p:nvGrpSpPr>
        <p:grpSpPr>
          <a:xfrm>
            <a:off x="1876952" y="2208049"/>
            <a:ext cx="1468293" cy="1720820"/>
            <a:chOff x="8085297" y="2730560"/>
            <a:chExt cx="1468293" cy="1720820"/>
          </a:xfrm>
        </p:grpSpPr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DDAD6135-3942-F4FD-5F06-644A5DADF2EB}"/>
                </a:ext>
              </a:extLst>
            </p:cNvPr>
            <p:cNvSpPr/>
            <p:nvPr/>
          </p:nvSpPr>
          <p:spPr>
            <a:xfrm>
              <a:off x="8085297" y="2730560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2976D1BB-FA3A-B08D-74A5-9255E60DBBEA}"/>
                </a:ext>
              </a:extLst>
            </p:cNvPr>
            <p:cNvSpPr/>
            <p:nvPr/>
          </p:nvSpPr>
          <p:spPr>
            <a:xfrm>
              <a:off x="8592350" y="3344076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561D1288-7D2E-3AEE-412C-0BD4FBED02E6}"/>
                </a:ext>
              </a:extLst>
            </p:cNvPr>
            <p:cNvSpPr/>
            <p:nvPr/>
          </p:nvSpPr>
          <p:spPr>
            <a:xfrm>
              <a:off x="9021962" y="3919752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965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4076 -1.1111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4049 -1.11111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74D-9185-71B7-1DFB-4EBB3B7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C-SVM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81B91-DD41-68FF-CFCE-DE9642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The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prevent slack variables from being misused to artificially inflate the margin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term in the objective prevents the procedure from returning a model that misuses or overuses slack variables</a:t>
                </a:r>
              </a:p>
              <a:p>
                <a:pPr lvl="2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 large value will encourage solutions where slack is mostly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81B91-DD41-68FF-CFCE-DE9642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the solution to the following optimization problem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s</m:t>
                    </m:r>
                    <m:r>
                      <m:rPr>
                        <m:nor/>
                      </m:rPr>
                      <a:rPr lang="en-IN" dirty="0"/>
                      <m:t>.</m:t>
                    </m:r>
                    <m:r>
                      <m:rPr>
                        <m:nor/>
                      </m:rPr>
                      <a:rPr lang="en-IN" dirty="0"/>
                      <m:t>t</m:t>
                    </m:r>
                    <m:r>
                      <m:rPr>
                        <m:nor/>
                      </m:rPr>
                      <a:rPr lang="en-IN" dirty="0"/>
                      <m:t>. 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as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well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Hint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 2: You will see that the solution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or the data at all!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19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6BB-0348-B40A-3E8E-E664B71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B337B-5E91-8949-4037-1B03C98BC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don’t need slack at all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amount of slack we need is precisely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We can rewrite C-SVM as an </a:t>
                </a:r>
                <a:r>
                  <a:rPr lang="en-IN" i="1" dirty="0"/>
                  <a:t>unconstrained</a:t>
                </a:r>
                <a:r>
                  <a:rPr lang="en-IN" dirty="0"/>
                  <a:t> optimization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Note: the second term looks like a loss function</a:t>
                </a:r>
              </a:p>
              <a:p>
                <a:pPr lvl="2"/>
                <a:r>
                  <a:rPr lang="en-US" dirty="0"/>
                  <a:t>This is the hinge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Zero loss if classification correct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Small loss if classification correct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Large loss if classification is incorrect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B337B-5E91-8949-4037-1B03C98BC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803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013F8E-052B-818A-4BEE-323F53B78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0" y="21098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054E167-0914-CA58-6A87-95ADDFB45F31}"/>
                  </a:ext>
                </a:extLst>
              </p:cNvPr>
              <p:cNvSpPr/>
              <p:nvPr/>
            </p:nvSpPr>
            <p:spPr>
              <a:xfrm>
                <a:off x="1395927" y="210981"/>
                <a:ext cx="5631038" cy="900643"/>
              </a:xfrm>
              <a:prstGeom prst="wedgeRectCallout">
                <a:avLst>
                  <a:gd name="adj1" fmla="val -56100"/>
                  <a:gd name="adj2" fmla="val 3694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dirty="0"/>
                  <a:t>Let us introduce the positive-part function</a:t>
                </a: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Looks like an inverted </a:t>
                </a:r>
                <a:r>
                  <a:rPr lang="en-IN" dirty="0" err="1"/>
                  <a:t>ReLU</a:t>
                </a:r>
                <a:r>
                  <a:rPr lang="en-IN" dirty="0"/>
                  <a:t> function used in deep learning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054E167-0914-CA58-6A87-95ADDFB45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27" y="210981"/>
                <a:ext cx="5631038" cy="900643"/>
              </a:xfrm>
              <a:prstGeom prst="wedgeRectCallout">
                <a:avLst>
                  <a:gd name="adj1" fmla="val -56100"/>
                  <a:gd name="adj2" fmla="val 36947"/>
                </a:avLst>
              </a:prstGeom>
              <a:blipFill>
                <a:blip r:embed="rId4"/>
                <a:stretch>
                  <a:fillRect t="-3289" r="-101" b="-9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29">
            <a:extLst>
              <a:ext uri="{FF2B5EF4-FFF2-40B4-BE49-F238E27FC236}">
                <a16:creationId xmlns:a16="http://schemas.microsoft.com/office/drawing/2014/main" id="{94124AAF-9431-2A9D-02B4-68CD9EBBE91D}"/>
              </a:ext>
            </a:extLst>
          </p:cNvPr>
          <p:cNvSpPr/>
          <p:nvPr/>
        </p:nvSpPr>
        <p:spPr>
          <a:xfrm flipH="1">
            <a:off x="9500605" y="3949594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9B892-B66A-F174-104C-3553E355BE62}"/>
              </a:ext>
            </a:extLst>
          </p:cNvPr>
          <p:cNvGrpSpPr/>
          <p:nvPr/>
        </p:nvGrpSpPr>
        <p:grpSpPr>
          <a:xfrm>
            <a:off x="8891573" y="3574169"/>
            <a:ext cx="3300427" cy="2172207"/>
            <a:chOff x="8891573" y="4761215"/>
            <a:chExt cx="3300427" cy="21722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935F55-B807-75F1-5DBE-864EBE555100}"/>
                </a:ext>
              </a:extLst>
            </p:cNvPr>
            <p:cNvGrpSpPr/>
            <p:nvPr/>
          </p:nvGrpSpPr>
          <p:grpSpPr>
            <a:xfrm>
              <a:off x="8891573" y="4761215"/>
              <a:ext cx="3140621" cy="1802875"/>
              <a:chOff x="2454442" y="1188485"/>
              <a:chExt cx="5022209" cy="288300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8E64760-AA11-A753-64C6-569BC1DA0BAD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A051DE-FDBD-CCAE-03D4-461F773692C1}"/>
                  </a:ext>
                </a:extLst>
              </p:cNvPr>
              <p:cNvCxnSpPr/>
              <p:nvPr/>
            </p:nvCxnSpPr>
            <p:spPr>
              <a:xfrm>
                <a:off x="2454442" y="4071486"/>
                <a:ext cx="502220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0F3CB7-688E-F762-FCBD-44EB99638066}"/>
                    </a:ext>
                  </a:extLst>
                </p:cNvPr>
                <p:cNvSpPr txBox="1"/>
                <p:nvPr/>
              </p:nvSpPr>
              <p:spPr>
                <a:xfrm>
                  <a:off x="10021954" y="6564090"/>
                  <a:ext cx="2170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0F3CB7-688E-F762-FCBD-44EB99638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954" y="6564090"/>
                  <a:ext cx="217004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9A4D52-7131-1765-A3D5-41BEF6390268}"/>
                    </a:ext>
                  </a:extLst>
                </p:cNvPr>
                <p:cNvSpPr txBox="1"/>
                <p:nvPr/>
              </p:nvSpPr>
              <p:spPr>
                <a:xfrm>
                  <a:off x="9708997" y="5744437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9A4D52-7131-1765-A3D5-41BEF6390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8997" y="5744437"/>
                  <a:ext cx="7112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8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5A4D-102F-18F7-13DE-3418EE58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01F8-9F86-E35A-9BF9-B9E76BF5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models are often learnt by solving optimization problems</a:t>
            </a:r>
          </a:p>
          <a:p>
            <a:pPr lvl="1"/>
            <a:r>
              <a:rPr lang="en-US" dirty="0"/>
              <a:t>The two main ingredients of an optimization problem are the constraints and the objective function</a:t>
            </a:r>
          </a:p>
          <a:p>
            <a:pPr lvl="2"/>
            <a:r>
              <a:rPr lang="en-US" dirty="0"/>
              <a:t>The objective function may be maximized or minimized</a:t>
            </a:r>
          </a:p>
          <a:p>
            <a:pPr lvl="2"/>
            <a:r>
              <a:rPr lang="en-US" dirty="0"/>
              <a:t>Ill-posed problems may have infinitely many solutions</a:t>
            </a:r>
          </a:p>
          <a:p>
            <a:pPr lvl="2"/>
            <a:r>
              <a:rPr lang="en-US" dirty="0"/>
              <a:t>An opt problem may fail to have a solution if its feasible set is empty</a:t>
            </a:r>
          </a:p>
          <a:p>
            <a:r>
              <a:rPr lang="en-US" dirty="0"/>
              <a:t>Some opt problems may have no constraints (unconstrained)</a:t>
            </a:r>
          </a:p>
          <a:p>
            <a:pPr lvl="2"/>
            <a:r>
              <a:rPr lang="en-US" dirty="0"/>
              <a:t>Example: the C-SVM problem after we introduced hinge loss</a:t>
            </a:r>
          </a:p>
          <a:p>
            <a:r>
              <a:rPr lang="en-US" dirty="0"/>
              <a:t>There are several techniques to solve optimization problems</a:t>
            </a:r>
          </a:p>
          <a:p>
            <a:r>
              <a:rPr lang="en-US" dirty="0"/>
              <a:t>In a later discussion we will find the reason behind the name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blast!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Catch-up with you in the next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C31D-D0F0-AC5F-D74C-FE8A7242B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most confident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28C0-7FD1-C8A2-5C0B-0AA71C42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741762" cy="1645920"/>
          </a:xfrm>
        </p:spPr>
        <p:txBody>
          <a:bodyPr/>
          <a:lstStyle/>
          <a:p>
            <a:r>
              <a:rPr lang="en-US" dirty="0"/>
              <a:t>I am confident that one of these days, professors will make their exams closed-</a:t>
            </a:r>
            <a:r>
              <a:rPr lang="en-US" dirty="0" err="1"/>
              <a:t>ChatGPT</a:t>
            </a:r>
            <a:r>
              <a:rPr lang="en-US" dirty="0"/>
              <a:t> in addition to closed-book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7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F7D1C-5B5A-DE62-1D4D-09E2242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Ill-posed Problems in ML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91B55-BCFA-81B8-985F-DBBFF502CB68}"/>
              </a:ext>
            </a:extLst>
          </p:cNvPr>
          <p:cNvSpPr/>
          <p:nvPr/>
        </p:nvSpPr>
        <p:spPr>
          <a:xfrm>
            <a:off x="1155477" y="111162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A3256-B909-4446-C885-3D969CD860A9}"/>
              </a:ext>
            </a:extLst>
          </p:cNvPr>
          <p:cNvSpPr/>
          <p:nvPr/>
        </p:nvSpPr>
        <p:spPr>
          <a:xfrm>
            <a:off x="1761380" y="2277097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AA392C-8446-22B0-6B3D-4DC60F73E3E3}"/>
              </a:ext>
            </a:extLst>
          </p:cNvPr>
          <p:cNvSpPr/>
          <p:nvPr/>
        </p:nvSpPr>
        <p:spPr>
          <a:xfrm>
            <a:off x="3643463" y="2793796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2F5F2-C4BB-9FD9-D712-A465DEC8B2DA}"/>
              </a:ext>
            </a:extLst>
          </p:cNvPr>
          <p:cNvSpPr/>
          <p:nvPr/>
        </p:nvSpPr>
        <p:spPr>
          <a:xfrm>
            <a:off x="2162860" y="153224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F5C2D2-C101-EE82-3F7B-66DB47AF5E03}"/>
              </a:ext>
            </a:extLst>
          </p:cNvPr>
          <p:cNvSpPr/>
          <p:nvPr/>
        </p:nvSpPr>
        <p:spPr>
          <a:xfrm>
            <a:off x="6552997" y="603290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38003E-1727-B866-F89C-FCE997E6A936}"/>
              </a:ext>
            </a:extLst>
          </p:cNvPr>
          <p:cNvSpPr/>
          <p:nvPr/>
        </p:nvSpPr>
        <p:spPr>
          <a:xfrm>
            <a:off x="5040412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E4D2DE-4B4E-4320-C534-0657BC8E9AEC}"/>
              </a:ext>
            </a:extLst>
          </p:cNvPr>
          <p:cNvSpPr/>
          <p:nvPr/>
        </p:nvSpPr>
        <p:spPr>
          <a:xfrm>
            <a:off x="2749305" y="291136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C7E64-3FCA-3FAD-C36F-39BAEC7D6712}"/>
              </a:ext>
            </a:extLst>
          </p:cNvPr>
          <p:cNvSpPr/>
          <p:nvPr/>
        </p:nvSpPr>
        <p:spPr>
          <a:xfrm>
            <a:off x="5276338" y="506624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2C27E-2B0D-332D-9E73-A2EFFB97CB96}"/>
              </a:ext>
            </a:extLst>
          </p:cNvPr>
          <p:cNvSpPr/>
          <p:nvPr/>
        </p:nvSpPr>
        <p:spPr>
          <a:xfrm>
            <a:off x="10324264" y="58518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5F05C-B05E-8CE5-D2B6-4095F90708FA}"/>
              </a:ext>
            </a:extLst>
          </p:cNvPr>
          <p:cNvSpPr/>
          <p:nvPr/>
        </p:nvSpPr>
        <p:spPr>
          <a:xfrm>
            <a:off x="6233419" y="201209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EC3A-63F3-9E42-BA81-8E41542DB7CE}"/>
              </a:ext>
            </a:extLst>
          </p:cNvPr>
          <p:cNvSpPr/>
          <p:nvPr/>
        </p:nvSpPr>
        <p:spPr>
          <a:xfrm>
            <a:off x="10640472" y="50662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8E9DB-093B-6FC4-285D-8CB69466B735}"/>
              </a:ext>
            </a:extLst>
          </p:cNvPr>
          <p:cNvSpPr/>
          <p:nvPr/>
        </p:nvSpPr>
        <p:spPr>
          <a:xfrm>
            <a:off x="6946417" y="3511899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38A443-9A3F-E78A-F12B-3D8B61E2E074}"/>
              </a:ext>
            </a:extLst>
          </p:cNvPr>
          <p:cNvSpPr/>
          <p:nvPr/>
        </p:nvSpPr>
        <p:spPr>
          <a:xfrm>
            <a:off x="10038598" y="529050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24AF2-26AD-BA7F-E04F-53529D8C9D75}"/>
              </a:ext>
            </a:extLst>
          </p:cNvPr>
          <p:cNvSpPr/>
          <p:nvPr/>
        </p:nvSpPr>
        <p:spPr>
          <a:xfrm>
            <a:off x="6882413" y="231604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61D183-E796-53E5-4253-E277F51F3A8F}"/>
              </a:ext>
            </a:extLst>
          </p:cNvPr>
          <p:cNvSpPr/>
          <p:nvPr/>
        </p:nvSpPr>
        <p:spPr>
          <a:xfrm>
            <a:off x="10081699" y="3916814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132A1-CCB1-EB8A-4855-F1EFE16D25D8}"/>
              </a:ext>
            </a:extLst>
          </p:cNvPr>
          <p:cNvSpPr/>
          <p:nvPr/>
        </p:nvSpPr>
        <p:spPr>
          <a:xfrm>
            <a:off x="7434007" y="296491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EC5C0-23F7-E6A0-33B5-F9DF2CDDB3DF}"/>
              </a:ext>
            </a:extLst>
          </p:cNvPr>
          <p:cNvSpPr/>
          <p:nvPr/>
        </p:nvSpPr>
        <p:spPr>
          <a:xfrm>
            <a:off x="3087575" y="215067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70C17-FDFD-E909-78B1-02422AEB4776}"/>
              </a:ext>
            </a:extLst>
          </p:cNvPr>
          <p:cNvSpPr/>
          <p:nvPr/>
        </p:nvSpPr>
        <p:spPr>
          <a:xfrm>
            <a:off x="3816636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9B1C5-F24A-258D-7DFA-F82E72A21C97}"/>
              </a:ext>
            </a:extLst>
          </p:cNvPr>
          <p:cNvSpPr/>
          <p:nvPr/>
        </p:nvSpPr>
        <p:spPr>
          <a:xfrm>
            <a:off x="5650518" y="455862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B5E7B3-0C6E-EF96-D361-E74E97F8741B}"/>
              </a:ext>
            </a:extLst>
          </p:cNvPr>
          <p:cNvSpPr/>
          <p:nvPr/>
        </p:nvSpPr>
        <p:spPr>
          <a:xfrm>
            <a:off x="4422023" y="371066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CA41DE-EAA8-0BC0-9990-85027C35947F}"/>
              </a:ext>
            </a:extLst>
          </p:cNvPr>
          <p:cNvSpPr/>
          <p:nvPr/>
        </p:nvSpPr>
        <p:spPr>
          <a:xfrm>
            <a:off x="4520043" y="478298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B4E853-6445-37E2-5DB9-B96AFE006E52}"/>
              </a:ext>
            </a:extLst>
          </p:cNvPr>
          <p:cNvSpPr/>
          <p:nvPr/>
        </p:nvSpPr>
        <p:spPr>
          <a:xfrm>
            <a:off x="8140643" y="26751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CDCEE7-AAEC-F42A-D866-7C785962AAD6}"/>
              </a:ext>
            </a:extLst>
          </p:cNvPr>
          <p:cNvSpPr/>
          <p:nvPr/>
        </p:nvSpPr>
        <p:spPr>
          <a:xfrm>
            <a:off x="8488741" y="339958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9A56A3-15CF-8AEB-51C7-5C1DA349BBDC}"/>
              </a:ext>
            </a:extLst>
          </p:cNvPr>
          <p:cNvSpPr/>
          <p:nvPr/>
        </p:nvSpPr>
        <p:spPr>
          <a:xfrm>
            <a:off x="9416428" y="407235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D9083D-A10A-48F8-1CDF-A5AAD1AE24A5}"/>
              </a:ext>
            </a:extLst>
          </p:cNvPr>
          <p:cNvSpPr/>
          <p:nvPr/>
        </p:nvSpPr>
        <p:spPr>
          <a:xfrm>
            <a:off x="8307204" y="4797612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AC981E-2B3B-9AF5-1C20-4E7D5ABA9956}"/>
              </a:ext>
            </a:extLst>
          </p:cNvPr>
          <p:cNvSpPr/>
          <p:nvPr/>
        </p:nvSpPr>
        <p:spPr>
          <a:xfrm>
            <a:off x="9727513" y="46224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3EB80-6DD1-EAA5-8A38-8619C125C59E}"/>
              </a:ext>
            </a:extLst>
          </p:cNvPr>
          <p:cNvSpPr/>
          <p:nvPr/>
        </p:nvSpPr>
        <p:spPr>
          <a:xfrm>
            <a:off x="7645211" y="382005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0F73B-A65D-54B8-8B46-227E73A3DFDE}"/>
              </a:ext>
            </a:extLst>
          </p:cNvPr>
          <p:cNvSpPr/>
          <p:nvPr/>
        </p:nvSpPr>
        <p:spPr>
          <a:xfrm>
            <a:off x="5752637" y="562923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CFAEAB-8ED0-0385-9411-3EC77C8CD995}"/>
              </a:ext>
            </a:extLst>
          </p:cNvPr>
          <p:cNvSpPr/>
          <p:nvPr/>
        </p:nvSpPr>
        <p:spPr>
          <a:xfrm>
            <a:off x="9060300" y="475515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D89B93-6D32-2495-EB2F-07C9B33F161C}"/>
              </a:ext>
            </a:extLst>
          </p:cNvPr>
          <p:cNvSpPr/>
          <p:nvPr/>
        </p:nvSpPr>
        <p:spPr>
          <a:xfrm>
            <a:off x="3643462" y="351189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A833AB-F88B-D436-0D25-C0CA08D51A90}"/>
              </a:ext>
            </a:extLst>
          </p:cNvPr>
          <p:cNvSpPr/>
          <p:nvPr/>
        </p:nvSpPr>
        <p:spPr>
          <a:xfrm>
            <a:off x="8644283" y="4131135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37DD48-151D-4347-8252-69BDB6816655}"/>
              </a:ext>
            </a:extLst>
          </p:cNvPr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7BBC1BA-122E-8605-F8C2-420D7F12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7" y="338271"/>
            <a:ext cx="1371600" cy="1371600"/>
          </a:xfrm>
          <a:prstGeom prst="rect">
            <a:avLst/>
          </a:prstGeom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FF46C83-988B-1CDF-FF5F-F17DFE53FCE6}"/>
              </a:ext>
            </a:extLst>
          </p:cNvPr>
          <p:cNvSpPr/>
          <p:nvPr/>
        </p:nvSpPr>
        <p:spPr>
          <a:xfrm>
            <a:off x="8679480" y="353244"/>
            <a:ext cx="3259168" cy="1115389"/>
          </a:xfrm>
          <a:prstGeom prst="wedgeRectCallout">
            <a:avLst>
              <a:gd name="adj1" fmla="val -61035"/>
              <a:gd name="adj2" fmla="val 2546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seem to be infinitely many linear classifiers all of which perfectly classify the data! Which one should I choose?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C68977-C7ED-2C44-8DA2-533354BC112A}"/>
              </a:ext>
            </a:extLst>
          </p:cNvPr>
          <p:cNvGrpSpPr>
            <a:grpSpLocks noChangeAspect="1"/>
          </p:cNvGrpSpPr>
          <p:nvPr/>
        </p:nvGrpSpPr>
        <p:grpSpPr>
          <a:xfrm>
            <a:off x="211568" y="5461403"/>
            <a:ext cx="1143000" cy="1143000"/>
            <a:chOff x="7020470" y="457533"/>
            <a:chExt cx="4572000" cy="4572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F8FAC8-CDCF-3100-9A33-91B46316B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5CD37A-0CC6-7B94-8954-F6D327626AF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F090428-A161-0EBD-5D7B-C47509E104B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083C3C-EA9F-54FE-7DD2-B9805EA000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3E9CB255-2181-8990-3505-2AFB53BC83D5}"/>
              </a:ext>
            </a:extLst>
          </p:cNvPr>
          <p:cNvSpPr/>
          <p:nvPr/>
        </p:nvSpPr>
        <p:spPr>
          <a:xfrm>
            <a:off x="1466562" y="5583553"/>
            <a:ext cx="2847211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means we are dealing with an “ill-posed problem”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C2849CB4-2FF0-838B-C8F1-386945A5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" y="3658417"/>
            <a:ext cx="1371600" cy="1371600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3B95F2C9-1D92-9A6D-F2EC-19E3D3479F02}"/>
              </a:ext>
            </a:extLst>
          </p:cNvPr>
          <p:cNvSpPr/>
          <p:nvPr/>
        </p:nvSpPr>
        <p:spPr>
          <a:xfrm>
            <a:off x="1521401" y="3728628"/>
            <a:ext cx="2588947" cy="1412834"/>
          </a:xfrm>
          <a:prstGeom prst="wedgeRectCallout">
            <a:avLst>
              <a:gd name="adj1" fmla="val -69575"/>
              <a:gd name="adj2" fmla="val 215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example of ill-posed problem from high-school math is a set of linear equations with infinitely many solutions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CCD30681-9FB0-C593-FF30-BA22AAC04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62" y="1748859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7752CFB5-D372-E7C4-F018-7DB5019D27C1}"/>
              </a:ext>
            </a:extLst>
          </p:cNvPr>
          <p:cNvSpPr/>
          <p:nvPr/>
        </p:nvSpPr>
        <p:spPr>
          <a:xfrm>
            <a:off x="7431435" y="1873849"/>
            <a:ext cx="3653612" cy="952036"/>
          </a:xfrm>
          <a:prstGeom prst="wedgeRectCallout">
            <a:avLst>
              <a:gd name="adj1" fmla="val -61157"/>
              <a:gd name="adj2" fmla="val 300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Ill-posed problems can be made “well-posed” by imposing additional requirements on the solution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48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F7D1C-5B5A-DE62-1D4D-09E2242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Large-margin Classifiers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91B55-BCFA-81B8-985F-DBBFF502CB68}"/>
              </a:ext>
            </a:extLst>
          </p:cNvPr>
          <p:cNvSpPr/>
          <p:nvPr/>
        </p:nvSpPr>
        <p:spPr>
          <a:xfrm>
            <a:off x="1155477" y="111162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A3256-B909-4446-C885-3D969CD860A9}"/>
              </a:ext>
            </a:extLst>
          </p:cNvPr>
          <p:cNvSpPr/>
          <p:nvPr/>
        </p:nvSpPr>
        <p:spPr>
          <a:xfrm>
            <a:off x="1761380" y="2277097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AA392C-8446-22B0-6B3D-4DC60F73E3E3}"/>
              </a:ext>
            </a:extLst>
          </p:cNvPr>
          <p:cNvSpPr/>
          <p:nvPr/>
        </p:nvSpPr>
        <p:spPr>
          <a:xfrm>
            <a:off x="3643463" y="2793796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2F5F2-C4BB-9FD9-D712-A465DEC8B2DA}"/>
              </a:ext>
            </a:extLst>
          </p:cNvPr>
          <p:cNvSpPr/>
          <p:nvPr/>
        </p:nvSpPr>
        <p:spPr>
          <a:xfrm>
            <a:off x="2162860" y="153224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F5C2D2-C101-EE82-3F7B-66DB47AF5E03}"/>
              </a:ext>
            </a:extLst>
          </p:cNvPr>
          <p:cNvSpPr/>
          <p:nvPr/>
        </p:nvSpPr>
        <p:spPr>
          <a:xfrm>
            <a:off x="6552997" y="603290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38003E-1727-B866-F89C-FCE997E6A936}"/>
              </a:ext>
            </a:extLst>
          </p:cNvPr>
          <p:cNvSpPr/>
          <p:nvPr/>
        </p:nvSpPr>
        <p:spPr>
          <a:xfrm>
            <a:off x="5040412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E4D2DE-4B4E-4320-C534-0657BC8E9AEC}"/>
              </a:ext>
            </a:extLst>
          </p:cNvPr>
          <p:cNvSpPr/>
          <p:nvPr/>
        </p:nvSpPr>
        <p:spPr>
          <a:xfrm>
            <a:off x="2749305" y="291136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C7E64-3FCA-3FAD-C36F-39BAEC7D6712}"/>
              </a:ext>
            </a:extLst>
          </p:cNvPr>
          <p:cNvSpPr/>
          <p:nvPr/>
        </p:nvSpPr>
        <p:spPr>
          <a:xfrm>
            <a:off x="5276338" y="506624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2C27E-2B0D-332D-9E73-A2EFFB97CB96}"/>
              </a:ext>
            </a:extLst>
          </p:cNvPr>
          <p:cNvSpPr/>
          <p:nvPr/>
        </p:nvSpPr>
        <p:spPr>
          <a:xfrm>
            <a:off x="10324264" y="58518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5F05C-B05E-8CE5-D2B6-4095F90708FA}"/>
              </a:ext>
            </a:extLst>
          </p:cNvPr>
          <p:cNvSpPr/>
          <p:nvPr/>
        </p:nvSpPr>
        <p:spPr>
          <a:xfrm>
            <a:off x="6233419" y="201209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EC3A-63F3-9E42-BA81-8E41542DB7CE}"/>
              </a:ext>
            </a:extLst>
          </p:cNvPr>
          <p:cNvSpPr/>
          <p:nvPr/>
        </p:nvSpPr>
        <p:spPr>
          <a:xfrm>
            <a:off x="10640472" y="50662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8E9DB-093B-6FC4-285D-8CB69466B735}"/>
              </a:ext>
            </a:extLst>
          </p:cNvPr>
          <p:cNvSpPr/>
          <p:nvPr/>
        </p:nvSpPr>
        <p:spPr>
          <a:xfrm>
            <a:off x="6946417" y="3511899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38A443-9A3F-E78A-F12B-3D8B61E2E074}"/>
              </a:ext>
            </a:extLst>
          </p:cNvPr>
          <p:cNvSpPr/>
          <p:nvPr/>
        </p:nvSpPr>
        <p:spPr>
          <a:xfrm>
            <a:off x="10038598" y="529050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24AF2-26AD-BA7F-E04F-53529D8C9D75}"/>
              </a:ext>
            </a:extLst>
          </p:cNvPr>
          <p:cNvSpPr/>
          <p:nvPr/>
        </p:nvSpPr>
        <p:spPr>
          <a:xfrm>
            <a:off x="6882413" y="231604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61D183-E796-53E5-4253-E277F51F3A8F}"/>
              </a:ext>
            </a:extLst>
          </p:cNvPr>
          <p:cNvSpPr/>
          <p:nvPr/>
        </p:nvSpPr>
        <p:spPr>
          <a:xfrm>
            <a:off x="10081699" y="3916814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132A1-CCB1-EB8A-4855-F1EFE16D25D8}"/>
              </a:ext>
            </a:extLst>
          </p:cNvPr>
          <p:cNvSpPr/>
          <p:nvPr/>
        </p:nvSpPr>
        <p:spPr>
          <a:xfrm>
            <a:off x="7434007" y="296491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EC5C0-23F7-E6A0-33B5-F9DF2CDDB3DF}"/>
              </a:ext>
            </a:extLst>
          </p:cNvPr>
          <p:cNvSpPr/>
          <p:nvPr/>
        </p:nvSpPr>
        <p:spPr>
          <a:xfrm>
            <a:off x="3087575" y="215067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70C17-FDFD-E909-78B1-02422AEB4776}"/>
              </a:ext>
            </a:extLst>
          </p:cNvPr>
          <p:cNvSpPr/>
          <p:nvPr/>
        </p:nvSpPr>
        <p:spPr>
          <a:xfrm>
            <a:off x="3816636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9B1C5-F24A-258D-7DFA-F82E72A21C97}"/>
              </a:ext>
            </a:extLst>
          </p:cNvPr>
          <p:cNvSpPr/>
          <p:nvPr/>
        </p:nvSpPr>
        <p:spPr>
          <a:xfrm>
            <a:off x="5650518" y="455862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B5E7B3-0C6E-EF96-D361-E74E97F8741B}"/>
              </a:ext>
            </a:extLst>
          </p:cNvPr>
          <p:cNvSpPr/>
          <p:nvPr/>
        </p:nvSpPr>
        <p:spPr>
          <a:xfrm>
            <a:off x="4422023" y="371066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CA41DE-EAA8-0BC0-9990-85027C35947F}"/>
              </a:ext>
            </a:extLst>
          </p:cNvPr>
          <p:cNvSpPr/>
          <p:nvPr/>
        </p:nvSpPr>
        <p:spPr>
          <a:xfrm>
            <a:off x="4520043" y="478298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B4E853-6445-37E2-5DB9-B96AFE006E52}"/>
              </a:ext>
            </a:extLst>
          </p:cNvPr>
          <p:cNvSpPr/>
          <p:nvPr/>
        </p:nvSpPr>
        <p:spPr>
          <a:xfrm>
            <a:off x="8140643" y="26751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CDCEE7-AAEC-F42A-D866-7C785962AAD6}"/>
              </a:ext>
            </a:extLst>
          </p:cNvPr>
          <p:cNvSpPr/>
          <p:nvPr/>
        </p:nvSpPr>
        <p:spPr>
          <a:xfrm>
            <a:off x="8488741" y="339958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9A56A3-15CF-8AEB-51C7-5C1DA349BBDC}"/>
              </a:ext>
            </a:extLst>
          </p:cNvPr>
          <p:cNvSpPr/>
          <p:nvPr/>
        </p:nvSpPr>
        <p:spPr>
          <a:xfrm>
            <a:off x="9416428" y="407235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D9083D-A10A-48F8-1CDF-A5AAD1AE24A5}"/>
              </a:ext>
            </a:extLst>
          </p:cNvPr>
          <p:cNvSpPr/>
          <p:nvPr/>
        </p:nvSpPr>
        <p:spPr>
          <a:xfrm>
            <a:off x="8307204" y="4797612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AC981E-2B3B-9AF5-1C20-4E7D5ABA9956}"/>
              </a:ext>
            </a:extLst>
          </p:cNvPr>
          <p:cNvSpPr/>
          <p:nvPr/>
        </p:nvSpPr>
        <p:spPr>
          <a:xfrm>
            <a:off x="9727513" y="46224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3EB80-6DD1-EAA5-8A38-8619C125C59E}"/>
              </a:ext>
            </a:extLst>
          </p:cNvPr>
          <p:cNvSpPr/>
          <p:nvPr/>
        </p:nvSpPr>
        <p:spPr>
          <a:xfrm>
            <a:off x="7645211" y="382005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0F73B-A65D-54B8-8B46-227E73A3DFDE}"/>
              </a:ext>
            </a:extLst>
          </p:cNvPr>
          <p:cNvSpPr/>
          <p:nvPr/>
        </p:nvSpPr>
        <p:spPr>
          <a:xfrm>
            <a:off x="5752637" y="562923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CFAEAB-8ED0-0385-9411-3EC77C8CD995}"/>
              </a:ext>
            </a:extLst>
          </p:cNvPr>
          <p:cNvSpPr/>
          <p:nvPr/>
        </p:nvSpPr>
        <p:spPr>
          <a:xfrm>
            <a:off x="9060300" y="475515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D89B93-6D32-2495-EB2F-07C9B33F161C}"/>
              </a:ext>
            </a:extLst>
          </p:cNvPr>
          <p:cNvSpPr/>
          <p:nvPr/>
        </p:nvSpPr>
        <p:spPr>
          <a:xfrm>
            <a:off x="3643462" y="351189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A833AB-F88B-D436-0D25-C0CA08D51A90}"/>
              </a:ext>
            </a:extLst>
          </p:cNvPr>
          <p:cNvSpPr/>
          <p:nvPr/>
        </p:nvSpPr>
        <p:spPr>
          <a:xfrm>
            <a:off x="8644283" y="4131135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37DD48-151D-4347-8252-69BDB6816655}"/>
              </a:ext>
            </a:extLst>
          </p:cNvPr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8B86BD-EB81-122E-00B0-1E3663E7789B}"/>
              </a:ext>
            </a:extLst>
          </p:cNvPr>
          <p:cNvCxnSpPr/>
          <p:nvPr/>
        </p:nvCxnSpPr>
        <p:spPr>
          <a:xfrm flipV="1">
            <a:off x="5916046" y="4131135"/>
            <a:ext cx="458695" cy="473051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5537D1-B347-F51D-53C1-FFEC2261985C}"/>
              </a:ext>
            </a:extLst>
          </p:cNvPr>
          <p:cNvCxnSpPr/>
          <p:nvPr/>
        </p:nvCxnSpPr>
        <p:spPr>
          <a:xfrm flipV="1">
            <a:off x="7894066" y="5063140"/>
            <a:ext cx="458695" cy="448661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76A2B3-E23C-47B3-5D49-36A0DEC88DF7}"/>
              </a:ext>
            </a:extLst>
          </p:cNvPr>
          <p:cNvCxnSpPr>
            <a:cxnSpLocks/>
          </p:cNvCxnSpPr>
          <p:nvPr/>
        </p:nvCxnSpPr>
        <p:spPr>
          <a:xfrm flipV="1">
            <a:off x="6530067" y="3777427"/>
            <a:ext cx="461907" cy="509250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8905D-4C52-D51F-B47F-594C94A64639}"/>
              </a:ext>
            </a:extLst>
          </p:cNvPr>
          <p:cNvCxnSpPr/>
          <p:nvPr/>
        </p:nvCxnSpPr>
        <p:spPr>
          <a:xfrm flipV="1">
            <a:off x="3353103" y="1733064"/>
            <a:ext cx="437260" cy="463166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9F4ADAE9-5EE6-DCA1-6BD3-B4BB5F018692}"/>
              </a:ext>
            </a:extLst>
          </p:cNvPr>
          <p:cNvSpPr/>
          <p:nvPr/>
        </p:nvSpPr>
        <p:spPr>
          <a:xfrm>
            <a:off x="4006184" y="1207362"/>
            <a:ext cx="1338801" cy="787847"/>
          </a:xfrm>
          <a:prstGeom prst="wedgeRectCallout">
            <a:avLst>
              <a:gd name="adj1" fmla="val -81242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Geometric Margin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74429A-A79B-55CF-3BFF-FBA08F3A6939}"/>
              </a:ext>
            </a:extLst>
          </p:cNvPr>
          <p:cNvCxnSpPr>
            <a:cxnSpLocks/>
          </p:cNvCxnSpPr>
          <p:nvPr/>
        </p:nvCxnSpPr>
        <p:spPr>
          <a:xfrm>
            <a:off x="5490032" y="917684"/>
            <a:ext cx="1846584" cy="574299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0166C8-C920-EE60-C097-26A631823108}"/>
              </a:ext>
            </a:extLst>
          </p:cNvPr>
          <p:cNvCxnSpPr>
            <a:cxnSpLocks/>
          </p:cNvCxnSpPr>
          <p:nvPr/>
        </p:nvCxnSpPr>
        <p:spPr>
          <a:xfrm flipV="1">
            <a:off x="5958582" y="2225614"/>
            <a:ext cx="295560" cy="97569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751B49-D16A-90B5-551A-C5AA0E48997D}"/>
              </a:ext>
            </a:extLst>
          </p:cNvPr>
          <p:cNvCxnSpPr>
            <a:cxnSpLocks/>
          </p:cNvCxnSpPr>
          <p:nvPr/>
        </p:nvCxnSpPr>
        <p:spPr>
          <a:xfrm flipV="1">
            <a:off x="6847460" y="6032903"/>
            <a:ext cx="291386" cy="109379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0A91D0-5B79-982D-F596-E862DA6FA22B}"/>
              </a:ext>
            </a:extLst>
          </p:cNvPr>
          <p:cNvGrpSpPr>
            <a:grpSpLocks noChangeAspect="1"/>
          </p:cNvGrpSpPr>
          <p:nvPr/>
        </p:nvGrpSpPr>
        <p:grpSpPr>
          <a:xfrm>
            <a:off x="211568" y="5461403"/>
            <a:ext cx="1143000" cy="1143000"/>
            <a:chOff x="7020470" y="457533"/>
            <a:chExt cx="4572000" cy="457200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D1A103-152F-F6CE-0309-3A50AF3A4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497DF2E-CA82-E467-9A33-DA0858E3F9B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14D60FE-1F6B-E6C9-1445-85236EACB43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61BF9D3-53E7-8855-1E08-B72C2366D81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BB261833-9686-9132-755C-F24322B59DC3}"/>
              </a:ext>
            </a:extLst>
          </p:cNvPr>
          <p:cNvSpPr/>
          <p:nvPr/>
        </p:nvSpPr>
        <p:spPr>
          <a:xfrm>
            <a:off x="1466562" y="5583553"/>
            <a:ext cx="3052882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 us try to learn a linear classifier which is the most confident on all its predictions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3CFB76CB-5D2B-B693-D563-0517F9D4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93" y="597393"/>
            <a:ext cx="1371600" cy="1371600"/>
          </a:xfrm>
          <a:prstGeom prst="rect">
            <a:avLst/>
          </a:prstGeom>
        </p:spPr>
      </p:pic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81C2C39-EDE1-1080-B4C5-0BE04737A473}"/>
              </a:ext>
            </a:extLst>
          </p:cNvPr>
          <p:cNvSpPr/>
          <p:nvPr/>
        </p:nvSpPr>
        <p:spPr>
          <a:xfrm>
            <a:off x="9183344" y="359989"/>
            <a:ext cx="2792600" cy="1115389"/>
          </a:xfrm>
          <a:prstGeom prst="wedgeRectCallout">
            <a:avLst>
              <a:gd name="adj1" fmla="val -64824"/>
              <a:gd name="adj2" fmla="val 4358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Such a linear classifier will have a large geometric margin on all training points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2DBCF4EB-6E7D-6F98-2B33-29F514FF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" y="3874006"/>
            <a:ext cx="1371600" cy="1371600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808D53E-83C8-C826-29B3-A1012D959895}"/>
              </a:ext>
            </a:extLst>
          </p:cNvPr>
          <p:cNvSpPr/>
          <p:nvPr/>
        </p:nvSpPr>
        <p:spPr>
          <a:xfrm>
            <a:off x="1417187" y="3892753"/>
            <a:ext cx="2219395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large geometric margin means a more confident prediction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14DF7F94-6C80-F194-4FCE-41F85BC464FA}"/>
              </a:ext>
            </a:extLst>
          </p:cNvPr>
          <p:cNvSpPr/>
          <p:nvPr/>
        </p:nvSpPr>
        <p:spPr>
          <a:xfrm>
            <a:off x="6645205" y="2414432"/>
            <a:ext cx="1709507" cy="787847"/>
          </a:xfrm>
          <a:prstGeom prst="wedgeRectCallout">
            <a:avLst>
              <a:gd name="adj1" fmla="val -78989"/>
              <a:gd name="adj2" fmla="val -5322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 geometric margin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7" grpId="0" animBg="1"/>
      <p:bldP spid="90" grpId="0" animBg="1"/>
      <p:bldP spid="93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A35CC-5395-3F5E-47DD-26DCA8B4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ML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08674-32AF-F17E-BDED-3795F81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Optimization</a:t>
            </a:r>
            <a:r>
              <a:rPr lang="en-US" dirty="0"/>
              <a:t>: a branch of math that gives us techniques to search for the “best” object that satisfies certain properties</a:t>
            </a:r>
          </a:p>
          <a:p>
            <a:pPr lvl="1"/>
            <a:r>
              <a:rPr lang="en-US" dirty="0"/>
              <a:t>The object could be a number or a vector etc.</a:t>
            </a:r>
          </a:p>
          <a:p>
            <a:pPr lvl="1"/>
            <a:r>
              <a:rPr lang="en-US" dirty="0"/>
              <a:t>The properties are encoded mathematically as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constraints</a:t>
            </a:r>
          </a:p>
          <a:p>
            <a:pPr lvl="1"/>
            <a:r>
              <a:rPr lang="en-US" dirty="0"/>
              <a:t>A function (known as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objective function</a:t>
            </a:r>
            <a:r>
              <a:rPr lang="en-US" dirty="0"/>
              <a:t>) is used to rate the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2">
                <a:extLst>
                  <a:ext uri="{FF2B5EF4-FFF2-40B4-BE49-F238E27FC236}">
                    <a16:creationId xmlns:a16="http://schemas.microsoft.com/office/drawing/2014/main" id="{6FEA1DE7-C386-6B0C-3DB1-748D474AB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596" y="4206239"/>
                <a:ext cx="3778086" cy="185777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>
                    <a:latin typeface="+mj-lt"/>
                  </a:rPr>
                  <a:t>Find me a number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whose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squared value</a:t>
                </a:r>
                <a:r>
                  <a:rPr lang="en-US" dirty="0">
                    <a:latin typeface="+mj-lt"/>
                  </a:rPr>
                  <a:t> is the smallest</a:t>
                </a:r>
              </a:p>
            </p:txBody>
          </p:sp>
        </mc:Choice>
        <mc:Fallback xmlns="">
          <p:sp>
            <p:nvSpPr>
              <p:cNvPr id="10" name="Content Placeholder 12">
                <a:extLst>
                  <a:ext uri="{FF2B5EF4-FFF2-40B4-BE49-F238E27FC236}">
                    <a16:creationId xmlns:a16="http://schemas.microsoft.com/office/drawing/2014/main" id="{6FEA1DE7-C386-6B0C-3DB1-748D474A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96" y="4206239"/>
                <a:ext cx="3778086" cy="1857770"/>
              </a:xfrm>
              <a:prstGeom prst="roundRect">
                <a:avLst>
                  <a:gd name="adj" fmla="val 2747"/>
                </a:avLst>
              </a:prstGeom>
              <a:blipFill>
                <a:blip r:embed="rId2"/>
                <a:stretch>
                  <a:fillRect l="-960" t="-6452" r="-3200" b="-4839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48947B0-9479-72B3-5FCD-E1B93CACA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4124" y="4335088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48947B0-9479-72B3-5FCD-E1B93CAC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4" y="4335088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271" b="-7612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E11B613-B172-12F7-167D-BF7AE195CB06}"/>
              </a:ext>
            </a:extLst>
          </p:cNvPr>
          <p:cNvSpPr/>
          <p:nvPr/>
        </p:nvSpPr>
        <p:spPr>
          <a:xfrm>
            <a:off x="6129644" y="6003925"/>
            <a:ext cx="469683" cy="219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EE43B2-6ACD-9A72-C6EB-0DC5FC963691}"/>
              </a:ext>
            </a:extLst>
          </p:cNvPr>
          <p:cNvGrpSpPr/>
          <p:nvPr/>
        </p:nvGrpSpPr>
        <p:grpSpPr>
          <a:xfrm>
            <a:off x="4087810" y="3868157"/>
            <a:ext cx="3144298" cy="2253252"/>
            <a:chOff x="2696244" y="3868157"/>
            <a:chExt cx="3144298" cy="22532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E557-739D-0FDB-08EB-BB7C228FA987}"/>
                </a:ext>
              </a:extLst>
            </p:cNvPr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BB6EC4-F4B2-AA75-0CC4-76835711F292}"/>
                </a:ext>
              </a:extLst>
            </p:cNvPr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20">
            <a:extLst>
              <a:ext uri="{FF2B5EF4-FFF2-40B4-BE49-F238E27FC236}">
                <a16:creationId xmlns:a16="http://schemas.microsoft.com/office/drawing/2014/main" id="{7E26FBE4-8517-3260-2261-5C455E7DCD33}"/>
              </a:ext>
            </a:extLst>
          </p:cNvPr>
          <p:cNvSpPr/>
          <p:nvPr/>
        </p:nvSpPr>
        <p:spPr>
          <a:xfrm flipH="1">
            <a:off x="4070330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58F67-6193-03D3-1292-8FDEC647CB07}"/>
              </a:ext>
            </a:extLst>
          </p:cNvPr>
          <p:cNvCxnSpPr/>
          <p:nvPr/>
        </p:nvCxnSpPr>
        <p:spPr>
          <a:xfrm>
            <a:off x="6129644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A465A6-49F2-52B9-CB2C-B34437767AA2}"/>
              </a:ext>
            </a:extLst>
          </p:cNvPr>
          <p:cNvCxnSpPr/>
          <p:nvPr/>
        </p:nvCxnSpPr>
        <p:spPr>
          <a:xfrm>
            <a:off x="6599327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33">
            <a:extLst>
              <a:ext uri="{FF2B5EF4-FFF2-40B4-BE49-F238E27FC236}">
                <a16:creationId xmlns:a16="http://schemas.microsoft.com/office/drawing/2014/main" id="{8F5CFD2B-4FAE-ACCD-899A-66C3A78914AA}"/>
              </a:ext>
            </a:extLst>
          </p:cNvPr>
          <p:cNvSpPr/>
          <p:nvPr/>
        </p:nvSpPr>
        <p:spPr>
          <a:xfrm>
            <a:off x="6048681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209B2-F76F-6EB2-9BB3-F050CFE08433}"/>
              </a:ext>
            </a:extLst>
          </p:cNvPr>
          <p:cNvSpPr txBox="1"/>
          <p:nvPr/>
        </p:nvSpPr>
        <p:spPr>
          <a:xfrm>
            <a:off x="5989126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D745976-EA43-40FA-4106-262CD433C53B}"/>
              </a:ext>
            </a:extLst>
          </p:cNvPr>
          <p:cNvSpPr/>
          <p:nvPr/>
        </p:nvSpPr>
        <p:spPr>
          <a:xfrm>
            <a:off x="2796091" y="4106060"/>
            <a:ext cx="1142540" cy="460180"/>
          </a:xfrm>
          <a:prstGeom prst="wedgeRectCallout">
            <a:avLst>
              <a:gd name="adj1" fmla="val -81242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9B2F471-66AE-6F9A-08DD-3C3D49BF24AF}"/>
              </a:ext>
            </a:extLst>
          </p:cNvPr>
          <p:cNvSpPr/>
          <p:nvPr/>
        </p:nvSpPr>
        <p:spPr>
          <a:xfrm>
            <a:off x="2796090" y="5987401"/>
            <a:ext cx="1274235" cy="460180"/>
          </a:xfrm>
          <a:prstGeom prst="wedgeRectCallout">
            <a:avLst>
              <a:gd name="adj1" fmla="val -82084"/>
              <a:gd name="adj2" fmla="val -5064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Constraints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889A081-DDDB-2056-7BE6-683C178102BA}"/>
              </a:ext>
            </a:extLst>
          </p:cNvPr>
          <p:cNvSpPr/>
          <p:nvPr/>
        </p:nvSpPr>
        <p:spPr>
          <a:xfrm>
            <a:off x="6655156" y="5427764"/>
            <a:ext cx="1335541" cy="460180"/>
          </a:xfrm>
          <a:prstGeom prst="wedgeRectCallout">
            <a:avLst>
              <a:gd name="adj1" fmla="val -74087"/>
              <a:gd name="adj2" fmla="val 602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Feasible Set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BC5193-AAD3-6640-3D67-979D48A78EA7}"/>
              </a:ext>
            </a:extLst>
          </p:cNvPr>
          <p:cNvGrpSpPr>
            <a:grpSpLocks noChangeAspect="1"/>
          </p:cNvGrpSpPr>
          <p:nvPr/>
        </p:nvGrpSpPr>
        <p:grpSpPr>
          <a:xfrm>
            <a:off x="5524500" y="45415"/>
            <a:ext cx="1143000" cy="1143000"/>
            <a:chOff x="7020470" y="457533"/>
            <a:chExt cx="4572000" cy="4572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052B01-2DC9-7144-5242-E27E27D11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52021B-3DBF-40BD-5485-86E057738E3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75904C-CA14-44CD-2A01-C5B335DE4A9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30E16CA-42DA-4889-0EC0-1458FE01170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B8564E44-9209-E407-D8B0-343F26AD1CD9}"/>
              </a:ext>
            </a:extLst>
          </p:cNvPr>
          <p:cNvSpPr/>
          <p:nvPr/>
        </p:nvSpPr>
        <p:spPr>
          <a:xfrm>
            <a:off x="6779494" y="167565"/>
            <a:ext cx="3009399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feasible set may be empty in which case the optimization problem has no solution!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A63E3567-5266-290D-BB8D-973BE992C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82" y="1134187"/>
            <a:ext cx="1371600" cy="1371600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8BEFC12-535A-0A8B-DA8D-A5E362177B7E}"/>
              </a:ext>
            </a:extLst>
          </p:cNvPr>
          <p:cNvSpPr/>
          <p:nvPr/>
        </p:nvSpPr>
        <p:spPr>
          <a:xfrm>
            <a:off x="10482082" y="1204398"/>
            <a:ext cx="1371600" cy="1412834"/>
          </a:xfrm>
          <a:prstGeom prst="wedgeRectCallout">
            <a:avLst>
              <a:gd name="adj1" fmla="val -79400"/>
              <a:gd name="adj2" fmla="val 419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Just like a set of linear equations that has no solution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animBg="1"/>
      <p:bldP spid="16" grpId="0" animBg="1"/>
      <p:bldP spid="19" grpId="0" animBg="1"/>
      <p:bldP spid="19" grpId="1" animBg="1"/>
      <p:bldP spid="20" grpId="0"/>
      <p:bldP spid="23" grpId="0" animBg="1"/>
      <p:bldP spid="24" grpId="0" animBg="1"/>
      <p:bldP spid="25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C0FE-4EF9-F164-C466-85047758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most confident classifier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A4553-7B29-1895-2758-AED760F28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accent5"/>
                    </a:solidFill>
                  </a:rPr>
                  <a:t>Given</a:t>
                </a:r>
                <a:r>
                  <a:rPr lang="en-IN" dirty="0"/>
                  <a:t>: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Goal</a:t>
                </a:r>
                <a:r>
                  <a:rPr lang="en-IN" dirty="0"/>
                  <a:t>: learn a linear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so that</a:t>
                </a:r>
              </a:p>
              <a:p>
                <a:pPr lvl="2"/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It classifies data points correctly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It has large geometric margin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 is large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IN" dirty="0"/>
                  <a:t>Thus, correctness becomes our constraint and margin our objective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lvl="2"/>
                <a:r>
                  <a:rPr lang="en-IN" dirty="0">
                    <a:solidFill>
                      <a:schemeClr val="accent5"/>
                    </a:solidFill>
                  </a:rPr>
                  <a:t>Note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is another way of saying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A4553-7B29-1895-2758-AED760F28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010280-6220-F8E4-254E-BB8C9AB0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1838021"/>
            <a:ext cx="1371600" cy="137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FDED7D8-BCD3-B2CE-5B23-4C52AC6EAC84}"/>
              </a:ext>
            </a:extLst>
          </p:cNvPr>
          <p:cNvGrpSpPr/>
          <p:nvPr/>
        </p:nvGrpSpPr>
        <p:grpSpPr>
          <a:xfrm>
            <a:off x="481954" y="654424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30077-D32E-46E0-E89F-BA7EE852E4A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C55B445-89F0-7BA4-6969-435C8CA1B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CFF3A-719A-09B8-301F-05763616F918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3A74B7-ACAF-5DFC-0751-E3FF9BD9A39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ED73FF4-59D0-DBFB-4C6F-1A77DD865BF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E2280F8-C95A-8BF3-7C5F-22C3E0E6A76F}"/>
              </a:ext>
            </a:extLst>
          </p:cNvPr>
          <p:cNvSpPr/>
          <p:nvPr/>
        </p:nvSpPr>
        <p:spPr>
          <a:xfrm>
            <a:off x="1776003" y="717700"/>
            <a:ext cx="3758523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Certain optimization problems choose to maximize their objective function, others choose to minimize them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DD64749-58AF-2D0D-2129-2CC771193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066" y="143479"/>
            <a:ext cx="1371600" cy="1371600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215BD29-6856-67CD-BB7A-05BA77C1ACAF}"/>
              </a:ext>
            </a:extLst>
          </p:cNvPr>
          <p:cNvSpPr/>
          <p:nvPr/>
        </p:nvSpPr>
        <p:spPr>
          <a:xfrm>
            <a:off x="7769995" y="241682"/>
            <a:ext cx="2914962" cy="952036"/>
          </a:xfrm>
          <a:prstGeom prst="wedgeRectCallout">
            <a:avLst>
              <a:gd name="adj1" fmla="val 65304"/>
              <a:gd name="adj2" fmla="val 3916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maximize the minimum margin since want every data point to have a large margin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898ED7-5F86-252F-9338-705B80785735}"/>
              </a:ext>
            </a:extLst>
          </p:cNvPr>
          <p:cNvGrpSpPr/>
          <p:nvPr/>
        </p:nvGrpSpPr>
        <p:grpSpPr>
          <a:xfrm>
            <a:off x="4572067" y="1922251"/>
            <a:ext cx="5663533" cy="1412557"/>
            <a:chOff x="4726111" y="5106895"/>
            <a:chExt cx="5663533" cy="1412557"/>
          </a:xfrm>
        </p:grpSpPr>
        <p:sp>
          <p:nvSpPr>
            <p:cNvPr id="32" name="Rectangular Callout 5">
              <a:extLst>
                <a:ext uri="{FF2B5EF4-FFF2-40B4-BE49-F238E27FC236}">
                  <a16:creationId xmlns:a16="http://schemas.microsoft.com/office/drawing/2014/main" id="{15AD0FD4-CEED-B16D-C946-30B566600C50}"/>
                </a:ext>
              </a:extLst>
            </p:cNvPr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>
                  <a:solidFill>
                    <a:schemeClr val="bg1"/>
                  </a:solidFill>
                </a:rPr>
                <a:t>This optimization problem will fail to give a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solution (as feasible set will be empty) if no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linear classifier can correctly classify all points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We will deal with such cases later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8AE94E-FE17-3484-64F5-756F795B2926}"/>
                </a:ext>
              </a:extLst>
            </p:cNvPr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553DA1-4E63-0CE4-686D-195D648EA2D7}"/>
                </a:ext>
              </a:extLst>
            </p:cNvPr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rgbClr val="C922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61ACAA7-CEB9-73E5-25DC-D9D13F506E90}"/>
                </a:ext>
              </a:extLst>
            </p:cNvPr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7F9FCF8-7DAB-C69C-362B-2DB0FDDCF04E}"/>
                </a:ext>
              </a:extLst>
            </p:cNvPr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rgbClr val="C922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3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D41F-8A6D-637F-E2A1-875350D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59C2E-C713-AE67-877B-0E9CB5305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demanding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let us instead demand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Simply need to scale the model: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then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1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Note 1</a:t>
                </a:r>
                <a:r>
                  <a:rPr lang="en-IN" dirty="0"/>
                  <a:t>: the scaled classifier makes the same predictions on any point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Note 2</a:t>
                </a:r>
                <a:r>
                  <a:rPr lang="en-IN" dirty="0"/>
                  <a:t>: the scaled classifier has the same margin on any point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IN" dirty="0"/>
                </a:br>
                <a:endParaRPr lang="en-IN" dirty="0"/>
              </a:p>
              <a:p>
                <a:r>
                  <a:rPr lang="en-IN" dirty="0"/>
                  <a:t>Turns out, searching for these scaled classifiers is simpler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59C2E-C713-AE67-877B-0E9CB5305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529" r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50E-DB1A-5423-04D1-172B2595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86C53-9E03-8879-F719-9206500B1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86C53-9E03-8879-F719-9206500B1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580399-47B8-781A-92C8-5786789AF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4651" y="34410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23E4B95-5313-CCBA-6E60-61012F139809}"/>
                  </a:ext>
                </a:extLst>
              </p:cNvPr>
              <p:cNvSpPr/>
              <p:nvPr/>
            </p:nvSpPr>
            <p:spPr>
              <a:xfrm>
                <a:off x="7106477" y="36191"/>
                <a:ext cx="3568173" cy="1075433"/>
              </a:xfrm>
              <a:prstGeom prst="wedgeRectCallout">
                <a:avLst>
                  <a:gd name="adj1" fmla="val 60543"/>
                  <a:gd name="adj2" fmla="val 4839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Since we are already demanding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23E4B95-5313-CCBA-6E60-61012F13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77" y="36191"/>
                <a:ext cx="3568173" cy="1075433"/>
              </a:xfrm>
              <a:prstGeom prst="wedgeRectCallout">
                <a:avLst>
                  <a:gd name="adj1" fmla="val 60543"/>
                  <a:gd name="adj2" fmla="val 48399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619F070-8D45-1BA4-0631-78F53525E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398" y="210533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56B5AF5-AA97-81D8-D61C-3E9002B92AD0}"/>
                  </a:ext>
                </a:extLst>
              </p:cNvPr>
              <p:cNvSpPr/>
              <p:nvPr/>
            </p:nvSpPr>
            <p:spPr>
              <a:xfrm>
                <a:off x="5669280" y="2076315"/>
                <a:ext cx="4968268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Maximizing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same as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is the same as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is the same as minimizing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56B5AF5-AA97-81D8-D61C-3E9002B92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2076315"/>
                <a:ext cx="4968268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blipFill>
                <a:blip r:embed="rId6"/>
                <a:stretch>
                  <a:fillRect l="-337" t="-39877" b="-674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A5BEF0-7E36-2877-88BF-9F72B5E44372}"/>
              </a:ext>
            </a:extLst>
          </p:cNvPr>
          <p:cNvGrpSpPr/>
          <p:nvPr/>
        </p:nvGrpSpPr>
        <p:grpSpPr>
          <a:xfrm>
            <a:off x="253352" y="4619689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70080E-39E2-9AC5-C5F6-314FA469402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BC8283-FBBC-FEDE-F081-407D48900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254B09-A710-FE37-0B99-33DC7370529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2E0F152-25E6-A5FA-0321-D0C9F9CC5F9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F51AB74-AE57-3D9C-ADCC-09B9D8A2753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1ACC114-58A3-776D-0A72-EA13E87EFBBE}"/>
              </a:ext>
            </a:extLst>
          </p:cNvPr>
          <p:cNvSpPr/>
          <p:nvPr/>
        </p:nvSpPr>
        <p:spPr>
          <a:xfrm>
            <a:off x="1547401" y="4682965"/>
            <a:ext cx="3253199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classifier returned by solving this optimization problem is called the SVM classifier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2B0C429-21E9-2313-D32F-15F0A3662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40" y="49560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EB27CAC-7E99-6A97-ECC4-541285C9A778}"/>
                  </a:ext>
                </a:extLst>
              </p:cNvPr>
              <p:cNvSpPr/>
              <p:nvPr/>
            </p:nvSpPr>
            <p:spPr>
              <a:xfrm>
                <a:off x="7504043" y="5096581"/>
                <a:ext cx="3012543" cy="787847"/>
              </a:xfrm>
              <a:prstGeom prst="wedgeRectCallout">
                <a:avLst>
                  <a:gd name="adj1" fmla="val 60838"/>
                  <a:gd name="adj2" fmla="val 4679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squaring and scaling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help simplify calculations when solving this opt problem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EB27CAC-7E99-6A97-ECC4-541285C9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3" y="5096581"/>
                <a:ext cx="3012543" cy="787847"/>
              </a:xfrm>
              <a:prstGeom prst="wedgeRectCallout">
                <a:avLst>
                  <a:gd name="adj1" fmla="val 60838"/>
                  <a:gd name="adj2" fmla="val 46798"/>
                </a:avLst>
              </a:prstGeom>
              <a:blipFill>
                <a:blip r:embed="rId8"/>
                <a:stretch>
                  <a:fillRect l="-1085" t="-10448" b="-1791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7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69F3-0F38-772B-9AEB-280E4B84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Non-separable Data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6755-B4F3-460F-DF6E-ECFA1267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suspect that although a good linear classifier exists, it may still not classify every point correctly</a:t>
                </a:r>
              </a:p>
              <a:p>
                <a:pPr lvl="2"/>
                <a:r>
                  <a:rPr lang="en-US" dirty="0"/>
                  <a:t>For certain points, we may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 i.e.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Problem is, we do not know which points will get misclassified</a:t>
                </a:r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Slack variables</a:t>
                </a:r>
                <a:r>
                  <a:rPr lang="en-IN" dirty="0"/>
                  <a:t>: allow points to get misclassified or else classified correctly but with small geometric margin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6755-B4F3-460F-DF6E-ECFA1267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A4201C6-C474-F24A-BC87-A3876F357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5060576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33CA2F-24DE-7774-B9D0-E57438F661FA}"/>
              </a:ext>
            </a:extLst>
          </p:cNvPr>
          <p:cNvSpPr/>
          <p:nvPr/>
        </p:nvSpPr>
        <p:spPr>
          <a:xfrm>
            <a:off x="6612556" y="5060576"/>
            <a:ext cx="4044243" cy="964881"/>
          </a:xfrm>
          <a:prstGeom prst="wedgeRectCallout">
            <a:avLst>
              <a:gd name="adj1" fmla="val 58449"/>
              <a:gd name="adj2" fmla="val 438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prevents me from misusing the slack variables to learn a useless classifier that misclassifies every data point?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6AEF3-C8DA-CCA6-07C7-E735E197B0C2}"/>
              </a:ext>
            </a:extLst>
          </p:cNvPr>
          <p:cNvGrpSpPr/>
          <p:nvPr/>
        </p:nvGrpSpPr>
        <p:grpSpPr>
          <a:xfrm>
            <a:off x="578206" y="5060576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69027E-583B-1493-0887-C6565873D94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720A8E-C4B1-2708-F700-8A8DC733F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BB6B1E-BC48-6C3C-CC18-54869FE618B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2485471-6B90-6690-0D72-B1AAD201222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FC026E-13B7-487F-BF6E-E19BFD5AE4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02DE750-FEC2-CCD0-2FCF-5412FB7C1851}"/>
              </a:ext>
            </a:extLst>
          </p:cNvPr>
          <p:cNvSpPr/>
          <p:nvPr/>
        </p:nvSpPr>
        <p:spPr>
          <a:xfrm>
            <a:off x="1872256" y="5123852"/>
            <a:ext cx="2064478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a price from model for using slack variables</a:t>
            </a:r>
          </a:p>
        </p:txBody>
      </p:sp>
    </p:spTree>
    <p:extLst>
      <p:ext uri="{BB962C8B-B14F-4D97-AF65-F5344CB8AC3E}">
        <p14:creationId xmlns:p14="http://schemas.microsoft.com/office/powerpoint/2010/main" val="40711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9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1791</TotalTime>
  <Words>1194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the most confident classifier</vt:lpstr>
      <vt:lpstr>Ill-posed Problems in ML</vt:lpstr>
      <vt:lpstr>Large-margin Classifiers</vt:lpstr>
      <vt:lpstr>Optimization in ML</vt:lpstr>
      <vt:lpstr>Learning the most confident classifier</vt:lpstr>
      <vt:lpstr>Simplification</vt:lpstr>
      <vt:lpstr>Support Vector Machines</vt:lpstr>
      <vt:lpstr>Handling Non-separable Data</vt:lpstr>
      <vt:lpstr>The C-SVM</vt:lpstr>
      <vt:lpstr>Exercise</vt:lpstr>
      <vt:lpstr>The Hinge Loss</vt:lpstr>
      <vt:lpstr>Summary</vt:lpstr>
      <vt:lpstr>Have a blast!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85</cp:revision>
  <dcterms:created xsi:type="dcterms:W3CDTF">2023-01-21T14:09:34Z</dcterms:created>
  <dcterms:modified xsi:type="dcterms:W3CDTF">2023-01-23T14:07:50Z</dcterms:modified>
</cp:coreProperties>
</file>