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6" r:id="rId3"/>
    <p:sldId id="258" r:id="rId4"/>
    <p:sldId id="260" r:id="rId5"/>
    <p:sldId id="265" r:id="rId6"/>
    <p:sldId id="275" r:id="rId7"/>
    <p:sldId id="274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D24EB44-1CFC-4039-BBA7-52133F98EE4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29C48FA-05C2-4430-8B5F-17DB734C1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0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D24EB44-1CFC-4039-BBA7-52133F98EE4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29C48FA-05C2-4430-8B5F-17DB734C1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8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EB44-1CFC-4039-BBA7-52133F98EE4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8FA-05C2-4430-8B5F-17DB734C1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9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EB44-1CFC-4039-BBA7-52133F98EE4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8FA-05C2-4430-8B5F-17DB734C1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1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EB44-1CFC-4039-BBA7-52133F98EE4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8FA-05C2-4430-8B5F-17DB734C1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6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EB44-1CFC-4039-BBA7-52133F98EE4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8FA-05C2-4430-8B5F-17DB734C1C5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4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EB44-1CFC-4039-BBA7-52133F98EE4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8FA-05C2-4430-8B5F-17DB734C1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38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EB44-1CFC-4039-BBA7-52133F98EE4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8FA-05C2-4430-8B5F-17DB734C1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8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D24EB44-1CFC-4039-BBA7-52133F98EE4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29C48FA-05C2-4430-8B5F-17DB734C1C5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9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EB44-1CFC-4039-BBA7-52133F98EE4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8FA-05C2-4430-8B5F-17DB734C1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7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EB44-1CFC-4039-BBA7-52133F98EE4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8FA-05C2-4430-8B5F-17DB734C1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99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EB44-1CFC-4039-BBA7-52133F98EE4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29C48FA-05C2-4430-8B5F-17DB734C1C5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D24EB44-1CFC-4039-BBA7-52133F98EE4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29C48FA-05C2-4430-8B5F-17DB734C1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2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12E45A-8391-69EC-5106-685D1403EAF6}"/>
              </a:ext>
            </a:extLst>
          </p:cNvPr>
          <p:cNvCxnSpPr>
            <a:cxnSpLocks/>
          </p:cNvCxnSpPr>
          <p:nvPr/>
        </p:nvCxnSpPr>
        <p:spPr>
          <a:xfrm>
            <a:off x="4943057" y="610759"/>
            <a:ext cx="2313076" cy="31066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DB32417-2B79-9A50-F0EF-0ABDA01AC7D7}"/>
              </a:ext>
            </a:extLst>
          </p:cNvPr>
          <p:cNvGrpSpPr/>
          <p:nvPr/>
        </p:nvGrpSpPr>
        <p:grpSpPr>
          <a:xfrm flipH="1" flipV="1">
            <a:off x="6429327" y="385963"/>
            <a:ext cx="2160153" cy="2455621"/>
            <a:chOff x="467374" y="1655665"/>
            <a:chExt cx="2160153" cy="2455621"/>
          </a:xfrm>
          <a:solidFill>
            <a:schemeClr val="accent2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B645C5-D132-FF01-F2FB-B3371005B01B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6AAF82-D226-9AC8-DC65-EE8D531CAC30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6736BB-A6BB-3A55-9107-ED49F981AD3F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2A8725-1F63-621A-C4C5-3EE3DD0D6211}"/>
                </a:ext>
              </a:extLst>
            </p:cNvPr>
            <p:cNvSpPr/>
            <p:nvPr/>
          </p:nvSpPr>
          <p:spPr>
            <a:xfrm>
              <a:off x="1447403" y="165566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3CA9EC-8F65-AB5A-23DC-04A907BAED77}"/>
                </a:ext>
              </a:extLst>
            </p:cNvPr>
            <p:cNvSpPr/>
            <p:nvPr/>
          </p:nvSpPr>
          <p:spPr>
            <a:xfrm>
              <a:off x="2316442" y="284540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C792BCA-C302-DBF0-F16C-26A803A58657}"/>
                </a:ext>
              </a:extLst>
            </p:cNvPr>
            <p:cNvSpPr/>
            <p:nvPr/>
          </p:nvSpPr>
          <p:spPr>
            <a:xfrm>
              <a:off x="1907327" y="22809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E655CA2-AB80-DB81-CF50-D94292730A8F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0EE418C-B92E-18ED-6978-5FD21EE8D800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1F144B-447D-A6A5-8DF7-2E3713F9317E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48303F-2BA0-A018-66CC-80711BB7A332}"/>
              </a:ext>
            </a:extLst>
          </p:cNvPr>
          <p:cNvGrpSpPr/>
          <p:nvPr/>
        </p:nvGrpSpPr>
        <p:grpSpPr>
          <a:xfrm>
            <a:off x="3596887" y="1665488"/>
            <a:ext cx="2160153" cy="2455621"/>
            <a:chOff x="852656" y="2175851"/>
            <a:chExt cx="2160153" cy="245562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1668F8-23C8-8EDF-2C2D-243C01A711D8}"/>
                </a:ext>
              </a:extLst>
            </p:cNvPr>
            <p:cNvGrpSpPr/>
            <p:nvPr/>
          </p:nvGrpSpPr>
          <p:grpSpPr>
            <a:xfrm>
              <a:off x="852656" y="2499320"/>
              <a:ext cx="2160153" cy="2132152"/>
              <a:chOff x="467374" y="1979134"/>
              <a:chExt cx="2160153" cy="2132152"/>
            </a:xfrm>
            <a:solidFill>
              <a:srgbClr val="FFC000"/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D44DB5B-6548-6B1F-A49B-CF3F70EF6BE1}"/>
                  </a:ext>
                </a:extLst>
              </p:cNvPr>
              <p:cNvSpPr/>
              <p:nvPr/>
            </p:nvSpPr>
            <p:spPr>
              <a:xfrm>
                <a:off x="1291861" y="233456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2965A18-26A6-986B-93E2-2E9BC9F275D4}"/>
                  </a:ext>
                </a:extLst>
              </p:cNvPr>
              <p:cNvSpPr/>
              <p:nvPr/>
            </p:nvSpPr>
            <p:spPr>
              <a:xfrm>
                <a:off x="467374" y="197913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7A65450-A2E3-DCD2-85F5-5BA17F578DD5}"/>
                  </a:ext>
                </a:extLst>
              </p:cNvPr>
              <p:cNvSpPr/>
              <p:nvPr/>
            </p:nvSpPr>
            <p:spPr>
              <a:xfrm>
                <a:off x="1070121" y="3013463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930021A-7989-0E2D-CEF5-D2C34C3DDF0B}"/>
                  </a:ext>
                </a:extLst>
              </p:cNvPr>
              <p:cNvSpPr/>
              <p:nvPr/>
            </p:nvSpPr>
            <p:spPr>
              <a:xfrm>
                <a:off x="2316442" y="357540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821915D-86FE-9249-D6A0-171BD5C45F0D}"/>
                  </a:ext>
                </a:extLst>
              </p:cNvPr>
              <p:cNvSpPr/>
              <p:nvPr/>
            </p:nvSpPr>
            <p:spPr>
              <a:xfrm>
                <a:off x="1776757" y="3084837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E258A4-A5BB-8072-389A-8E52CD0B2699}"/>
                  </a:ext>
                </a:extLst>
              </p:cNvPr>
              <p:cNvSpPr/>
              <p:nvPr/>
            </p:nvSpPr>
            <p:spPr>
              <a:xfrm>
                <a:off x="1636134" y="3800201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26A153-03D3-7942-FA01-1F49D15165EC}"/>
                </a:ext>
              </a:extLst>
            </p:cNvPr>
            <p:cNvGrpSpPr/>
            <p:nvPr/>
          </p:nvGrpSpPr>
          <p:grpSpPr>
            <a:xfrm>
              <a:off x="1832685" y="2175851"/>
              <a:ext cx="1180124" cy="1500828"/>
              <a:chOff x="1318347" y="2391149"/>
              <a:chExt cx="1180124" cy="150082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42F20F8-6945-E07E-9103-C7C7731B9F2B}"/>
                  </a:ext>
                </a:extLst>
              </p:cNvPr>
              <p:cNvSpPr/>
              <p:nvPr/>
            </p:nvSpPr>
            <p:spPr>
              <a:xfrm>
                <a:off x="1318347" y="239114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F63E0D3-6352-4F55-2866-665E0F3C1912}"/>
                  </a:ext>
                </a:extLst>
              </p:cNvPr>
              <p:cNvSpPr/>
              <p:nvPr/>
            </p:nvSpPr>
            <p:spPr>
              <a:xfrm>
                <a:off x="2187386" y="3580892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7DD8F51-6CBF-1E7A-C447-FD163CD9DDAD}"/>
                  </a:ext>
                </a:extLst>
              </p:cNvPr>
              <p:cNvSpPr/>
              <p:nvPr/>
            </p:nvSpPr>
            <p:spPr>
              <a:xfrm>
                <a:off x="1778271" y="301638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71B76F-6057-ECA4-9129-368094C3EEA7}"/>
                  </a:ext>
                </a:extLst>
              </p:cNvPr>
              <p:cNvSpPr txBox="1"/>
              <p:nvPr/>
            </p:nvSpPr>
            <p:spPr>
              <a:xfrm>
                <a:off x="0" y="5077805"/>
                <a:ext cx="5757040" cy="1326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𝐰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I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I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0" lang="en-I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kumimoji="0" lang="en-I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IN" sz="24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kumimoji="0" lang="en-I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kumimoji="0" lang="en-I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IN" sz="24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kumimoji="0" lang="en-I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IN" sz="3200" dirty="0">
                    <a:solidFill>
                      <a:schemeClr val="bg1"/>
                    </a:solidFill>
                  </a:rPr>
                  <a:t>Primal</a:t>
                </a:r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71B76F-6057-ECA4-9129-368094C3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77805"/>
                <a:ext cx="5757040" cy="1326325"/>
              </a:xfrm>
              <a:prstGeom prst="rect">
                <a:avLst/>
              </a:prstGeom>
              <a:blipFill>
                <a:blip r:embed="rId2"/>
                <a:stretch>
                  <a:fillRect b="-14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1C188E-1DB3-2F4D-891E-0ABF2CFAE4C4}"/>
                  </a:ext>
                </a:extLst>
              </p:cNvPr>
              <p:cNvSpPr txBox="1"/>
              <p:nvPr/>
            </p:nvSpPr>
            <p:spPr>
              <a:xfrm>
                <a:off x="5757040" y="5056902"/>
                <a:ext cx="6434960" cy="1368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≤</m:t>
                              </m:r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𝛂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≤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𝐶</m:t>
                              </m:r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⋅</m:t>
                              </m:r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I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IN" sz="2400" b="1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kumimoji="0" lang="en-IN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0" lang="en-I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IN" sz="2400" b="1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𝛂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⊤</m:t>
                              </m:r>
                            </m:sup>
                          </m:sSup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IN" sz="2000" dirty="0"/>
              </a:p>
              <a:p>
                <a:pPr algn="ctr"/>
                <a:r>
                  <a:rPr lang="en-IN" sz="3200" dirty="0">
                    <a:solidFill>
                      <a:schemeClr val="bg1"/>
                    </a:solidFill>
                  </a:rPr>
                  <a:t>Dual</a:t>
                </a:r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1C188E-1DB3-2F4D-891E-0ABF2CFAE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40" y="5056902"/>
                <a:ext cx="6434960" cy="1368131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3F29E7A7-746C-A156-AD61-9B8893837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28" y="3526661"/>
            <a:ext cx="1371600" cy="1371600"/>
          </a:xfrm>
          <a:prstGeom prst="rect">
            <a:avLst/>
          </a:prstGeom>
        </p:spPr>
      </p:pic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01A12878-186A-0513-8F45-77347D07620F}"/>
              </a:ext>
            </a:extLst>
          </p:cNvPr>
          <p:cNvSpPr/>
          <p:nvPr/>
        </p:nvSpPr>
        <p:spPr>
          <a:xfrm>
            <a:off x="6740412" y="3965566"/>
            <a:ext cx="3742751" cy="996869"/>
          </a:xfrm>
          <a:prstGeom prst="wedgeRectCallout">
            <a:avLst>
              <a:gd name="adj1" fmla="val 61113"/>
              <a:gd name="adj2" fmla="val 775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do they call it a “Support Vector Machine”? What is being “supported” and where is the “machine”?</a:t>
            </a:r>
          </a:p>
        </p:txBody>
      </p:sp>
    </p:spTree>
    <p:extLst>
      <p:ext uri="{BB962C8B-B14F-4D97-AF65-F5344CB8AC3E}">
        <p14:creationId xmlns:p14="http://schemas.microsoft.com/office/powerpoint/2010/main" val="34531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0BCBC6-4691-B775-AE8E-03469D58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CSVM with an explicit bias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577CD4-16C7-FA04-9CCA-0A642B744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US" dirty="0" err="1">
                    <a:sym typeface="Wingdings" panose="05000000000000000000" pitchFamily="2" charset="2"/>
                  </a:rPr>
                  <a:t>s.t.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0</a:t>
                </a:r>
                <a:r>
                  <a:rPr lang="en-IN" dirty="0">
                    <a:sym typeface="Wingdings" panose="05000000000000000000" pitchFamily="2" charset="2"/>
                  </a:rPr>
                  <a:t>: Already a minimization problem – nothing to do!</a:t>
                </a:r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1</a:t>
                </a:r>
                <a:r>
                  <a:rPr lang="en-IN" dirty="0">
                    <a:sym typeface="Wingdings" panose="05000000000000000000" pitchFamily="2" charset="2"/>
                  </a:rPr>
                  <a:t>: Introduce dual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endParaRPr lang="en-IN" dirty="0">
                  <a:solidFill>
                    <a:schemeClr val="accent4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2</a:t>
                </a:r>
                <a:r>
                  <a:rPr lang="en-IN" dirty="0">
                    <a:sym typeface="Wingdings" panose="05000000000000000000" pitchFamily="2" charset="2"/>
                  </a:rPr>
                  <a:t>: Create the Lagrangian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𝛂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577CD4-16C7-FA04-9CCA-0A642B744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15EA4A-198B-877A-478A-DB09E28EC157}"/>
                  </a:ext>
                </a:extLst>
              </p:cNvPr>
              <p:cNvSpPr txBox="1"/>
              <p:nvPr/>
            </p:nvSpPr>
            <p:spPr>
              <a:xfrm>
                <a:off x="1790376" y="2110735"/>
                <a:ext cx="8129800" cy="115256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 marL="91440" lvl="0" indent="-91440" algn="ctr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  <a:sym typeface="Wingdings" panose="05000000000000000000" pitchFamily="2" charset="2"/>
                  </a:rPr>
                  <a:t>s.t.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1−</m:t>
                    </m:r>
                    <m:sSub>
                      <m:sSub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𝜉</m:t>
                        </m:r>
                      </m:e>
                      <m:sub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p>
                      <m:sSupPr>
                        <m:ctrlPr>
                          <a:rPr lang="en-IN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32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sz="32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kumimoji="0" lang="en-I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kumimoji="0" lang="en-I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</m:oMath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  <a:sym typeface="Wingdings" panose="05000000000000000000" pitchFamily="2" charset="2"/>
                </a:endParaRPr>
              </a:p>
              <a:p>
                <a:pPr marL="91440" lvl="0" indent="-91440" algn="ctr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/>
                </a:pP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  <m:t>𝜉</m:t>
                        </m:r>
                      </m:e>
                      <m:sub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≤0</m:t>
                    </m:r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IN" sz="3200" dirty="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15EA4A-198B-877A-478A-DB09E28EC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376" y="2110735"/>
                <a:ext cx="8129800" cy="1152560"/>
              </a:xfrm>
              <a:prstGeom prst="rect">
                <a:avLst/>
              </a:prstGeom>
              <a:blipFill>
                <a:blip r:embed="rId3"/>
                <a:stretch>
                  <a:fillRect l="-450" t="-8995" b="-169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BC5D9C8-3CCF-508F-B39F-CB8C04BB86D0}"/>
              </a:ext>
            </a:extLst>
          </p:cNvPr>
          <p:cNvGrpSpPr/>
          <p:nvPr/>
        </p:nvGrpSpPr>
        <p:grpSpPr>
          <a:xfrm>
            <a:off x="10795646" y="114755"/>
            <a:ext cx="1143000" cy="1143000"/>
            <a:chOff x="2379643" y="355681"/>
            <a:chExt cx="1143000" cy="1143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60F309-1F1D-86BC-11AA-25FA9C47E564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06F1F4A-F4CA-3843-4AC9-A54E35E443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5B522D-DB84-DED1-3FEB-F26B7260FE21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9DB9E80-01D0-76C6-67B1-BF285378D22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4ECF05C-BE84-C7AE-07F9-93A8E500F82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A0B5142-F7C1-EEDE-9E0A-5C319BBDAD17}"/>
                  </a:ext>
                </a:extLst>
              </p:cNvPr>
              <p:cNvSpPr/>
              <p:nvPr/>
            </p:nvSpPr>
            <p:spPr>
              <a:xfrm>
                <a:off x="8197702" y="114755"/>
                <a:ext cx="2514060" cy="996869"/>
              </a:xfrm>
              <a:prstGeom prst="wedgeRectCallout">
                <a:avLst>
                  <a:gd name="adj1" fmla="val 72840"/>
                  <a:gd name="adj2" fmla="val 3868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As per our convention, we rewrite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constraints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constraints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A0B5142-F7C1-EEDE-9E0A-5C319BBDA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02" y="114755"/>
                <a:ext cx="2514060" cy="996869"/>
              </a:xfrm>
              <a:prstGeom prst="wedgeRectCallout">
                <a:avLst>
                  <a:gd name="adj1" fmla="val 72840"/>
                  <a:gd name="adj2" fmla="val 38688"/>
                </a:avLst>
              </a:prstGeom>
              <a:blipFill>
                <a:blip r:embed="rId4"/>
                <a:stretch>
                  <a:fillRect l="-1172" b="-416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6C5016D-4A5E-0A29-DD66-64F56DB5F098}"/>
              </a:ext>
            </a:extLst>
          </p:cNvPr>
          <p:cNvGrpSpPr/>
          <p:nvPr/>
        </p:nvGrpSpPr>
        <p:grpSpPr>
          <a:xfrm>
            <a:off x="10711069" y="5612501"/>
            <a:ext cx="1143000" cy="1143000"/>
            <a:chOff x="2379643" y="355681"/>
            <a:chExt cx="1143000" cy="1143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3ADF9A-C5D2-19AE-0055-15EFCD96BDF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26494F-56CF-2A9C-2E69-705CD278A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C236F7-7340-381F-3B97-1229AAEABB7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4E6CE11-19AA-AACD-0D50-81E146EE17A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44C7509-2B87-44CC-EC93-0DE09FF0C91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632A203D-1A90-0140-929B-10CF6B641184}"/>
                  </a:ext>
                </a:extLst>
              </p:cNvPr>
              <p:cNvSpPr/>
              <p:nvPr/>
            </p:nvSpPr>
            <p:spPr>
              <a:xfrm>
                <a:off x="6698513" y="5741306"/>
                <a:ext cx="4015590" cy="801877"/>
              </a:xfrm>
              <a:prstGeom prst="wedgeRectCallout">
                <a:avLst>
                  <a:gd name="adj1" fmla="val 63845"/>
                  <a:gd name="adj2" fmla="val 4625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Recall that we always hide the bias term inside the model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? We need to stop doing that for today’s discussion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632A203D-1A90-0140-929B-10CF6B641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13" y="5741306"/>
                <a:ext cx="4015590" cy="801877"/>
              </a:xfrm>
              <a:prstGeom prst="wedgeRectCallout">
                <a:avLst>
                  <a:gd name="adj1" fmla="val 63845"/>
                  <a:gd name="adj2" fmla="val 46257"/>
                </a:avLst>
              </a:prstGeom>
              <a:blipFill>
                <a:blip r:embed="rId5"/>
                <a:stretch>
                  <a:fillRect t="-9559" b="-16912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53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11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0BCBC6-4691-B775-AE8E-03469D58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CSVM with an explicit bias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577CD4-16C7-FA04-9CCA-0A642B744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5</a:t>
                </a:r>
                <a:r>
                  <a:rPr lang="en-US" dirty="0"/>
                  <a:t>: Simplify the dual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𝛏</m:t>
                            </m:r>
                          </m:lim>
                        </m:limLow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𝛂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𝛃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To minimize w.r.t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, apply FOO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To minimize w.r.t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, notice that the Lagrangian is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. Thus,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dirty="0"/>
                  <a:t>, we would have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Since we wish to maximize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/>
                  <a:t>, we must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at optimum</a:t>
                </a:r>
              </a:p>
              <a:p>
                <a:pPr lvl="2"/>
                <a:r>
                  <a:rPr lang="en-IN" dirty="0"/>
                  <a:t>To minimize w.r.t.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𝛏</m:t>
                    </m:r>
                  </m:oMath>
                </a14:m>
                <a:r>
                  <a:rPr lang="en-IN" dirty="0"/>
                  <a:t>, note that 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/>
                  <a:t>, we get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Since we wish to maximize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/>
                  <a:t>, we must have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dirty="0"/>
                  <a:t> at optimum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577CD4-16C7-FA04-9CCA-0A642B744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A954525-8CD2-0353-D642-554362055B05}"/>
              </a:ext>
            </a:extLst>
          </p:cNvPr>
          <p:cNvGrpSpPr/>
          <p:nvPr/>
        </p:nvGrpSpPr>
        <p:grpSpPr>
          <a:xfrm>
            <a:off x="10795646" y="114755"/>
            <a:ext cx="1143000" cy="1143000"/>
            <a:chOff x="2379643" y="355681"/>
            <a:chExt cx="1143000" cy="1143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B354353-A666-2873-DF73-70E60937C4B0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9F57657-6BD4-9BE0-5579-A257290381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76D2B5-30D8-C333-A5B7-3A9294D14AA1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513C91E-418A-5256-EE0A-317E446A29F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71D13E4-5EAB-2D4D-10A3-7BCE4C1E7E80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E59EB529-8672-57D2-2516-12073183DB10}"/>
                  </a:ext>
                </a:extLst>
              </p:cNvPr>
              <p:cNvSpPr/>
              <p:nvPr/>
            </p:nvSpPr>
            <p:spPr>
              <a:xfrm>
                <a:off x="6411433" y="114755"/>
                <a:ext cx="4300329" cy="996869"/>
              </a:xfrm>
              <a:prstGeom prst="wedgeRectCallout">
                <a:avLst>
                  <a:gd name="adj1" fmla="val 63692"/>
                  <a:gd name="adj2" fmla="val 3975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Gives us a way to recover the optimal value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once we have solved the dual problem and obtained the optimal value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E59EB529-8672-57D2-2516-12073183D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33" y="114755"/>
                <a:ext cx="4300329" cy="996869"/>
              </a:xfrm>
              <a:prstGeom prst="wedgeRectCallout">
                <a:avLst>
                  <a:gd name="adj1" fmla="val 63692"/>
                  <a:gd name="adj2" fmla="val 39755"/>
                </a:avLst>
              </a:prstGeom>
              <a:blipFill>
                <a:blip r:embed="rId3"/>
                <a:stretch>
                  <a:fillRect l="-372" b="-416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50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0BCBC6-4691-B775-AE8E-03469D58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CSVM with an explicit bias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577CD4-16C7-FA04-9CCA-0A642B744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0" algn="ctr">
                  <a:defRPr/>
                </a:pPr>
                <a:r>
                  <a:rPr lang="en-US" dirty="0">
                    <a:solidFill>
                      <a:prstClr val="white"/>
                    </a:solidFill>
                    <a:sym typeface="Wingdings" panose="05000000000000000000" pitchFamily="2" charset="2"/>
                  </a:rPr>
                  <a:t>s.t.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>
                    <a:solidFill>
                      <a:prstClr val="white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>
                  <a:solidFill>
                    <a:prstClr val="white"/>
                  </a:solidFill>
                  <a:sym typeface="Wingdings" panose="05000000000000000000" pitchFamily="2" charset="2"/>
                </a:endParaRPr>
              </a:p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≤0</m:t>
                    </m:r>
                  </m:oMath>
                </a14:m>
                <a:r>
                  <a:rPr lang="en-IN" dirty="0">
                    <a:solidFill>
                      <a:prstClr val="white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olidFill>
                      <a:prstClr val="white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>
                  <a:solidFill>
                    <a:prstClr val="white"/>
                  </a:solidFill>
                  <a:sym typeface="Wingdings" panose="05000000000000000000" pitchFamily="2" charset="2"/>
                </a:endParaRPr>
              </a:p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5</a:t>
                </a:r>
                <a:r>
                  <a:rPr lang="en-US" dirty="0"/>
                  <a:t>: Simplify the dual continued</a:t>
                </a:r>
                <a:endParaRPr lang="en-IN" dirty="0"/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Eliminating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𝛃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(and its constraints) and some rearrangements later, we get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𝛂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prstClr val="white"/>
                          </a:solidFill>
                          <a:sym typeface="Wingdings" panose="05000000000000000000" pitchFamily="2" charset="2"/>
                        </a:rPr>
                        <m:t>s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white"/>
                          </a:solidFill>
                          <a:sym typeface="Wingdings" panose="05000000000000000000" pitchFamily="2" charset="2"/>
                        </a:rPr>
                        <m:t>.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white"/>
                          </a:solidFill>
                          <a:sym typeface="Wingdings" panose="05000000000000000000" pitchFamily="2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white"/>
                          </a:solidFill>
                          <a:sym typeface="Wingdings" panose="05000000000000000000" pitchFamily="2" charset="2"/>
                        </a:rPr>
                        <m:t>. 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prstClr val="white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577CD4-16C7-FA04-9CCA-0A642B744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D3DE8B4-7F4B-7B70-6E75-22B32FCDA722}"/>
              </a:ext>
            </a:extLst>
          </p:cNvPr>
          <p:cNvGrpSpPr/>
          <p:nvPr/>
        </p:nvGrpSpPr>
        <p:grpSpPr>
          <a:xfrm>
            <a:off x="10795646" y="114755"/>
            <a:ext cx="1143000" cy="1143000"/>
            <a:chOff x="2379643" y="355681"/>
            <a:chExt cx="1143000" cy="1143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599FC60-C7CB-0294-25A8-0D4968D74C6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631533A-FD85-DC03-8370-3B00133E8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A31F7-FE4C-4BF7-F501-C4C6DC294B31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7FFB3F0-4D47-46D9-49A8-AA9D8D5E5C1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EBEDDF6-F60B-99FD-C78B-6A1328228E0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D2958E91-3464-7B10-A6C3-8D7BEB8F985C}"/>
                  </a:ext>
                </a:extLst>
              </p:cNvPr>
              <p:cNvSpPr/>
              <p:nvPr/>
            </p:nvSpPr>
            <p:spPr>
              <a:xfrm>
                <a:off x="7028121" y="36191"/>
                <a:ext cx="3683640" cy="996869"/>
              </a:xfrm>
              <a:prstGeom prst="wedgeRectCallout">
                <a:avLst>
                  <a:gd name="adj1" fmla="val 66643"/>
                  <a:gd name="adj2" fmla="val 51263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ym typeface="Wingdings" panose="05000000000000000000" pitchFamily="2" charset="2"/>
                  </a:rPr>
                  <a:t>Identical to the dual we got when we did not have explicit bias, except for the extra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constraint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D2958E91-3464-7B10-A6C3-8D7BEB8F9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121" y="36191"/>
                <a:ext cx="3683640" cy="996869"/>
              </a:xfrm>
              <a:prstGeom prst="wedgeRectCallout">
                <a:avLst>
                  <a:gd name="adj1" fmla="val 66643"/>
                  <a:gd name="adj2" fmla="val 51263"/>
                </a:avLst>
              </a:prstGeom>
              <a:blipFill>
                <a:blip r:embed="rId3"/>
                <a:stretch>
                  <a:fillRect l="-423" b="-5964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6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B37A-F3F1-CCB9-39B7-B91D25FC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name?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E2634-2C46-8FD6-9FDE-9107B0C23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6814181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us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for simplicity</a:t>
                </a:r>
              </a:p>
              <a:p>
                <a:r>
                  <a:rPr lang="en-US" dirty="0"/>
                  <a:t>Suppose we have solved the SVM problem to get optimal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bias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slacks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dual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Sep.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be the unit</a:t>
                </a:r>
                <a:br>
                  <a:rPr lang="en-US" dirty="0"/>
                </a:br>
                <a:r>
                  <a:rPr lang="en-US" dirty="0"/>
                  <a:t>vector along 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Imagine that each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is exerting</a:t>
                </a:r>
                <a:br>
                  <a:rPr lang="en-IN" dirty="0"/>
                </a:br>
                <a:r>
                  <a:rPr lang="en-IN" dirty="0"/>
                  <a:t>a force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IN" dirty="0"/>
                  <a:t> on the separating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E2634-2C46-8FD6-9FDE-9107B0C23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6814181" cy="5746376"/>
              </a:xfrm>
              <a:blipFill>
                <a:blip r:embed="rId2"/>
                <a:stretch>
                  <a:fillRect l="-985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75AF7D-020A-930F-580A-6E6576B5277F}"/>
              </a:ext>
            </a:extLst>
          </p:cNvPr>
          <p:cNvCxnSpPr>
            <a:cxnSpLocks/>
          </p:cNvCxnSpPr>
          <p:nvPr/>
        </p:nvCxnSpPr>
        <p:spPr>
          <a:xfrm>
            <a:off x="8030927" y="1706783"/>
            <a:ext cx="2424930" cy="32568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349CC58-CCA8-A04E-702C-C30093307ADF}"/>
              </a:ext>
            </a:extLst>
          </p:cNvPr>
          <p:cNvGrpSpPr/>
          <p:nvPr/>
        </p:nvGrpSpPr>
        <p:grpSpPr>
          <a:xfrm flipH="1" flipV="1">
            <a:off x="9589070" y="1471116"/>
            <a:ext cx="2264612" cy="2574368"/>
            <a:chOff x="467374" y="1655665"/>
            <a:chExt cx="2160153" cy="2455621"/>
          </a:xfrm>
          <a:solidFill>
            <a:schemeClr val="accent2">
              <a:lumMod val="75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0EF096-CFA9-A466-7518-74B165446C4A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18D0A9-7458-2595-B403-15E0B1DED550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45BFCE-EACC-02B2-7D23-30C139745242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617B4C-89C7-D5D5-5F0F-8F45C4DA72DA}"/>
                </a:ext>
              </a:extLst>
            </p:cNvPr>
            <p:cNvSpPr/>
            <p:nvPr/>
          </p:nvSpPr>
          <p:spPr>
            <a:xfrm>
              <a:off x="1447403" y="165566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6A0574D-AEC8-40FB-1D18-AF8E9639C726}"/>
                </a:ext>
              </a:extLst>
            </p:cNvPr>
            <p:cNvSpPr/>
            <p:nvPr/>
          </p:nvSpPr>
          <p:spPr>
            <a:xfrm>
              <a:off x="2316442" y="284540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1F84C8-3EE3-5B6C-A203-091040A934EA}"/>
                </a:ext>
              </a:extLst>
            </p:cNvPr>
            <p:cNvSpPr/>
            <p:nvPr/>
          </p:nvSpPr>
          <p:spPr>
            <a:xfrm>
              <a:off x="1907327" y="22809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0172DA-3675-B9BC-A19E-B8FE7F09DEC2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F08A78-5429-27CD-8FFA-2C34A62FDF85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9EE986-730D-1B15-7B86-A06611B1E699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053FA7-B14C-462B-CDC9-CCDFD79A48A4}"/>
              </a:ext>
            </a:extLst>
          </p:cNvPr>
          <p:cNvGrpSpPr/>
          <p:nvPr/>
        </p:nvGrpSpPr>
        <p:grpSpPr>
          <a:xfrm>
            <a:off x="6619660" y="2812516"/>
            <a:ext cx="2264612" cy="2574368"/>
            <a:chOff x="852656" y="2175851"/>
            <a:chExt cx="2160153" cy="245562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B7A8DD1-F4A2-C789-610E-68606CE3A3AB}"/>
                </a:ext>
              </a:extLst>
            </p:cNvPr>
            <p:cNvGrpSpPr/>
            <p:nvPr/>
          </p:nvGrpSpPr>
          <p:grpSpPr>
            <a:xfrm>
              <a:off x="852656" y="2499320"/>
              <a:ext cx="2160153" cy="2132152"/>
              <a:chOff x="467374" y="1979134"/>
              <a:chExt cx="2160153" cy="2132152"/>
            </a:xfrm>
            <a:solidFill>
              <a:srgbClr val="FFC000"/>
            </a:solidFill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8691DA4-A4E6-494B-281F-614BCB446C97}"/>
                  </a:ext>
                </a:extLst>
              </p:cNvPr>
              <p:cNvSpPr/>
              <p:nvPr/>
            </p:nvSpPr>
            <p:spPr>
              <a:xfrm>
                <a:off x="1291861" y="233456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7DBFD1A-22BC-24A7-BE96-A6440907F628}"/>
                  </a:ext>
                </a:extLst>
              </p:cNvPr>
              <p:cNvSpPr/>
              <p:nvPr/>
            </p:nvSpPr>
            <p:spPr>
              <a:xfrm>
                <a:off x="467374" y="197913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1CF8E8A-85BE-6C28-E688-4A96F38264B3}"/>
                  </a:ext>
                </a:extLst>
              </p:cNvPr>
              <p:cNvSpPr/>
              <p:nvPr/>
            </p:nvSpPr>
            <p:spPr>
              <a:xfrm>
                <a:off x="1070121" y="3013463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306F3B0-7E50-584A-4CFD-034766E40F7E}"/>
                  </a:ext>
                </a:extLst>
              </p:cNvPr>
              <p:cNvSpPr/>
              <p:nvPr/>
            </p:nvSpPr>
            <p:spPr>
              <a:xfrm>
                <a:off x="2316442" y="357540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AB8483A-3742-0145-50D4-3749DD806E19}"/>
                  </a:ext>
                </a:extLst>
              </p:cNvPr>
              <p:cNvSpPr/>
              <p:nvPr/>
            </p:nvSpPr>
            <p:spPr>
              <a:xfrm>
                <a:off x="1776757" y="3084837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40D4050-9927-0DE4-609E-97427641796B}"/>
                  </a:ext>
                </a:extLst>
              </p:cNvPr>
              <p:cNvSpPr/>
              <p:nvPr/>
            </p:nvSpPr>
            <p:spPr>
              <a:xfrm>
                <a:off x="1636134" y="3800201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4648C65-873A-AEED-54D4-4CAC1EB8A69D}"/>
                </a:ext>
              </a:extLst>
            </p:cNvPr>
            <p:cNvGrpSpPr/>
            <p:nvPr/>
          </p:nvGrpSpPr>
          <p:grpSpPr>
            <a:xfrm>
              <a:off x="1832685" y="2175851"/>
              <a:ext cx="1180124" cy="1500828"/>
              <a:chOff x="1318347" y="2391149"/>
              <a:chExt cx="1180124" cy="150082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4CC071-36E2-AD0E-1340-06FC09FB4ACD}"/>
                  </a:ext>
                </a:extLst>
              </p:cNvPr>
              <p:cNvSpPr/>
              <p:nvPr/>
            </p:nvSpPr>
            <p:spPr>
              <a:xfrm>
                <a:off x="1318347" y="239114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9B1C995-C0B6-CF79-BFA6-DA8A2085714F}"/>
                  </a:ext>
                </a:extLst>
              </p:cNvPr>
              <p:cNvSpPr/>
              <p:nvPr/>
            </p:nvSpPr>
            <p:spPr>
              <a:xfrm>
                <a:off x="2187386" y="3580892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793F84E-42AE-955C-174E-21C18904AF78}"/>
                  </a:ext>
                </a:extLst>
              </p:cNvPr>
              <p:cNvSpPr/>
              <p:nvPr/>
            </p:nvSpPr>
            <p:spPr>
              <a:xfrm>
                <a:off x="1778271" y="301638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DB89091C-4563-167D-2E3D-1F3A668E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97" y="5469929"/>
            <a:ext cx="1371600" cy="1371600"/>
          </a:xfrm>
          <a:prstGeom prst="rect">
            <a:avLst/>
          </a:prstGeom>
        </p:spPr>
      </p:pic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0D51B66B-9E27-54DD-D72E-1B59B0A97219}"/>
              </a:ext>
            </a:extLst>
          </p:cNvPr>
          <p:cNvSpPr/>
          <p:nvPr/>
        </p:nvSpPr>
        <p:spPr>
          <a:xfrm>
            <a:off x="3075699" y="5477122"/>
            <a:ext cx="2234281" cy="926076"/>
          </a:xfrm>
          <a:prstGeom prst="wedgeRectCallout">
            <a:avLst>
              <a:gd name="adj1" fmla="val -65841"/>
              <a:gd name="adj2" fmla="val 4216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on earth would data points push on the hyperplane?</a:t>
            </a:r>
            <a:endParaRPr lang="en-IN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D88171-D9A0-8D96-D02B-4D83DAC91AC4}"/>
              </a:ext>
            </a:extLst>
          </p:cNvPr>
          <p:cNvGrpSpPr/>
          <p:nvPr/>
        </p:nvGrpSpPr>
        <p:grpSpPr>
          <a:xfrm>
            <a:off x="10795646" y="114755"/>
            <a:ext cx="1143000" cy="1143000"/>
            <a:chOff x="2379643" y="355681"/>
            <a:chExt cx="1143000" cy="1143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7D4633C-4DC3-C48C-41A9-27C40B4A980C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A2760A3-554E-498B-ECD3-C48A8DBDB4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826C747-9B6F-3FF1-CD28-725E30555806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0487F45-07E1-6119-C0B7-1E4F34AC2B7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B72D426-27E4-87DF-DB34-C7D222099A6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B24A3FCC-C177-97FF-98E3-41581C609CA9}"/>
              </a:ext>
            </a:extLst>
          </p:cNvPr>
          <p:cNvSpPr/>
          <p:nvPr/>
        </p:nvSpPr>
        <p:spPr>
          <a:xfrm>
            <a:off x="7166343" y="36191"/>
            <a:ext cx="3545417" cy="996869"/>
          </a:xfrm>
          <a:prstGeom prst="wedgeRectCallout">
            <a:avLst>
              <a:gd name="adj1" fmla="val 66643"/>
              <a:gd name="adj2" fmla="val 5126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Because they are unhappy that the decision boundary separated them from their friends of the other class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1B63001A-C41F-4A50-E618-8CD4702CD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97" y="5486400"/>
            <a:ext cx="1371600" cy="1371600"/>
          </a:xfrm>
          <a:prstGeom prst="rect">
            <a:avLst/>
          </a:prstGeom>
        </p:spPr>
      </p:pic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4336E65E-6DEC-B240-B7B8-50E7546CF004}"/>
              </a:ext>
            </a:extLst>
          </p:cNvPr>
          <p:cNvSpPr/>
          <p:nvPr/>
        </p:nvSpPr>
        <p:spPr>
          <a:xfrm>
            <a:off x="3075699" y="5477122"/>
            <a:ext cx="2234281" cy="926076"/>
          </a:xfrm>
          <a:prstGeom prst="wedgeRectCallout">
            <a:avLst>
              <a:gd name="adj1" fmla="val -65841"/>
              <a:gd name="adj2" fmla="val 4216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things you make us do </a:t>
            </a:r>
            <a:r>
              <a:rPr lang="en-US" dirty="0" err="1">
                <a:solidFill>
                  <a:schemeClr val="bg1"/>
                </a:solidFill>
              </a:rPr>
              <a:t>Melbo</a:t>
            </a:r>
            <a:r>
              <a:rPr lang="en-US" dirty="0">
                <a:solidFill>
                  <a:schemeClr val="bg1"/>
                </a:solidFill>
              </a:rPr>
              <a:t>!</a:t>
            </a:r>
            <a:endParaRPr lang="en-IN" dirty="0"/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403F85F3-C8C8-BBD8-F674-0236FFBE0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95181" y="5486116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9" name="Speech Bubble: Rectangle 58">
                <a:extLst>
                  <a:ext uri="{FF2B5EF4-FFF2-40B4-BE49-F238E27FC236}">
                    <a16:creationId xmlns:a16="http://schemas.microsoft.com/office/drawing/2014/main" id="{94D2D137-13F3-97D1-55D0-62EFF6D68349}"/>
                  </a:ext>
                </a:extLst>
              </p:cNvPr>
              <p:cNvSpPr/>
              <p:nvPr/>
            </p:nvSpPr>
            <p:spPr>
              <a:xfrm>
                <a:off x="6538043" y="5469929"/>
                <a:ext cx="3374419" cy="996869"/>
              </a:xfrm>
              <a:prstGeom prst="wedgeRectCallout">
                <a:avLst>
                  <a:gd name="adj1" fmla="val 61078"/>
                  <a:gd name="adj2" fmla="val 4273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ym typeface="Wingdings" panose="05000000000000000000" pitchFamily="2" charset="2"/>
                  </a:rPr>
                  <a:t>Data points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will hardly push at all while those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will push very strongly </a:t>
                </a:r>
              </a:p>
            </p:txBody>
          </p:sp>
        </mc:Choice>
        <mc:Fallback>
          <p:sp>
            <p:nvSpPr>
              <p:cNvPr id="59" name="Speech Bubble: Rectangle 58">
                <a:extLst>
                  <a:ext uri="{FF2B5EF4-FFF2-40B4-BE49-F238E27FC236}">
                    <a16:creationId xmlns:a16="http://schemas.microsoft.com/office/drawing/2014/main" id="{94D2D137-13F3-97D1-55D0-62EFF6D68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43" y="5469929"/>
                <a:ext cx="3374419" cy="996869"/>
              </a:xfrm>
              <a:prstGeom prst="wedgeRectCallout">
                <a:avLst>
                  <a:gd name="adj1" fmla="val 61078"/>
                  <a:gd name="adj2" fmla="val 42730"/>
                </a:avLst>
              </a:prstGeom>
              <a:blipFill>
                <a:blip r:embed="rId6"/>
                <a:stretch>
                  <a:fillRect l="-1129" b="-35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row: Right 55">
            <a:extLst>
              <a:ext uri="{FF2B5EF4-FFF2-40B4-BE49-F238E27FC236}">
                <a16:creationId xmlns:a16="http://schemas.microsoft.com/office/drawing/2014/main" id="{28E29BAC-B90B-E715-8398-B1328F01F275}"/>
              </a:ext>
            </a:extLst>
          </p:cNvPr>
          <p:cNvSpPr/>
          <p:nvPr/>
        </p:nvSpPr>
        <p:spPr>
          <a:xfrm rot="19380000">
            <a:off x="7894828" y="2586381"/>
            <a:ext cx="438956" cy="32612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5C1FFCAA-CD30-3FF8-DCB7-0F4AF3D7B7B5}"/>
              </a:ext>
            </a:extLst>
          </p:cNvPr>
          <p:cNvSpPr/>
          <p:nvPr/>
        </p:nvSpPr>
        <p:spPr>
          <a:xfrm rot="19380000">
            <a:off x="8397908" y="3282543"/>
            <a:ext cx="320479" cy="32612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974E7E7-96BD-9B2F-F5C7-E7D041B6D280}"/>
              </a:ext>
            </a:extLst>
          </p:cNvPr>
          <p:cNvSpPr/>
          <p:nvPr/>
        </p:nvSpPr>
        <p:spPr>
          <a:xfrm rot="19380000">
            <a:off x="8787170" y="3754653"/>
            <a:ext cx="695853" cy="32612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A58BEA79-F415-66AF-6F36-ADAE8F3E3E2B}"/>
              </a:ext>
            </a:extLst>
          </p:cNvPr>
          <p:cNvSpPr/>
          <p:nvPr/>
        </p:nvSpPr>
        <p:spPr>
          <a:xfrm rot="19380000">
            <a:off x="8838843" y="4676127"/>
            <a:ext cx="182606" cy="32612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23672735-3812-3810-B8E7-9B4492A2F084}"/>
              </a:ext>
            </a:extLst>
          </p:cNvPr>
          <p:cNvSpPr/>
          <p:nvPr/>
        </p:nvSpPr>
        <p:spPr>
          <a:xfrm rot="19380000">
            <a:off x="7753189" y="3365376"/>
            <a:ext cx="182606" cy="32612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513CC1D8-AB63-1766-E348-6E090E03B244}"/>
              </a:ext>
            </a:extLst>
          </p:cNvPr>
          <p:cNvSpPr/>
          <p:nvPr/>
        </p:nvSpPr>
        <p:spPr>
          <a:xfrm rot="19380000">
            <a:off x="8272172" y="4158409"/>
            <a:ext cx="182606" cy="32612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0059DEC-7A92-9D29-DA95-404D575D3ED0}"/>
              </a:ext>
            </a:extLst>
          </p:cNvPr>
          <p:cNvSpPr/>
          <p:nvPr/>
        </p:nvSpPr>
        <p:spPr>
          <a:xfrm rot="19380000" flipH="1" flipV="1">
            <a:off x="9992142" y="3992323"/>
            <a:ext cx="592776" cy="32612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2257AA48-63CF-395E-4F28-7950988D23AE}"/>
              </a:ext>
            </a:extLst>
          </p:cNvPr>
          <p:cNvSpPr/>
          <p:nvPr/>
        </p:nvSpPr>
        <p:spPr>
          <a:xfrm rot="19380000" flipH="1" flipV="1">
            <a:off x="9592018" y="3301353"/>
            <a:ext cx="491557" cy="32612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10332728-282A-7FF3-D779-69516D462944}"/>
              </a:ext>
            </a:extLst>
          </p:cNvPr>
          <p:cNvSpPr/>
          <p:nvPr/>
        </p:nvSpPr>
        <p:spPr>
          <a:xfrm rot="19380000" flipH="1" flipV="1">
            <a:off x="9313313" y="2666653"/>
            <a:ext cx="326597" cy="32612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E4655D53-DC35-E108-387E-D798EC896F5B}"/>
              </a:ext>
            </a:extLst>
          </p:cNvPr>
          <p:cNvSpPr/>
          <p:nvPr/>
        </p:nvSpPr>
        <p:spPr>
          <a:xfrm rot="19380000" flipH="1" flipV="1">
            <a:off x="9296144" y="1905364"/>
            <a:ext cx="345691" cy="32612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F032BDE5-CEE2-578A-086E-24FF6AAF0341}"/>
              </a:ext>
            </a:extLst>
          </p:cNvPr>
          <p:cNvSpPr/>
          <p:nvPr/>
        </p:nvSpPr>
        <p:spPr>
          <a:xfrm rot="19380000" flipH="1" flipV="1">
            <a:off x="10304248" y="3242063"/>
            <a:ext cx="431923" cy="32612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C9FF2A9-6603-F16E-0E21-0B5E8F84A1B3}"/>
              </a:ext>
            </a:extLst>
          </p:cNvPr>
          <p:cNvSpPr/>
          <p:nvPr/>
        </p:nvSpPr>
        <p:spPr>
          <a:xfrm rot="19380000" flipH="1" flipV="1">
            <a:off x="10009481" y="2374009"/>
            <a:ext cx="182606" cy="32612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32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  <p:bldP spid="34" grpId="1" animBg="1"/>
      <p:bldP spid="43" grpId="0" animBg="1"/>
      <p:bldP spid="55" grpId="0" animBg="1"/>
      <p:bldP spid="59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B37A-F3F1-CCB9-39B7-B91D25FC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name?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E2634-2C46-8FD6-9FDE-9107B0C23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7412720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is exerting a force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IN" dirty="0"/>
                  <a:t> on the separating hyperplane</a:t>
                </a:r>
              </a:p>
              <a:p>
                <a:r>
                  <a:rPr lang="en-IN" dirty="0"/>
                  <a:t>Total force turns out to be zero!</a:t>
                </a:r>
                <a:br>
                  <a:rPr lang="en-IN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Total torque turns out to be zero!</a:t>
                </a:r>
                <a:br>
                  <a:rPr lang="en-IN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b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Thus, points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dirty="0"/>
                  <a:t> are “supporting” the hyperplane!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E2634-2C46-8FD6-9FDE-9107B0C23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7412720" cy="5746376"/>
              </a:xfrm>
              <a:blipFill>
                <a:blip r:embed="rId2"/>
                <a:stretch>
                  <a:fillRect l="-905" t="-2227" r="-25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05155CEC-B09C-3812-D4E8-51F180C02130}"/>
              </a:ext>
            </a:extLst>
          </p:cNvPr>
          <p:cNvGrpSpPr/>
          <p:nvPr/>
        </p:nvGrpSpPr>
        <p:grpSpPr>
          <a:xfrm>
            <a:off x="6619660" y="1471116"/>
            <a:ext cx="5234022" cy="3915768"/>
            <a:chOff x="6619660" y="1471116"/>
            <a:chExt cx="5234022" cy="391576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4D645B-F09A-DA82-2C2F-18ECC9D4EA78}"/>
                </a:ext>
              </a:extLst>
            </p:cNvPr>
            <p:cNvGrpSpPr/>
            <p:nvPr/>
          </p:nvGrpSpPr>
          <p:grpSpPr>
            <a:xfrm flipH="1" flipV="1">
              <a:off x="9589070" y="1471116"/>
              <a:ext cx="2264612" cy="2574368"/>
              <a:chOff x="467374" y="1655665"/>
              <a:chExt cx="2160153" cy="245562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C8A5719-768F-9907-3442-90678B322E84}"/>
                  </a:ext>
                </a:extLst>
              </p:cNvPr>
              <p:cNvSpPr/>
              <p:nvPr/>
            </p:nvSpPr>
            <p:spPr>
              <a:xfrm>
                <a:off x="1291861" y="233456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CDF6345-DF8C-B35A-6A81-5297DA4FF024}"/>
                  </a:ext>
                </a:extLst>
              </p:cNvPr>
              <p:cNvSpPr/>
              <p:nvPr/>
            </p:nvSpPr>
            <p:spPr>
              <a:xfrm>
                <a:off x="467374" y="197913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322215A-F458-C589-9B72-6D4FEAF52570}"/>
                  </a:ext>
                </a:extLst>
              </p:cNvPr>
              <p:cNvSpPr/>
              <p:nvPr/>
            </p:nvSpPr>
            <p:spPr>
              <a:xfrm>
                <a:off x="1070121" y="3013463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E049D8C-9B13-5CBF-40AA-73112CD5EB6D}"/>
                  </a:ext>
                </a:extLst>
              </p:cNvPr>
              <p:cNvSpPr/>
              <p:nvPr/>
            </p:nvSpPr>
            <p:spPr>
              <a:xfrm>
                <a:off x="1447403" y="165566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4A1CD49-5E98-9C86-99C1-0FE9A8E1FF39}"/>
                  </a:ext>
                </a:extLst>
              </p:cNvPr>
              <p:cNvSpPr/>
              <p:nvPr/>
            </p:nvSpPr>
            <p:spPr>
              <a:xfrm>
                <a:off x="2316442" y="2845408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E648053-5750-33A9-138F-CB24A37D737D}"/>
                  </a:ext>
                </a:extLst>
              </p:cNvPr>
              <p:cNvSpPr/>
              <p:nvPr/>
            </p:nvSpPr>
            <p:spPr>
              <a:xfrm>
                <a:off x="1907327" y="228090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6862ADB-BA4C-55EA-AB13-673C8C573C97}"/>
                  </a:ext>
                </a:extLst>
              </p:cNvPr>
              <p:cNvSpPr/>
              <p:nvPr/>
            </p:nvSpPr>
            <p:spPr>
              <a:xfrm>
                <a:off x="2316442" y="357540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EA04DBC-3B80-1CB2-262A-93EE7CD81DCC}"/>
                  </a:ext>
                </a:extLst>
              </p:cNvPr>
              <p:cNvSpPr/>
              <p:nvPr/>
            </p:nvSpPr>
            <p:spPr>
              <a:xfrm>
                <a:off x="1776757" y="3084837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1207AE3-ABF6-2FCE-0F8B-C342B9A8F845}"/>
                  </a:ext>
                </a:extLst>
              </p:cNvPr>
              <p:cNvSpPr/>
              <p:nvPr/>
            </p:nvSpPr>
            <p:spPr>
              <a:xfrm>
                <a:off x="1636134" y="3800201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4A4F4D3-2F3D-16E6-0B58-FC6179B118CA}"/>
                </a:ext>
              </a:extLst>
            </p:cNvPr>
            <p:cNvGrpSpPr/>
            <p:nvPr/>
          </p:nvGrpSpPr>
          <p:grpSpPr>
            <a:xfrm>
              <a:off x="6619660" y="2812516"/>
              <a:ext cx="2264612" cy="2574368"/>
              <a:chOff x="852656" y="2175851"/>
              <a:chExt cx="2160153" cy="2455621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706EB7B-931D-61E9-9B10-87BF534C4B2A}"/>
                  </a:ext>
                </a:extLst>
              </p:cNvPr>
              <p:cNvGrpSpPr/>
              <p:nvPr/>
            </p:nvGrpSpPr>
            <p:grpSpPr>
              <a:xfrm>
                <a:off x="852656" y="2499320"/>
                <a:ext cx="2160153" cy="2132152"/>
                <a:chOff x="467374" y="1979134"/>
                <a:chExt cx="2160153" cy="2132152"/>
              </a:xfrm>
              <a:solidFill>
                <a:srgbClr val="FFC000"/>
              </a:solidFill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850BECAA-F327-7C78-E754-6046BFC8EE57}"/>
                    </a:ext>
                  </a:extLst>
                </p:cNvPr>
                <p:cNvSpPr/>
                <p:nvPr/>
              </p:nvSpPr>
              <p:spPr>
                <a:xfrm>
                  <a:off x="1291861" y="2334564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105716D-425F-4EF8-9360-D1883275D3FC}"/>
                    </a:ext>
                  </a:extLst>
                </p:cNvPr>
                <p:cNvSpPr/>
                <p:nvPr/>
              </p:nvSpPr>
              <p:spPr>
                <a:xfrm>
                  <a:off x="467374" y="1979134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5481537-17A1-9853-F0DA-16A401D7467E}"/>
                    </a:ext>
                  </a:extLst>
                </p:cNvPr>
                <p:cNvSpPr/>
                <p:nvPr/>
              </p:nvSpPr>
              <p:spPr>
                <a:xfrm>
                  <a:off x="1070121" y="3013463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741DC40C-6CA1-2AF0-9179-10C9E224B819}"/>
                    </a:ext>
                  </a:extLst>
                </p:cNvPr>
                <p:cNvSpPr/>
                <p:nvPr/>
              </p:nvSpPr>
              <p:spPr>
                <a:xfrm>
                  <a:off x="2316442" y="3575405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00A3DE5-3239-2EE8-368E-81A855ABB015}"/>
                    </a:ext>
                  </a:extLst>
                </p:cNvPr>
                <p:cNvSpPr/>
                <p:nvPr/>
              </p:nvSpPr>
              <p:spPr>
                <a:xfrm>
                  <a:off x="1776757" y="3084837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EE8F22B-AD93-D1E7-68B2-1D8CDDF49D8E}"/>
                    </a:ext>
                  </a:extLst>
                </p:cNvPr>
                <p:cNvSpPr/>
                <p:nvPr/>
              </p:nvSpPr>
              <p:spPr>
                <a:xfrm>
                  <a:off x="1636134" y="3800201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AFD1468-CA22-44B6-F3D2-B587931B8AB1}"/>
                  </a:ext>
                </a:extLst>
              </p:cNvPr>
              <p:cNvGrpSpPr/>
              <p:nvPr/>
            </p:nvGrpSpPr>
            <p:grpSpPr>
              <a:xfrm>
                <a:off x="1832685" y="2175851"/>
                <a:ext cx="1180124" cy="1500828"/>
                <a:chOff x="1318347" y="2391149"/>
                <a:chExt cx="1180124" cy="1500828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78F0D48-B162-09BD-39E9-F16630E59420}"/>
                    </a:ext>
                  </a:extLst>
                </p:cNvPr>
                <p:cNvSpPr/>
                <p:nvPr/>
              </p:nvSpPr>
              <p:spPr>
                <a:xfrm>
                  <a:off x="1318347" y="2391149"/>
                  <a:ext cx="311085" cy="311085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BD79CF5-8FC9-922C-6614-738DE689BC6C}"/>
                    </a:ext>
                  </a:extLst>
                </p:cNvPr>
                <p:cNvSpPr/>
                <p:nvPr/>
              </p:nvSpPr>
              <p:spPr>
                <a:xfrm>
                  <a:off x="2187386" y="3580892"/>
                  <a:ext cx="311085" cy="311085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14662CA-49E4-068A-93FD-EF5586BEE18F}"/>
                    </a:ext>
                  </a:extLst>
                </p:cNvPr>
                <p:cNvSpPr/>
                <p:nvPr/>
              </p:nvSpPr>
              <p:spPr>
                <a:xfrm>
                  <a:off x="1778271" y="3016389"/>
                  <a:ext cx="311085" cy="311085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22617DC2-4B0A-DCC4-01E7-88B05D11BCED}"/>
                </a:ext>
              </a:extLst>
            </p:cNvPr>
            <p:cNvSpPr/>
            <p:nvPr/>
          </p:nvSpPr>
          <p:spPr>
            <a:xfrm rot="19380000">
              <a:off x="7894828" y="2586381"/>
              <a:ext cx="438956" cy="32612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B1142EB0-0F3B-EF42-09DB-86C63E28601C}"/>
                </a:ext>
              </a:extLst>
            </p:cNvPr>
            <p:cNvSpPr/>
            <p:nvPr/>
          </p:nvSpPr>
          <p:spPr>
            <a:xfrm rot="19380000">
              <a:off x="8397908" y="3282543"/>
              <a:ext cx="320479" cy="32612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71D97244-5304-99A8-1A26-DD2472195EA2}"/>
                </a:ext>
              </a:extLst>
            </p:cNvPr>
            <p:cNvSpPr/>
            <p:nvPr/>
          </p:nvSpPr>
          <p:spPr>
            <a:xfrm rot="19380000">
              <a:off x="8787170" y="3754653"/>
              <a:ext cx="695853" cy="32612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7AC7482A-8BBE-5A9E-425E-330870C7659A}"/>
                </a:ext>
              </a:extLst>
            </p:cNvPr>
            <p:cNvSpPr/>
            <p:nvPr/>
          </p:nvSpPr>
          <p:spPr>
            <a:xfrm rot="19380000">
              <a:off x="8838843" y="4676127"/>
              <a:ext cx="182606" cy="32612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A74B5A33-0245-ED9B-7D49-7FFAB4CED76F}"/>
                </a:ext>
              </a:extLst>
            </p:cNvPr>
            <p:cNvSpPr/>
            <p:nvPr/>
          </p:nvSpPr>
          <p:spPr>
            <a:xfrm rot="19380000">
              <a:off x="7753189" y="3365376"/>
              <a:ext cx="182606" cy="32612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77BA428E-7AB4-AC9E-AD32-C1A49A330A93}"/>
                </a:ext>
              </a:extLst>
            </p:cNvPr>
            <p:cNvSpPr/>
            <p:nvPr/>
          </p:nvSpPr>
          <p:spPr>
            <a:xfrm rot="19380000">
              <a:off x="8272172" y="4158409"/>
              <a:ext cx="182606" cy="32612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4552CBA5-A220-D323-5401-50518498216E}"/>
                </a:ext>
              </a:extLst>
            </p:cNvPr>
            <p:cNvSpPr/>
            <p:nvPr/>
          </p:nvSpPr>
          <p:spPr>
            <a:xfrm rot="19380000" flipH="1" flipV="1">
              <a:off x="9992142" y="3992323"/>
              <a:ext cx="592776" cy="32612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98FA3CFA-DFD2-9F92-36E0-612A8057C26A}"/>
                </a:ext>
              </a:extLst>
            </p:cNvPr>
            <p:cNvSpPr/>
            <p:nvPr/>
          </p:nvSpPr>
          <p:spPr>
            <a:xfrm rot="19380000" flipH="1" flipV="1">
              <a:off x="9592018" y="3301353"/>
              <a:ext cx="491557" cy="32612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AC253AF6-B113-BB4F-5927-2E077B402E6E}"/>
                </a:ext>
              </a:extLst>
            </p:cNvPr>
            <p:cNvSpPr/>
            <p:nvPr/>
          </p:nvSpPr>
          <p:spPr>
            <a:xfrm rot="19380000" flipH="1" flipV="1">
              <a:off x="9313313" y="2666653"/>
              <a:ext cx="326597" cy="32612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BBCF8B2D-711C-569B-3C99-AFFFA373E021}"/>
                </a:ext>
              </a:extLst>
            </p:cNvPr>
            <p:cNvSpPr/>
            <p:nvPr/>
          </p:nvSpPr>
          <p:spPr>
            <a:xfrm rot="19380000" flipH="1" flipV="1">
              <a:off x="9296144" y="1905364"/>
              <a:ext cx="345691" cy="32612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0C5C3B46-E693-C288-A40F-C5120A963ACB}"/>
                </a:ext>
              </a:extLst>
            </p:cNvPr>
            <p:cNvSpPr/>
            <p:nvPr/>
          </p:nvSpPr>
          <p:spPr>
            <a:xfrm rot="19380000" flipH="1" flipV="1">
              <a:off x="10304248" y="3242063"/>
              <a:ext cx="431923" cy="32612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72F799AE-1CEE-E62C-2E1D-82CAEBCEB279}"/>
                </a:ext>
              </a:extLst>
            </p:cNvPr>
            <p:cNvSpPr/>
            <p:nvPr/>
          </p:nvSpPr>
          <p:spPr>
            <a:xfrm rot="19380000" flipH="1" flipV="1">
              <a:off x="10009481" y="2374009"/>
              <a:ext cx="182606" cy="32612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FC7267-3E4D-A9B8-CD5F-15DB957DB060}"/>
              </a:ext>
            </a:extLst>
          </p:cNvPr>
          <p:cNvCxnSpPr>
            <a:cxnSpLocks/>
          </p:cNvCxnSpPr>
          <p:nvPr/>
        </p:nvCxnSpPr>
        <p:spPr>
          <a:xfrm>
            <a:off x="8030927" y="1706783"/>
            <a:ext cx="2424930" cy="32568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2BFA2971-A0EE-56D3-C80C-B8B3E16D7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8" y="120401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peech Bubble: Rectangle 80">
                <a:extLst>
                  <a:ext uri="{FF2B5EF4-FFF2-40B4-BE49-F238E27FC236}">
                    <a16:creationId xmlns:a16="http://schemas.microsoft.com/office/drawing/2014/main" id="{A27BBDCA-4004-60BB-FA87-B3ACF6027BC1}"/>
                  </a:ext>
                </a:extLst>
              </p:cNvPr>
              <p:cNvSpPr/>
              <p:nvPr/>
            </p:nvSpPr>
            <p:spPr>
              <a:xfrm>
                <a:off x="1433662" y="380068"/>
                <a:ext cx="2827492" cy="713467"/>
              </a:xfrm>
              <a:prstGeom prst="wedgeRectCallout">
                <a:avLst>
                  <a:gd name="adj1" fmla="val -59024"/>
                  <a:gd name="adj2" fmla="val 3322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Recall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1" name="Speech Bubble: Rectangle 80">
                <a:extLst>
                  <a:ext uri="{FF2B5EF4-FFF2-40B4-BE49-F238E27FC236}">
                    <a16:creationId xmlns:a16="http://schemas.microsoft.com/office/drawing/2014/main" id="{A27BBDCA-4004-60BB-FA87-B3ACF602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662" y="380068"/>
                <a:ext cx="2827492" cy="713467"/>
              </a:xfrm>
              <a:prstGeom prst="wedgeRectCallout">
                <a:avLst>
                  <a:gd name="adj1" fmla="val -59024"/>
                  <a:gd name="adj2" fmla="val 33225"/>
                </a:avLst>
              </a:prstGeom>
              <a:blipFill>
                <a:blip r:embed="rId4"/>
                <a:stretch>
                  <a:fillRect t="-52459" b="-87705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81">
            <a:extLst>
              <a:ext uri="{FF2B5EF4-FFF2-40B4-BE49-F238E27FC236}">
                <a16:creationId xmlns:a16="http://schemas.microsoft.com/office/drawing/2014/main" id="{40418391-402F-7618-19C8-0BC837AE6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47" y="120401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Speech Bubble: Rectangle 82">
                <a:extLst>
                  <a:ext uri="{FF2B5EF4-FFF2-40B4-BE49-F238E27FC236}">
                    <a16:creationId xmlns:a16="http://schemas.microsoft.com/office/drawing/2014/main" id="{471F98F2-6BBA-1E7A-D029-0530612D2BFC}"/>
                  </a:ext>
                </a:extLst>
              </p:cNvPr>
              <p:cNvSpPr/>
              <p:nvPr/>
            </p:nvSpPr>
            <p:spPr>
              <a:xfrm>
                <a:off x="5525077" y="100685"/>
                <a:ext cx="4390121" cy="974844"/>
              </a:xfrm>
              <a:prstGeom prst="wedgeRectCallout">
                <a:avLst>
                  <a:gd name="adj1" fmla="val -57499"/>
                  <a:gd name="adj2" fmla="val 3947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The torque due to force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IN" dirty="0"/>
                  <a:t> at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IN" dirty="0"/>
                  <a:t> denotes the cross product. The cross product of two parallel vectors is zero.  </a:t>
                </a:r>
              </a:p>
            </p:txBody>
          </p:sp>
        </mc:Choice>
        <mc:Fallback xmlns="">
          <p:sp>
            <p:nvSpPr>
              <p:cNvPr id="83" name="Speech Bubble: Rectangle 82">
                <a:extLst>
                  <a:ext uri="{FF2B5EF4-FFF2-40B4-BE49-F238E27FC236}">
                    <a16:creationId xmlns:a16="http://schemas.microsoft.com/office/drawing/2014/main" id="{471F98F2-6BBA-1E7A-D029-0530612D2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077" y="100685"/>
                <a:ext cx="4390121" cy="974844"/>
              </a:xfrm>
              <a:prstGeom prst="wedgeRectCallout">
                <a:avLst>
                  <a:gd name="adj1" fmla="val -57499"/>
                  <a:gd name="adj2" fmla="val 39478"/>
                </a:avLst>
              </a:prstGeom>
              <a:blipFill>
                <a:blip r:embed="rId6"/>
                <a:stretch>
                  <a:fillRect r="-1408" b="-487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Picture 85">
            <a:extLst>
              <a:ext uri="{FF2B5EF4-FFF2-40B4-BE49-F238E27FC236}">
                <a16:creationId xmlns:a16="http://schemas.microsoft.com/office/drawing/2014/main" id="{9741C78B-EAE7-11EA-7A5E-35DD087D0B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74" y="1528096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7" name="Speech Bubble: Rectangle 86">
                <a:extLst>
                  <a:ext uri="{FF2B5EF4-FFF2-40B4-BE49-F238E27FC236}">
                    <a16:creationId xmlns:a16="http://schemas.microsoft.com/office/drawing/2014/main" id="{A2D9D4E1-9EFE-930D-8613-3A6EA25B4D28}"/>
                  </a:ext>
                </a:extLst>
              </p:cNvPr>
              <p:cNvSpPr/>
              <p:nvPr/>
            </p:nvSpPr>
            <p:spPr>
              <a:xfrm>
                <a:off x="3665572" y="1787342"/>
                <a:ext cx="2623829" cy="708267"/>
              </a:xfrm>
              <a:prstGeom prst="wedgeRectCallout">
                <a:avLst>
                  <a:gd name="adj1" fmla="val 64826"/>
                  <a:gd name="adj2" fmla="val 3963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ym typeface="Wingdings" panose="05000000000000000000" pitchFamily="2" charset="2"/>
                  </a:rPr>
                  <a:t>Data points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called </a:t>
                </a:r>
                <a:r>
                  <a:rPr lang="en-IN" i="1" dirty="0">
                    <a:solidFill>
                      <a:schemeClr val="bg1"/>
                    </a:solidFill>
                  </a:rPr>
                  <a:t>support vectors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7" name="Speech Bubble: Rectangle 86">
                <a:extLst>
                  <a:ext uri="{FF2B5EF4-FFF2-40B4-BE49-F238E27FC236}">
                    <a16:creationId xmlns:a16="http://schemas.microsoft.com/office/drawing/2014/main" id="{A2D9D4E1-9EFE-930D-8613-3A6EA25B4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72" y="1787342"/>
                <a:ext cx="2623829" cy="708267"/>
              </a:xfrm>
              <a:prstGeom prst="wedgeRectCallout">
                <a:avLst>
                  <a:gd name="adj1" fmla="val 64826"/>
                  <a:gd name="adj2" fmla="val 39632"/>
                </a:avLst>
              </a:prstGeom>
              <a:blipFill>
                <a:blip r:embed="rId8"/>
                <a:stretch>
                  <a:fillRect l="-600" b="-6612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49021189-C3C8-0159-4717-90CB2E959A72}"/>
              </a:ext>
            </a:extLst>
          </p:cNvPr>
          <p:cNvGrpSpPr/>
          <p:nvPr/>
        </p:nvGrpSpPr>
        <p:grpSpPr>
          <a:xfrm>
            <a:off x="10717773" y="5628150"/>
            <a:ext cx="1143000" cy="1143000"/>
            <a:chOff x="2379643" y="355681"/>
            <a:chExt cx="1143000" cy="11430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B340AFA-B4D5-3306-3CF4-4DCC0141427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0630ED1-C1E1-0EA1-388D-EB813D4CC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FE2FAAA-EAB2-6340-641E-6AFC66B751F9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6587207-59DE-8FB5-284D-00A16E704B2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61F049E-AB3C-B5B6-4150-CF93FC351DD3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Speech Bubble: Rectangle 93">
                <a:extLst>
                  <a:ext uri="{FF2B5EF4-FFF2-40B4-BE49-F238E27FC236}">
                    <a16:creationId xmlns:a16="http://schemas.microsoft.com/office/drawing/2014/main" id="{90D2F5B1-A0C5-6000-B255-35FB417A64C3}"/>
                  </a:ext>
                </a:extLst>
              </p:cNvPr>
              <p:cNvSpPr/>
              <p:nvPr/>
            </p:nvSpPr>
            <p:spPr>
              <a:xfrm>
                <a:off x="3813643" y="5628150"/>
                <a:ext cx="6820247" cy="996869"/>
              </a:xfrm>
              <a:prstGeom prst="wedgeRectCallout">
                <a:avLst>
                  <a:gd name="adj1" fmla="val 58481"/>
                  <a:gd name="adj2" fmla="val 4188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C000"/>
                    </a:solidFill>
                  </a:rPr>
                  <a:t>Note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defined in terms of support vectors alone.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Non-support vectors i.e., those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do not contribute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Computational units are often called </a:t>
                </a:r>
                <a:r>
                  <a:rPr lang="en-US" i="1" dirty="0">
                    <a:solidFill>
                      <a:schemeClr val="bg1"/>
                    </a:solidFill>
                  </a:rPr>
                  <a:t>machines</a:t>
                </a:r>
                <a:r>
                  <a:rPr lang="en-US" dirty="0">
                    <a:solidFill>
                      <a:schemeClr val="bg1"/>
                    </a:solidFill>
                  </a:rPr>
                  <a:t> hence the name SVM </a:t>
                </a:r>
                <a:r>
                  <a:rPr 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Speech Bubble: Rectangle 93">
                <a:extLst>
                  <a:ext uri="{FF2B5EF4-FFF2-40B4-BE49-F238E27FC236}">
                    <a16:creationId xmlns:a16="http://schemas.microsoft.com/office/drawing/2014/main" id="{90D2F5B1-A0C5-6000-B255-35FB417A6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643" y="5628150"/>
                <a:ext cx="6820247" cy="996869"/>
              </a:xfrm>
              <a:prstGeom prst="wedgeRectCallout">
                <a:avLst>
                  <a:gd name="adj1" fmla="val 58481"/>
                  <a:gd name="adj2" fmla="val 41887"/>
                </a:avLst>
              </a:prstGeom>
              <a:blipFill>
                <a:blip r:embed="rId9"/>
                <a:stretch>
                  <a:fillRect l="-411" b="-35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>
            <a:extLst>
              <a:ext uri="{FF2B5EF4-FFF2-40B4-BE49-F238E27FC236}">
                <a16:creationId xmlns:a16="http://schemas.microsoft.com/office/drawing/2014/main" id="{E73AF56B-864C-764F-0250-F2588213FFAA}"/>
              </a:ext>
            </a:extLst>
          </p:cNvPr>
          <p:cNvSpPr/>
          <p:nvPr/>
        </p:nvSpPr>
        <p:spPr>
          <a:xfrm>
            <a:off x="1688825" y="755075"/>
            <a:ext cx="2344695" cy="286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9FA046-8AA9-8493-A4E5-F882FBB7F588}"/>
                  </a:ext>
                </a:extLst>
              </p:cNvPr>
              <p:cNvSpPr txBox="1"/>
              <p:nvPr/>
            </p:nvSpPr>
            <p:spPr>
              <a:xfrm>
                <a:off x="10350906" y="366452"/>
                <a:ext cx="314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9FA046-8AA9-8493-A4E5-F882FBB7F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906" y="366452"/>
                <a:ext cx="3142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A5432B-6EF7-649E-3533-AF233C3304B5}"/>
                  </a:ext>
                </a:extLst>
              </p:cNvPr>
              <p:cNvSpPr txBox="1"/>
              <p:nvPr/>
            </p:nvSpPr>
            <p:spPr>
              <a:xfrm>
                <a:off x="10881196" y="923148"/>
                <a:ext cx="314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IN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A5432B-6EF7-649E-3533-AF233C330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196" y="923148"/>
                <a:ext cx="31429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>
            <a:extLst>
              <a:ext uri="{FF2B5EF4-FFF2-40B4-BE49-F238E27FC236}">
                <a16:creationId xmlns:a16="http://schemas.microsoft.com/office/drawing/2014/main" id="{2F1A95E7-D96B-6DED-2F12-6C3A74AB219C}"/>
              </a:ext>
            </a:extLst>
          </p:cNvPr>
          <p:cNvSpPr/>
          <p:nvPr/>
        </p:nvSpPr>
        <p:spPr>
          <a:xfrm>
            <a:off x="10497619" y="652479"/>
            <a:ext cx="920012" cy="604508"/>
          </a:xfrm>
          <a:prstGeom prst="arc">
            <a:avLst>
              <a:gd name="adj1" fmla="val 12990660"/>
              <a:gd name="adj2" fmla="val 20330816"/>
            </a:avLst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B9CD9A-3E80-18B8-E2D8-504DB11235DA}"/>
              </a:ext>
            </a:extLst>
          </p:cNvPr>
          <p:cNvGrpSpPr/>
          <p:nvPr/>
        </p:nvGrpSpPr>
        <p:grpSpPr>
          <a:xfrm>
            <a:off x="10035832" y="294031"/>
            <a:ext cx="936077" cy="998604"/>
            <a:chOff x="10035832" y="294031"/>
            <a:chExt cx="936077" cy="99860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F915A0-40D8-0E85-6F83-3C4A9D5A5A8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5832" y="468991"/>
              <a:ext cx="936077" cy="467198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AC7A205-F513-D046-1A95-21A922B8DA85}"/>
                </a:ext>
              </a:extLst>
            </p:cNvPr>
            <p:cNvSpPr/>
            <p:nvPr/>
          </p:nvSpPr>
          <p:spPr>
            <a:xfrm rot="13882953">
              <a:off x="10181819" y="630269"/>
              <a:ext cx="998604" cy="32612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0000"/>
              </a:solidFill>
            </a:ln>
            <a:scene3d>
              <a:camera prst="orthographicFront">
                <a:rot lat="2057742" lon="17818575" rev="20303372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A3B32D-7AE4-677B-6013-6810832D660F}"/>
              </a:ext>
            </a:extLst>
          </p:cNvPr>
          <p:cNvGrpSpPr/>
          <p:nvPr/>
        </p:nvGrpSpPr>
        <p:grpSpPr>
          <a:xfrm>
            <a:off x="10194320" y="647772"/>
            <a:ext cx="1589035" cy="526945"/>
            <a:chOff x="10194320" y="647772"/>
            <a:chExt cx="1589035" cy="52694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BEE65C-F990-EC47-CC0D-3D5D47F25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7341" y="647772"/>
              <a:ext cx="1336014" cy="48934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5FD9574-68B3-9726-DAF6-8D7387DE8397}"/>
                </a:ext>
              </a:extLst>
            </p:cNvPr>
            <p:cNvSpPr/>
            <p:nvPr/>
          </p:nvSpPr>
          <p:spPr>
            <a:xfrm rot="20700000">
              <a:off x="10194320" y="927541"/>
              <a:ext cx="998604" cy="247176"/>
            </a:xfrm>
            <a:prstGeom prst="rightArrow">
              <a:avLst>
                <a:gd name="adj1" fmla="val 67534"/>
                <a:gd name="adj2" fmla="val 5226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C000"/>
              </a:solidFill>
            </a:ln>
            <a:scene3d>
              <a:camera prst="isometricOffAxis1Top">
                <a:rot lat="20367932" lon="18180087" rev="1994188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01B46F-FC43-38ED-A157-7EFADBE5E0A2}"/>
              </a:ext>
            </a:extLst>
          </p:cNvPr>
          <p:cNvGrpSpPr/>
          <p:nvPr/>
        </p:nvGrpSpPr>
        <p:grpSpPr>
          <a:xfrm>
            <a:off x="10831406" y="-95250"/>
            <a:ext cx="326128" cy="1062726"/>
            <a:chOff x="10831406" y="-95250"/>
            <a:chExt cx="326128" cy="106272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D7F6AF-255A-0E12-15A2-8AE21E375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0027" y="-95250"/>
              <a:ext cx="0" cy="103574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8148262B-81AC-46A8-FC36-87BFACA45F4C}"/>
                </a:ext>
              </a:extLst>
            </p:cNvPr>
            <p:cNvSpPr/>
            <p:nvPr/>
          </p:nvSpPr>
          <p:spPr>
            <a:xfrm rot="16200000">
              <a:off x="10719193" y="529135"/>
              <a:ext cx="550554" cy="32612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>
                <a:rot lat="2638154" lon="19442470" rev="1999604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820DB7-E067-D098-9A85-C006443DA306}"/>
                  </a:ext>
                </a:extLst>
              </p:cNvPr>
              <p:cNvSpPr txBox="1"/>
              <p:nvPr/>
            </p:nvSpPr>
            <p:spPr>
              <a:xfrm>
                <a:off x="10938562" y="274382"/>
                <a:ext cx="1215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𝛕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820DB7-E067-D098-9A85-C006443DA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562" y="274382"/>
                <a:ext cx="1215531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83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3333" decel="466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00847 -0.01065 " pathEditMode="relative" rAng="0" ptsTypes="AA">
                                      <p:cBhvr>
                                        <p:cTn id="22" dur="1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"/>
                            </p:stCondLst>
                            <p:childTnLst>
                              <p:par>
                                <p:cTn id="24" presetID="42" presetClass="path" presetSubtype="0" accel="53333" decel="4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47 -0.01065 L -0.0082 0.01204 " pathEditMode="relative" rAng="0" ptsTypes="AA">
                                      <p:cBhvr>
                                        <p:cTn id="25" dur="1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ID="42" presetClass="path" presetSubtype="0" accel="53333" decel="4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0.01204 L 0.00847 -0.01065 " pathEditMode="relative" rAng="0" ptsTypes="AA">
                                      <p:cBhvr>
                                        <p:cTn id="28" dur="1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2" presetClass="path" presetSubtype="0" accel="53333" decel="4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47 -0.01065 L -0.0082 0.01204 " pathEditMode="relative" rAng="0" ptsTypes="AA">
                                      <p:cBhvr>
                                        <p:cTn id="31" dur="1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"/>
                            </p:stCondLst>
                            <p:childTnLst>
                              <p:par>
                                <p:cTn id="33" presetID="42" presetClass="path" presetSubtype="0" accel="53333" decel="4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0.01204 L -3.75E-6 -1.11111E-6 " pathEditMode="relative" rAng="0" ptsTypes="AA">
                                      <p:cBhvr>
                                        <p:cTn id="34" dur="1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82" dur="1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"/>
                            </p:stCondLst>
                            <p:childTnLst>
                              <p:par>
                                <p:cTn id="8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85" dur="1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"/>
                            </p:stCondLst>
                            <p:childTnLst>
                              <p:par>
                                <p:cTn id="8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8" dur="1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"/>
                            </p:stCondLst>
                            <p:childTnLst>
                              <p:par>
                                <p:cTn id="9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91" dur="1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"/>
                            </p:stCondLst>
                            <p:childTnLst>
                              <p:par>
                                <p:cTn id="9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4" dur="1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1" grpId="0" animBg="1"/>
      <p:bldP spid="83" grpId="0" animBg="1"/>
      <p:bldP spid="87" grpId="0" animBg="1"/>
      <p:bldP spid="94" grpId="0" animBg="1"/>
      <p:bldP spid="95" grpId="0" animBg="1"/>
      <p:bldP spid="5" grpId="0"/>
      <p:bldP spid="12" grpId="0"/>
      <p:bldP spid="46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4D65-A6AC-D119-6724-806DD7A7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4E82F0-2609-7838-2958-11E97149B9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Derive the dual for the “hard SVM” that doesn’t have slack terms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IN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IN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IN" i="1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IN" dirty="0" err="1">
                    <a:solidFill>
                      <a:schemeClr val="bg1"/>
                    </a:solidFill>
                  </a:rPr>
                  <a:t>s.t.</a:t>
                </a:r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for </a:t>
                </a:r>
                <a:r>
                  <a:rPr lang="en-IN" dirty="0"/>
                  <a:t>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What differences do you notice with the dual for the C-SVM problem?</a:t>
                </a:r>
              </a:p>
              <a:p>
                <a:r>
                  <a:rPr lang="en-US" dirty="0"/>
                  <a:t> What happens to the dual if you have an explicit bias term?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IN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IN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IN" i="1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IN" dirty="0" err="1">
                    <a:solidFill>
                      <a:schemeClr val="bg1"/>
                    </a:solidFill>
                  </a:rPr>
                  <a:t>s.t.</a:t>
                </a:r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for </a:t>
                </a:r>
                <a:r>
                  <a:rPr lang="en-IN" dirty="0"/>
                  <a:t>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4E82F0-2609-7838-2958-11E97149B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92" t="-3297" r="-975"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5DA7539-B4BE-9510-C9A4-D1CD78F2AD2E}"/>
              </a:ext>
            </a:extLst>
          </p:cNvPr>
          <p:cNvGrpSpPr/>
          <p:nvPr/>
        </p:nvGrpSpPr>
        <p:grpSpPr>
          <a:xfrm>
            <a:off x="10717773" y="77777"/>
            <a:ext cx="1143000" cy="1143000"/>
            <a:chOff x="2379643" y="355681"/>
            <a:chExt cx="1143000" cy="1143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42B9E1-9957-FEF9-F48B-178E0795B842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963AB8-C50F-AAC7-D55C-59DDC1B3FF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E6E1A88-9F25-5231-8FE6-879BEF0DC41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B0F6803-B4D3-06CB-13B2-4CFA1AA93CCC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D4BF8C3-DAAF-7C21-88D0-D56682A3DB7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9DC576A-0749-04EC-66BA-EC12580B7DE3}"/>
              </a:ext>
            </a:extLst>
          </p:cNvPr>
          <p:cNvSpPr/>
          <p:nvPr/>
        </p:nvSpPr>
        <p:spPr>
          <a:xfrm>
            <a:off x="3242930" y="77777"/>
            <a:ext cx="7390960" cy="996869"/>
          </a:xfrm>
          <a:prstGeom prst="wedgeRectCallout">
            <a:avLst>
              <a:gd name="adj1" fmla="val 58481"/>
              <a:gd name="adj2" fmla="val 4188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 learn more about SVMs and their history, check out this wonderful tutorial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Chris Burges, A Tutorial on Support Vector Machines for Pattern Recognition, </a:t>
            </a:r>
            <a:r>
              <a:rPr lang="en-US" i="1" dirty="0">
                <a:solidFill>
                  <a:schemeClr val="bg1"/>
                </a:solidFill>
              </a:rPr>
              <a:t>Data Mining and Knowledge Discovery</a:t>
            </a:r>
            <a:r>
              <a:rPr lang="en-US" dirty="0">
                <a:solidFill>
                  <a:schemeClr val="bg1"/>
                </a:solidFill>
              </a:rPr>
              <a:t> 2, 121-167, 1998.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Have a nice day ahead!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Chat with you next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3AB2F8B1-B86A-4BEA-B0DB-656936C5C4DA}" vid="{871C664F-1D71-4293-A939-B5D347A42F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876</TotalTime>
  <Words>861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MLC-gold</vt:lpstr>
      <vt:lpstr>PowerPoint Presentation</vt:lpstr>
      <vt:lpstr>CSVM with an explicit bias</vt:lpstr>
      <vt:lpstr>CSVM with an explicit bias</vt:lpstr>
      <vt:lpstr>CSVM with an explicit bias</vt:lpstr>
      <vt:lpstr>What’s in a name?</vt:lpstr>
      <vt:lpstr>What’s in a name?</vt:lpstr>
      <vt:lpstr>Exercise</vt:lpstr>
      <vt:lpstr>Have a nice day ahead! 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Purushottam Kar</dc:creator>
  <cp:lastModifiedBy>Purushottam Kar</cp:lastModifiedBy>
  <cp:revision>80</cp:revision>
  <dcterms:created xsi:type="dcterms:W3CDTF">2023-02-18T22:39:01Z</dcterms:created>
  <dcterms:modified xsi:type="dcterms:W3CDTF">2023-02-22T19:55:01Z</dcterms:modified>
</cp:coreProperties>
</file>