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87" r:id="rId2"/>
    <p:sldId id="256" r:id="rId3"/>
    <p:sldId id="263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7" r:id="rId12"/>
    <p:sldId id="272" r:id="rId13"/>
    <p:sldId id="273" r:id="rId14"/>
    <p:sldId id="274" r:id="rId15"/>
    <p:sldId id="275" r:id="rId16"/>
    <p:sldId id="276" r:id="rId17"/>
    <p:sldId id="285" r:id="rId18"/>
    <p:sldId id="288" r:id="rId19"/>
    <p:sldId id="284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62" autoAdjust="0"/>
    <p:restoredTop sz="93137" autoAdjust="0"/>
  </p:normalViewPr>
  <p:slideViewPr>
    <p:cSldViewPr snapToGrid="0">
      <p:cViewPr varScale="1">
        <p:scale>
          <a:sx n="64" d="100"/>
          <a:sy n="64" d="100"/>
        </p:scale>
        <p:origin x="1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F5E2490-582F-4E24-A1AB-D464267D87F6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62D378B4-9611-4ADC-A0AE-7FDCE2CF5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77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F5E2490-582F-4E24-A1AB-D464267D87F6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2D378B4-9611-4ADC-A0AE-7FDCE2CF5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088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2490-582F-4E24-A1AB-D464267D87F6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78B4-9611-4ADC-A0AE-7FDCE2CF5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04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2490-582F-4E24-A1AB-D464267D87F6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78B4-9611-4ADC-A0AE-7FDCE2CF5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70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2490-582F-4E24-A1AB-D464267D87F6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78B4-9611-4ADC-A0AE-7FDCE2CF5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00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v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2490-582F-4E24-A1AB-D464267D87F6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78B4-9611-4ADC-A0AE-7FDCE2CF561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6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2490-582F-4E24-A1AB-D464267D87F6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78B4-9611-4ADC-A0AE-7FDCE2CF5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67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2490-582F-4E24-A1AB-D464267D87F6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78B4-9611-4ADC-A0AE-7FDCE2CF5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87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F5E2490-582F-4E24-A1AB-D464267D87F6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62D378B4-9611-4ADC-A0AE-7FDCE2CF561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11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2490-582F-4E24-A1AB-D464267D87F6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78B4-9611-4ADC-A0AE-7FDCE2CF5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2490-582F-4E24-A1AB-D464267D87F6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78B4-9611-4ADC-A0AE-7FDCE2CF5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08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2490-582F-4E24-A1AB-D464267D87F6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2D378B4-9611-4ADC-A0AE-7FDCE2CF561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39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F5E2490-582F-4E24-A1AB-D464267D87F6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62D378B4-9611-4ADC-A0AE-7FDCE2CF5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6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0.png"/><Relationship Id="rId11" Type="http://schemas.openxmlformats.org/officeDocument/2006/relationships/image" Target="../media/image290.png"/><Relationship Id="rId5" Type="http://schemas.openxmlformats.org/officeDocument/2006/relationships/image" Target="../media/image300.png"/><Relationship Id="rId10" Type="http://schemas.openxmlformats.org/officeDocument/2006/relationships/image" Target="../media/image280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76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39.png"/><Relationship Id="rId4" Type="http://schemas.openxmlformats.org/officeDocument/2006/relationships/image" Target="../media/image7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0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15.png"/><Relationship Id="rId4" Type="http://schemas.openxmlformats.org/officeDocument/2006/relationships/image" Target="../media/image8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2800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2900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EB47BFC-F2D4-7ABD-B57D-01FFFDC68810}"/>
              </a:ext>
            </a:extLst>
          </p:cNvPr>
          <p:cNvSpPr/>
          <p:nvPr/>
        </p:nvSpPr>
        <p:spPr>
          <a:xfrm>
            <a:off x="3599763" y="895469"/>
            <a:ext cx="246715" cy="2467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582EC1A3-ACB6-DCD4-876E-014551282AF8}"/>
              </a:ext>
            </a:extLst>
          </p:cNvPr>
          <p:cNvSpPr/>
          <p:nvPr/>
        </p:nvSpPr>
        <p:spPr>
          <a:xfrm>
            <a:off x="1426091" y="776921"/>
            <a:ext cx="1849389" cy="1779656"/>
          </a:xfrm>
          <a:custGeom>
            <a:avLst/>
            <a:gdLst>
              <a:gd name="connsiteX0" fmla="*/ 1550850 w 3228457"/>
              <a:gd name="connsiteY0" fmla="*/ 2848 h 2398577"/>
              <a:gd name="connsiteX1" fmla="*/ 69522 w 3228457"/>
              <a:gd name="connsiteY1" fmla="*/ 862384 h 2398577"/>
              <a:gd name="connsiteX2" fmla="*/ 508434 w 3228457"/>
              <a:gd name="connsiteY2" fmla="*/ 1822504 h 2398577"/>
              <a:gd name="connsiteX3" fmla="*/ 2821866 w 3228457"/>
              <a:gd name="connsiteY3" fmla="*/ 2352856 h 2398577"/>
              <a:gd name="connsiteX4" fmla="*/ 3114474 w 3228457"/>
              <a:gd name="connsiteY4" fmla="*/ 652072 h 2398577"/>
              <a:gd name="connsiteX5" fmla="*/ 1550850 w 3228457"/>
              <a:gd name="connsiteY5" fmla="*/ 2848 h 2398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8457" h="2398577">
                <a:moveTo>
                  <a:pt x="1550850" y="2848"/>
                </a:moveTo>
                <a:cubicBezTo>
                  <a:pt x="1043358" y="37900"/>
                  <a:pt x="243258" y="559108"/>
                  <a:pt x="69522" y="862384"/>
                </a:cubicBezTo>
                <a:cubicBezTo>
                  <a:pt x="-104214" y="1165660"/>
                  <a:pt x="49710" y="1574092"/>
                  <a:pt x="508434" y="1822504"/>
                </a:cubicBezTo>
                <a:cubicBezTo>
                  <a:pt x="967158" y="2070916"/>
                  <a:pt x="2387526" y="2547928"/>
                  <a:pt x="2821866" y="2352856"/>
                </a:cubicBezTo>
                <a:cubicBezTo>
                  <a:pt x="3256206" y="2157784"/>
                  <a:pt x="3323262" y="1043740"/>
                  <a:pt x="3114474" y="652072"/>
                </a:cubicBezTo>
                <a:cubicBezTo>
                  <a:pt x="2905686" y="260404"/>
                  <a:pt x="2058342" y="-32204"/>
                  <a:pt x="1550850" y="2848"/>
                </a:cubicBezTo>
                <a:close/>
              </a:path>
            </a:pathLst>
          </a:custGeom>
          <a:solidFill>
            <a:schemeClr val="accent2">
              <a:lumMod val="75000"/>
              <a:alpha val="25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26A1A2-7FE2-A956-CCB5-47C5BF1923B2}"/>
              </a:ext>
            </a:extLst>
          </p:cNvPr>
          <p:cNvSpPr/>
          <p:nvPr/>
        </p:nvSpPr>
        <p:spPr>
          <a:xfrm>
            <a:off x="3151272" y="446978"/>
            <a:ext cx="1143698" cy="1143698"/>
          </a:xfrm>
          <a:prstGeom prst="ellipse">
            <a:avLst/>
          </a:prstGeom>
          <a:noFill/>
          <a:ln w="254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22DD52-B667-D7AF-43F5-27D70A2583ED}"/>
              </a:ext>
            </a:extLst>
          </p:cNvPr>
          <p:cNvSpPr/>
          <p:nvPr/>
        </p:nvSpPr>
        <p:spPr>
          <a:xfrm>
            <a:off x="3599764" y="895470"/>
            <a:ext cx="246715" cy="2467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862349-9BF9-A2D1-0785-47CB10C516D3}"/>
                  </a:ext>
                </a:extLst>
              </p:cNvPr>
              <p:cNvSpPr txBox="1"/>
              <p:nvPr/>
            </p:nvSpPr>
            <p:spPr>
              <a:xfrm>
                <a:off x="1259684" y="510184"/>
                <a:ext cx="62019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</m:oMath>
                  </m:oMathPara>
                </a14:m>
                <a:endParaRPr lang="en-IN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862349-9BF9-A2D1-0785-47CB10C51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84" y="510184"/>
                <a:ext cx="620191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2CDE9A-E2DB-8935-AE6C-0ED5202F7D08}"/>
              </a:ext>
            </a:extLst>
          </p:cNvPr>
          <p:cNvCxnSpPr>
            <a:cxnSpLocks/>
            <a:stCxn id="3" idx="4"/>
          </p:cNvCxnSpPr>
          <p:nvPr/>
        </p:nvCxnSpPr>
        <p:spPr>
          <a:xfrm flipV="1">
            <a:off x="3210186" y="1030082"/>
            <a:ext cx="512935" cy="230652"/>
          </a:xfrm>
          <a:prstGeom prst="line">
            <a:avLst/>
          </a:prstGeom>
          <a:ln w="25400">
            <a:solidFill>
              <a:schemeClr val="bg1"/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4F44DF-B911-C3BE-AAE9-2CCFE3DF06C2}"/>
                  </a:ext>
                </a:extLst>
              </p:cNvPr>
              <p:cNvSpPr txBox="1"/>
              <p:nvPr/>
            </p:nvSpPr>
            <p:spPr>
              <a:xfrm>
                <a:off x="-98037" y="4119596"/>
                <a:ext cx="6097656" cy="750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IN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Π</m:t>
                          </m:r>
                        </m:e>
                        <m:sub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</m:sSub>
                      <m:d>
                        <m:dPr>
                          <m:ctrlP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IN" sz="32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𝐱</m:t>
                          </m:r>
                        </m:e>
                      </m:d>
                      <m:r>
                        <a:rPr kumimoji="0" lang="en-I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≝</m:t>
                      </m:r>
                      <m:func>
                        <m:funcPr>
                          <m:ctrlP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IN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kumimoji="0" lang="en-I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0" lang="en-IN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IN" sz="32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kumimoji="0" lang="en-IN" sz="32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𝐳</m:t>
                                  </m:r>
                                  <m:r>
                                    <a:rPr kumimoji="0" lang="en-IN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∈</m:t>
                                  </m:r>
                                  <m:r>
                                    <a:rPr kumimoji="0" lang="en-IN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  <m:r>
                                <a:rPr kumimoji="0" lang="en-I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 </m:t>
                              </m:r>
                            </m:fName>
                            <m:e>
                              <m:sSubSup>
                                <m:sSubSupPr>
                                  <m:ctrlPr>
                                    <a:rPr kumimoji="0" lang="en-IN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kumimoji="0" lang="en-IN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IN" sz="3200" b="1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𝐱</m:t>
                                      </m:r>
                                      <m:r>
                                        <a:rPr kumimoji="0" lang="en-IN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r>
                                        <a:rPr kumimoji="0" lang="en-IN" sz="3200" b="1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𝐳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0" lang="en-IN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0" lang="en-IN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func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4F44DF-B911-C3BE-AAE9-2CCFE3DF0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8037" y="4119596"/>
                <a:ext cx="6097656" cy="7507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E9A576-4342-73A5-45F0-6BA10E498CFB}"/>
                  </a:ext>
                </a:extLst>
              </p:cNvPr>
              <p:cNvSpPr txBox="1"/>
              <p:nvPr/>
            </p:nvSpPr>
            <p:spPr>
              <a:xfrm>
                <a:off x="4521057" y="4854888"/>
                <a:ext cx="3149886" cy="20031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5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5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IN" sz="54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r>
                            <a:rPr lang="en-IN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5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54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IN" sz="54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IN" sz="5400" dirty="0" err="1">
                    <a:solidFill>
                      <a:schemeClr val="bg1"/>
                    </a:solidFill>
                  </a:rPr>
                  <a:t>s.t.</a:t>
                </a:r>
                <a:r>
                  <a:rPr lang="en-IN" sz="5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5400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sz="5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5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endParaRPr lang="en-IN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E9A576-4342-73A5-45F0-6BA10E498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057" y="4854888"/>
                <a:ext cx="3149886" cy="2003112"/>
              </a:xfrm>
              <a:prstGeom prst="rect">
                <a:avLst/>
              </a:prstGeom>
              <a:blipFill>
                <a:blip r:embed="rId4"/>
                <a:stretch>
                  <a:fillRect l="-7752" b="-176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DCCE944E-8B8E-5EEB-346B-676E8D7033E1}"/>
              </a:ext>
            </a:extLst>
          </p:cNvPr>
          <p:cNvGrpSpPr/>
          <p:nvPr/>
        </p:nvGrpSpPr>
        <p:grpSpPr>
          <a:xfrm flipH="1">
            <a:off x="9073446" y="269706"/>
            <a:ext cx="2987018" cy="2669787"/>
            <a:chOff x="8807310" y="445553"/>
            <a:chExt cx="2987018" cy="266978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03A701C-8D42-6228-6160-2C401430A75C}"/>
                </a:ext>
              </a:extLst>
            </p:cNvPr>
            <p:cNvCxnSpPr>
              <a:cxnSpLocks/>
            </p:cNvCxnSpPr>
            <p:nvPr/>
          </p:nvCxnSpPr>
          <p:spPr>
            <a:xfrm>
              <a:off x="9509155" y="445553"/>
              <a:ext cx="0" cy="2669787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E76D62-3CD0-BE10-D0D4-C94DE90886EF}"/>
                </a:ext>
              </a:extLst>
            </p:cNvPr>
            <p:cNvCxnSpPr>
              <a:cxnSpLocks/>
            </p:cNvCxnSpPr>
            <p:nvPr/>
          </p:nvCxnSpPr>
          <p:spPr>
            <a:xfrm>
              <a:off x="8983133" y="1975152"/>
              <a:ext cx="2668493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80DE3B5-B27C-45AA-C856-57A8EFF7A9DC}"/>
                    </a:ext>
                  </a:extLst>
                </p:cNvPr>
                <p:cNvSpPr txBox="1"/>
                <p:nvPr/>
              </p:nvSpPr>
              <p:spPr>
                <a:xfrm>
                  <a:off x="11007519" y="1975152"/>
                  <a:ext cx="7868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6B4F159-E13E-9097-FF97-82137ED899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7519" y="1975152"/>
                  <a:ext cx="786809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31753BA-FA77-4CA4-4983-21DCB4F858BF}"/>
                    </a:ext>
                  </a:extLst>
                </p:cNvPr>
                <p:cNvSpPr txBox="1"/>
                <p:nvPr/>
              </p:nvSpPr>
              <p:spPr>
                <a:xfrm>
                  <a:off x="8807310" y="453682"/>
                  <a:ext cx="7868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oMath>
                    </m:oMathPara>
                  </a14:m>
                  <a:endParaRPr lang="en-IN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8C03D09-E3C6-7F82-29BE-51F8DA74AB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7310" y="453682"/>
                  <a:ext cx="78680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1860ED-A1F8-8D21-993D-C892D4831823}"/>
              </a:ext>
            </a:extLst>
          </p:cNvPr>
          <p:cNvSpPr/>
          <p:nvPr/>
        </p:nvSpPr>
        <p:spPr>
          <a:xfrm flipH="1">
            <a:off x="9242836" y="291987"/>
            <a:ext cx="2030819" cy="2232640"/>
          </a:xfrm>
          <a:custGeom>
            <a:avLst/>
            <a:gdLst>
              <a:gd name="connsiteX0" fmla="*/ 0 w 2062717"/>
              <a:gd name="connsiteY0" fmla="*/ 0 h 1392865"/>
              <a:gd name="connsiteX1" fmla="*/ 2062717 w 2062717"/>
              <a:gd name="connsiteY1" fmla="*/ 1392865 h 1392865"/>
              <a:gd name="connsiteX0" fmla="*/ 0 w 2062717"/>
              <a:gd name="connsiteY0" fmla="*/ 0 h 1392865"/>
              <a:gd name="connsiteX1" fmla="*/ 2062717 w 2062717"/>
              <a:gd name="connsiteY1" fmla="*/ 1392865 h 1392865"/>
              <a:gd name="connsiteX0" fmla="*/ 0 w 2062717"/>
              <a:gd name="connsiteY0" fmla="*/ 0 h 1392865"/>
              <a:gd name="connsiteX1" fmla="*/ 2062717 w 2062717"/>
              <a:gd name="connsiteY1" fmla="*/ 1392865 h 1392865"/>
              <a:gd name="connsiteX0" fmla="*/ 0 w 2062717"/>
              <a:gd name="connsiteY0" fmla="*/ 0 h 1435198"/>
              <a:gd name="connsiteX1" fmla="*/ 2062717 w 2062717"/>
              <a:gd name="connsiteY1" fmla="*/ 1435198 h 1435198"/>
              <a:gd name="connsiteX0" fmla="*/ 0 w 2062717"/>
              <a:gd name="connsiteY0" fmla="*/ 0 h 1435198"/>
              <a:gd name="connsiteX1" fmla="*/ 2062717 w 2062717"/>
              <a:gd name="connsiteY1" fmla="*/ 1435198 h 1435198"/>
              <a:gd name="connsiteX0" fmla="*/ 0 w 2062717"/>
              <a:gd name="connsiteY0" fmla="*/ 0 h 1435198"/>
              <a:gd name="connsiteX1" fmla="*/ 2062717 w 2062717"/>
              <a:gd name="connsiteY1" fmla="*/ 1435198 h 1435198"/>
              <a:gd name="connsiteX0" fmla="*/ 0 w 1573619"/>
              <a:gd name="connsiteY0" fmla="*/ 0 h 2498454"/>
              <a:gd name="connsiteX1" fmla="*/ 1573619 w 1573619"/>
              <a:gd name="connsiteY1" fmla="*/ 2498454 h 2498454"/>
              <a:gd name="connsiteX0" fmla="*/ 0 w 2030819"/>
              <a:gd name="connsiteY0" fmla="*/ 0 h 2232640"/>
              <a:gd name="connsiteX1" fmla="*/ 2030819 w 2030819"/>
              <a:gd name="connsiteY1" fmla="*/ 2232640 h 2232640"/>
              <a:gd name="connsiteX0" fmla="*/ 0 w 2030819"/>
              <a:gd name="connsiteY0" fmla="*/ 0 h 2232640"/>
              <a:gd name="connsiteX1" fmla="*/ 2030819 w 2030819"/>
              <a:gd name="connsiteY1" fmla="*/ 2232640 h 2232640"/>
              <a:gd name="connsiteX0" fmla="*/ 0 w 2030819"/>
              <a:gd name="connsiteY0" fmla="*/ 0 h 2232640"/>
              <a:gd name="connsiteX1" fmla="*/ 2030819 w 2030819"/>
              <a:gd name="connsiteY1" fmla="*/ 2232640 h 2232640"/>
              <a:gd name="connsiteX0" fmla="*/ 0 w 2030819"/>
              <a:gd name="connsiteY0" fmla="*/ 0 h 2232640"/>
              <a:gd name="connsiteX1" fmla="*/ 2030819 w 2030819"/>
              <a:gd name="connsiteY1" fmla="*/ 2232640 h 2232640"/>
              <a:gd name="connsiteX0" fmla="*/ 0 w 2030819"/>
              <a:gd name="connsiteY0" fmla="*/ 0 h 2232640"/>
              <a:gd name="connsiteX1" fmla="*/ 2030819 w 2030819"/>
              <a:gd name="connsiteY1" fmla="*/ 2232640 h 2232640"/>
              <a:gd name="connsiteX0" fmla="*/ 0 w 2030819"/>
              <a:gd name="connsiteY0" fmla="*/ 0 h 2232640"/>
              <a:gd name="connsiteX1" fmla="*/ 2030819 w 2030819"/>
              <a:gd name="connsiteY1" fmla="*/ 2232640 h 223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30819" h="2232640">
                <a:moveTo>
                  <a:pt x="0" y="0"/>
                </a:moveTo>
                <a:cubicBezTo>
                  <a:pt x="142554" y="1580511"/>
                  <a:pt x="67338" y="2087329"/>
                  <a:pt x="2030819" y="2232640"/>
                </a:cubicBezTo>
              </a:path>
            </a:pathLst>
          </a:cu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ABBD88-0C37-DF0E-C1A7-B936132EAA58}"/>
                  </a:ext>
                </a:extLst>
              </p:cNvPr>
              <p:cNvSpPr txBox="1"/>
              <p:nvPr/>
            </p:nvSpPr>
            <p:spPr>
              <a:xfrm>
                <a:off x="7176036" y="2947621"/>
                <a:ext cx="4188133" cy="7307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0" lang="en-US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0" lang="en-US" sz="3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min</m:t>
                            </m:r>
                          </m:e>
                          <m:lim>
                            <m:r>
                              <a:rPr kumimoji="0" lang="en-US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𝐱</m:t>
                            </m:r>
                          </m:lim>
                        </m:limLow>
                      </m:fName>
                      <m:e>
                        <m: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60B1F2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  <m:d>
                          <m:dPr>
                            <m:ctrlPr>
                              <a:rPr kumimoji="0" lang="en-US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60B1F2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en-US" sz="32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60B1F2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rPr>
                  <a:t>s.t.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DC6FEC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𝑔</m:t>
                    </m:r>
                    <m:d>
                      <m:dPr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DC6FEC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en-US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DC6FEC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𝐱</m:t>
                        </m:r>
                      </m:e>
                    </m:d>
                    <m:r>
                      <a:rPr kumimoji="0" lang="en-US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DC6FEC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≤0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ABBD88-0C37-DF0E-C1A7-B936132EA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036" y="2947621"/>
                <a:ext cx="4188133" cy="730713"/>
              </a:xfrm>
              <a:prstGeom prst="rect">
                <a:avLst/>
              </a:prstGeom>
              <a:blipFill>
                <a:blip r:embed="rId7"/>
                <a:stretch>
                  <a:fillRect t="-10084" b="-84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C6E6FF-674C-1CB2-3F4F-D1D83F273122}"/>
                  </a:ext>
                </a:extLst>
              </p:cNvPr>
              <p:cNvSpPr txBox="1"/>
              <p:nvPr/>
            </p:nvSpPr>
            <p:spPr>
              <a:xfrm>
                <a:off x="7125687" y="4129567"/>
                <a:ext cx="4288831" cy="730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𝐱</m:t>
                              </m:r>
                            </m:lim>
                          </m:limLow>
                        </m:fName>
                        <m:e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60B1F2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𝑓</m:t>
                          </m:r>
                          <m:d>
                            <m:dPr>
                              <m:ctrlPr>
                                <a:rPr kumimoji="0" lang="en-US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60B1F2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en-US" sz="32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60B1F2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𝐱</m:t>
                              </m:r>
                            </m:e>
                          </m:d>
                        </m:e>
                      </m:func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60B1F2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60B1F2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𝑟</m:t>
                      </m:r>
                      <m:d>
                        <m:dPr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60B1F2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sz="32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60B1F2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b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rPr>
                </a:br>
                <a:endParaRPr lang="en-I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C6E6FF-674C-1CB2-3F4F-D1D83F273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687" y="4129567"/>
                <a:ext cx="4288831" cy="730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Down 27">
            <a:extLst>
              <a:ext uri="{FF2B5EF4-FFF2-40B4-BE49-F238E27FC236}">
                <a16:creationId xmlns:a16="http://schemas.microsoft.com/office/drawing/2014/main" id="{073D7A88-ADD2-F3D4-D63D-2F24034FE771}"/>
              </a:ext>
            </a:extLst>
          </p:cNvPr>
          <p:cNvSpPr/>
          <p:nvPr/>
        </p:nvSpPr>
        <p:spPr>
          <a:xfrm>
            <a:off x="9101125" y="3641966"/>
            <a:ext cx="337954" cy="459362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34F9068-A3CE-57BB-CF28-1F0F0E943B51}"/>
                  </a:ext>
                </a:extLst>
              </p:cNvPr>
              <p:cNvSpPr txBox="1"/>
              <p:nvPr/>
            </p:nvSpPr>
            <p:spPr>
              <a:xfrm>
                <a:off x="-98037" y="2933836"/>
                <a:ext cx="6097656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71550" marR="0" lvl="1" indent="-5143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lphaLcPeriod"/>
                  <a:tabLst/>
                  <a:defRPr/>
                </a:pPr>
                <a:r>
                  <a:rPr kumimoji="0" lang="en-I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𝐮</m:t>
                        </m:r>
                      </m:e>
                      <m:sup>
                        <m: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  <m: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+1</m:t>
                        </m:r>
                      </m:sup>
                    </m:sSup>
                    <m:r>
                      <a:rPr kumimoji="0" lang="en-I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←</m:t>
                    </m:r>
                    <m:sSup>
                      <m:sSupPr>
                        <m:ctrlP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I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𝐰</m:t>
                        </m:r>
                      </m:e>
                      <m:sup>
                        <m: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p>
                    </m:sSup>
                    <m:r>
                      <a:rPr kumimoji="0" lang="en-I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sSub>
                      <m:sSubPr>
                        <m:ctrlP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𝜂</m:t>
                        </m:r>
                      </m:e>
                      <m:sub>
                        <m: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  <m:r>
                      <a:rPr kumimoji="0" lang="en-I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⋅</m:t>
                    </m:r>
                    <m:sSup>
                      <m:sSupPr>
                        <m:ctrlP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I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𝐠</m:t>
                        </m:r>
                      </m:e>
                      <m:sup>
                        <m: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p>
                    </m:sSup>
                  </m:oMath>
                </a14:m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971550" marR="0" lvl="1" indent="-5143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lphaLcPeriod"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Project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I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𝐰</m:t>
                        </m:r>
                      </m:e>
                      <m:sup>
                        <m: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  <m: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+1</m:t>
                        </m:r>
                      </m:sup>
                    </m:sSup>
                    <m:r>
                      <a:rPr kumimoji="0" lang="en-IN" sz="3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←</m:t>
                    </m:r>
                    <m:sSub>
                      <m:sSubPr>
                        <m:ctrlP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IN" sz="3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Π</m:t>
                        </m:r>
                      </m:e>
                      <m:sub>
                        <m: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𝒞</m:t>
                        </m:r>
                      </m:sub>
                    </m:sSub>
                    <m:d>
                      <m:dPr>
                        <m:ctrlP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I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IN" sz="32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𝐮</m:t>
                            </m:r>
                          </m:e>
                          <m:sup>
                            <m:r>
                              <a:rPr kumimoji="0" lang="en-I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  <m:r>
                              <a:rPr kumimoji="0" lang="en-I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34F9068-A3CE-57BB-CF28-1F0F0E943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8037" y="2933836"/>
                <a:ext cx="6097656" cy="1077218"/>
              </a:xfrm>
              <a:prstGeom prst="rect">
                <a:avLst/>
              </a:prstGeom>
              <a:blipFill>
                <a:blip r:embed="rId9"/>
                <a:stretch>
                  <a:fillRect t="-7910" b="-186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9FF94B05-4081-4185-E812-B1449D6A971C}"/>
              </a:ext>
            </a:extLst>
          </p:cNvPr>
          <p:cNvGrpSpPr/>
          <p:nvPr/>
        </p:nvGrpSpPr>
        <p:grpSpPr>
          <a:xfrm flipH="1">
            <a:off x="6096000" y="277835"/>
            <a:ext cx="2965597" cy="1898931"/>
            <a:chOff x="8828730" y="445553"/>
            <a:chExt cx="2965597" cy="189893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CFDAA46-3456-1932-75D4-6C2CB06748F3}"/>
                </a:ext>
              </a:extLst>
            </p:cNvPr>
            <p:cNvCxnSpPr>
              <a:cxnSpLocks/>
            </p:cNvCxnSpPr>
            <p:nvPr/>
          </p:nvCxnSpPr>
          <p:spPr>
            <a:xfrm>
              <a:off x="9509155" y="445553"/>
              <a:ext cx="0" cy="1898931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9298A74-3A54-E774-69D6-ABA886F088CB}"/>
                </a:ext>
              </a:extLst>
            </p:cNvPr>
            <p:cNvCxnSpPr>
              <a:cxnSpLocks/>
            </p:cNvCxnSpPr>
            <p:nvPr/>
          </p:nvCxnSpPr>
          <p:spPr>
            <a:xfrm>
              <a:off x="8983133" y="1975152"/>
              <a:ext cx="2668493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79E4014-254B-0BFF-6F84-97FE91D98256}"/>
                    </a:ext>
                  </a:extLst>
                </p:cNvPr>
                <p:cNvSpPr txBox="1"/>
                <p:nvPr/>
              </p:nvSpPr>
              <p:spPr>
                <a:xfrm>
                  <a:off x="11007518" y="1975152"/>
                  <a:ext cx="7868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68C917-17ED-17B5-2D60-597372E526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7518" y="1975152"/>
                  <a:ext cx="786809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548BD8A-4EC8-5A4F-D9B7-124D151EC772}"/>
                    </a:ext>
                  </a:extLst>
                </p:cNvPr>
                <p:cNvSpPr txBox="1"/>
                <p:nvPr/>
              </p:nvSpPr>
              <p:spPr>
                <a:xfrm>
                  <a:off x="8828730" y="453682"/>
                  <a:ext cx="7868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oMath>
                    </m:oMathPara>
                  </a14:m>
                  <a:endParaRPr lang="en-IN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15E4397-64D0-94C2-E082-470AF69886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8730" y="453682"/>
                  <a:ext cx="78680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90891B8-E0C2-FA53-76D1-24D926EFCB69}"/>
              </a:ext>
            </a:extLst>
          </p:cNvPr>
          <p:cNvSpPr/>
          <p:nvPr/>
        </p:nvSpPr>
        <p:spPr>
          <a:xfrm flipH="1">
            <a:off x="6238701" y="300116"/>
            <a:ext cx="2062717" cy="1435198"/>
          </a:xfrm>
          <a:custGeom>
            <a:avLst/>
            <a:gdLst>
              <a:gd name="connsiteX0" fmla="*/ 0 w 2062717"/>
              <a:gd name="connsiteY0" fmla="*/ 0 h 1392865"/>
              <a:gd name="connsiteX1" fmla="*/ 2062717 w 2062717"/>
              <a:gd name="connsiteY1" fmla="*/ 1392865 h 1392865"/>
              <a:gd name="connsiteX0" fmla="*/ 0 w 2062717"/>
              <a:gd name="connsiteY0" fmla="*/ 0 h 1392865"/>
              <a:gd name="connsiteX1" fmla="*/ 2062717 w 2062717"/>
              <a:gd name="connsiteY1" fmla="*/ 1392865 h 1392865"/>
              <a:gd name="connsiteX0" fmla="*/ 0 w 2062717"/>
              <a:gd name="connsiteY0" fmla="*/ 0 h 1392865"/>
              <a:gd name="connsiteX1" fmla="*/ 2062717 w 2062717"/>
              <a:gd name="connsiteY1" fmla="*/ 1392865 h 1392865"/>
              <a:gd name="connsiteX0" fmla="*/ 0 w 2062717"/>
              <a:gd name="connsiteY0" fmla="*/ 0 h 1435198"/>
              <a:gd name="connsiteX1" fmla="*/ 2062717 w 2062717"/>
              <a:gd name="connsiteY1" fmla="*/ 1435198 h 1435198"/>
              <a:gd name="connsiteX0" fmla="*/ 0 w 2062717"/>
              <a:gd name="connsiteY0" fmla="*/ 0 h 1435198"/>
              <a:gd name="connsiteX1" fmla="*/ 2062717 w 2062717"/>
              <a:gd name="connsiteY1" fmla="*/ 1435198 h 1435198"/>
              <a:gd name="connsiteX0" fmla="*/ 0 w 2062717"/>
              <a:gd name="connsiteY0" fmla="*/ 0 h 1435198"/>
              <a:gd name="connsiteX1" fmla="*/ 2062717 w 2062717"/>
              <a:gd name="connsiteY1" fmla="*/ 1435198 h 143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62717" h="1435198">
                <a:moveTo>
                  <a:pt x="0" y="0"/>
                </a:moveTo>
                <a:cubicBezTo>
                  <a:pt x="142554" y="1580511"/>
                  <a:pt x="428847" y="1364315"/>
                  <a:pt x="2062717" y="1435198"/>
                </a:cubicBezTo>
              </a:path>
            </a:pathLst>
          </a:cu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F33EB4F2-7747-4055-4255-886BBC97A3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12" y="5050465"/>
            <a:ext cx="1371600" cy="1371600"/>
          </a:xfrm>
          <a:prstGeom prst="rect">
            <a:avLst/>
          </a:prstGeom>
        </p:spPr>
      </p:pic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D4B229CE-828C-3897-3369-75B1C0A67648}"/>
              </a:ext>
            </a:extLst>
          </p:cNvPr>
          <p:cNvSpPr/>
          <p:nvPr/>
        </p:nvSpPr>
        <p:spPr>
          <a:xfrm>
            <a:off x="1426091" y="5151239"/>
            <a:ext cx="2985140" cy="974713"/>
          </a:xfrm>
          <a:prstGeom prst="wedgeRectCallout">
            <a:avLst>
              <a:gd name="adj1" fmla="val -61576"/>
              <a:gd name="adj2" fmla="val 3048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projection step may be very expensive unless the constraint set is simple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21771BBF-06FD-7862-BB23-60FA4CA2245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288" y="5053603"/>
            <a:ext cx="1371600" cy="1371600"/>
          </a:xfrm>
          <a:prstGeom prst="rect">
            <a:avLst/>
          </a:prstGeom>
        </p:spPr>
      </p:pic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82E467E7-D850-FE91-3FAF-B5A21780BCA2}"/>
              </a:ext>
            </a:extLst>
          </p:cNvPr>
          <p:cNvSpPr/>
          <p:nvPr/>
        </p:nvSpPr>
        <p:spPr>
          <a:xfrm>
            <a:off x="7510518" y="5161072"/>
            <a:ext cx="3255391" cy="964881"/>
          </a:xfrm>
          <a:prstGeom prst="wedgeRectCallout">
            <a:avLst>
              <a:gd name="adj1" fmla="val 61982"/>
              <a:gd name="adj2" fmla="val 3333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Approximate barriers may distort the objective and struggle to handle equality constraints</a:t>
            </a:r>
          </a:p>
        </p:txBody>
      </p:sp>
    </p:spTree>
    <p:extLst>
      <p:ext uri="{BB962C8B-B14F-4D97-AF65-F5344CB8AC3E}">
        <p14:creationId xmlns:p14="http://schemas.microsoft.com/office/powerpoint/2010/main" val="58329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-0.04453 0.03542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" y="175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5" grpId="1" animBg="1"/>
      <p:bldP spid="5" grpId="2" animBg="1"/>
      <p:bldP spid="6" grpId="0"/>
      <p:bldP spid="9" grpId="0"/>
      <p:bldP spid="10" grpId="0"/>
      <p:bldP spid="22" grpId="0" animBg="1"/>
      <p:bldP spid="26" grpId="0"/>
      <p:bldP spid="27" grpId="0"/>
      <p:bldP spid="28" grpId="0" animBg="1"/>
      <p:bldP spid="30" grpId="0"/>
      <p:bldP spid="36" grpId="0" animBg="1"/>
      <p:bldP spid="38" grpId="0" animBg="1"/>
      <p:bldP spid="4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70C3-3AE3-0B53-2018-BAD6A027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Gyan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758965-CD82-B4D6-FC4B-FC3E62988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Why are we solving the same problem in so many ways?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FOO on primal problem gives 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n-IN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-dimensional identity matrix</a:t>
                </a:r>
              </a:p>
              <a:p>
                <a:pPr lvl="2"/>
                <a:r>
                  <a:rPr lang="en-IN" dirty="0"/>
                  <a:t>Solving the dual problem gives 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n-IN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-dimensional identity matrix</a:t>
                </a:r>
              </a:p>
              <a:p>
                <a:r>
                  <a:rPr lang="en-IN" dirty="0"/>
                  <a:t>The reason is time complexity</a:t>
                </a:r>
              </a:p>
              <a:p>
                <a:pPr lvl="2"/>
                <a:r>
                  <a:rPr lang="en-IN" dirty="0"/>
                  <a:t>Computing </a:t>
                </a:r>
                <a14:m>
                  <m:oMath xmlns:m="http://schemas.openxmlformats.org/officeDocument/2006/math">
                    <m:r>
                      <a:rPr lang="en-US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dirty="0"/>
                  <a:t> takes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 time</a:t>
                </a:r>
              </a:p>
              <a:p>
                <a:pPr lvl="2"/>
                <a:r>
                  <a:rPr lang="en-IN" dirty="0"/>
                  <a:t>Computing </a:t>
                </a:r>
                <a14:m>
                  <m:oMath xmlns:m="http://schemas.openxmlformats.org/officeDocument/2006/math">
                    <m:r>
                      <a:rPr lang="en-US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IN" dirty="0"/>
                  <a:t> takes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 time</a:t>
                </a:r>
              </a:p>
              <a:p>
                <a:pPr lvl="2"/>
                <a:r>
                  <a:rPr lang="en-IN" dirty="0"/>
                  <a:t>Use primal solution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 and dual solution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</a:t>
                </a:r>
                <a:r>
                  <a:rPr lang="en-IN" i="0" dirty="0">
                    <a:sym typeface="Wingdings" panose="05000000000000000000" pitchFamily="2" charset="2"/>
                  </a:rPr>
                  <a:t></a:t>
                </a:r>
                <a:endParaRPr lang="en-IN" i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758965-CD82-B4D6-FC4B-FC3E62988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730A1E8A-84AA-F516-9719-50781C4D9046}"/>
              </a:ext>
            </a:extLst>
          </p:cNvPr>
          <p:cNvGrpSpPr/>
          <p:nvPr/>
        </p:nvGrpSpPr>
        <p:grpSpPr>
          <a:xfrm>
            <a:off x="333362" y="36191"/>
            <a:ext cx="1143000" cy="1143000"/>
            <a:chOff x="2379643" y="355681"/>
            <a:chExt cx="1143000" cy="1143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A4DF71B-50D2-628D-7B8E-147D4E44391A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5C12964-2E4B-CCAA-AA21-C7F34CE8FD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AA9B13A-165A-ECDA-8E51-5858913149B5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4C4C9EF-AB54-85F5-6B7D-BA18291EEF05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13C57BA-474D-21D2-2D19-2768F8D8249F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57ED7546-CEA6-C09F-E7C4-99ACA484493F}"/>
              </a:ext>
            </a:extLst>
          </p:cNvPr>
          <p:cNvSpPr/>
          <p:nvPr/>
        </p:nvSpPr>
        <p:spPr>
          <a:xfrm>
            <a:off x="1555254" y="148538"/>
            <a:ext cx="5946284" cy="996869"/>
          </a:xfrm>
          <a:prstGeom prst="wedgeRectCallout">
            <a:avLst>
              <a:gd name="adj1" fmla="val -60552"/>
              <a:gd name="adj2" fmla="val 3667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Also recall that you had designed a CD/CM solver for ridge regression as an exercise problem. Sometimes, descent-based solvers are faster even if closed-form solutions are available 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8DC7C6C-4C53-84D1-2888-CF92EBB62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62" y="5101367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39D0BC6E-946F-37F9-CA59-2A8087B73BAB}"/>
                  </a:ext>
                </a:extLst>
              </p:cNvPr>
              <p:cNvSpPr/>
              <p:nvPr/>
            </p:nvSpPr>
            <p:spPr>
              <a:xfrm>
                <a:off x="1596484" y="5247941"/>
                <a:ext cx="3911181" cy="996869"/>
              </a:xfrm>
              <a:prstGeom prst="wedgeRectCallout">
                <a:avLst>
                  <a:gd name="adj1" fmla="val -60552"/>
                  <a:gd name="adj2" fmla="val 36672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All that is fine, but I see a problem.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returned by FOO on primal and dual are not the same. Is one answer wrong? </a:t>
                </a:r>
                <a:endParaRPr lang="en-IN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39D0BC6E-946F-37F9-CA59-2A8087B73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484" y="5247941"/>
                <a:ext cx="3911181" cy="996869"/>
              </a:xfrm>
              <a:prstGeom prst="wedgeRectCallout">
                <a:avLst>
                  <a:gd name="adj1" fmla="val -60552"/>
                  <a:gd name="adj2" fmla="val 36672"/>
                </a:avLst>
              </a:prstGeom>
              <a:blipFill>
                <a:blip r:embed="rId4"/>
                <a:stretch>
                  <a:fillRect r="-1681" b="-4167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469D113-91E9-15D0-2C45-902A6FC60D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95516" y="5095827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C58C237A-C665-0509-C84E-045FE6A4710D}"/>
                  </a:ext>
                </a:extLst>
              </p:cNvPr>
              <p:cNvSpPr/>
              <p:nvPr/>
            </p:nvSpPr>
            <p:spPr>
              <a:xfrm>
                <a:off x="5772936" y="4093535"/>
                <a:ext cx="4822580" cy="2151275"/>
              </a:xfrm>
              <a:prstGeom prst="wedgeRectCallout">
                <a:avLst>
                  <a:gd name="adj1" fmla="val 59863"/>
                  <a:gd name="adj2" fmla="val 38661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Nope! Both are the exact same answer </a:t>
                </a:r>
                <a:r>
                  <a:rPr lang="en-US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</a:t>
                </a:r>
              </a:p>
              <a:p>
                <a:r>
                  <a:rPr lang="en-US" dirty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Claim</a:t>
                </a:r>
                <a:r>
                  <a:rPr lang="en-US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accent4">
                        <a:lumMod val="75000"/>
                      </a:schemeClr>
                    </a:solidFill>
                  </a:rPr>
                  <a:t>Proof</a:t>
                </a:r>
                <a:r>
                  <a:rPr lang="en-IN" dirty="0">
                    <a:solidFill>
                      <a:schemeClr val="bg1"/>
                    </a:solidFill>
                  </a:rPr>
                  <a:t>: Clearly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𝑋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/>
                <a:r>
                  <a:rPr lang="en-IN" dirty="0">
                    <a:solidFill>
                      <a:schemeClr val="bg1"/>
                    </a:solidFill>
                  </a:rPr>
                  <a:t>Post-multiply both sides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/>
                <a:r>
                  <a:rPr lang="en-IN" dirty="0">
                    <a:solidFill>
                      <a:schemeClr val="bg1"/>
                    </a:solidFill>
                  </a:rPr>
                  <a:t>Pre-multiply both sides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C58C237A-C665-0509-C84E-045FE6A471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936" y="4093535"/>
                <a:ext cx="4822580" cy="2151275"/>
              </a:xfrm>
              <a:prstGeom prst="wedgeRectCallout">
                <a:avLst>
                  <a:gd name="adj1" fmla="val 59863"/>
                  <a:gd name="adj2" fmla="val 38661"/>
                </a:avLst>
              </a:prstGeom>
              <a:blipFill>
                <a:blip r:embed="rId6"/>
                <a:stretch>
                  <a:fillRect l="-686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65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2D1D-7A13-FB18-701A-D7DF3E6C3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QUIN Trick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A2D729-C471-1726-B35A-2DCCA5E822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Allows us to minimize a </a:t>
                </a:r>
                <a:r>
                  <a:rPr lang="en-US" dirty="0" err="1">
                    <a:solidFill>
                      <a:srgbClr val="FFC000"/>
                    </a:solidFill>
                  </a:rPr>
                  <a:t>QU</a:t>
                </a:r>
                <a:r>
                  <a:rPr lang="en-US" dirty="0" err="1"/>
                  <a:t>adratic</a:t>
                </a:r>
                <a:r>
                  <a:rPr lang="en-US" dirty="0"/>
                  <a:t> over an </a:t>
                </a:r>
                <a:r>
                  <a:rPr lang="en-US" dirty="0" err="1">
                    <a:solidFill>
                      <a:srgbClr val="FFC000"/>
                    </a:solidFill>
                  </a:rPr>
                  <a:t>IN</a:t>
                </a:r>
                <a:r>
                  <a:rPr lang="en-US" dirty="0" err="1"/>
                  <a:t>terval</a:t>
                </a:r>
                <a:r>
                  <a:rPr lang="en-US" dirty="0"/>
                  <a:t> in closed form </a:t>
                </a:r>
                <a:r>
                  <a:rPr lang="en-US" dirty="0">
                    <a:sym typeface="Wingdings" panose="05000000000000000000" pitchFamily="2" charset="2"/>
                  </a:rPr>
                  <a:t>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The solution to this problem is always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Π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𝑏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𝑞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𝑞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𝑝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if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    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𝑞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𝑝</m:t>
                                        </m:r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𝑎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   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if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    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𝑞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𝑝</m:t>
                                        </m:r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𝑎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   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if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    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𝑞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𝑝</m:t>
                                        </m:r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&gt;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𝑏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Basically, find the solution ignoring the</a:t>
                </a:r>
                <a:br>
                  <a:rPr lang="en-US" dirty="0">
                    <a:sym typeface="Wingdings" panose="05000000000000000000" pitchFamily="2" charset="2"/>
                  </a:rPr>
                </a:br>
                <a:r>
                  <a:rPr lang="en-US" dirty="0">
                    <a:sym typeface="Wingdings" panose="05000000000000000000" pitchFamily="2" charset="2"/>
                  </a:rPr>
                  <a:t>constraints, then project onto the interval </a:t>
                </a:r>
                <a:r>
                  <a:rPr lang="en-US" i="0" dirty="0">
                    <a:sym typeface="Wingdings" panose="05000000000000000000" pitchFamily="2" charset="2"/>
                  </a:rPr>
                  <a:t>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Can you prove this result as a theorem?</a:t>
                </a:r>
              </a:p>
              <a:p>
                <a:pPr lvl="2"/>
                <a:r>
                  <a:rPr lang="en-US" dirty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Hint</a:t>
                </a:r>
                <a:r>
                  <a:rPr lang="en-US" dirty="0">
                    <a:sym typeface="Wingdings" panose="05000000000000000000" pitchFamily="2" charset="2"/>
                  </a:rPr>
                  <a:t>: first prove for the special case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then</a:t>
                </a:r>
                <a:br>
                  <a:rPr lang="en-US" dirty="0">
                    <a:sym typeface="Wingdings" panose="05000000000000000000" pitchFamily="2" charset="2"/>
                  </a:rPr>
                </a:br>
                <a:r>
                  <a:rPr lang="en-US" dirty="0">
                    <a:sym typeface="Wingdings" panose="05000000000000000000" pitchFamily="2" charset="2"/>
                  </a:rPr>
                  <a:t>use completion of squares to extend to general cases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A2D729-C471-1726-B35A-2DCCA5E822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863" b="-1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85188E14-A0EE-0D7A-5D8B-7A3D8C196F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44177" y="1803365"/>
                <a:ext cx="3440868" cy="1327178"/>
              </a:xfrm>
              <a:prstGeom prst="roundRect">
                <a:avLst>
                  <a:gd name="adj" fmla="val 8843"/>
                </a:avLst>
              </a:prstGeom>
              <a:ln w="28575">
                <a:solidFill>
                  <a:schemeClr val="accent6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IN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𝑞𝑥</m:t>
                        </m:r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func>
                  </m:oMath>
                </a14:m>
                <a:endParaRPr lang="en-US" dirty="0">
                  <a:latin typeface="+mj-lt"/>
                </a:endParaRPr>
              </a:p>
              <a:p>
                <a:r>
                  <a:rPr lang="en-US" dirty="0" err="1">
                    <a:latin typeface="+mj-lt"/>
                  </a:rPr>
                  <a:t>s.t.</a:t>
                </a:r>
                <a:r>
                  <a:rPr 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85188E14-A0EE-0D7A-5D8B-7A3D8C196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177" y="1803365"/>
                <a:ext cx="3440868" cy="1327178"/>
              </a:xfrm>
              <a:prstGeom prst="roundRect">
                <a:avLst>
                  <a:gd name="adj" fmla="val 8843"/>
                </a:avLst>
              </a:prstGeom>
              <a:blipFill>
                <a:blip r:embed="rId3"/>
                <a:stretch>
                  <a:fillRect l="-527" b="-8072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9E3FF5A4-15CF-D530-8808-FFB5D3CC0DB9}"/>
              </a:ext>
            </a:extLst>
          </p:cNvPr>
          <p:cNvSpPr/>
          <p:nvPr/>
        </p:nvSpPr>
        <p:spPr>
          <a:xfrm>
            <a:off x="10286593" y="5628892"/>
            <a:ext cx="469683" cy="2190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A365EA-55B5-43F0-C442-7F56C7C554FA}"/>
              </a:ext>
            </a:extLst>
          </p:cNvPr>
          <p:cNvGrpSpPr/>
          <p:nvPr/>
        </p:nvGrpSpPr>
        <p:grpSpPr>
          <a:xfrm>
            <a:off x="8244759" y="3493124"/>
            <a:ext cx="3144298" cy="2253252"/>
            <a:chOff x="2696244" y="3868157"/>
            <a:chExt cx="3144298" cy="2253252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AF01A2-FBD1-5B98-2DE9-AF4B18D7E856}"/>
                </a:ext>
              </a:extLst>
            </p:cNvPr>
            <p:cNvCxnSpPr/>
            <p:nvPr/>
          </p:nvCxnSpPr>
          <p:spPr>
            <a:xfrm>
              <a:off x="3311464" y="3868157"/>
              <a:ext cx="0" cy="2246501"/>
            </a:xfrm>
            <a:prstGeom prst="line">
              <a:avLst/>
            </a:prstGeom>
            <a:ln w="381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98FEF9E-DD5C-25E5-4310-31AC0674C949}"/>
                </a:ext>
              </a:extLst>
            </p:cNvPr>
            <p:cNvCxnSpPr/>
            <p:nvPr/>
          </p:nvCxnSpPr>
          <p:spPr>
            <a:xfrm flipH="1">
              <a:off x="2696244" y="6121409"/>
              <a:ext cx="3144298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 20">
            <a:extLst>
              <a:ext uri="{FF2B5EF4-FFF2-40B4-BE49-F238E27FC236}">
                <a16:creationId xmlns:a16="http://schemas.microsoft.com/office/drawing/2014/main" id="{096778C1-A247-875E-35A0-3FCD9A930181}"/>
              </a:ext>
            </a:extLst>
          </p:cNvPr>
          <p:cNvSpPr/>
          <p:nvPr/>
        </p:nvSpPr>
        <p:spPr>
          <a:xfrm flipH="1">
            <a:off x="8227279" y="3499875"/>
            <a:ext cx="3058236" cy="2239750"/>
          </a:xfrm>
          <a:custGeom>
            <a:avLst/>
            <a:gdLst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7498080"/>
              <a:gd name="connsiteY0" fmla="*/ 2637322 h 2702350"/>
              <a:gd name="connsiteX1" fmla="*/ 7498080 w 7498080"/>
              <a:gd name="connsiteY1" fmla="*/ 0 h 2702350"/>
              <a:gd name="connsiteX2" fmla="*/ 7498080 w 7498080"/>
              <a:gd name="connsiteY2" fmla="*/ 0 h 2702350"/>
              <a:gd name="connsiteX0" fmla="*/ 0 w 7498080"/>
              <a:gd name="connsiteY0" fmla="*/ 2637322 h 2637322"/>
              <a:gd name="connsiteX1" fmla="*/ 7498080 w 7498080"/>
              <a:gd name="connsiteY1" fmla="*/ 0 h 2637322"/>
              <a:gd name="connsiteX2" fmla="*/ 7498080 w 7498080"/>
              <a:gd name="connsiteY2" fmla="*/ 0 h 2637322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5024387"/>
              <a:gd name="connsiteY0" fmla="*/ 2608446 h 2608446"/>
              <a:gd name="connsiteX1" fmla="*/ 5024387 w 5024387"/>
              <a:gd name="connsiteY1" fmla="*/ 0 h 2608446"/>
              <a:gd name="connsiteX2" fmla="*/ 5024387 w 5024387"/>
              <a:gd name="connsiteY2" fmla="*/ 0 h 26084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10046"/>
              <a:gd name="connsiteX1" fmla="*/ 4141737 w 4141737"/>
              <a:gd name="connsiteY1" fmla="*/ 0 h 2710046"/>
              <a:gd name="connsiteX2" fmla="*/ 4141737 w 4141737"/>
              <a:gd name="connsiteY2" fmla="*/ 0 h 2710046"/>
              <a:gd name="connsiteX0" fmla="*/ 0 w 4141737"/>
              <a:gd name="connsiteY0" fmla="*/ 2710046 h 2721992"/>
              <a:gd name="connsiteX1" fmla="*/ 4141737 w 4141737"/>
              <a:gd name="connsiteY1" fmla="*/ 0 h 2721992"/>
              <a:gd name="connsiteX2" fmla="*/ 4141737 w 4141737"/>
              <a:gd name="connsiteY2" fmla="*/ 0 h 2721992"/>
              <a:gd name="connsiteX0" fmla="*/ 0 w 4141737"/>
              <a:gd name="connsiteY0" fmla="*/ 2710046 h 2720679"/>
              <a:gd name="connsiteX1" fmla="*/ 4141737 w 4141737"/>
              <a:gd name="connsiteY1" fmla="*/ 0 h 2720679"/>
              <a:gd name="connsiteX2" fmla="*/ 4141737 w 4141737"/>
              <a:gd name="connsiteY2" fmla="*/ 0 h 2720679"/>
              <a:gd name="connsiteX0" fmla="*/ 0 w 4006067"/>
              <a:gd name="connsiteY0" fmla="*/ 0 h 1158532"/>
              <a:gd name="connsiteX1" fmla="*/ 4006067 w 4006067"/>
              <a:gd name="connsiteY1" fmla="*/ 93817 h 1158532"/>
              <a:gd name="connsiteX2" fmla="*/ 4006067 w 4006067"/>
              <a:gd name="connsiteY2" fmla="*/ 93817 h 1158532"/>
              <a:gd name="connsiteX0" fmla="*/ 0 w 4006067"/>
              <a:gd name="connsiteY0" fmla="*/ 0 h 2818057"/>
              <a:gd name="connsiteX1" fmla="*/ 4006067 w 4006067"/>
              <a:gd name="connsiteY1" fmla="*/ 93817 h 2818057"/>
              <a:gd name="connsiteX2" fmla="*/ 4006067 w 4006067"/>
              <a:gd name="connsiteY2" fmla="*/ 93817 h 2818057"/>
              <a:gd name="connsiteX0" fmla="*/ 0 w 4006067"/>
              <a:gd name="connsiteY0" fmla="*/ 0 h 2958713"/>
              <a:gd name="connsiteX1" fmla="*/ 4006067 w 4006067"/>
              <a:gd name="connsiteY1" fmla="*/ 93817 h 2958713"/>
              <a:gd name="connsiteX2" fmla="*/ 4006067 w 4006067"/>
              <a:gd name="connsiteY2" fmla="*/ 93817 h 2958713"/>
              <a:gd name="connsiteX0" fmla="*/ 0 w 4006067"/>
              <a:gd name="connsiteY0" fmla="*/ 0 h 2915335"/>
              <a:gd name="connsiteX1" fmla="*/ 4006067 w 4006067"/>
              <a:gd name="connsiteY1" fmla="*/ 93817 h 2915335"/>
              <a:gd name="connsiteX2" fmla="*/ 4006067 w 4006067"/>
              <a:gd name="connsiteY2" fmla="*/ 93817 h 2915335"/>
              <a:gd name="connsiteX0" fmla="*/ 0 w 4006067"/>
              <a:gd name="connsiteY0" fmla="*/ 0 h 2933909"/>
              <a:gd name="connsiteX1" fmla="*/ 4006067 w 4006067"/>
              <a:gd name="connsiteY1" fmla="*/ 93817 h 2933909"/>
              <a:gd name="connsiteX2" fmla="*/ 4006067 w 4006067"/>
              <a:gd name="connsiteY2" fmla="*/ 93817 h 293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6067" h="2933909">
                <a:moveTo>
                  <a:pt x="0" y="0"/>
                </a:moveTo>
                <a:cubicBezTo>
                  <a:pt x="1352300" y="4758594"/>
                  <a:pt x="3130424" y="2938454"/>
                  <a:pt x="4006067" y="93817"/>
                </a:cubicBezTo>
                <a:lnTo>
                  <a:pt x="4006067" y="93817"/>
                </a:lnTo>
              </a:path>
            </a:pathLst>
          </a:cu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EFEF19-BFB6-16D3-0278-32D6F8E100D9}"/>
              </a:ext>
            </a:extLst>
          </p:cNvPr>
          <p:cNvCxnSpPr/>
          <p:nvPr/>
        </p:nvCxnSpPr>
        <p:spPr>
          <a:xfrm>
            <a:off x="10286593" y="3499875"/>
            <a:ext cx="1" cy="240008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2399B3-248D-25E8-6ACC-F91A6E81C588}"/>
              </a:ext>
            </a:extLst>
          </p:cNvPr>
          <p:cNvCxnSpPr/>
          <p:nvPr/>
        </p:nvCxnSpPr>
        <p:spPr>
          <a:xfrm>
            <a:off x="10756276" y="3499875"/>
            <a:ext cx="1" cy="240008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-Point Star 33">
            <a:extLst>
              <a:ext uri="{FF2B5EF4-FFF2-40B4-BE49-F238E27FC236}">
                <a16:creationId xmlns:a16="http://schemas.microsoft.com/office/drawing/2014/main" id="{47A323FE-BE3F-5176-FB9B-167A328D9D4C}"/>
              </a:ext>
            </a:extLst>
          </p:cNvPr>
          <p:cNvSpPr/>
          <p:nvPr/>
        </p:nvSpPr>
        <p:spPr>
          <a:xfrm>
            <a:off x="10205630" y="5628892"/>
            <a:ext cx="161925" cy="161925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7C491B3-78B6-A05B-11B1-54857FDD5E81}"/>
                  </a:ext>
                </a:extLst>
              </p:cNvPr>
              <p:cNvSpPr txBox="1"/>
              <p:nvPr/>
            </p:nvSpPr>
            <p:spPr>
              <a:xfrm>
                <a:off x="10146075" y="5899959"/>
                <a:ext cx="875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7C491B3-78B6-A05B-11B1-54857FDD5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075" y="5899959"/>
                <a:ext cx="8752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5C0AFD7F-562C-1ACB-94F0-AF582C86A4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109215"/>
            <a:ext cx="1371600" cy="1371600"/>
          </a:xfrm>
          <a:prstGeom prst="rect">
            <a:avLst/>
          </a:prstGeom>
        </p:spPr>
      </p:pic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288F655B-18D5-E10F-1128-71789F171936}"/>
              </a:ext>
            </a:extLst>
          </p:cNvPr>
          <p:cNvSpPr/>
          <p:nvPr/>
        </p:nvSpPr>
        <p:spPr>
          <a:xfrm>
            <a:off x="1504740" y="152771"/>
            <a:ext cx="4230138" cy="882062"/>
          </a:xfrm>
          <a:prstGeom prst="wedgeRectCallout">
            <a:avLst>
              <a:gd name="adj1" fmla="val -56565"/>
              <a:gd name="adj2" fmla="val 45791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Warning</a:t>
            </a:r>
            <a:r>
              <a:rPr lang="en-US" dirty="0">
                <a:solidFill>
                  <a:schemeClr val="bg1"/>
                </a:solidFill>
              </a:rPr>
              <a:t>: finding an unconstrained solution and doing a projection step does not give the correct solution in general.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BD3FF11-2DD6-1421-1F43-A8A2C8B1F5C8}"/>
              </a:ext>
            </a:extLst>
          </p:cNvPr>
          <p:cNvSpPr>
            <a:spLocks noChangeAspect="1"/>
          </p:cNvSpPr>
          <p:nvPr/>
        </p:nvSpPr>
        <p:spPr>
          <a:xfrm>
            <a:off x="10913545" y="17209"/>
            <a:ext cx="1143000" cy="1143000"/>
          </a:xfrm>
          <a:custGeom>
            <a:avLst/>
            <a:gdLst>
              <a:gd name="connsiteX0" fmla="*/ 2286000 w 4572000"/>
              <a:gd name="connsiteY0" fmla="*/ 472140 h 4572000"/>
              <a:gd name="connsiteX1" fmla="*/ 457200 w 4572000"/>
              <a:gd name="connsiteY1" fmla="*/ 2300940 h 4572000"/>
              <a:gd name="connsiteX2" fmla="*/ 2286000 w 4572000"/>
              <a:gd name="connsiteY2" fmla="*/ 4129740 h 4572000"/>
              <a:gd name="connsiteX3" fmla="*/ 4114800 w 4572000"/>
              <a:gd name="connsiteY3" fmla="*/ 2300940 h 4572000"/>
              <a:gd name="connsiteX4" fmla="*/ 2286000 w 4572000"/>
              <a:gd name="connsiteY4" fmla="*/ 472140 h 4572000"/>
              <a:gd name="connsiteX5" fmla="*/ 2286000 w 4572000"/>
              <a:gd name="connsiteY5" fmla="*/ 0 h 4572000"/>
              <a:gd name="connsiteX6" fmla="*/ 4572000 w 4572000"/>
              <a:gd name="connsiteY6" fmla="*/ 2286000 h 4572000"/>
              <a:gd name="connsiteX7" fmla="*/ 2286000 w 4572000"/>
              <a:gd name="connsiteY7" fmla="*/ 4572000 h 4572000"/>
              <a:gd name="connsiteX8" fmla="*/ 0 w 4572000"/>
              <a:gd name="connsiteY8" fmla="*/ 2286000 h 4572000"/>
              <a:gd name="connsiteX9" fmla="*/ 2286000 w 4572000"/>
              <a:gd name="connsiteY9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72000" h="4572000">
                <a:moveTo>
                  <a:pt x="2286000" y="472140"/>
                </a:moveTo>
                <a:cubicBezTo>
                  <a:pt x="1275982" y="472140"/>
                  <a:pt x="457200" y="1290922"/>
                  <a:pt x="457200" y="2300940"/>
                </a:cubicBezTo>
                <a:cubicBezTo>
                  <a:pt x="457200" y="3310958"/>
                  <a:pt x="1275982" y="4129740"/>
                  <a:pt x="2286000" y="4129740"/>
                </a:cubicBezTo>
                <a:cubicBezTo>
                  <a:pt x="3296018" y="4129740"/>
                  <a:pt x="4114800" y="3310958"/>
                  <a:pt x="4114800" y="2300940"/>
                </a:cubicBezTo>
                <a:cubicBezTo>
                  <a:pt x="4114800" y="1290922"/>
                  <a:pt x="3296018" y="472140"/>
                  <a:pt x="2286000" y="472140"/>
                </a:cubicBezTo>
                <a:close/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29983EE-ECA6-9840-7D36-B40E0547FD5D}"/>
              </a:ext>
            </a:extLst>
          </p:cNvPr>
          <p:cNvGrpSpPr/>
          <p:nvPr/>
        </p:nvGrpSpPr>
        <p:grpSpPr>
          <a:xfrm>
            <a:off x="11210725" y="366051"/>
            <a:ext cx="548640" cy="320040"/>
            <a:chOff x="8209190" y="1852901"/>
            <a:chExt cx="2194560" cy="128016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A4D4978-136A-682E-2228-8B32B4C893CA}"/>
                </a:ext>
              </a:extLst>
            </p:cNvPr>
            <p:cNvSpPr/>
            <p:nvPr/>
          </p:nvSpPr>
          <p:spPr>
            <a:xfrm>
              <a:off x="8209190" y="1852901"/>
              <a:ext cx="640080" cy="1280160"/>
            </a:xfrm>
            <a:custGeom>
              <a:avLst/>
              <a:gdLst>
                <a:gd name="connsiteX0" fmla="*/ 32412 w 640080"/>
                <a:gd name="connsiteY0" fmla="*/ 1098073 h 1280160"/>
                <a:gd name="connsiteX1" fmla="*/ 607668 w 640080"/>
                <a:gd name="connsiteY1" fmla="*/ 1098073 h 1280160"/>
                <a:gd name="connsiteX2" fmla="*/ 585422 w 640080"/>
                <a:gd name="connsiteY2" fmla="*/ 1139057 h 1280160"/>
                <a:gd name="connsiteX3" fmla="*/ 320040 w 640080"/>
                <a:gd name="connsiteY3" fmla="*/ 1280160 h 1280160"/>
                <a:gd name="connsiteX4" fmla="*/ 54658 w 640080"/>
                <a:gd name="connsiteY4" fmla="*/ 1139057 h 1280160"/>
                <a:gd name="connsiteX5" fmla="*/ 0 w 640080"/>
                <a:gd name="connsiteY5" fmla="*/ 728060 h 1280160"/>
                <a:gd name="connsiteX6" fmla="*/ 640080 w 640080"/>
                <a:gd name="connsiteY6" fmla="*/ 728060 h 1280160"/>
                <a:gd name="connsiteX7" fmla="*/ 640080 w 640080"/>
                <a:gd name="connsiteY7" fmla="*/ 910940 h 1280160"/>
                <a:gd name="connsiteX8" fmla="*/ 0 w 640080"/>
                <a:gd name="connsiteY8" fmla="*/ 910940 h 1280160"/>
                <a:gd name="connsiteX9" fmla="*/ 0 w 640080"/>
                <a:gd name="connsiteY9" fmla="*/ 364423 h 1280160"/>
                <a:gd name="connsiteX10" fmla="*/ 640080 w 640080"/>
                <a:gd name="connsiteY10" fmla="*/ 364423 h 1280160"/>
                <a:gd name="connsiteX11" fmla="*/ 640080 w 640080"/>
                <a:gd name="connsiteY11" fmla="*/ 547303 h 1280160"/>
                <a:gd name="connsiteX12" fmla="*/ 0 w 640080"/>
                <a:gd name="connsiteY12" fmla="*/ 547303 h 1280160"/>
                <a:gd name="connsiteX13" fmla="*/ 320040 w 640080"/>
                <a:gd name="connsiteY13" fmla="*/ 0 h 1280160"/>
                <a:gd name="connsiteX14" fmla="*/ 585422 w 640080"/>
                <a:gd name="connsiteY14" fmla="*/ 141103 h 1280160"/>
                <a:gd name="connsiteX15" fmla="*/ 607668 w 640080"/>
                <a:gd name="connsiteY15" fmla="*/ 182087 h 1280160"/>
                <a:gd name="connsiteX16" fmla="*/ 32412 w 640080"/>
                <a:gd name="connsiteY16" fmla="*/ 182087 h 1280160"/>
                <a:gd name="connsiteX17" fmla="*/ 54658 w 640080"/>
                <a:gd name="connsiteY17" fmla="*/ 141103 h 1280160"/>
                <a:gd name="connsiteX18" fmla="*/ 320040 w 640080"/>
                <a:gd name="connsiteY18" fmla="*/ 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0080" h="1280160">
                  <a:moveTo>
                    <a:pt x="32412" y="1098073"/>
                  </a:moveTo>
                  <a:lnTo>
                    <a:pt x="607668" y="1098073"/>
                  </a:lnTo>
                  <a:lnTo>
                    <a:pt x="585422" y="1139057"/>
                  </a:lnTo>
                  <a:cubicBezTo>
                    <a:pt x="527909" y="1224189"/>
                    <a:pt x="430511" y="1280160"/>
                    <a:pt x="320040" y="1280160"/>
                  </a:cubicBezTo>
                  <a:cubicBezTo>
                    <a:pt x="209569" y="1280160"/>
                    <a:pt x="112171" y="1224189"/>
                    <a:pt x="54658" y="1139057"/>
                  </a:cubicBezTo>
                  <a:close/>
                  <a:moveTo>
                    <a:pt x="0" y="728060"/>
                  </a:moveTo>
                  <a:lnTo>
                    <a:pt x="640080" y="728060"/>
                  </a:lnTo>
                  <a:lnTo>
                    <a:pt x="640080" y="910940"/>
                  </a:lnTo>
                  <a:lnTo>
                    <a:pt x="0" y="910940"/>
                  </a:lnTo>
                  <a:close/>
                  <a:moveTo>
                    <a:pt x="0" y="364423"/>
                  </a:moveTo>
                  <a:lnTo>
                    <a:pt x="640080" y="364423"/>
                  </a:lnTo>
                  <a:lnTo>
                    <a:pt x="640080" y="547303"/>
                  </a:lnTo>
                  <a:lnTo>
                    <a:pt x="0" y="547303"/>
                  </a:lnTo>
                  <a:close/>
                  <a:moveTo>
                    <a:pt x="320040" y="0"/>
                  </a:moveTo>
                  <a:cubicBezTo>
                    <a:pt x="430511" y="0"/>
                    <a:pt x="527909" y="55972"/>
                    <a:pt x="585422" y="141103"/>
                  </a:cubicBezTo>
                  <a:lnTo>
                    <a:pt x="607668" y="182087"/>
                  </a:lnTo>
                  <a:lnTo>
                    <a:pt x="32412" y="182087"/>
                  </a:lnTo>
                  <a:lnTo>
                    <a:pt x="54658" y="141103"/>
                  </a:lnTo>
                  <a:cubicBezTo>
                    <a:pt x="112171" y="55972"/>
                    <a:pt x="209569" y="0"/>
                    <a:pt x="32004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32169DE-D2E6-804F-B1D7-B0F170C97D24}"/>
                </a:ext>
              </a:extLst>
            </p:cNvPr>
            <p:cNvSpPr/>
            <p:nvPr/>
          </p:nvSpPr>
          <p:spPr>
            <a:xfrm>
              <a:off x="9763670" y="1852901"/>
              <a:ext cx="640080" cy="1280160"/>
            </a:xfrm>
            <a:custGeom>
              <a:avLst/>
              <a:gdLst>
                <a:gd name="connsiteX0" fmla="*/ 32412 w 640080"/>
                <a:gd name="connsiteY0" fmla="*/ 1098073 h 1280160"/>
                <a:gd name="connsiteX1" fmla="*/ 607668 w 640080"/>
                <a:gd name="connsiteY1" fmla="*/ 1098073 h 1280160"/>
                <a:gd name="connsiteX2" fmla="*/ 585422 w 640080"/>
                <a:gd name="connsiteY2" fmla="*/ 1139057 h 1280160"/>
                <a:gd name="connsiteX3" fmla="*/ 320040 w 640080"/>
                <a:gd name="connsiteY3" fmla="*/ 1280160 h 1280160"/>
                <a:gd name="connsiteX4" fmla="*/ 54658 w 640080"/>
                <a:gd name="connsiteY4" fmla="*/ 1139057 h 1280160"/>
                <a:gd name="connsiteX5" fmla="*/ 0 w 640080"/>
                <a:gd name="connsiteY5" fmla="*/ 728060 h 1280160"/>
                <a:gd name="connsiteX6" fmla="*/ 640080 w 640080"/>
                <a:gd name="connsiteY6" fmla="*/ 728060 h 1280160"/>
                <a:gd name="connsiteX7" fmla="*/ 640080 w 640080"/>
                <a:gd name="connsiteY7" fmla="*/ 910940 h 1280160"/>
                <a:gd name="connsiteX8" fmla="*/ 0 w 640080"/>
                <a:gd name="connsiteY8" fmla="*/ 910940 h 1280160"/>
                <a:gd name="connsiteX9" fmla="*/ 0 w 640080"/>
                <a:gd name="connsiteY9" fmla="*/ 364423 h 1280160"/>
                <a:gd name="connsiteX10" fmla="*/ 640080 w 640080"/>
                <a:gd name="connsiteY10" fmla="*/ 364423 h 1280160"/>
                <a:gd name="connsiteX11" fmla="*/ 640080 w 640080"/>
                <a:gd name="connsiteY11" fmla="*/ 547303 h 1280160"/>
                <a:gd name="connsiteX12" fmla="*/ 0 w 640080"/>
                <a:gd name="connsiteY12" fmla="*/ 547303 h 1280160"/>
                <a:gd name="connsiteX13" fmla="*/ 320040 w 640080"/>
                <a:gd name="connsiteY13" fmla="*/ 0 h 1280160"/>
                <a:gd name="connsiteX14" fmla="*/ 585422 w 640080"/>
                <a:gd name="connsiteY14" fmla="*/ 141103 h 1280160"/>
                <a:gd name="connsiteX15" fmla="*/ 607668 w 640080"/>
                <a:gd name="connsiteY15" fmla="*/ 182087 h 1280160"/>
                <a:gd name="connsiteX16" fmla="*/ 32412 w 640080"/>
                <a:gd name="connsiteY16" fmla="*/ 182087 h 1280160"/>
                <a:gd name="connsiteX17" fmla="*/ 54658 w 640080"/>
                <a:gd name="connsiteY17" fmla="*/ 141103 h 1280160"/>
                <a:gd name="connsiteX18" fmla="*/ 320040 w 640080"/>
                <a:gd name="connsiteY18" fmla="*/ 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0080" h="1280160">
                  <a:moveTo>
                    <a:pt x="32412" y="1098073"/>
                  </a:moveTo>
                  <a:lnTo>
                    <a:pt x="607668" y="1098073"/>
                  </a:lnTo>
                  <a:lnTo>
                    <a:pt x="585422" y="1139057"/>
                  </a:lnTo>
                  <a:cubicBezTo>
                    <a:pt x="527909" y="1224189"/>
                    <a:pt x="430511" y="1280160"/>
                    <a:pt x="320040" y="1280160"/>
                  </a:cubicBezTo>
                  <a:cubicBezTo>
                    <a:pt x="209569" y="1280160"/>
                    <a:pt x="112171" y="1224189"/>
                    <a:pt x="54658" y="1139057"/>
                  </a:cubicBezTo>
                  <a:close/>
                  <a:moveTo>
                    <a:pt x="0" y="728060"/>
                  </a:moveTo>
                  <a:lnTo>
                    <a:pt x="640080" y="728060"/>
                  </a:lnTo>
                  <a:lnTo>
                    <a:pt x="640080" y="910940"/>
                  </a:lnTo>
                  <a:lnTo>
                    <a:pt x="0" y="910940"/>
                  </a:lnTo>
                  <a:close/>
                  <a:moveTo>
                    <a:pt x="0" y="364423"/>
                  </a:moveTo>
                  <a:lnTo>
                    <a:pt x="640080" y="364423"/>
                  </a:lnTo>
                  <a:lnTo>
                    <a:pt x="640080" y="547303"/>
                  </a:lnTo>
                  <a:lnTo>
                    <a:pt x="0" y="547303"/>
                  </a:lnTo>
                  <a:close/>
                  <a:moveTo>
                    <a:pt x="320040" y="0"/>
                  </a:moveTo>
                  <a:cubicBezTo>
                    <a:pt x="430511" y="0"/>
                    <a:pt x="527909" y="55972"/>
                    <a:pt x="585422" y="141103"/>
                  </a:cubicBezTo>
                  <a:lnTo>
                    <a:pt x="607668" y="182087"/>
                  </a:lnTo>
                  <a:lnTo>
                    <a:pt x="32412" y="182087"/>
                  </a:lnTo>
                  <a:lnTo>
                    <a:pt x="54658" y="141103"/>
                  </a:lnTo>
                  <a:cubicBezTo>
                    <a:pt x="112171" y="55972"/>
                    <a:pt x="209569" y="0"/>
                    <a:pt x="32004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27" name="Partial Circle 26">
            <a:extLst>
              <a:ext uri="{FF2B5EF4-FFF2-40B4-BE49-F238E27FC236}">
                <a16:creationId xmlns:a16="http://schemas.microsoft.com/office/drawing/2014/main" id="{827DDE5D-060C-D625-F89B-78CEF995518C}"/>
              </a:ext>
            </a:extLst>
          </p:cNvPr>
          <p:cNvSpPr/>
          <p:nvPr/>
        </p:nvSpPr>
        <p:spPr>
          <a:xfrm>
            <a:off x="11389576" y="686091"/>
            <a:ext cx="190938" cy="190938"/>
          </a:xfrm>
          <a:prstGeom prst="pie">
            <a:avLst>
              <a:gd name="adj1" fmla="val 0"/>
              <a:gd name="adj2" fmla="val 108075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D87C1D-ECBB-499D-EA11-91951767A97C}"/>
              </a:ext>
            </a:extLst>
          </p:cNvPr>
          <p:cNvSpPr/>
          <p:nvPr/>
        </p:nvSpPr>
        <p:spPr>
          <a:xfrm>
            <a:off x="11599345" y="366051"/>
            <a:ext cx="160020" cy="32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A31655CE-8074-1081-D489-C813911C2B61}"/>
              </a:ext>
            </a:extLst>
          </p:cNvPr>
          <p:cNvSpPr/>
          <p:nvPr/>
        </p:nvSpPr>
        <p:spPr>
          <a:xfrm>
            <a:off x="7517218" y="111071"/>
            <a:ext cx="3164127" cy="923762"/>
          </a:xfrm>
          <a:prstGeom prst="wedgeRectCallout">
            <a:avLst>
              <a:gd name="adj1" fmla="val 68534"/>
              <a:gd name="adj2" fmla="val 39701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 find this trick so cute that I think I will copyright the name QUIN – you have been warned!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E316BB1C-BC92-7B67-87B3-ECE6D41C7E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166" y="3299012"/>
            <a:ext cx="1371600" cy="1371600"/>
          </a:xfrm>
          <a:prstGeom prst="rect">
            <a:avLst/>
          </a:prstGeom>
        </p:spPr>
      </p:pic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13139339-2764-5C10-8343-EF49960C6F50}"/>
              </a:ext>
            </a:extLst>
          </p:cNvPr>
          <p:cNvSpPr/>
          <p:nvPr/>
        </p:nvSpPr>
        <p:spPr>
          <a:xfrm>
            <a:off x="6917635" y="3391534"/>
            <a:ext cx="3995910" cy="923762"/>
          </a:xfrm>
          <a:prstGeom prst="wedgeRectCallout">
            <a:avLst>
              <a:gd name="adj1" fmla="val 61690"/>
              <a:gd name="adj2" fmla="val 39701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 fact, this trick will not work for general quadratic objectives and box constraints even in 2D. It only works in 1D.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0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7 L -0.01094 -3.7037E-7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94 -3.7037E-7 L 0.00937 0.00046 " pathEditMode="relative" rAng="0" ptsTypes="AA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37 0.00046 L 2.91667E-6 -3.7037E-7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6" presetClass="exit" presetSubtype="4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3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16" presetClass="entr" presetSubtype="2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6" presetClass="exit" presetSubtype="4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4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9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build="p" animBg="1"/>
      <p:bldP spid="12" grpId="0" animBg="1"/>
      <p:bldP spid="16" grpId="0" animBg="1"/>
      <p:bldP spid="19" grpId="0" animBg="1"/>
      <p:bldP spid="19" grpId="1" animBg="1"/>
      <p:bldP spid="20" grpId="0"/>
      <p:bldP spid="23" grpId="0" animBg="1"/>
      <p:bldP spid="21" grpId="0" animBg="1"/>
      <p:bldP spid="27" grpId="0" animBg="1"/>
      <p:bldP spid="28" grpId="0" animBg="1"/>
      <p:bldP spid="28" grpId="1" animBg="1"/>
      <p:bldP spid="28" grpId="2" animBg="1"/>
      <p:bldP spid="28" grpId="3" animBg="1"/>
      <p:bldP spid="29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D18B-B6D1-0097-A54F-803DF1CC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Elastic Net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DF939A-2D63-03C2-FE68-DFC3133FBF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br>
                  <a:rPr lang="en-US" dirty="0"/>
                </a:b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r>
                  <a:rPr lang="en-IN" dirty="0"/>
                  <a:t>The objective has a non-differentiable term – painful </a:t>
                </a:r>
                <a:r>
                  <a:rPr lang="en-IN" dirty="0">
                    <a:sym typeface="Wingdings" panose="05000000000000000000" pitchFamily="2" charset="2"/>
                  </a:rPr>
                  <a:t></a:t>
                </a:r>
              </a:p>
              <a:p>
                <a:r>
                  <a:rPr lang="en-IN" dirty="0">
                    <a:sym typeface="Wingdings" panose="05000000000000000000" pitchFamily="2" charset="2"/>
                  </a:rPr>
                  <a:t>In this special case, we can remove the non-differentiability 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br>
                  <a:rPr lang="en-US" dirty="0"/>
                </a:b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Notice how this trick somewhat moves the objective into the constraints </a:t>
                </a:r>
                <a:r>
                  <a:rPr lang="en-IN" i="0" dirty="0">
                    <a:sym typeface="Wingdings" panose="05000000000000000000" pitchFamily="2" charset="2"/>
                  </a:rPr>
                  <a:t></a:t>
                </a:r>
              </a:p>
              <a:p>
                <a:pPr marL="0" indent="0" algn="ctr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DF939A-2D63-03C2-FE68-DFC3133FBF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1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6DDDEAA-D0B3-5C9C-DB29-7A8761E96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332499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8ECF8A06-203A-5D36-31F5-1CCEAA011348}"/>
                  </a:ext>
                </a:extLst>
              </p:cNvPr>
              <p:cNvSpPr/>
              <p:nvPr/>
            </p:nvSpPr>
            <p:spPr>
              <a:xfrm>
                <a:off x="1518628" y="332499"/>
                <a:ext cx="3234126" cy="909756"/>
              </a:xfrm>
              <a:prstGeom prst="wedgeRectCallout">
                <a:avLst>
                  <a:gd name="adj1" fmla="val -60671"/>
                  <a:gd name="adj2" fmla="val 48128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denotes all-ones vector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is some real constant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8ECF8A06-203A-5D36-31F5-1CCEAA011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628" y="332499"/>
                <a:ext cx="3234126" cy="909756"/>
              </a:xfrm>
              <a:prstGeom prst="wedgeRectCallout">
                <a:avLst>
                  <a:gd name="adj1" fmla="val -60671"/>
                  <a:gd name="adj2" fmla="val 48128"/>
                </a:avLst>
              </a:prstGeom>
              <a:blipFill>
                <a:blip r:embed="rId4"/>
                <a:stretch>
                  <a:fillRect r="-506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6ED1923-5FAE-1257-D6E6-4C12135141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046" y="1435046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20A1DD37-C8D9-B072-A545-CB334617A994}"/>
                  </a:ext>
                </a:extLst>
              </p:cNvPr>
              <p:cNvSpPr/>
              <p:nvPr/>
            </p:nvSpPr>
            <p:spPr>
              <a:xfrm>
                <a:off x="6096000" y="1435046"/>
                <a:ext cx="4595977" cy="996869"/>
              </a:xfrm>
              <a:prstGeom prst="wedgeRectCallout">
                <a:avLst>
                  <a:gd name="adj1" fmla="val 59547"/>
                  <a:gd name="adj2" fmla="val 36555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Oh!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meant to stand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the two constraints ensure this. Quick question: should we not have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constraint as well? 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20A1DD37-C8D9-B072-A545-CB334617A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435046"/>
                <a:ext cx="4595977" cy="996869"/>
              </a:xfrm>
              <a:prstGeom prst="wedgeRectCallout">
                <a:avLst>
                  <a:gd name="adj1" fmla="val 59547"/>
                  <a:gd name="adj2" fmla="val 36555"/>
                </a:avLst>
              </a:prstGeom>
              <a:blipFill>
                <a:blip r:embed="rId6"/>
                <a:stretch>
                  <a:fillRect l="-120" b="-3550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FCB30C8C-6363-F588-CE81-19408B0E16E1}"/>
              </a:ext>
            </a:extLst>
          </p:cNvPr>
          <p:cNvGrpSpPr/>
          <p:nvPr/>
        </p:nvGrpSpPr>
        <p:grpSpPr>
          <a:xfrm>
            <a:off x="10795646" y="86902"/>
            <a:ext cx="1143000" cy="1143000"/>
            <a:chOff x="2379643" y="355681"/>
            <a:chExt cx="1143000" cy="1143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10A188-1C66-A4DE-8C5D-DC5DBD41CE8E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1695044-27AB-16CB-C2EF-9F8DDEF708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90A8CA3-F227-55A0-779B-95D14BC8EDAF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4E35E85-3CA5-03C8-8B93-D251C8C0CAB3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096384C-FC69-56EC-C91D-9EC7041C1E4A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09C30F08-8BD4-01AE-01B8-F01A3923FB63}"/>
                  </a:ext>
                </a:extLst>
              </p:cNvPr>
              <p:cNvSpPr/>
              <p:nvPr/>
            </p:nvSpPr>
            <p:spPr>
              <a:xfrm>
                <a:off x="4831646" y="233033"/>
                <a:ext cx="5849700" cy="1009222"/>
              </a:xfrm>
              <a:prstGeom prst="wedgeRectCallout">
                <a:avLst>
                  <a:gd name="adj1" fmla="val 62486"/>
                  <a:gd name="adj2" fmla="val 25889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You could add such a constraint, but it would be redundant.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can never be true simultaneously so negative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are auto-eliminated</a:t>
                </a: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09C30F08-8BD4-01AE-01B8-F01A3923FB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646" y="233033"/>
                <a:ext cx="5849700" cy="1009222"/>
              </a:xfrm>
              <a:prstGeom prst="wedgeRectCallout">
                <a:avLst>
                  <a:gd name="adj1" fmla="val 62486"/>
                  <a:gd name="adj2" fmla="val 25889"/>
                </a:avLst>
              </a:prstGeom>
              <a:blipFill>
                <a:blip r:embed="rId7"/>
                <a:stretch>
                  <a:fillRect l="-277" b="-2924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40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B3CB-A181-AE4D-CB73-8195A9576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Elastic Net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804085-DDC3-5A90-9831-625B62D3FF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685293" cy="530082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𝐳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br>
                  <a:rPr lang="en-US" dirty="0"/>
                </a:b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IN" dirty="0">
                  <a:solidFill>
                    <a:schemeClr val="accent4">
                      <a:lumMod val="75000"/>
                    </a:schemeClr>
                  </a:solidFill>
                  <a:sym typeface="Wingdings" panose="05000000000000000000" pitchFamily="2" charset="2"/>
                </a:endParaRPr>
              </a:p>
              <a:p>
                <a:r>
                  <a:rPr lang="en-IN" dirty="0">
                    <a:solidFill>
                      <a:schemeClr val="accent4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Step 0</a:t>
                </a:r>
                <a:r>
                  <a:rPr lang="en-IN" dirty="0">
                    <a:sym typeface="Wingdings" panose="05000000000000000000" pitchFamily="2" charset="2"/>
                  </a:rPr>
                  <a:t>: Already a minimization problem – nothing to do!</a:t>
                </a:r>
                <a:endParaRPr lang="en-IN" dirty="0">
                  <a:solidFill>
                    <a:schemeClr val="accent4">
                      <a:lumMod val="75000"/>
                    </a:schemeClr>
                  </a:solidFill>
                  <a:sym typeface="Wingdings" panose="05000000000000000000" pitchFamily="2" charset="2"/>
                </a:endParaRPr>
              </a:p>
              <a:p>
                <a:r>
                  <a:rPr lang="en-IN" dirty="0">
                    <a:solidFill>
                      <a:schemeClr val="accent4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Step 1</a:t>
                </a:r>
                <a:r>
                  <a:rPr lang="en-IN" dirty="0">
                    <a:sym typeface="Wingdings" panose="05000000000000000000" pitchFamily="2" charset="2"/>
                  </a:rPr>
                  <a:t>: Introduce dual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≥0,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≥0,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≥0,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e>
                    </m:d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dirty="0">
                    <a:solidFill>
                      <a:schemeClr val="accent4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Step 2</a:t>
                </a:r>
                <a:r>
                  <a:rPr lang="en-IN" dirty="0">
                    <a:sym typeface="Wingdings" panose="05000000000000000000" pitchFamily="2" charset="2"/>
                  </a:rPr>
                  <a:t>: Create the Lagrangian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𝐱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𝐳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br>
                  <a:rPr lang="en-IN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𝐳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</m:d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804085-DDC3-5A90-9831-625B62D3FF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685293" cy="5300823"/>
              </a:xfrm>
              <a:blipFill>
                <a:blip r:embed="rId2"/>
                <a:stretch>
                  <a:fillRect l="-574" t="-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C41636D7-569E-8BB7-5309-2BD9582D2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332499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9E2A04E6-3546-E5EA-92E6-85D228D67AC2}"/>
                  </a:ext>
                </a:extLst>
              </p:cNvPr>
              <p:cNvSpPr/>
              <p:nvPr/>
            </p:nvSpPr>
            <p:spPr>
              <a:xfrm>
                <a:off x="1624953" y="71236"/>
                <a:ext cx="3818917" cy="1040388"/>
              </a:xfrm>
              <a:prstGeom prst="wedgeRectCallout">
                <a:avLst>
                  <a:gd name="adj1" fmla="val -59889"/>
                  <a:gd name="adj2" fmla="val 48270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We collected absolute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, dual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-dimensional vectors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𝛃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𝛄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respectively.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9E2A04E6-3546-E5EA-92E6-85D228D67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53" y="71236"/>
                <a:ext cx="3818917" cy="1040388"/>
              </a:xfrm>
              <a:prstGeom prst="wedgeRectCallout">
                <a:avLst>
                  <a:gd name="adj1" fmla="val -59889"/>
                  <a:gd name="adj2" fmla="val 48270"/>
                </a:avLst>
              </a:prstGeom>
              <a:blipFill>
                <a:blip r:embed="rId4"/>
                <a:stretch>
                  <a:fillRect r="-433" b="-2286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283ADBE0-5854-E594-F206-65C17D91B8E3}"/>
              </a:ext>
            </a:extLst>
          </p:cNvPr>
          <p:cNvGrpSpPr/>
          <p:nvPr/>
        </p:nvGrpSpPr>
        <p:grpSpPr>
          <a:xfrm>
            <a:off x="10795646" y="114755"/>
            <a:ext cx="1143000" cy="1143000"/>
            <a:chOff x="2379643" y="355681"/>
            <a:chExt cx="1143000" cy="1143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21ECFB-FBF4-A8FF-EE5F-C50172723C43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273BF43-8FDE-9EB0-DAB9-401C0C98CB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E2BE3A-F223-A2A9-E9EE-AE32A97FBCFA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E7A38E6-A651-D259-7CEA-F6CE999C332E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5276CAD-503C-A889-C260-29FC9B80E571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peech Bubble: Rectangle 11">
                <a:extLst>
                  <a:ext uri="{FF2B5EF4-FFF2-40B4-BE49-F238E27FC236}">
                    <a16:creationId xmlns:a16="http://schemas.microsoft.com/office/drawing/2014/main" id="{CDF87BCA-DDE9-6FD0-164F-DCDE6260A539}"/>
                  </a:ext>
                </a:extLst>
              </p:cNvPr>
              <p:cNvSpPr/>
              <p:nvPr/>
            </p:nvSpPr>
            <p:spPr>
              <a:xfrm>
                <a:off x="7975600" y="114755"/>
                <a:ext cx="2736162" cy="996869"/>
              </a:xfrm>
              <a:prstGeom prst="wedgeRectCallout">
                <a:avLst>
                  <a:gd name="adj1" fmla="val 72840"/>
                  <a:gd name="adj2" fmla="val 38688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For sake of uniformity, we often rewrite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constraints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constraints</a:t>
                </a:r>
              </a:p>
            </p:txBody>
          </p:sp>
        </mc:Choice>
        <mc:Fallback xmlns="">
          <p:sp>
            <p:nvSpPr>
              <p:cNvPr id="12" name="Speech Bubble: Rectangle 11">
                <a:extLst>
                  <a:ext uri="{FF2B5EF4-FFF2-40B4-BE49-F238E27FC236}">
                    <a16:creationId xmlns:a16="http://schemas.microsoft.com/office/drawing/2014/main" id="{CDF87BCA-DDE9-6FD0-164F-DCDE6260A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600" y="114755"/>
                <a:ext cx="2736162" cy="996869"/>
              </a:xfrm>
              <a:prstGeom prst="wedgeRectCallout">
                <a:avLst>
                  <a:gd name="adj1" fmla="val 72840"/>
                  <a:gd name="adj2" fmla="val 38688"/>
                </a:avLst>
              </a:prstGeom>
              <a:blipFill>
                <a:blip r:embed="rId5"/>
                <a:stretch>
                  <a:fillRect l="-898" b="-4167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20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95DF-B2F6-B3E3-0B9A-02039549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Elastic Net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8EA719-E8DA-FFF7-1744-85B31FB1B3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Step 4</a:t>
                </a:r>
                <a:r>
                  <a:rPr lang="en-US" dirty="0"/>
                  <a:t>: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Create the dual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≥0,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≥0,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𝛄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≥0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ℒ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𝐱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,</m:t>
                                    </m:r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𝐳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,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𝛼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,</m:t>
                                    </m:r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𝛃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,</m:t>
                                    </m:r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𝛄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b="0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Step 5</a:t>
                </a:r>
                <a:r>
                  <a:rPr lang="en-US" dirty="0"/>
                  <a:t>: Simplify the dual.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𝛄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𝐳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𝐳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𝛄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𝐳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𝛄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𝐳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⊤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𝟏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𝛃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𝛄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Applying FOO to minimize w.r.t.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/>
                  <a:t> gives us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𝛄</m:t>
                    </m:r>
                  </m:oMath>
                </a14:m>
                <a:endParaRPr lang="en-IN" i="0" dirty="0"/>
              </a:p>
              <a:p>
                <a:pPr lvl="2"/>
                <a:r>
                  <a:rPr lang="en-IN" dirty="0"/>
                  <a:t>To minimize w.r.t.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IN" dirty="0"/>
                  <a:t>, note that if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  <m:r>
                      <a:rPr lang="en-US" b="1" i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𝛃</m:t>
                    </m:r>
                    <m:r>
                      <a:rPr lang="en-US" b="1" i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𝛄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dirty="0"/>
                  <a:t>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𝐳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⊤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𝟏</m:t>
                            </m:r>
                            <m:r>
                              <a:rPr lang="en-US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𝛃</m:t>
                            </m:r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𝛄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/>
                  <a:t> will shoot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IN" dirty="0"/>
                  <a:t> which is useless since we want to maximize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Thus, at the optimum we must have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𝛃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𝛄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IN" dirty="0"/>
                  <a:t>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𝐳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  <m:r>
                          <a:rPr lang="en-US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𝛃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𝛄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8EA719-E8DA-FFF7-1744-85B31FB1B3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8906D10-9C64-176B-B8BA-66EB58065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7628" y="283380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9FAD611A-317D-2403-1261-8EC0A996D145}"/>
                  </a:ext>
                </a:extLst>
              </p:cNvPr>
              <p:cNvSpPr/>
              <p:nvPr/>
            </p:nvSpPr>
            <p:spPr>
              <a:xfrm>
                <a:off x="1611301" y="233033"/>
                <a:ext cx="4172811" cy="996869"/>
              </a:xfrm>
              <a:prstGeom prst="wedgeRectCallout">
                <a:avLst>
                  <a:gd name="adj1" fmla="val -59748"/>
                  <a:gd name="adj2" fmla="val 45204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Remember, we have two primal vector variables here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, one scalar dual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and two vector dual variables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𝛃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𝛄</m:t>
                    </m:r>
                  </m:oMath>
                </a14:m>
                <a:endParaRPr lang="en-IN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9FAD611A-317D-2403-1261-8EC0A996D1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301" y="233033"/>
                <a:ext cx="4172811" cy="996869"/>
              </a:xfrm>
              <a:prstGeom prst="wedgeRectCallout">
                <a:avLst>
                  <a:gd name="adj1" fmla="val -59748"/>
                  <a:gd name="adj2" fmla="val 45204"/>
                </a:avLst>
              </a:prstGeom>
              <a:blipFill>
                <a:blip r:embed="rId4"/>
                <a:stretch>
                  <a:fillRect r="-1453" b="-3550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9F58A60-F9D7-A1F6-C5CC-18BDDF6ED7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81346" y="233033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DE2CE3D2-BC50-CE2F-D3C1-DFEFD220C187}"/>
                  </a:ext>
                </a:extLst>
              </p:cNvPr>
              <p:cNvSpPr/>
              <p:nvPr/>
            </p:nvSpPr>
            <p:spPr>
              <a:xfrm>
                <a:off x="6202016" y="221142"/>
                <a:ext cx="4556305" cy="996869"/>
              </a:xfrm>
              <a:prstGeom prst="wedgeRectCallout">
                <a:avLst>
                  <a:gd name="adj1" fmla="val 58463"/>
                  <a:gd name="adj2" fmla="val 39755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Setting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yields the same conclusion. The only way an affine function can have a stationary point is if it is constant everywhere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DE2CE3D2-BC50-CE2F-D3C1-DFEFD220C1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016" y="221142"/>
                <a:ext cx="4556305" cy="996869"/>
              </a:xfrm>
              <a:prstGeom prst="wedgeRectCallout">
                <a:avLst>
                  <a:gd name="adj1" fmla="val 58463"/>
                  <a:gd name="adj2" fmla="val 39755"/>
                </a:avLst>
              </a:prstGeom>
              <a:blipFill>
                <a:blip r:embed="rId6"/>
                <a:stretch>
                  <a:fillRect l="-734" t="-36686" b="-4734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5ADDD1E0-2101-12D0-4948-D7D8E2228B37}"/>
              </a:ext>
            </a:extLst>
          </p:cNvPr>
          <p:cNvGrpSpPr/>
          <p:nvPr/>
        </p:nvGrpSpPr>
        <p:grpSpPr>
          <a:xfrm>
            <a:off x="8564214" y="1296575"/>
            <a:ext cx="1143000" cy="1143000"/>
            <a:chOff x="2379643" y="355681"/>
            <a:chExt cx="1143000" cy="1143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40EB786-1A8E-6ED4-577B-BDA68F3D394E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14BF062-BA1E-38C4-FEA1-BCAD856F34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F74311D-5031-DD10-4097-0BC89D6F7F68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8306B6B-1835-E8FE-A6A3-2FFC13A6AEB6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39D6354-8F8C-0911-5F68-8145EC87DBEE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9AD148B7-51BC-2097-E634-C7CE72337889}"/>
                  </a:ext>
                </a:extLst>
              </p:cNvPr>
              <p:cNvSpPr/>
              <p:nvPr/>
            </p:nvSpPr>
            <p:spPr>
              <a:xfrm>
                <a:off x="4309000" y="1414852"/>
                <a:ext cx="4172812" cy="794158"/>
              </a:xfrm>
              <a:prstGeom prst="wedgeRectCallout">
                <a:avLst>
                  <a:gd name="adj1" fmla="val 64740"/>
                  <a:gd name="adj2" fmla="val 50738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We will use this identity to recover the optimal value of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after solving the dual.</a:t>
                </a:r>
              </a:p>
            </p:txBody>
          </p:sp>
        </mc:Choice>
        <mc:Fallback xmlns="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9AD148B7-51BC-2097-E634-C7CE72337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000" y="1414852"/>
                <a:ext cx="4172812" cy="794158"/>
              </a:xfrm>
              <a:prstGeom prst="wedgeRectCallout">
                <a:avLst>
                  <a:gd name="adj1" fmla="val 64740"/>
                  <a:gd name="adj2" fmla="val 50738"/>
                </a:avLst>
              </a:prstGeom>
              <a:blipFill>
                <a:blip r:embed="rId7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64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3C29-554E-34D5-CEBA-3553B2F5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Elastic Net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B96387-B2F1-CA5D-5C82-E7FE5EFC8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Step 5</a:t>
                </a:r>
                <a:r>
                  <a:rPr lang="en-US" dirty="0"/>
                  <a:t>: Simplify the dual continued …</a:t>
                </a:r>
              </a:p>
              <a:p>
                <a:pPr lvl="2"/>
                <a:r>
                  <a:rPr lang="en-US" dirty="0"/>
                  <a:t>Substituting expression for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and gives us</a:t>
                </a:r>
              </a:p>
              <a:p>
                <a:pPr marL="0" lvl="2" indent="0" algn="ctr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𝛃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𝛄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𝛃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𝛄</m:t>
                            </m:r>
                          </m:e>
                        </m:d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  </a:t>
                </a:r>
                <a:r>
                  <a:rPr lang="en-US" dirty="0" err="1"/>
                  <a:t>s.t.</a:t>
                </a: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𝛃</m:t>
                    </m:r>
                    <m:r>
                      <a:rPr lang="en-US" b="1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𝛄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Step 6</a:t>
                </a:r>
                <a:r>
                  <a:rPr lang="en-US" dirty="0"/>
                  <a:t>: </a:t>
                </a:r>
                <a:r>
                  <a:rPr lang="en-IN" i="0" dirty="0"/>
                  <a:t>Solve the simplified dual</a:t>
                </a:r>
                <a:br>
                  <a:rPr lang="en-IN" i="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≥0,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≥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𝛄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≥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𝛃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𝛄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≥0,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≥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𝛄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≥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𝛃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𝛄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eqAr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𝛃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𝛄</m:t>
                                </m:r>
                              </m:e>
                            </m:d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Eliminate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𝛄</m:t>
                    </m:r>
                  </m:oMath>
                </a14:m>
                <a:r>
                  <a:rPr lang="en-US" dirty="0"/>
                  <a:t> by setting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>
                        <a:latin typeface="Cambria Math" panose="02040503050406030204" pitchFamily="18" charset="0"/>
                      </a:rPr>
                      <m:t>𝛃</m:t>
                    </m:r>
                  </m:oMath>
                </a14:m>
                <a:r>
                  <a:rPr lang="en-US" dirty="0"/>
                  <a:t>. Also eliminate the constraint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i="0" dirty="0"/>
                  <a:t> </a:t>
                </a:r>
                <a:r>
                  <a:rPr lang="en-US" i="0" dirty="0"/>
                  <a:t>by </a:t>
                </a:r>
                <a:r>
                  <a:rPr lang="en-US" dirty="0"/>
                  <a:t>introducing the constraint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>
                        <a:latin typeface="Cambria Math" panose="02040503050406030204" pitchFamily="18" charset="0"/>
                      </a:rPr>
                      <m:t>𝛃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i.e.,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i="0" dirty="0"/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𝛼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≥0,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≤</m:t>
                              </m:r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≤</m:t>
                              </m:r>
                              <m:r>
                                <a:rPr lang="en-US" b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b="1" i="0">
                                      <a:latin typeface="Cambria Math" panose="02040503050406030204" pitchFamily="18" charset="0"/>
                                    </a:rPr>
                                    <m:t>𝛃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b="1" i="0" dirty="0"/>
              </a:p>
              <a:p>
                <a:pPr lvl="2"/>
                <a:r>
                  <a:rPr lang="en-US" dirty="0"/>
                  <a:t>The QUIN trick tells us that for a fixed value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 optimal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w.r.t. 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i="0" dirty="0"/>
                  <a:t> if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i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i="0" dirty="0"/>
                  <a:t> if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1" i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B96387-B2F1-CA5D-5C82-E7FE5EFC8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10D37CA-CB27-03CE-61C9-D3E860E65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046" y="114755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0464B038-742B-930E-4044-5E242CAB2FC1}"/>
                  </a:ext>
                </a:extLst>
              </p:cNvPr>
              <p:cNvSpPr/>
              <p:nvPr/>
            </p:nvSpPr>
            <p:spPr>
              <a:xfrm>
                <a:off x="4465674" y="114755"/>
                <a:ext cx="6226304" cy="996869"/>
              </a:xfrm>
              <a:prstGeom prst="wedgeRectCallout">
                <a:avLst>
                  <a:gd name="adj1" fmla="val 57498"/>
                  <a:gd name="adj2" fmla="val 36555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When eliminating a variable, do not forget about its constraint. It would not have been correct to just forget about </a:t>
                </a:r>
                <a:r>
                  <a:rPr lang="en-US" dirty="0"/>
                  <a:t>the constraint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since it corresponds to a non-trivial constraint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0464B038-742B-930E-4044-5E242CAB2F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74" y="114755"/>
                <a:ext cx="6226304" cy="996869"/>
              </a:xfrm>
              <a:prstGeom prst="wedgeRectCallout">
                <a:avLst>
                  <a:gd name="adj1" fmla="val 57498"/>
                  <a:gd name="adj2" fmla="val 36555"/>
                </a:avLst>
              </a:prstGeom>
              <a:blipFill>
                <a:blip r:embed="rId4"/>
                <a:stretch>
                  <a:fillRect l="-635" b="-4167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2BFDAF67-CABB-AAD3-4229-C2A8F73B83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6340" y="245344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3B66298B-A6BE-1E80-5717-BAF25794DE79}"/>
                  </a:ext>
                </a:extLst>
              </p:cNvPr>
              <p:cNvSpPr/>
              <p:nvPr/>
            </p:nvSpPr>
            <p:spPr>
              <a:xfrm>
                <a:off x="1624953" y="339082"/>
                <a:ext cx="2277881" cy="767747"/>
              </a:xfrm>
              <a:prstGeom prst="wedgeRectCallout">
                <a:avLst>
                  <a:gd name="adj1" fmla="val -68855"/>
                  <a:gd name="adj2" fmla="val 46744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𝛃</m:t>
                    </m:r>
                    <m:r>
                      <a:rPr lang="en-US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b="1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means all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3B66298B-A6BE-1E80-5717-BAF25794D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53" y="339082"/>
                <a:ext cx="2277881" cy="767747"/>
              </a:xfrm>
              <a:prstGeom prst="wedgeRectCallout">
                <a:avLst>
                  <a:gd name="adj1" fmla="val -68855"/>
                  <a:gd name="adj2" fmla="val 46744"/>
                </a:avLst>
              </a:prstGeom>
              <a:blipFill>
                <a:blip r:embed="rId6"/>
                <a:stretch>
                  <a:fillRect r="-223" b="-1527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57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B96387-B2F1-CA5D-5C82-E7FE5EFC8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Step 6</a:t>
                </a:r>
                <a:r>
                  <a:rPr lang="en-US" dirty="0"/>
                  <a:t>: </a:t>
                </a:r>
                <a:r>
                  <a:rPr lang="en-IN" i="0" dirty="0"/>
                  <a:t>Solve the simplified dual </a:t>
                </a:r>
                <a:r>
                  <a:rPr lang="en-US" dirty="0"/>
                  <a:t>continued …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𝛼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≥0,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𝟎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≤</m:t>
                            </m:r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𝛃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≤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𝟏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𝛃</m:t>
                                </m:r>
                              </m:e>
                            </m:d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endParaRPr lang="en-US" i="0" dirty="0"/>
              </a:p>
              <a:p>
                <a:pPr lvl="2"/>
                <a:r>
                  <a:rPr lang="en-US" dirty="0"/>
                  <a:t>Putting these values in tells us that the objective value is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           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if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>
                                                    <a:latin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  <m:r>
                                                  <a:rPr lang="en-US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if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Applying QUIN tells us that the optimum is achieved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This means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 which in turn gives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=1−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IN" dirty="0">
                    <a:solidFill>
                      <a:schemeClr val="accent4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Step 7</a:t>
                </a:r>
                <a:r>
                  <a:rPr lang="en-IN" dirty="0">
                    <a:sym typeface="Wingdings" panose="05000000000000000000" pitchFamily="2" charset="2"/>
                  </a:rPr>
                  <a:t>: Retrieve the optimal primal variables</a:t>
                </a:r>
                <a:br>
                  <a:rPr lang="en-IN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𝛄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Sanity check – we 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dirty="0"/>
                  <a:t> i.e., original constraint satisfied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B96387-B2F1-CA5D-5C82-E7FE5EFC8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D0D3C29-554E-34D5-CEBA-3553B2F5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Elastic Net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E9C048-E387-C004-B7FB-EDFA892D7DD4}"/>
              </a:ext>
            </a:extLst>
          </p:cNvPr>
          <p:cNvCxnSpPr>
            <a:cxnSpLocks/>
          </p:cNvCxnSpPr>
          <p:nvPr/>
        </p:nvCxnSpPr>
        <p:spPr>
          <a:xfrm>
            <a:off x="10257717" y="869931"/>
            <a:ext cx="0" cy="2698769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567EFBF5-0F91-F536-9684-07EB30BF55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699"/>
          <a:stretch/>
        </p:blipFill>
        <p:spPr>
          <a:xfrm>
            <a:off x="9542268" y="275791"/>
            <a:ext cx="1780186" cy="329290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1282AF5-A316-0CCF-45BB-A327CF6AB258}"/>
              </a:ext>
            </a:extLst>
          </p:cNvPr>
          <p:cNvGrpSpPr/>
          <p:nvPr/>
        </p:nvGrpSpPr>
        <p:grpSpPr>
          <a:xfrm>
            <a:off x="8955959" y="869931"/>
            <a:ext cx="3192765" cy="2698769"/>
            <a:chOff x="8955959" y="869931"/>
            <a:chExt cx="3192765" cy="26987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C863D27-9E33-9011-B488-17972E440FDD}"/>
                    </a:ext>
                  </a:extLst>
                </p:cNvPr>
                <p:cNvSpPr txBox="1"/>
                <p:nvPr/>
              </p:nvSpPr>
              <p:spPr>
                <a:xfrm>
                  <a:off x="9534287" y="1207251"/>
                  <a:ext cx="6152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0       1</m:t>
                        </m:r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C863D27-9E33-9011-B488-17972E440F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4287" y="1207251"/>
                  <a:ext cx="61522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772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C098692-6BA5-E142-B5D3-82519D8FBA80}"/>
                    </a:ext>
                  </a:extLst>
                </p:cNvPr>
                <p:cNvSpPr txBox="1"/>
                <p:nvPr/>
              </p:nvSpPr>
              <p:spPr>
                <a:xfrm>
                  <a:off x="9009409" y="2742034"/>
                  <a:ext cx="6152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C098692-6BA5-E142-B5D3-82519D8FBA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9409" y="2742034"/>
                  <a:ext cx="6152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49D798F-BE6E-5911-F1DB-2E66D376244A}"/>
                    </a:ext>
                  </a:extLst>
                </p:cNvPr>
                <p:cNvSpPr txBox="1"/>
                <p:nvPr/>
              </p:nvSpPr>
              <p:spPr>
                <a:xfrm>
                  <a:off x="11788341" y="1167151"/>
                  <a:ext cx="3603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49D798F-BE6E-5911-F1DB-2E66D37624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88341" y="1167151"/>
                  <a:ext cx="36038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10DA12D-F1EF-11E0-9CAF-925A65FF57C3}"/>
                </a:ext>
              </a:extLst>
            </p:cNvPr>
            <p:cNvGrpSpPr/>
            <p:nvPr/>
          </p:nvGrpSpPr>
          <p:grpSpPr>
            <a:xfrm>
              <a:off x="8955959" y="869931"/>
              <a:ext cx="3144298" cy="2698769"/>
              <a:chOff x="2696244" y="4553957"/>
              <a:chExt cx="3144298" cy="2698769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2AE8360F-5A0B-AF9A-4C42-A0FE7CDFCF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1464" y="4553957"/>
                <a:ext cx="0" cy="2698769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4D1B1AF-8365-3020-EB86-309AB1E63681}"/>
                  </a:ext>
                </a:extLst>
              </p:cNvPr>
              <p:cNvCxnSpPr/>
              <p:nvPr/>
            </p:nvCxnSpPr>
            <p:spPr>
              <a:xfrm flipH="1">
                <a:off x="2696244" y="5207009"/>
                <a:ext cx="3144298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A117B7-6EA1-9C31-87CE-DDC77405772C}"/>
              </a:ext>
            </a:extLst>
          </p:cNvPr>
          <p:cNvCxnSpPr>
            <a:cxnSpLocks/>
          </p:cNvCxnSpPr>
          <p:nvPr/>
        </p:nvCxnSpPr>
        <p:spPr>
          <a:xfrm>
            <a:off x="8955959" y="3111366"/>
            <a:ext cx="1910431" cy="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40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44DBB9-E777-0B59-1181-B298C745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7CD3D9B1-DAC5-5AF1-D1FD-49D82AECD69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are constant vectors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is a constant scalar,</a:t>
                </a:r>
              </a:p>
              <a:p>
                <a:r>
                  <a:rPr lang="en-US" dirty="0"/>
                  <a:t>Derive the projection rule for the ball by solving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𝐳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br>
                  <a:rPr lang="en-US" dirty="0"/>
                </a:b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𝐳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Derive the projection rule for the positive orthant by solving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𝐳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br>
                  <a:rPr lang="en-US" dirty="0"/>
                </a:b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7CD3D9B1-DAC5-5AF1-D1FD-49D82AECD6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92" t="-3159" b="-41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82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4AAA-9C9A-CDE9-D022-6449047F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D94B5FD-B5C7-CABE-881B-08590A48BFE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Derive the projection rule for the general box by solving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𝐳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br>
                  <a:rPr lang="en-US" dirty="0"/>
                </a:b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Solve the following optimization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𝐳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D94B5FD-B5C7-CABE-881B-08590A48B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92" t="-32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37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478D-28DF-DD0B-538C-A35A184B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8182CA-F36B-0C2E-C5EC-79AC54B1DE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Explored several ways to solve constrained optimization problems</a:t>
                </a:r>
              </a:p>
              <a:p>
                <a:pPr lvl="1"/>
                <a:r>
                  <a:rPr lang="en-US" dirty="0"/>
                  <a:t>Projected descent</a:t>
                </a:r>
                <a:endParaRPr lang="en-IN" dirty="0"/>
              </a:p>
              <a:p>
                <a:pPr lvl="1"/>
                <a:r>
                  <a:rPr lang="en-IN" dirty="0"/>
                  <a:t>Barrier functions</a:t>
                </a:r>
              </a:p>
              <a:p>
                <a:pPr lvl="1"/>
                <a:r>
                  <a:rPr lang="en-IN" dirty="0"/>
                  <a:t>Lagrangian dual</a:t>
                </a:r>
              </a:p>
              <a:p>
                <a:r>
                  <a:rPr lang="en-IN" dirty="0"/>
                  <a:t>Explored the intricacies of how to derive the Lagrangian dual</a:t>
                </a:r>
              </a:p>
              <a:p>
                <a:pPr lvl="1"/>
                <a:r>
                  <a:rPr lang="en-IN" dirty="0"/>
                  <a:t>Taking care of sign of dual variables depending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≤,≥,=</m:t>
                    </m:r>
                  </m:oMath>
                </a14:m>
                <a:r>
                  <a:rPr lang="en-IN" dirty="0"/>
                  <a:t> constraint</a:t>
                </a:r>
              </a:p>
              <a:p>
                <a:pPr lvl="1"/>
                <a:r>
                  <a:rPr lang="en-IN" dirty="0"/>
                  <a:t>Taking care of constraints on variables if eliminating them</a:t>
                </a:r>
              </a:p>
              <a:p>
                <a:r>
                  <a:rPr lang="en-IN" dirty="0"/>
                  <a:t>Two case studies</a:t>
                </a:r>
              </a:p>
              <a:p>
                <a:pPr lvl="1"/>
                <a:r>
                  <a:rPr lang="en-IN" dirty="0"/>
                  <a:t>Modifying original problem to make it suitable to create dual</a:t>
                </a:r>
              </a:p>
              <a:p>
                <a:pPr lvl="1"/>
                <a:r>
                  <a:rPr lang="en-IN" dirty="0"/>
                  <a:t>The QUIN rule for minimizing quadratics on an interval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8182CA-F36B-0C2E-C5EC-79AC54B1DE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938646" cy="5300823"/>
              </a:xfrm>
              <a:blipFill>
                <a:blip r:embed="rId2"/>
                <a:stretch>
                  <a:fillRect l="-562" t="-2759" b="-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32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DC94-F0FE-5EB5-C71A-C9CB373F27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dazzling</a:t>
            </a:r>
            <a:br>
              <a:rPr lang="en-US" dirty="0"/>
            </a:br>
            <a:r>
              <a:rPr lang="en-US" dirty="0"/>
              <a:t>domain of duals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AD53B-94A2-A0D1-E7B6-63778F011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5"/>
            <a:ext cx="9305828" cy="1880657"/>
          </a:xfrm>
        </p:spPr>
        <p:txBody>
          <a:bodyPr>
            <a:normAutofit/>
          </a:bodyPr>
          <a:lstStyle/>
          <a:p>
            <a:r>
              <a:rPr lang="en-US" dirty="0"/>
              <a:t>No tree can ascend to dizzying heights until its roots drill down to profound depths</a:t>
            </a:r>
            <a:br>
              <a:rPr lang="en-US" dirty="0"/>
            </a:br>
            <a:endParaRPr lang="en-US" dirty="0"/>
          </a:p>
          <a:p>
            <a:pPr algn="r"/>
            <a:r>
              <a:rPr lang="en-US" sz="1600" dirty="0"/>
              <a:t>– adapted from </a:t>
            </a:r>
            <a:r>
              <a:rPr lang="en-US" sz="1600" dirty="0" err="1"/>
              <a:t>Aion</a:t>
            </a:r>
            <a:r>
              <a:rPr lang="en-US" sz="1600" dirty="0"/>
              <a:t>: </a:t>
            </a:r>
            <a:r>
              <a:rPr lang="en-US" sz="1600" dirty="0" err="1"/>
              <a:t>Untersuchungen</a:t>
            </a:r>
            <a:r>
              <a:rPr lang="en-US" sz="1600" dirty="0"/>
              <a:t> </a:t>
            </a:r>
            <a:r>
              <a:rPr lang="en-US" sz="1600" dirty="0" err="1"/>
              <a:t>zur</a:t>
            </a:r>
            <a:r>
              <a:rPr lang="en-US" sz="1600" dirty="0"/>
              <a:t> </a:t>
            </a:r>
            <a:r>
              <a:rPr lang="en-US" sz="1600" dirty="0" err="1"/>
              <a:t>Symbolgeschichte</a:t>
            </a:r>
            <a:r>
              <a:rPr lang="en-US" sz="1600" dirty="0"/>
              <a:t>, Carl Jung (1951)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53903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E4F3-F9C1-9D90-3423-CB78EB552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Stay Awesome!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10122-5ED2-2559-4991-7FEED51C1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Join us in the next one.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29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80A05-DDB1-3B70-7EF3-03B19518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Lagrangian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C908A2-E390-9144-1E0A-804F2ADA3C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3"/>
                <a:ext cx="11600328" cy="574637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 that we are trying to 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s.t.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92D050"/>
                    </a:solidFill>
                  </a:rPr>
                  <a:t>Technique 3 (Exploit Duality):</a:t>
                </a:r>
              </a:p>
              <a:p>
                <a:pPr lvl="2"/>
                <a:r>
                  <a:rPr lang="en-US" dirty="0"/>
                  <a:t>Use exact barrier functions and rewrite the problem</a:t>
                </a:r>
              </a:p>
              <a:p>
                <a:r>
                  <a:rPr lang="en-IN" dirty="0"/>
                  <a:t>Exact barrier:</a:t>
                </a:r>
                <a:br>
                  <a:rPr lang="en-US" i="1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b="1" i="0" dirty="0">
                    <a:solidFill>
                      <a:schemeClr val="accent3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≤0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b="1" dirty="0">
                    <a:solidFill>
                      <a:schemeClr val="accent3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/>
                  <a:t>We now 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≥0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IN" dirty="0">
                    <a:solidFill>
                      <a:schemeClr val="bg1"/>
                    </a:solidFill>
                  </a:rPr>
                  <a:t>Same as solving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≥0</m:t>
                                    </m:r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C908A2-E390-9144-1E0A-804F2ADA3C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3"/>
                <a:ext cx="11600328" cy="5746377"/>
              </a:xfrm>
              <a:blipFill>
                <a:blip r:embed="rId2"/>
                <a:stretch>
                  <a:fillRect l="-578" t="-24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9518E39-6E3D-9B87-CE9F-3A2B5B250D63}"/>
              </a:ext>
            </a:extLst>
          </p:cNvPr>
          <p:cNvGrpSpPr/>
          <p:nvPr/>
        </p:nvGrpSpPr>
        <p:grpSpPr>
          <a:xfrm flipH="1">
            <a:off x="9226403" y="2479534"/>
            <a:ext cx="2965597" cy="1898931"/>
            <a:chOff x="8828730" y="445553"/>
            <a:chExt cx="2965597" cy="189893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190AF74-5AB6-4813-40E3-B02EED4753A5}"/>
                </a:ext>
              </a:extLst>
            </p:cNvPr>
            <p:cNvCxnSpPr>
              <a:cxnSpLocks/>
            </p:cNvCxnSpPr>
            <p:nvPr/>
          </p:nvCxnSpPr>
          <p:spPr>
            <a:xfrm>
              <a:off x="9509155" y="445553"/>
              <a:ext cx="0" cy="1898931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36185AC-0D7B-AC7C-8347-08B7E1734B4D}"/>
                </a:ext>
              </a:extLst>
            </p:cNvPr>
            <p:cNvCxnSpPr>
              <a:cxnSpLocks/>
            </p:cNvCxnSpPr>
            <p:nvPr/>
          </p:nvCxnSpPr>
          <p:spPr>
            <a:xfrm>
              <a:off x="8983133" y="1975152"/>
              <a:ext cx="2668493" cy="0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05E7E2B-BC8B-1B07-3158-42B3D3F3AD61}"/>
                    </a:ext>
                  </a:extLst>
                </p:cNvPr>
                <p:cNvSpPr txBox="1"/>
                <p:nvPr/>
              </p:nvSpPr>
              <p:spPr>
                <a:xfrm>
                  <a:off x="11007518" y="1975152"/>
                  <a:ext cx="7868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oMath>
                    </m:oMathPara>
                  </a14:m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68C917-17ED-17B5-2D60-597372E526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7518" y="1975152"/>
                  <a:ext cx="78680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C563462-BB7A-5E17-8684-4C89010EE0FD}"/>
                    </a:ext>
                  </a:extLst>
                </p:cNvPr>
                <p:cNvSpPr txBox="1"/>
                <p:nvPr/>
              </p:nvSpPr>
              <p:spPr>
                <a:xfrm>
                  <a:off x="8828730" y="453682"/>
                  <a:ext cx="7868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oMath>
                    </m:oMathPara>
                  </a14:m>
                  <a:endParaRPr lang="en-IN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15E4397-64D0-94C2-E082-470AF69886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8730" y="453682"/>
                  <a:ext cx="78680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6BE280-F2D5-1842-D903-FC5848DB199A}"/>
              </a:ext>
            </a:extLst>
          </p:cNvPr>
          <p:cNvCxnSpPr/>
          <p:nvPr/>
        </p:nvCxnSpPr>
        <p:spPr>
          <a:xfrm>
            <a:off x="9727225" y="4009133"/>
            <a:ext cx="178435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2636CA-8204-D870-F852-BD5571936F40}"/>
              </a:ext>
            </a:extLst>
          </p:cNvPr>
          <p:cNvCxnSpPr>
            <a:cxnSpLocks/>
          </p:cNvCxnSpPr>
          <p:nvPr/>
        </p:nvCxnSpPr>
        <p:spPr>
          <a:xfrm>
            <a:off x="11511575" y="-138223"/>
            <a:ext cx="0" cy="4147356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DBF0BABA-12A3-276F-BD49-77241581A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3033" y="190093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912BCD1F-505A-BBC8-1087-6D7852634BE5}"/>
                  </a:ext>
                </a:extLst>
              </p:cNvPr>
              <p:cNvSpPr/>
              <p:nvPr/>
            </p:nvSpPr>
            <p:spPr>
              <a:xfrm>
                <a:off x="1453308" y="93917"/>
                <a:ext cx="4318081" cy="1012642"/>
              </a:xfrm>
              <a:prstGeom prst="wedgeRectCallout">
                <a:avLst>
                  <a:gd name="adj1" fmla="val -56719"/>
                  <a:gd name="adj2" fmla="val 48129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The expression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≝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is called the “Lagrangian” of the optimization problem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s.t.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912BCD1F-505A-BBC8-1087-6D7852634B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308" y="93917"/>
                <a:ext cx="4318081" cy="1012642"/>
              </a:xfrm>
              <a:prstGeom prst="wedgeRectCallout">
                <a:avLst>
                  <a:gd name="adj1" fmla="val -56719"/>
                  <a:gd name="adj2" fmla="val 48129"/>
                </a:avLst>
              </a:prstGeom>
              <a:blipFill>
                <a:blip r:embed="rId6"/>
                <a:stretch>
                  <a:fillRect t="-1163" r="-1444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68EA13E1-ECBE-0DAC-2EDF-EF3C30ABCC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932" y="600238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5A6132E2-39F4-1E02-B436-1FBF5A5ED18C}"/>
                  </a:ext>
                </a:extLst>
              </p:cNvPr>
              <p:cNvSpPr/>
              <p:nvPr/>
            </p:nvSpPr>
            <p:spPr>
              <a:xfrm>
                <a:off x="5871710" y="244438"/>
                <a:ext cx="4614074" cy="1431233"/>
              </a:xfrm>
              <a:prstGeom prst="wedgeRectCallout">
                <a:avLst>
                  <a:gd name="adj1" fmla="val 58200"/>
                  <a:gd name="adj2" fmla="val 34016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This has so many nice properties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>
                    <a:solidFill>
                      <a:schemeClr val="bg1"/>
                    </a:solidFill>
                  </a:rPr>
                  <a:t>No distortion – solving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≥0</m:t>
                                    </m:r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ℒ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will exactly 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s.t.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>
                    <a:solidFill>
                      <a:schemeClr val="bg1"/>
                    </a:solidFill>
                  </a:rPr>
                  <a:t>Can handle equality constraints</a:t>
                </a: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5A6132E2-39F4-1E02-B436-1FBF5A5ED1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710" y="244438"/>
                <a:ext cx="4614074" cy="1431233"/>
              </a:xfrm>
              <a:prstGeom prst="wedgeRectCallout">
                <a:avLst>
                  <a:gd name="adj1" fmla="val 58200"/>
                  <a:gd name="adj2" fmla="val 34016"/>
                </a:avLst>
              </a:prstGeom>
              <a:blipFill>
                <a:blip r:embed="rId8"/>
                <a:stretch>
                  <a:fillRect l="-727" t="-1250" b="-5417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E6B60D3-72A9-6A1E-96C2-26B58E7768D4}"/>
              </a:ext>
            </a:extLst>
          </p:cNvPr>
          <p:cNvSpPr/>
          <p:nvPr/>
        </p:nvSpPr>
        <p:spPr>
          <a:xfrm>
            <a:off x="3135083" y="3827642"/>
            <a:ext cx="6033538" cy="1295790"/>
          </a:xfrm>
          <a:custGeom>
            <a:avLst/>
            <a:gdLst>
              <a:gd name="connsiteX0" fmla="*/ 0 w 6049027"/>
              <a:gd name="connsiteY0" fmla="*/ 0 h 1206591"/>
              <a:gd name="connsiteX1" fmla="*/ 3676847 w 6049027"/>
              <a:gd name="connsiteY1" fmla="*/ 0 h 1206591"/>
              <a:gd name="connsiteX2" fmla="*/ 3676847 w 6049027"/>
              <a:gd name="connsiteY2" fmla="*/ 111909 h 1206591"/>
              <a:gd name="connsiteX3" fmla="*/ 4254344 w 6049027"/>
              <a:gd name="connsiteY3" fmla="*/ 111909 h 1206591"/>
              <a:gd name="connsiteX4" fmla="*/ 4254344 w 6049027"/>
              <a:gd name="connsiteY4" fmla="*/ 0 h 1206591"/>
              <a:gd name="connsiteX5" fmla="*/ 6049027 w 6049027"/>
              <a:gd name="connsiteY5" fmla="*/ 0 h 1206591"/>
              <a:gd name="connsiteX6" fmla="*/ 6049027 w 6049027"/>
              <a:gd name="connsiteY6" fmla="*/ 1206591 h 1206591"/>
              <a:gd name="connsiteX7" fmla="*/ 0 w 6049027"/>
              <a:gd name="connsiteY7" fmla="*/ 1206591 h 120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9027" h="1206591">
                <a:moveTo>
                  <a:pt x="0" y="0"/>
                </a:moveTo>
                <a:lnTo>
                  <a:pt x="3676847" y="0"/>
                </a:lnTo>
                <a:lnTo>
                  <a:pt x="3676847" y="111909"/>
                </a:lnTo>
                <a:lnTo>
                  <a:pt x="4254344" y="111909"/>
                </a:lnTo>
                <a:lnTo>
                  <a:pt x="4254344" y="0"/>
                </a:lnTo>
                <a:lnTo>
                  <a:pt x="6049027" y="0"/>
                </a:lnTo>
                <a:lnTo>
                  <a:pt x="6049027" y="1206591"/>
                </a:lnTo>
                <a:lnTo>
                  <a:pt x="0" y="120659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3FA6DB-BE20-44E9-3822-752682D50D20}"/>
              </a:ext>
            </a:extLst>
          </p:cNvPr>
          <p:cNvGrpSpPr/>
          <p:nvPr/>
        </p:nvGrpSpPr>
        <p:grpSpPr>
          <a:xfrm>
            <a:off x="10899337" y="5570035"/>
            <a:ext cx="1143000" cy="1143000"/>
            <a:chOff x="2379643" y="355681"/>
            <a:chExt cx="1143000" cy="1143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9C63918-04FD-CD2F-FC59-FC3AB92C272D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D18DBD4-EB20-E247-4C5F-5482BE6773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98991F0-F69C-8497-B66A-CD6AD4A9D1CF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DA5CB2F-7FE0-9CC5-D325-42E80B19D0D0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F12469E-E659-89D2-2394-9CB1754400CC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peech Bubble: Rectangle 22">
                <a:extLst>
                  <a:ext uri="{FF2B5EF4-FFF2-40B4-BE49-F238E27FC236}">
                    <a16:creationId xmlns:a16="http://schemas.microsoft.com/office/drawing/2014/main" id="{1A3D39CB-CF52-5DCA-809E-80814EB17E6D}"/>
                  </a:ext>
                </a:extLst>
              </p:cNvPr>
              <p:cNvSpPr/>
              <p:nvPr/>
            </p:nvSpPr>
            <p:spPr>
              <a:xfrm>
                <a:off x="8525836" y="5680099"/>
                <a:ext cx="2346372" cy="899409"/>
              </a:xfrm>
              <a:prstGeom prst="wedgeRectCallout">
                <a:avLst>
                  <a:gd name="adj1" fmla="val 68235"/>
                  <a:gd name="adj2" fmla="val 39532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This is an exact barrier: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Speech Bubble: Rectangle 22">
                <a:extLst>
                  <a:ext uri="{FF2B5EF4-FFF2-40B4-BE49-F238E27FC236}">
                    <a16:creationId xmlns:a16="http://schemas.microsoft.com/office/drawing/2014/main" id="{1A3D39CB-CF52-5DCA-809E-80814EB17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836" y="5680099"/>
                <a:ext cx="2346372" cy="899409"/>
              </a:xfrm>
              <a:prstGeom prst="wedgeRectCallout">
                <a:avLst>
                  <a:gd name="adj1" fmla="val 68235"/>
                  <a:gd name="adj2" fmla="val 39532"/>
                </a:avLst>
              </a:prstGeom>
              <a:blipFill>
                <a:blip r:embed="rId9"/>
                <a:stretch>
                  <a:fillRect l="-1304" t="-3289" b="-9868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AF967BD1-AAD8-3C5B-35D3-59DE7609A5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3033" y="3429000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AE44A968-7B49-8318-F05F-DBE01886C4A3}"/>
                  </a:ext>
                </a:extLst>
              </p:cNvPr>
              <p:cNvSpPr/>
              <p:nvPr/>
            </p:nvSpPr>
            <p:spPr>
              <a:xfrm>
                <a:off x="1524633" y="3298411"/>
                <a:ext cx="3610687" cy="946172"/>
              </a:xfrm>
              <a:prstGeom prst="wedgeRectCallout">
                <a:avLst>
                  <a:gd name="adj1" fmla="val -58772"/>
                  <a:gd name="adj2" fmla="val 50741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We may have a constraint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remaining but it is such a simple one</a:t>
                </a:r>
              </a:p>
            </p:txBody>
          </p:sp>
        </mc:Choice>
        <mc:Fallback xmlns="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AE44A968-7B49-8318-F05F-DBE01886C4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633" y="3298411"/>
                <a:ext cx="3610687" cy="946172"/>
              </a:xfrm>
              <a:prstGeom prst="wedgeRectCallout">
                <a:avLst>
                  <a:gd name="adj1" fmla="val -58772"/>
                  <a:gd name="adj2" fmla="val 50741"/>
                </a:avLst>
              </a:prstGeom>
              <a:blipFill>
                <a:blip r:embed="rId11"/>
                <a:stretch>
                  <a:fillRect r="-462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5C129513-B4FD-B30D-66EC-C3FA742FA0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17" y="1952480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Speech Bubble: Rectangle 26">
                <a:extLst>
                  <a:ext uri="{FF2B5EF4-FFF2-40B4-BE49-F238E27FC236}">
                    <a16:creationId xmlns:a16="http://schemas.microsoft.com/office/drawing/2014/main" id="{67518A09-E915-7869-92F8-D0846F5DCF3F}"/>
                  </a:ext>
                </a:extLst>
              </p:cNvPr>
              <p:cNvSpPr/>
              <p:nvPr/>
            </p:nvSpPr>
            <p:spPr>
              <a:xfrm>
                <a:off x="1698537" y="1784598"/>
                <a:ext cx="2711177" cy="706787"/>
              </a:xfrm>
              <a:prstGeom prst="wedgeRectCallout">
                <a:avLst>
                  <a:gd name="adj1" fmla="val -66746"/>
                  <a:gd name="adj2" fmla="val 59172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Be careful …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are not regularization constants</a:t>
                </a:r>
              </a:p>
            </p:txBody>
          </p:sp>
        </mc:Choice>
        <mc:Fallback xmlns="">
          <p:sp>
            <p:nvSpPr>
              <p:cNvPr id="27" name="Speech Bubble: Rectangle 26">
                <a:extLst>
                  <a:ext uri="{FF2B5EF4-FFF2-40B4-BE49-F238E27FC236}">
                    <a16:creationId xmlns:a16="http://schemas.microsoft.com/office/drawing/2014/main" id="{67518A09-E915-7869-92F8-D0846F5DCF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537" y="1784598"/>
                <a:ext cx="2711177" cy="706787"/>
              </a:xfrm>
              <a:prstGeom prst="wedgeRectCallout">
                <a:avLst>
                  <a:gd name="adj1" fmla="val -66746"/>
                  <a:gd name="adj2" fmla="val 59172"/>
                </a:avLst>
              </a:prstGeom>
              <a:blipFill>
                <a:blip r:embed="rId13"/>
                <a:stretch>
                  <a:fillRect r="-2099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2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13" grpId="0" animBg="1"/>
      <p:bldP spid="24" grpId="0" animBg="1"/>
      <p:bldP spid="24" grpId="1" animBg="1"/>
      <p:bldP spid="23" grpId="0" animBg="1"/>
      <p:bldP spid="22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7781D-3EE9-6912-39E0-9F75CD07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Dual Problem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141D60-9EED-872A-D2B4-8B8C1A608E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Since we used an exact barrier, we will always have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s.t.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≥0</m:t>
                                    </m:r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However,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are “nice” then the above two are identical to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Proving that the 2</a:t>
                </a:r>
                <a:r>
                  <a:rPr lang="en-IN" baseline="30000" dirty="0"/>
                  <a:t>nd</a:t>
                </a:r>
                <a:r>
                  <a:rPr lang="en-IN" dirty="0"/>
                  <a:t> and 3</a:t>
                </a:r>
                <a:r>
                  <a:rPr lang="en-IN" baseline="30000" dirty="0"/>
                  <a:t>rd</a:t>
                </a:r>
                <a:r>
                  <a:rPr lang="en-IN" dirty="0"/>
                  <a:t> problems are identical involves a result called “strong duality” – beyond the scope of this discussion.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141D60-9EED-872A-D2B4-8B8C1A608E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2D9BBE35-90B2-C0E8-D3CD-A4A76FC65B52}"/>
              </a:ext>
            </a:extLst>
          </p:cNvPr>
          <p:cNvSpPr/>
          <p:nvPr/>
        </p:nvSpPr>
        <p:spPr>
          <a:xfrm>
            <a:off x="9144187" y="2020344"/>
            <a:ext cx="2041264" cy="811305"/>
          </a:xfrm>
          <a:prstGeom prst="wedgeRectCallout">
            <a:avLst>
              <a:gd name="adj1" fmla="val -93947"/>
              <a:gd name="adj2" fmla="val -61333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Primal Optimization Problem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76823F4-2E40-4D8E-A52E-A525A0B05F2C}"/>
              </a:ext>
            </a:extLst>
          </p:cNvPr>
          <p:cNvSpPr/>
          <p:nvPr/>
        </p:nvSpPr>
        <p:spPr>
          <a:xfrm>
            <a:off x="9144187" y="4772987"/>
            <a:ext cx="2041264" cy="811305"/>
          </a:xfrm>
          <a:prstGeom prst="wedgeRectCallout">
            <a:avLst>
              <a:gd name="adj1" fmla="val -78841"/>
              <a:gd name="adj2" fmla="val 6817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Dual Optimization Problem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3DC588F0-6DFA-DB99-29F9-72B717C4E419}"/>
              </a:ext>
            </a:extLst>
          </p:cNvPr>
          <p:cNvSpPr/>
          <p:nvPr/>
        </p:nvSpPr>
        <p:spPr>
          <a:xfrm>
            <a:off x="9144187" y="2020344"/>
            <a:ext cx="2041264" cy="811305"/>
          </a:xfrm>
          <a:prstGeom prst="wedgeRectCallout">
            <a:avLst>
              <a:gd name="adj1" fmla="val -78841"/>
              <a:gd name="adj2" fmla="val 71033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Primal Optimization Problem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39CDD02-CF9E-C8AF-760D-AC5E7B578CF9}"/>
              </a:ext>
            </a:extLst>
          </p:cNvPr>
          <p:cNvGrpSpPr/>
          <p:nvPr/>
        </p:nvGrpSpPr>
        <p:grpSpPr>
          <a:xfrm>
            <a:off x="10795646" y="36191"/>
            <a:ext cx="1143000" cy="1143000"/>
            <a:chOff x="2379643" y="355681"/>
            <a:chExt cx="1143000" cy="1143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A144F7-FA7E-BFCB-4208-BC5738FA8A75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CF58DD-EC9B-8244-1AD6-36919014D8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34EA2D7-2D4D-6F59-93CE-132DFCF8E332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893677B-4E7A-52BB-2678-34694B4A9BAA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D408B30-2B3F-051F-CA65-24649F6A815C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peech Bubble: Rectangle 23">
                <a:extLst>
                  <a:ext uri="{FF2B5EF4-FFF2-40B4-BE49-F238E27FC236}">
                    <a16:creationId xmlns:a16="http://schemas.microsoft.com/office/drawing/2014/main" id="{E38504C2-E32F-B028-2A38-454052A31DA4}"/>
                  </a:ext>
                </a:extLst>
              </p:cNvPr>
              <p:cNvSpPr/>
              <p:nvPr/>
            </p:nvSpPr>
            <p:spPr>
              <a:xfrm>
                <a:off x="3404719" y="232535"/>
                <a:ext cx="7301968" cy="1143000"/>
              </a:xfrm>
              <a:prstGeom prst="wedgeRectCallout">
                <a:avLst>
                  <a:gd name="adj1" fmla="val 58366"/>
                  <a:gd name="adj2" fmla="val 10214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Be careful – the dual simply changes the order of the min-max operations. It is still min over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and max over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. Don’t make the mistake of creating the dual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≥0</m:t>
                                    </m:r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Speech Bubble: Rectangle 23">
                <a:extLst>
                  <a:ext uri="{FF2B5EF4-FFF2-40B4-BE49-F238E27FC236}">
                    <a16:creationId xmlns:a16="http://schemas.microsoft.com/office/drawing/2014/main" id="{E38504C2-E32F-B028-2A38-454052A31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719" y="232535"/>
                <a:ext cx="7301968" cy="1143000"/>
              </a:xfrm>
              <a:prstGeom prst="wedgeRectCallout">
                <a:avLst>
                  <a:gd name="adj1" fmla="val 58366"/>
                  <a:gd name="adj2" fmla="val 10214"/>
                </a:avLst>
              </a:prstGeom>
              <a:blipFill>
                <a:blip r:embed="rId3"/>
                <a:stretch>
                  <a:fillRect l="-230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C11E6E17-5D28-09AB-C3DD-A64117450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1678418"/>
            <a:ext cx="1371600" cy="1371600"/>
          </a:xfrm>
          <a:prstGeom prst="rect">
            <a:avLst/>
          </a:prstGeom>
        </p:spPr>
      </p:pic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9F12BFC1-1553-512C-DF94-692632DA33D4}"/>
              </a:ext>
            </a:extLst>
          </p:cNvPr>
          <p:cNvSpPr/>
          <p:nvPr/>
        </p:nvSpPr>
        <p:spPr>
          <a:xfrm>
            <a:off x="1465465" y="1735657"/>
            <a:ext cx="2734396" cy="811305"/>
          </a:xfrm>
          <a:prstGeom prst="wedgeRectCallout">
            <a:avLst>
              <a:gd name="adj1" fmla="val -62608"/>
              <a:gd name="adj2" fmla="val 4418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But what did we gain by creating this dual problem?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B3B96545-D120-1C2B-B5DC-F0B68DAEC1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3330881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peech Bubble: Rectangle 27">
                <a:extLst>
                  <a:ext uri="{FF2B5EF4-FFF2-40B4-BE49-F238E27FC236}">
                    <a16:creationId xmlns:a16="http://schemas.microsoft.com/office/drawing/2014/main" id="{5BFC0B4F-F55D-FE3C-9AFE-1BD4A5A85332}"/>
                  </a:ext>
                </a:extLst>
              </p:cNvPr>
              <p:cNvSpPr/>
              <p:nvPr/>
            </p:nvSpPr>
            <p:spPr>
              <a:xfrm>
                <a:off x="1624953" y="3205825"/>
                <a:ext cx="4084730" cy="1040388"/>
              </a:xfrm>
              <a:prstGeom prst="wedgeRectCallout">
                <a:avLst>
                  <a:gd name="adj1" fmla="val -60526"/>
                  <a:gd name="adj2" fmla="val 44182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Often, the (unconstrained) inner problem in the dual i.e.,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can be solved simply by applying FOO </a:t>
                </a:r>
                <a:r>
                  <a:rPr lang="en-IN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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Speech Bubble: Rectangle 27">
                <a:extLst>
                  <a:ext uri="{FF2B5EF4-FFF2-40B4-BE49-F238E27FC236}">
                    <a16:creationId xmlns:a16="http://schemas.microsoft.com/office/drawing/2014/main" id="{5BFC0B4F-F55D-FE3C-9AFE-1BD4A5A853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53" y="3205825"/>
                <a:ext cx="4084730" cy="1040388"/>
              </a:xfrm>
              <a:prstGeom prst="wedgeRectCallout">
                <a:avLst>
                  <a:gd name="adj1" fmla="val -60526"/>
                  <a:gd name="adj2" fmla="val 44182"/>
                </a:avLst>
              </a:prstGeom>
              <a:blipFill>
                <a:blip r:embed="rId6"/>
                <a:stretch>
                  <a:fillRect r="-1206" b="-5682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89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24" grpId="0" animBg="1"/>
      <p:bldP spid="26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C105-BE21-A14B-52A3-6C0D1516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the Dual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389BE-B986-CC36-0105-596D22AE0C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Step 0</a:t>
                </a:r>
                <a:r>
                  <a:rPr lang="en-US" dirty="0"/>
                  <a:t>: Ensure that we have a min problem</a:t>
                </a:r>
              </a:p>
              <a:p>
                <a:pPr lvl="2"/>
                <a:r>
                  <a:rPr lang="en-US" dirty="0"/>
                  <a:t>Else convert it into one by negating the obj</a:t>
                </a:r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Step 1</a:t>
                </a:r>
                <a:r>
                  <a:rPr lang="en-US" dirty="0"/>
                  <a:t>: introduce a variable for each</a:t>
                </a:r>
                <a:br>
                  <a:rPr lang="en-US" dirty="0"/>
                </a:br>
                <a:r>
                  <a:rPr lang="en-US" dirty="0"/>
                  <a:t>constraint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These variables are called “dual” variables</a:t>
                </a:r>
                <a:br>
                  <a:rPr lang="en-IN" dirty="0"/>
                </a:br>
                <a:r>
                  <a:rPr lang="en-IN" dirty="0"/>
                  <a:t>or else “Lagrange multipliers”</a:t>
                </a:r>
              </a:p>
              <a:p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Step 2</a:t>
                </a:r>
                <a:r>
                  <a:rPr lang="en-US" dirty="0"/>
                  <a:t>: Create the Lagrangian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9389BE-B986-CC36-0105-596D22AE0C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0">
                <a:extLst>
                  <a:ext uri="{FF2B5EF4-FFF2-40B4-BE49-F238E27FC236}">
                    <a16:creationId xmlns:a16="http://schemas.microsoft.com/office/drawing/2014/main" id="{2FC4BB41-CBF2-A90E-11EA-687113A993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6933" y="573907"/>
                <a:ext cx="4286749" cy="2551293"/>
              </a:xfrm>
              <a:prstGeom prst="roundRect">
                <a:avLst>
                  <a:gd name="adj" fmla="val 8843"/>
                </a:avLst>
              </a:prstGeom>
              <a:ln w="28575">
                <a:solidFill>
                  <a:schemeClr val="accent6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lim>
                        </m:limLow>
                      </m:fName>
                      <m:e>
                        <m:r>
                          <a:rPr lang="en-US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>
                    <a:latin typeface="+mj-lt"/>
                  </a:rPr>
                  <a:t> s</a:t>
                </a:r>
                <a:r>
                  <a:rPr lang="en-US" dirty="0" err="1">
                    <a:latin typeface="+mj-lt"/>
                  </a:rPr>
                  <a:t>.t.</a:t>
                </a:r>
                <a:endParaRPr lang="en-US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Content Placeholder 10">
                <a:extLst>
                  <a:ext uri="{FF2B5EF4-FFF2-40B4-BE49-F238E27FC236}">
                    <a16:creationId xmlns:a16="http://schemas.microsoft.com/office/drawing/2014/main" id="{2FC4BB41-CBF2-A90E-11EA-687113A99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933" y="573907"/>
                <a:ext cx="4286749" cy="2551293"/>
              </a:xfrm>
              <a:prstGeom prst="roundRect">
                <a:avLst>
                  <a:gd name="adj" fmla="val 8843"/>
                </a:avLst>
              </a:prstGeom>
              <a:blipFill>
                <a:blip r:embed="rId3"/>
                <a:stretch>
                  <a:fillRect t="-2358" b="-4009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27DE08EB-6E8D-DC17-77FA-8630E06A7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18" y="5343557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615C03B1-5AF6-AF64-62F1-291C6B7AB2BB}"/>
                  </a:ext>
                </a:extLst>
              </p:cNvPr>
              <p:cNvSpPr/>
              <p:nvPr/>
            </p:nvSpPr>
            <p:spPr>
              <a:xfrm>
                <a:off x="1643532" y="5166911"/>
                <a:ext cx="3417566" cy="1040388"/>
              </a:xfrm>
              <a:prstGeom prst="wedgeRectCallout">
                <a:avLst>
                  <a:gd name="adj1" fmla="val -60526"/>
                  <a:gd name="adj2" fmla="val 47248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In contrast, the variables of the original problem i.e.,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in this case, are called the primal variables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615C03B1-5AF6-AF64-62F1-291C6B7AB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532" y="5166911"/>
                <a:ext cx="3417566" cy="1040388"/>
              </a:xfrm>
              <a:prstGeom prst="wedgeRectCallout">
                <a:avLst>
                  <a:gd name="adj1" fmla="val -60526"/>
                  <a:gd name="adj2" fmla="val 47248"/>
                </a:avLst>
              </a:prstGeom>
              <a:blipFill>
                <a:blip r:embed="rId5"/>
                <a:stretch>
                  <a:fillRect r="-2083" b="-1714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D3654DD-B993-40C1-2365-DAF9F93FBED0}"/>
              </a:ext>
            </a:extLst>
          </p:cNvPr>
          <p:cNvGrpSpPr/>
          <p:nvPr/>
        </p:nvGrpSpPr>
        <p:grpSpPr>
          <a:xfrm>
            <a:off x="10795646" y="2725762"/>
            <a:ext cx="1143000" cy="1143000"/>
            <a:chOff x="2379643" y="355681"/>
            <a:chExt cx="1143000" cy="1143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0D285BD-C3FD-68D5-A85C-CE1817DC7BF7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37846DD-6B8B-E991-30C2-B7494486EB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5C14D95-3C57-010A-73C4-66F24AC55C54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6BC4694-7965-D46C-7935-BEC8081BF5A2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112EF11-3729-0955-C55B-504A07AA1AF9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3E54DEE1-6AFA-0896-4ABA-1BA9522C4322}"/>
                  </a:ext>
                </a:extLst>
              </p:cNvPr>
              <p:cNvSpPr/>
              <p:nvPr/>
            </p:nvSpPr>
            <p:spPr>
              <a:xfrm>
                <a:off x="6096000" y="2676420"/>
                <a:ext cx="4585346" cy="1573909"/>
              </a:xfrm>
              <a:prstGeom prst="wedgeRectCallout">
                <a:avLst>
                  <a:gd name="adj1" fmla="val 62876"/>
                  <a:gd name="adj2" fmla="val 6936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If even a single constraint is violated, we have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≥0,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≤0,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IN" dirty="0">
                    <a:solidFill>
                      <a:schemeClr val="bg1"/>
                    </a:solidFill>
                  </a:rPr>
                  <a:t>If all constraints are satisfied, then we have</a:t>
                </a:r>
                <a:br>
                  <a:rPr lang="en-IN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≥0,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≤0,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3E54DEE1-6AFA-0896-4ABA-1BA9522C43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676420"/>
                <a:ext cx="4585346" cy="1573909"/>
              </a:xfrm>
              <a:prstGeom prst="wedgeRectCallout">
                <a:avLst>
                  <a:gd name="adj1" fmla="val 62876"/>
                  <a:gd name="adj2" fmla="val 6936"/>
                </a:avLst>
              </a:prstGeom>
              <a:blipFill>
                <a:blip r:embed="rId6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26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7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D138-0F9D-7E91-3546-D3B00AD9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Dual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48240-F91E-494D-D84B-745BB49A22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</p:spPr>
            <p:txBody>
              <a:bodyPr>
                <a:normAutofit/>
              </a:bodyPr>
              <a:lstStyle/>
              <a:p>
                <a:r>
                  <a:rPr lang="en-IN" dirty="0">
                    <a:solidFill>
                      <a:schemeClr val="accent4">
                        <a:lumMod val="75000"/>
                      </a:schemeClr>
                    </a:solidFill>
                  </a:rPr>
                  <a:t>Step 3</a:t>
                </a:r>
                <a:r>
                  <a:rPr lang="en-IN" dirty="0"/>
                  <a:t>: inspect the primal problem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≥0,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≤0,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ℒ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>
                    <a:solidFill>
                      <a:schemeClr val="accent4">
                        <a:lumMod val="75000"/>
                      </a:schemeClr>
                    </a:solidFill>
                  </a:rPr>
                  <a:t>Step 4</a:t>
                </a:r>
                <a:r>
                  <a:rPr lang="en-IN" dirty="0"/>
                  <a:t>: create the dual problem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≤0,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ℒ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>
                    <a:solidFill>
                      <a:schemeClr val="accent4">
                        <a:lumMod val="75000"/>
                      </a:schemeClr>
                    </a:solidFill>
                  </a:rPr>
                  <a:t>Step 5</a:t>
                </a:r>
                <a:r>
                  <a:rPr lang="en-IN" dirty="0"/>
                  <a:t>: Try to 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IN" dirty="0"/>
                  <a:t> in closed form</a:t>
                </a:r>
              </a:p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N" dirty="0"/>
              </a:p>
              <a:p>
                <a:r>
                  <a:rPr lang="en-IN" dirty="0">
                    <a:solidFill>
                      <a:schemeClr val="accent4">
                        <a:lumMod val="75000"/>
                      </a:schemeClr>
                    </a:solidFill>
                  </a:rPr>
                  <a:t>Step 6</a:t>
                </a:r>
                <a:r>
                  <a:rPr lang="en-IN" dirty="0"/>
                  <a:t>: Solve the simplified dual</a:t>
                </a:r>
                <a:br>
                  <a:rPr lang="en-IN" dirty="0"/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lim>
                    </m:limLow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br>
                  <a:rPr lang="en-IN" dirty="0"/>
                </a:b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48240-F91E-494D-D84B-745BB49A22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4" y="1111624"/>
                <a:ext cx="11600328" cy="5746376"/>
              </a:xfrm>
              <a:blipFill>
                <a:blip r:embed="rId2"/>
                <a:stretch>
                  <a:fillRect l="-578" t="-2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0">
                <a:extLst>
                  <a:ext uri="{FF2B5EF4-FFF2-40B4-BE49-F238E27FC236}">
                    <a16:creationId xmlns:a16="http://schemas.microsoft.com/office/drawing/2014/main" id="{44E15EA6-0065-0031-C4E5-F07E6F2F8F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6933" y="573907"/>
                <a:ext cx="4286749" cy="2551293"/>
              </a:xfrm>
              <a:prstGeom prst="roundRect">
                <a:avLst>
                  <a:gd name="adj" fmla="val 8843"/>
                </a:avLst>
              </a:prstGeom>
              <a:ln w="28575">
                <a:solidFill>
                  <a:schemeClr val="accent6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32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32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800" i="1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bg1"/>
                    </a:solidFill>
                    <a:latin typeface="Calibri Light" panose="020F0302020204030204" pitchFamily="34" charset="0"/>
                    <a:ea typeface="+mn-ea"/>
                    <a:cs typeface="Calibri Light" panose="020F0302020204030204" pitchFamily="34" charset="0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lim>
                        </m:limLow>
                      </m:fName>
                      <m:e>
                        <m:r>
                          <a:rPr lang="en-US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>
                    <a:latin typeface="+mj-lt"/>
                  </a:rPr>
                  <a:t> s</a:t>
                </a:r>
                <a:r>
                  <a:rPr lang="en-US" dirty="0" err="1">
                    <a:latin typeface="+mj-lt"/>
                  </a:rPr>
                  <a:t>.t.</a:t>
                </a:r>
                <a:endParaRPr lang="en-US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10">
                <a:extLst>
                  <a:ext uri="{FF2B5EF4-FFF2-40B4-BE49-F238E27FC236}">
                    <a16:creationId xmlns:a16="http://schemas.microsoft.com/office/drawing/2014/main" id="{44E15EA6-0065-0031-C4E5-F07E6F2F8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933" y="573907"/>
                <a:ext cx="4286749" cy="2551293"/>
              </a:xfrm>
              <a:prstGeom prst="roundRect">
                <a:avLst>
                  <a:gd name="adj" fmla="val 8843"/>
                </a:avLst>
              </a:prstGeom>
              <a:blipFill>
                <a:blip r:embed="rId3"/>
                <a:stretch>
                  <a:fillRect t="-2358" b="-4009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7F4CF4B-9392-B778-32C9-DACAE9204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2" y="1704635"/>
            <a:ext cx="1371600" cy="1371600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76B99DB-555D-A388-4FAC-010420724821}"/>
              </a:ext>
            </a:extLst>
          </p:cNvPr>
          <p:cNvSpPr/>
          <p:nvPr/>
        </p:nvSpPr>
        <p:spPr>
          <a:xfrm>
            <a:off x="1464112" y="1619650"/>
            <a:ext cx="2172223" cy="997523"/>
          </a:xfrm>
          <a:prstGeom prst="wedgeRectCallout">
            <a:avLst>
              <a:gd name="adj1" fmla="val -64110"/>
              <a:gd name="adj2" fmla="val 42270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Can you also give us some examples of simplifying the dual?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481C36-B654-3202-F16A-49D5266DD967}"/>
              </a:ext>
            </a:extLst>
          </p:cNvPr>
          <p:cNvGrpSpPr/>
          <p:nvPr/>
        </p:nvGrpSpPr>
        <p:grpSpPr>
          <a:xfrm>
            <a:off x="375386" y="3076235"/>
            <a:ext cx="6920563" cy="905693"/>
            <a:chOff x="375386" y="3076235"/>
            <a:chExt cx="6920563" cy="9056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1883BD-E835-806B-B935-B39B857ABF12}"/>
                </a:ext>
              </a:extLst>
            </p:cNvPr>
            <p:cNvSpPr/>
            <p:nvPr/>
          </p:nvSpPr>
          <p:spPr>
            <a:xfrm>
              <a:off x="375386" y="3076235"/>
              <a:ext cx="2512194" cy="905693"/>
            </a:xfrm>
            <a:prstGeom prst="rect">
              <a:avLst/>
            </a:prstGeom>
            <a:solidFill>
              <a:schemeClr val="tx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F407CF-764E-41AC-81AE-ADD356BF5583}"/>
                </a:ext>
              </a:extLst>
            </p:cNvPr>
            <p:cNvSpPr/>
            <p:nvPr/>
          </p:nvSpPr>
          <p:spPr>
            <a:xfrm>
              <a:off x="7026442" y="3076235"/>
              <a:ext cx="269507" cy="905693"/>
            </a:xfrm>
            <a:prstGeom prst="rect">
              <a:avLst/>
            </a:prstGeom>
            <a:solidFill>
              <a:schemeClr val="tx1"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1CE3B8-05ED-C8E5-7226-9CB3230CA94D}"/>
              </a:ext>
            </a:extLst>
          </p:cNvPr>
          <p:cNvGrpSpPr/>
          <p:nvPr/>
        </p:nvGrpSpPr>
        <p:grpSpPr>
          <a:xfrm>
            <a:off x="10795646" y="3429000"/>
            <a:ext cx="1143000" cy="1143000"/>
            <a:chOff x="2379643" y="355681"/>
            <a:chExt cx="1143000" cy="1143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A41974-52B0-DD85-D1E6-73D5F083DE55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4E08E2C-7A56-CFF9-A815-97C28DB0D1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91165C4-CD59-60A8-50E2-83A73B9EA6EC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3C81166-5EA3-7980-C6CE-E0258B1FBA79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A5D2ABA-04C2-3ECC-1E8A-682BC0181B05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373B7D6C-E6D2-9B91-DF15-E9F0CF998090}"/>
                  </a:ext>
                </a:extLst>
              </p:cNvPr>
              <p:cNvSpPr/>
              <p:nvPr/>
            </p:nvSpPr>
            <p:spPr>
              <a:xfrm>
                <a:off x="2605305" y="3239164"/>
                <a:ext cx="7978125" cy="1275646"/>
              </a:xfrm>
              <a:prstGeom prst="wedgeRectCallout">
                <a:avLst>
                  <a:gd name="adj1" fmla="val 58633"/>
                  <a:gd name="adj2" fmla="val 35219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Sure, but a word of caution – be </a:t>
                </a:r>
                <a:r>
                  <a:rPr lang="en-US" dirty="0">
                    <a:solidFill>
                      <a:schemeClr val="bg1"/>
                    </a:solidFill>
                  </a:rPr>
                  <a:t>careful about the constraints on the dual variables.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constraints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the dual variable must be non-negative </a:t>
                </a:r>
                <a:r>
                  <a:rPr lang="en-US" dirty="0" err="1">
                    <a:solidFill>
                      <a:schemeClr val="bg1"/>
                    </a:solidFill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</a:rPr>
                  <a:t>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constraints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the dual variable must be non-positive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constraints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the dual variable has no constraints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373B7D6C-E6D2-9B91-DF15-E9F0CF998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305" y="3239164"/>
                <a:ext cx="7978125" cy="1275646"/>
              </a:xfrm>
              <a:prstGeom prst="wedgeRectCallout">
                <a:avLst>
                  <a:gd name="adj1" fmla="val 58633"/>
                  <a:gd name="adj2" fmla="val 35219"/>
                </a:avLst>
              </a:prstGeom>
              <a:blipFill>
                <a:blip r:embed="rId7"/>
                <a:stretch>
                  <a:fillRect l="-420" b="-3721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03489C7-CFC4-C4B2-085F-2DA3B2FDB664}"/>
              </a:ext>
            </a:extLst>
          </p:cNvPr>
          <p:cNvSpPr txBox="1"/>
          <p:nvPr/>
        </p:nvSpPr>
        <p:spPr>
          <a:xfrm>
            <a:off x="168493" y="59089"/>
            <a:ext cx="245713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kumimoji="0" lang="en-US" sz="5400" b="0" i="0" u="none" strike="noStrike" kern="1200" cap="none" spc="-120" normalizeH="0" baseline="0" noProof="0" dirty="0">
                <a:ln>
                  <a:noFill/>
                </a:ln>
                <a:solidFill>
                  <a:srgbClr val="E8AB4E"/>
                </a:solidFill>
                <a:effectLst/>
                <a:uLnTx/>
                <a:uFillTx/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  </a:t>
            </a:r>
            <a:r>
              <a:rPr kumimoji="0" lang="en-US" sz="5400" b="0" i="0" u="none" strike="noStrike" kern="1200" cap="none" spc="-1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Solving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666D11-6953-428E-BCF3-0A7292ECC9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28" y="156966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DD274B24-09C9-9B66-D8E2-E31210C12080}"/>
                  </a:ext>
                </a:extLst>
              </p:cNvPr>
              <p:cNvSpPr/>
              <p:nvPr/>
            </p:nvSpPr>
            <p:spPr>
              <a:xfrm>
                <a:off x="1446388" y="114101"/>
                <a:ext cx="2831441" cy="997523"/>
              </a:xfrm>
              <a:prstGeom prst="wedgeRectCallout">
                <a:avLst>
                  <a:gd name="adj1" fmla="val -61663"/>
                  <a:gd name="adj2" fmla="val 39072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Once I have solved the dual, how do I get the solution to the original problem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DD274B24-09C9-9B66-D8E2-E31210C120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388" y="114101"/>
                <a:ext cx="2831441" cy="997523"/>
              </a:xfrm>
              <a:prstGeom prst="wedgeRectCallout">
                <a:avLst>
                  <a:gd name="adj1" fmla="val -61663"/>
                  <a:gd name="adj2" fmla="val 39072"/>
                </a:avLst>
              </a:prstGeom>
              <a:blipFill>
                <a:blip r:embed="rId9"/>
                <a:stretch>
                  <a:fillRect r="-1905" b="-4167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34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25" grpId="0" animBg="1"/>
      <p:bldP spid="12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61C2-EE68-C4CB-7773-F2302850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Ridge 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EE314-D45A-A216-3534-FE7D6533C6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353" y="1111624"/>
                <a:ext cx="11685293" cy="574637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IN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en-IN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r>
                                        <a:rPr lang="en-IN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IN" dirty="0"/>
                  <a:t>This problem has no constraints – lets introduce some </a:t>
                </a:r>
                <a:r>
                  <a:rPr lang="en-IN" dirty="0">
                    <a:sym typeface="Wingdings" panose="05000000000000000000" pitchFamily="2" charset="2"/>
                  </a:rPr>
                  <a:t></a:t>
                </a:r>
                <a:br>
                  <a:rPr lang="en-IN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algn="ctr"/>
                <a:r>
                  <a:rPr lang="en-US" dirty="0" err="1">
                    <a:sym typeface="Wingdings" panose="05000000000000000000" pitchFamily="2" charset="2"/>
                  </a:rPr>
                  <a:t>s.t.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</a:t>
                </a:r>
                <a:r>
                  <a:rPr lang="en-IN" dirty="0"/>
                  <a:t>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dirty="0">
                    <a:solidFill>
                      <a:schemeClr val="accent4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Step 0</a:t>
                </a:r>
                <a:r>
                  <a:rPr lang="en-IN" dirty="0">
                    <a:sym typeface="Wingdings" panose="05000000000000000000" pitchFamily="2" charset="2"/>
                  </a:rPr>
                  <a:t>: Already a minimization problem – nothing to do!</a:t>
                </a:r>
                <a:endParaRPr lang="en-IN" dirty="0">
                  <a:solidFill>
                    <a:schemeClr val="accent4">
                      <a:lumMod val="75000"/>
                    </a:schemeClr>
                  </a:solidFill>
                  <a:sym typeface="Wingdings" panose="05000000000000000000" pitchFamily="2" charset="2"/>
                </a:endParaRPr>
              </a:p>
              <a:p>
                <a:r>
                  <a:rPr lang="en-IN" dirty="0">
                    <a:solidFill>
                      <a:schemeClr val="accent4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Step 1</a:t>
                </a:r>
                <a:r>
                  <a:rPr lang="en-IN" dirty="0">
                    <a:sym typeface="Wingdings" panose="05000000000000000000" pitchFamily="2" charset="2"/>
                  </a:rPr>
                  <a:t>: Introduce dual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ℝ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(no constraints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)</a:t>
                </a:r>
              </a:p>
              <a:p>
                <a:r>
                  <a:rPr lang="en-IN" dirty="0">
                    <a:solidFill>
                      <a:schemeClr val="accent4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Step 2</a:t>
                </a:r>
                <a:r>
                  <a:rPr lang="en-IN" dirty="0">
                    <a:sym typeface="Wingdings" panose="05000000000000000000" pitchFamily="2" charset="2"/>
                  </a:rPr>
                  <a:t>: Create the Lagrangian</a:t>
                </a:r>
                <a:br>
                  <a:rPr lang="en-IN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𝐫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𝐫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</m:d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EE314-D45A-A216-3534-FE7D6533C6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353" y="1111624"/>
                <a:ext cx="11685293" cy="5746376"/>
              </a:xfrm>
              <a:blipFill>
                <a:blip r:embed="rId2"/>
                <a:stretch>
                  <a:fillRect l="-574" t="-2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3F57FBE-E875-703A-BFCB-D74938552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" y="332499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E6EEB1D6-4334-BD10-8150-BDC238251722}"/>
                  </a:ext>
                </a:extLst>
              </p:cNvPr>
              <p:cNvSpPr/>
              <p:nvPr/>
            </p:nvSpPr>
            <p:spPr>
              <a:xfrm>
                <a:off x="1624953" y="201868"/>
                <a:ext cx="5668983" cy="1040388"/>
              </a:xfrm>
              <a:prstGeom prst="wedgeRectCallout">
                <a:avLst>
                  <a:gd name="adj1" fmla="val -57383"/>
                  <a:gd name="adj2" fmla="val 41116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We collected all residuals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, dual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and labels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-dimensional vectors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respectively. We similarly collected all features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into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E6EEB1D6-4334-BD10-8150-BDC2382517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53" y="201868"/>
                <a:ext cx="5668983" cy="1040388"/>
              </a:xfrm>
              <a:prstGeom prst="wedgeRectCallout">
                <a:avLst>
                  <a:gd name="adj1" fmla="val -57383"/>
                  <a:gd name="adj2" fmla="val 41116"/>
                </a:avLst>
              </a:prstGeom>
              <a:blipFill>
                <a:blip r:embed="rId4"/>
                <a:stretch>
                  <a:fillRect b="-2273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45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F456-F4AE-3C80-5F45-57BF7FFC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Ridge 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4EAA87-DC20-3644-4E90-8440FA9657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Step 4</a:t>
                </a:r>
                <a:r>
                  <a:rPr lang="en-US" dirty="0"/>
                  <a:t>: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Create the dual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𝛂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ℒ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𝐰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,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𝐫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,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𝛂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Step 5</a:t>
                </a:r>
                <a:r>
                  <a:rPr lang="en-US" dirty="0"/>
                  <a:t>: Simplify the dual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𝐫</m:t>
                            </m:r>
                          </m:lim>
                        </m:limLow>
                      </m:fName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𝐰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𝐫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𝛂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𝐫</m:t>
                        </m:r>
                      </m:lim>
                    </m:limLow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𝐫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𝐫</m:t>
                            </m:r>
                          </m:e>
                        </m:d>
                      </m:e>
                    </m:d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Apply FOO as this is an unconstrained problem with differentiable objective</a:t>
                </a:r>
                <a:br>
                  <a:rPr lang="en-IN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 and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𝐫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𝐫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Substituting these expressions for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𝐫</m:t>
                    </m:r>
                  </m:oMath>
                </a14:m>
                <a:r>
                  <a:rPr lang="en-IN" dirty="0"/>
                  <a:t> into the Lagrangian gives us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</m:d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n-IN" b="1" i="0" dirty="0"/>
              </a:p>
              <a:p>
                <a:endParaRPr lang="en-IN" i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4EAA87-DC20-3644-4E90-8440FA9657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DBC24B7-B961-6B25-217F-CE157D00E681}"/>
              </a:ext>
            </a:extLst>
          </p:cNvPr>
          <p:cNvGrpSpPr/>
          <p:nvPr/>
        </p:nvGrpSpPr>
        <p:grpSpPr>
          <a:xfrm>
            <a:off x="10795646" y="86902"/>
            <a:ext cx="1143000" cy="1143000"/>
            <a:chOff x="2379643" y="355681"/>
            <a:chExt cx="1143000" cy="1143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58D741F-8BB8-E695-CE7B-A15A4862A718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810D627-7246-3732-1726-503E97EE73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B698F5-7538-9FBE-F99C-95513DA9F6AC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F94AD232-41DA-9801-61DC-015561BEF7FB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B7845982-5E24-6597-8CAE-D894B249B29B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6AAA6888-5043-8C8F-8807-6D10091DBC78}"/>
              </a:ext>
            </a:extLst>
          </p:cNvPr>
          <p:cNvSpPr/>
          <p:nvPr/>
        </p:nvSpPr>
        <p:spPr>
          <a:xfrm>
            <a:off x="6367242" y="233033"/>
            <a:ext cx="4314104" cy="996869"/>
          </a:xfrm>
          <a:prstGeom prst="wedgeRectCallout">
            <a:avLst>
              <a:gd name="adj1" fmla="val 64485"/>
              <a:gd name="adj2" fmla="val 38688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There you go – this is how we will recover the optimal values of the primal variables once we recover solve the dual problem.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56812D17-4391-6151-8A10-6EDD696A5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7628" y="283380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F3150E56-A984-3AF3-D396-9A91A78CC576}"/>
                  </a:ext>
                </a:extLst>
              </p:cNvPr>
              <p:cNvSpPr/>
              <p:nvPr/>
            </p:nvSpPr>
            <p:spPr>
              <a:xfrm>
                <a:off x="1611301" y="233033"/>
                <a:ext cx="3147449" cy="996869"/>
              </a:xfrm>
              <a:prstGeom prst="wedgeRectCallout">
                <a:avLst>
                  <a:gd name="adj1" fmla="val -59748"/>
                  <a:gd name="adj2" fmla="val 45204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Remember, we have two vector primal variables here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𝐫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and one vector dual variable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endParaRPr lang="en-IN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F3150E56-A984-3AF3-D396-9A91A78CC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301" y="233033"/>
                <a:ext cx="3147449" cy="996869"/>
              </a:xfrm>
              <a:prstGeom prst="wedgeRectCallout">
                <a:avLst>
                  <a:gd name="adj1" fmla="val -59748"/>
                  <a:gd name="adj2" fmla="val 45204"/>
                </a:avLst>
              </a:prstGeom>
              <a:blipFill>
                <a:blip r:embed="rId4"/>
                <a:stretch>
                  <a:fillRect r="-1745" b="-3550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9DF14E60-C465-25F9-017E-1CF4F7F50C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81346" y="1286403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C7AD7153-C183-B15D-27EB-65D6E88C7DD7}"/>
                  </a:ext>
                </a:extLst>
              </p:cNvPr>
              <p:cNvSpPr/>
              <p:nvPr/>
            </p:nvSpPr>
            <p:spPr>
              <a:xfrm>
                <a:off x="8612372" y="1326256"/>
                <a:ext cx="2068973" cy="996869"/>
              </a:xfrm>
              <a:prstGeom prst="wedgeRectCallout">
                <a:avLst>
                  <a:gd name="adj1" fmla="val 70652"/>
                  <a:gd name="adj2" fmla="val 31222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No constraints on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as it corresponds to equality constraints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C7AD7153-C183-B15D-27EB-65D6E88C7D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372" y="1326256"/>
                <a:ext cx="2068973" cy="996869"/>
              </a:xfrm>
              <a:prstGeom prst="wedgeRectCallout">
                <a:avLst>
                  <a:gd name="adj1" fmla="val 70652"/>
                  <a:gd name="adj2" fmla="val 31222"/>
                </a:avLst>
              </a:prstGeom>
              <a:blipFill>
                <a:blip r:embed="rId6"/>
                <a:stretch>
                  <a:fillRect l="-964" b="-3571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4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5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054D-2839-1404-4D73-2DE97CE54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Ridge 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ED9EFE-537E-7F63-33F3-0E25BE9D0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i="0" dirty="0">
                    <a:solidFill>
                      <a:schemeClr val="accent4">
                        <a:lumMod val="75000"/>
                      </a:schemeClr>
                    </a:solidFill>
                  </a:rPr>
                  <a:t>Step 6</a:t>
                </a:r>
                <a:r>
                  <a:rPr lang="en-IN" i="0" dirty="0"/>
                  <a:t>: Solve the simplified dual</a:t>
                </a:r>
                <a:br>
                  <a:rPr lang="en-IN" i="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𝛂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𝛂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func>
                  </m:oMath>
                </a14:m>
                <a:endParaRPr lang="en-IN" dirty="0"/>
              </a:p>
              <a:p>
                <a:pPr lvl="2"/>
                <a:r>
                  <a:rPr lang="en-I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dirty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-dimensional identity matrix</a:t>
                </a:r>
              </a:p>
              <a:p>
                <a:pPr lvl="2"/>
                <a:r>
                  <a:rPr lang="en-IN" dirty="0"/>
                  <a:t>Note: we can apply FOO to solve this simplified dual as well </a:t>
                </a:r>
                <a:r>
                  <a:rPr lang="en-IN" i="0" dirty="0">
                    <a:sym typeface="Wingdings" panose="05000000000000000000" pitchFamily="2" charset="2"/>
                  </a:rPr>
                  <a:t></a:t>
                </a:r>
                <a:br>
                  <a:rPr lang="en-IN" i="0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n-IN" b="1" i="0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Use the fact that the matrix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𝑋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1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is always invertible</a:t>
                </a:r>
              </a:p>
              <a:p>
                <a:r>
                  <a:rPr lang="en-IN" dirty="0">
                    <a:solidFill>
                      <a:schemeClr val="accent4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Step 7</a:t>
                </a:r>
                <a:r>
                  <a:rPr lang="en-IN" dirty="0">
                    <a:sym typeface="Wingdings" panose="05000000000000000000" pitchFamily="2" charset="2"/>
                  </a:rPr>
                  <a:t>: Retrieve the optimal primal variables</a:t>
                </a:r>
                <a:br>
                  <a:rPr lang="en-IN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br>
                  <a:rPr lang="en-US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𝐫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𝛂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ED9EFE-537E-7F63-33F3-0E25BE9D0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7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53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BDD8A817-9A0C-411E-96CA-1B58CC427A0C}" vid="{A4319202-682F-4340-8755-725ABDC761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5416</TotalTime>
  <Words>2452</Words>
  <Application>Microsoft Office PowerPoint</Application>
  <PresentationFormat>Widescreen</PresentationFormat>
  <Paragraphs>208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Wingdings</vt:lpstr>
      <vt:lpstr>MLC-gold</vt:lpstr>
      <vt:lpstr>PowerPoint Presentation</vt:lpstr>
      <vt:lpstr>the dazzling domain of duals</vt:lpstr>
      <vt:lpstr>The Lagrangian</vt:lpstr>
      <vt:lpstr>The Dual Problem</vt:lpstr>
      <vt:lpstr>How to create the Dual</vt:lpstr>
      <vt:lpstr>Creating the Dual</vt:lpstr>
      <vt:lpstr>Example 1: Ridge Regression</vt:lpstr>
      <vt:lpstr>Example 1: Ridge Regression</vt:lpstr>
      <vt:lpstr>Example 1: Ridge Regression</vt:lpstr>
      <vt:lpstr>A bit of Gyan</vt:lpstr>
      <vt:lpstr>The QUIN Trick</vt:lpstr>
      <vt:lpstr>Example 2: Elastic Net</vt:lpstr>
      <vt:lpstr>Example 2: Elastic Net</vt:lpstr>
      <vt:lpstr>Example 2: Elastic Net</vt:lpstr>
      <vt:lpstr>Example 2: Elastic Net</vt:lpstr>
      <vt:lpstr>Example 2: Elastic Net</vt:lpstr>
      <vt:lpstr>Exercise</vt:lpstr>
      <vt:lpstr>Exercise</vt:lpstr>
      <vt:lpstr>Summary</vt:lpstr>
      <vt:lpstr>Stay Awesome!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under constraints</dc:title>
  <dc:creator>Purushottam Kar</dc:creator>
  <cp:lastModifiedBy>Purushottam Kar</cp:lastModifiedBy>
  <cp:revision>250</cp:revision>
  <dcterms:created xsi:type="dcterms:W3CDTF">2023-02-10T16:03:47Z</dcterms:created>
  <dcterms:modified xsi:type="dcterms:W3CDTF">2023-02-16T21:44:57Z</dcterms:modified>
</cp:coreProperties>
</file>