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3" r:id="rId3"/>
    <p:sldId id="295" r:id="rId4"/>
    <p:sldId id="296" r:id="rId5"/>
    <p:sldId id="256" r:id="rId6"/>
    <p:sldId id="297" r:id="rId7"/>
    <p:sldId id="298" r:id="rId8"/>
    <p:sldId id="299" r:id="rId9"/>
    <p:sldId id="300" r:id="rId10"/>
    <p:sldId id="301" r:id="rId11"/>
    <p:sldId id="302" r:id="rId12"/>
    <p:sldId id="282" r:id="rId13"/>
    <p:sldId id="30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1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76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2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9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9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9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2BC23B2-7A13-463C-8E94-B17EBAFDB3E3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F6FD548-892C-4D28-B1E9-34C63F36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1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1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3.png"/><Relationship Id="rId10" Type="http://schemas.openxmlformats.org/officeDocument/2006/relationships/image" Target="../media/image100.png"/><Relationship Id="rId4" Type="http://schemas.openxmlformats.org/officeDocument/2006/relationships/image" Target="../media/image92.png"/><Relationship Id="rId9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9">
            <a:extLst>
              <a:ext uri="{FF2B5EF4-FFF2-40B4-BE49-F238E27FC236}">
                <a16:creationId xmlns:a16="http://schemas.microsoft.com/office/drawing/2014/main" id="{AB6144A6-2224-D7A2-3018-9DBA78C640CB}"/>
              </a:ext>
            </a:extLst>
          </p:cNvPr>
          <p:cNvSpPr/>
          <p:nvPr/>
        </p:nvSpPr>
        <p:spPr>
          <a:xfrm flipH="1">
            <a:off x="2708613" y="877708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A9A8A-E6D2-9FF3-05B9-B0642B7FE5FE}"/>
              </a:ext>
            </a:extLst>
          </p:cNvPr>
          <p:cNvSpPr txBox="1"/>
          <p:nvPr/>
        </p:nvSpPr>
        <p:spPr>
          <a:xfrm>
            <a:off x="2336489" y="2604658"/>
            <a:ext cx="27181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HINGE LOSS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520B201B-EC06-D607-1135-2D50712BE855}"/>
              </a:ext>
            </a:extLst>
          </p:cNvPr>
          <p:cNvSpPr/>
          <p:nvPr/>
        </p:nvSpPr>
        <p:spPr>
          <a:xfrm>
            <a:off x="7182560" y="821803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A53A-4BFE-F0E9-0D6B-54BAAF9CA203}"/>
              </a:ext>
            </a:extLst>
          </p:cNvPr>
          <p:cNvSpPr txBox="1"/>
          <p:nvPr/>
        </p:nvSpPr>
        <p:spPr>
          <a:xfrm>
            <a:off x="7374321" y="2548753"/>
            <a:ext cx="21412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chemeClr val="bg1"/>
                </a:solidFill>
              </a:rPr>
              <a:t>ReLU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CB2B40-9B54-A097-6173-0DBE45FAEE0B}"/>
              </a:ext>
            </a:extLst>
          </p:cNvPr>
          <p:cNvGrpSpPr/>
          <p:nvPr/>
        </p:nvGrpSpPr>
        <p:grpSpPr>
          <a:xfrm>
            <a:off x="2099581" y="502283"/>
            <a:ext cx="3296796" cy="2213917"/>
            <a:chOff x="6256911" y="1111624"/>
            <a:chExt cx="3296796" cy="22139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96EBAB-0C43-ABDC-C8A1-40F9271474CE}"/>
                </a:ext>
              </a:extLst>
            </p:cNvPr>
            <p:cNvGrpSpPr/>
            <p:nvPr/>
          </p:nvGrpSpPr>
          <p:grpSpPr>
            <a:xfrm>
              <a:off x="6256911" y="1111624"/>
              <a:ext cx="3140621" cy="1802875"/>
              <a:chOff x="2454442" y="1188485"/>
              <a:chExt cx="5022209" cy="288300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9002F7-5BF9-DB9B-D430-83A79D2C5D13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57F1FCB-E480-632D-B7B2-3246C87A8D14}"/>
                  </a:ext>
                </a:extLst>
              </p:cNvPr>
              <p:cNvCxnSpPr/>
              <p:nvPr/>
            </p:nvCxnSpPr>
            <p:spPr>
              <a:xfrm>
                <a:off x="2454442" y="4071486"/>
                <a:ext cx="502220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1CC438-D406-A305-441A-1EB97CD13258}"/>
                    </a:ext>
                  </a:extLst>
                </p:cNvPr>
                <p:cNvSpPr txBox="1"/>
                <p:nvPr/>
              </p:nvSpPr>
              <p:spPr>
                <a:xfrm>
                  <a:off x="7383661" y="2956209"/>
                  <a:ext cx="2170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9AACF9-669E-D2D4-9A45-64F297C11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661" y="2956209"/>
                  <a:ext cx="217004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D38A3E-72A0-3287-C847-FA616487BB63}"/>
                    </a:ext>
                  </a:extLst>
                </p:cNvPr>
                <p:cNvSpPr txBox="1"/>
                <p:nvPr/>
              </p:nvSpPr>
              <p:spPr>
                <a:xfrm>
                  <a:off x="7070704" y="2136556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340ED86-440E-C2AC-7820-06B50DAE3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704" y="2136556"/>
                  <a:ext cx="7112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372AB-29B9-7BDC-A9BF-30B19242CA70}"/>
              </a:ext>
            </a:extLst>
          </p:cNvPr>
          <p:cNvGrpSpPr/>
          <p:nvPr/>
        </p:nvGrpSpPr>
        <p:grpSpPr>
          <a:xfrm>
            <a:off x="7137413" y="446378"/>
            <a:ext cx="2601432" cy="2166827"/>
            <a:chOff x="9451166" y="1111624"/>
            <a:chExt cx="2601432" cy="216682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468FF1-BA95-352A-A9A3-BC012D7C555C}"/>
                </a:ext>
              </a:extLst>
            </p:cNvPr>
            <p:cNvGrpSpPr/>
            <p:nvPr/>
          </p:nvGrpSpPr>
          <p:grpSpPr>
            <a:xfrm>
              <a:off x="9451166" y="1111624"/>
              <a:ext cx="2601432" cy="1802875"/>
              <a:chOff x="2454442" y="1188485"/>
              <a:chExt cx="4159985" cy="288300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5A5AE8E-BD08-CA3C-72A3-39103672F94A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CB63B61-785E-D3FA-87EE-FAD358220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4442" y="4071486"/>
                <a:ext cx="415998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7A4BF-F02B-DF88-12DA-339B8390D2B5}"/>
                    </a:ext>
                  </a:extLst>
                </p:cNvPr>
                <p:cNvSpPr txBox="1"/>
                <p:nvPr/>
              </p:nvSpPr>
              <p:spPr>
                <a:xfrm>
                  <a:off x="10577919" y="2909119"/>
                  <a:ext cx="3317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BCDBFD2-E259-7744-9668-B578D6A58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919" y="2909119"/>
                  <a:ext cx="3317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C1930-D0A3-5D3B-DA72-9D2AB0E73EDD}"/>
                  </a:ext>
                </a:extLst>
              </p:cNvPr>
              <p:cNvSpPr txBox="1"/>
              <p:nvPr/>
            </p:nvSpPr>
            <p:spPr>
              <a:xfrm>
                <a:off x="762221" y="3607012"/>
                <a:ext cx="10667557" cy="3076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sSubSup>
                        <m:sSubSupPr>
                          <m:ctrlP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IN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3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hinge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3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  <a:p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C1930-D0A3-5D3B-DA72-9D2AB0E7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1" y="3607012"/>
                <a:ext cx="10667557" cy="307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2CFA2A0-9CC9-3FF5-FB75-B76DE0E10B60}"/>
              </a:ext>
            </a:extLst>
          </p:cNvPr>
          <p:cNvSpPr/>
          <p:nvPr/>
        </p:nvSpPr>
        <p:spPr>
          <a:xfrm>
            <a:off x="4362326" y="926084"/>
            <a:ext cx="1588638" cy="801877"/>
          </a:xfrm>
          <a:prstGeom prst="wedgeRectCallout">
            <a:avLst>
              <a:gd name="adj1" fmla="val -71614"/>
              <a:gd name="adj2" fmla="val 932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Point of non-differentiability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0ADC0AB-409C-E8D2-D64B-DE8F90C9A840}"/>
              </a:ext>
            </a:extLst>
          </p:cNvPr>
          <p:cNvSpPr/>
          <p:nvPr/>
        </p:nvSpPr>
        <p:spPr>
          <a:xfrm flipH="1">
            <a:off x="6388241" y="930541"/>
            <a:ext cx="1588638" cy="801877"/>
          </a:xfrm>
          <a:prstGeom prst="wedgeRectCallout">
            <a:avLst>
              <a:gd name="adj1" fmla="val -71614"/>
              <a:gd name="adj2" fmla="val 932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Point of non-differentiability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0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20" grpId="0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ECEF-593F-F584-AA8C-AB603136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the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F7B32-0586-B177-1AE7-0F23BAC0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Rewrite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Differentiable at all points except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We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We also get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r>
                  <a:rPr lang="en-IN" b="0" dirty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/>
                  <a:t> use subdifferential calculus to get</a:t>
                </a: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Use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F7B32-0586-B177-1AE7-0F23BAC0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29">
            <a:extLst>
              <a:ext uri="{FF2B5EF4-FFF2-40B4-BE49-F238E27FC236}">
                <a16:creationId xmlns:a16="http://schemas.microsoft.com/office/drawing/2014/main" id="{0CDA7CDA-D87F-FCB6-E83D-834E7EFDC00A}"/>
              </a:ext>
            </a:extLst>
          </p:cNvPr>
          <p:cNvSpPr/>
          <p:nvPr/>
        </p:nvSpPr>
        <p:spPr>
          <a:xfrm flipH="1">
            <a:off x="9165918" y="820978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89EA51-3CFF-8F91-D631-ED022BA4195B}"/>
              </a:ext>
            </a:extLst>
          </p:cNvPr>
          <p:cNvGrpSpPr/>
          <p:nvPr/>
        </p:nvGrpSpPr>
        <p:grpSpPr>
          <a:xfrm>
            <a:off x="8556886" y="445553"/>
            <a:ext cx="3296796" cy="2213917"/>
            <a:chOff x="6256911" y="1111624"/>
            <a:chExt cx="3296796" cy="22139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513621-F186-C719-C4B1-F6F3CB9D411F}"/>
                </a:ext>
              </a:extLst>
            </p:cNvPr>
            <p:cNvGrpSpPr/>
            <p:nvPr/>
          </p:nvGrpSpPr>
          <p:grpSpPr>
            <a:xfrm>
              <a:off x="6256911" y="1111624"/>
              <a:ext cx="3140621" cy="1802875"/>
              <a:chOff x="2454442" y="1188485"/>
              <a:chExt cx="5022209" cy="288300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4AA701B-6E84-E4FD-B801-422553E7BC02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3935521-B683-C443-C556-9C16954106E1}"/>
                  </a:ext>
                </a:extLst>
              </p:cNvPr>
              <p:cNvCxnSpPr/>
              <p:nvPr/>
            </p:nvCxnSpPr>
            <p:spPr>
              <a:xfrm>
                <a:off x="2454442" y="4071486"/>
                <a:ext cx="502220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3D4B49-662A-1E94-C6B0-1BC9B2801B57}"/>
                    </a:ext>
                  </a:extLst>
                </p:cNvPr>
                <p:cNvSpPr txBox="1"/>
                <p:nvPr/>
              </p:nvSpPr>
              <p:spPr>
                <a:xfrm>
                  <a:off x="7383661" y="2956209"/>
                  <a:ext cx="2170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3D4B49-662A-1E94-C6B0-1BC9B28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661" y="2956209"/>
                  <a:ext cx="217004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E77CD59-EE4E-6380-439E-EA1C0E280536}"/>
                    </a:ext>
                  </a:extLst>
                </p:cNvPr>
                <p:cNvSpPr txBox="1"/>
                <p:nvPr/>
              </p:nvSpPr>
              <p:spPr>
                <a:xfrm>
                  <a:off x="7070704" y="2136556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E77CD59-EE4E-6380-439E-EA1C0E280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704" y="2136556"/>
                  <a:ext cx="7112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76C44-9B29-A6E1-A7A1-37D2DA7E811B}"/>
              </a:ext>
            </a:extLst>
          </p:cNvPr>
          <p:cNvGrpSpPr/>
          <p:nvPr/>
        </p:nvGrpSpPr>
        <p:grpSpPr>
          <a:xfrm>
            <a:off x="10795646" y="5560093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FAE5D1-E4E2-B660-32E7-134F74E7C60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01AE9B-B3FA-0036-85EE-222254B76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86D94E-C052-0648-1F24-B38EA1AA483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A204E71-4096-9979-2661-8D2C8C6F0C9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D5EB1FE-CD66-D954-E25A-DCFDD5115B1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5B6C5E1A-B023-4105-1FAF-EC9680115D6E}"/>
                  </a:ext>
                </a:extLst>
              </p:cNvPr>
              <p:cNvSpPr/>
              <p:nvPr/>
            </p:nvSpPr>
            <p:spPr>
              <a:xfrm>
                <a:off x="7533497" y="5501370"/>
                <a:ext cx="3235162" cy="929046"/>
              </a:xfrm>
              <a:prstGeom prst="wedgeRectCallout">
                <a:avLst>
                  <a:gd name="adj1" fmla="val 64630"/>
                  <a:gd name="adj2" fmla="val 5527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The subdifferential is a set i.e., we must say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/>
                  <a:t> instead of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5B6C5E1A-B023-4105-1FAF-EC9680115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97" y="5501370"/>
                <a:ext cx="3235162" cy="929046"/>
              </a:xfrm>
              <a:prstGeom prst="wedgeRectCallout">
                <a:avLst>
                  <a:gd name="adj1" fmla="val 64630"/>
                  <a:gd name="adj2" fmla="val 55277"/>
                </a:avLst>
              </a:prstGeom>
              <a:blipFill>
                <a:blip r:embed="rId5"/>
                <a:stretch>
                  <a:fillRect l="-1140" t="-3593" b="-179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ie 22" descr=" 143">
            <a:extLst>
              <a:ext uri="{FF2B5EF4-FFF2-40B4-BE49-F238E27FC236}">
                <a16:creationId xmlns:a16="http://schemas.microsoft.com/office/drawing/2014/main" id="{6A8229DD-00B5-FE22-FE86-9112CE8BB9B5}"/>
              </a:ext>
            </a:extLst>
          </p:cNvPr>
          <p:cNvSpPr/>
          <p:nvPr/>
        </p:nvSpPr>
        <p:spPr>
          <a:xfrm>
            <a:off x="8786635" y="261998"/>
            <a:ext cx="3200897" cy="3938601"/>
          </a:xfrm>
          <a:prstGeom prst="pie">
            <a:avLst>
              <a:gd name="adj1" fmla="val 10791260"/>
              <a:gd name="adj2" fmla="val 13729759"/>
            </a:avLst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 descr=" 118">
            <a:extLst>
              <a:ext uri="{FF2B5EF4-FFF2-40B4-BE49-F238E27FC236}">
                <a16:creationId xmlns:a16="http://schemas.microsoft.com/office/drawing/2014/main" id="{015F93B4-9DC7-9D2C-C882-40BF1A651D9F}"/>
              </a:ext>
            </a:extLst>
          </p:cNvPr>
          <p:cNvCxnSpPr>
            <a:cxnSpLocks/>
          </p:cNvCxnSpPr>
          <p:nvPr/>
        </p:nvCxnSpPr>
        <p:spPr>
          <a:xfrm>
            <a:off x="9118137" y="869950"/>
            <a:ext cx="2059420" cy="228824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 descr=" 121">
            <a:extLst>
              <a:ext uri="{FF2B5EF4-FFF2-40B4-BE49-F238E27FC236}">
                <a16:creationId xmlns:a16="http://schemas.microsoft.com/office/drawing/2014/main" id="{DAC40C5B-62C0-DDDC-D132-2FF8B19100AE}"/>
              </a:ext>
            </a:extLst>
          </p:cNvPr>
          <p:cNvCxnSpPr>
            <a:cxnSpLocks/>
          </p:cNvCxnSpPr>
          <p:nvPr/>
        </p:nvCxnSpPr>
        <p:spPr>
          <a:xfrm>
            <a:off x="8867775" y="1300447"/>
            <a:ext cx="2665883" cy="172385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 125">
            <a:extLst>
              <a:ext uri="{FF2B5EF4-FFF2-40B4-BE49-F238E27FC236}">
                <a16:creationId xmlns:a16="http://schemas.microsoft.com/office/drawing/2014/main" id="{04B77F45-EFF2-FAC5-2A9B-8EA84FA7475B}"/>
              </a:ext>
            </a:extLst>
          </p:cNvPr>
          <p:cNvCxnSpPr>
            <a:cxnSpLocks/>
          </p:cNvCxnSpPr>
          <p:nvPr/>
        </p:nvCxnSpPr>
        <p:spPr>
          <a:xfrm>
            <a:off x="8724900" y="2290138"/>
            <a:ext cx="3146507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 123">
            <a:extLst>
              <a:ext uri="{FF2B5EF4-FFF2-40B4-BE49-F238E27FC236}">
                <a16:creationId xmlns:a16="http://schemas.microsoft.com/office/drawing/2014/main" id="{3B168FEA-1EA4-2B55-2703-499ED953C98C}"/>
              </a:ext>
            </a:extLst>
          </p:cNvPr>
          <p:cNvCxnSpPr>
            <a:cxnSpLocks/>
          </p:cNvCxnSpPr>
          <p:nvPr/>
        </p:nvCxnSpPr>
        <p:spPr>
          <a:xfrm>
            <a:off x="8724900" y="1800473"/>
            <a:ext cx="2938041" cy="82089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872E-C5B4-4EF0-9968-42A357C1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the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290C9-32E4-B993-F82B-9CE82DC21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US" dirty="0"/>
                  <a:t>Can use chain rule to calculate more complicated subdifferentials</a:t>
                </a:r>
              </a:p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Given</a:t>
                </a:r>
                <a:r>
                  <a:rPr lang="en-US" dirty="0"/>
                  <a:t>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Goal</a:t>
                </a:r>
                <a:r>
                  <a:rPr lang="en-IN" dirty="0"/>
                  <a:t>: find the subdifferential for the function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Applying the chain rule tells us that</a:t>
                </a:r>
                <a:br>
                  <a:rPr lang="en-IN" dirty="0"/>
                </a:b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begChr m:val="{"/>
                                            <m:endChr m:val="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⋅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⋅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1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"/>
                                            <m:endChr m:val="}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−1,0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eqAr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290C9-32E4-B993-F82B-9CE82DC21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971EBC-5112-4801-FB77-9D5485B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0AFE2-462C-ADC2-952B-CC574C955A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250178" cy="488261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 For any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find a </a:t>
                </a:r>
                <a:r>
                  <a:rPr lang="en-IN" dirty="0" err="1"/>
                  <a:t>subgradient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i.e., find 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b="1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Note: no need to find the entire subdifferential, just any </a:t>
                </a:r>
                <a:r>
                  <a:rPr lang="en-IN" dirty="0" err="1"/>
                  <a:t>subgradient</a:t>
                </a:r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at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/>
                  <a:t> at any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/>
                  <a:t> at any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/>
                  <a:t> at any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Note: for last 4 questions, need to find the entire subdifferential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0AFE2-462C-ADC2-952B-CC574C955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250178" cy="4882611"/>
              </a:xfrm>
              <a:blipFill>
                <a:blip r:embed="rId2"/>
                <a:stretch>
                  <a:fillRect l="-1192" t="-2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1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EC1-AB31-9F04-F731-239E5073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3B9F-30FB-6C84-EC4F-06273DD2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775360" cy="5300823"/>
          </a:xfrm>
        </p:spPr>
        <p:txBody>
          <a:bodyPr/>
          <a:lstStyle/>
          <a:p>
            <a:r>
              <a:rPr lang="en-US" dirty="0"/>
              <a:t>Non-differentiable functions are common in ML applications</a:t>
            </a:r>
          </a:p>
          <a:p>
            <a:r>
              <a:rPr lang="en-US" dirty="0"/>
              <a:t>Concepts of gradient can be extended to non-differentiable </a:t>
            </a:r>
            <a:r>
              <a:rPr lang="en-US" dirty="0" err="1"/>
              <a:t>cvx</a:t>
            </a:r>
            <a:r>
              <a:rPr lang="en-US" dirty="0"/>
              <a:t> </a:t>
            </a:r>
            <a:r>
              <a:rPr lang="en-US" dirty="0" err="1"/>
              <a:t>fns</a:t>
            </a:r>
            <a:endParaRPr lang="en-US" dirty="0"/>
          </a:p>
          <a:p>
            <a:pPr lvl="1"/>
            <a:r>
              <a:rPr lang="en-US" dirty="0"/>
              <a:t>Involve studying the relationship between gradients and tangents</a:t>
            </a:r>
          </a:p>
          <a:p>
            <a:r>
              <a:rPr lang="en-US" dirty="0"/>
              <a:t>Allow us to develop the notion of subdifferential</a:t>
            </a:r>
          </a:p>
          <a:p>
            <a:pPr lvl="1"/>
            <a:r>
              <a:rPr lang="en-US" dirty="0"/>
              <a:t>Instead of a unique gradient, may have several (infinite) </a:t>
            </a:r>
            <a:r>
              <a:rPr lang="en-US" dirty="0" err="1"/>
              <a:t>subgradients</a:t>
            </a:r>
            <a:endParaRPr lang="en-US" dirty="0"/>
          </a:p>
          <a:p>
            <a:r>
              <a:rPr lang="en-US" dirty="0"/>
              <a:t>Elegant extension: for differentiable functions, unique </a:t>
            </a:r>
            <a:r>
              <a:rPr lang="en-US" dirty="0" err="1"/>
              <a:t>subgradient</a:t>
            </a:r>
            <a:endParaRPr lang="en-US" dirty="0"/>
          </a:p>
          <a:p>
            <a:r>
              <a:rPr lang="en-US" dirty="0"/>
              <a:t>Rules of subdifferential calculus that ease calculations</a:t>
            </a:r>
          </a:p>
          <a:p>
            <a:pPr lvl="1"/>
            <a:r>
              <a:rPr lang="en-US" dirty="0"/>
              <a:t>Scaling rule, sum rule, chain rule, max rule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amazing!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See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C31D-D0F0-AC5F-D74C-FE8A7242B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 of the</a:t>
            </a:r>
            <a:br>
              <a:rPr lang="en-US" dirty="0"/>
            </a:br>
            <a:r>
              <a:rPr lang="en-US" dirty="0"/>
              <a:t>non-</a:t>
            </a:r>
            <a:r>
              <a:rPr lang="en-US" dirty="0" err="1"/>
              <a:t>differentiables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28C0-7FD1-C8A2-5C0B-0AA71C42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741762" cy="1645920"/>
          </a:xfrm>
        </p:spPr>
        <p:txBody>
          <a:bodyPr/>
          <a:lstStyle/>
          <a:p>
            <a:r>
              <a:rPr lang="en-US" dirty="0"/>
              <a:t>it is getting difficult to differentiate developments in the crypto-NFT world from joke articles on The Onion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7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CEDF60E-9633-C67C-0339-DFA7F7D474DE}"/>
              </a:ext>
            </a:extLst>
          </p:cNvPr>
          <p:cNvSpPr/>
          <p:nvPr/>
        </p:nvSpPr>
        <p:spPr>
          <a:xfrm>
            <a:off x="8462298" y="1228687"/>
            <a:ext cx="3695700" cy="1587504"/>
          </a:xfrm>
          <a:custGeom>
            <a:avLst/>
            <a:gdLst>
              <a:gd name="connsiteX0" fmla="*/ 0 w 3877734"/>
              <a:gd name="connsiteY0" fmla="*/ 0 h 1549229"/>
              <a:gd name="connsiteX1" fmla="*/ 1845734 w 3877734"/>
              <a:gd name="connsiteY1" fmla="*/ 1536700 h 1549229"/>
              <a:gd name="connsiteX2" fmla="*/ 2709334 w 3877734"/>
              <a:gd name="connsiteY2" fmla="*/ 766233 h 1549229"/>
              <a:gd name="connsiteX3" fmla="*/ 3479800 w 3877734"/>
              <a:gd name="connsiteY3" fmla="*/ 1490133 h 1549229"/>
              <a:gd name="connsiteX4" fmla="*/ 3877734 w 3877734"/>
              <a:gd name="connsiteY4" fmla="*/ 753533 h 1549229"/>
              <a:gd name="connsiteX0" fmla="*/ 0 w 3683000"/>
              <a:gd name="connsiteY0" fmla="*/ 0 h 1549229"/>
              <a:gd name="connsiteX1" fmla="*/ 1845734 w 3683000"/>
              <a:gd name="connsiteY1" fmla="*/ 1536700 h 1549229"/>
              <a:gd name="connsiteX2" fmla="*/ 2709334 w 3683000"/>
              <a:gd name="connsiteY2" fmla="*/ 766233 h 1549229"/>
              <a:gd name="connsiteX3" fmla="*/ 3479800 w 3683000"/>
              <a:gd name="connsiteY3" fmla="*/ 1490133 h 1549229"/>
              <a:gd name="connsiteX4" fmla="*/ 3683000 w 3683000"/>
              <a:gd name="connsiteY4" fmla="*/ 16933 h 1549229"/>
              <a:gd name="connsiteX0" fmla="*/ 0 w 3695700"/>
              <a:gd name="connsiteY0" fmla="*/ 0 h 1549229"/>
              <a:gd name="connsiteX1" fmla="*/ 1845734 w 3695700"/>
              <a:gd name="connsiteY1" fmla="*/ 1536700 h 1549229"/>
              <a:gd name="connsiteX2" fmla="*/ 2709334 w 3695700"/>
              <a:gd name="connsiteY2" fmla="*/ 766233 h 1549229"/>
              <a:gd name="connsiteX3" fmla="*/ 3479800 w 3695700"/>
              <a:gd name="connsiteY3" fmla="*/ 1490133 h 1549229"/>
              <a:gd name="connsiteX4" fmla="*/ 3695700 w 3695700"/>
              <a:gd name="connsiteY4" fmla="*/ 4233 h 1549229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709334 w 3695700"/>
              <a:gd name="connsiteY2" fmla="*/ 7662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587504">
                <a:moveTo>
                  <a:pt x="0" y="0"/>
                </a:moveTo>
                <a:cubicBezTo>
                  <a:pt x="853723" y="598664"/>
                  <a:pt x="608895" y="1509183"/>
                  <a:pt x="1058334" y="1519767"/>
                </a:cubicBezTo>
                <a:cubicBezTo>
                  <a:pt x="1507773" y="1530351"/>
                  <a:pt x="1818218" y="839611"/>
                  <a:pt x="2163234" y="850900"/>
                </a:cubicBezTo>
                <a:cubicBezTo>
                  <a:pt x="2508250" y="862189"/>
                  <a:pt x="2933700" y="1589617"/>
                  <a:pt x="3128433" y="1587500"/>
                </a:cubicBezTo>
                <a:cubicBezTo>
                  <a:pt x="3323166" y="1585383"/>
                  <a:pt x="3594099" y="371474"/>
                  <a:pt x="3695700" y="4233"/>
                </a:cubicBezTo>
              </a:path>
            </a:pathLst>
          </a:custGeom>
          <a:solidFill>
            <a:schemeClr val="accent3">
              <a:lumMod val="40000"/>
              <a:lumOff val="60000"/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0C29F52-78DE-37AD-51FC-D190D36878CD}"/>
              </a:ext>
            </a:extLst>
          </p:cNvPr>
          <p:cNvSpPr/>
          <p:nvPr/>
        </p:nvSpPr>
        <p:spPr>
          <a:xfrm>
            <a:off x="4389252" y="1211645"/>
            <a:ext cx="3016250" cy="1598486"/>
          </a:xfrm>
          <a:custGeom>
            <a:avLst/>
            <a:gdLst>
              <a:gd name="connsiteX0" fmla="*/ 0 w 3156305"/>
              <a:gd name="connsiteY0" fmla="*/ 165100 h 1724583"/>
              <a:gd name="connsiteX1" fmla="*/ 869950 w 3156305"/>
              <a:gd name="connsiteY1" fmla="*/ 1714500 h 1724583"/>
              <a:gd name="connsiteX2" fmla="*/ 2908300 w 3156305"/>
              <a:gd name="connsiteY2" fmla="*/ 793750 h 1724583"/>
              <a:gd name="connsiteX3" fmla="*/ 3048000 w 3156305"/>
              <a:gd name="connsiteY3" fmla="*/ 0 h 1724583"/>
              <a:gd name="connsiteX0" fmla="*/ 0 w 3140518"/>
              <a:gd name="connsiteY0" fmla="*/ 0 h 1559483"/>
              <a:gd name="connsiteX1" fmla="*/ 869950 w 3140518"/>
              <a:gd name="connsiteY1" fmla="*/ 1549400 h 1559483"/>
              <a:gd name="connsiteX2" fmla="*/ 2908300 w 3140518"/>
              <a:gd name="connsiteY2" fmla="*/ 628650 h 1559483"/>
              <a:gd name="connsiteX3" fmla="*/ 3016250 w 3140518"/>
              <a:gd name="connsiteY3" fmla="*/ 6350 h 1559483"/>
              <a:gd name="connsiteX0" fmla="*/ 0 w 3079603"/>
              <a:gd name="connsiteY0" fmla="*/ 0 h 1559483"/>
              <a:gd name="connsiteX1" fmla="*/ 869950 w 3079603"/>
              <a:gd name="connsiteY1" fmla="*/ 1549400 h 1559483"/>
              <a:gd name="connsiteX2" fmla="*/ 2908300 w 3079603"/>
              <a:gd name="connsiteY2" fmla="*/ 628650 h 1559483"/>
              <a:gd name="connsiteX3" fmla="*/ 3016250 w 3079603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73072"/>
              <a:gd name="connsiteX1" fmla="*/ 869950 w 3016367"/>
              <a:gd name="connsiteY1" fmla="*/ 1549400 h 1573072"/>
              <a:gd name="connsiteX2" fmla="*/ 2908300 w 3016367"/>
              <a:gd name="connsiteY2" fmla="*/ 628650 h 1573072"/>
              <a:gd name="connsiteX3" fmla="*/ 3016250 w 3016367"/>
              <a:gd name="connsiteY3" fmla="*/ 6350 h 1573072"/>
              <a:gd name="connsiteX0" fmla="*/ 0 w 3016367"/>
              <a:gd name="connsiteY0" fmla="*/ 0 h 1577091"/>
              <a:gd name="connsiteX1" fmla="*/ 869950 w 3016367"/>
              <a:gd name="connsiteY1" fmla="*/ 1549400 h 1577091"/>
              <a:gd name="connsiteX2" fmla="*/ 2908300 w 3016367"/>
              <a:gd name="connsiteY2" fmla="*/ 628650 h 1577091"/>
              <a:gd name="connsiteX3" fmla="*/ 3016250 w 3016367"/>
              <a:gd name="connsiteY3" fmla="*/ 6350 h 1577091"/>
              <a:gd name="connsiteX0" fmla="*/ 0 w 3016367"/>
              <a:gd name="connsiteY0" fmla="*/ 0 h 1581071"/>
              <a:gd name="connsiteX1" fmla="*/ 869950 w 3016367"/>
              <a:gd name="connsiteY1" fmla="*/ 1549400 h 1581071"/>
              <a:gd name="connsiteX2" fmla="*/ 2908300 w 3016367"/>
              <a:gd name="connsiteY2" fmla="*/ 628650 h 1581071"/>
              <a:gd name="connsiteX3" fmla="*/ 3016250 w 3016367"/>
              <a:gd name="connsiteY3" fmla="*/ 6350 h 1581071"/>
              <a:gd name="connsiteX0" fmla="*/ 0 w 3016367"/>
              <a:gd name="connsiteY0" fmla="*/ 0 h 1584879"/>
              <a:gd name="connsiteX1" fmla="*/ 869950 w 3016367"/>
              <a:gd name="connsiteY1" fmla="*/ 1549400 h 1584879"/>
              <a:gd name="connsiteX2" fmla="*/ 2908300 w 3016367"/>
              <a:gd name="connsiteY2" fmla="*/ 628650 h 1584879"/>
              <a:gd name="connsiteX3" fmla="*/ 3016250 w 3016367"/>
              <a:gd name="connsiteY3" fmla="*/ 6350 h 1584879"/>
              <a:gd name="connsiteX0" fmla="*/ 0 w 3016367"/>
              <a:gd name="connsiteY0" fmla="*/ 0 h 1585042"/>
              <a:gd name="connsiteX1" fmla="*/ 869950 w 3016367"/>
              <a:gd name="connsiteY1" fmla="*/ 1549400 h 1585042"/>
              <a:gd name="connsiteX2" fmla="*/ 2908300 w 3016367"/>
              <a:gd name="connsiteY2" fmla="*/ 628650 h 1585042"/>
              <a:gd name="connsiteX3" fmla="*/ 3016250 w 3016367"/>
              <a:gd name="connsiteY3" fmla="*/ 6350 h 1585042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99776"/>
              <a:gd name="connsiteX1" fmla="*/ 869950 w 3016349"/>
              <a:gd name="connsiteY1" fmla="*/ 1549400 h 1599776"/>
              <a:gd name="connsiteX2" fmla="*/ 2892425 w 3016349"/>
              <a:gd name="connsiteY2" fmla="*/ 584200 h 1599776"/>
              <a:gd name="connsiteX3" fmla="*/ 3016250 w 3016349"/>
              <a:gd name="connsiteY3" fmla="*/ 6350 h 1599776"/>
              <a:gd name="connsiteX0" fmla="*/ 0 w 3016349"/>
              <a:gd name="connsiteY0" fmla="*/ 0 h 1598486"/>
              <a:gd name="connsiteX1" fmla="*/ 869950 w 3016349"/>
              <a:gd name="connsiteY1" fmla="*/ 1549400 h 1598486"/>
              <a:gd name="connsiteX2" fmla="*/ 2892425 w 3016349"/>
              <a:gd name="connsiteY2" fmla="*/ 584200 h 1598486"/>
              <a:gd name="connsiteX3" fmla="*/ 3016250 w 3016349"/>
              <a:gd name="connsiteY3" fmla="*/ 6350 h 1598486"/>
              <a:gd name="connsiteX0" fmla="*/ 0 w 3016346"/>
              <a:gd name="connsiteY0" fmla="*/ 0 h 1598486"/>
              <a:gd name="connsiteX1" fmla="*/ 869950 w 3016346"/>
              <a:gd name="connsiteY1" fmla="*/ 1549400 h 1598486"/>
              <a:gd name="connsiteX2" fmla="*/ 2892425 w 3016346"/>
              <a:gd name="connsiteY2" fmla="*/ 584200 h 1598486"/>
              <a:gd name="connsiteX3" fmla="*/ 3016250 w 3016346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250" h="1598486">
                <a:moveTo>
                  <a:pt x="0" y="0"/>
                </a:moveTo>
                <a:cubicBezTo>
                  <a:pt x="430741" y="769937"/>
                  <a:pt x="655108" y="1228725"/>
                  <a:pt x="869950" y="1549400"/>
                </a:cubicBezTo>
                <a:cubicBezTo>
                  <a:pt x="1478492" y="1774825"/>
                  <a:pt x="2526242" y="1184275"/>
                  <a:pt x="2892425" y="584200"/>
                </a:cubicBezTo>
                <a:cubicBezTo>
                  <a:pt x="2922058" y="511175"/>
                  <a:pt x="2997729" y="222250"/>
                  <a:pt x="3016250" y="6350"/>
                </a:cubicBezTo>
              </a:path>
            </a:pathLst>
          </a:custGeom>
          <a:solidFill>
            <a:schemeClr val="accent3">
              <a:lumMod val="40000"/>
              <a:lumOff val="60000"/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3B4F9-47B4-CDDB-916A-C5312B6F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Revisited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32EF0-CB6C-1A35-B1D9-1ABEEB1F75CC}"/>
                  </a:ext>
                </a:extLst>
              </p:cNvPr>
              <p:cNvSpPr txBox="1"/>
              <p:nvPr/>
            </p:nvSpPr>
            <p:spPr>
              <a:xfrm>
                <a:off x="253353" y="2140691"/>
                <a:ext cx="3680694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32EF0-CB6C-1A35-B1D9-1ABEEB1F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140691"/>
                <a:ext cx="3680694" cy="1032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2CEB8-6054-7AEB-8A01-CA2FD4842CF9}"/>
                  </a:ext>
                </a:extLst>
              </p:cNvPr>
              <p:cNvSpPr txBox="1"/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2CEB8-6054-7AEB-8A01-CA2FD48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7B45A-5028-2F82-8057-AC3F70DCE91F}"/>
                  </a:ext>
                </a:extLst>
              </p:cNvPr>
              <p:cNvSpPr txBox="1"/>
              <p:nvPr/>
            </p:nvSpPr>
            <p:spPr>
              <a:xfrm>
                <a:off x="364502" y="4214204"/>
                <a:ext cx="25441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7B45A-5028-2F82-8057-AC3F70DCE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4214204"/>
                <a:ext cx="254413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6BE608-D708-E6E7-8C79-B87AA40E1A09}"/>
                  </a:ext>
                </a:extLst>
              </p:cNvPr>
              <p:cNvSpPr txBox="1"/>
              <p:nvPr/>
            </p:nvSpPr>
            <p:spPr>
              <a:xfrm>
                <a:off x="364502" y="4884516"/>
                <a:ext cx="5067947" cy="78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6BE608-D708-E6E7-8C79-B87AA40E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4884516"/>
                <a:ext cx="5067947" cy="783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729BE-DE38-FE33-C757-72A3AC7DEC18}"/>
                  </a:ext>
                </a:extLst>
              </p:cNvPr>
              <p:cNvSpPr txBox="1"/>
              <p:nvPr/>
            </p:nvSpPr>
            <p:spPr>
              <a:xfrm>
                <a:off x="364501" y="5667551"/>
                <a:ext cx="7099555" cy="78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729BE-DE38-FE33-C757-72A3AC7D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1" y="5667551"/>
                <a:ext cx="7099555" cy="783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E8C12F5-A7A9-8043-4C6A-7057CD2A09F5}"/>
              </a:ext>
            </a:extLst>
          </p:cNvPr>
          <p:cNvGrpSpPr/>
          <p:nvPr/>
        </p:nvGrpSpPr>
        <p:grpSpPr>
          <a:xfrm>
            <a:off x="3616166" y="1209983"/>
            <a:ext cx="4534288" cy="2881115"/>
            <a:chOff x="3616166" y="1209983"/>
            <a:chExt cx="4534288" cy="28811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F328E9-999C-8552-8D81-8462889D3825}"/>
                </a:ext>
              </a:extLst>
            </p:cNvPr>
            <p:cNvSpPr txBox="1"/>
            <p:nvPr/>
          </p:nvSpPr>
          <p:spPr>
            <a:xfrm>
              <a:off x="3616166" y="3444767"/>
              <a:ext cx="45342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CONVEX FUNCTION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0ECE7D-2428-ED5C-047D-815864E686BF}"/>
                </a:ext>
              </a:extLst>
            </p:cNvPr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8ABC56-45B2-ED98-D408-2B29E6FE4E5A}"/>
                  </a:ext>
                </a:extLst>
              </p:cNvPr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F33030-C741-74E9-829C-ADE69D400068}"/>
                  </a:ext>
                </a:extLst>
              </p:cNvPr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F9F49D-9402-88C8-7DE7-C42815910792}"/>
              </a:ext>
            </a:extLst>
          </p:cNvPr>
          <p:cNvGrpSpPr/>
          <p:nvPr/>
        </p:nvGrpSpPr>
        <p:grpSpPr>
          <a:xfrm>
            <a:off x="8323567" y="1207120"/>
            <a:ext cx="3903073" cy="2868329"/>
            <a:chOff x="8323567" y="1272132"/>
            <a:chExt cx="3903073" cy="2868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906F62-10F7-4B69-457A-97537857788E}"/>
                </a:ext>
              </a:extLst>
            </p:cNvPr>
            <p:cNvSpPr txBox="1"/>
            <p:nvPr/>
          </p:nvSpPr>
          <p:spPr>
            <a:xfrm>
              <a:off x="8582884" y="3494130"/>
              <a:ext cx="36437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NON-CONVEX FN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7B05C9-3454-4A33-BA88-6941C1E4E051}"/>
                </a:ext>
              </a:extLst>
            </p:cNvPr>
            <p:cNvGrpSpPr/>
            <p:nvPr/>
          </p:nvGrpSpPr>
          <p:grpSpPr>
            <a:xfrm>
              <a:off x="8323567" y="1272132"/>
              <a:ext cx="3821866" cy="2112264"/>
              <a:chOff x="8323567" y="1272132"/>
              <a:chExt cx="3821866" cy="211226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733BC4-DD62-E087-0E6D-14E4C65E1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3567" y="3018636"/>
                <a:ext cx="382186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8CAE88-54B9-894F-FAE6-456D97FF85AB}"/>
                  </a:ext>
                </a:extLst>
              </p:cNvPr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327581-277A-10F5-C81E-C6F5D1D04658}"/>
              </a:ext>
            </a:extLst>
          </p:cNvPr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DA38DD-ED1D-57EC-D3FE-A8D6B8588FBB}"/>
              </a:ext>
            </a:extLst>
          </p:cNvPr>
          <p:cNvGrpSpPr/>
          <p:nvPr/>
        </p:nvGrpSpPr>
        <p:grpSpPr>
          <a:xfrm>
            <a:off x="4656774" y="2869996"/>
            <a:ext cx="618587" cy="624831"/>
            <a:chOff x="4656774" y="2869996"/>
            <a:chExt cx="618587" cy="6248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8CBAB-F57D-E6E8-D529-C97A794334F6}"/>
                </a:ext>
              </a:extLst>
            </p:cNvPr>
            <p:cNvSpPr/>
            <p:nvPr/>
          </p:nvSpPr>
          <p:spPr>
            <a:xfrm>
              <a:off x="4882699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0CD5DB-FDA1-8046-D7CE-E9B8EEACC40B}"/>
                    </a:ext>
                  </a:extLst>
                </p:cNvPr>
                <p:cNvSpPr txBox="1"/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0CD5DB-FDA1-8046-D7CE-E9B8EEACC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9810756-5A67-24F3-A0E3-9C243A155D7E}"/>
              </a:ext>
            </a:extLst>
          </p:cNvPr>
          <p:cNvGrpSpPr/>
          <p:nvPr/>
        </p:nvGrpSpPr>
        <p:grpSpPr>
          <a:xfrm>
            <a:off x="6728867" y="2869996"/>
            <a:ext cx="618587" cy="624831"/>
            <a:chOff x="6728867" y="2869996"/>
            <a:chExt cx="618587" cy="62483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029658-2A3D-6818-5261-27937D3523CC}"/>
                </a:ext>
              </a:extLst>
            </p:cNvPr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BF9DED-D4EC-F235-B78B-34435BE2813E}"/>
                    </a:ext>
                  </a:extLst>
                </p:cNvPr>
                <p:cNvSpPr txBox="1"/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BF9DED-D4EC-F235-B78B-34435BE2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10F772-3C70-2083-69B8-17DA669361CD}"/>
              </a:ext>
            </a:extLst>
          </p:cNvPr>
          <p:cNvGrpSpPr/>
          <p:nvPr/>
        </p:nvGrpSpPr>
        <p:grpSpPr>
          <a:xfrm>
            <a:off x="6040347" y="2869996"/>
            <a:ext cx="618587" cy="624831"/>
            <a:chOff x="6040347" y="2869996"/>
            <a:chExt cx="618587" cy="62483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5107B1-8A07-43A1-AF42-0A2552284B2E}"/>
                </a:ext>
              </a:extLst>
            </p:cNvPr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0A52382-1DFC-71A0-9814-87A62378479E}"/>
                    </a:ext>
                  </a:extLst>
                </p:cNvPr>
                <p:cNvSpPr txBox="1"/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0A52382-1DFC-71A0-9814-87A623784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DA59D-DDC3-28B4-6D0E-AAD2CFADAE35}"/>
              </a:ext>
            </a:extLst>
          </p:cNvPr>
          <p:cNvGrpSpPr/>
          <p:nvPr/>
        </p:nvGrpSpPr>
        <p:grpSpPr>
          <a:xfrm>
            <a:off x="10014743" y="5492058"/>
            <a:ext cx="1143000" cy="1143000"/>
            <a:chOff x="2379643" y="355681"/>
            <a:chExt cx="1143000" cy="1143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AB1A66-63E6-0098-04C1-B433AE53C7E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CD3DDA-56FE-2C99-D5BD-3075F2F2B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4886F4-7EA2-FBBF-05C2-417CF5D7221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080F7AE-EBE3-8B17-2139-A6C05C97FF5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119ADF3-E16C-003A-6A3F-AB46150396A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03E049D5-C772-2E3F-4B3A-701E9AC17883}"/>
              </a:ext>
            </a:extLst>
          </p:cNvPr>
          <p:cNvSpPr/>
          <p:nvPr/>
        </p:nvSpPr>
        <p:spPr>
          <a:xfrm>
            <a:off x="7627241" y="5620863"/>
            <a:ext cx="2390535" cy="801877"/>
          </a:xfrm>
          <a:prstGeom prst="wedgeRectCallout">
            <a:avLst>
              <a:gd name="adj1" fmla="val 69978"/>
              <a:gd name="adj2" fmla="val 436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 convex function must lie below all its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chords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021C55E-2ED5-77FE-2AFA-3BD3C21FB29F}"/>
              </a:ext>
            </a:extLst>
          </p:cNvPr>
          <p:cNvSpPr/>
          <p:nvPr/>
        </p:nvSpPr>
        <p:spPr>
          <a:xfrm>
            <a:off x="4389252" y="1221114"/>
            <a:ext cx="3016250" cy="1598486"/>
          </a:xfrm>
          <a:custGeom>
            <a:avLst/>
            <a:gdLst>
              <a:gd name="connsiteX0" fmla="*/ 0 w 3156305"/>
              <a:gd name="connsiteY0" fmla="*/ 165100 h 1724583"/>
              <a:gd name="connsiteX1" fmla="*/ 869950 w 3156305"/>
              <a:gd name="connsiteY1" fmla="*/ 1714500 h 1724583"/>
              <a:gd name="connsiteX2" fmla="*/ 2908300 w 3156305"/>
              <a:gd name="connsiteY2" fmla="*/ 793750 h 1724583"/>
              <a:gd name="connsiteX3" fmla="*/ 3048000 w 3156305"/>
              <a:gd name="connsiteY3" fmla="*/ 0 h 1724583"/>
              <a:gd name="connsiteX0" fmla="*/ 0 w 3140518"/>
              <a:gd name="connsiteY0" fmla="*/ 0 h 1559483"/>
              <a:gd name="connsiteX1" fmla="*/ 869950 w 3140518"/>
              <a:gd name="connsiteY1" fmla="*/ 1549400 h 1559483"/>
              <a:gd name="connsiteX2" fmla="*/ 2908300 w 3140518"/>
              <a:gd name="connsiteY2" fmla="*/ 628650 h 1559483"/>
              <a:gd name="connsiteX3" fmla="*/ 3016250 w 3140518"/>
              <a:gd name="connsiteY3" fmla="*/ 6350 h 1559483"/>
              <a:gd name="connsiteX0" fmla="*/ 0 w 3079603"/>
              <a:gd name="connsiteY0" fmla="*/ 0 h 1559483"/>
              <a:gd name="connsiteX1" fmla="*/ 869950 w 3079603"/>
              <a:gd name="connsiteY1" fmla="*/ 1549400 h 1559483"/>
              <a:gd name="connsiteX2" fmla="*/ 2908300 w 3079603"/>
              <a:gd name="connsiteY2" fmla="*/ 628650 h 1559483"/>
              <a:gd name="connsiteX3" fmla="*/ 3016250 w 3079603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73072"/>
              <a:gd name="connsiteX1" fmla="*/ 869950 w 3016367"/>
              <a:gd name="connsiteY1" fmla="*/ 1549400 h 1573072"/>
              <a:gd name="connsiteX2" fmla="*/ 2908300 w 3016367"/>
              <a:gd name="connsiteY2" fmla="*/ 628650 h 1573072"/>
              <a:gd name="connsiteX3" fmla="*/ 3016250 w 3016367"/>
              <a:gd name="connsiteY3" fmla="*/ 6350 h 1573072"/>
              <a:gd name="connsiteX0" fmla="*/ 0 w 3016367"/>
              <a:gd name="connsiteY0" fmla="*/ 0 h 1577091"/>
              <a:gd name="connsiteX1" fmla="*/ 869950 w 3016367"/>
              <a:gd name="connsiteY1" fmla="*/ 1549400 h 1577091"/>
              <a:gd name="connsiteX2" fmla="*/ 2908300 w 3016367"/>
              <a:gd name="connsiteY2" fmla="*/ 628650 h 1577091"/>
              <a:gd name="connsiteX3" fmla="*/ 3016250 w 3016367"/>
              <a:gd name="connsiteY3" fmla="*/ 6350 h 1577091"/>
              <a:gd name="connsiteX0" fmla="*/ 0 w 3016367"/>
              <a:gd name="connsiteY0" fmla="*/ 0 h 1581071"/>
              <a:gd name="connsiteX1" fmla="*/ 869950 w 3016367"/>
              <a:gd name="connsiteY1" fmla="*/ 1549400 h 1581071"/>
              <a:gd name="connsiteX2" fmla="*/ 2908300 w 3016367"/>
              <a:gd name="connsiteY2" fmla="*/ 628650 h 1581071"/>
              <a:gd name="connsiteX3" fmla="*/ 3016250 w 3016367"/>
              <a:gd name="connsiteY3" fmla="*/ 6350 h 1581071"/>
              <a:gd name="connsiteX0" fmla="*/ 0 w 3016367"/>
              <a:gd name="connsiteY0" fmla="*/ 0 h 1584879"/>
              <a:gd name="connsiteX1" fmla="*/ 869950 w 3016367"/>
              <a:gd name="connsiteY1" fmla="*/ 1549400 h 1584879"/>
              <a:gd name="connsiteX2" fmla="*/ 2908300 w 3016367"/>
              <a:gd name="connsiteY2" fmla="*/ 628650 h 1584879"/>
              <a:gd name="connsiteX3" fmla="*/ 3016250 w 3016367"/>
              <a:gd name="connsiteY3" fmla="*/ 6350 h 1584879"/>
              <a:gd name="connsiteX0" fmla="*/ 0 w 3016367"/>
              <a:gd name="connsiteY0" fmla="*/ 0 h 1585042"/>
              <a:gd name="connsiteX1" fmla="*/ 869950 w 3016367"/>
              <a:gd name="connsiteY1" fmla="*/ 1549400 h 1585042"/>
              <a:gd name="connsiteX2" fmla="*/ 2908300 w 3016367"/>
              <a:gd name="connsiteY2" fmla="*/ 628650 h 1585042"/>
              <a:gd name="connsiteX3" fmla="*/ 3016250 w 3016367"/>
              <a:gd name="connsiteY3" fmla="*/ 6350 h 1585042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99776"/>
              <a:gd name="connsiteX1" fmla="*/ 869950 w 3016349"/>
              <a:gd name="connsiteY1" fmla="*/ 1549400 h 1599776"/>
              <a:gd name="connsiteX2" fmla="*/ 2892425 w 3016349"/>
              <a:gd name="connsiteY2" fmla="*/ 584200 h 1599776"/>
              <a:gd name="connsiteX3" fmla="*/ 3016250 w 3016349"/>
              <a:gd name="connsiteY3" fmla="*/ 6350 h 1599776"/>
              <a:gd name="connsiteX0" fmla="*/ 0 w 3016349"/>
              <a:gd name="connsiteY0" fmla="*/ 0 h 1598486"/>
              <a:gd name="connsiteX1" fmla="*/ 869950 w 3016349"/>
              <a:gd name="connsiteY1" fmla="*/ 1549400 h 1598486"/>
              <a:gd name="connsiteX2" fmla="*/ 2892425 w 3016349"/>
              <a:gd name="connsiteY2" fmla="*/ 584200 h 1598486"/>
              <a:gd name="connsiteX3" fmla="*/ 3016250 w 3016349"/>
              <a:gd name="connsiteY3" fmla="*/ 6350 h 1598486"/>
              <a:gd name="connsiteX0" fmla="*/ 0 w 3016346"/>
              <a:gd name="connsiteY0" fmla="*/ 0 h 1598486"/>
              <a:gd name="connsiteX1" fmla="*/ 869950 w 3016346"/>
              <a:gd name="connsiteY1" fmla="*/ 1549400 h 1598486"/>
              <a:gd name="connsiteX2" fmla="*/ 2892425 w 3016346"/>
              <a:gd name="connsiteY2" fmla="*/ 584200 h 1598486"/>
              <a:gd name="connsiteX3" fmla="*/ 3016250 w 3016346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250" h="1598486">
                <a:moveTo>
                  <a:pt x="0" y="0"/>
                </a:moveTo>
                <a:cubicBezTo>
                  <a:pt x="430741" y="769937"/>
                  <a:pt x="655108" y="1228725"/>
                  <a:pt x="869950" y="1549400"/>
                </a:cubicBezTo>
                <a:cubicBezTo>
                  <a:pt x="1478492" y="1774825"/>
                  <a:pt x="2526242" y="1184275"/>
                  <a:pt x="2892425" y="584200"/>
                </a:cubicBezTo>
                <a:cubicBezTo>
                  <a:pt x="2922058" y="511175"/>
                  <a:pt x="2997729" y="222250"/>
                  <a:pt x="3016250" y="635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756E768-9294-AC48-6EF2-9A5AEC38C534}"/>
              </a:ext>
            </a:extLst>
          </p:cNvPr>
          <p:cNvSpPr/>
          <p:nvPr/>
        </p:nvSpPr>
        <p:spPr>
          <a:xfrm>
            <a:off x="8449733" y="1219201"/>
            <a:ext cx="3695700" cy="1587504"/>
          </a:xfrm>
          <a:custGeom>
            <a:avLst/>
            <a:gdLst>
              <a:gd name="connsiteX0" fmla="*/ 0 w 3877734"/>
              <a:gd name="connsiteY0" fmla="*/ 0 h 1549229"/>
              <a:gd name="connsiteX1" fmla="*/ 1845734 w 3877734"/>
              <a:gd name="connsiteY1" fmla="*/ 1536700 h 1549229"/>
              <a:gd name="connsiteX2" fmla="*/ 2709334 w 3877734"/>
              <a:gd name="connsiteY2" fmla="*/ 766233 h 1549229"/>
              <a:gd name="connsiteX3" fmla="*/ 3479800 w 3877734"/>
              <a:gd name="connsiteY3" fmla="*/ 1490133 h 1549229"/>
              <a:gd name="connsiteX4" fmla="*/ 3877734 w 3877734"/>
              <a:gd name="connsiteY4" fmla="*/ 753533 h 1549229"/>
              <a:gd name="connsiteX0" fmla="*/ 0 w 3683000"/>
              <a:gd name="connsiteY0" fmla="*/ 0 h 1549229"/>
              <a:gd name="connsiteX1" fmla="*/ 1845734 w 3683000"/>
              <a:gd name="connsiteY1" fmla="*/ 1536700 h 1549229"/>
              <a:gd name="connsiteX2" fmla="*/ 2709334 w 3683000"/>
              <a:gd name="connsiteY2" fmla="*/ 766233 h 1549229"/>
              <a:gd name="connsiteX3" fmla="*/ 3479800 w 3683000"/>
              <a:gd name="connsiteY3" fmla="*/ 1490133 h 1549229"/>
              <a:gd name="connsiteX4" fmla="*/ 3683000 w 3683000"/>
              <a:gd name="connsiteY4" fmla="*/ 16933 h 1549229"/>
              <a:gd name="connsiteX0" fmla="*/ 0 w 3695700"/>
              <a:gd name="connsiteY0" fmla="*/ 0 h 1549229"/>
              <a:gd name="connsiteX1" fmla="*/ 1845734 w 3695700"/>
              <a:gd name="connsiteY1" fmla="*/ 1536700 h 1549229"/>
              <a:gd name="connsiteX2" fmla="*/ 2709334 w 3695700"/>
              <a:gd name="connsiteY2" fmla="*/ 766233 h 1549229"/>
              <a:gd name="connsiteX3" fmla="*/ 3479800 w 3695700"/>
              <a:gd name="connsiteY3" fmla="*/ 1490133 h 1549229"/>
              <a:gd name="connsiteX4" fmla="*/ 3695700 w 3695700"/>
              <a:gd name="connsiteY4" fmla="*/ 4233 h 1549229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709334 w 3695700"/>
              <a:gd name="connsiteY2" fmla="*/ 7662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587504">
                <a:moveTo>
                  <a:pt x="0" y="0"/>
                </a:moveTo>
                <a:cubicBezTo>
                  <a:pt x="853723" y="598664"/>
                  <a:pt x="608895" y="1509183"/>
                  <a:pt x="1058334" y="1519767"/>
                </a:cubicBezTo>
                <a:cubicBezTo>
                  <a:pt x="1507773" y="1530351"/>
                  <a:pt x="1818218" y="839611"/>
                  <a:pt x="2163234" y="850900"/>
                </a:cubicBezTo>
                <a:cubicBezTo>
                  <a:pt x="2508250" y="862189"/>
                  <a:pt x="2933700" y="1589617"/>
                  <a:pt x="3128433" y="1587500"/>
                </a:cubicBezTo>
                <a:cubicBezTo>
                  <a:pt x="3323166" y="1585383"/>
                  <a:pt x="3594099" y="371474"/>
                  <a:pt x="3695700" y="4233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9E0CE7-00A5-7D2D-F6DD-EBDE05241F22}"/>
              </a:ext>
            </a:extLst>
          </p:cNvPr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12D708-E8EB-217D-68B9-687307106466}"/>
                </a:ext>
              </a:extLst>
            </p:cNvPr>
            <p:cNvCxnSpPr/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22B9560-0F81-F137-9599-7B6F8F49E4E2}"/>
                </a:ext>
              </a:extLst>
            </p:cNvPr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11B10B-E14A-B0AB-EB5B-6E209048BCAE}"/>
              </a:ext>
            </a:extLst>
          </p:cNvPr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0018480-8351-69F1-A2B8-76313C6B5CBF}"/>
                </a:ext>
              </a:extLst>
            </p:cNvPr>
            <p:cNvCxnSpPr/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0C12F6F-E947-83F5-A701-4A468A5E1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61F56D-9265-D96B-B878-6AFEDE2886D9}"/>
              </a:ext>
            </a:extLst>
          </p:cNvPr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AA19E1-0CB1-DB51-2DBF-090330AEA76F}"/>
                </a:ext>
              </a:extLst>
            </p:cNvPr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1C317B-854F-D91E-FA03-B54B27F89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A55446-4AAF-C4DB-ACF1-EA1C8EE5D286}"/>
              </a:ext>
            </a:extLst>
          </p:cNvPr>
          <p:cNvGrpSpPr/>
          <p:nvPr/>
        </p:nvGrpSpPr>
        <p:grpSpPr>
          <a:xfrm>
            <a:off x="11835591" y="2122802"/>
            <a:ext cx="108000" cy="854323"/>
            <a:chOff x="6987488" y="2030058"/>
            <a:chExt cx="108000" cy="85432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EC7059C-E26D-B021-29F8-9A915C82E2DA}"/>
                </a:ext>
              </a:extLst>
            </p:cNvPr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0BBE9C5-4393-2833-8C5A-A0364D705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2D50C5-DC58-EECA-FE4F-D892547BA837}"/>
              </a:ext>
            </a:extLst>
          </p:cNvPr>
          <p:cNvGrpSpPr/>
          <p:nvPr/>
        </p:nvGrpSpPr>
        <p:grpSpPr>
          <a:xfrm>
            <a:off x="11575229" y="2869996"/>
            <a:ext cx="618587" cy="624831"/>
            <a:chOff x="6728867" y="2869996"/>
            <a:chExt cx="618587" cy="62483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62993A1-5ABD-2576-265B-A05A18493861}"/>
                </a:ext>
              </a:extLst>
            </p:cNvPr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029DF-6541-CFD0-BC8C-1A51099185E9}"/>
                    </a:ext>
                  </a:extLst>
                </p:cNvPr>
                <p:cNvSpPr txBox="1"/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029DF-6541-CFD0-BC8C-1A5109918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B7ABEA-53DD-CD08-B4C2-4DEF3A3CE7F6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9224151" y="2176802"/>
            <a:ext cx="2611440" cy="14507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B349C1-6BDD-2B8C-2105-7D0B8F3B885E}"/>
              </a:ext>
            </a:extLst>
          </p:cNvPr>
          <p:cNvGrpSpPr/>
          <p:nvPr/>
        </p:nvGrpSpPr>
        <p:grpSpPr>
          <a:xfrm>
            <a:off x="9116151" y="2267880"/>
            <a:ext cx="108000" cy="694860"/>
            <a:chOff x="4652218" y="2175136"/>
            <a:chExt cx="108000" cy="69486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85464C-D05F-3505-B8B6-DC0456BACDDC}"/>
                </a:ext>
              </a:extLst>
            </p:cNvPr>
            <p:cNvCxnSpPr>
              <a:cxnSpLocks/>
              <a:endCxn id="128" idx="4"/>
            </p:cNvCxnSpPr>
            <p:nvPr/>
          </p:nvCxnSpPr>
          <p:spPr>
            <a:xfrm flipH="1" flipV="1">
              <a:off x="4706218" y="2283136"/>
              <a:ext cx="7119" cy="58686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5E3E90C-C189-B12F-4388-83A53E9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2218" y="2175136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C6DAFB8-135F-7BFD-BFC1-FAF955B00AE9}"/>
              </a:ext>
            </a:extLst>
          </p:cNvPr>
          <p:cNvGrpSpPr/>
          <p:nvPr/>
        </p:nvGrpSpPr>
        <p:grpSpPr>
          <a:xfrm>
            <a:off x="8841020" y="2869996"/>
            <a:ext cx="618587" cy="624831"/>
            <a:chOff x="4656774" y="2869996"/>
            <a:chExt cx="618587" cy="624831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7B5450-655A-FB70-31FC-49E746FD994D}"/>
                </a:ext>
              </a:extLst>
            </p:cNvPr>
            <p:cNvSpPr/>
            <p:nvPr/>
          </p:nvSpPr>
          <p:spPr>
            <a:xfrm>
              <a:off x="4882699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353FFE2-74F2-A7F0-0836-064E71CE1E54}"/>
                    </a:ext>
                  </a:extLst>
                </p:cNvPr>
                <p:cNvSpPr txBox="1"/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353FFE2-74F2-A7F0-0836-064E71CE1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794BA2-AA78-3173-601F-28F0C3ADF2DA}"/>
              </a:ext>
            </a:extLst>
          </p:cNvPr>
          <p:cNvGrpSpPr/>
          <p:nvPr/>
        </p:nvGrpSpPr>
        <p:grpSpPr>
          <a:xfrm>
            <a:off x="10539263" y="2023177"/>
            <a:ext cx="108000" cy="846819"/>
            <a:chOff x="6644703" y="2294628"/>
            <a:chExt cx="108000" cy="846819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09D2A5-BC96-3851-75F1-B9DB393810CD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H="1" flipV="1">
              <a:off x="6698703" y="2402628"/>
              <a:ext cx="2849" cy="73881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ADE1A8E-9F95-5112-2441-AD07999DF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703" y="229462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F494AFA-2A48-B508-1557-77DCDCB67F21}"/>
              </a:ext>
            </a:extLst>
          </p:cNvPr>
          <p:cNvGrpSpPr/>
          <p:nvPr/>
        </p:nvGrpSpPr>
        <p:grpSpPr>
          <a:xfrm>
            <a:off x="10277116" y="2869996"/>
            <a:ext cx="618587" cy="624831"/>
            <a:chOff x="6040347" y="2869996"/>
            <a:chExt cx="618587" cy="62483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B5EB18A-E429-5DD5-C934-BC5C33420F4B}"/>
                </a:ext>
              </a:extLst>
            </p:cNvPr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9B756EF-0220-19DA-07B0-ADFFB1897455}"/>
                    </a:ext>
                  </a:extLst>
                </p:cNvPr>
                <p:cNvSpPr txBox="1"/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9B756EF-0220-19DA-07B0-ADFFB1897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Cross 140">
            <a:extLst>
              <a:ext uri="{FF2B5EF4-FFF2-40B4-BE49-F238E27FC236}">
                <a16:creationId xmlns:a16="http://schemas.microsoft.com/office/drawing/2014/main" id="{D351C0D0-9D0A-0036-AA57-EF3A886DA38B}"/>
              </a:ext>
            </a:extLst>
          </p:cNvPr>
          <p:cNvSpPr/>
          <p:nvPr/>
        </p:nvSpPr>
        <p:spPr>
          <a:xfrm rot="18900000">
            <a:off x="10719885" y="3018237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9AC8C5A-CC07-61FE-82A5-1213003E1B1E}"/>
              </a:ext>
            </a:extLst>
          </p:cNvPr>
          <p:cNvSpPr/>
          <p:nvPr/>
        </p:nvSpPr>
        <p:spPr>
          <a:xfrm>
            <a:off x="3849582" y="3523633"/>
            <a:ext cx="8231175" cy="4739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1E5A93D-C9E4-57E7-8E01-CC9FEF98BBC9}"/>
              </a:ext>
            </a:extLst>
          </p:cNvPr>
          <p:cNvGrpSpPr/>
          <p:nvPr/>
        </p:nvGrpSpPr>
        <p:grpSpPr>
          <a:xfrm>
            <a:off x="10860563" y="4199185"/>
            <a:ext cx="1143000" cy="1143000"/>
            <a:chOff x="2379643" y="355681"/>
            <a:chExt cx="1143000" cy="1143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F7545EA-3D10-895F-4524-16F34AA6CC0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B2CBA00-FAD6-9E26-BAE9-14158AD5E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E982034-4BC8-8C08-521C-C3C672FA91F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DA32ABA-207F-BA99-E568-433FEB2BB43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95231F6-53B2-5F1A-DB14-A8EEB271D4A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089E0E5C-6BB3-7D35-419F-E7075000A8B3}"/>
              </a:ext>
            </a:extLst>
          </p:cNvPr>
          <p:cNvSpPr/>
          <p:nvPr/>
        </p:nvSpPr>
        <p:spPr>
          <a:xfrm>
            <a:off x="6931680" y="4352245"/>
            <a:ext cx="3783453" cy="870018"/>
          </a:xfrm>
          <a:prstGeom prst="wedgeRectCallout">
            <a:avLst>
              <a:gd name="adj1" fmla="val 66360"/>
              <a:gd name="adj2" fmla="val 3838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If you “fill up” the space above the function curve and that set looks convex, then the function is convex too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56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39" grpId="0" animBg="1"/>
      <p:bldP spid="139" grpId="1" animBg="1"/>
      <p:bldP spid="3" grpId="0"/>
      <p:bldP spid="4" grpId="0"/>
      <p:bldP spid="5" grpId="0"/>
      <p:bldP spid="6" grpId="0"/>
      <p:bldP spid="7" grpId="0"/>
      <p:bldP spid="87" grpId="0" animBg="1"/>
      <p:bldP spid="96" grpId="0" animBg="1"/>
      <p:bldP spid="99" grpId="0" animBg="1"/>
      <p:bldP spid="141" grpId="0" animBg="1"/>
      <p:bldP spid="150" grpId="0" animBg="1"/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DA4C42-AD30-18DB-1BA3-CD5B04D9829E}"/>
              </a:ext>
            </a:extLst>
          </p:cNvPr>
          <p:cNvSpPr/>
          <p:nvPr/>
        </p:nvSpPr>
        <p:spPr>
          <a:xfrm>
            <a:off x="8425769" y="1195701"/>
            <a:ext cx="3080601" cy="2175616"/>
          </a:xfrm>
          <a:custGeom>
            <a:avLst/>
            <a:gdLst>
              <a:gd name="connsiteX0" fmla="*/ 0 w 3080601"/>
              <a:gd name="connsiteY0" fmla="*/ 0 h 2175616"/>
              <a:gd name="connsiteX1" fmla="*/ 3080601 w 3080601"/>
              <a:gd name="connsiteY1" fmla="*/ 0 h 2175616"/>
              <a:gd name="connsiteX2" fmla="*/ 560702 w 3080601"/>
              <a:gd name="connsiteY2" fmla="*/ 2175616 h 2175616"/>
              <a:gd name="connsiteX3" fmla="*/ 0 w 3080601"/>
              <a:gd name="connsiteY3" fmla="*/ 2175616 h 217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601" h="2175616">
                <a:moveTo>
                  <a:pt x="0" y="0"/>
                </a:moveTo>
                <a:lnTo>
                  <a:pt x="3080601" y="0"/>
                </a:lnTo>
                <a:lnTo>
                  <a:pt x="560702" y="2175616"/>
                </a:lnTo>
                <a:lnTo>
                  <a:pt x="0" y="2175616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5FC7940-15A2-43DC-ADFC-7D198F03A0CC}"/>
              </a:ext>
            </a:extLst>
          </p:cNvPr>
          <p:cNvSpPr/>
          <p:nvPr/>
        </p:nvSpPr>
        <p:spPr>
          <a:xfrm>
            <a:off x="4288924" y="1234144"/>
            <a:ext cx="3315022" cy="2079087"/>
          </a:xfrm>
          <a:custGeom>
            <a:avLst/>
            <a:gdLst>
              <a:gd name="connsiteX0" fmla="*/ 0 w 3315022"/>
              <a:gd name="connsiteY0" fmla="*/ 0 h 2079087"/>
              <a:gd name="connsiteX1" fmla="*/ 3315022 w 3315022"/>
              <a:gd name="connsiteY1" fmla="*/ 0 h 2079087"/>
              <a:gd name="connsiteX2" fmla="*/ 3315022 w 3315022"/>
              <a:gd name="connsiteY2" fmla="*/ 692378 h 2079087"/>
              <a:gd name="connsiteX3" fmla="*/ 813754 w 3315022"/>
              <a:gd name="connsiteY3" fmla="*/ 2079087 h 2079087"/>
              <a:gd name="connsiteX4" fmla="*/ 0 w 3315022"/>
              <a:gd name="connsiteY4" fmla="*/ 2079087 h 207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5022" h="2079087">
                <a:moveTo>
                  <a:pt x="0" y="0"/>
                </a:moveTo>
                <a:lnTo>
                  <a:pt x="3315022" y="0"/>
                </a:lnTo>
                <a:lnTo>
                  <a:pt x="3315022" y="692378"/>
                </a:lnTo>
                <a:lnTo>
                  <a:pt x="813754" y="2079087"/>
                </a:lnTo>
                <a:lnTo>
                  <a:pt x="0" y="207908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3B4F9-47B4-CDDB-916A-C5312B6F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Revisited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32EF0-CB6C-1A35-B1D9-1ABEEB1F75CC}"/>
                  </a:ext>
                </a:extLst>
              </p:cNvPr>
              <p:cNvSpPr txBox="1"/>
              <p:nvPr/>
            </p:nvSpPr>
            <p:spPr>
              <a:xfrm>
                <a:off x="253353" y="2140691"/>
                <a:ext cx="3680694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32EF0-CB6C-1A35-B1D9-1ABEEB1F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140691"/>
                <a:ext cx="3680694" cy="1032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2CEB8-6054-7AEB-8A01-CA2FD4842CF9}"/>
                  </a:ext>
                </a:extLst>
              </p:cNvPr>
              <p:cNvSpPr txBox="1"/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2CEB8-6054-7AEB-8A01-CA2FD48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729BE-DE38-FE33-C757-72A3AC7DEC18}"/>
                  </a:ext>
                </a:extLst>
              </p:cNvPr>
              <p:cNvSpPr txBox="1"/>
              <p:nvPr/>
            </p:nvSpPr>
            <p:spPr>
              <a:xfrm>
                <a:off x="364501" y="4128879"/>
                <a:ext cx="70995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729BE-DE38-FE33-C757-72A3AC7D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1" y="4128879"/>
                <a:ext cx="709955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E8C12F5-A7A9-8043-4C6A-7057CD2A09F5}"/>
              </a:ext>
            </a:extLst>
          </p:cNvPr>
          <p:cNvGrpSpPr/>
          <p:nvPr/>
        </p:nvGrpSpPr>
        <p:grpSpPr>
          <a:xfrm>
            <a:off x="3616166" y="1209983"/>
            <a:ext cx="4534288" cy="2881115"/>
            <a:chOff x="3616166" y="1209983"/>
            <a:chExt cx="4534288" cy="28811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F328E9-999C-8552-8D81-8462889D3825}"/>
                </a:ext>
              </a:extLst>
            </p:cNvPr>
            <p:cNvSpPr txBox="1"/>
            <p:nvPr/>
          </p:nvSpPr>
          <p:spPr>
            <a:xfrm>
              <a:off x="3616166" y="3444767"/>
              <a:ext cx="45342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CONVEX FUNCTION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0ECE7D-2428-ED5C-047D-815864E686BF}"/>
                </a:ext>
              </a:extLst>
            </p:cNvPr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8ABC56-45B2-ED98-D408-2B29E6FE4E5A}"/>
                  </a:ext>
                </a:extLst>
              </p:cNvPr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F33030-C741-74E9-829C-ADE69D400068}"/>
                  </a:ext>
                </a:extLst>
              </p:cNvPr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F9F49D-9402-88C8-7DE7-C42815910792}"/>
              </a:ext>
            </a:extLst>
          </p:cNvPr>
          <p:cNvGrpSpPr/>
          <p:nvPr/>
        </p:nvGrpSpPr>
        <p:grpSpPr>
          <a:xfrm>
            <a:off x="8323567" y="1207120"/>
            <a:ext cx="3821866" cy="2868329"/>
            <a:chOff x="8323567" y="1272132"/>
            <a:chExt cx="3821866" cy="2868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906F62-10F7-4B69-457A-97537857788E}"/>
                </a:ext>
              </a:extLst>
            </p:cNvPr>
            <p:cNvSpPr txBox="1"/>
            <p:nvPr/>
          </p:nvSpPr>
          <p:spPr>
            <a:xfrm>
              <a:off x="8674310" y="3494130"/>
              <a:ext cx="34598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NON-CONVEX FN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7B05C9-3454-4A33-BA88-6941C1E4E051}"/>
                </a:ext>
              </a:extLst>
            </p:cNvPr>
            <p:cNvGrpSpPr/>
            <p:nvPr/>
          </p:nvGrpSpPr>
          <p:grpSpPr>
            <a:xfrm>
              <a:off x="8323567" y="1272132"/>
              <a:ext cx="3821866" cy="2112264"/>
              <a:chOff x="8323567" y="1272132"/>
              <a:chExt cx="3821866" cy="211226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733BC4-DD62-E087-0E6D-14E4C65E1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3567" y="3018636"/>
                <a:ext cx="382186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8CAE88-54B9-894F-FAE6-456D97FF85AB}"/>
                  </a:ext>
                </a:extLst>
              </p:cNvPr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9810756-5A67-24F3-A0E3-9C243A155D7E}"/>
              </a:ext>
            </a:extLst>
          </p:cNvPr>
          <p:cNvGrpSpPr/>
          <p:nvPr/>
        </p:nvGrpSpPr>
        <p:grpSpPr>
          <a:xfrm>
            <a:off x="6911876" y="2869996"/>
            <a:ext cx="618587" cy="624831"/>
            <a:chOff x="6728867" y="2869996"/>
            <a:chExt cx="618587" cy="62483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029658-2A3D-6818-5261-27937D3523CC}"/>
                </a:ext>
              </a:extLst>
            </p:cNvPr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BF9DED-D4EC-F235-B78B-34435BE2813E}"/>
                    </a:ext>
                  </a:extLst>
                </p:cNvPr>
                <p:cNvSpPr txBox="1"/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BF9DED-D4EC-F235-B78B-34435BE2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10F772-3C70-2083-69B8-17DA669361CD}"/>
              </a:ext>
            </a:extLst>
          </p:cNvPr>
          <p:cNvGrpSpPr/>
          <p:nvPr/>
        </p:nvGrpSpPr>
        <p:grpSpPr>
          <a:xfrm>
            <a:off x="6040347" y="2869996"/>
            <a:ext cx="618587" cy="624831"/>
            <a:chOff x="6040347" y="2869996"/>
            <a:chExt cx="618587" cy="62483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5107B1-8A07-43A1-AF42-0A2552284B2E}"/>
                </a:ext>
              </a:extLst>
            </p:cNvPr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0A52382-1DFC-71A0-9814-87A62378479E}"/>
                    </a:ext>
                  </a:extLst>
                </p:cNvPr>
                <p:cNvSpPr txBox="1"/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0A52382-1DFC-71A0-9814-87A623784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DA59D-DDC3-28B4-6D0E-AAD2CFADAE35}"/>
              </a:ext>
            </a:extLst>
          </p:cNvPr>
          <p:cNvGrpSpPr/>
          <p:nvPr/>
        </p:nvGrpSpPr>
        <p:grpSpPr>
          <a:xfrm>
            <a:off x="9950379" y="5585059"/>
            <a:ext cx="1143000" cy="1143000"/>
            <a:chOff x="2379643" y="355681"/>
            <a:chExt cx="1143000" cy="1143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AB1A66-63E6-0098-04C1-B433AE53C7E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CD3DDA-56FE-2C99-D5BD-3075F2F2B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4886F4-7EA2-FBBF-05C2-417CF5D7221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080F7AE-EBE3-8B17-2139-A6C05C97FF5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119ADF3-E16C-003A-6A3F-AB46150396A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03E049D5-C772-2E3F-4B3A-701E9AC17883}"/>
              </a:ext>
            </a:extLst>
          </p:cNvPr>
          <p:cNvSpPr/>
          <p:nvPr/>
        </p:nvSpPr>
        <p:spPr>
          <a:xfrm>
            <a:off x="6827979" y="5713864"/>
            <a:ext cx="3125434" cy="801877"/>
          </a:xfrm>
          <a:prstGeom prst="wedgeRectCallout">
            <a:avLst>
              <a:gd name="adj1" fmla="val 69978"/>
              <a:gd name="adj2" fmla="val 436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 differentiable convex function must lie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above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all its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tangents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021C55E-2ED5-77FE-2AFA-3BD3C21FB29F}"/>
              </a:ext>
            </a:extLst>
          </p:cNvPr>
          <p:cNvSpPr/>
          <p:nvPr/>
        </p:nvSpPr>
        <p:spPr>
          <a:xfrm>
            <a:off x="4389252" y="1221114"/>
            <a:ext cx="3016250" cy="1598486"/>
          </a:xfrm>
          <a:custGeom>
            <a:avLst/>
            <a:gdLst>
              <a:gd name="connsiteX0" fmla="*/ 0 w 3156305"/>
              <a:gd name="connsiteY0" fmla="*/ 165100 h 1724583"/>
              <a:gd name="connsiteX1" fmla="*/ 869950 w 3156305"/>
              <a:gd name="connsiteY1" fmla="*/ 1714500 h 1724583"/>
              <a:gd name="connsiteX2" fmla="*/ 2908300 w 3156305"/>
              <a:gd name="connsiteY2" fmla="*/ 793750 h 1724583"/>
              <a:gd name="connsiteX3" fmla="*/ 3048000 w 3156305"/>
              <a:gd name="connsiteY3" fmla="*/ 0 h 1724583"/>
              <a:gd name="connsiteX0" fmla="*/ 0 w 3140518"/>
              <a:gd name="connsiteY0" fmla="*/ 0 h 1559483"/>
              <a:gd name="connsiteX1" fmla="*/ 869950 w 3140518"/>
              <a:gd name="connsiteY1" fmla="*/ 1549400 h 1559483"/>
              <a:gd name="connsiteX2" fmla="*/ 2908300 w 3140518"/>
              <a:gd name="connsiteY2" fmla="*/ 628650 h 1559483"/>
              <a:gd name="connsiteX3" fmla="*/ 3016250 w 3140518"/>
              <a:gd name="connsiteY3" fmla="*/ 6350 h 1559483"/>
              <a:gd name="connsiteX0" fmla="*/ 0 w 3079603"/>
              <a:gd name="connsiteY0" fmla="*/ 0 h 1559483"/>
              <a:gd name="connsiteX1" fmla="*/ 869950 w 3079603"/>
              <a:gd name="connsiteY1" fmla="*/ 1549400 h 1559483"/>
              <a:gd name="connsiteX2" fmla="*/ 2908300 w 3079603"/>
              <a:gd name="connsiteY2" fmla="*/ 628650 h 1559483"/>
              <a:gd name="connsiteX3" fmla="*/ 3016250 w 3079603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73072"/>
              <a:gd name="connsiteX1" fmla="*/ 869950 w 3016367"/>
              <a:gd name="connsiteY1" fmla="*/ 1549400 h 1573072"/>
              <a:gd name="connsiteX2" fmla="*/ 2908300 w 3016367"/>
              <a:gd name="connsiteY2" fmla="*/ 628650 h 1573072"/>
              <a:gd name="connsiteX3" fmla="*/ 3016250 w 3016367"/>
              <a:gd name="connsiteY3" fmla="*/ 6350 h 1573072"/>
              <a:gd name="connsiteX0" fmla="*/ 0 w 3016367"/>
              <a:gd name="connsiteY0" fmla="*/ 0 h 1577091"/>
              <a:gd name="connsiteX1" fmla="*/ 869950 w 3016367"/>
              <a:gd name="connsiteY1" fmla="*/ 1549400 h 1577091"/>
              <a:gd name="connsiteX2" fmla="*/ 2908300 w 3016367"/>
              <a:gd name="connsiteY2" fmla="*/ 628650 h 1577091"/>
              <a:gd name="connsiteX3" fmla="*/ 3016250 w 3016367"/>
              <a:gd name="connsiteY3" fmla="*/ 6350 h 1577091"/>
              <a:gd name="connsiteX0" fmla="*/ 0 w 3016367"/>
              <a:gd name="connsiteY0" fmla="*/ 0 h 1581071"/>
              <a:gd name="connsiteX1" fmla="*/ 869950 w 3016367"/>
              <a:gd name="connsiteY1" fmla="*/ 1549400 h 1581071"/>
              <a:gd name="connsiteX2" fmla="*/ 2908300 w 3016367"/>
              <a:gd name="connsiteY2" fmla="*/ 628650 h 1581071"/>
              <a:gd name="connsiteX3" fmla="*/ 3016250 w 3016367"/>
              <a:gd name="connsiteY3" fmla="*/ 6350 h 1581071"/>
              <a:gd name="connsiteX0" fmla="*/ 0 w 3016367"/>
              <a:gd name="connsiteY0" fmla="*/ 0 h 1584879"/>
              <a:gd name="connsiteX1" fmla="*/ 869950 w 3016367"/>
              <a:gd name="connsiteY1" fmla="*/ 1549400 h 1584879"/>
              <a:gd name="connsiteX2" fmla="*/ 2908300 w 3016367"/>
              <a:gd name="connsiteY2" fmla="*/ 628650 h 1584879"/>
              <a:gd name="connsiteX3" fmla="*/ 3016250 w 3016367"/>
              <a:gd name="connsiteY3" fmla="*/ 6350 h 1584879"/>
              <a:gd name="connsiteX0" fmla="*/ 0 w 3016367"/>
              <a:gd name="connsiteY0" fmla="*/ 0 h 1585042"/>
              <a:gd name="connsiteX1" fmla="*/ 869950 w 3016367"/>
              <a:gd name="connsiteY1" fmla="*/ 1549400 h 1585042"/>
              <a:gd name="connsiteX2" fmla="*/ 2908300 w 3016367"/>
              <a:gd name="connsiteY2" fmla="*/ 628650 h 1585042"/>
              <a:gd name="connsiteX3" fmla="*/ 3016250 w 3016367"/>
              <a:gd name="connsiteY3" fmla="*/ 6350 h 1585042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99776"/>
              <a:gd name="connsiteX1" fmla="*/ 869950 w 3016349"/>
              <a:gd name="connsiteY1" fmla="*/ 1549400 h 1599776"/>
              <a:gd name="connsiteX2" fmla="*/ 2892425 w 3016349"/>
              <a:gd name="connsiteY2" fmla="*/ 584200 h 1599776"/>
              <a:gd name="connsiteX3" fmla="*/ 3016250 w 3016349"/>
              <a:gd name="connsiteY3" fmla="*/ 6350 h 1599776"/>
              <a:gd name="connsiteX0" fmla="*/ 0 w 3016349"/>
              <a:gd name="connsiteY0" fmla="*/ 0 h 1598486"/>
              <a:gd name="connsiteX1" fmla="*/ 869950 w 3016349"/>
              <a:gd name="connsiteY1" fmla="*/ 1549400 h 1598486"/>
              <a:gd name="connsiteX2" fmla="*/ 2892425 w 3016349"/>
              <a:gd name="connsiteY2" fmla="*/ 584200 h 1598486"/>
              <a:gd name="connsiteX3" fmla="*/ 3016250 w 3016349"/>
              <a:gd name="connsiteY3" fmla="*/ 6350 h 1598486"/>
              <a:gd name="connsiteX0" fmla="*/ 0 w 3016346"/>
              <a:gd name="connsiteY0" fmla="*/ 0 h 1598486"/>
              <a:gd name="connsiteX1" fmla="*/ 869950 w 3016346"/>
              <a:gd name="connsiteY1" fmla="*/ 1549400 h 1598486"/>
              <a:gd name="connsiteX2" fmla="*/ 2892425 w 3016346"/>
              <a:gd name="connsiteY2" fmla="*/ 584200 h 1598486"/>
              <a:gd name="connsiteX3" fmla="*/ 3016250 w 3016346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250" h="1598486">
                <a:moveTo>
                  <a:pt x="0" y="0"/>
                </a:moveTo>
                <a:cubicBezTo>
                  <a:pt x="430741" y="769937"/>
                  <a:pt x="655108" y="1228725"/>
                  <a:pt x="869950" y="1549400"/>
                </a:cubicBezTo>
                <a:cubicBezTo>
                  <a:pt x="1478492" y="1774825"/>
                  <a:pt x="2526242" y="1184275"/>
                  <a:pt x="2892425" y="584200"/>
                </a:cubicBezTo>
                <a:cubicBezTo>
                  <a:pt x="2922058" y="511175"/>
                  <a:pt x="2997729" y="222250"/>
                  <a:pt x="3016250" y="635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756E768-9294-AC48-6EF2-9A5AEC38C534}"/>
              </a:ext>
            </a:extLst>
          </p:cNvPr>
          <p:cNvSpPr/>
          <p:nvPr/>
        </p:nvSpPr>
        <p:spPr>
          <a:xfrm>
            <a:off x="8449733" y="1219201"/>
            <a:ext cx="3695700" cy="1587504"/>
          </a:xfrm>
          <a:custGeom>
            <a:avLst/>
            <a:gdLst>
              <a:gd name="connsiteX0" fmla="*/ 0 w 3877734"/>
              <a:gd name="connsiteY0" fmla="*/ 0 h 1549229"/>
              <a:gd name="connsiteX1" fmla="*/ 1845734 w 3877734"/>
              <a:gd name="connsiteY1" fmla="*/ 1536700 h 1549229"/>
              <a:gd name="connsiteX2" fmla="*/ 2709334 w 3877734"/>
              <a:gd name="connsiteY2" fmla="*/ 766233 h 1549229"/>
              <a:gd name="connsiteX3" fmla="*/ 3479800 w 3877734"/>
              <a:gd name="connsiteY3" fmla="*/ 1490133 h 1549229"/>
              <a:gd name="connsiteX4" fmla="*/ 3877734 w 3877734"/>
              <a:gd name="connsiteY4" fmla="*/ 753533 h 1549229"/>
              <a:gd name="connsiteX0" fmla="*/ 0 w 3683000"/>
              <a:gd name="connsiteY0" fmla="*/ 0 h 1549229"/>
              <a:gd name="connsiteX1" fmla="*/ 1845734 w 3683000"/>
              <a:gd name="connsiteY1" fmla="*/ 1536700 h 1549229"/>
              <a:gd name="connsiteX2" fmla="*/ 2709334 w 3683000"/>
              <a:gd name="connsiteY2" fmla="*/ 766233 h 1549229"/>
              <a:gd name="connsiteX3" fmla="*/ 3479800 w 3683000"/>
              <a:gd name="connsiteY3" fmla="*/ 1490133 h 1549229"/>
              <a:gd name="connsiteX4" fmla="*/ 3683000 w 3683000"/>
              <a:gd name="connsiteY4" fmla="*/ 16933 h 1549229"/>
              <a:gd name="connsiteX0" fmla="*/ 0 w 3695700"/>
              <a:gd name="connsiteY0" fmla="*/ 0 h 1549229"/>
              <a:gd name="connsiteX1" fmla="*/ 1845734 w 3695700"/>
              <a:gd name="connsiteY1" fmla="*/ 1536700 h 1549229"/>
              <a:gd name="connsiteX2" fmla="*/ 2709334 w 3695700"/>
              <a:gd name="connsiteY2" fmla="*/ 766233 h 1549229"/>
              <a:gd name="connsiteX3" fmla="*/ 3479800 w 3695700"/>
              <a:gd name="connsiteY3" fmla="*/ 1490133 h 1549229"/>
              <a:gd name="connsiteX4" fmla="*/ 3695700 w 3695700"/>
              <a:gd name="connsiteY4" fmla="*/ 4233 h 1549229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709334 w 3695700"/>
              <a:gd name="connsiteY2" fmla="*/ 7662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587504">
                <a:moveTo>
                  <a:pt x="0" y="0"/>
                </a:moveTo>
                <a:cubicBezTo>
                  <a:pt x="853723" y="598664"/>
                  <a:pt x="608895" y="1509183"/>
                  <a:pt x="1058334" y="1519767"/>
                </a:cubicBezTo>
                <a:cubicBezTo>
                  <a:pt x="1507773" y="1530351"/>
                  <a:pt x="1818218" y="839611"/>
                  <a:pt x="2163234" y="850900"/>
                </a:cubicBezTo>
                <a:cubicBezTo>
                  <a:pt x="2508250" y="862189"/>
                  <a:pt x="2933700" y="1589617"/>
                  <a:pt x="3128433" y="1587500"/>
                </a:cubicBezTo>
                <a:cubicBezTo>
                  <a:pt x="3323166" y="1585383"/>
                  <a:pt x="3594099" y="371474"/>
                  <a:pt x="3695700" y="4233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11B10B-E14A-B0AB-EB5B-6E209048BCAE}"/>
              </a:ext>
            </a:extLst>
          </p:cNvPr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0018480-8351-69F1-A2B8-76313C6B5CBF}"/>
                </a:ext>
              </a:extLst>
            </p:cNvPr>
            <p:cNvCxnSpPr/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0C12F6F-E947-83F5-A701-4A468A5E1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61F56D-9265-D96B-B878-6AFEDE2886D9}"/>
              </a:ext>
            </a:extLst>
          </p:cNvPr>
          <p:cNvGrpSpPr/>
          <p:nvPr/>
        </p:nvGrpSpPr>
        <p:grpSpPr>
          <a:xfrm>
            <a:off x="7168190" y="1846007"/>
            <a:ext cx="108000" cy="1038374"/>
            <a:chOff x="6985181" y="1846007"/>
            <a:chExt cx="108000" cy="1038374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AA19E1-0CB1-DB51-2DBF-090330AEA76F}"/>
                </a:ext>
              </a:extLst>
            </p:cNvPr>
            <p:cNvCxnSpPr>
              <a:cxnSpLocks/>
              <a:endCxn id="108" idx="4"/>
            </p:cNvCxnSpPr>
            <p:nvPr/>
          </p:nvCxnSpPr>
          <p:spPr>
            <a:xfrm flipH="1" flipV="1">
              <a:off x="7039181" y="1954007"/>
              <a:ext cx="3632" cy="930374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1C317B-854F-D91E-FA03-B54B27F89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181" y="184600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A55446-4AAF-C4DB-ACF1-EA1C8EE5D286}"/>
              </a:ext>
            </a:extLst>
          </p:cNvPr>
          <p:cNvGrpSpPr/>
          <p:nvPr/>
        </p:nvGrpSpPr>
        <p:grpSpPr>
          <a:xfrm>
            <a:off x="10994817" y="2273721"/>
            <a:ext cx="108000" cy="703404"/>
            <a:chOff x="6987488" y="2180977"/>
            <a:chExt cx="108000" cy="70340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EC7059C-E26D-B021-29F8-9A915C82E2DA}"/>
                </a:ext>
              </a:extLst>
            </p:cNvPr>
            <p:cNvCxnSpPr>
              <a:cxnSpLocks/>
              <a:endCxn id="120" idx="4"/>
            </p:cNvCxnSpPr>
            <p:nvPr/>
          </p:nvCxnSpPr>
          <p:spPr>
            <a:xfrm flipH="1" flipV="1">
              <a:off x="7041488" y="2288977"/>
              <a:ext cx="1325" cy="595404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0BBE9C5-4393-2833-8C5A-A0364D705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7488" y="218097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2D50C5-DC58-EECA-FE4F-D892547BA837}"/>
              </a:ext>
            </a:extLst>
          </p:cNvPr>
          <p:cNvGrpSpPr/>
          <p:nvPr/>
        </p:nvGrpSpPr>
        <p:grpSpPr>
          <a:xfrm>
            <a:off x="10734455" y="2869996"/>
            <a:ext cx="618587" cy="624831"/>
            <a:chOff x="6728867" y="2869996"/>
            <a:chExt cx="618587" cy="62483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62993A1-5ABD-2576-265B-A05A18493861}"/>
                </a:ext>
              </a:extLst>
            </p:cNvPr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029DF-6541-CFD0-BC8C-1A51099185E9}"/>
                    </a:ext>
                  </a:extLst>
                </p:cNvPr>
                <p:cNvSpPr txBox="1"/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029DF-6541-CFD0-BC8C-1A5109918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B349C1-6BDD-2B8C-2105-7D0B8F3B885E}"/>
              </a:ext>
            </a:extLst>
          </p:cNvPr>
          <p:cNvGrpSpPr/>
          <p:nvPr/>
        </p:nvGrpSpPr>
        <p:grpSpPr>
          <a:xfrm>
            <a:off x="10017528" y="2356018"/>
            <a:ext cx="108000" cy="554034"/>
            <a:chOff x="4652218" y="2423917"/>
            <a:chExt cx="108000" cy="554034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85464C-D05F-3505-B8B6-DC0456BACDDC}"/>
                </a:ext>
              </a:extLst>
            </p:cNvPr>
            <p:cNvCxnSpPr>
              <a:cxnSpLocks/>
              <a:stCxn id="131" idx="0"/>
              <a:endCxn id="128" idx="4"/>
            </p:cNvCxnSpPr>
            <p:nvPr/>
          </p:nvCxnSpPr>
          <p:spPr>
            <a:xfrm flipV="1">
              <a:off x="4702791" y="2531917"/>
              <a:ext cx="3427" cy="446034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5E3E90C-C189-B12F-4388-83A53E9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2218" y="242391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C6DAFB8-135F-7BFD-BFC1-FAF955B00AE9}"/>
              </a:ext>
            </a:extLst>
          </p:cNvPr>
          <p:cNvGrpSpPr/>
          <p:nvPr/>
        </p:nvGrpSpPr>
        <p:grpSpPr>
          <a:xfrm>
            <a:off x="9758807" y="2869996"/>
            <a:ext cx="618587" cy="624831"/>
            <a:chOff x="4656774" y="2869996"/>
            <a:chExt cx="618587" cy="624831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7B5450-655A-FB70-31FC-49E746FD994D}"/>
                </a:ext>
              </a:extLst>
            </p:cNvPr>
            <p:cNvSpPr/>
            <p:nvPr/>
          </p:nvSpPr>
          <p:spPr>
            <a:xfrm>
              <a:off x="4882699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353FFE2-74F2-A7F0-0836-064E71CE1E54}"/>
                    </a:ext>
                  </a:extLst>
                </p:cNvPr>
                <p:cNvSpPr txBox="1"/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353FFE2-74F2-A7F0-0836-064E71CE1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Cross 140">
            <a:extLst>
              <a:ext uri="{FF2B5EF4-FFF2-40B4-BE49-F238E27FC236}">
                <a16:creationId xmlns:a16="http://schemas.microsoft.com/office/drawing/2014/main" id="{D351C0D0-9D0A-0036-AA57-EF3A886DA38B}"/>
              </a:ext>
            </a:extLst>
          </p:cNvPr>
          <p:cNvSpPr/>
          <p:nvPr/>
        </p:nvSpPr>
        <p:spPr>
          <a:xfrm rot="18900000">
            <a:off x="11362615" y="3018238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1E5A93D-C9E4-57E7-8E01-CC9FEF98BBC9}"/>
              </a:ext>
            </a:extLst>
          </p:cNvPr>
          <p:cNvGrpSpPr/>
          <p:nvPr/>
        </p:nvGrpSpPr>
        <p:grpSpPr>
          <a:xfrm>
            <a:off x="5216343" y="5320887"/>
            <a:ext cx="1143000" cy="1143000"/>
            <a:chOff x="2379643" y="355681"/>
            <a:chExt cx="1143000" cy="1143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F7545EA-3D10-895F-4524-16F34AA6CC0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B2CBA00-FAD6-9E26-BAE9-14158AD5E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E982034-4BC8-8C08-521C-C3C672FA91F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DA32ABA-207F-BA99-E568-433FEB2BB43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95231F6-53B2-5F1A-DB14-A8EEB271D4A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Speech Bubble: Rectangle 147">
                <a:extLst>
                  <a:ext uri="{FF2B5EF4-FFF2-40B4-BE49-F238E27FC236}">
                    <a16:creationId xmlns:a16="http://schemas.microsoft.com/office/drawing/2014/main" id="{089E0E5C-6BB3-7D35-419F-E7075000A8B3}"/>
                  </a:ext>
                </a:extLst>
              </p:cNvPr>
              <p:cNvSpPr/>
              <p:nvPr/>
            </p:nvSpPr>
            <p:spPr>
              <a:xfrm>
                <a:off x="572350" y="5077933"/>
                <a:ext cx="4540896" cy="1241470"/>
              </a:xfrm>
              <a:prstGeom prst="wedgeRectCallout">
                <a:avLst>
                  <a:gd name="adj1" fmla="val 63379"/>
                  <a:gd name="adj2" fmla="val 4400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The tangent to a function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is the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i.e., the tangent is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8" name="Speech Bubble: Rectangle 147">
                <a:extLst>
                  <a:ext uri="{FF2B5EF4-FFF2-40B4-BE49-F238E27FC236}">
                    <a16:creationId xmlns:a16="http://schemas.microsoft.com/office/drawing/2014/main" id="{089E0E5C-6BB3-7D35-419F-E7075000A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0" y="5077933"/>
                <a:ext cx="4540896" cy="1241470"/>
              </a:xfrm>
              <a:prstGeom prst="wedgeRectCallout">
                <a:avLst>
                  <a:gd name="adj1" fmla="val 63379"/>
                  <a:gd name="adj2" fmla="val 44008"/>
                </a:avLst>
              </a:prstGeom>
              <a:blipFill>
                <a:blip r:embed="rId9"/>
                <a:stretch>
                  <a:fillRect l="-588" b="-382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04A9B39-5F0A-B90E-F8F1-94EB3D5A3F50}"/>
              </a:ext>
            </a:extLst>
          </p:cNvPr>
          <p:cNvGrpSpPr/>
          <p:nvPr/>
        </p:nvGrpSpPr>
        <p:grpSpPr>
          <a:xfrm>
            <a:off x="5102678" y="1926522"/>
            <a:ext cx="3011401" cy="1386709"/>
            <a:chOff x="5102678" y="1926522"/>
            <a:chExt cx="3011401" cy="138670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146EFC-22EF-7172-8B66-C8267F4FB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678" y="1926522"/>
              <a:ext cx="2501268" cy="1386709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F9C265-1BEA-3E7B-90B4-793444D7BE52}"/>
                    </a:ext>
                  </a:extLst>
                </p:cNvPr>
                <p:cNvSpPr txBox="1"/>
                <p:nvPr/>
              </p:nvSpPr>
              <p:spPr>
                <a:xfrm>
                  <a:off x="7288098" y="1979678"/>
                  <a:ext cx="8259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F9C265-1BEA-3E7B-90B4-793444D7B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098" y="1979678"/>
                  <a:ext cx="825981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481" b="-18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420D86-55AE-D0AB-8F50-F785A4E78CDF}"/>
              </a:ext>
            </a:extLst>
          </p:cNvPr>
          <p:cNvGrpSpPr/>
          <p:nvPr/>
        </p:nvGrpSpPr>
        <p:grpSpPr>
          <a:xfrm>
            <a:off x="8986471" y="1195701"/>
            <a:ext cx="2932889" cy="2175616"/>
            <a:chOff x="8986471" y="1195701"/>
            <a:chExt cx="2932889" cy="217561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8397D5-2538-6A3D-22CA-31E27CFE4D83}"/>
                </a:ext>
              </a:extLst>
            </p:cNvPr>
            <p:cNvCxnSpPr>
              <a:cxnSpLocks/>
              <a:stCxn id="44" idx="1"/>
              <a:endCxn id="44" idx="2"/>
            </p:cNvCxnSpPr>
            <p:nvPr/>
          </p:nvCxnSpPr>
          <p:spPr>
            <a:xfrm flipH="1">
              <a:off x="8986471" y="1195701"/>
              <a:ext cx="2519899" cy="2175616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EC5C000-FD5B-E1CC-E771-1B927D30F514}"/>
                    </a:ext>
                  </a:extLst>
                </p:cNvPr>
                <p:cNvSpPr txBox="1"/>
                <p:nvPr/>
              </p:nvSpPr>
              <p:spPr>
                <a:xfrm>
                  <a:off x="11093379" y="1403438"/>
                  <a:ext cx="8259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EC5C000-FD5B-E1CC-E771-1B927D30F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379" y="1403438"/>
                  <a:ext cx="82598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222" r="-2222" b="-171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8A9F3B-C52E-FBA4-34FF-E08E218689F3}"/>
              </a:ext>
            </a:extLst>
          </p:cNvPr>
          <p:cNvGrpSpPr/>
          <p:nvPr/>
        </p:nvGrpSpPr>
        <p:grpSpPr>
          <a:xfrm>
            <a:off x="10905749" y="4200658"/>
            <a:ext cx="1143000" cy="1143000"/>
            <a:chOff x="2379643" y="355681"/>
            <a:chExt cx="1143000" cy="1143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EAE62F-609C-E4E8-8327-7BFE5CCD1B8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512864-5C98-D5CC-6805-D628CD0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72FC6C-120D-9DD1-6E45-7552735B423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FE9A666-826E-3C54-D96C-610AF15D205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C4A4D8C-A884-272D-A104-F07129E1393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9A0B6285-876F-9646-E4A0-5ACC6A99AFAD}"/>
                  </a:ext>
                </a:extLst>
              </p:cNvPr>
              <p:cNvSpPr/>
              <p:nvPr/>
            </p:nvSpPr>
            <p:spPr>
              <a:xfrm>
                <a:off x="7222190" y="4232247"/>
                <a:ext cx="3686593" cy="958440"/>
              </a:xfrm>
              <a:prstGeom prst="wedgeRectCallout">
                <a:avLst>
                  <a:gd name="adj1" fmla="val 64971"/>
                  <a:gd name="adj2" fmla="val 436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Notice that that the tangent indeed touches the function curve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since</a:t>
                </a:r>
                <a:br>
                  <a:rPr lang="en-US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9A0B6285-876F-9646-E4A0-5ACC6A99A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190" y="4232247"/>
                <a:ext cx="3686593" cy="958440"/>
              </a:xfrm>
              <a:prstGeom prst="wedgeRectCallout">
                <a:avLst>
                  <a:gd name="adj1" fmla="val 64971"/>
                  <a:gd name="adj2" fmla="val 43605"/>
                </a:avLst>
              </a:prstGeom>
              <a:blipFill>
                <a:blip r:embed="rId12"/>
                <a:stretch>
                  <a:fillRect l="-1286" b="-123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7477456-18A5-6171-A469-E67BA9D462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8" y="85985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A9B31887-A66E-F0E4-1DD5-95D6D63B81DF}"/>
                  </a:ext>
                </a:extLst>
              </p:cNvPr>
              <p:cNvSpPr/>
              <p:nvPr/>
            </p:nvSpPr>
            <p:spPr>
              <a:xfrm>
                <a:off x="1543827" y="825424"/>
                <a:ext cx="3353520" cy="801877"/>
              </a:xfrm>
              <a:prstGeom prst="wedgeRectCallout">
                <a:avLst>
                  <a:gd name="adj1" fmla="val -65443"/>
                  <a:gd name="adj2" fmla="val 5686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Affine function is a fancy name for functions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</a:t>
                </a:r>
                <a:endParaRPr lang="en-US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A9B31887-A66E-F0E4-1DD5-95D6D63B8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7" y="825424"/>
                <a:ext cx="3353520" cy="801877"/>
              </a:xfrm>
              <a:prstGeom prst="wedgeRectCallout">
                <a:avLst>
                  <a:gd name="adj1" fmla="val -65443"/>
                  <a:gd name="adj2" fmla="val 56865"/>
                </a:avLst>
              </a:prstGeom>
              <a:blipFill>
                <a:blip r:embed="rId14"/>
                <a:stretch>
                  <a:fillRect r="-187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86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4" grpId="0"/>
      <p:bldP spid="7" grpId="0"/>
      <p:bldP spid="87" grpId="0" animBg="1"/>
      <p:bldP spid="141" grpId="0" animBg="1"/>
      <p:bldP spid="148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07F7ED-3D86-3D62-2F97-24538437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non-differentiable functions?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E13A70F-F033-B0D6-1E95-476B32272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5949920" cy="32370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non-differentiable function that is at least convex</a:t>
                </a:r>
              </a:p>
              <a:p>
                <a:pPr lvl="2"/>
                <a:r>
                  <a:rPr lang="en-US" dirty="0"/>
                  <a:t>Hinge loss, </a:t>
                </a:r>
                <a:r>
                  <a:rPr lang="en-US" dirty="0" err="1"/>
                  <a:t>ReLU</a:t>
                </a:r>
                <a:r>
                  <a:rPr lang="en-US" dirty="0"/>
                  <a:t> are good examples</a:t>
                </a:r>
              </a:p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Recall</a:t>
                </a:r>
                <a:r>
                  <a:rPr lang="en-IN" dirty="0"/>
                  <a:t>: for differentiable functions, gradients give us tangents and a convex function must lie above all its tangent</a:t>
                </a:r>
              </a:p>
              <a:p>
                <a:endParaRPr lang="en-IN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E13A70F-F033-B0D6-1E95-476B32272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5949920" cy="3237092"/>
              </a:xfrm>
              <a:blipFill>
                <a:blip r:embed="rId2"/>
                <a:stretch>
                  <a:fillRect l="-1127" t="-4520" r="-3074" b="-4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29">
            <a:extLst>
              <a:ext uri="{FF2B5EF4-FFF2-40B4-BE49-F238E27FC236}">
                <a16:creationId xmlns:a16="http://schemas.microsoft.com/office/drawing/2014/main" id="{460DF879-3A36-6CA5-9FEF-FBF3B96E9F7E}"/>
              </a:ext>
            </a:extLst>
          </p:cNvPr>
          <p:cNvSpPr/>
          <p:nvPr/>
        </p:nvSpPr>
        <p:spPr>
          <a:xfrm flipH="1">
            <a:off x="6865943" y="1487049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CC188-66CA-9484-633F-89C9F04146FC}"/>
              </a:ext>
            </a:extLst>
          </p:cNvPr>
          <p:cNvSpPr txBox="1"/>
          <p:nvPr/>
        </p:nvSpPr>
        <p:spPr>
          <a:xfrm>
            <a:off x="6493819" y="3213999"/>
            <a:ext cx="27181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HINGE LOSS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3293D23C-41F8-3865-F472-535E13AB266D}"/>
              </a:ext>
            </a:extLst>
          </p:cNvPr>
          <p:cNvSpPr/>
          <p:nvPr/>
        </p:nvSpPr>
        <p:spPr>
          <a:xfrm>
            <a:off x="9496313" y="1487049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C2FBD-034F-F0B9-B10E-4D217E164705}"/>
              </a:ext>
            </a:extLst>
          </p:cNvPr>
          <p:cNvSpPr txBox="1"/>
          <p:nvPr/>
        </p:nvSpPr>
        <p:spPr>
          <a:xfrm>
            <a:off x="9688074" y="3213999"/>
            <a:ext cx="21412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chemeClr val="bg1"/>
                </a:solidFill>
              </a:rPr>
              <a:t>ReLU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11">
                <a:extLst>
                  <a:ext uri="{FF2B5EF4-FFF2-40B4-BE49-F238E27FC236}">
                    <a16:creationId xmlns:a16="http://schemas.microsoft.com/office/drawing/2014/main" id="{849C9B7F-F5E4-DFD1-1C15-06EDBDC123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55" y="4398546"/>
                <a:ext cx="7298566" cy="2459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FFC000"/>
                    </a:solidFill>
                  </a:rPr>
                  <a:t>Trick</a:t>
                </a:r>
                <a:r>
                  <a:rPr lang="en-US" dirty="0"/>
                  <a:t>: turn this definition on its head</a:t>
                </a:r>
              </a:p>
              <a:p>
                <a:pPr algn="ctr"/>
                <a:r>
                  <a:rPr lang="en-US" i="1" dirty="0"/>
                  <a:t>If an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/>
                  <a:t> lies below the function and touches it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, then the normal vector of that affine function i.e.,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i="1" dirty="0"/>
                  <a:t> can act as a gradient to the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21" name="Content Placeholder 11">
                <a:extLst>
                  <a:ext uri="{FF2B5EF4-FFF2-40B4-BE49-F238E27FC236}">
                    <a16:creationId xmlns:a16="http://schemas.microsoft.com/office/drawing/2014/main" id="{849C9B7F-F5E4-DFD1-1C15-06EDBDC12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5" y="4398546"/>
                <a:ext cx="7298566" cy="2459453"/>
              </a:xfrm>
              <a:prstGeom prst="rect">
                <a:avLst/>
              </a:prstGeom>
              <a:blipFill>
                <a:blip r:embed="rId3"/>
                <a:stretch>
                  <a:fillRect l="-919" t="-5955" r="-2089"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15">
            <a:extLst>
              <a:ext uri="{FF2B5EF4-FFF2-40B4-BE49-F238E27FC236}">
                <a16:creationId xmlns:a16="http://schemas.microsoft.com/office/drawing/2014/main" id="{E3F79545-F715-8491-195C-94D911EE9E28}"/>
              </a:ext>
            </a:extLst>
          </p:cNvPr>
          <p:cNvSpPr/>
          <p:nvPr/>
        </p:nvSpPr>
        <p:spPr>
          <a:xfrm>
            <a:off x="7594995" y="4159829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049672-87BD-2B84-7C17-F17696B1F317}"/>
              </a:ext>
            </a:extLst>
          </p:cNvPr>
          <p:cNvGrpSpPr/>
          <p:nvPr/>
        </p:nvGrpSpPr>
        <p:grpSpPr>
          <a:xfrm>
            <a:off x="7596010" y="4290318"/>
            <a:ext cx="3319272" cy="2112264"/>
            <a:chOff x="4112244" y="1209983"/>
            <a:chExt cx="3319272" cy="21122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288B94-05FB-66C9-3C68-0308633DA02C}"/>
                </a:ext>
              </a:extLst>
            </p:cNvPr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120740-3403-7676-35B2-A8FA13AE7237}"/>
                </a:ext>
              </a:extLst>
            </p:cNvPr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C7FDC-1437-6669-32B1-26D3D1BE4BC7}"/>
              </a:ext>
            </a:extLst>
          </p:cNvPr>
          <p:cNvCxnSpPr>
            <a:stCxn id="22" idx="1"/>
          </p:cNvCxnSpPr>
          <p:nvPr/>
        </p:nvCxnSpPr>
        <p:spPr>
          <a:xfrm flipH="1">
            <a:off x="8857683" y="4165221"/>
            <a:ext cx="3194915" cy="229546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1">
            <a:extLst>
              <a:ext uri="{FF2B5EF4-FFF2-40B4-BE49-F238E27FC236}">
                <a16:creationId xmlns:a16="http://schemas.microsoft.com/office/drawing/2014/main" id="{FFA6C841-32C9-339A-E635-06DAC201663E}"/>
              </a:ext>
            </a:extLst>
          </p:cNvPr>
          <p:cNvSpPr/>
          <p:nvPr/>
        </p:nvSpPr>
        <p:spPr>
          <a:xfrm>
            <a:off x="8529388" y="4639421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4520D8-6FAD-938B-C215-D123E5DEBFC6}"/>
              </a:ext>
            </a:extLst>
          </p:cNvPr>
          <p:cNvCxnSpPr/>
          <p:nvPr/>
        </p:nvCxnSpPr>
        <p:spPr>
          <a:xfrm>
            <a:off x="7867399" y="4287455"/>
            <a:ext cx="663581" cy="118100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809D9F-6E2B-8E2A-09E6-23C06455C4B2}"/>
              </a:ext>
            </a:extLst>
          </p:cNvPr>
          <p:cNvCxnSpPr/>
          <p:nvPr/>
        </p:nvCxnSpPr>
        <p:spPr>
          <a:xfrm flipH="1">
            <a:off x="10793979" y="4112917"/>
            <a:ext cx="115658" cy="53048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9290B5-0973-BC70-50A7-DA230D1A17B5}"/>
              </a:ext>
            </a:extLst>
          </p:cNvPr>
          <p:cNvGrpSpPr/>
          <p:nvPr/>
        </p:nvGrpSpPr>
        <p:grpSpPr>
          <a:xfrm>
            <a:off x="6256911" y="1111624"/>
            <a:ext cx="3296796" cy="2213917"/>
            <a:chOff x="6256911" y="1111624"/>
            <a:chExt cx="3296796" cy="22139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5B3A83-2B90-CBFB-4F3F-C40115A60BA8}"/>
                </a:ext>
              </a:extLst>
            </p:cNvPr>
            <p:cNvGrpSpPr/>
            <p:nvPr/>
          </p:nvGrpSpPr>
          <p:grpSpPr>
            <a:xfrm>
              <a:off x="6256911" y="1111624"/>
              <a:ext cx="3140621" cy="1802875"/>
              <a:chOff x="2454442" y="1188485"/>
              <a:chExt cx="5022209" cy="288300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6D8F965-EAB9-ACF7-811E-D2EEA45E0095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FECAD0F-1614-602F-7181-15473508CF20}"/>
                  </a:ext>
                </a:extLst>
              </p:cNvPr>
              <p:cNvCxnSpPr/>
              <p:nvPr/>
            </p:nvCxnSpPr>
            <p:spPr>
              <a:xfrm>
                <a:off x="2454442" y="4071486"/>
                <a:ext cx="502220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9AACF9-669E-D2D4-9A45-64F297C11193}"/>
                    </a:ext>
                  </a:extLst>
                </p:cNvPr>
                <p:cNvSpPr txBox="1"/>
                <p:nvPr/>
              </p:nvSpPr>
              <p:spPr>
                <a:xfrm>
                  <a:off x="7383661" y="2956209"/>
                  <a:ext cx="2170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9AACF9-669E-D2D4-9A45-64F297C11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661" y="2956209"/>
                  <a:ext cx="217004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340ED86-440E-C2AC-7820-06B50DAE389F}"/>
                    </a:ext>
                  </a:extLst>
                </p:cNvPr>
                <p:cNvSpPr txBox="1"/>
                <p:nvPr/>
              </p:nvSpPr>
              <p:spPr>
                <a:xfrm>
                  <a:off x="7070704" y="2136556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340ED86-440E-C2AC-7820-06B50DAE3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704" y="2136556"/>
                  <a:ext cx="7112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E31F31-7FB2-3224-E676-484592A1203E}"/>
              </a:ext>
            </a:extLst>
          </p:cNvPr>
          <p:cNvGrpSpPr/>
          <p:nvPr/>
        </p:nvGrpSpPr>
        <p:grpSpPr>
          <a:xfrm>
            <a:off x="9451166" y="1111624"/>
            <a:ext cx="2601432" cy="2166827"/>
            <a:chOff x="9451166" y="1111624"/>
            <a:chExt cx="2601432" cy="21668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FF6FFC-DC23-2FE2-2F40-7BD0C2434D5E}"/>
                </a:ext>
              </a:extLst>
            </p:cNvPr>
            <p:cNvGrpSpPr/>
            <p:nvPr/>
          </p:nvGrpSpPr>
          <p:grpSpPr>
            <a:xfrm>
              <a:off x="9451166" y="1111624"/>
              <a:ext cx="2601432" cy="1802875"/>
              <a:chOff x="2454442" y="1188485"/>
              <a:chExt cx="4159985" cy="288300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01B927F-1388-B963-6CE1-F0909E6A0FDC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217455-4BBB-FC40-D2B4-0F08EA5EF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4442" y="4071486"/>
                <a:ext cx="415998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BCDBFD2-E259-7744-9668-B578D6A58629}"/>
                    </a:ext>
                  </a:extLst>
                </p:cNvPr>
                <p:cNvSpPr txBox="1"/>
                <p:nvPr/>
              </p:nvSpPr>
              <p:spPr>
                <a:xfrm>
                  <a:off x="10577919" y="2909119"/>
                  <a:ext cx="3317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BCDBFD2-E259-7744-9668-B578D6A58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919" y="2909119"/>
                  <a:ext cx="3317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52D78DA-74CE-948E-1982-98A65AA73840}"/>
              </a:ext>
            </a:extLst>
          </p:cNvPr>
          <p:cNvSpPr/>
          <p:nvPr/>
        </p:nvSpPr>
        <p:spPr>
          <a:xfrm>
            <a:off x="8532607" y="1617902"/>
            <a:ext cx="1588638" cy="801877"/>
          </a:xfrm>
          <a:prstGeom prst="wedgeRectCallout">
            <a:avLst>
              <a:gd name="adj1" fmla="val -71614"/>
              <a:gd name="adj2" fmla="val 932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Point of non-differentiability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10B0011-2B1A-B35E-B555-7A25CA321254}"/>
              </a:ext>
            </a:extLst>
          </p:cNvPr>
          <p:cNvSpPr/>
          <p:nvPr/>
        </p:nvSpPr>
        <p:spPr>
          <a:xfrm flipH="1">
            <a:off x="8534951" y="1617902"/>
            <a:ext cx="1588638" cy="801877"/>
          </a:xfrm>
          <a:prstGeom prst="wedgeRectCallout">
            <a:avLst>
              <a:gd name="adj1" fmla="val -71614"/>
              <a:gd name="adj2" fmla="val 932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Point of non-differentiability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2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9" grpId="0"/>
      <p:bldP spid="10" grpId="0" animBg="1"/>
      <p:bldP spid="19" grpId="0"/>
      <p:bldP spid="21" grpId="0" uiExpand="1" build="p"/>
      <p:bldP spid="22" grpId="0" animBg="1"/>
      <p:bldP spid="28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D643-465A-FEDC-19CB-6F5CD873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r>
              <a:rPr lang="en-US" dirty="0"/>
              <a:t> and Subdifferentials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876E7-60A6-3BC0-AEC0-346BD2FE8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761438" cy="5300823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be a (possibly non-differentiable but convex) function</a:t>
                </a:r>
              </a:p>
              <a:p>
                <a:r>
                  <a:rPr lang="en-IN" dirty="0"/>
                  <a:t>At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suppose there exists a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using which we define an affine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. However, if we also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is called a </a:t>
                </a:r>
                <a:r>
                  <a:rPr lang="en-IN" i="1" dirty="0" err="1"/>
                  <a:t>subgradient</a:t>
                </a:r>
                <a:r>
                  <a:rPr lang="en-IN" dirty="0"/>
                  <a:t> of the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T</a:t>
                </a:r>
                <a:r>
                  <a:rPr lang="en-IN" dirty="0">
                    <a:solidFill>
                      <a:schemeClr val="bg1"/>
                    </a:solidFill>
                  </a:rPr>
                  <a:t>he set of all </a:t>
                </a:r>
                <a:r>
                  <a:rPr lang="en-IN" dirty="0" err="1">
                    <a:solidFill>
                      <a:schemeClr val="bg1"/>
                    </a:solidFill>
                  </a:rPr>
                  <a:t>subgradients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is the </a:t>
                </a:r>
                <a:r>
                  <a:rPr lang="en-IN" i="1" dirty="0">
                    <a:solidFill>
                      <a:schemeClr val="bg1"/>
                    </a:solidFill>
                  </a:rPr>
                  <a:t>subdifferential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∀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876E7-60A6-3BC0-AEC0-346BD2FE8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761438" cy="5300823"/>
              </a:xfrm>
              <a:blipFill>
                <a:blip r:embed="rId2"/>
                <a:stretch>
                  <a:fillRect l="-570" t="-2644" r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A5CB0F8-5979-0C0B-1CC1-C962249E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344898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8E0D730-D665-4691-63AB-E213FD6072E6}"/>
                  </a:ext>
                </a:extLst>
              </p:cNvPr>
              <p:cNvSpPr/>
              <p:nvPr/>
            </p:nvSpPr>
            <p:spPr>
              <a:xfrm>
                <a:off x="6889897" y="5516062"/>
                <a:ext cx="4046768" cy="721611"/>
              </a:xfrm>
              <a:prstGeom prst="wedgeRectCallout">
                <a:avLst>
                  <a:gd name="adj1" fmla="val 61307"/>
                  <a:gd name="adj2" fmla="val 5391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Wait! Does this mean a function can have more than one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subgradient</a:t>
                </a:r>
                <a:r>
                  <a:rPr lang="en-IN" dirty="0">
                    <a:solidFill>
                      <a:schemeClr val="bg1"/>
                    </a:solidFill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8E0D730-D665-4691-63AB-E213FD607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97" y="5516062"/>
                <a:ext cx="4046768" cy="721611"/>
              </a:xfrm>
              <a:prstGeom prst="wedgeRectCallout">
                <a:avLst>
                  <a:gd name="adj1" fmla="val 61307"/>
                  <a:gd name="adj2" fmla="val 53919"/>
                </a:avLst>
              </a:prstGeom>
              <a:blipFill>
                <a:blip r:embed="rId4"/>
                <a:stretch>
                  <a:fillRect l="-805" b="-156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3A0E0F3-5BE7-961C-1CAB-335C7462B9B9}"/>
              </a:ext>
            </a:extLst>
          </p:cNvPr>
          <p:cNvGrpSpPr/>
          <p:nvPr/>
        </p:nvGrpSpPr>
        <p:grpSpPr>
          <a:xfrm>
            <a:off x="502618" y="5678809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2B271E-3B66-95B1-C094-71D38A98BF31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795E30B-8376-5E2E-210A-642526AC3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AF9A6B-AF2C-63AE-BD5F-A59D1C77872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ABF8065-8C67-31AB-FF2F-5BA060AEC6E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D0BECA9-4AF1-2654-13FB-1037783D479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08A4813-C71C-4276-371E-DAA37C26612B}"/>
                  </a:ext>
                </a:extLst>
              </p:cNvPr>
              <p:cNvSpPr/>
              <p:nvPr/>
            </p:nvSpPr>
            <p:spPr>
              <a:xfrm>
                <a:off x="1894883" y="5313505"/>
                <a:ext cx="4656696" cy="1223766"/>
              </a:xfrm>
              <a:prstGeom prst="wedgeRectCallout">
                <a:avLst>
                  <a:gd name="adj1" fmla="val -65830"/>
                  <a:gd name="adj2" fmla="val 5184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non-</a:t>
                </a:r>
                <a:r>
                  <a:rPr lang="en-IN" dirty="0" err="1">
                    <a:solidFill>
                      <a:schemeClr val="bg1"/>
                    </a:solidFill>
                  </a:rPr>
                  <a:t>diffble</a:t>
                </a:r>
                <a:r>
                  <a:rPr lang="en-IN" dirty="0">
                    <a:solidFill>
                      <a:schemeClr val="bg1"/>
                    </a:solidFill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it can indeed have multiple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subgradients</a:t>
                </a:r>
                <a:r>
                  <a:rPr lang="en-IN" dirty="0">
                    <a:solidFill>
                      <a:schemeClr val="bg1"/>
                    </a:solidFill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 it can have only one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subgradient</a:t>
                </a:r>
                <a:r>
                  <a:rPr lang="en-IN" dirty="0">
                    <a:solidFill>
                      <a:schemeClr val="bg1"/>
                    </a:solidFill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itself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08A4813-C71C-4276-371E-DAA37C266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883" y="5313505"/>
                <a:ext cx="4656696" cy="1223766"/>
              </a:xfrm>
              <a:prstGeom prst="wedgeRectCallout">
                <a:avLst>
                  <a:gd name="adj1" fmla="val -65830"/>
                  <a:gd name="adj2" fmla="val 51844"/>
                </a:avLst>
              </a:prstGeom>
              <a:blipFill>
                <a:blip r:embed="rId5"/>
                <a:stretch>
                  <a:fillRect t="-478" r="-1124" b="-334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5B11B27-7F0E-8F88-1BA2-B7BA9902D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8" y="121773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FAE3F15-1B99-AC5D-38C9-A310596B064E}"/>
              </a:ext>
            </a:extLst>
          </p:cNvPr>
          <p:cNvSpPr/>
          <p:nvPr/>
        </p:nvSpPr>
        <p:spPr>
          <a:xfrm>
            <a:off x="1645618" y="121773"/>
            <a:ext cx="3485192" cy="1223766"/>
          </a:xfrm>
          <a:prstGeom prst="wedgeRectCallout">
            <a:avLst>
              <a:gd name="adj1" fmla="val -67050"/>
              <a:gd name="adj2" fmla="val 1448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Tangents to convex functions satisfy two properties: they touch the function curve at one point and always lie below the function curve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22" descr=" 143">
            <a:extLst>
              <a:ext uri="{FF2B5EF4-FFF2-40B4-BE49-F238E27FC236}">
                <a16:creationId xmlns:a16="http://schemas.microsoft.com/office/drawing/2014/main" id="{2D3B7D5A-FD72-952C-9EC2-60EAE7D08059}"/>
              </a:ext>
            </a:extLst>
          </p:cNvPr>
          <p:cNvSpPr/>
          <p:nvPr/>
        </p:nvSpPr>
        <p:spPr>
          <a:xfrm>
            <a:off x="639370" y="2449612"/>
            <a:ext cx="3938601" cy="3938601"/>
          </a:xfrm>
          <a:prstGeom prst="pie">
            <a:avLst>
              <a:gd name="adj1" fmla="val 9901527"/>
              <a:gd name="adj2" fmla="val 13211610"/>
            </a:avLst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93EB-0586-9467-CC6A-DB94A8A8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Subdifferential</a:t>
            </a:r>
            <a:endParaRPr lang="en-IN" dirty="0"/>
          </a:p>
        </p:txBody>
      </p:sp>
      <p:grpSp>
        <p:nvGrpSpPr>
          <p:cNvPr id="5" name="Group 4" descr=" 115">
            <a:extLst>
              <a:ext uri="{FF2B5EF4-FFF2-40B4-BE49-F238E27FC236}">
                <a16:creationId xmlns:a16="http://schemas.microsoft.com/office/drawing/2014/main" id="{E14A2E34-BAB2-7A4E-B3D4-EEC461963844}"/>
              </a:ext>
            </a:extLst>
          </p:cNvPr>
          <p:cNvGrpSpPr/>
          <p:nvPr/>
        </p:nvGrpSpPr>
        <p:grpSpPr>
          <a:xfrm>
            <a:off x="1304683" y="1111624"/>
            <a:ext cx="5566765" cy="4329225"/>
            <a:chOff x="7594552" y="1006075"/>
            <a:chExt cx="4090199" cy="31809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A7B87C-259B-72E0-9726-B5D52C73298A}"/>
                </a:ext>
              </a:extLst>
            </p:cNvPr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518D35-1736-A50E-3F02-256D513691FB}"/>
                </a:ext>
              </a:extLst>
            </p:cNvPr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26" descr=" 30">
            <a:extLst>
              <a:ext uri="{FF2B5EF4-FFF2-40B4-BE49-F238E27FC236}">
                <a16:creationId xmlns:a16="http://schemas.microsoft.com/office/drawing/2014/main" id="{AB7B3F63-0542-3D96-2F2A-A9C8A925B552}"/>
              </a:ext>
            </a:extLst>
          </p:cNvPr>
          <p:cNvSpPr/>
          <p:nvPr/>
        </p:nvSpPr>
        <p:spPr>
          <a:xfrm>
            <a:off x="1304683" y="1142116"/>
            <a:ext cx="1309700" cy="3266103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18">
            <a:extLst>
              <a:ext uri="{FF2B5EF4-FFF2-40B4-BE49-F238E27FC236}">
                <a16:creationId xmlns:a16="http://schemas.microsoft.com/office/drawing/2014/main" id="{D87E26E5-D344-C86C-74F5-D4798D56E457}"/>
              </a:ext>
            </a:extLst>
          </p:cNvPr>
          <p:cNvCxnSpPr>
            <a:cxnSpLocks/>
          </p:cNvCxnSpPr>
          <p:nvPr/>
        </p:nvCxnSpPr>
        <p:spPr>
          <a:xfrm>
            <a:off x="760280" y="2861842"/>
            <a:ext cx="4243396" cy="356577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 descr=" 121">
            <a:extLst>
              <a:ext uri="{FF2B5EF4-FFF2-40B4-BE49-F238E27FC236}">
                <a16:creationId xmlns:a16="http://schemas.microsoft.com/office/drawing/2014/main" id="{83379158-B452-9B2F-FAC0-7256FDB42074}"/>
              </a:ext>
            </a:extLst>
          </p:cNvPr>
          <p:cNvCxnSpPr>
            <a:cxnSpLocks/>
          </p:cNvCxnSpPr>
          <p:nvPr/>
        </p:nvCxnSpPr>
        <p:spPr>
          <a:xfrm>
            <a:off x="429743" y="3449121"/>
            <a:ext cx="5333685" cy="2313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27" descr=" 53">
            <a:extLst>
              <a:ext uri="{FF2B5EF4-FFF2-40B4-BE49-F238E27FC236}">
                <a16:creationId xmlns:a16="http://schemas.microsoft.com/office/drawing/2014/main" id="{DE9585CC-FA48-3B4D-FCE4-E7147971B960}"/>
              </a:ext>
            </a:extLst>
          </p:cNvPr>
          <p:cNvSpPr/>
          <p:nvPr/>
        </p:nvSpPr>
        <p:spPr>
          <a:xfrm flipH="1">
            <a:off x="2614384" y="1125277"/>
            <a:ext cx="3864795" cy="3266103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 descr=" 123">
            <a:extLst>
              <a:ext uri="{FF2B5EF4-FFF2-40B4-BE49-F238E27FC236}">
                <a16:creationId xmlns:a16="http://schemas.microsoft.com/office/drawing/2014/main" id="{5719BC84-D8C8-C794-95CE-6495611508FA}"/>
              </a:ext>
            </a:extLst>
          </p:cNvPr>
          <p:cNvCxnSpPr>
            <a:cxnSpLocks/>
          </p:cNvCxnSpPr>
          <p:nvPr/>
        </p:nvCxnSpPr>
        <p:spPr>
          <a:xfrm flipV="1">
            <a:off x="3031262" y="1853542"/>
            <a:ext cx="3870049" cy="381180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 125">
            <a:extLst>
              <a:ext uri="{FF2B5EF4-FFF2-40B4-BE49-F238E27FC236}">
                <a16:creationId xmlns:a16="http://schemas.microsoft.com/office/drawing/2014/main" id="{5C22A0DF-B6BB-50E7-5A9A-DB6ECC93FED2}"/>
              </a:ext>
            </a:extLst>
          </p:cNvPr>
          <p:cNvCxnSpPr>
            <a:cxnSpLocks/>
          </p:cNvCxnSpPr>
          <p:nvPr/>
        </p:nvCxnSpPr>
        <p:spPr>
          <a:xfrm flipV="1">
            <a:off x="313334" y="3518439"/>
            <a:ext cx="5605545" cy="151344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 123">
            <a:extLst>
              <a:ext uri="{FF2B5EF4-FFF2-40B4-BE49-F238E27FC236}">
                <a16:creationId xmlns:a16="http://schemas.microsoft.com/office/drawing/2014/main" id="{D16819A8-8573-B31A-EB48-01FC1AB5538D}"/>
              </a:ext>
            </a:extLst>
          </p:cNvPr>
          <p:cNvCxnSpPr>
            <a:cxnSpLocks/>
          </p:cNvCxnSpPr>
          <p:nvPr/>
        </p:nvCxnSpPr>
        <p:spPr>
          <a:xfrm>
            <a:off x="253353" y="4391380"/>
            <a:ext cx="57361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3DE4498A-84B0-8723-C369-336EEB4B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3554953"/>
            <a:ext cx="1371600" cy="1371600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9E3CE85-8F83-AED3-6F32-ECB6F6D114E1}"/>
              </a:ext>
            </a:extLst>
          </p:cNvPr>
          <p:cNvSpPr/>
          <p:nvPr/>
        </p:nvSpPr>
        <p:spPr>
          <a:xfrm>
            <a:off x="7796966" y="3554953"/>
            <a:ext cx="2859833" cy="964881"/>
          </a:xfrm>
          <a:prstGeom prst="wedgeRectCallout">
            <a:avLst>
              <a:gd name="adj1" fmla="val 58449"/>
              <a:gd name="adj2" fmla="val 438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How can I find out the </a:t>
            </a:r>
            <a:r>
              <a:rPr lang="en-IN" dirty="0" err="1">
                <a:solidFill>
                  <a:schemeClr val="bg1"/>
                </a:solidFill>
              </a:rPr>
              <a:t>subgradients</a:t>
            </a:r>
            <a:r>
              <a:rPr lang="en-IN" dirty="0">
                <a:solidFill>
                  <a:schemeClr val="bg1"/>
                </a:solidFill>
              </a:rPr>
              <a:t> of a function?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4854218B-4599-79C9-1BB3-5AD63887C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66" y="4926553"/>
            <a:ext cx="1371600" cy="1371600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9EEA16B-6B5E-4A6B-014E-705C429EB833}"/>
              </a:ext>
            </a:extLst>
          </p:cNvPr>
          <p:cNvSpPr/>
          <p:nvPr/>
        </p:nvSpPr>
        <p:spPr>
          <a:xfrm>
            <a:off x="7096118" y="4897532"/>
            <a:ext cx="3305097" cy="964881"/>
          </a:xfrm>
          <a:prstGeom prst="wedgeRectCallout">
            <a:avLst>
              <a:gd name="adj1" fmla="val 58449"/>
              <a:gd name="adj2" fmla="val 438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rules of subdifferential calculus just as there are rules of regular calculus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CC9BA-6AD9-A183-DB73-4FD1C4803736}"/>
              </a:ext>
            </a:extLst>
          </p:cNvPr>
          <p:cNvGrpSpPr/>
          <p:nvPr/>
        </p:nvGrpSpPr>
        <p:grpSpPr>
          <a:xfrm>
            <a:off x="7474843" y="737607"/>
            <a:ext cx="1143000" cy="1143000"/>
            <a:chOff x="2379643" y="355681"/>
            <a:chExt cx="1143000" cy="1143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624E47-D52B-A1C1-CABC-FA0F90A7C84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3954C0-3ADB-DEB4-89E7-FB9253832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045C21-E112-0CD3-70BC-6231D5163BC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C1BE81D-92F9-DFF6-2895-B6D7646D1E3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271373-2BC6-2BF2-E6FF-55F5CCD2271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599EF8F6-758B-F054-DB47-A5197B77D06A}"/>
                  </a:ext>
                </a:extLst>
              </p:cNvPr>
              <p:cNvSpPr/>
              <p:nvPr/>
            </p:nvSpPr>
            <p:spPr>
              <a:xfrm>
                <a:off x="8722858" y="564265"/>
                <a:ext cx="3209716" cy="954078"/>
              </a:xfrm>
              <a:prstGeom prst="wedgeRectCallout">
                <a:avLst>
                  <a:gd name="adj1" fmla="val -65830"/>
                  <a:gd name="adj2" fmla="val 5184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where the function is differentiable, there is just one </a:t>
                </a:r>
                <a:r>
                  <a:rPr lang="en-US" dirty="0" err="1">
                    <a:solidFill>
                      <a:schemeClr val="bg1"/>
                    </a:solidFill>
                  </a:rPr>
                  <a:t>subgradient</a:t>
                </a:r>
                <a:r>
                  <a:rPr lang="en-US" dirty="0">
                    <a:solidFill>
                      <a:schemeClr val="bg1"/>
                    </a:solidFill>
                  </a:rPr>
                  <a:t> – the gradient itself. 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599EF8F6-758B-F054-DB47-A5197B77D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58" y="564265"/>
                <a:ext cx="3209716" cy="954078"/>
              </a:xfrm>
              <a:prstGeom prst="wedgeRectCallout">
                <a:avLst>
                  <a:gd name="adj1" fmla="val -65830"/>
                  <a:gd name="adj2" fmla="val 51844"/>
                </a:avLst>
              </a:prstGeom>
              <a:blipFill>
                <a:blip r:embed="rId4"/>
                <a:stretch>
                  <a:fillRect t="-610" r="-1789" b="-426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F524F84-6DE8-CA39-4F12-C1418A0A18FD}"/>
              </a:ext>
            </a:extLst>
          </p:cNvPr>
          <p:cNvGrpSpPr/>
          <p:nvPr/>
        </p:nvGrpSpPr>
        <p:grpSpPr>
          <a:xfrm>
            <a:off x="2297032" y="3479693"/>
            <a:ext cx="618587" cy="2161309"/>
            <a:chOff x="2297032" y="3479693"/>
            <a:chExt cx="618587" cy="216130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82C5B5-189C-4BBC-8DA2-E8811417A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9853" y="3479693"/>
              <a:ext cx="0" cy="169782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Oval 8" descr=" 117">
              <a:extLst>
                <a:ext uri="{FF2B5EF4-FFF2-40B4-BE49-F238E27FC236}">
                  <a16:creationId xmlns:a16="http://schemas.microsoft.com/office/drawing/2014/main" id="{8EF79190-582D-B4AC-AAE8-DE4E9445F5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7162" y="4803388"/>
              <a:ext cx="225381" cy="22538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712A496-DDAD-0383-E3F1-5284A3F14FCF}"/>
                    </a:ext>
                  </a:extLst>
                </p:cNvPr>
                <p:cNvSpPr txBox="1"/>
                <p:nvPr/>
              </p:nvSpPr>
              <p:spPr>
                <a:xfrm>
                  <a:off x="2297032" y="5056227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712A496-DDAD-0383-E3F1-5284A3F14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32" y="5056227"/>
                  <a:ext cx="61858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9A545-5D6C-4A87-7AF4-C4DA90E205B6}"/>
              </a:ext>
            </a:extLst>
          </p:cNvPr>
          <p:cNvGrpSpPr/>
          <p:nvPr/>
        </p:nvGrpSpPr>
        <p:grpSpPr>
          <a:xfrm>
            <a:off x="5515258" y="1781870"/>
            <a:ext cx="618587" cy="3868367"/>
            <a:chOff x="5515258" y="1781870"/>
            <a:chExt cx="618587" cy="38683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7E009A-C345-BD66-8953-EB847B810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552" y="1781870"/>
              <a:ext cx="0" cy="339564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Oval 12" descr=" 117">
              <a:extLst>
                <a:ext uri="{FF2B5EF4-FFF2-40B4-BE49-F238E27FC236}">
                  <a16:creationId xmlns:a16="http://schemas.microsoft.com/office/drawing/2014/main" id="{8606117D-17E5-2657-7CA4-471DF3016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0081" y="4803388"/>
              <a:ext cx="225381" cy="22538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8515B07-D3E6-5297-5EA5-3C091F54F99B}"/>
                    </a:ext>
                  </a:extLst>
                </p:cNvPr>
                <p:cNvSpPr txBox="1"/>
                <p:nvPr/>
              </p:nvSpPr>
              <p:spPr>
                <a:xfrm>
                  <a:off x="5515258" y="506546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8515B07-D3E6-5297-5EA5-3C091F54F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258" y="5065462"/>
                  <a:ext cx="61858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948726-5E3D-AD0C-D7E9-0708A336CB6C}"/>
              </a:ext>
            </a:extLst>
          </p:cNvPr>
          <p:cNvGrpSpPr/>
          <p:nvPr/>
        </p:nvGrpSpPr>
        <p:grpSpPr>
          <a:xfrm>
            <a:off x="10789574" y="2202024"/>
            <a:ext cx="1143000" cy="1143000"/>
            <a:chOff x="2379643" y="355681"/>
            <a:chExt cx="1143000" cy="1143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2A58C0-FC41-E372-D3A1-5E1BE469358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F01EFF-D9EB-5CD8-C259-885144FFF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524BE0-B5F0-E4BB-5B01-64D6CDDB8D7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6B80F42-7030-B847-000B-FC1375DFEBA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B3CF70E-1FC5-EA4C-7E09-A92F61DFB33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92DDE0B8-B482-D259-8CF3-D190D334D40F}"/>
                  </a:ext>
                </a:extLst>
              </p:cNvPr>
              <p:cNvSpPr/>
              <p:nvPr/>
            </p:nvSpPr>
            <p:spPr>
              <a:xfrm>
                <a:off x="7485392" y="2138540"/>
                <a:ext cx="3209716" cy="929046"/>
              </a:xfrm>
              <a:prstGeom prst="wedgeRectCallout">
                <a:avLst>
                  <a:gd name="adj1" fmla="val 66012"/>
                  <a:gd name="adj2" fmla="val 5298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However, at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which is a point of non-differentiability, there are infinitely many </a:t>
                </a:r>
                <a:r>
                  <a:rPr lang="en-US" dirty="0" err="1">
                    <a:solidFill>
                      <a:schemeClr val="bg1"/>
                    </a:solidFill>
                  </a:rPr>
                  <a:t>subgradients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92DDE0B8-B482-D259-8CF3-D190D334D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92" y="2138540"/>
                <a:ext cx="3209716" cy="929046"/>
              </a:xfrm>
              <a:prstGeom prst="wedgeRectCallout">
                <a:avLst>
                  <a:gd name="adj1" fmla="val 66012"/>
                  <a:gd name="adj2" fmla="val 52988"/>
                </a:avLst>
              </a:prstGeom>
              <a:blipFill>
                <a:blip r:embed="rId7"/>
                <a:stretch>
                  <a:fillRect t="-15432" b="-1851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3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  <p:bldP spid="31" grpId="0" animBg="1"/>
      <p:bldP spid="33" grpId="0" animBg="1"/>
      <p:bldP spid="40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FCDE3D-C506-FE94-56C6-2DD9F05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Subdifferential Calculus Rules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51093B-0165-4344-A272-4A19A051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525" y="1604463"/>
            <a:ext cx="5101677" cy="723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Regular Calculus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01BEE9-F9C7-76A1-BFD0-80CC3B19280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29518" y="2326839"/>
                <a:ext cx="4982967" cy="40845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01BEE9-F9C7-76A1-BFD0-80CC3B192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29518" y="2326839"/>
                <a:ext cx="4982967" cy="40845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A457CF-1DF1-7979-547F-7B0837834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9032" y="1604463"/>
            <a:ext cx="5054650" cy="72237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Subdifferential Calculus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21B2A7-E55E-F238-996B-2DE5E15D700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39023" y="2326839"/>
                <a:ext cx="5401721" cy="453116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algn="r"/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21B2A7-E55E-F238-996B-2DE5E15D7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39023" y="2326839"/>
                <a:ext cx="5401721" cy="45311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1E6DD2-5843-803D-C849-0CFFA6D12C3F}"/>
                  </a:ext>
                </a:extLst>
              </p:cNvPr>
              <p:cNvSpPr txBox="1"/>
              <p:nvPr/>
            </p:nvSpPr>
            <p:spPr>
              <a:xfrm>
                <a:off x="3947678" y="1109470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1E6DD2-5843-803D-C849-0CFFA6D1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78" y="1109470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7C2FFD1-D1E3-F970-ECC2-D50BDFF4A154}"/>
              </a:ext>
            </a:extLst>
          </p:cNvPr>
          <p:cNvSpPr txBox="1">
            <a:spLocks/>
          </p:cNvSpPr>
          <p:nvPr/>
        </p:nvSpPr>
        <p:spPr>
          <a:xfrm>
            <a:off x="251255" y="2326839"/>
            <a:ext cx="1311731" cy="408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Scaling Rule</a:t>
            </a:r>
          </a:p>
          <a:p>
            <a:endParaRPr lang="en-US" dirty="0"/>
          </a:p>
          <a:p>
            <a:r>
              <a:rPr lang="en-US" dirty="0"/>
              <a:t>Sum Rule</a:t>
            </a:r>
          </a:p>
          <a:p>
            <a:endParaRPr lang="en-US" dirty="0"/>
          </a:p>
          <a:p>
            <a:r>
              <a:rPr lang="en-US" dirty="0"/>
              <a:t>Chain Rule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0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69D352-84E2-9323-DA83-21810E2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Subdifferential Calculus Rules – Max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DA198C-CD16-7284-9A83-F44F4FD1C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/>
                  <a:t>There is no counterpart to the max rule in regular calculus</a:t>
                </a:r>
              </a:p>
              <a:p>
                <a:pPr lvl="2"/>
                <a:r>
                  <a:rPr lang="en-IN" dirty="0"/>
                  <a:t>This is because functions of the form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usually turn out to be non-differentiable and so regular calculus falls silent anyway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DA198C-CD16-7284-9A83-F44F4FD1C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5320814-CBA1-B2D0-02ED-5104D0429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8" y="5325386"/>
            <a:ext cx="1371600" cy="13716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75090E3-95D1-90E5-AB1A-DB32F9F713D8}"/>
              </a:ext>
            </a:extLst>
          </p:cNvPr>
          <p:cNvSpPr/>
          <p:nvPr/>
        </p:nvSpPr>
        <p:spPr>
          <a:xfrm>
            <a:off x="1517158" y="5399303"/>
            <a:ext cx="1371600" cy="1223766"/>
          </a:xfrm>
          <a:prstGeom prst="wedgeRectCallout">
            <a:avLst>
              <a:gd name="adj1" fmla="val -83659"/>
              <a:gd name="adj2" fmla="val 840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What about stationary points?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D9D69-8650-434C-C96F-7BFE2BAC6C9B}"/>
              </a:ext>
            </a:extLst>
          </p:cNvPr>
          <p:cNvGrpSpPr/>
          <p:nvPr/>
        </p:nvGrpSpPr>
        <p:grpSpPr>
          <a:xfrm>
            <a:off x="10795646" y="5553986"/>
            <a:ext cx="1143000" cy="1143000"/>
            <a:chOff x="2379643" y="355681"/>
            <a:chExt cx="1143000" cy="1143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8ADD54-6544-1539-C7E6-861397833FC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B10665-EAEC-8D2D-1CE3-C65091AE4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65C13E-8536-71EE-F28F-665531702C4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D30C36-4DD5-BB62-96DE-9DA4F666B86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598E649-11E9-CC1F-35D3-D62E4A2677A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250A115-2243-BAC2-F2EF-CEDEE346397D}"/>
                  </a:ext>
                </a:extLst>
              </p:cNvPr>
              <p:cNvSpPr/>
              <p:nvPr/>
            </p:nvSpPr>
            <p:spPr>
              <a:xfrm>
                <a:off x="5847907" y="5483401"/>
                <a:ext cx="4893841" cy="929046"/>
              </a:xfrm>
              <a:prstGeom prst="wedgeRectCallout">
                <a:avLst>
                  <a:gd name="adj1" fmla="val 61015"/>
                  <a:gd name="adj2" fmla="val 5527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Good point! In </a:t>
                </a:r>
                <a:r>
                  <a:rPr lang="en-IN" dirty="0" err="1">
                    <a:solidFill>
                      <a:schemeClr val="bg1"/>
                    </a:solidFill>
                  </a:rPr>
                  <a:t>subgradient</a:t>
                </a:r>
                <a:r>
                  <a:rPr lang="en-IN" dirty="0">
                    <a:solidFill>
                      <a:schemeClr val="bg1"/>
                    </a:solidFill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if the zero vector is a part of the subdifferential i.e.,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250A115-2243-BAC2-F2EF-CEDEE3463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07" y="5483401"/>
                <a:ext cx="4893841" cy="929046"/>
              </a:xfrm>
              <a:prstGeom prst="wedgeRectCallout">
                <a:avLst>
                  <a:gd name="adj1" fmla="val 61015"/>
                  <a:gd name="adj2" fmla="val 55277"/>
                </a:avLst>
              </a:prstGeom>
              <a:blipFill>
                <a:blip r:embed="rId4"/>
                <a:stretch>
                  <a:fillRect l="-669" t="-1807" b="-180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3E69F60-AB18-110D-6BE4-0D5EA7817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846905"/>
            <a:ext cx="1371600" cy="137160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D4CD10FA-EFD5-E50E-2C1A-DFBB97FDC91B}"/>
              </a:ext>
            </a:extLst>
          </p:cNvPr>
          <p:cNvSpPr/>
          <p:nvPr/>
        </p:nvSpPr>
        <p:spPr>
          <a:xfrm>
            <a:off x="1579125" y="1957781"/>
            <a:ext cx="4268782" cy="1223766"/>
          </a:xfrm>
          <a:prstGeom prst="wedgeRectCallout">
            <a:avLst>
              <a:gd name="adj1" fmla="val -57789"/>
              <a:gd name="adj2" fmla="val 579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Local minima/maxima must be stationary in this sense even for non-differentiable functions so we can use this fact to discover local minima/maxima for non-diff functions</a:t>
            </a:r>
          </a:p>
        </p:txBody>
      </p:sp>
    </p:spTree>
    <p:extLst>
      <p:ext uri="{BB962C8B-B14F-4D97-AF65-F5344CB8AC3E}">
        <p14:creationId xmlns:p14="http://schemas.microsoft.com/office/powerpoint/2010/main" val="20559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1780</TotalTime>
  <Words>1230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calculus of the non-differentiables</vt:lpstr>
      <vt:lpstr>Convex Functions Revisited</vt:lpstr>
      <vt:lpstr>Convex Functions Revisited</vt:lpstr>
      <vt:lpstr>Derivatives of non-differentiable functions?</vt:lpstr>
      <vt:lpstr>Subgradients and Subdifferentials</vt:lpstr>
      <vt:lpstr>Subdifferential</vt:lpstr>
      <vt:lpstr>Subdifferential Calculus Rules</vt:lpstr>
      <vt:lpstr>Subdifferential Calculus Rules – Max Rule</vt:lpstr>
      <vt:lpstr>Differentiating the Hinge Loss</vt:lpstr>
      <vt:lpstr>Differentiating the Hinge Loss</vt:lpstr>
      <vt:lpstr>Exercise</vt:lpstr>
      <vt:lpstr>Summary</vt:lpstr>
      <vt:lpstr>Stay amazing!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of a non-differentiable function?</dc:title>
  <dc:creator>Purushottam Kar</dc:creator>
  <cp:lastModifiedBy>Purushottam Kar</cp:lastModifiedBy>
  <cp:revision>89</cp:revision>
  <dcterms:created xsi:type="dcterms:W3CDTF">2023-01-22T15:56:18Z</dcterms:created>
  <dcterms:modified xsi:type="dcterms:W3CDTF">2023-01-25T15:40:03Z</dcterms:modified>
</cp:coreProperties>
</file>