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71" r:id="rId8"/>
    <p:sldId id="270" r:id="rId9"/>
    <p:sldId id="262" r:id="rId10"/>
    <p:sldId id="263" r:id="rId11"/>
    <p:sldId id="266" r:id="rId12"/>
    <p:sldId id="267" r:id="rId13"/>
    <p:sldId id="264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3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967FD19-C3F8-49D4-A938-85F24A14FF6E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823E9855-94D6-4577-A629-86E5F2FA6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00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92BA360-9028-CAFD-7CC9-7324784D2F72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rgbClr val="181818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967FD19-C3F8-49D4-A938-85F24A14FF6E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23E9855-94D6-4577-A629-86E5F2FA6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223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54426D-A57D-2872-1A9B-D0880F57D575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FD19-C3F8-49D4-A938-85F24A14FF6E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9855-94D6-4577-A629-86E5F2FA6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741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67CA42-BE57-73B7-7104-58F79FB47D27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FD19-C3F8-49D4-A938-85F24A14FF6E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9855-94D6-4577-A629-86E5F2FA6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96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3008D5E-0784-C123-828D-9F77964573E8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FD19-C3F8-49D4-A938-85F24A14FF6E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9855-94D6-4577-A629-86E5F2FA6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09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7AA87C3-328D-727B-F67B-1E92C26B11D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v"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i="0">
                <a:solidFill>
                  <a:schemeClr val="bg1"/>
                </a:solidFill>
              </a:defRPr>
            </a:lvl2pPr>
            <a:lvl3pPr marL="1257300" marR="0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FD19-C3F8-49D4-A938-85F24A14FF6E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9855-94D6-4577-A629-86E5F2FA6BC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138BE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5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F07FC2-A655-A2A7-54E6-0A7D9258F47B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FD19-C3F8-49D4-A938-85F24A14FF6E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9855-94D6-4577-A629-86E5F2FA6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88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F4C456E-7040-95FE-B22F-C17CC21C8A6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FD19-C3F8-49D4-A938-85F24A14FF6E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9855-94D6-4577-A629-86E5F2FA6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76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u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4424515"/>
            <a:ext cx="10782300" cy="89473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54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850" y="5319252"/>
            <a:ext cx="10782300" cy="533544"/>
          </a:xfrm>
        </p:spPr>
        <p:txBody>
          <a:bodyPr>
            <a:normAutofit/>
          </a:bodyPr>
          <a:lstStyle>
            <a:lvl1pPr marL="0" indent="0" algn="ctr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967FD19-C3F8-49D4-A938-85F24A14FF6E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823E9855-94D6-4577-A629-86E5F2FA6BC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E5A13E-6B39-5EB9-018F-9DA365B4DF33}"/>
              </a:ext>
            </a:extLst>
          </p:cNvPr>
          <p:cNvSpPr>
            <a:spLocks noChangeAspect="1"/>
          </p:cNvSpPr>
          <p:nvPr/>
        </p:nvSpPr>
        <p:spPr>
          <a:xfrm>
            <a:off x="5181601" y="1446182"/>
            <a:ext cx="1828799" cy="18288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8EEE6-8976-851D-F510-207FC6D4CF21}"/>
              </a:ext>
            </a:extLst>
          </p:cNvPr>
          <p:cNvSpPr>
            <a:spLocks noChangeAspect="1"/>
          </p:cNvSpPr>
          <p:nvPr/>
        </p:nvSpPr>
        <p:spPr>
          <a:xfrm>
            <a:off x="778573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848510-2F64-4D88-22C1-3FF7F2533D22}"/>
              </a:ext>
            </a:extLst>
          </p:cNvPr>
          <p:cNvSpPr>
            <a:spLocks noChangeAspect="1"/>
          </p:cNvSpPr>
          <p:nvPr/>
        </p:nvSpPr>
        <p:spPr>
          <a:xfrm>
            <a:off x="118758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16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6F2899-BB1A-C8A9-12B0-A07F6B33176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FD19-C3F8-49D4-A938-85F24A14FF6E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9855-94D6-4577-A629-86E5F2FA6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809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07AB90-9728-28A7-0C31-273BFC645DF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FD19-C3F8-49D4-A938-85F24A14FF6E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9855-94D6-4577-A629-86E5F2FA6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42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FD19-C3F8-49D4-A938-85F24A14FF6E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23E9855-94D6-4577-A629-86E5F2FA6BC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906DB1-8C12-010E-62DB-3FD29C5810E0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78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10217797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1150" y="6412447"/>
            <a:ext cx="1382532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E967FD19-C3F8-49D4-A938-85F24A14FF6E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823E9855-94D6-4577-A629-86E5F2FA6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27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5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1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40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7.png"/><Relationship Id="rId4" Type="http://schemas.openxmlformats.org/officeDocument/2006/relationships/image" Target="../media/image1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518E160-088D-30BF-E3A3-E3007DF05722}"/>
                  </a:ext>
                </a:extLst>
              </p:cNvPr>
              <p:cNvSpPr txBox="1"/>
              <p:nvPr/>
            </p:nvSpPr>
            <p:spPr>
              <a:xfrm>
                <a:off x="1291313" y="4918070"/>
                <a:ext cx="9609374" cy="13282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40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lang="en-IN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IN" sz="4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4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IN" sz="4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IN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f>
                                <m:fPr>
                                  <m:ctrlPr>
                                    <a:rPr lang="en-IN" sz="4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4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sz="4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IN" sz="4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40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</m:d>
                            </m:e>
                            <m:sub>
                              <m:r>
                                <a:rPr lang="en-IN" sz="4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IN" sz="4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IN" sz="4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brk m:alnAt="1"/>
                            </m:r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4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4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4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4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IN" sz="4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40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IN" sz="40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  <m:r>
                                        <a:rPr lang="en-IN" sz="40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p>
                                        <m:sSupPr>
                                          <m:ctrlPr>
                                            <a:rPr lang="en-IN" sz="4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40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p>
                                          <m:r>
                                            <a:rPr lang="en-IN" sz="40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⊤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IN" sz="4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40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p>
                                          <m:r>
                                            <a:rPr lang="en-IN" sz="40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518E160-088D-30BF-E3A3-E3007DF05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313" y="4918070"/>
                <a:ext cx="9609374" cy="13282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12E45A-8391-69EC-5106-685D1403EAF6}"/>
              </a:ext>
            </a:extLst>
          </p:cNvPr>
          <p:cNvCxnSpPr>
            <a:cxnSpLocks/>
          </p:cNvCxnSpPr>
          <p:nvPr/>
        </p:nvCxnSpPr>
        <p:spPr>
          <a:xfrm>
            <a:off x="4943057" y="610759"/>
            <a:ext cx="2313076" cy="310666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DB32417-2B79-9A50-F0EF-0ABDA01AC7D7}"/>
              </a:ext>
            </a:extLst>
          </p:cNvPr>
          <p:cNvGrpSpPr/>
          <p:nvPr/>
        </p:nvGrpSpPr>
        <p:grpSpPr>
          <a:xfrm flipH="1" flipV="1">
            <a:off x="6429327" y="385963"/>
            <a:ext cx="2160153" cy="2455621"/>
            <a:chOff x="467374" y="1655665"/>
            <a:chExt cx="2160153" cy="2455621"/>
          </a:xfrm>
          <a:solidFill>
            <a:schemeClr val="accent2">
              <a:lumMod val="75000"/>
            </a:schemeClr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3B645C5-D132-FF01-F2FB-B3371005B01B}"/>
                </a:ext>
              </a:extLst>
            </p:cNvPr>
            <p:cNvSpPr/>
            <p:nvPr/>
          </p:nvSpPr>
          <p:spPr>
            <a:xfrm>
              <a:off x="1291861" y="2334564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46AAF82-D226-9AC8-DC65-EE8D531CAC30}"/>
                </a:ext>
              </a:extLst>
            </p:cNvPr>
            <p:cNvSpPr/>
            <p:nvPr/>
          </p:nvSpPr>
          <p:spPr>
            <a:xfrm>
              <a:off x="467374" y="1979134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6736BB-A6BB-3A55-9107-ED49F981AD3F}"/>
                </a:ext>
              </a:extLst>
            </p:cNvPr>
            <p:cNvSpPr/>
            <p:nvPr/>
          </p:nvSpPr>
          <p:spPr>
            <a:xfrm>
              <a:off x="1070121" y="3013463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A2A8725-1F63-621A-C4C5-3EE3DD0D6211}"/>
                </a:ext>
              </a:extLst>
            </p:cNvPr>
            <p:cNvSpPr/>
            <p:nvPr/>
          </p:nvSpPr>
          <p:spPr>
            <a:xfrm>
              <a:off x="1447403" y="1655665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C3CA9EC-8F65-AB5A-23DC-04A907BAED77}"/>
                </a:ext>
              </a:extLst>
            </p:cNvPr>
            <p:cNvSpPr/>
            <p:nvPr/>
          </p:nvSpPr>
          <p:spPr>
            <a:xfrm>
              <a:off x="2316442" y="2845408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C792BCA-C302-DBF0-F16C-26A803A58657}"/>
                </a:ext>
              </a:extLst>
            </p:cNvPr>
            <p:cNvSpPr/>
            <p:nvPr/>
          </p:nvSpPr>
          <p:spPr>
            <a:xfrm>
              <a:off x="1907327" y="2280905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E655CA2-AB80-DB81-CF50-D94292730A8F}"/>
                </a:ext>
              </a:extLst>
            </p:cNvPr>
            <p:cNvSpPr/>
            <p:nvPr/>
          </p:nvSpPr>
          <p:spPr>
            <a:xfrm>
              <a:off x="2316442" y="3575405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0EE418C-B92E-18ED-6978-5FD21EE8D800}"/>
                </a:ext>
              </a:extLst>
            </p:cNvPr>
            <p:cNvSpPr/>
            <p:nvPr/>
          </p:nvSpPr>
          <p:spPr>
            <a:xfrm>
              <a:off x="1776757" y="3084837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D1F144B-447D-A6A5-8DF7-2E3713F9317E}"/>
                </a:ext>
              </a:extLst>
            </p:cNvPr>
            <p:cNvSpPr/>
            <p:nvPr/>
          </p:nvSpPr>
          <p:spPr>
            <a:xfrm>
              <a:off x="1636134" y="3800201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B48303F-2BA0-A018-66CC-80711BB7A332}"/>
              </a:ext>
            </a:extLst>
          </p:cNvPr>
          <p:cNvGrpSpPr/>
          <p:nvPr/>
        </p:nvGrpSpPr>
        <p:grpSpPr>
          <a:xfrm>
            <a:off x="3596887" y="1665488"/>
            <a:ext cx="2160153" cy="2455621"/>
            <a:chOff x="852656" y="2175851"/>
            <a:chExt cx="2160153" cy="245562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01668F8-23C8-8EDF-2C2D-243C01A711D8}"/>
                </a:ext>
              </a:extLst>
            </p:cNvPr>
            <p:cNvGrpSpPr/>
            <p:nvPr/>
          </p:nvGrpSpPr>
          <p:grpSpPr>
            <a:xfrm>
              <a:off x="852656" y="2499320"/>
              <a:ext cx="2160153" cy="2132152"/>
              <a:chOff x="467374" y="1979134"/>
              <a:chExt cx="2160153" cy="2132152"/>
            </a:xfrm>
            <a:solidFill>
              <a:srgbClr val="FFC000"/>
            </a:solidFill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D44DB5B-6548-6B1F-A49B-CF3F70EF6BE1}"/>
                  </a:ext>
                </a:extLst>
              </p:cNvPr>
              <p:cNvSpPr/>
              <p:nvPr/>
            </p:nvSpPr>
            <p:spPr>
              <a:xfrm>
                <a:off x="1291861" y="2334564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2965A18-26A6-986B-93E2-2E9BC9F275D4}"/>
                  </a:ext>
                </a:extLst>
              </p:cNvPr>
              <p:cNvSpPr/>
              <p:nvPr/>
            </p:nvSpPr>
            <p:spPr>
              <a:xfrm>
                <a:off x="467374" y="1979134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7A65450-A2E3-DCD2-85F5-5BA17F578DD5}"/>
                  </a:ext>
                </a:extLst>
              </p:cNvPr>
              <p:cNvSpPr/>
              <p:nvPr/>
            </p:nvSpPr>
            <p:spPr>
              <a:xfrm>
                <a:off x="1070121" y="3013463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930021A-7989-0E2D-CEF5-D2C34C3DDF0B}"/>
                  </a:ext>
                </a:extLst>
              </p:cNvPr>
              <p:cNvSpPr/>
              <p:nvPr/>
            </p:nvSpPr>
            <p:spPr>
              <a:xfrm>
                <a:off x="2316442" y="3575405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821915D-86FE-9249-D6A0-171BD5C45F0D}"/>
                  </a:ext>
                </a:extLst>
              </p:cNvPr>
              <p:cNvSpPr/>
              <p:nvPr/>
            </p:nvSpPr>
            <p:spPr>
              <a:xfrm>
                <a:off x="1776757" y="3084837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E258A4-A5BB-8072-389A-8E52CD0B2699}"/>
                  </a:ext>
                </a:extLst>
              </p:cNvPr>
              <p:cNvSpPr/>
              <p:nvPr/>
            </p:nvSpPr>
            <p:spPr>
              <a:xfrm>
                <a:off x="1636134" y="3800201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D26A153-03D3-7942-FA01-1F49D15165EC}"/>
                </a:ext>
              </a:extLst>
            </p:cNvPr>
            <p:cNvGrpSpPr/>
            <p:nvPr/>
          </p:nvGrpSpPr>
          <p:grpSpPr>
            <a:xfrm>
              <a:off x="1832685" y="2175851"/>
              <a:ext cx="1180124" cy="1500828"/>
              <a:chOff x="1318347" y="2391149"/>
              <a:chExt cx="1180124" cy="1500828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42F20F8-6945-E07E-9103-C7C7731B9F2B}"/>
                  </a:ext>
                </a:extLst>
              </p:cNvPr>
              <p:cNvSpPr/>
              <p:nvPr/>
            </p:nvSpPr>
            <p:spPr>
              <a:xfrm>
                <a:off x="1318347" y="2391149"/>
                <a:ext cx="311085" cy="311085"/>
              </a:xfrm>
              <a:prstGeom prst="ellipse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F63E0D3-6352-4F55-2866-665E0F3C1912}"/>
                  </a:ext>
                </a:extLst>
              </p:cNvPr>
              <p:cNvSpPr/>
              <p:nvPr/>
            </p:nvSpPr>
            <p:spPr>
              <a:xfrm>
                <a:off x="2187386" y="3580892"/>
                <a:ext cx="311085" cy="311085"/>
              </a:xfrm>
              <a:prstGeom prst="ellipse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7DD8F51-6CBF-1E7A-C447-FD163CD9DDAD}"/>
                  </a:ext>
                </a:extLst>
              </p:cNvPr>
              <p:cNvSpPr/>
              <p:nvPr/>
            </p:nvSpPr>
            <p:spPr>
              <a:xfrm>
                <a:off x="1778271" y="3016389"/>
                <a:ext cx="311085" cy="311085"/>
              </a:xfrm>
              <a:prstGeom prst="ellipse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724CE45-15E3-450B-99A9-01236AB2F05B}"/>
              </a:ext>
            </a:extLst>
          </p:cNvPr>
          <p:cNvGrpSpPr/>
          <p:nvPr/>
        </p:nvGrpSpPr>
        <p:grpSpPr>
          <a:xfrm>
            <a:off x="10795646" y="3891621"/>
            <a:ext cx="1143000" cy="1143000"/>
            <a:chOff x="2379643" y="355681"/>
            <a:chExt cx="1143000" cy="11430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C1A0AB5-E8BF-EE21-D24B-E0A709A4024C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3F54051-E07C-E1A5-42A9-C8695133CB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51D5DB4-256E-B907-0331-25B8EDDBACE0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1A36053-F2FC-3AE9-30B5-2A593535FD9D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13B4543-DE70-6C2B-B4FA-FDE7785569E6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Speech Bubble: Rectangle 31">
                <a:extLst>
                  <a:ext uri="{FF2B5EF4-FFF2-40B4-BE49-F238E27FC236}">
                    <a16:creationId xmlns:a16="http://schemas.microsoft.com/office/drawing/2014/main" id="{A6400E2E-786C-CFCF-8318-54FD63F8FE55}"/>
                  </a:ext>
                </a:extLst>
              </p:cNvPr>
              <p:cNvSpPr/>
              <p:nvPr/>
            </p:nvSpPr>
            <p:spPr>
              <a:xfrm>
                <a:off x="5394538" y="4012586"/>
                <a:ext cx="5296672" cy="996869"/>
              </a:xfrm>
              <a:prstGeom prst="wedgeRectCallout">
                <a:avLst>
                  <a:gd name="adj1" fmla="val 62252"/>
                  <a:gd name="adj2" fmla="val 31222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We have hidden the bias term inside the model as its last coordinate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appended a 1 at the end of the features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. 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dirty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dirty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IN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Speech Bubble: Rectangle 31">
                <a:extLst>
                  <a:ext uri="{FF2B5EF4-FFF2-40B4-BE49-F238E27FC236}">
                    <a16:creationId xmlns:a16="http://schemas.microsoft.com/office/drawing/2014/main" id="{A6400E2E-786C-CFCF-8318-54FD63F8F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538" y="4012586"/>
                <a:ext cx="5296672" cy="996869"/>
              </a:xfrm>
              <a:prstGeom prst="wedgeRectCallout">
                <a:avLst>
                  <a:gd name="adj1" fmla="val 62252"/>
                  <a:gd name="adj2" fmla="val 31222"/>
                </a:avLst>
              </a:prstGeom>
              <a:blipFill>
                <a:blip r:embed="rId3"/>
                <a:stretch>
                  <a:fillRect l="-204" b="-3550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484885EB-945D-6E84-3EA7-1A52BA41C262}"/>
              </a:ext>
            </a:extLst>
          </p:cNvPr>
          <p:cNvGrpSpPr/>
          <p:nvPr/>
        </p:nvGrpSpPr>
        <p:grpSpPr>
          <a:xfrm>
            <a:off x="10711069" y="385963"/>
            <a:ext cx="1143000" cy="1143000"/>
            <a:chOff x="2379643" y="355681"/>
            <a:chExt cx="1143000" cy="1143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186B750-E68A-4500-C0A9-9DE6EC0FECB9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33D1655-5A7B-4511-19C0-06690C3202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7C710E0-21AF-7649-EF10-1203CB2BB9E5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CA813AB-234A-7091-BE40-79DF7BD4FA59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C9E50B0-8293-F34D-7735-A06924B7B6D3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57D3C3A0-E0D8-4EA5-2810-5578C472BCA5}"/>
              </a:ext>
            </a:extLst>
          </p:cNvPr>
          <p:cNvSpPr/>
          <p:nvPr/>
        </p:nvSpPr>
        <p:spPr>
          <a:xfrm>
            <a:off x="8234647" y="514768"/>
            <a:ext cx="2390535" cy="801877"/>
          </a:xfrm>
          <a:prstGeom prst="wedgeRectCallout">
            <a:avLst>
              <a:gd name="adj1" fmla="val 75315"/>
              <a:gd name="adj2" fmla="val 5023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Yup, doing so will simplify the algorithms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18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" grpId="0" animBg="1"/>
      <p:bldP spid="3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C46D-A7E8-4598-3922-B0987524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solver of professionals!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C526518-CEB3-A226-A9A0-EB2958074263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390966" y="1111250"/>
                <a:ext cx="11410068" cy="5487721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3200" dirty="0">
                    <a:solidFill>
                      <a:srgbClr val="FFC000"/>
                    </a:solidFill>
                    <a:latin typeface="+mj-lt"/>
                  </a:rPr>
                  <a:t>Dual SDCM-based SVM Solver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Given: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</m:oMath>
                </a14:m>
                <a:endParaRPr lang="en-IN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Initialize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=…=</m:t>
                    </m:r>
                    <m:sSubSup>
                      <m:sSubSup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b="1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and</a:t>
                </a:r>
                <a:r>
                  <a:rPr lang="en-US" sz="3200" b="1" dirty="0">
                    <a:solidFill>
                      <a:schemeClr val="bg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3200" b="1" dirty="0">
                  <a:solidFill>
                    <a:schemeClr val="bg1"/>
                  </a:solidFill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Precompute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≝</m:t>
                    </m:r>
                    <m:sSubSup>
                      <m:sSubSupPr>
                        <m:ctrlPr>
                          <a:rPr lang="en-IN" sz="32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32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32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b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32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sz="32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32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=0, 1, …,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lphaLcPeriod"/>
                </a:pPr>
                <a:r>
                  <a:rPr lang="en-US" dirty="0"/>
                  <a:t>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IN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lphaLcPeriod"/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lphaLcPeriod"/>
                </a:pPr>
                <a:r>
                  <a:rPr lang="en-US" dirty="0"/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C526518-CEB3-A226-A9A0-EB295807426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0966" y="1111250"/>
                <a:ext cx="11410068" cy="5487721"/>
              </a:xfrm>
              <a:prstGeom prst="rect">
                <a:avLst/>
              </a:prstGeom>
              <a:blipFill>
                <a:blip r:embed="rId2"/>
                <a:stretch>
                  <a:fillRect l="-1225" t="-2315" b="-2426"/>
                </a:stretch>
              </a:blipFill>
              <a:ln w="381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6BBF719C-439A-0D4C-88D3-BF30ADBED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67047" y="110710"/>
            <a:ext cx="1371600" cy="1371600"/>
          </a:xfrm>
          <a:prstGeom prst="rect">
            <a:avLst/>
          </a:prstGeom>
        </p:spPr>
      </p:pic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28C0108-30B5-6667-7395-47888361D399}"/>
              </a:ext>
            </a:extLst>
          </p:cNvPr>
          <p:cNvSpPr/>
          <p:nvPr/>
        </p:nvSpPr>
        <p:spPr>
          <a:xfrm>
            <a:off x="8796700" y="75290"/>
            <a:ext cx="1877587" cy="996869"/>
          </a:xfrm>
          <a:prstGeom prst="wedgeRectCallout">
            <a:avLst>
              <a:gd name="adj1" fmla="val 68439"/>
              <a:gd name="adj2" fmla="val 40821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All zeros initialization takes hardly any time!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2ABE291F-BB66-F63B-0D5F-177943EF5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740" y="110710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C917488D-B4AD-65EB-163C-997F75BCCBEC}"/>
                  </a:ext>
                </a:extLst>
              </p:cNvPr>
              <p:cNvSpPr/>
              <p:nvPr/>
            </p:nvSpPr>
            <p:spPr>
              <a:xfrm>
                <a:off x="3506348" y="110710"/>
                <a:ext cx="3595692" cy="926030"/>
              </a:xfrm>
              <a:prstGeom prst="wedgeRectCallout">
                <a:avLst>
                  <a:gd name="adj1" fmla="val 61318"/>
                  <a:gd name="adj2" fmla="val 44614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Each iteration takes only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time! </a:t>
                </a:r>
                <a:r>
                  <a:rPr lang="en-IN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Due its speed, libraries such as </a:t>
                </a:r>
                <a:r>
                  <a:rPr lang="en-IN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sklearn</a:t>
                </a:r>
                <a:r>
                  <a:rPr lang="en-IN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implement SDCM for SVMs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C917488D-B4AD-65EB-163C-997F75BCC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348" y="110710"/>
                <a:ext cx="3595692" cy="926030"/>
              </a:xfrm>
              <a:prstGeom prst="wedgeRectCallout">
                <a:avLst>
                  <a:gd name="adj1" fmla="val 61318"/>
                  <a:gd name="adj2" fmla="val 44614"/>
                </a:avLst>
              </a:prstGeom>
              <a:blipFill>
                <a:blip r:embed="rId5"/>
                <a:stretch>
                  <a:fillRect l="-302" t="-1274" b="-7643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E7B1F9D-2994-D122-4291-20B7B766A9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786" y="3429000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49AC461F-B18D-C88A-5AB9-28EB68E58D9A}"/>
                  </a:ext>
                </a:extLst>
              </p:cNvPr>
              <p:cNvSpPr/>
              <p:nvPr/>
            </p:nvSpPr>
            <p:spPr>
              <a:xfrm>
                <a:off x="7922381" y="3318034"/>
                <a:ext cx="2362624" cy="829966"/>
              </a:xfrm>
              <a:prstGeom prst="wedgeRectCallout">
                <a:avLst>
                  <a:gd name="adj1" fmla="val 65260"/>
                  <a:gd name="adj2" fmla="val 58322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Can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randomly, cyclically, via random permutation etc.</a:t>
                </a: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49AC461F-B18D-C88A-5AB9-28EB68E58D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381" y="3318034"/>
                <a:ext cx="2362624" cy="829966"/>
              </a:xfrm>
              <a:prstGeom prst="wedgeRectCallout">
                <a:avLst>
                  <a:gd name="adj1" fmla="val 65260"/>
                  <a:gd name="adj2" fmla="val 58322"/>
                </a:avLst>
              </a:prstGeom>
              <a:blipFill>
                <a:blip r:embed="rId7"/>
                <a:stretch>
                  <a:fillRect l="-1549" t="-6536" b="-5229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59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8" grpId="0" uiExpand="1" animBg="1"/>
      <p:bldP spid="21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DDDE-EECC-EF82-0EE3-5EA43127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ED06684-10AD-0118-ADAF-D7BBE32B7F8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03504" y="1975389"/>
                <a:ext cx="11588496" cy="443705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Perform CD on the primal CSVM problem with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nary>
                  </m:oMath>
                </a14:m>
                <a:endParaRPr lang="en-IN" dirty="0"/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IN" dirty="0"/>
                  <a:t> In each iteration, choose a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/>
                  <a:t> and update it using a partial (sub) gradient descent step w.r.t. that coordinate i.e.,</a:t>
                </a:r>
                <a:br>
                  <a:rPr lang="en-IN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is a sub-gradient of the objective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IN" dirty="0"/>
                  <a:t> Do bookkeeping and precomputations to do a CD step in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/>
                  <a:t> time</a:t>
                </a:r>
              </a:p>
              <a:p>
                <a:pPr lvl="2">
                  <a:buFont typeface="Wingdings" panose="05000000000000000000" pitchFamily="2" charset="2"/>
                  <a:buChar char="v"/>
                </a:pPr>
                <a:r>
                  <a:rPr lang="en-IN" dirty="0"/>
                  <a:t>Hint: use margins as bookkeeping variables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ED06684-10AD-0118-ADAF-D7BBE32B7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3504" y="1975389"/>
                <a:ext cx="11588496" cy="4437058"/>
              </a:xfrm>
              <a:blipFill>
                <a:blip r:embed="rId2"/>
                <a:stretch>
                  <a:fillRect l="-1157" t="-30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76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718CA1-2F99-A64E-FF95-FAD47513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3277F793-7DFC-97AE-E56E-BF3FB5386DC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2352396"/>
                  </p:ext>
                </p:extLst>
              </p:nvPr>
            </p:nvGraphicFramePr>
            <p:xfrm>
              <a:off x="253822" y="1649340"/>
              <a:ext cx="11599860" cy="3087287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5317460">
                      <a:extLst>
                        <a:ext uri="{9D8B030D-6E8A-4147-A177-3AD203B41FA5}">
                          <a16:colId xmlns:a16="http://schemas.microsoft.com/office/drawing/2014/main" val="1682873486"/>
                        </a:ext>
                      </a:extLst>
                    </a:gridCol>
                    <a:gridCol w="2126512">
                      <a:extLst>
                        <a:ext uri="{9D8B030D-6E8A-4147-A177-3AD203B41FA5}">
                          <a16:colId xmlns:a16="http://schemas.microsoft.com/office/drawing/2014/main" val="38710568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4079303098"/>
                        </a:ext>
                      </a:extLst>
                    </a:gridCol>
                    <a:gridCol w="2327088">
                      <a:extLst>
                        <a:ext uri="{9D8B030D-6E8A-4147-A177-3AD203B41FA5}">
                          <a16:colId xmlns:a16="http://schemas.microsoft.com/office/drawing/2014/main" val="2283317829"/>
                        </a:ext>
                      </a:extLst>
                    </a:gridCol>
                  </a:tblGrid>
                  <a:tr h="670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chemeClr val="bg1"/>
                              </a:solidFill>
                            </a:rPr>
                            <a:t>Algorithm</a:t>
                          </a:r>
                          <a:endParaRPr lang="en-IN" sz="3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chemeClr val="bg1"/>
                              </a:solidFill>
                            </a:rPr>
                            <a:t>(P)GD</a:t>
                          </a:r>
                          <a:endParaRPr lang="en-IN" sz="3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chemeClr val="bg1"/>
                              </a:solidFill>
                            </a:rPr>
                            <a:t>(P)SGD</a:t>
                          </a:r>
                          <a:endParaRPr lang="en-IN" sz="3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chemeClr val="bg1"/>
                              </a:solidFill>
                            </a:rPr>
                            <a:t>CD/CM</a:t>
                          </a:r>
                          <a:endParaRPr lang="en-IN" sz="3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0302092"/>
                      </a:ext>
                    </a:extLst>
                  </a:tr>
                  <a:tr h="11357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chemeClr val="bg1"/>
                              </a:solidFill>
                            </a:rPr>
                            <a:t>Primal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kumimoji="0" lang="en-US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0" lang="en-US" sz="20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kumimoji="0" lang="en-US" sz="2000" b="1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𝐰</m:t>
                                        </m:r>
                                        <m:r>
                                          <a:rPr kumimoji="0" lang="en-US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∈</m:t>
                                        </m:r>
                                        <m:sSup>
                                          <m:sSupPr>
                                            <m:ctrlPr>
                                              <a:rPr kumimoji="0" lang="en-US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white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kumimoji="0" lang="en-US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white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ℝ</m:t>
                                            </m:r>
                                          </m:e>
                                          <m:sup>
                                            <m:r>
                                              <a:rPr kumimoji="0" lang="en-US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white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p>
                                        </m:sSup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kumimoji="0" lang="en-US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0" lang="en-US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kumimoji="0" lang="en-US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kumimoji="0" lang="en-US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white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0" lang="en-US" sz="2000" b="1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white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𝐰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kumimoji="0" lang="en-US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kumimoji="0" lang="en-US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func>
                                <m:r>
                                  <a:rPr kumimoji="0" lang="en-US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𝐶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kumimoji="0" lang="en-IN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kumimoji="0" lang="en-IN" sz="2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𝑖</m:t>
                                    </m:r>
                                    <m:r>
                                      <a:rPr kumimoji="0" lang="en-IN" sz="2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kumimoji="0" lang="en-IN" sz="2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kumimoji="0" lang="en-US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kumimoji="0" lang="en-US" sz="20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white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0" lang="en-US" sz="20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white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1</m:t>
                                            </m:r>
                                            <m:r>
                                              <a:rPr kumimoji="0" lang="en-US" sz="20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white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kumimoji="0" lang="en-IN" sz="20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white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kumimoji="0" lang="en-IN" sz="20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white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kumimoji="0" lang="en-IN" sz="20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white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p>
                                            <m:r>
                                              <a:rPr kumimoji="0" lang="en-US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white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⋅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kumimoji="0" lang="en-IN" sz="20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white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kumimoji="0" lang="en-IN" sz="2000" b="1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white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𝐰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kumimoji="0" lang="en-IN" sz="20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white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⊤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kumimoji="0" lang="en-IN" sz="20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white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kumimoji="0" lang="en-IN" sz="2000" b="1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white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𝐱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kumimoji="0" lang="en-IN" sz="20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white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kumimoji="0" lang="en-US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+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en-IN" sz="3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3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𝒪</m:t>
                                </m:r>
                                <m:d>
                                  <m:dPr>
                                    <m:ctrlPr>
                                      <a:rPr lang="en-US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sz="3200" dirty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N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straightforward</a:t>
                          </a:r>
                          <a:endParaRPr kumimoji="0" lang="en-IN" sz="2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3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𝒪</m:t>
                                </m:r>
                                <m:d>
                                  <m:dPr>
                                    <m:ctrlPr>
                                      <a:rPr lang="en-US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sz="3200" dirty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kumimoji="0" lang="en-IN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straightforward</a:t>
                          </a:r>
                          <a:endParaRPr lang="en-IN" sz="3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IN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𝒪</m:t>
                                </m:r>
                                <m:d>
                                  <m:dPr>
                                    <m:ctrlPr>
                                      <a:rPr kumimoji="0" lang="en-US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0" lang="en-IN" sz="3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N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as seen in exercise via bookkeeping</a:t>
                          </a:r>
                          <a:endParaRPr kumimoji="0" lang="en-IN" sz="3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5379515"/>
                      </a:ext>
                    </a:extLst>
                  </a:tr>
                  <a:tr h="11357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chemeClr val="bg1"/>
                              </a:solidFill>
                            </a:rPr>
                            <a:t>Dual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sym typeface="Wingdings" panose="05000000000000000000" pitchFamily="2" charset="2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kumimoji="0" lang="en-US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0" lang="en-US" sz="2000" b="0" i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sym typeface="Wingdings" panose="05000000000000000000" pitchFamily="2" charset="2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kumimoji="0" lang="en-US" sz="2000" b="1" i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  <m:r>
                                          <a:rPr kumimoji="0" lang="en-US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sym typeface="Wingdings" panose="05000000000000000000" pitchFamily="2" charset="2"/>
                                          </a:rPr>
                                          <m:t>≤</m:t>
                                        </m:r>
                                        <m:r>
                                          <a:rPr kumimoji="0" lang="en-US" sz="2000" b="1" i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sym typeface="Wingdings" panose="05000000000000000000" pitchFamily="2" charset="2"/>
                                          </a:rPr>
                                          <m:t>𝛂</m:t>
                                        </m:r>
                                        <m:r>
                                          <a:rPr kumimoji="0" lang="en-US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sym typeface="Wingdings" panose="05000000000000000000" pitchFamily="2" charset="2"/>
                                          </a:rPr>
                                          <m:t>≤</m:t>
                                        </m:r>
                                        <m:r>
                                          <a:rPr kumimoji="0" lang="en-US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sym typeface="Wingdings" panose="05000000000000000000" pitchFamily="2" charset="2"/>
                                          </a:rPr>
                                          <m:t>𝐶</m:t>
                                        </m:r>
                                        <m:r>
                                          <a:rPr kumimoji="0" lang="en-US" sz="20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sym typeface="Wingdings" panose="05000000000000000000" pitchFamily="2" charset="2"/>
                                          </a:rPr>
                                          <m:t>⋅</m:t>
                                        </m:r>
                                        <m:r>
                                          <a:rPr kumimoji="0" lang="en-US" sz="20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kumimoji="0" lang="en-US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0" lang="en-US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nary>
                                      <m:naryPr>
                                        <m:chr m:val="∑"/>
                                        <m:limLoc m:val="subSup"/>
                                        <m:supHide m:val="on"/>
                                        <m:ctrlPr>
                                          <a:rPr kumimoji="0" lang="en-US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9"/>
                                          </m:rPr>
                                          <a:rPr kumimoji="0" lang="en-US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𝑖</m:t>
                                        </m:r>
                                        <m:r>
                                          <a:rPr kumimoji="0" lang="en-US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∈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kumimoji="0" lang="en-US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white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0" lang="en-US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white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sub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supHide m:val="on"/>
                                            <m:ctrlPr>
                                              <a:rPr kumimoji="0" lang="en-US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white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9"/>
                                              </m:rPr>
                                              <a:rPr kumimoji="0" lang="en-US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white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𝑗</m:t>
                                            </m:r>
                                            <m:r>
                                              <a:rPr kumimoji="0" lang="en-US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white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∈</m:t>
                                            </m:r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kumimoji="0" lang="en-US" sz="20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white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kumimoji="0" lang="en-US" sz="20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white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</m:d>
                                          </m:sub>
                                          <m:sup/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0" lang="en-US" sz="20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white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sz="20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white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sz="20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white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kumimoji="0" lang="en-US" sz="20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white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sz="20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white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sz="20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white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sSup>
                                              <m:sSupPr>
                                                <m:ctrlPr>
                                                  <a:rPr kumimoji="0" lang="en-US" sz="20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white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kumimoji="0" lang="en-US" sz="20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white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kumimoji="0" lang="en-US" sz="20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white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kumimoji="0" lang="en-US" sz="20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white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kumimoji="0" lang="en-US" sz="20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white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kumimoji="0" lang="en-US" sz="20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white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𝑗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begChr m:val="⟨"/>
                                                <m:endChr m:val="⟩"/>
                                                <m:ctrlPr>
                                                  <a:rPr kumimoji="0" lang="en-US" sz="20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white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kumimoji="0" lang="en-IN" sz="2000" b="0" i="1" u="none" strike="noStrike" kern="1200" cap="none" spc="0" normalizeH="0" baseline="0" noProof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prstClr val="white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kumimoji="0" lang="en-IN" sz="2000" b="1" i="0" u="none" strike="noStrike" kern="1200" cap="none" spc="0" normalizeH="0" baseline="0" noProof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prstClr val="white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𝐱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kumimoji="0" lang="en-IN" sz="2000" b="0" i="0" u="none" strike="noStrike" kern="1200" cap="none" spc="0" normalizeH="0" baseline="0" noProof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prstClr val="white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𝑖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kumimoji="0" lang="en-US" sz="20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white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,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kumimoji="0" lang="en-IN" sz="2000" b="0" i="1" u="none" strike="noStrike" kern="1200" cap="none" spc="0" normalizeH="0" baseline="0" noProof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prstClr val="white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kumimoji="0" lang="en-IN" sz="2000" b="1" i="0" u="none" strike="noStrike" kern="1200" cap="none" spc="0" normalizeH="0" baseline="0" noProof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prstClr val="white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𝐱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kumimoji="0" lang="en-US" sz="2000" b="0" i="1" u="none" strike="noStrike" kern="1200" cap="none" spc="0" normalizeH="0" baseline="0" noProof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prstClr val="white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𝑗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d>
                                          </m:e>
                                        </m:nary>
                                      </m:e>
                                    </m:nary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kumimoji="0" lang="en-US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2000" b="1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𝛂</m:t>
                                        </m:r>
                                      </m:e>
                                      <m:sup>
                                        <m:r>
                                          <a:rPr kumimoji="0" lang="en-US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r>
                                      <a:rPr kumimoji="0" lang="en-US" sz="2000" b="1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𝟏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IN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3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𝒪</m:t>
                                </m:r>
                                <m:d>
                                  <m:dPr>
                                    <m:ctrlPr>
                                      <a:rPr lang="en-US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3200" b="0" dirty="0">
                            <a:solidFill>
                              <a:schemeClr val="bg1"/>
                            </a:solidFill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N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as seen in discussion</a:t>
                          </a:r>
                          <a:endParaRPr kumimoji="0" lang="en-IN" sz="3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IN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𝒪</m:t>
                                </m:r>
                                <m:d>
                                  <m:dPr>
                                    <m:ctrlPr>
                                      <a:rPr kumimoji="0" lang="en-US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0" lang="en-IN" sz="3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N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as seen in discussion</a:t>
                          </a:r>
                          <a:endParaRPr kumimoji="0" lang="en-IN" sz="3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IN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𝒪</m:t>
                                </m:r>
                                <m:d>
                                  <m:dPr>
                                    <m:ctrlPr>
                                      <a:rPr kumimoji="0" lang="en-US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0" lang="en-IN" sz="3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N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as seen in discussion via bookkeeping</a:t>
                          </a:r>
                          <a:endParaRPr kumimoji="0" lang="en-IN" sz="3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82774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3277F793-7DFC-97AE-E56E-BF3FB5386DC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2352396"/>
                  </p:ext>
                </p:extLst>
              </p:nvPr>
            </p:nvGraphicFramePr>
            <p:xfrm>
              <a:off x="253822" y="1649340"/>
              <a:ext cx="11599860" cy="3087287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5317460">
                      <a:extLst>
                        <a:ext uri="{9D8B030D-6E8A-4147-A177-3AD203B41FA5}">
                          <a16:colId xmlns:a16="http://schemas.microsoft.com/office/drawing/2014/main" val="1682873486"/>
                        </a:ext>
                      </a:extLst>
                    </a:gridCol>
                    <a:gridCol w="2126512">
                      <a:extLst>
                        <a:ext uri="{9D8B030D-6E8A-4147-A177-3AD203B41FA5}">
                          <a16:colId xmlns:a16="http://schemas.microsoft.com/office/drawing/2014/main" val="38710568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4079303098"/>
                        </a:ext>
                      </a:extLst>
                    </a:gridCol>
                    <a:gridCol w="2327088">
                      <a:extLst>
                        <a:ext uri="{9D8B030D-6E8A-4147-A177-3AD203B41FA5}">
                          <a16:colId xmlns:a16="http://schemas.microsoft.com/office/drawing/2014/main" val="2283317829"/>
                        </a:ext>
                      </a:extLst>
                    </a:gridCol>
                  </a:tblGrid>
                  <a:tr h="670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chemeClr val="bg1"/>
                              </a:solidFill>
                            </a:rPr>
                            <a:t>Algorithm</a:t>
                          </a:r>
                          <a:endParaRPr lang="en-IN" sz="3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chemeClr val="bg1"/>
                              </a:solidFill>
                            </a:rPr>
                            <a:t>(P)GD</a:t>
                          </a:r>
                          <a:endParaRPr lang="en-IN" sz="3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chemeClr val="bg1"/>
                              </a:solidFill>
                            </a:rPr>
                            <a:t>(P)SGD</a:t>
                          </a:r>
                          <a:endParaRPr lang="en-IN" sz="3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chemeClr val="bg1"/>
                              </a:solidFill>
                            </a:rPr>
                            <a:t>CD/CM</a:t>
                          </a:r>
                          <a:endParaRPr lang="en-IN" sz="3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0302092"/>
                      </a:ext>
                    </a:extLst>
                  </a:tr>
                  <a:tr h="11910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5" t="-62245" r="-118328" b="-108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0430" t="-62245" r="-195989" b="-108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7667" t="-62245" r="-128000" b="-108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691" t="-62245" r="-524" b="-1086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5379515"/>
                      </a:ext>
                    </a:extLst>
                  </a:tr>
                  <a:tr h="12255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5" t="-157426" r="-118328" b="-54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0430" t="-157426" r="-195989" b="-54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7667" t="-157426" r="-128000" b="-54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691" t="-157426" r="-524" b="-54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827742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A78AC7B8-089A-904C-52CC-364DD5772912}"/>
              </a:ext>
            </a:extLst>
          </p:cNvPr>
          <p:cNvGrpSpPr/>
          <p:nvPr/>
        </p:nvGrpSpPr>
        <p:grpSpPr>
          <a:xfrm>
            <a:off x="10710682" y="5274344"/>
            <a:ext cx="1143000" cy="1143000"/>
            <a:chOff x="2379643" y="355681"/>
            <a:chExt cx="1143000" cy="11430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E18EFE4-6AB4-5FDA-72DA-048CB2369C3B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96AEEA2-7202-F513-633A-C367D0F996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B0EA3C6-FBDF-ED92-F2FE-3A275888E2C4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0D0DCBD6-7588-CA4F-5D64-E02E9513A141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E7424765-97D9-03A0-542C-490C97902890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15A26464-4A84-99EF-0951-42053DD84F84}"/>
                  </a:ext>
                </a:extLst>
              </p:cNvPr>
              <p:cNvSpPr/>
              <p:nvPr/>
            </p:nvSpPr>
            <p:spPr>
              <a:xfrm>
                <a:off x="7751134" y="5274344"/>
                <a:ext cx="2875663" cy="996869"/>
              </a:xfrm>
              <a:prstGeom prst="wedgeRectCallout">
                <a:avLst>
                  <a:gd name="adj1" fmla="val 72084"/>
                  <a:gd name="adj2" fmla="val 40821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The choice of solver can depend on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for our application!</a:t>
                </a: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15A26464-4A84-99EF-0951-42053DD84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134" y="5274344"/>
                <a:ext cx="2875663" cy="996869"/>
              </a:xfrm>
              <a:prstGeom prst="wedgeRectCallout">
                <a:avLst>
                  <a:gd name="adj1" fmla="val 72084"/>
                  <a:gd name="adj2" fmla="val 40821"/>
                </a:avLst>
              </a:prstGeom>
              <a:blipFill>
                <a:blip r:embed="rId3"/>
                <a:stretch>
                  <a:fillRect l="-1205" b="-3550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B9EC86C4-214D-C72C-8984-C32EDD4FBE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03" y="5097406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4AAF3B96-6265-A784-A286-689DEF39EBE9}"/>
                  </a:ext>
                </a:extLst>
              </p:cNvPr>
              <p:cNvSpPr/>
              <p:nvPr/>
            </p:nvSpPr>
            <p:spPr>
              <a:xfrm>
                <a:off x="1366228" y="5382307"/>
                <a:ext cx="5725687" cy="801797"/>
              </a:xfrm>
              <a:prstGeom prst="wedgeRectCallout">
                <a:avLst>
                  <a:gd name="adj1" fmla="val -56724"/>
                  <a:gd name="adj2" fmla="val 20147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, then </a:t>
                </a:r>
                <a:r>
                  <a:rPr lang="en-US" dirty="0">
                    <a:solidFill>
                      <a:schemeClr val="bg1"/>
                    </a:solidFill>
                  </a:rPr>
                  <a:t>primal SGD and dual CM </a:t>
                </a:r>
                <a:r>
                  <a:rPr lang="en-IN" dirty="0">
                    <a:solidFill>
                      <a:schemeClr val="bg1"/>
                    </a:solidFill>
                  </a:rPr>
                  <a:t>are cheaper per </a:t>
                </a:r>
                <a:r>
                  <a:rPr lang="en-IN" dirty="0" err="1">
                    <a:solidFill>
                      <a:schemeClr val="bg1"/>
                    </a:solidFill>
                  </a:rPr>
                  <a:t>iter</a:t>
                </a:r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, then dual SGD and primal CD are cheaper per </a:t>
                </a:r>
                <a:r>
                  <a:rPr lang="en-IN" dirty="0" err="1">
                    <a:solidFill>
                      <a:schemeClr val="bg1"/>
                    </a:solidFill>
                  </a:rPr>
                  <a:t>iter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4AAF3B96-6265-A784-A286-689DEF39EB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228" y="5382307"/>
                <a:ext cx="5725687" cy="801797"/>
              </a:xfrm>
              <a:prstGeom prst="wedgeRectCallout">
                <a:avLst>
                  <a:gd name="adj1" fmla="val -56724"/>
                  <a:gd name="adj2" fmla="val 20147"/>
                </a:avLst>
              </a:prstGeom>
              <a:blipFill>
                <a:blip r:embed="rId5"/>
                <a:stretch>
                  <a:fillRect r="-298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E8472A96-7059-E1C2-06AB-F2AFBA4ED7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082" y="139831"/>
            <a:ext cx="1371600" cy="1371600"/>
          </a:xfrm>
          <a:prstGeom prst="rect">
            <a:avLst/>
          </a:prstGeom>
        </p:spPr>
      </p:pic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9F423926-4ED8-C04B-962B-730ED91DF119}"/>
              </a:ext>
            </a:extLst>
          </p:cNvPr>
          <p:cNvSpPr/>
          <p:nvPr/>
        </p:nvSpPr>
        <p:spPr>
          <a:xfrm>
            <a:off x="7751134" y="139831"/>
            <a:ext cx="2875663" cy="1109702"/>
          </a:xfrm>
          <a:prstGeom prst="wedgeRectCallout">
            <a:avLst>
              <a:gd name="adj1" fmla="val 63949"/>
              <a:gd name="adj2" fmla="val 28998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Remember, we may have to execute several more iterations of SGD/CD/CM than we would have for GD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26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DDDE-EECC-EF82-0EE3-5EA43127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ED06684-10AD-0118-ADAF-D7BBE32B7F8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03504" y="1975388"/>
                <a:ext cx="11588496" cy="488261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Perform CD on the following problem where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dirty="0"/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IN" dirty="0"/>
                  <a:t> In each iteration, take a partial gradient descent step w.r.t.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IN" dirty="0"/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IN" dirty="0"/>
                  <a:t> Do bookkeeping and precomputation to do each step in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/>
                  <a:t> time</a:t>
                </a:r>
              </a:p>
              <a:p>
                <a:pPr lvl="2">
                  <a:buFont typeface="Wingdings" panose="05000000000000000000" pitchFamily="2" charset="2"/>
                  <a:buChar char="v"/>
                </a:pPr>
                <a:r>
                  <a:rPr lang="en-IN" dirty="0"/>
                  <a:t>Hint 1: precompute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/>
                  <a:t>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/>
                  <a:t> </a:t>
                </a:r>
              </a:p>
              <a:p>
                <a:pPr lvl="2">
                  <a:buFont typeface="Wingdings" panose="05000000000000000000" pitchFamily="2" charset="2"/>
                  <a:buChar char="v"/>
                </a:pPr>
                <a:r>
                  <a:rPr lang="en-IN" dirty="0"/>
                  <a:t>Hint 2: use residuals as bookkeeping variables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Can you do CM for the same problem in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/>
                  <a:t> time per step?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IN" dirty="0"/>
                  <a:t> In each iteration, completely optimize objective w.r.t.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IN" dirty="0"/>
              </a:p>
              <a:p>
                <a:pPr lvl="2">
                  <a:buFont typeface="Wingdings" panose="05000000000000000000" pitchFamily="2" charset="2"/>
                  <a:buChar char="v"/>
                </a:pPr>
                <a:r>
                  <a:rPr lang="en-IN" dirty="0"/>
                  <a:t>Hint: Similar bookkeeping strategy as above should work here too!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ED06684-10AD-0118-ADAF-D7BBE32B7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3504" y="1975388"/>
                <a:ext cx="11588496" cy="4882611"/>
              </a:xfrm>
              <a:blipFill>
                <a:blip r:embed="rId2"/>
                <a:stretch>
                  <a:fillRect l="-1157" t="-27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08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3E6370-976E-51D9-4B34-91713906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9365D01-B244-2C7C-2690-AE3F4CF03F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Derived the Lagrangian dual for the C-SVM optimization problem</a:t>
                </a:r>
              </a:p>
              <a:p>
                <a:r>
                  <a:rPr lang="en-US" dirty="0"/>
                  <a:t>Looked at 3 solvers for the dual problem</a:t>
                </a:r>
              </a:p>
              <a:p>
                <a:pPr lvl="1"/>
                <a:r>
                  <a:rPr lang="en-US" dirty="0"/>
                  <a:t>Projected gradient descent: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𝑛𝑑</m:t>
                        </m:r>
                      </m:e>
                    </m:d>
                  </m:oMath>
                </a14:m>
                <a:r>
                  <a:rPr lang="en-US" dirty="0"/>
                  <a:t> time per iteration</a:t>
                </a:r>
              </a:p>
              <a:p>
                <a:pPr lvl="1"/>
                <a:r>
                  <a:rPr lang="en-US" dirty="0"/>
                  <a:t>Projected stochastic gradient descent 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time per iteration</a:t>
                </a:r>
              </a:p>
              <a:p>
                <a:pPr lvl="1"/>
                <a:r>
                  <a:rPr lang="en-US" dirty="0"/>
                  <a:t>Coordinate minimization 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time per iteration</a:t>
                </a:r>
              </a:p>
              <a:p>
                <a:r>
                  <a:rPr lang="en-US" dirty="0"/>
                  <a:t>Learnt the useful techniques of precomputations and bookkeeping</a:t>
                </a:r>
              </a:p>
              <a:p>
                <a:pPr lvl="2"/>
                <a:r>
                  <a:rPr lang="en-US" dirty="0"/>
                  <a:t>Significantly reduce the iteration complexity of several solvers</a:t>
                </a:r>
              </a:p>
              <a:p>
                <a:r>
                  <a:rPr lang="en-IN" dirty="0"/>
                  <a:t>Found out that solvers for primal and dual can vary in iteration complexity depending on number of points vs number of dimensions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9365D01-B244-2C7C-2690-AE3F4CF03F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 r="-6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09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E4F3-F9C1-9D90-3423-CB78EB552C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Stay Curious!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10122-5ED2-2559-4991-7FEED51C1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you next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329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9874-D156-F7A1-DC18-30934827DC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first solver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94143-C523-B733-028A-B7EBE6A64A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journey of a thousand miles begins with a single step</a:t>
            </a:r>
          </a:p>
          <a:p>
            <a:endParaRPr lang="en-US" dirty="0"/>
          </a:p>
          <a:p>
            <a:pPr algn="r"/>
            <a:r>
              <a:rPr lang="en-US" sz="1600" dirty="0"/>
              <a:t>– </a:t>
            </a:r>
            <a:r>
              <a:rPr lang="en-US" sz="1600" dirty="0" err="1"/>
              <a:t>Dàodé</a:t>
            </a:r>
            <a:r>
              <a:rPr lang="en-US" sz="1600" dirty="0"/>
              <a:t> </a:t>
            </a:r>
            <a:r>
              <a:rPr lang="en-US" sz="1600" dirty="0" err="1"/>
              <a:t>Jīng</a:t>
            </a:r>
            <a:r>
              <a:rPr lang="en-US" sz="1600" dirty="0"/>
              <a:t> (Chap. 64), Laozi, ~400BC 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57416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34AA7-286B-EA63-8762-5024EE5D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C-Support Vector Machine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DAD7C8-07A4-F858-5C7B-4DD44A951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lang="en-IN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IN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IN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IN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f>
                                <m:fPr>
                                  <m:ctrlPr>
                                    <a:rPr lang="en-IN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3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sz="3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IN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32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</m:d>
                            </m:e>
                            <m:sub>
                              <m:r>
                                <a:rPr lang="en-IN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IN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IN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brk m:alnAt="1"/>
                            </m:r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IN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3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IN" sz="3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  <m:r>
                                        <a:rPr lang="en-IN" sz="3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p>
                                        <m:sSupPr>
                                          <m:ctrlPr>
                                            <a:rPr lang="en-IN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32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p>
                                          <m:r>
                                            <a:rPr lang="en-IN" sz="3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⊤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IN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32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p>
                                          <m:r>
                                            <a:rPr lang="en-IN" sz="3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IN" sz="320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 points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/>
                  <a:t>-dim feature vectors,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This problem has no constraints – lets introduce some </a:t>
                </a:r>
                <a:r>
                  <a:rPr lang="en-IN" dirty="0">
                    <a:sym typeface="Wingdings" panose="05000000000000000000" pitchFamily="2" charset="2"/>
                  </a:rPr>
                  <a:t></a:t>
                </a:r>
                <a:br>
                  <a:rPr lang="en-IN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algn="ctr"/>
                <a:r>
                  <a:rPr lang="en-US" dirty="0" err="1">
                    <a:sym typeface="Wingdings" panose="05000000000000000000" pitchFamily="2" charset="2"/>
                  </a:rPr>
                  <a:t>s.t.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≥0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r>
                  <a:rPr lang="en-IN" dirty="0">
                    <a:solidFill>
                      <a:schemeClr val="accent4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Step 0</a:t>
                </a:r>
                <a:r>
                  <a:rPr lang="en-IN" dirty="0">
                    <a:sym typeface="Wingdings" panose="05000000000000000000" pitchFamily="2" charset="2"/>
                  </a:rPr>
                  <a:t>: Already a minimization problem – nothing to do!</a:t>
                </a:r>
              </a:p>
              <a:p>
                <a:r>
                  <a:rPr lang="en-IN" dirty="0">
                    <a:solidFill>
                      <a:schemeClr val="accent4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Step 1</a:t>
                </a:r>
                <a:r>
                  <a:rPr lang="en-IN" dirty="0">
                    <a:sym typeface="Wingdings" panose="05000000000000000000" pitchFamily="2" charset="2"/>
                  </a:rPr>
                  <a:t>: Introduce dual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≥0,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>
                    <a:solidFill>
                      <a:schemeClr val="accent4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≥0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</m:d>
                  </m:oMath>
                </a14:m>
                <a:endParaRPr lang="en-IN" dirty="0">
                  <a:solidFill>
                    <a:schemeClr val="accent4">
                      <a:lumMod val="75000"/>
                    </a:schemeClr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DAD7C8-07A4-F858-5C7B-4DD44A951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30" b="-31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597A34E-64B6-EAD3-2293-A9893BBE9226}"/>
              </a:ext>
            </a:extLst>
          </p:cNvPr>
          <p:cNvGrpSpPr/>
          <p:nvPr/>
        </p:nvGrpSpPr>
        <p:grpSpPr>
          <a:xfrm>
            <a:off x="10795646" y="114755"/>
            <a:ext cx="1143000" cy="1143000"/>
            <a:chOff x="2379643" y="355681"/>
            <a:chExt cx="1143000" cy="1143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CE5305F-F6A0-EAFE-873E-036C0213DA7D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E2516A0-7A73-D690-0215-525EDA2043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AB1DCB4-C486-1F21-79D1-07A56D8D801E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7D7A6B60-2ADD-ADB4-E45B-118793B912D5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7B35CBD-2B17-2E0F-6CAE-0AC824D10C0C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2326F286-9982-1D0A-B9FE-D996740CF75F}"/>
                  </a:ext>
                </a:extLst>
              </p:cNvPr>
              <p:cNvSpPr/>
              <p:nvPr/>
            </p:nvSpPr>
            <p:spPr>
              <a:xfrm>
                <a:off x="8197702" y="114755"/>
                <a:ext cx="2514060" cy="996869"/>
              </a:xfrm>
              <a:prstGeom prst="wedgeRectCallout">
                <a:avLst>
                  <a:gd name="adj1" fmla="val 72840"/>
                  <a:gd name="adj2" fmla="val 38688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As per our convention, we rewrite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constraints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constraints</a:t>
                </a: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2326F286-9982-1D0A-B9FE-D996740CF7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702" y="114755"/>
                <a:ext cx="2514060" cy="996869"/>
              </a:xfrm>
              <a:prstGeom prst="wedgeRectCallout">
                <a:avLst>
                  <a:gd name="adj1" fmla="val 72840"/>
                  <a:gd name="adj2" fmla="val 38688"/>
                </a:avLst>
              </a:prstGeom>
              <a:blipFill>
                <a:blip r:embed="rId3"/>
                <a:stretch>
                  <a:fillRect l="-1172" b="-4167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E5A585-F936-6B87-8FE4-E87AF674BAB7}"/>
                  </a:ext>
                </a:extLst>
              </p:cNvPr>
              <p:cNvSpPr txBox="1"/>
              <p:nvPr/>
            </p:nvSpPr>
            <p:spPr>
              <a:xfrm>
                <a:off x="2300739" y="4114633"/>
                <a:ext cx="7196525" cy="111229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pPr marL="91440" lvl="0" indent="-91440" algn="ctr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  <a:sym typeface="Wingdings" panose="05000000000000000000" pitchFamily="2" charset="2"/>
                  </a:rPr>
                  <a:t>s.t.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1−</m:t>
                    </m:r>
                    <m:sSub>
                      <m:sSubPr>
                        <m:ctrlP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𝜉</m:t>
                        </m:r>
                      </m:e>
                      <m:sub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</m:sSub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sSup>
                      <m:sSupPr>
                        <m:ctrlPr>
                          <a:rPr lang="en-IN" sz="32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32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sz="320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32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sz="32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32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32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kumimoji="0" lang="en-I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kumimoji="0" lang="en-IN" sz="3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𝑖</m:t>
                    </m:r>
                    <m:r>
                      <a:rPr kumimoji="0" lang="en-IN" sz="3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e>
                    </m:d>
                  </m:oMath>
                </a14:m>
                <a:endPara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 pitchFamily="34" charset="0"/>
                  <a:ea typeface="+mn-ea"/>
                  <a:cs typeface="Calibri Light" panose="020F0302020204030204" pitchFamily="34" charset="0"/>
                  <a:sym typeface="Wingdings" panose="05000000000000000000" pitchFamily="2" charset="2"/>
                </a:endParaRPr>
              </a:p>
              <a:p>
                <a:pPr marL="91440" lvl="0" indent="-91440" algn="ctr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/>
                </a:pPr>
                <a14:m>
                  <m:oMath xmlns:m="http://schemas.openxmlformats.org/officeDocument/2006/math"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sym typeface="Wingdings" panose="05000000000000000000" pitchFamily="2" charset="2"/>
                      </a:rPr>
                      <m:t>−</m:t>
                    </m:r>
                    <m:sSub>
                      <m:sSubPr>
                        <m:ctrlP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Wingdings" panose="05000000000000000000" pitchFamily="2" charset="2"/>
                          </a:rPr>
                          <m:t>𝜉</m:t>
                        </m:r>
                      </m:e>
                      <m:sub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sym typeface="Wingdings" panose="05000000000000000000" pitchFamily="2" charset="2"/>
                      </a:rPr>
                      <m:t>≤0</m:t>
                    </m:r>
                  </m:oMath>
                </a14:m>
                <a:r>
                  <a:rPr kumimoji="0" lang="en-I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IN" sz="3200" dirty="0">
                    <a:solidFill>
                      <a:prstClr val="white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IN" sz="3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3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32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 pitchFamily="34" charset="0"/>
                  <a:ea typeface="+mn-ea"/>
                  <a:cs typeface="Calibri Light" panose="020F030202020403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E5A585-F936-6B87-8FE4-E87AF674B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739" y="4114633"/>
                <a:ext cx="7196525" cy="1112292"/>
              </a:xfrm>
              <a:prstGeom prst="rect">
                <a:avLst/>
              </a:prstGeom>
              <a:blipFill>
                <a:blip r:embed="rId4"/>
                <a:stretch>
                  <a:fillRect t="-12088" b="-175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69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34AA7-286B-EA63-8762-5024EE5D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C-Support Vector Machine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DAD7C8-07A4-F858-5C7B-4DD44A951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lang="en-IN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IN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IN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IN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f>
                                <m:fPr>
                                  <m:ctrlPr>
                                    <a:rPr lang="en-IN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3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sz="3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IN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32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</m:d>
                            </m:e>
                            <m:sub>
                              <m:r>
                                <a:rPr lang="en-IN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IN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IN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brk m:alnAt="1"/>
                            </m:r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IN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3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IN" sz="3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  <m:r>
                                        <a:rPr lang="en-IN" sz="3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p>
                                        <m:sSupPr>
                                          <m:ctrlPr>
                                            <a:rPr lang="en-IN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32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p>
                                          <m:r>
                                            <a:rPr lang="en-IN" sz="3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⊤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IN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32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p>
                                          <m:r>
                                            <a:rPr lang="en-IN" sz="3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IN" sz="3200" dirty="0"/>
              </a:p>
              <a:p>
                <a:r>
                  <a:rPr lang="en-IN" dirty="0">
                    <a:solidFill>
                      <a:schemeClr val="accent4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Step 2</a:t>
                </a:r>
                <a:r>
                  <a:rPr lang="en-IN" dirty="0">
                    <a:sym typeface="Wingdings" panose="05000000000000000000" pitchFamily="2" charset="2"/>
                  </a:rPr>
                  <a:t>: Create the Lagrangian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𝐰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𝛂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br>
                  <a:rPr lang="en-IN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Step 5</a:t>
                </a:r>
                <a:r>
                  <a:rPr lang="en-US" dirty="0"/>
                  <a:t>: Simplify the dual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𝛏</m:t>
                            </m:r>
                          </m:lim>
                        </m:limLow>
                      </m:fName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𝐰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𝛂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𝛃</m:t>
                            </m:r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To minimize w.r.t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/>
                  <a:t>, apply FOO to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To minimize w.r.t.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𝛏</m:t>
                    </m:r>
                  </m:oMath>
                </a14:m>
                <a:r>
                  <a:rPr lang="en-IN" dirty="0"/>
                  <a:t>, note that if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0"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0">
                        <a:latin typeface="Cambria Math" panose="02040503050406030204" pitchFamily="18" charset="0"/>
                      </a:rPr>
                      <m:t>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dirty="0"/>
                  <a:t>, we get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𝛃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=−∞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Since we wish to maximize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IN" dirty="0"/>
                  <a:t>, we must have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IN" dirty="0"/>
                  <a:t> at optimum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DAD7C8-07A4-F858-5C7B-4DD44A951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597A34E-64B6-EAD3-2293-A9893BBE9226}"/>
              </a:ext>
            </a:extLst>
          </p:cNvPr>
          <p:cNvGrpSpPr/>
          <p:nvPr/>
        </p:nvGrpSpPr>
        <p:grpSpPr>
          <a:xfrm>
            <a:off x="10795646" y="114755"/>
            <a:ext cx="1143000" cy="1143000"/>
            <a:chOff x="2379643" y="355681"/>
            <a:chExt cx="1143000" cy="1143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CE5305F-F6A0-EAFE-873E-036C0213DA7D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E2516A0-7A73-D690-0215-525EDA2043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AB1DCB4-C486-1F21-79D1-07A56D8D801E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7D7A6B60-2ADD-ADB4-E45B-118793B912D5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7B35CBD-2B17-2E0F-6CAE-0AC824D10C0C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2326F286-9982-1D0A-B9FE-D996740CF75F}"/>
                  </a:ext>
                </a:extLst>
              </p:cNvPr>
              <p:cNvSpPr/>
              <p:nvPr/>
            </p:nvSpPr>
            <p:spPr>
              <a:xfrm>
                <a:off x="6411433" y="114755"/>
                <a:ext cx="4300329" cy="996869"/>
              </a:xfrm>
              <a:prstGeom prst="wedgeRectCallout">
                <a:avLst>
                  <a:gd name="adj1" fmla="val 63692"/>
                  <a:gd name="adj2" fmla="val 39755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Gives us a way to recover the optimal value of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once we have solved the dual problem and obtained the optimal value of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2326F286-9982-1D0A-B9FE-D996740CF7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433" y="114755"/>
                <a:ext cx="4300329" cy="996869"/>
              </a:xfrm>
              <a:prstGeom prst="wedgeRectCallout">
                <a:avLst>
                  <a:gd name="adj1" fmla="val 63692"/>
                  <a:gd name="adj2" fmla="val 39755"/>
                </a:avLst>
              </a:prstGeom>
              <a:blipFill>
                <a:blip r:embed="rId3"/>
                <a:stretch>
                  <a:fillRect l="-372" b="-4167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394E625-6A80-1A15-A5D1-4DAE7FE33C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332499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2CC34110-3FDA-4AF4-B25B-5F93DF66408D}"/>
                  </a:ext>
                </a:extLst>
              </p:cNvPr>
              <p:cNvSpPr/>
              <p:nvPr/>
            </p:nvSpPr>
            <p:spPr>
              <a:xfrm>
                <a:off x="1518627" y="332499"/>
                <a:ext cx="4435605" cy="909756"/>
              </a:xfrm>
              <a:prstGeom prst="wedgeRectCallout">
                <a:avLst>
                  <a:gd name="adj1" fmla="val -57809"/>
                  <a:gd name="adj2" fmla="val 48128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denotes all-ones vector. There are two primal variables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𝐰</m:t>
                    </m:r>
                    <m:r>
                      <a:rPr lang="en-U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𝛏</m:t>
                    </m:r>
                    <m:r>
                      <a:rPr lang="en-U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and two dual variables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𝛂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𝛃</m:t>
                    </m:r>
                    <m:r>
                      <a:rPr lang="en-U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in this Lagrangian</a:t>
                </a:r>
              </a:p>
            </p:txBody>
          </p:sp>
        </mc:Choice>
        <mc:Fallback xmlns="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2CC34110-3FDA-4AF4-B25B-5F93DF6640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627" y="332499"/>
                <a:ext cx="4435605" cy="909756"/>
              </a:xfrm>
              <a:prstGeom prst="wedgeRectCallout">
                <a:avLst>
                  <a:gd name="adj1" fmla="val -57809"/>
                  <a:gd name="adj2" fmla="val 48128"/>
                </a:avLst>
              </a:prstGeom>
              <a:blipFill>
                <a:blip r:embed="rId5"/>
                <a:stretch>
                  <a:fillRect t="-3247" r="-1519" b="-9091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23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34AA7-286B-EA63-8762-5024EE5D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C-Support Vector Machine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DAD7C8-07A4-F858-5C7B-4DD44A951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lang="en-IN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IN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IN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IN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f>
                                <m:fPr>
                                  <m:ctrlPr>
                                    <a:rPr lang="en-IN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3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sz="3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IN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32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</m:d>
                            </m:e>
                            <m:sub>
                              <m:r>
                                <a:rPr lang="en-IN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IN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IN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brk m:alnAt="1"/>
                            </m:r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IN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3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IN" sz="3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  <m:r>
                                        <a:rPr lang="en-IN" sz="3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p>
                                        <m:sSupPr>
                                          <m:ctrlPr>
                                            <a:rPr lang="en-IN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32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p>
                                          <m:r>
                                            <a:rPr lang="en-IN" sz="3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⊤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IN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32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p>
                                          <m:r>
                                            <a:rPr lang="en-IN" sz="3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IN" sz="3200" dirty="0"/>
              </a:p>
              <a:p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Step 5</a:t>
                </a:r>
                <a:r>
                  <a:rPr lang="en-US" dirty="0"/>
                  <a:t>: Simplify the dual continued …</a:t>
                </a:r>
              </a:p>
              <a:p>
                <a:pPr lvl="2"/>
                <a:r>
                  <a:rPr lang="en-US" dirty="0"/>
                  <a:t>Substituting expression for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dirty="0"/>
                  <a:t> and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𝛏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gives us</a:t>
                </a: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max</m:t>
                              </m:r>
                            </m:e>
                            <m:lim>
                              <m:eqArr>
                                <m:eqArr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eqArr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𝛂</m:t>
                                  </m:r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≥</m:t>
                                  </m:r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,</m:t>
                                  </m:r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𝛃</m:t>
                                  </m:r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≥</m:t>
                                  </m:r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𝛂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𝛃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𝐶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⋅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e>
                              </m:eqAr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𝛂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p>
                                          <m:r>
                                            <a:rPr lang="en-IN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Eliminate the dual variable by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. Also eliminate the constraint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≥0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by replacing it with the constraint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𝐶</m:t>
                    </m:r>
                    <m:r>
                      <a:rPr lang="en-US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≥0</m:t>
                    </m:r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≤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𝛂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𝐶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⋅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p>
                                          <m:r>
                                            <a:rPr lang="en-IN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𝛂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func>
                    </m:oMath>
                  </m:oMathPara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Keep </a:t>
                </a:r>
                <a:r>
                  <a:rPr lang="en-IN" dirty="0" err="1">
                    <a:sym typeface="Wingdings" panose="05000000000000000000" pitchFamily="2" charset="2"/>
                  </a:rPr>
                  <a:t>Melbo</a:t>
                </a:r>
                <a:r>
                  <a:rPr lang="en-IN" dirty="0">
                    <a:sym typeface="Wingdings" panose="05000000000000000000" pitchFamily="2" charset="2"/>
                  </a:rPr>
                  <a:t> happy by converting dual to a minimization problem </a:t>
                </a:r>
                <a:r>
                  <a:rPr lang="en-IN" i="0" dirty="0">
                    <a:sym typeface="Wingdings" panose="05000000000000000000" pitchFamily="2" charset="2"/>
                  </a:rPr>
                  <a:t></a:t>
                </a:r>
              </a:p>
              <a:p>
                <a:endParaRPr lang="en-IN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DAD7C8-07A4-F858-5C7B-4DD44A951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597A34E-64B6-EAD3-2293-A9893BBE9226}"/>
              </a:ext>
            </a:extLst>
          </p:cNvPr>
          <p:cNvGrpSpPr/>
          <p:nvPr/>
        </p:nvGrpSpPr>
        <p:grpSpPr>
          <a:xfrm>
            <a:off x="10795646" y="114755"/>
            <a:ext cx="1143000" cy="1143000"/>
            <a:chOff x="2379643" y="355681"/>
            <a:chExt cx="1143000" cy="1143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CE5305F-F6A0-EAFE-873E-036C0213DA7D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E2516A0-7A73-D690-0215-525EDA2043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AB1DCB4-C486-1F21-79D1-07A56D8D801E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7D7A6B60-2ADD-ADB4-E45B-118793B912D5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7B35CBD-2B17-2E0F-6CAE-0AC824D10C0C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2326F286-9982-1D0A-B9FE-D996740CF75F}"/>
              </a:ext>
            </a:extLst>
          </p:cNvPr>
          <p:cNvSpPr/>
          <p:nvPr/>
        </p:nvSpPr>
        <p:spPr>
          <a:xfrm>
            <a:off x="7091916" y="114755"/>
            <a:ext cx="3619845" cy="831543"/>
          </a:xfrm>
          <a:prstGeom prst="wedgeRectCallout">
            <a:avLst>
              <a:gd name="adj1" fmla="val 67179"/>
              <a:gd name="adj2" fmla="val 51263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ym typeface="Wingdings" panose="05000000000000000000" pitchFamily="2" charset="2"/>
              </a:rPr>
              <a:t>We will now study several methods to solve this simplified dual including a state-of-the-art technique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91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6287E-289B-0485-4F93-B69E05BD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Step 6</a:t>
            </a:r>
            <a:r>
              <a:rPr lang="en-US" dirty="0"/>
              <a:t>: Solving the Dual (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Proj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-GD</a:t>
            </a:r>
            <a:r>
              <a:rPr lang="en-US" dirty="0"/>
              <a:t>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27E2B8-4427-216F-2984-B27508A3D3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≤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𝛂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𝐶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⋅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p>
                                          <m:r>
                                            <a:rPr lang="en-IN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𝛂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To make gradient computation simpler, let us simplify the objective</a:t>
                </a:r>
              </a:p>
              <a:p>
                <a:pPr lvl="2"/>
                <a:r>
                  <a:rPr lang="en-US" dirty="0"/>
                  <a:t>Create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row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rewrite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min</m:t>
                            </m:r>
                          </m:e>
                          <m:lim>
                            <m:r>
                              <a:rPr lang="en-US" b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≤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𝐶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⋅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𝟏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b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Derivate of objective w.r.t.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Can be computed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𝑛𝑑</m:t>
                        </m:r>
                      </m:e>
                    </m:d>
                  </m:oMath>
                </a14:m>
                <a:r>
                  <a:rPr lang="en-US" dirty="0"/>
                  <a:t> time if we are careful</a:t>
                </a:r>
              </a:p>
              <a:p>
                <a:pPr lvl="2"/>
                <a:r>
                  <a:rPr lang="en-US" dirty="0"/>
                  <a:t>First get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𝑛𝑑</m:t>
                        </m:r>
                      </m:e>
                    </m:d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𝑛𝑑</m:t>
                        </m:r>
                      </m:e>
                    </m:d>
                  </m:oMath>
                </a14:m>
                <a:r>
                  <a:rPr lang="en-US" dirty="0"/>
                  <a:t> time – done </a:t>
                </a:r>
                <a:r>
                  <a:rPr lang="en-US" i="0" dirty="0">
                    <a:sym typeface="Wingdings" panose="05000000000000000000" pitchFamily="2" charset="2"/>
                  </a:rPr>
                  <a:t></a:t>
                </a:r>
                <a:endParaRPr lang="en-US" i="0" dirty="0"/>
              </a:p>
              <a:p>
                <a:r>
                  <a:rPr lang="en-US" dirty="0"/>
                  <a:t>Now perform projected descent step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Projection step is straightforward as seen in previous discussion</a:t>
                </a:r>
              </a:p>
              <a:p>
                <a:pPr lvl="2"/>
                <a:r>
                  <a:rPr lang="en-US" dirty="0"/>
                  <a:t>Possible in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time as we can do it coordinate-wise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27E2B8-4427-216F-2984-B27508A3D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318" b="-10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DA80A03D-C0A7-E11A-74BC-58A1F249B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191" y="1228042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6BE8CA81-40B7-0CF1-60FC-611B6F71C2AC}"/>
                  </a:ext>
                </a:extLst>
              </p:cNvPr>
              <p:cNvSpPr/>
              <p:nvPr/>
            </p:nvSpPr>
            <p:spPr>
              <a:xfrm>
                <a:off x="7175892" y="1228042"/>
                <a:ext cx="3573625" cy="918636"/>
              </a:xfrm>
              <a:prstGeom prst="wedgeRectCallout">
                <a:avLst>
                  <a:gd name="adj1" fmla="val 61951"/>
                  <a:gd name="adj2" fmla="val 47406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I recall even GD in primal took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𝑛𝑑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time per iteration. This is too expensive. Something faster please! 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6BE8CA81-40B7-0CF1-60FC-611B6F71C2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892" y="1228042"/>
                <a:ext cx="3573625" cy="918636"/>
              </a:xfrm>
              <a:prstGeom prst="wedgeRectCallout">
                <a:avLst>
                  <a:gd name="adj1" fmla="val 61951"/>
                  <a:gd name="adj2" fmla="val 47406"/>
                </a:avLst>
              </a:prstGeom>
              <a:blipFill>
                <a:blip r:embed="rId4"/>
                <a:stretch>
                  <a:fillRect l="-453" t="-1923" b="-8333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8A29749-5061-6520-1DF5-11A09A6F24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2" y="484033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DA645771-6020-DFF9-5CEA-BC5FE86A5DF2}"/>
                  </a:ext>
                </a:extLst>
              </p:cNvPr>
              <p:cNvSpPr/>
              <p:nvPr/>
            </p:nvSpPr>
            <p:spPr>
              <a:xfrm>
                <a:off x="1636122" y="201868"/>
                <a:ext cx="8060772" cy="909756"/>
              </a:xfrm>
              <a:prstGeom prst="wedgeRectCallout">
                <a:avLst>
                  <a:gd name="adj1" fmla="val -57809"/>
                  <a:gd name="adj2" fmla="val 48128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rgbClr val="FFC000"/>
                    </a:solidFill>
                  </a:rPr>
                  <a:t>Warning</a:t>
                </a:r>
                <a:r>
                  <a:rPr lang="en-US" dirty="0">
                    <a:solidFill>
                      <a:schemeClr val="bg1"/>
                    </a:solidFill>
                  </a:rPr>
                  <a:t>: there are two ways to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b="1" i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first compute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≝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then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𝐦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which takes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𝑛𝑑</m:t>
                        </m:r>
                      </m:e>
                    </m:d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time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>
                    <a:solidFill>
                      <a:schemeClr val="accent4">
                        <a:lumMod val="75000"/>
                      </a:schemeClr>
                    </a:solidFill>
                  </a:rPr>
                  <a:t>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: first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≝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then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which takes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time!</a:t>
                </a: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DA645771-6020-DFF9-5CEA-BC5FE86A5D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122" y="201868"/>
                <a:ext cx="8060772" cy="909756"/>
              </a:xfrm>
              <a:prstGeom prst="wedgeRectCallout">
                <a:avLst>
                  <a:gd name="adj1" fmla="val -57809"/>
                  <a:gd name="adj2" fmla="val 48128"/>
                </a:avLst>
              </a:prstGeom>
              <a:blipFill>
                <a:blip r:embed="rId6"/>
                <a:stretch>
                  <a:fillRect t="-2597" r="-349" b="-9091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891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6287E-289B-0485-4F93-B69E05BD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Step 6</a:t>
            </a:r>
            <a:r>
              <a:rPr lang="en-US" dirty="0"/>
              <a:t>: Solving the Dual (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Proj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-SGD</a:t>
            </a:r>
            <a:r>
              <a:rPr lang="en-US" dirty="0"/>
              <a:t>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27E2B8-4427-216F-2984-B27508A3D3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3636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≤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𝛂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𝐶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⋅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p>
                                          <m:r>
                                            <a:rPr lang="en-IN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𝛂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wish to avoid computing the exact gradient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Recall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columns – why not use a single column?</a:t>
                </a:r>
              </a:p>
              <a:p>
                <a:pPr lvl="1"/>
                <a:r>
                  <a:rPr lang="en-US" dirty="0"/>
                  <a:t>Choose a random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be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column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the stochastic gradient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time as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𝐬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p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/>
              </a:p>
              <a:p>
                <a:r>
                  <a:rPr lang="en-US" dirty="0"/>
                  <a:t>Perform descent step then projection step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time!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𝐬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27E2B8-4427-216F-2984-B27508A3D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363604"/>
              </a:xfrm>
              <a:blipFill>
                <a:blip r:embed="rId2"/>
                <a:stretch>
                  <a:fillRect l="-578" t="-341" r="-8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0BA9254-F92F-235A-97D4-54BB5C880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2" y="221758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82F8F69C-A400-972E-768C-7DBD12084CE8}"/>
                  </a:ext>
                </a:extLst>
              </p:cNvPr>
              <p:cNvSpPr/>
              <p:nvPr/>
            </p:nvSpPr>
            <p:spPr>
              <a:xfrm>
                <a:off x="1497363" y="211813"/>
                <a:ext cx="2713130" cy="909756"/>
              </a:xfrm>
              <a:prstGeom prst="wedgeRectCallout">
                <a:avLst>
                  <a:gd name="adj1" fmla="val -63166"/>
                  <a:gd name="adj2" fmla="val 41116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Why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factor? Why is this a stochastic gradient? Can you give a derivation?</a:t>
                </a: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82F8F69C-A400-972E-768C-7DBD12084C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363" y="211813"/>
                <a:ext cx="2713130" cy="909756"/>
              </a:xfrm>
              <a:prstGeom prst="wedgeRectCallout">
                <a:avLst>
                  <a:gd name="adj1" fmla="val -63166"/>
                  <a:gd name="adj2" fmla="val 41116"/>
                </a:avLst>
              </a:prstGeom>
              <a:blipFill>
                <a:blip r:embed="rId4"/>
                <a:stretch>
                  <a:fillRect t="-2597" r="-393" b="-8442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133ADBBC-2AB2-7F09-1DD8-7ACFA2F25E39}"/>
              </a:ext>
            </a:extLst>
          </p:cNvPr>
          <p:cNvGrpSpPr/>
          <p:nvPr/>
        </p:nvGrpSpPr>
        <p:grpSpPr>
          <a:xfrm>
            <a:off x="10795646" y="187779"/>
            <a:ext cx="1143000" cy="1143000"/>
            <a:chOff x="2379643" y="355681"/>
            <a:chExt cx="1143000" cy="1143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7829C26-86F4-EA63-5DA5-28E3F7F46D00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1C5D48F-7416-4D3B-C647-F73898F51F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619083F-BE3D-8719-DD7B-39DD974525E2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8F6187A5-4841-91A2-F9DB-2A034EDF0472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8AEB976-0747-6BBE-9D5C-B8D8D928237C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A2BA3A62-C092-0898-C7AD-39A2FFD4F9D7}"/>
              </a:ext>
            </a:extLst>
          </p:cNvPr>
          <p:cNvSpPr/>
          <p:nvPr/>
        </p:nvSpPr>
        <p:spPr>
          <a:xfrm>
            <a:off x="7357730" y="187779"/>
            <a:ext cx="3354032" cy="831543"/>
          </a:xfrm>
          <a:prstGeom prst="wedgeRectCallout">
            <a:avLst>
              <a:gd name="adj1" fmla="val 67179"/>
              <a:gd name="adj2" fmla="val 51263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ym typeface="Wingdings" panose="05000000000000000000" pitchFamily="2" charset="2"/>
              </a:rPr>
              <a:t>Sure, but for this you will have to wait till we cover prob-stat basics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31AE632E-4D79-1C10-C6C5-ED1A690E77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046" y="1720412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D74D1484-A7C4-EF50-FC1A-EBB960337743}"/>
                  </a:ext>
                </a:extLst>
              </p:cNvPr>
              <p:cNvSpPr/>
              <p:nvPr/>
            </p:nvSpPr>
            <p:spPr>
              <a:xfrm>
                <a:off x="7166344" y="2131582"/>
                <a:ext cx="3545418" cy="831543"/>
              </a:xfrm>
              <a:prstGeom prst="wedgeRectCallout">
                <a:avLst>
                  <a:gd name="adj1" fmla="val 63058"/>
                  <a:gd name="adj2" fmla="val 3953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ym typeface="Wingdings" panose="05000000000000000000" pitchFamily="2" charset="2"/>
                  </a:rPr>
                  <a:t>It is very nice that we were able to do the entire </a:t>
                </a:r>
                <a:r>
                  <a:rPr lang="en-IN" dirty="0" err="1">
                    <a:sym typeface="Wingdings" panose="05000000000000000000" pitchFamily="2" charset="2"/>
                  </a:rPr>
                  <a:t>Proj</a:t>
                </a:r>
                <a:r>
                  <a:rPr lang="en-IN" dirty="0">
                    <a:sym typeface="Wingdings" panose="05000000000000000000" pitchFamily="2" charset="2"/>
                  </a:rPr>
                  <a:t>-SGD step in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time. Can we go faster? Say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? 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D74D1484-A7C4-EF50-FC1A-EBB960337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344" y="2131582"/>
                <a:ext cx="3545418" cy="831543"/>
              </a:xfrm>
              <a:prstGeom prst="wedgeRectCallout">
                <a:avLst>
                  <a:gd name="adj1" fmla="val 63058"/>
                  <a:gd name="adj2" fmla="val 3953"/>
                </a:avLst>
              </a:prstGeom>
              <a:blipFill>
                <a:blip r:embed="rId6"/>
                <a:stretch>
                  <a:fillRect l="-302" t="-7801" b="-14184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2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3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6287E-289B-0485-4F93-B69E05BD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Step 6</a:t>
            </a:r>
            <a:r>
              <a:rPr lang="en-US" dirty="0"/>
              <a:t>: Solving the Dual (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CM</a:t>
            </a:r>
            <a:r>
              <a:rPr lang="en-US" dirty="0"/>
              <a:t>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27E2B8-4427-216F-2984-B27508A3D3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≤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𝛂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𝐶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⋅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p>
                                          <m:r>
                                            <a:rPr lang="en-IN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𝛂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will solve the dual using coordinate minimization</a:t>
                </a:r>
              </a:p>
              <a:p>
                <a:pPr lvl="2"/>
                <a:r>
                  <a:rPr lang="en-US" dirty="0"/>
                  <a:t>Recall that CM completely optimizes the objective w.r.t. a chosen coordinate</a:t>
                </a:r>
              </a:p>
              <a:p>
                <a:r>
                  <a:rPr lang="en-US" dirty="0"/>
                  <a:t>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find objective terms and constraints depending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𝐶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brk m:alnAt="1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m:rPr>
                                  <m:brk m:alnAt="1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brk m:alnAt="1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m:rPr>
                                  <m:brk m:alnAt="1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m:rPr>
                                  <m:brk m:alnAt="1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brk m:alnAt="1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1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m:rPr>
                                  <m:brk m:alnAt="1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1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m:rPr>
                                  <m:brk m:alnAt="1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p>
                                      <m:r>
                                        <a:rPr lang="en-IN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IN" dirty="0"/>
                  <a:t>Rename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≝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≝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m:rPr>
                        <m:brk m:alnAt="1"/>
                      </m:rP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d>
                          <m:dPr>
                            <m:begChr m:val="⟨"/>
                            <m:endChr m:val="⟩"/>
                            <m:ctrlPr>
                              <a:rPr lang="en-IN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IN" dirty="0"/>
                  <a:t> to get</a:t>
                </a:r>
                <a:br>
                  <a:rPr lang="en-IN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27E2B8-4427-216F-2984-B27508A3D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3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21DCF6C-D2BF-D76A-CEBC-80A5EBC13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8318" y="65212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D6D1EEB3-0347-55DD-2DAC-6DD686DFFD43}"/>
                  </a:ext>
                </a:extLst>
              </p:cNvPr>
              <p:cNvSpPr/>
              <p:nvPr/>
            </p:nvSpPr>
            <p:spPr>
              <a:xfrm>
                <a:off x="1709918" y="65212"/>
                <a:ext cx="2107107" cy="846091"/>
              </a:xfrm>
              <a:prstGeom prst="wedgeRectCallout">
                <a:avLst>
                  <a:gd name="adj1" fmla="val -63991"/>
                  <a:gd name="adj2" fmla="val 44195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−1,+1</m:t>
                        </m:r>
                      </m:e>
                    </m:d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D6D1EEB3-0347-55DD-2DAC-6DD686DFF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918" y="65212"/>
                <a:ext cx="2107107" cy="846091"/>
              </a:xfrm>
              <a:prstGeom prst="wedgeRectCallout">
                <a:avLst>
                  <a:gd name="adj1" fmla="val -63991"/>
                  <a:gd name="adj2" fmla="val 44195"/>
                </a:avLst>
              </a:prstGeom>
              <a:blipFill>
                <a:blip r:embed="rId4"/>
                <a:stretch>
                  <a:fillRect b="-4196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D941F646-FD48-3A2C-4721-C0CAECF345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082" y="61366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3988139B-786E-A134-3911-3B445F885B4D}"/>
                  </a:ext>
                </a:extLst>
              </p:cNvPr>
              <p:cNvSpPr/>
              <p:nvPr/>
            </p:nvSpPr>
            <p:spPr>
              <a:xfrm>
                <a:off x="6996223" y="122064"/>
                <a:ext cx="3573625" cy="770795"/>
              </a:xfrm>
              <a:prstGeom prst="wedgeRectCallout">
                <a:avLst>
                  <a:gd name="adj1" fmla="val 60761"/>
                  <a:gd name="adj2" fmla="val 53019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I can apply the QUIN rule to get the optimal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in closed form </a:t>
                </a:r>
                <a:r>
                  <a:rPr lang="en-IN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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3988139B-786E-A134-3911-3B445F885B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223" y="122064"/>
                <a:ext cx="3573625" cy="770795"/>
              </a:xfrm>
              <a:prstGeom prst="wedgeRectCallout">
                <a:avLst>
                  <a:gd name="adj1" fmla="val 60761"/>
                  <a:gd name="adj2" fmla="val 53019"/>
                </a:avLst>
              </a:prstGeom>
              <a:blipFill>
                <a:blip r:embed="rId6"/>
                <a:stretch>
                  <a:fillRect l="-1069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CC7E212D-EBAE-212C-4F93-CEF57EBF142D}"/>
              </a:ext>
            </a:extLst>
          </p:cNvPr>
          <p:cNvGrpSpPr/>
          <p:nvPr/>
        </p:nvGrpSpPr>
        <p:grpSpPr>
          <a:xfrm>
            <a:off x="173577" y="5678809"/>
            <a:ext cx="1143000" cy="1143000"/>
            <a:chOff x="2379643" y="355681"/>
            <a:chExt cx="1143000" cy="1143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6AAED50-7145-6A6D-052B-C7FE6E3F52A4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5710DFA-A9E4-7199-C70C-4FC957B9D3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731A073-554B-0E17-CA7D-861168EB8687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ADE2141-CA87-58AD-FDA1-0F50389E2A93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FD4447E8-BE65-280B-0AA6-8C350DD5441C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BAEE8A39-C510-07D6-BF2F-732C6252A4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082" y="5421188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0B63BD8E-4EE9-F52D-D6DD-036236C50FBD}"/>
                  </a:ext>
                </a:extLst>
              </p:cNvPr>
              <p:cNvSpPr/>
              <p:nvPr/>
            </p:nvSpPr>
            <p:spPr>
              <a:xfrm>
                <a:off x="7155712" y="5768664"/>
                <a:ext cx="3259132" cy="996869"/>
              </a:xfrm>
              <a:prstGeom prst="wedgeRectCallout">
                <a:avLst>
                  <a:gd name="adj1" fmla="val 68563"/>
                  <a:gd name="adj2" fmla="val 7757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Hold on a second … if we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from scratch, it will take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𝑛𝑑</m:t>
                        </m:r>
                      </m:e>
                    </m:d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time – no savings </a:t>
                </a:r>
                <a:r>
                  <a:rPr lang="en-IN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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0B63BD8E-4EE9-F52D-D6DD-036236C50F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712" y="5768664"/>
                <a:ext cx="3259132" cy="996869"/>
              </a:xfrm>
              <a:prstGeom prst="wedgeRectCallout">
                <a:avLst>
                  <a:gd name="adj1" fmla="val 68563"/>
                  <a:gd name="adj2" fmla="val 7757"/>
                </a:avLst>
              </a:prstGeom>
              <a:blipFill>
                <a:blip r:embed="rId8"/>
                <a:stretch>
                  <a:fillRect l="-1095" b="-3550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084974B6-4179-B087-537F-AAFC6AAF2FD5}"/>
              </a:ext>
            </a:extLst>
          </p:cNvPr>
          <p:cNvSpPr/>
          <p:nvPr/>
        </p:nvSpPr>
        <p:spPr>
          <a:xfrm>
            <a:off x="1395469" y="5827221"/>
            <a:ext cx="2208968" cy="846091"/>
          </a:xfrm>
          <a:prstGeom prst="wedgeRectCallout">
            <a:avLst>
              <a:gd name="adj1" fmla="val -75597"/>
              <a:gd name="adj2" fmla="val 45452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Exactly, but with careful bookkeeping, this can be sped up!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1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CB384-90EB-1442-A794-DA68795D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Speeding up CM using Bookkeeping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CEF644-1ED0-5851-0274-78AC26042A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3"/>
                <a:ext cx="11938646" cy="6012191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Speeding up computation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IN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lvl="2"/>
                <a:r>
                  <a:rPr lang="en-IN" dirty="0"/>
                  <a:t>Pre-compute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/>
                  <a:t> and store in some vector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Accessing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IN" dirty="0"/>
                  <a:t> during a CM step can now be done in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IN" dirty="0"/>
                  <a:t> time </a:t>
                </a:r>
                <a:r>
                  <a:rPr lang="en-IN" i="0" dirty="0">
                    <a:sym typeface="Wingdings" panose="05000000000000000000" pitchFamily="2" charset="2"/>
                  </a:rPr>
                  <a:t></a:t>
                </a:r>
              </a:p>
              <a:p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Speeding up computation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IN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lvl="2"/>
                <a:r>
                  <a:rPr lang="en-IN" dirty="0"/>
                  <a:t>By linearity of the dot product, we get</a:t>
                </a:r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d>
                          <m:dPr>
                            <m:begChr m:val="⟨"/>
                            <m:endChr m:val="⟩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nary>
                      </m:e>
                    </m:d>
                  </m:oMath>
                </a14:m>
                <a:br>
                  <a:rPr lang="en-US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Define a bookkeeping variable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Can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in just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/>
                  <a:t> time with bookkeeping </a:t>
                </a:r>
                <a:r>
                  <a:rPr lang="en-IN" i="0" dirty="0">
                    <a:sym typeface="Wingdings" panose="05000000000000000000" pitchFamily="2" charset="2"/>
                  </a:rPr>
                  <a:t></a:t>
                </a:r>
                <a:endParaRPr lang="en-IN" i="0" dirty="0"/>
              </a:p>
              <a:p>
                <a:pPr lvl="2"/>
                <a:r>
                  <a:rPr lang="en-IN" dirty="0"/>
                  <a:t>Once we update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value, updating </a:t>
                </a:r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n-IN" dirty="0"/>
                  <a:t> also takes only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/>
                  <a:t> time</a:t>
                </a:r>
                <a:endParaRPr lang="en-IN" i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CEF644-1ED0-5851-0274-78AC26042A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3"/>
                <a:ext cx="11938646" cy="6012191"/>
              </a:xfrm>
              <a:blipFill>
                <a:blip r:embed="rId2"/>
                <a:stretch>
                  <a:fillRect l="-562" t="-24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13FD64D-029B-2E93-6700-BDB6D46C3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368" y="112482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A7D8F77B-65F7-3CB1-7AF3-54ED0DCC3F68}"/>
                  </a:ext>
                </a:extLst>
              </p:cNvPr>
              <p:cNvSpPr/>
              <p:nvPr/>
            </p:nvSpPr>
            <p:spPr>
              <a:xfrm>
                <a:off x="7176977" y="155133"/>
                <a:ext cx="3775036" cy="964881"/>
              </a:xfrm>
              <a:prstGeom prst="wedgeRectCallout">
                <a:avLst>
                  <a:gd name="adj1" fmla="val 59832"/>
                  <a:gd name="adj2" fmla="val 46205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If we keep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updated as we update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values, then at the end of the day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itself be the optimal model!</a:t>
                </a: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A7D8F77B-65F7-3CB1-7AF3-54ED0DCC3F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977" y="155133"/>
                <a:ext cx="3775036" cy="964881"/>
              </a:xfrm>
              <a:prstGeom prst="wedgeRectCallout">
                <a:avLst>
                  <a:gd name="adj1" fmla="val 59832"/>
                  <a:gd name="adj2" fmla="val 46205"/>
                </a:avLst>
              </a:prstGeom>
              <a:blipFill>
                <a:blip r:embed="rId4"/>
                <a:stretch>
                  <a:fillRect b="-5488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43D237D3-EDC1-CA4B-4EF1-A907126830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3352" y="112482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peech Bubble: Rectangle 11">
                <a:extLst>
                  <a:ext uri="{FF2B5EF4-FFF2-40B4-BE49-F238E27FC236}">
                    <a16:creationId xmlns:a16="http://schemas.microsoft.com/office/drawing/2014/main" id="{703632B3-4F61-4CC3-3B23-06795552F496}"/>
                  </a:ext>
                </a:extLst>
              </p:cNvPr>
              <p:cNvSpPr/>
              <p:nvPr/>
            </p:nvSpPr>
            <p:spPr>
              <a:xfrm>
                <a:off x="1624953" y="211155"/>
                <a:ext cx="3106535" cy="801797"/>
              </a:xfrm>
              <a:prstGeom prst="wedgeRectCallout">
                <a:avLst>
                  <a:gd name="adj1" fmla="val -59032"/>
                  <a:gd name="adj2" fmla="val 49926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Yup! Recall we had seen that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at optimum 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Speech Bubble: Rectangle 11">
                <a:extLst>
                  <a:ext uri="{FF2B5EF4-FFF2-40B4-BE49-F238E27FC236}">
                    <a16:creationId xmlns:a16="http://schemas.microsoft.com/office/drawing/2014/main" id="{703632B3-4F61-4CC3-3B23-06795552F4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953" y="211155"/>
                <a:ext cx="3106535" cy="801797"/>
              </a:xfrm>
              <a:prstGeom prst="wedgeRectCallout">
                <a:avLst>
                  <a:gd name="adj1" fmla="val -59032"/>
                  <a:gd name="adj2" fmla="val 49926"/>
                </a:avLst>
              </a:prstGeom>
              <a:blipFill>
                <a:blip r:embed="rId6"/>
                <a:stretch>
                  <a:fillRect t="-8088" r="-1964" b="-72794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40440526-AB2C-56CC-C83C-39CAA3DB5310}"/>
              </a:ext>
            </a:extLst>
          </p:cNvPr>
          <p:cNvGrpSpPr/>
          <p:nvPr/>
        </p:nvGrpSpPr>
        <p:grpSpPr>
          <a:xfrm>
            <a:off x="10795646" y="2195447"/>
            <a:ext cx="1143000" cy="1143000"/>
            <a:chOff x="2379643" y="355681"/>
            <a:chExt cx="1143000" cy="1143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795A7B9-2DEA-E3A5-E61A-2F8ECF052F3E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D16639-264A-467D-5B5A-E24436B768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9EE890D-3055-2ECB-39B2-3A2F882AF9E0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7C74D77-8D51-CCAC-B088-079DEEBEA83E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9872DD7-4A20-642B-1423-33E9E53855D1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C8A2CA9B-17D3-E59B-9D98-8CBEEDFFC727}"/>
                  </a:ext>
                </a:extLst>
              </p:cNvPr>
              <p:cNvSpPr/>
              <p:nvPr/>
            </p:nvSpPr>
            <p:spPr>
              <a:xfrm>
                <a:off x="7581014" y="2195447"/>
                <a:ext cx="3130748" cy="996869"/>
              </a:xfrm>
              <a:prstGeom prst="wedgeRectCallout">
                <a:avLst>
                  <a:gd name="adj1" fmla="val 69126"/>
                  <a:gd name="adj2" fmla="val 41888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With careful bookkeeping, each CM step now takes only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time instead of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𝑛𝑑</m:t>
                        </m:r>
                      </m:e>
                    </m:d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time</a:t>
                </a:r>
              </a:p>
            </p:txBody>
          </p:sp>
        </mc:Choice>
        <mc:Fallback xmlns="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C8A2CA9B-17D3-E59B-9D98-8CBEEDFFC7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014" y="2195447"/>
                <a:ext cx="3130748" cy="996869"/>
              </a:xfrm>
              <a:prstGeom prst="wedgeRectCallout">
                <a:avLst>
                  <a:gd name="adj1" fmla="val 69126"/>
                  <a:gd name="adj2" fmla="val 41888"/>
                </a:avLst>
              </a:prstGeom>
              <a:blipFill>
                <a:blip r:embed="rId7"/>
                <a:stretch>
                  <a:fillRect l="-1135" b="-3550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AA2B1601-40DB-9926-99B9-A0E4CA110362}"/>
              </a:ext>
            </a:extLst>
          </p:cNvPr>
          <p:cNvGrpSpPr/>
          <p:nvPr/>
        </p:nvGrpSpPr>
        <p:grpSpPr>
          <a:xfrm>
            <a:off x="9293030" y="4605053"/>
            <a:ext cx="1302079" cy="748675"/>
            <a:chOff x="9032767" y="4610133"/>
            <a:chExt cx="1302079" cy="748675"/>
          </a:xfrm>
          <a:solidFill>
            <a:schemeClr val="tx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A44FF3C-0427-1AF4-5258-DAD23ECB9B5C}"/>
                </a:ext>
              </a:extLst>
            </p:cNvPr>
            <p:cNvSpPr/>
            <p:nvPr/>
          </p:nvSpPr>
          <p:spPr>
            <a:xfrm>
              <a:off x="9146387" y="4610133"/>
              <a:ext cx="1188459" cy="7486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C6E3957-E9CD-CDD4-D92F-00953684A3E5}"/>
                    </a:ext>
                  </a:extLst>
                </p:cNvPr>
                <p:cNvSpPr txBox="1"/>
                <p:nvPr/>
              </p:nvSpPr>
              <p:spPr>
                <a:xfrm>
                  <a:off x="9032767" y="4729176"/>
                  <a:ext cx="1302079" cy="523220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I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en-IN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𝛼</m:t>
                            </m:r>
                          </m:e>
                          <m:sub>
                            <m:r>
                              <a:rPr kumimoji="0" lang="en-IN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en-US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kumimoji="0" lang="en-US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IN" sz="16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C6E3957-E9CD-CDD4-D92F-00953684A3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2767" y="4729176"/>
                  <a:ext cx="1302079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8590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2" grpId="0" animBg="1"/>
      <p:bldP spid="19" grpId="0" animBg="1"/>
    </p:bldLst>
  </p:timing>
</p:sld>
</file>

<file path=ppt/theme/theme1.xml><?xml version="1.0" encoding="utf-8"?>
<a:theme xmlns:a="http://schemas.openxmlformats.org/drawingml/2006/main" name="MLC-gold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60B1F2"/>
      </a:hlink>
      <a:folHlink>
        <a:srgbClr val="F03B5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LC-gold" id="{BDD8A817-9A0C-411E-96CA-1B58CC427A0C}" vid="{A4319202-682F-4340-8755-725ABDC761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MLC-gold</Template>
  <TotalTime>4138</TotalTime>
  <Words>1709</Words>
  <Application>Microsoft Office PowerPoint</Application>
  <PresentationFormat>Widescreen</PresentationFormat>
  <Paragraphs>147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 New</vt:lpstr>
      <vt:lpstr>Wingdings</vt:lpstr>
      <vt:lpstr>MLC-gold</vt:lpstr>
      <vt:lpstr>PowerPoint Presentation</vt:lpstr>
      <vt:lpstr>my first solver</vt:lpstr>
      <vt:lpstr>C-Support Vector Machine</vt:lpstr>
      <vt:lpstr>C-Support Vector Machine</vt:lpstr>
      <vt:lpstr>C-Support Vector Machine</vt:lpstr>
      <vt:lpstr>Step 6: Solving the Dual (Proj-GD)</vt:lpstr>
      <vt:lpstr>Step 6: Solving the Dual (Proj-SGD)</vt:lpstr>
      <vt:lpstr>Step 6: Solving the Dual (CM)</vt:lpstr>
      <vt:lpstr>Speeding up CM using Bookkeeping</vt:lpstr>
      <vt:lpstr>The solver of professionals!</vt:lpstr>
      <vt:lpstr>Exercise</vt:lpstr>
      <vt:lpstr>The Big Picture</vt:lpstr>
      <vt:lpstr>Exercise</vt:lpstr>
      <vt:lpstr>Summary</vt:lpstr>
      <vt:lpstr>Stay Curious!</vt:lpstr>
    </vt:vector>
  </TitlesOfParts>
  <Company>Indian Institute of Technology Kanpur, Kanpur, U.P.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Purushottam Kar</dc:creator>
  <cp:lastModifiedBy>Purushottam Kar</cp:lastModifiedBy>
  <cp:revision>138</cp:revision>
  <dcterms:created xsi:type="dcterms:W3CDTF">2023-02-17T00:20:00Z</dcterms:created>
  <dcterms:modified xsi:type="dcterms:W3CDTF">2023-02-21T14:46:30Z</dcterms:modified>
</cp:coreProperties>
</file>